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8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58"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BC184E-055D-4C7F-9813-70870D99FE67}"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C184E-055D-4C7F-9813-70870D99FE67}"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C184E-055D-4C7F-9813-70870D99FE67}"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C184E-055D-4C7F-9813-70870D99FE67}"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BC184E-055D-4C7F-9813-70870D99FE67}"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BC184E-055D-4C7F-9813-70870D99FE67}"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BC184E-055D-4C7F-9813-70870D99FE67}"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BC184E-055D-4C7F-9813-70870D99FE67}"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C184E-055D-4C7F-9813-70870D99FE67}"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BC184E-055D-4C7F-9813-70870D99FE67}"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BC184E-055D-4C7F-9813-70870D99FE67}"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54135-A206-4D05-A2EE-A63E46402BC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C184E-055D-4C7F-9813-70870D99FE67}" type="datetimeFigureOut">
              <a:rPr lang="en-US" smtClean="0"/>
              <a:t>6/1/2016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54135-A206-4D05-A2EE-A63E46402B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Non Functional Testing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Testing</a:t>
            </a:r>
            <a:endParaRPr lang="en-US" dirty="0"/>
          </a:p>
        </p:txBody>
      </p:sp>
      <p:sp>
        <p:nvSpPr>
          <p:cNvPr id="3" name="Content Placeholder 2"/>
          <p:cNvSpPr>
            <a:spLocks noGrp="1"/>
          </p:cNvSpPr>
          <p:nvPr>
            <p:ph idx="1"/>
          </p:nvPr>
        </p:nvSpPr>
        <p:spPr/>
        <p:txBody>
          <a:bodyPr/>
          <a:lstStyle/>
          <a:p>
            <a:pPr algn="just"/>
            <a:r>
              <a:rPr lang="en-US" dirty="0"/>
              <a:t>Volume testing is a Non-functional testing that is performed as part of performance testing where the software is subjected to a huge volume of data. It is also referred as flood testing</a:t>
            </a:r>
            <a:r>
              <a:rPr lang="en-US" dirty="0" smtClean="0"/>
              <a:t>.</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Volume Testing</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a:t>During development phase, only small amount of data is tested.</a:t>
            </a:r>
          </a:p>
          <a:p>
            <a:pPr lvl="1"/>
            <a:r>
              <a:rPr lang="en-US" dirty="0"/>
              <a:t>The performance of the software deteriorates over time as there is enormous amount of data overtime.</a:t>
            </a:r>
          </a:p>
          <a:p>
            <a:pPr lvl="1"/>
            <a:r>
              <a:rPr lang="en-US" dirty="0"/>
              <a:t>Test cases are derived from design documents.</a:t>
            </a:r>
          </a:p>
          <a:p>
            <a:pPr lvl="1"/>
            <a:r>
              <a:rPr lang="en-US" dirty="0"/>
              <a:t>Test data is usually generated using a test data generator.</a:t>
            </a:r>
          </a:p>
          <a:p>
            <a:pPr lvl="1"/>
            <a:r>
              <a:rPr lang="en-US" dirty="0"/>
              <a:t>Test data need not be logically correct but the data is to assess the system performance.</a:t>
            </a:r>
          </a:p>
          <a:p>
            <a:pPr lvl="1"/>
            <a:r>
              <a:rPr lang="en-US" dirty="0"/>
              <a:t>Upon completion of testing, results are logged and tracked to bring it to closure.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 of Volume Testing</a:t>
            </a:r>
            <a:endParaRPr lang="en-US" dirty="0"/>
          </a:p>
        </p:txBody>
      </p:sp>
      <p:sp>
        <p:nvSpPr>
          <p:cNvPr id="3" name="Content Placeholder 2"/>
          <p:cNvSpPr>
            <a:spLocks noGrp="1"/>
          </p:cNvSpPr>
          <p:nvPr>
            <p:ph idx="1"/>
          </p:nvPr>
        </p:nvSpPr>
        <p:spPr/>
        <p:txBody>
          <a:bodyPr/>
          <a:lstStyle/>
          <a:p>
            <a:pPr lvl="1"/>
            <a:endParaRPr lang="en-US" dirty="0" smtClean="0"/>
          </a:p>
          <a:p>
            <a:pPr lvl="1"/>
            <a:r>
              <a:rPr lang="en-US" dirty="0" smtClean="0"/>
              <a:t>Verify </a:t>
            </a:r>
            <a:r>
              <a:rPr lang="en-US" dirty="0"/>
              <a:t>if there is any data loss.</a:t>
            </a:r>
          </a:p>
          <a:p>
            <a:pPr lvl="1"/>
            <a:r>
              <a:rPr lang="en-US" dirty="0"/>
              <a:t>Check the system's response time.</a:t>
            </a:r>
          </a:p>
          <a:p>
            <a:pPr lvl="1"/>
            <a:r>
              <a:rPr lang="en-US" dirty="0"/>
              <a:t>Verify if the data is stored incorrectly.</a:t>
            </a:r>
          </a:p>
          <a:p>
            <a:pPr lvl="1"/>
            <a:r>
              <a:rPr lang="en-US" dirty="0"/>
              <a:t>Check if the data is overwritten without any notification.</a:t>
            </a:r>
          </a:p>
          <a:p>
            <a:pPr>
              <a:buNone/>
            </a:pP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304800"/>
            <a:ext cx="8229599" cy="6172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Testing</a:t>
            </a:r>
            <a:endParaRPr lang="en-US" dirty="0"/>
          </a:p>
        </p:txBody>
      </p:sp>
      <p:sp>
        <p:nvSpPr>
          <p:cNvPr id="3" name="Content Placeholder 2"/>
          <p:cNvSpPr>
            <a:spLocks noGrp="1"/>
          </p:cNvSpPr>
          <p:nvPr>
            <p:ph idx="1"/>
          </p:nvPr>
        </p:nvSpPr>
        <p:spPr/>
        <p:txBody>
          <a:bodyPr/>
          <a:lstStyle/>
          <a:p>
            <a:pPr algn="just"/>
            <a:r>
              <a:rPr lang="en-US" dirty="0"/>
              <a:t>Load testing is performance testing technique using which the response of the system is measured under various load conditions. The load testing is performed for normal and peak load conditions.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US" dirty="0"/>
              <a:t>Load Testing Approach:</a:t>
            </a:r>
          </a:p>
          <a:p>
            <a:pPr lvl="1"/>
            <a:r>
              <a:rPr lang="en-US" dirty="0"/>
              <a:t>Evaluate performance acceptance criteria</a:t>
            </a:r>
          </a:p>
          <a:p>
            <a:pPr lvl="1"/>
            <a:r>
              <a:rPr lang="en-US" dirty="0"/>
              <a:t>Identify critical scenarios</a:t>
            </a:r>
          </a:p>
          <a:p>
            <a:pPr lvl="1"/>
            <a:r>
              <a:rPr lang="en-US" dirty="0"/>
              <a:t>Design workload Model</a:t>
            </a:r>
          </a:p>
          <a:p>
            <a:pPr lvl="1"/>
            <a:r>
              <a:rPr lang="en-US" dirty="0"/>
              <a:t>Identify the target load levels</a:t>
            </a:r>
          </a:p>
          <a:p>
            <a:pPr lvl="1"/>
            <a:r>
              <a:rPr lang="en-US" dirty="0"/>
              <a:t>Design the tests</a:t>
            </a:r>
          </a:p>
          <a:p>
            <a:pPr lvl="1"/>
            <a:r>
              <a:rPr lang="en-US" dirty="0"/>
              <a:t>Execute Tests</a:t>
            </a:r>
          </a:p>
          <a:p>
            <a:pPr lvl="1"/>
            <a:r>
              <a:rPr lang="en-US" dirty="0"/>
              <a:t>Analyze the Results</a:t>
            </a:r>
          </a:p>
          <a:p>
            <a:r>
              <a:rPr lang="en-US" dirty="0"/>
              <a:t>Objectives of Load Testing:</a:t>
            </a:r>
          </a:p>
          <a:p>
            <a:pPr lvl="1"/>
            <a:r>
              <a:rPr lang="en-US" dirty="0"/>
              <a:t>Response time</a:t>
            </a:r>
          </a:p>
          <a:p>
            <a:pPr lvl="1"/>
            <a:r>
              <a:rPr lang="en-US" dirty="0"/>
              <a:t>Throughput</a:t>
            </a:r>
          </a:p>
          <a:p>
            <a:pPr lvl="1"/>
            <a:r>
              <a:rPr lang="en-US" dirty="0"/>
              <a:t>Resource utilization</a:t>
            </a:r>
          </a:p>
          <a:p>
            <a:pPr lvl="1"/>
            <a:r>
              <a:rPr lang="en-US" dirty="0"/>
              <a:t>Maximum user load</a:t>
            </a:r>
          </a:p>
          <a:p>
            <a:pPr lvl="1"/>
            <a:r>
              <a:rPr lang="en-US" dirty="0"/>
              <a:t>Business-related metrics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304800"/>
            <a:ext cx="8305800" cy="6096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381000"/>
            <a:ext cx="8153400" cy="60198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1676400" y="1219200"/>
            <a:ext cx="6019800" cy="4800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Stress Testing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Stress testing a Non-Functional testing technique that is performed as part of performance testing. During stress testing, the system is monitored after subjecting the system to overload to ensure that the system can sustain the stress</a:t>
            </a:r>
            <a:r>
              <a:rPr lang="en-US" dirty="0" smtClean="0"/>
              <a:t>.</a:t>
            </a:r>
          </a:p>
          <a:p>
            <a:pPr algn="just"/>
            <a:r>
              <a:rPr lang="en-US" dirty="0"/>
              <a:t>The recovery of the system from such phase (after stress) is very critical as it is highly likely to happen in production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This section is based upon the testing of the application from its non-functional attributes.</a:t>
            </a:r>
          </a:p>
          <a:p>
            <a:pPr algn="just"/>
            <a:r>
              <a:rPr lang="en-US" dirty="0" smtClean="0"/>
              <a:t>Non-functional testing of Software involves testing the Software from the requirements which are non-functional in nature related but important a well such as performance, security, user interface etc.</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Reasons for conducting Stress Testing:</a:t>
            </a:r>
          </a:p>
          <a:p>
            <a:pPr lvl="1"/>
            <a:r>
              <a:rPr lang="en-US" dirty="0"/>
              <a:t>It allows the test team to monitor system performance during failures.</a:t>
            </a:r>
          </a:p>
          <a:p>
            <a:pPr lvl="1"/>
            <a:r>
              <a:rPr lang="en-US" dirty="0"/>
              <a:t>To verify if the system has saved the data before crashing or NOT.</a:t>
            </a:r>
          </a:p>
          <a:p>
            <a:pPr lvl="1"/>
            <a:r>
              <a:rPr lang="en-US" dirty="0"/>
              <a:t>To verify if the system prints meaning error messages while crashing or did it print some random exceptions.</a:t>
            </a:r>
          </a:p>
          <a:p>
            <a:pPr lvl="1"/>
            <a:r>
              <a:rPr lang="en-US" dirty="0"/>
              <a:t>To verify if unexpected failures do not cause security issues.</a:t>
            </a:r>
          </a:p>
          <a:p>
            <a:endParaRPr lang="en-US" dirty="0" smtClean="0"/>
          </a:p>
          <a:p>
            <a:r>
              <a:rPr lang="en-US" dirty="0" smtClean="0"/>
              <a:t>Stress </a:t>
            </a:r>
            <a:r>
              <a:rPr lang="en-US" dirty="0"/>
              <a:t>Testing - Scenarios:</a:t>
            </a:r>
          </a:p>
          <a:p>
            <a:pPr lvl="1"/>
            <a:r>
              <a:rPr lang="en-US" dirty="0"/>
              <a:t>Monitor the system </a:t>
            </a:r>
            <a:r>
              <a:rPr lang="en-US" dirty="0" err="1"/>
              <a:t>behaviour</a:t>
            </a:r>
            <a:r>
              <a:rPr lang="en-US" dirty="0"/>
              <a:t> when maximum number of users logged in at the same time.</a:t>
            </a:r>
          </a:p>
          <a:p>
            <a:pPr lvl="1"/>
            <a:r>
              <a:rPr lang="en-US" dirty="0"/>
              <a:t>All users performing the critical operations at the same time.</a:t>
            </a:r>
          </a:p>
          <a:p>
            <a:pPr lvl="1"/>
            <a:r>
              <a:rPr lang="en-US" dirty="0"/>
              <a:t>All users Accessing the same file at the same time.</a:t>
            </a:r>
          </a:p>
          <a:p>
            <a:pPr lvl="1"/>
            <a:r>
              <a:rPr lang="en-US" dirty="0"/>
              <a:t>Hardware issues such as database server down or some of the servers in a server park crashed.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685800"/>
            <a:ext cx="8229600" cy="5410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Testing</a:t>
            </a:r>
            <a:endParaRPr lang="en-US" dirty="0"/>
          </a:p>
        </p:txBody>
      </p:sp>
      <p:sp>
        <p:nvSpPr>
          <p:cNvPr id="3" name="Content Placeholder 2"/>
          <p:cNvSpPr>
            <a:spLocks noGrp="1"/>
          </p:cNvSpPr>
          <p:nvPr>
            <p:ph idx="1"/>
          </p:nvPr>
        </p:nvSpPr>
        <p:spPr/>
        <p:txBody>
          <a:bodyPr/>
          <a:lstStyle/>
          <a:p>
            <a:pPr algn="just"/>
            <a:r>
              <a:rPr lang="en-US" dirty="0"/>
              <a:t>Scalability, a performance testing parameter that investigates a system's ability to grow by increasing the workload per user, or the number of concurrent users, or the size of a database</a:t>
            </a:r>
            <a:r>
              <a:rPr lang="en-US" dirty="0" smtClean="0"/>
              <a:t>.</a:t>
            </a:r>
          </a:p>
          <a:p>
            <a:pPr algn="just"/>
            <a:r>
              <a:rPr lang="en-US" dirty="0"/>
              <a:t>able to be changed in size or scale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Scalability Testing Attributes:</a:t>
            </a:r>
          </a:p>
          <a:p>
            <a:pPr lvl="1"/>
            <a:r>
              <a:rPr lang="en-US" dirty="0"/>
              <a:t>Response Time</a:t>
            </a:r>
          </a:p>
          <a:p>
            <a:pPr lvl="1"/>
            <a:r>
              <a:rPr lang="en-US" dirty="0"/>
              <a:t>Throughput</a:t>
            </a:r>
          </a:p>
          <a:p>
            <a:pPr lvl="1"/>
            <a:r>
              <a:rPr lang="en-US" dirty="0"/>
              <a:t>Hits per second, Request per seconds, Transaction per seconds</a:t>
            </a:r>
          </a:p>
          <a:p>
            <a:pPr lvl="1"/>
            <a:r>
              <a:rPr lang="en-US" dirty="0"/>
              <a:t>Performance measurement with number of users</a:t>
            </a:r>
          </a:p>
          <a:p>
            <a:pPr lvl="1"/>
            <a:r>
              <a:rPr lang="en-US" dirty="0"/>
              <a:t>Performance measurement under huge load</a:t>
            </a:r>
          </a:p>
          <a:p>
            <a:pPr lvl="1"/>
            <a:r>
              <a:rPr lang="en-US" dirty="0"/>
              <a:t>CPU usage, Memory usage while testing in progress</a:t>
            </a:r>
          </a:p>
          <a:p>
            <a:pPr lvl="1"/>
            <a:r>
              <a:rPr lang="en-US" dirty="0"/>
              <a:t>Network Usage - data sent and received</a:t>
            </a:r>
          </a:p>
          <a:p>
            <a:pPr lvl="1"/>
            <a:r>
              <a:rPr lang="en-US" dirty="0"/>
              <a:t>Web server - Request and response per second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457200" y="609600"/>
            <a:ext cx="8305799" cy="5715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Spike Testing</a:t>
            </a:r>
            <a:endParaRPr lang="en-US" dirty="0"/>
          </a:p>
        </p:txBody>
      </p:sp>
      <p:sp>
        <p:nvSpPr>
          <p:cNvPr id="3" name="Content Placeholder 2"/>
          <p:cNvSpPr>
            <a:spLocks noGrp="1"/>
          </p:cNvSpPr>
          <p:nvPr>
            <p:ph idx="1"/>
          </p:nvPr>
        </p:nvSpPr>
        <p:spPr>
          <a:xfrm>
            <a:off x="457200" y="1143000"/>
            <a:ext cx="8229600" cy="5715000"/>
          </a:xfrm>
        </p:spPr>
        <p:txBody>
          <a:bodyPr>
            <a:normAutofit fontScale="85000" lnSpcReduction="10000"/>
          </a:bodyPr>
          <a:lstStyle/>
          <a:p>
            <a:r>
              <a:rPr lang="en-US" dirty="0"/>
              <a:t>Spike Testing is a form of testing process in which an application is tested with unusual increment and decrements in the load. </a:t>
            </a:r>
            <a:endParaRPr lang="en-US" dirty="0" smtClean="0"/>
          </a:p>
          <a:p>
            <a:r>
              <a:rPr lang="en-US" dirty="0" smtClean="0"/>
              <a:t>The </a:t>
            </a:r>
            <a:r>
              <a:rPr lang="en-US" dirty="0"/>
              <a:t>system is unexpectedly loaded and unloaded. </a:t>
            </a:r>
            <a:endParaRPr lang="en-US" dirty="0" smtClean="0"/>
          </a:p>
          <a:p>
            <a:r>
              <a:rPr lang="en-US" dirty="0" smtClean="0"/>
              <a:t>It </a:t>
            </a:r>
            <a:r>
              <a:rPr lang="en-US" dirty="0"/>
              <a:t>is done to notice how actually the system reacts with unexpected rise and decline of users</a:t>
            </a:r>
            <a:r>
              <a:rPr lang="en-US" dirty="0" smtClean="0"/>
              <a:t>.</a:t>
            </a:r>
          </a:p>
          <a:p>
            <a:r>
              <a:rPr lang="en-US" dirty="0"/>
              <a:t>The goal of spike testing is to regulate whether performance will deteriorate, the system will always fail, or it will be able to hold dramatic changes in load</a:t>
            </a:r>
            <a:r>
              <a:rPr lang="en-US" dirty="0" smtClean="0"/>
              <a:t>.</a:t>
            </a:r>
          </a:p>
          <a:p>
            <a:r>
              <a:rPr lang="en-US" dirty="0" smtClean="0"/>
              <a:t>A </a:t>
            </a:r>
            <a:r>
              <a:rPr lang="en-US" dirty="0"/>
              <a:t>spike is a keen rise in the density for a given variable, generally immediately followed by a decrease. This category of transient variation is often notice in the measurement of voltage or you can say current in circuits.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457200" y="533400"/>
            <a:ext cx="8305800" cy="5867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 Testing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Aim of </a:t>
            </a:r>
            <a:r>
              <a:rPr lang="en-US" u="sng" dirty="0"/>
              <a:t>Internationalization and Localization testing</a:t>
            </a:r>
            <a:r>
              <a:rPr lang="en-US" dirty="0"/>
              <a:t> is to make sure usability, acceptability, reliability to audience and users worldwide &amp; check whether the application under test is ready for world-readiness. </a:t>
            </a:r>
            <a:endParaRPr lang="en-US" dirty="0" smtClean="0"/>
          </a:p>
          <a:p>
            <a:pPr algn="just"/>
            <a:r>
              <a:rPr lang="en-US" dirty="0" smtClean="0"/>
              <a:t>First </a:t>
            </a:r>
            <a:r>
              <a:rPr lang="en-US" dirty="0"/>
              <a:t>application under test needs to be localized &amp; then tested for many other counts like locale, copy text, language, compatibility, reliable functionality and interoperability.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I18N - Internationalization</a:t>
            </a:r>
          </a:p>
          <a:p>
            <a:r>
              <a:rPr lang="en-US" dirty="0" smtClean="0"/>
              <a:t>G11N – Globalization</a:t>
            </a:r>
          </a:p>
          <a:p>
            <a:r>
              <a:rPr lang="en-US" dirty="0" smtClean="0"/>
              <a:t>L10N - Localization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Globalization Testing</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Globalization definition: Globalization Testing is testing process to check whether software can perform properly in any locale or culture &amp; functioning properly with all types of international inputs and steps to effectively make your product truly global</a:t>
            </a:r>
            <a:r>
              <a:rPr lang="en-US" dirty="0" smtClean="0"/>
              <a:t>.</a:t>
            </a:r>
          </a:p>
          <a:p>
            <a:pPr algn="just"/>
            <a:r>
              <a:rPr lang="en-US" dirty="0" smtClean="0"/>
              <a:t> </a:t>
            </a:r>
            <a:r>
              <a:rPr lang="en-US" dirty="0"/>
              <a:t>This type of testing validates whether the application is capable for using all over the world and to check whether the input accepts all the language texts</a:t>
            </a:r>
            <a:r>
              <a:rPr lang="en-US" dirty="0" smtClean="0"/>
              <a:t>.</a:t>
            </a:r>
          </a:p>
          <a:p>
            <a:pPr algn="just"/>
            <a:r>
              <a:rPr lang="en-US" dirty="0"/>
              <a:t>It ensures that the product will handle international support without breaking functionality.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Testing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Compatibility Testing</a:t>
            </a:r>
          </a:p>
          <a:p>
            <a:r>
              <a:rPr lang="en-US" dirty="0" smtClean="0"/>
              <a:t>Performance Testing</a:t>
            </a:r>
            <a:endParaRPr lang="en-US" dirty="0" smtClean="0"/>
          </a:p>
          <a:p>
            <a:pPr lvl="1"/>
            <a:r>
              <a:rPr lang="en-US" dirty="0" smtClean="0"/>
              <a:t>Endurance Testing</a:t>
            </a:r>
          </a:p>
          <a:p>
            <a:pPr lvl="1"/>
            <a:r>
              <a:rPr lang="en-US" dirty="0" smtClean="0"/>
              <a:t>Load Testing</a:t>
            </a:r>
          </a:p>
          <a:p>
            <a:pPr lvl="1"/>
            <a:r>
              <a:rPr lang="en-US" dirty="0" smtClean="0"/>
              <a:t>Volume Testing</a:t>
            </a:r>
          </a:p>
          <a:p>
            <a:pPr lvl="1"/>
            <a:r>
              <a:rPr lang="en-US" dirty="0" smtClean="0"/>
              <a:t>Scalability Testing</a:t>
            </a:r>
          </a:p>
          <a:p>
            <a:pPr lvl="1"/>
            <a:r>
              <a:rPr lang="en-US" dirty="0" smtClean="0"/>
              <a:t>Spike Testing</a:t>
            </a:r>
          </a:p>
          <a:p>
            <a:pPr lvl="1"/>
            <a:r>
              <a:rPr lang="en-US" dirty="0" smtClean="0"/>
              <a:t>Stress Testing</a:t>
            </a:r>
          </a:p>
          <a:p>
            <a:r>
              <a:rPr lang="en-US" dirty="0" smtClean="0"/>
              <a:t>Internationalization Testing</a:t>
            </a:r>
          </a:p>
          <a:p>
            <a:r>
              <a:rPr lang="en-US" dirty="0" smtClean="0"/>
              <a:t>Recovery Testing</a:t>
            </a:r>
          </a:p>
          <a:p>
            <a:r>
              <a:rPr lang="en-US" dirty="0" smtClean="0"/>
              <a:t>Security Testing</a:t>
            </a:r>
          </a:p>
          <a:p>
            <a:r>
              <a:rPr lang="en-US" dirty="0" smtClean="0"/>
              <a:t>Usability Testing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Localization definition: Localization testing is testing process to validate whether application is capable enough for using in a particular location or country. In this testing localization, testing is to carried out to check the quality of the product for particular locale/culture.  </a:t>
            </a:r>
            <a:endParaRPr lang="en-US" dirty="0" smtClean="0"/>
          </a:p>
          <a:p>
            <a:pPr algn="just"/>
            <a:r>
              <a:rPr lang="en-US" dirty="0" smtClean="0"/>
              <a:t>To </a:t>
            </a:r>
            <a:r>
              <a:rPr lang="en-US" dirty="0"/>
              <a:t>check the quality of translation in localization testing, we should request local staff as well</a:t>
            </a:r>
            <a:r>
              <a:rPr lang="en-US" dirty="0" smtClean="0"/>
              <a:t>.</a:t>
            </a:r>
          </a:p>
          <a:p>
            <a:pPr algn="just"/>
            <a:r>
              <a:rPr lang="en-US" dirty="0" smtClean="0"/>
              <a:t>It </a:t>
            </a:r>
            <a:r>
              <a:rPr lang="en-US" dirty="0"/>
              <a:t>is to be carried out to check the localized version of the product, For example: French product for French users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Let’s see another example of a Zip code field in Sign up form:</a:t>
            </a:r>
            <a:r>
              <a:rPr lang="en-US" dirty="0" smtClean="0"/>
              <a:t/>
            </a:r>
            <a:br>
              <a:rPr lang="en-US" dirty="0" smtClean="0"/>
            </a:br>
            <a:r>
              <a:rPr lang="en-US" dirty="0"/>
              <a:t>1) For globalized, it should allow to enter alphanumeric inputs</a:t>
            </a:r>
            <a:r>
              <a:rPr lang="en-US" dirty="0" smtClean="0"/>
              <a:t/>
            </a:r>
            <a:br>
              <a:rPr lang="en-US" dirty="0" smtClean="0"/>
            </a:br>
            <a:r>
              <a:rPr lang="en-US" dirty="0"/>
              <a:t>2) For localized (country like INDIA),  it should allow only numbers in input field.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457200" y="533400"/>
            <a:ext cx="8229600" cy="5867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Testing</a:t>
            </a:r>
            <a:endParaRPr lang="en-US" dirty="0"/>
          </a:p>
        </p:txBody>
      </p:sp>
      <p:sp>
        <p:nvSpPr>
          <p:cNvPr id="3" name="Content Placeholder 2"/>
          <p:cNvSpPr>
            <a:spLocks noGrp="1"/>
          </p:cNvSpPr>
          <p:nvPr>
            <p:ph idx="1"/>
          </p:nvPr>
        </p:nvSpPr>
        <p:spPr/>
        <p:txBody>
          <a:bodyPr/>
          <a:lstStyle/>
          <a:p>
            <a:pPr algn="just"/>
            <a:r>
              <a:rPr lang="en-US" dirty="0"/>
              <a:t>Recovery testing is a type of non-functional testing technique performed in order to determine how quickly the system can recover after it has gone through system crash or hardware failure. </a:t>
            </a:r>
            <a:endParaRPr lang="en-US" dirty="0" smtClean="0"/>
          </a:p>
          <a:p>
            <a:pPr algn="just"/>
            <a:r>
              <a:rPr lang="en-US" dirty="0" smtClean="0"/>
              <a:t>Recovery </a:t>
            </a:r>
            <a:r>
              <a:rPr lang="en-US" dirty="0"/>
              <a:t>testing is the forced failure of the software to verify if the recovery is successful.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Recovery Plan - Steps:</a:t>
            </a:r>
          </a:p>
          <a:p>
            <a:pPr lvl="1"/>
            <a:r>
              <a:rPr lang="en-US" dirty="0"/>
              <a:t>Determining the feasibility of the recovery process.</a:t>
            </a:r>
          </a:p>
          <a:p>
            <a:pPr lvl="1"/>
            <a:r>
              <a:rPr lang="en-US" dirty="0"/>
              <a:t>Verification of the backup facilities.</a:t>
            </a:r>
          </a:p>
          <a:p>
            <a:pPr lvl="1"/>
            <a:r>
              <a:rPr lang="en-US" dirty="0"/>
              <a:t>Ensuring proper steps are documented to verify the compatibility of backup facilities.</a:t>
            </a:r>
          </a:p>
          <a:p>
            <a:pPr lvl="1"/>
            <a:r>
              <a:rPr lang="en-US" dirty="0"/>
              <a:t>Providing Training within the team.</a:t>
            </a:r>
          </a:p>
          <a:p>
            <a:pPr lvl="1"/>
            <a:r>
              <a:rPr lang="en-US" dirty="0"/>
              <a:t>Demonstrating the ability of the organization to recover from all critical failures.</a:t>
            </a:r>
          </a:p>
          <a:p>
            <a:pPr lvl="1"/>
            <a:r>
              <a:rPr lang="en-US" dirty="0"/>
              <a:t>Maintaining and updating the recovery plan at regular intervals.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Security testing is a testing technique to determine if an information system protects data and maintains functionality as intended. It also aims at verifying 6 basic principles as listed below:</a:t>
            </a:r>
          </a:p>
          <a:p>
            <a:pPr lvl="1"/>
            <a:r>
              <a:rPr lang="en-US" dirty="0"/>
              <a:t>Confidentiality</a:t>
            </a:r>
          </a:p>
          <a:p>
            <a:pPr lvl="1"/>
            <a:r>
              <a:rPr lang="en-US" dirty="0"/>
              <a:t>Integrity</a:t>
            </a:r>
          </a:p>
          <a:p>
            <a:pPr lvl="1"/>
            <a:r>
              <a:rPr lang="en-US" dirty="0"/>
              <a:t>Authentication</a:t>
            </a:r>
          </a:p>
          <a:p>
            <a:pPr lvl="1"/>
            <a:r>
              <a:rPr lang="en-US" dirty="0"/>
              <a:t>Authorization</a:t>
            </a:r>
          </a:p>
          <a:p>
            <a:pPr lvl="1"/>
            <a:r>
              <a:rPr lang="en-US" dirty="0"/>
              <a:t>Availability</a:t>
            </a:r>
          </a:p>
          <a:p>
            <a:pPr lvl="1"/>
            <a:r>
              <a:rPr lang="en-US" dirty="0" smtClean="0"/>
              <a:t>Non-repudiation (Surety)</a:t>
            </a: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cstate="print"/>
          <a:srcRect/>
          <a:stretch>
            <a:fillRect/>
          </a:stretch>
        </p:blipFill>
        <p:spPr bwMode="auto">
          <a:xfrm>
            <a:off x="762000" y="685800"/>
            <a:ext cx="7696200" cy="56388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t>
            </a:r>
            <a:r>
              <a:rPr lang="en-US" dirty="0" err="1" smtClean="0"/>
              <a:t>Tsting</a:t>
            </a:r>
            <a:endParaRPr lang="en-US" dirty="0"/>
          </a:p>
        </p:txBody>
      </p:sp>
      <p:sp>
        <p:nvSpPr>
          <p:cNvPr id="3" name="Content Placeholder 2"/>
          <p:cNvSpPr>
            <a:spLocks noGrp="1"/>
          </p:cNvSpPr>
          <p:nvPr>
            <p:ph idx="1"/>
          </p:nvPr>
        </p:nvSpPr>
        <p:spPr/>
        <p:txBody>
          <a:bodyPr/>
          <a:lstStyle/>
          <a:p>
            <a:pPr algn="just"/>
            <a:r>
              <a:rPr lang="en-US" b="1" dirty="0"/>
              <a:t>Usability Testing</a:t>
            </a:r>
            <a:r>
              <a:rPr lang="en-US" dirty="0"/>
              <a:t> is a type of testing done from an end-user’s perspective to determine if the system is easily usable</a:t>
            </a:r>
            <a:r>
              <a:rPr lang="en-US" dirty="0" smtClean="0"/>
              <a:t>.</a:t>
            </a:r>
          </a:p>
          <a:p>
            <a:pPr algn="just"/>
            <a:r>
              <a:rPr lang="en-US" dirty="0"/>
              <a:t>Testing to determine the extent to which the software product </a:t>
            </a:r>
            <a:r>
              <a:rPr lang="en-US" dirty="0" smtClean="0"/>
              <a:t>is understood</a:t>
            </a:r>
            <a:r>
              <a:rPr lang="en-US" dirty="0"/>
              <a:t>, easy to learn, easy to operate and attractive to the users under specified</a:t>
            </a:r>
            <a:r>
              <a:rPr lang="en-US" dirty="0" smtClean="0"/>
              <a:t/>
            </a:r>
            <a:br>
              <a:rPr lang="en-US" dirty="0" smtClean="0"/>
            </a:br>
            <a:r>
              <a:rPr lang="en-US" dirty="0"/>
              <a:t>conditions.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Usability testing is a way to see how easy to use something is by testing it with real users.</a:t>
            </a:r>
          </a:p>
          <a:p>
            <a:pPr algn="just"/>
            <a:r>
              <a:rPr lang="en-US" dirty="0"/>
              <a:t>Users are asked to complete tasks, typically while they are being observed by a researcher, to see where they encounter problems and experience confusion. If more people encounter similar problems, recommendations will be made to overcome these usability issues.</a:t>
            </a:r>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cstate="print"/>
          <a:srcRect/>
          <a:stretch>
            <a:fillRect/>
          </a:stretch>
        </p:blipFill>
        <p:spPr bwMode="auto">
          <a:xfrm>
            <a:off x="1143000" y="1524000"/>
            <a:ext cx="6781800" cy="4343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Compatibility Testing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Compatibility testing is a non-functional testing conducted on the application to evaluate the application's compatibility within different environments. It can be of two types - forward compatibility testing and backward compatibility testing.</a:t>
            </a:r>
          </a:p>
          <a:p>
            <a:pPr lvl="1" algn="just"/>
            <a:r>
              <a:rPr lang="en-US" dirty="0"/>
              <a:t>Operating system Compatibility Testing - Linux , Mac OS, Windows</a:t>
            </a:r>
          </a:p>
          <a:p>
            <a:pPr lvl="1" algn="just"/>
            <a:r>
              <a:rPr lang="en-US" dirty="0"/>
              <a:t>Database Compatibility Testing - Oracle SQL Server</a:t>
            </a:r>
          </a:p>
          <a:p>
            <a:pPr lvl="1" algn="just"/>
            <a:r>
              <a:rPr lang="en-US" dirty="0"/>
              <a:t>Browser Compatibility Testing - IE , Chrome, Firefox</a:t>
            </a:r>
          </a:p>
          <a:p>
            <a:pPr lvl="1" algn="just"/>
            <a:r>
              <a:rPr lang="en-US" dirty="0"/>
              <a:t>Other System Software - Web server, networking/ messaging tool, etc.</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r>
              <a:rPr lang="en-US" dirty="0" smtClean="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381000"/>
            <a:ext cx="8382000" cy="6096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469798" y="1600200"/>
            <a:ext cx="4204403" cy="45259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Endurance Testing</a:t>
            </a:r>
            <a:endParaRPr lang="en-US" dirty="0"/>
          </a:p>
        </p:txBody>
      </p:sp>
      <p:sp>
        <p:nvSpPr>
          <p:cNvPr id="3" name="Content Placeholder 2"/>
          <p:cNvSpPr>
            <a:spLocks noGrp="1"/>
          </p:cNvSpPr>
          <p:nvPr>
            <p:ph idx="1"/>
          </p:nvPr>
        </p:nvSpPr>
        <p:spPr/>
        <p:txBody>
          <a:bodyPr/>
          <a:lstStyle/>
          <a:p>
            <a:pPr algn="just"/>
            <a:r>
              <a:rPr lang="en-US" dirty="0"/>
              <a:t>Endurance Testing also known as Soak Testing is performed to determine if the application under test can sustain the continuous loads.</a:t>
            </a:r>
          </a:p>
          <a:p>
            <a:pPr algn="just"/>
            <a:r>
              <a:rPr lang="en-US" dirty="0"/>
              <a:t>Endurance testing, non-functional testing involves examining the system if it can withstand a huge load for a longer period of time and thereby measuring the system's reaction parameters.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Serious memory leaks that would eventually result in application or Operating System crash</a:t>
            </a:r>
          </a:p>
          <a:p>
            <a:r>
              <a:rPr lang="en-US" dirty="0"/>
              <a:t>Failure to close connections between the layers of the system could stall some or all modules of the system.</a:t>
            </a:r>
          </a:p>
          <a:p>
            <a:r>
              <a:rPr lang="en-US" dirty="0"/>
              <a:t>Failure to close database connections under some conditions might result in complete system crash.</a:t>
            </a:r>
          </a:p>
          <a:p>
            <a:r>
              <a:rPr lang="en-US" dirty="0"/>
              <a:t>Gradual degradation of response time of the system as the application becomes less efficient as a result of prolonged test.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685800" y="1447800"/>
            <a:ext cx="8000999" cy="4724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1060</Words>
  <Application>Microsoft Office PowerPoint</Application>
  <PresentationFormat>On-screen Show (4:3)</PresentationFormat>
  <Paragraphs>133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Non Functional Testing</vt:lpstr>
      <vt:lpstr>Slide 2</vt:lpstr>
      <vt:lpstr>Non Functional Testing</vt:lpstr>
      <vt:lpstr>Compatibility Testing</vt:lpstr>
      <vt:lpstr>Slide 5</vt:lpstr>
      <vt:lpstr>Performance Testing</vt:lpstr>
      <vt:lpstr>Endurance Testing</vt:lpstr>
      <vt:lpstr>Issues</vt:lpstr>
      <vt:lpstr>Slide 9</vt:lpstr>
      <vt:lpstr>Volume Testing</vt:lpstr>
      <vt:lpstr>Characteristics of Volume Testing</vt:lpstr>
      <vt:lpstr>Checklist of Volume Testing</vt:lpstr>
      <vt:lpstr>Slide 13</vt:lpstr>
      <vt:lpstr>Load Testing</vt:lpstr>
      <vt:lpstr>Slide 15</vt:lpstr>
      <vt:lpstr>Slide 16</vt:lpstr>
      <vt:lpstr>Slide 17</vt:lpstr>
      <vt:lpstr>Slide 18</vt:lpstr>
      <vt:lpstr>Stress Testing</vt:lpstr>
      <vt:lpstr>Slide 20</vt:lpstr>
      <vt:lpstr>Slide 21</vt:lpstr>
      <vt:lpstr>Scalability Testing</vt:lpstr>
      <vt:lpstr>Slide 23</vt:lpstr>
      <vt:lpstr>Slide 24</vt:lpstr>
      <vt:lpstr>Spike Testing</vt:lpstr>
      <vt:lpstr>Slide 26</vt:lpstr>
      <vt:lpstr>Internationalization Testing</vt:lpstr>
      <vt:lpstr>Slide 28</vt:lpstr>
      <vt:lpstr>Globalization Testing</vt:lpstr>
      <vt:lpstr>Slide 30</vt:lpstr>
      <vt:lpstr>Slide 31</vt:lpstr>
      <vt:lpstr>Slide 32</vt:lpstr>
      <vt:lpstr>Recovery Testing</vt:lpstr>
      <vt:lpstr>Slide 34</vt:lpstr>
      <vt:lpstr>Security Testing</vt:lpstr>
      <vt:lpstr>Slide 36</vt:lpstr>
      <vt:lpstr>Usability Tsting</vt:lpstr>
      <vt:lpstr>Slide 38</vt:lpstr>
      <vt:lpstr>Slide 39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Functional Testing</dc:title>
  <dc:creator>VITCC</dc:creator>
  <cp:lastModifiedBy>VITCC</cp:lastModifiedBy>
  <cp:revision>10</cp:revision>
  <dcterms:created xsi:type="dcterms:W3CDTF">2016-06-01T17:19:42Z</dcterms:created>
  <dcterms:modified xsi:type="dcterms:W3CDTF">2016-06-02T04:22:22Z</dcterms:modified>
</cp:coreProperties>
</file>