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2653C-AFCA-42F6-BFE7-70857B0E5C42}"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2653C-AFCA-42F6-BFE7-70857B0E5C42}"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2653C-AFCA-42F6-BFE7-70857B0E5C42}"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2653C-AFCA-42F6-BFE7-70857B0E5C42}"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2653C-AFCA-42F6-BFE7-70857B0E5C42}"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2653C-AFCA-42F6-BFE7-70857B0E5C42}"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2653C-AFCA-42F6-BFE7-70857B0E5C42}"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2653C-AFCA-42F6-BFE7-70857B0E5C42}"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2653C-AFCA-42F6-BFE7-70857B0E5C42}"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2653C-AFCA-42F6-BFE7-70857B0E5C42}"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2653C-AFCA-42F6-BFE7-70857B0E5C42}"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FE2A5D-24C3-41B1-8DEE-2A86D112AA2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2653C-AFCA-42F6-BFE7-70857B0E5C42}" type="datetimeFigureOut">
              <a:rPr lang="en-US" smtClean="0"/>
              <a:t>6/8/2017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E2A5D-24C3-41B1-8DEE-2A86D112AA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guru99.com/interactive-javascript-tutorial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dn.guru99.com/images/html_to_java_conversion.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dn.guru99.com/images/edit_menu_-_most_impt.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dn.guru99.com/images/insertion_-_before_and_after.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roduction to Selenium"/>
          <p:cNvPicPr>
            <a:picLocks noGrp="1"/>
          </p:cNvPicPr>
          <p:nvPr>
            <p:ph idx="1"/>
          </p:nvPr>
        </p:nvPicPr>
        <p:blipFill>
          <a:blip r:embed="rId2" cstate="print"/>
          <a:srcRect/>
          <a:stretch>
            <a:fillRect/>
          </a:stretch>
        </p:blipFill>
        <p:spPr bwMode="auto">
          <a:xfrm>
            <a:off x="685800" y="533400"/>
            <a:ext cx="8077200" cy="5638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Selenium Grid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Selenium </a:t>
            </a:r>
            <a:r>
              <a:rPr lang="en-US" dirty="0"/>
              <a:t>Grid is a tool </a:t>
            </a:r>
            <a:r>
              <a:rPr lang="en-US" b="1" dirty="0"/>
              <a:t>used together with Selenium RC to run parallel tests</a:t>
            </a:r>
            <a:r>
              <a:rPr lang="en-US" dirty="0"/>
              <a:t> across different machines and different browsers all at the same time. Parallel execution means running multiple tests at once.</a:t>
            </a:r>
          </a:p>
          <a:p>
            <a:pPr>
              <a:buNone/>
            </a:pPr>
            <a:r>
              <a:rPr lang="en-US" b="1" dirty="0"/>
              <a:t>Features:</a:t>
            </a:r>
            <a:endParaRPr lang="en-US" dirty="0"/>
          </a:p>
          <a:p>
            <a:r>
              <a:rPr lang="en-US" dirty="0"/>
              <a:t>Enables </a:t>
            </a:r>
            <a:r>
              <a:rPr lang="en-US" b="1" dirty="0"/>
              <a:t>simultaneous running of tests</a:t>
            </a:r>
            <a:r>
              <a:rPr lang="en-US" dirty="0"/>
              <a:t> in </a:t>
            </a:r>
            <a:r>
              <a:rPr lang="en-US" b="1" dirty="0"/>
              <a:t>multiple browsers and environments.</a:t>
            </a:r>
            <a:endParaRPr lang="en-US" dirty="0"/>
          </a:p>
          <a:p>
            <a:r>
              <a:rPr lang="en-US" b="1" dirty="0"/>
              <a:t>Saves time </a:t>
            </a:r>
            <a:r>
              <a:rPr lang="en-US" dirty="0"/>
              <a:t>enormously.</a:t>
            </a:r>
          </a:p>
          <a:p>
            <a:r>
              <a:rPr lang="en-US" dirty="0"/>
              <a:t>Utilizes the </a:t>
            </a:r>
            <a:r>
              <a:rPr lang="en-US" b="1" dirty="0"/>
              <a:t>hub-and-nodes</a:t>
            </a:r>
            <a:r>
              <a:rPr lang="en-US" dirty="0"/>
              <a:t> concept. The hub acts as a central source of Selenium commands to each node connected to it.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The entire Selenium Tool Suite is comprised of four components:</a:t>
            </a:r>
          </a:p>
          <a:p>
            <a:pPr algn="just"/>
            <a:r>
              <a:rPr lang="en-US" b="1" dirty="0"/>
              <a:t>Selenium IDE</a:t>
            </a:r>
            <a:r>
              <a:rPr lang="en-US" dirty="0"/>
              <a:t>, a Firefox add-on that you can only use in creating relatively simple test cases and test suites.</a:t>
            </a:r>
          </a:p>
          <a:p>
            <a:pPr algn="just"/>
            <a:r>
              <a:rPr lang="en-US" b="1" dirty="0"/>
              <a:t>Selenium Remote Control</a:t>
            </a:r>
            <a:r>
              <a:rPr lang="en-US" dirty="0"/>
              <a:t>, also known as </a:t>
            </a:r>
            <a:r>
              <a:rPr lang="en-US" b="1" dirty="0"/>
              <a:t>Selenium 1</a:t>
            </a:r>
            <a:r>
              <a:rPr lang="en-US" dirty="0"/>
              <a:t>, which is the first Selenium tool that allowed users to use programming languages in creating complex tests.</a:t>
            </a:r>
          </a:p>
          <a:p>
            <a:pPr algn="just"/>
            <a:r>
              <a:rPr lang="en-US" b="1" dirty="0" err="1"/>
              <a:t>WebDriver</a:t>
            </a:r>
            <a:r>
              <a:rPr lang="en-US" dirty="0"/>
              <a:t>, the newer breakthrough that allows your test scripts to communicate directly to the browser, thereby controlling it from the OS level.</a:t>
            </a:r>
          </a:p>
          <a:p>
            <a:pPr algn="just"/>
            <a:r>
              <a:rPr lang="en-US" b="1" dirty="0"/>
              <a:t>Selenium Grid</a:t>
            </a:r>
            <a:r>
              <a:rPr lang="en-US" dirty="0"/>
              <a:t> is also a tool that is used with Selenium RC to execute parallel tests across different browsers and operating systems.</a:t>
            </a:r>
          </a:p>
          <a:p>
            <a:pPr algn="just"/>
            <a:r>
              <a:rPr lang="en-US" dirty="0"/>
              <a:t>Selenium RC and </a:t>
            </a:r>
            <a:r>
              <a:rPr lang="en-US" dirty="0" err="1"/>
              <a:t>WebDriver</a:t>
            </a:r>
            <a:r>
              <a:rPr lang="en-US" dirty="0"/>
              <a:t> was merged to form </a:t>
            </a:r>
            <a:r>
              <a:rPr lang="en-US" b="1" dirty="0"/>
              <a:t>Selenium 2</a:t>
            </a:r>
            <a:r>
              <a:rPr lang="en-US" dirty="0"/>
              <a:t>.</a:t>
            </a:r>
          </a:p>
          <a:p>
            <a:pPr algn="just"/>
            <a:r>
              <a:rPr lang="en-US" dirty="0"/>
              <a:t>Selenium is more advantageous than QTP in terms of </a:t>
            </a:r>
            <a:r>
              <a:rPr lang="en-US" b="1" dirty="0"/>
              <a:t>costs and flexibility</a:t>
            </a:r>
            <a:r>
              <a:rPr lang="en-US" dirty="0"/>
              <a:t>. It also allows you to </a:t>
            </a:r>
            <a:r>
              <a:rPr lang="en-US" b="1" dirty="0"/>
              <a:t>run tests in parallel</a:t>
            </a:r>
            <a:r>
              <a:rPr lang="en-US" dirty="0"/>
              <a:t>, unlike in QTP where you are only allowed to run tests sequentially.</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Selenium IDE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Selenium </a:t>
            </a:r>
            <a:r>
              <a:rPr lang="en-US" b="1" dirty="0"/>
              <a:t>IDE (Integrated Development Environment)</a:t>
            </a:r>
            <a:r>
              <a:rPr lang="en-US" dirty="0"/>
              <a:t> is the simplest tool in the Selenium Suite. It is a Firefox add-on that creates tests very quickly through its record-and-playback functionality. This feature is similar to that of QTP. It is effortless to install and easy to learn.</a:t>
            </a:r>
          </a:p>
          <a:p>
            <a:pPr algn="just"/>
            <a:r>
              <a:rPr lang="en-US" dirty="0"/>
              <a:t>Because of its simplicity, Selenium IDE should only be used as a prototyping tool, not an overall solution for developing and maintaining complex test suites.</a:t>
            </a:r>
          </a:p>
          <a:p>
            <a:pPr algn="just"/>
            <a:r>
              <a:rPr lang="en-US" dirty="0"/>
              <a:t>Though you will be able to use Selenium IDE without prior knowledge in programming, you should at least be familiar with HTML, JavaScript, and the DOM (Document Object Model) to utilize this tool to its full potential. Knowledge of</a:t>
            </a:r>
            <a:r>
              <a:rPr lang="en-US" dirty="0">
                <a:hlinkClick r:id="rId2"/>
              </a:rPr>
              <a:t> JavaScript </a:t>
            </a:r>
            <a:r>
              <a:rPr lang="en-US" dirty="0"/>
              <a:t>will be required when we get to the section about the </a:t>
            </a:r>
            <a:r>
              <a:rPr lang="en-US" dirty="0" err="1"/>
              <a:t>Selenese</a:t>
            </a:r>
            <a:r>
              <a:rPr lang="en-US" dirty="0"/>
              <a:t> command "</a:t>
            </a:r>
            <a:r>
              <a:rPr lang="en-US" b="1" dirty="0" err="1"/>
              <a:t>runScript</a:t>
            </a:r>
            <a:r>
              <a:rPr lang="en-US" b="1" dirty="0"/>
              <a:t>."</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roduction to Selenium IDE"/>
          <p:cNvPicPr>
            <a:picLocks noGrp="1"/>
          </p:cNvPicPr>
          <p:nvPr>
            <p:ph idx="1"/>
          </p:nvPr>
        </p:nvPicPr>
        <p:blipFill>
          <a:blip r:embed="rId2" cstate="print"/>
          <a:srcRect/>
          <a:stretch>
            <a:fillRect/>
          </a:stretch>
        </p:blipFill>
        <p:spPr bwMode="auto">
          <a:xfrm>
            <a:off x="762000" y="304800"/>
            <a:ext cx="8077200" cy="6553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b="1" dirty="0"/>
              <a:t>File menu</a:t>
            </a:r>
            <a:endParaRPr lang="en-US" dirty="0"/>
          </a:p>
        </p:txBody>
      </p:sp>
      <p:pic>
        <p:nvPicPr>
          <p:cNvPr id="4" name="Content Placeholder 3" descr="Introduction to Selenium IDE"/>
          <p:cNvPicPr>
            <a:picLocks noGrp="1"/>
          </p:cNvPicPr>
          <p:nvPr>
            <p:ph idx="1"/>
          </p:nvPr>
        </p:nvPicPr>
        <p:blipFill>
          <a:blip r:embed="rId2" cstate="print"/>
          <a:srcRect/>
          <a:stretch>
            <a:fillRect/>
          </a:stretch>
        </p:blipFill>
        <p:spPr bwMode="auto">
          <a:xfrm>
            <a:off x="228600" y="381000"/>
            <a:ext cx="8305800" cy="6477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As of </a:t>
            </a:r>
            <a:r>
              <a:rPr lang="en-US" b="1" dirty="0"/>
              <a:t>Selenium IDE v1.9.1</a:t>
            </a:r>
            <a:r>
              <a:rPr lang="en-US" dirty="0"/>
              <a:t>, test cases can be exported only to the following formats:</a:t>
            </a:r>
          </a:p>
          <a:p>
            <a:r>
              <a:rPr lang="en-US" dirty="0"/>
              <a:t>.</a:t>
            </a:r>
            <a:r>
              <a:rPr lang="en-US" dirty="0" err="1"/>
              <a:t>cs</a:t>
            </a:r>
            <a:r>
              <a:rPr lang="en-US" dirty="0"/>
              <a:t> (C# source code)</a:t>
            </a:r>
          </a:p>
          <a:p>
            <a:r>
              <a:rPr lang="en-US" dirty="0"/>
              <a:t>.java (Java source code)</a:t>
            </a:r>
          </a:p>
          <a:p>
            <a:r>
              <a:rPr lang="en-US" dirty="0"/>
              <a:t>.</a:t>
            </a:r>
            <a:r>
              <a:rPr lang="en-US" dirty="0" err="1"/>
              <a:t>py</a:t>
            </a:r>
            <a:r>
              <a:rPr lang="en-US" dirty="0"/>
              <a:t> (Python source code)</a:t>
            </a:r>
          </a:p>
          <a:p>
            <a:r>
              <a:rPr lang="en-US" dirty="0"/>
              <a:t>.</a:t>
            </a:r>
            <a:r>
              <a:rPr lang="en-US" dirty="0" err="1"/>
              <a:t>rb</a:t>
            </a:r>
            <a:r>
              <a:rPr lang="en-US" dirty="0"/>
              <a:t> (Ruby source code)</a:t>
            </a:r>
          </a:p>
          <a:p>
            <a:endParaRPr lang="en-US" dirty="0"/>
          </a:p>
        </p:txBody>
      </p:sp>
      <p:pic>
        <p:nvPicPr>
          <p:cNvPr id="4" name="Picture 3" descr="Introduction to Selenium IDE">
            <a:hlinkClick r:id="rId2"/>
          </p:cNvPr>
          <p:cNvPicPr/>
          <p:nvPr/>
        </p:nvPicPr>
        <p:blipFill>
          <a:blip r:embed="rId3" cstate="print"/>
          <a:srcRect/>
          <a:stretch>
            <a:fillRect/>
          </a:stretch>
        </p:blipFill>
        <p:spPr bwMode="auto">
          <a:xfrm>
            <a:off x="914400" y="5029200"/>
            <a:ext cx="7467600" cy="14573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Edit Menu</a:t>
            </a:r>
            <a:endParaRPr lang="en-US" dirty="0"/>
          </a:p>
        </p:txBody>
      </p:sp>
      <p:sp>
        <p:nvSpPr>
          <p:cNvPr id="3" name="Content Placeholder 2"/>
          <p:cNvSpPr>
            <a:spLocks noGrp="1"/>
          </p:cNvSpPr>
          <p:nvPr>
            <p:ph idx="1"/>
          </p:nvPr>
        </p:nvSpPr>
        <p:spPr/>
        <p:txBody>
          <a:bodyPr/>
          <a:lstStyle/>
          <a:p>
            <a:pPr lvl="0"/>
            <a:r>
              <a:rPr lang="en-US" dirty="0"/>
              <a:t>It contains usual options like Undo, Redo, Cut, Copy, Paste, Delete, and Select All.</a:t>
            </a:r>
          </a:p>
          <a:p>
            <a:pPr lvl="0"/>
            <a:r>
              <a:rPr lang="en-US" dirty="0"/>
              <a:t>The two most important options are the "</a:t>
            </a:r>
            <a:r>
              <a:rPr lang="en-US" b="1" dirty="0"/>
              <a:t>Insert New Command</a:t>
            </a:r>
            <a:r>
              <a:rPr lang="en-US" dirty="0"/>
              <a:t>" and "</a:t>
            </a:r>
            <a:r>
              <a:rPr lang="en-US" b="1" dirty="0"/>
              <a:t>Insert New Comment</a:t>
            </a:r>
            <a:r>
              <a:rPr lang="en-US" dirty="0"/>
              <a:t>".</a:t>
            </a:r>
          </a:p>
          <a:p>
            <a:endParaRPr lang="en-US" dirty="0"/>
          </a:p>
        </p:txBody>
      </p:sp>
      <p:pic>
        <p:nvPicPr>
          <p:cNvPr id="4" name="Picture 3" descr="Introduction to Selenium IDE">
            <a:hlinkClick r:id="rId2"/>
          </p:cNvPr>
          <p:cNvPicPr/>
          <p:nvPr/>
        </p:nvPicPr>
        <p:blipFill>
          <a:blip r:embed="rId3" cstate="print"/>
          <a:srcRect/>
          <a:stretch>
            <a:fillRect/>
          </a:stretch>
        </p:blipFill>
        <p:spPr bwMode="auto">
          <a:xfrm>
            <a:off x="2895600" y="3962400"/>
            <a:ext cx="4495800" cy="266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The newly inserted command or comment </a:t>
            </a:r>
            <a:r>
              <a:rPr lang="en-US" b="1" dirty="0"/>
              <a:t>will be placed on top of the currently selected line</a:t>
            </a:r>
            <a:r>
              <a:rPr lang="en-US" dirty="0"/>
              <a:t>.</a:t>
            </a:r>
          </a:p>
          <a:p>
            <a:endParaRPr lang="en-US" dirty="0"/>
          </a:p>
        </p:txBody>
      </p:sp>
      <p:pic>
        <p:nvPicPr>
          <p:cNvPr id="4" name="Picture 3" descr="Introduction to Selenium IDE">
            <a:hlinkClick r:id="rId2"/>
          </p:cNvPr>
          <p:cNvPicPr/>
          <p:nvPr/>
        </p:nvPicPr>
        <p:blipFill>
          <a:blip r:embed="rId3" cstate="print"/>
          <a:srcRect/>
          <a:stretch>
            <a:fillRect/>
          </a:stretch>
        </p:blipFill>
        <p:spPr bwMode="auto">
          <a:xfrm>
            <a:off x="1143000" y="3124200"/>
            <a:ext cx="6858000" cy="30099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Commands </a:t>
            </a:r>
            <a:r>
              <a:rPr lang="en-US" dirty="0"/>
              <a:t>are colored </a:t>
            </a:r>
            <a:r>
              <a:rPr lang="en-US" b="1" dirty="0"/>
              <a:t>black</a:t>
            </a:r>
            <a:r>
              <a:rPr lang="en-US" dirty="0"/>
              <a:t>.</a:t>
            </a:r>
          </a:p>
          <a:p>
            <a:r>
              <a:rPr lang="en-US" b="1" dirty="0"/>
              <a:t>Comments </a:t>
            </a:r>
            <a:r>
              <a:rPr lang="en-US" dirty="0"/>
              <a:t>are colored </a:t>
            </a:r>
            <a:r>
              <a:rPr lang="en-US" b="1" dirty="0"/>
              <a:t>purple.</a:t>
            </a:r>
            <a:endParaRPr lang="en-US" dirty="0"/>
          </a:p>
          <a:p>
            <a:endParaRPr lang="en-US" dirty="0"/>
          </a:p>
        </p:txBody>
      </p:sp>
      <p:pic>
        <p:nvPicPr>
          <p:cNvPr id="4" name="Picture 3" descr="Introduction to Selenium IDE"/>
          <p:cNvPicPr/>
          <p:nvPr/>
        </p:nvPicPr>
        <p:blipFill>
          <a:blip r:embed="rId2" cstate="print"/>
          <a:srcRect/>
          <a:stretch>
            <a:fillRect/>
          </a:stretch>
        </p:blipFill>
        <p:spPr bwMode="auto">
          <a:xfrm>
            <a:off x="2057400" y="3276600"/>
            <a:ext cx="4371975" cy="228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Selenium</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Selenium </a:t>
            </a:r>
            <a:r>
              <a:rPr lang="en-US" dirty="0"/>
              <a:t>is a free (open source) automated testing suite for web applications across different browsers and platforms. It is quite similar to HP Quick Test Pro (QTP now UFT) only that Selenium focuses on automating web-based applications. Testing done using Selenium tool is usually referred as Selenium Testing</a:t>
            </a:r>
            <a:r>
              <a:rPr lang="en-US" dirty="0" smtClean="0"/>
              <a:t>.</a:t>
            </a:r>
          </a:p>
          <a:p>
            <a:pPr algn="just"/>
            <a:endParaRPr lang="en-US" dirty="0"/>
          </a:p>
          <a:p>
            <a:pPr algn="just">
              <a:buNone/>
            </a:pPr>
            <a:r>
              <a:rPr lang="en-US" dirty="0" smtClean="0"/>
              <a:t>	Selenium </a:t>
            </a:r>
            <a:r>
              <a:rPr lang="en-US" dirty="0"/>
              <a:t>is not just a single tool but a suite of software's, each catering to different testing needs of an organization. </a:t>
            </a:r>
            <a:r>
              <a:rPr lang="en-US" b="1" dirty="0"/>
              <a:t>It has four components</a:t>
            </a:r>
            <a:r>
              <a:rPr lang="en-US" b="1" dirty="0" smtClean="0"/>
              <a:t>.</a:t>
            </a:r>
          </a:p>
          <a:p>
            <a:pPr algn="just">
              <a:buNone/>
            </a:pPr>
            <a:endParaRPr lang="en-US" dirty="0"/>
          </a:p>
          <a:p>
            <a:pPr algn="just"/>
            <a:r>
              <a:rPr lang="en-US" dirty="0"/>
              <a:t>Selenium Integrated Development Environment (IDE)</a:t>
            </a:r>
          </a:p>
          <a:p>
            <a:pPr algn="just"/>
            <a:r>
              <a:rPr lang="en-US" dirty="0"/>
              <a:t>Selenium Remote Control (RC)</a:t>
            </a:r>
          </a:p>
          <a:p>
            <a:pPr algn="just"/>
            <a:r>
              <a:rPr lang="en-US" dirty="0" err="1"/>
              <a:t>WebDriver</a:t>
            </a:r>
            <a:endParaRPr lang="en-US" dirty="0"/>
          </a:p>
          <a:p>
            <a:pPr algn="just"/>
            <a:r>
              <a:rPr lang="en-US" dirty="0"/>
              <a:t>Selenium Grid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Exercise - 1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roduction to Selenium"/>
          <p:cNvPicPr>
            <a:picLocks noGrp="1"/>
          </p:cNvPicPr>
          <p:nvPr>
            <p:ph idx="1"/>
          </p:nvPr>
        </p:nvPicPr>
        <p:blipFill>
          <a:blip r:embed="rId2" cstate="print"/>
          <a:srcRect/>
          <a:stretch>
            <a:fillRect/>
          </a:stretch>
        </p:blipFill>
        <p:spPr bwMode="auto">
          <a:xfrm>
            <a:off x="533400" y="228600"/>
            <a:ext cx="8229600" cy="6248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Who developed Selenium?</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Since </a:t>
            </a:r>
            <a:r>
              <a:rPr lang="en-US" dirty="0"/>
              <a:t>Selenium is a collection of different tools, it had different developers as well. Below are the key persons who made notable contributions to the Selenium Project</a:t>
            </a:r>
          </a:p>
          <a:p>
            <a:pPr algn="just" fontAlgn="ctr"/>
            <a:r>
              <a:rPr lang="en-US" dirty="0" smtClean="0"/>
              <a:t>Selenium was </a:t>
            </a:r>
            <a:r>
              <a:rPr lang="en-US" b="1" dirty="0" smtClean="0"/>
              <a:t>created by Jason Huggins in 2004</a:t>
            </a:r>
            <a:r>
              <a:rPr lang="en-US" dirty="0" smtClean="0"/>
              <a:t>. An engineer at </a:t>
            </a:r>
            <a:r>
              <a:rPr lang="en-US" dirty="0" err="1" smtClean="0"/>
              <a:t>ThoughtWorks</a:t>
            </a:r>
            <a:r>
              <a:rPr lang="en-US" dirty="0" smtClean="0"/>
              <a:t>, he was working on a web application that required frequent testing. Having realized that the repetitious manual testing of their application was becoming more and more inefficient, he created a</a:t>
            </a:r>
            <a:r>
              <a:rPr lang="en-US" dirty="0"/>
              <a:t> JavaScript </a:t>
            </a:r>
            <a:r>
              <a:rPr lang="en-US" dirty="0" smtClean="0"/>
              <a:t>program that would automatically control the browser's actions. He named this program as the "</a:t>
            </a:r>
            <a:r>
              <a:rPr lang="en-US" b="1" dirty="0" err="1" smtClean="0"/>
              <a:t>JavaScriptTestRunner</a:t>
            </a:r>
            <a:r>
              <a:rPr lang="en-US" dirty="0" smtClean="0"/>
              <a:t>."</a:t>
            </a:r>
          </a:p>
          <a:p>
            <a:pPr algn="just" fontAlgn="ctr"/>
            <a:r>
              <a:rPr lang="en-US" dirty="0" smtClean="0"/>
              <a:t>Seeing potential in this idea to help automate other web applications, he made </a:t>
            </a:r>
            <a:r>
              <a:rPr lang="en-US" dirty="0" err="1" smtClean="0"/>
              <a:t>JavaScriptRunner</a:t>
            </a:r>
            <a:r>
              <a:rPr lang="en-US" dirty="0" smtClean="0"/>
              <a:t> open-source which was later re-named as </a:t>
            </a:r>
            <a:r>
              <a:rPr lang="en-US" b="1" dirty="0" smtClean="0"/>
              <a:t>Selenium Core</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Brief Introduction Selenium IDE</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Selenium </a:t>
            </a:r>
            <a:r>
              <a:rPr lang="en-US" dirty="0"/>
              <a:t>Integrated Development Environment (IDE) is the </a:t>
            </a:r>
            <a:r>
              <a:rPr lang="en-US" b="1" dirty="0"/>
              <a:t>simplest framework</a:t>
            </a:r>
            <a:r>
              <a:rPr lang="en-US" dirty="0"/>
              <a:t> in the Selenium suite and is </a:t>
            </a:r>
            <a:r>
              <a:rPr lang="en-US" b="1" dirty="0"/>
              <a:t>the easiest one to learn</a:t>
            </a:r>
            <a:r>
              <a:rPr lang="en-US" dirty="0"/>
              <a:t>. It is a </a:t>
            </a:r>
            <a:r>
              <a:rPr lang="en-US" b="1" dirty="0"/>
              <a:t>Firefox </a:t>
            </a:r>
            <a:r>
              <a:rPr lang="en-US" b="1" dirty="0" err="1"/>
              <a:t>plugin</a:t>
            </a:r>
            <a:r>
              <a:rPr lang="en-US" dirty="0"/>
              <a:t> that you can install as easily as you can with other </a:t>
            </a:r>
            <a:r>
              <a:rPr lang="en-US" dirty="0" err="1"/>
              <a:t>plugins</a:t>
            </a:r>
            <a:r>
              <a:rPr lang="en-US" dirty="0"/>
              <a:t>. However, because of its simplicity, Selenium IDE should only be used as a </a:t>
            </a:r>
            <a:r>
              <a:rPr lang="en-US" b="1" dirty="0"/>
              <a:t>prototyping tool</a:t>
            </a:r>
            <a:r>
              <a:rPr lang="en-US" dirty="0"/>
              <a:t>. If you want to create more advanced test cases, you will need to use either Selenium RC or </a:t>
            </a:r>
            <a:r>
              <a:rPr lang="en-US" dirty="0" err="1"/>
              <a:t>WebDriver</a:t>
            </a:r>
            <a:r>
              <a:rPr lang="en-US" dirty="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roduction to Selenium"/>
          <p:cNvPicPr>
            <a:picLocks noGrp="1"/>
          </p:cNvPicPr>
          <p:nvPr>
            <p:ph idx="1"/>
          </p:nvPr>
        </p:nvPicPr>
        <p:blipFill>
          <a:blip r:embed="rId2" cstate="print"/>
          <a:srcRect/>
          <a:stretch>
            <a:fillRect/>
          </a:stretch>
        </p:blipFill>
        <p:spPr bwMode="auto">
          <a:xfrm>
            <a:off x="609600" y="609600"/>
            <a:ext cx="8077200" cy="563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Brief Introduction Selenium Remote Control (Selenium RC)</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Selenium </a:t>
            </a:r>
            <a:r>
              <a:rPr lang="en-US" dirty="0"/>
              <a:t>RC was the </a:t>
            </a:r>
            <a:r>
              <a:rPr lang="en-US" b="1" dirty="0"/>
              <a:t>flagship testing framework</a:t>
            </a:r>
            <a:r>
              <a:rPr lang="en-US" dirty="0"/>
              <a:t> of the whole Selenium project for a long time. This is the first automated web testing tool that </a:t>
            </a:r>
            <a:r>
              <a:rPr lang="en-US" b="1" dirty="0"/>
              <a:t>allowed users to use a programming language they prefer</a:t>
            </a:r>
            <a:r>
              <a:rPr lang="en-US" dirty="0"/>
              <a:t>. As of version 2.25.0, RC can support the following programming languages:</a:t>
            </a:r>
          </a:p>
          <a:p>
            <a:r>
              <a:rPr lang="en-US" dirty="0"/>
              <a:t>Java</a:t>
            </a:r>
          </a:p>
          <a:p>
            <a:r>
              <a:rPr lang="en-US" dirty="0"/>
              <a:t>C#</a:t>
            </a:r>
          </a:p>
          <a:p>
            <a:r>
              <a:rPr lang="en-US" dirty="0"/>
              <a:t>PHP</a:t>
            </a:r>
          </a:p>
          <a:p>
            <a:r>
              <a:rPr lang="en-US" dirty="0"/>
              <a:t>Python</a:t>
            </a:r>
          </a:p>
          <a:p>
            <a:r>
              <a:rPr lang="en-US" dirty="0"/>
              <a:t>Perl</a:t>
            </a:r>
          </a:p>
          <a:p>
            <a:r>
              <a:rPr lang="en-US" dirty="0"/>
              <a:t>Ruby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ntroduction to Selenium"/>
          <p:cNvPicPr>
            <a:picLocks noGrp="1"/>
          </p:cNvPicPr>
          <p:nvPr>
            <p:ph idx="1"/>
          </p:nvPr>
        </p:nvPicPr>
        <p:blipFill>
          <a:blip r:embed="rId2" cstate="print"/>
          <a:srcRect/>
          <a:stretch>
            <a:fillRect/>
          </a:stretch>
        </p:blipFill>
        <p:spPr bwMode="auto">
          <a:xfrm>
            <a:off x="457200" y="457200"/>
            <a:ext cx="8229600" cy="5668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Brief Introduction </a:t>
            </a:r>
            <a:r>
              <a:rPr lang="en-US" b="1" dirty="0" err="1" smtClean="0"/>
              <a:t>WebDriver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a:t>WebDriver</a:t>
            </a:r>
            <a:r>
              <a:rPr lang="en-US" dirty="0"/>
              <a:t> proves itself to be </a:t>
            </a:r>
            <a:r>
              <a:rPr lang="en-US" b="1" dirty="0"/>
              <a:t>better than both Selenium IDE and Selenium RC</a:t>
            </a:r>
            <a:r>
              <a:rPr lang="en-US" dirty="0"/>
              <a:t> in many aspects. It implements a more modern and stable approach in automating the browser's actions. </a:t>
            </a:r>
            <a:r>
              <a:rPr lang="en-US" dirty="0" err="1"/>
              <a:t>WebDriver</a:t>
            </a:r>
            <a:r>
              <a:rPr lang="en-US" dirty="0"/>
              <a:t>, unlike Selenium RC, does not rely on JavaScript for Automation. </a:t>
            </a:r>
            <a:r>
              <a:rPr lang="en-US" b="1" dirty="0"/>
              <a:t>It controls the browser by directly communicating with it.</a:t>
            </a:r>
            <a:endParaRPr lang="en-US" dirty="0"/>
          </a:p>
          <a:p>
            <a:r>
              <a:rPr lang="en-US" dirty="0"/>
              <a:t>The supported languages are the same as those in Selenium RC.</a:t>
            </a:r>
          </a:p>
          <a:p>
            <a:r>
              <a:rPr lang="en-US" dirty="0"/>
              <a:t>Java</a:t>
            </a:r>
          </a:p>
          <a:p>
            <a:r>
              <a:rPr lang="en-US" dirty="0"/>
              <a:t>C#</a:t>
            </a:r>
          </a:p>
          <a:p>
            <a:r>
              <a:rPr lang="en-US" dirty="0"/>
              <a:t>PHP</a:t>
            </a:r>
          </a:p>
          <a:p>
            <a:r>
              <a:rPr lang="en-US" dirty="0"/>
              <a:t>Python</a:t>
            </a:r>
          </a:p>
          <a:p>
            <a:r>
              <a:rPr lang="en-US" dirty="0"/>
              <a:t>Perl</a:t>
            </a:r>
          </a:p>
          <a:p>
            <a:r>
              <a:rPr lang="en-US" dirty="0"/>
              <a:t>Ruby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242</Words>
  <Application>Microsoft Office PowerPoint</Application>
  <PresentationFormat>On-screen Show (4:3)</PresentationFormat>
  <Paragraphs>64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Selenium</vt:lpstr>
      <vt:lpstr>What is Selenium</vt:lpstr>
      <vt:lpstr>Slide 3</vt:lpstr>
      <vt:lpstr>Who developed Selenium?</vt:lpstr>
      <vt:lpstr>Brief Introduction Selenium IDE </vt:lpstr>
      <vt:lpstr>Slide 6</vt:lpstr>
      <vt:lpstr>Brief Introduction Selenium Remote Control (Selenium RC)</vt:lpstr>
      <vt:lpstr>Slide 8</vt:lpstr>
      <vt:lpstr>Brief Introduction WebDriver</vt:lpstr>
      <vt:lpstr>Slide 10</vt:lpstr>
      <vt:lpstr>Selenium Grid</vt:lpstr>
      <vt:lpstr>Summary</vt:lpstr>
      <vt:lpstr>Introduction to Selenium IDE</vt:lpstr>
      <vt:lpstr>Slide 14</vt:lpstr>
      <vt:lpstr>File menu</vt:lpstr>
      <vt:lpstr>Slide 16</vt:lpstr>
      <vt:lpstr>Edit Menu</vt:lpstr>
      <vt:lpstr>Slide 18</vt:lpstr>
      <vt:lpstr>Slide 19</vt:lpstr>
      <vt:lpstr>Exercise - 1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VITCC</dc:creator>
  <cp:lastModifiedBy>VITCC</cp:lastModifiedBy>
  <cp:revision>15</cp:revision>
  <dcterms:created xsi:type="dcterms:W3CDTF">2017-06-08T03:33:08Z</dcterms:created>
  <dcterms:modified xsi:type="dcterms:W3CDTF">2017-06-08T04:47:34Z</dcterms:modified>
</cp:coreProperties>
</file>