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8"/>
  </p:notesMasterIdLst>
  <p:sldIdLst>
    <p:sldId id="256" r:id="rId2"/>
    <p:sldId id="523" r:id="rId3"/>
    <p:sldId id="524" r:id="rId4"/>
    <p:sldId id="525" r:id="rId5"/>
    <p:sldId id="526" r:id="rId6"/>
    <p:sldId id="527" r:id="rId7"/>
    <p:sldId id="528" r:id="rId8"/>
    <p:sldId id="544" r:id="rId9"/>
    <p:sldId id="548" r:id="rId10"/>
    <p:sldId id="546" r:id="rId11"/>
    <p:sldId id="549" r:id="rId12"/>
    <p:sldId id="547" r:id="rId13"/>
    <p:sldId id="550" r:id="rId14"/>
    <p:sldId id="529" r:id="rId15"/>
    <p:sldId id="545" r:id="rId16"/>
    <p:sldId id="521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52" autoAdjust="0"/>
  </p:normalViewPr>
  <p:slideViewPr>
    <p:cSldViewPr>
      <p:cViewPr>
        <p:scale>
          <a:sx n="70" d="100"/>
          <a:sy n="70" d="100"/>
        </p:scale>
        <p:origin x="-1386" y="-2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47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A38F-FD1A-494A-B925-BA13632698F0}" type="datetime1">
              <a:rPr lang="en-US" smtClean="0"/>
              <a:t>27-Jul-20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Prof Maheswari S VIT Chennai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2E44-DBC8-45ED-AE8D-AC633BCC1B11}" type="datetime1">
              <a:rPr lang="en-US" smtClean="0"/>
              <a:t>27-Jul-20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F04F-E97B-4192-88C3-0B4F37000B2D}" type="datetime1">
              <a:rPr lang="en-US" smtClean="0"/>
              <a:t>27-Jul-20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EA20-E50A-4AC0-A916-E0DC2E465468}" type="datetime1">
              <a:rPr lang="en-US" smtClean="0"/>
              <a:t>27-Jul-20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437F-627F-46F8-88C8-4829C76B5474}" type="datetime1">
              <a:rPr lang="en-US" smtClean="0"/>
              <a:t>27-Jul-20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0716-B228-411B-96A2-C09D58733DCB}" type="datetime1">
              <a:rPr lang="en-US" smtClean="0"/>
              <a:t>27-Jul-20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9AF0-CB26-4D64-A2AF-3698EDEB48B0}" type="datetime1">
              <a:rPr lang="en-US" smtClean="0"/>
              <a:t>27-Jul-20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CC18-C980-48A6-A92D-76AA8777FC09}" type="datetime1">
              <a:rPr lang="en-US" smtClean="0"/>
              <a:t>27-Jul-20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F948-9B88-4846-91F0-0E43BF30AEA2}" type="datetime1">
              <a:rPr lang="en-US" smtClean="0"/>
              <a:t>27-Jul-20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9BB7-BF72-4182-957F-A53C0C0A7E51}" type="datetime1">
              <a:rPr lang="en-US" smtClean="0"/>
              <a:t>27-Jul-20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7804-087F-4B38-8367-DAD74DDACE2B}" type="datetime1">
              <a:rPr lang="en-US" smtClean="0"/>
              <a:t>27-Jul-20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9067738-ADBE-4498-817F-1BB02F5B7A0C}" type="datetime1">
              <a:rPr lang="en-US" smtClean="0"/>
              <a:t>27-Jul-20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Prof Maheswari S VIT Chennai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0" y="514350"/>
            <a:ext cx="3962400" cy="1946269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Software Framework Validation</a:t>
            </a:r>
            <a:endParaRPr lang="en-IN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2647950"/>
            <a:ext cx="3886200" cy="1905000"/>
          </a:xfrm>
        </p:spPr>
        <p:txBody>
          <a:bodyPr>
            <a:normAutofit/>
          </a:bodyPr>
          <a:lstStyle/>
          <a:p>
            <a:endParaRPr lang="en-IN" dirty="0" smtClean="0">
              <a:solidFill>
                <a:schemeClr val="tx2"/>
              </a:solidFill>
            </a:endParaRPr>
          </a:p>
          <a:p>
            <a:endParaRPr lang="en-IN" dirty="0" smtClean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Prof </a:t>
            </a:r>
            <a:r>
              <a:rPr lang="en-US" dirty="0" err="1">
                <a:solidFill>
                  <a:schemeClr val="tx2"/>
                </a:solidFill>
              </a:rPr>
              <a:t>Maheswari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S</a:t>
            </a:r>
            <a:r>
              <a:rPr lang="en-IN" dirty="0" smtClean="0">
                <a:solidFill>
                  <a:schemeClr val="tx2"/>
                </a:solidFill>
              </a:rPr>
              <a:t>, 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VIT Chennai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Repeatable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Prof </a:t>
            </a:r>
            <a:r>
              <a:rPr lang="en-US" dirty="0" err="1" smtClean="0"/>
              <a:t>Maheswari</a:t>
            </a:r>
            <a:r>
              <a:rPr lang="en-US" dirty="0" smtClean="0"/>
              <a:t> S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14550"/>
            <a:ext cx="459105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351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43150"/>
            <a:ext cx="54768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313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Managed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90750"/>
            <a:ext cx="6248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548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Optimizing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measures from activities are used to improve the process by removing and adding process activities and changing the process structure dynamically in response to measurement feedback.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33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239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Software Measurement Validation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Prof Maheswari S VIT Chennai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62000" y="2419350"/>
            <a:ext cx="8229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en-US" dirty="0" smtClean="0"/>
              <a:t>Theoretical and Empirical Validation</a:t>
            </a:r>
          </a:p>
          <a:p>
            <a:pPr marL="342900" indent="-342900">
              <a:buFontTx/>
              <a:buChar char="-"/>
            </a:pPr>
            <a:r>
              <a:rPr lang="en-US" altLang="en-US" dirty="0" smtClean="0"/>
              <a:t>Example of Empirical Validation (Halstead metrics)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10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Halstead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94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2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0" y="742950"/>
            <a:ext cx="2819400" cy="86557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Framework for validation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1733551"/>
            <a:ext cx="4953000" cy="299847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Identifies the elementary components of measure and measurement process and then consider five more models involved in measurement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i="1" dirty="0" smtClean="0"/>
              <a:t>Ref: </a:t>
            </a:r>
            <a:r>
              <a:rPr lang="en-US" sz="1600" i="1" dirty="0" err="1" smtClean="0"/>
              <a:t>Kitchenham</a:t>
            </a:r>
            <a:r>
              <a:rPr lang="en-US" sz="1600" i="1" dirty="0"/>
              <a:t>, B., </a:t>
            </a:r>
            <a:r>
              <a:rPr lang="en-US" sz="1600" i="1" dirty="0" err="1"/>
              <a:t>Pfleeger</a:t>
            </a:r>
            <a:r>
              <a:rPr lang="en-US" sz="1600" i="1" dirty="0"/>
              <a:t>, S. L., &amp; Fenton, N. (1995). Towards a framework for software measurement validation. IEEE Transactions on software Engineering, 21(12), 929-944.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Prof </a:t>
            </a:r>
            <a:r>
              <a:rPr lang="en-US" dirty="0" err="1" smtClean="0">
                <a:solidFill>
                  <a:schemeClr val="tx2"/>
                </a:solidFill>
              </a:rPr>
              <a:t>Maheswari</a:t>
            </a:r>
            <a:r>
              <a:rPr lang="en-US" dirty="0" smtClean="0">
                <a:solidFill>
                  <a:schemeClr val="tx2"/>
                </a:solidFill>
              </a:rPr>
              <a:t> S VIT Chennai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95350"/>
            <a:ext cx="7315200" cy="865573"/>
          </a:xfrm>
        </p:spPr>
        <p:txBody>
          <a:bodyPr>
            <a:normAutofit/>
          </a:bodyPr>
          <a:lstStyle/>
          <a:p>
            <a:r>
              <a:rPr lang="en-US" b="1" dirty="0" smtClean="0"/>
              <a:t>Five 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 smtClean="0"/>
              <a:t>Unit definition model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Instrumentation models</a:t>
            </a:r>
          </a:p>
          <a:p>
            <a:pPr marL="342900" indent="-342900">
              <a:buFontTx/>
              <a:buChar char="-"/>
            </a:pPr>
            <a:r>
              <a:rPr lang="en-IN" dirty="0" smtClean="0"/>
              <a:t>Attribute relationship models</a:t>
            </a:r>
          </a:p>
          <a:p>
            <a:pPr marL="342900" indent="-342900">
              <a:buFontTx/>
              <a:buChar char="-"/>
            </a:pPr>
            <a:r>
              <a:rPr lang="en-IN" dirty="0" smtClean="0"/>
              <a:t>Measurement protocols</a:t>
            </a:r>
          </a:p>
          <a:p>
            <a:pPr marL="342900" indent="-342900">
              <a:buFontTx/>
              <a:buChar char="-"/>
            </a:pPr>
            <a:r>
              <a:rPr lang="en-IN" dirty="0" smtClean="0"/>
              <a:t>Entity population models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Prof </a:t>
            </a:r>
            <a:r>
              <a:rPr lang="en-US" dirty="0" err="1" smtClean="0">
                <a:solidFill>
                  <a:srgbClr val="FFC000"/>
                </a:solidFill>
              </a:rPr>
              <a:t>Maheswari</a:t>
            </a:r>
            <a:r>
              <a:rPr lang="en-US" dirty="0" smtClean="0">
                <a:solidFill>
                  <a:srgbClr val="FFC000"/>
                </a:solidFill>
              </a:rPr>
              <a:t> S VIT Chennai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3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Outcome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1813" algn="l"/>
                <a:tab pos="5065713" algn="l"/>
                <a:tab pos="5789613" algn="l"/>
                <a:tab pos="6513513" algn="l"/>
                <a:tab pos="7237413" algn="l"/>
                <a:tab pos="7959725" algn="l"/>
              </a:tabLst>
            </a:pPr>
            <a:r>
              <a:rPr lang="en-GB" altLang="en-US" dirty="0" smtClean="0"/>
              <a:t>To identify the shortcomings in the measurement process.</a:t>
            </a:r>
          </a:p>
          <a:p>
            <a:pPr marL="342900" indent="-342900">
              <a:buFontTx/>
              <a:buChar char="-"/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1813" algn="l"/>
                <a:tab pos="5065713" algn="l"/>
                <a:tab pos="5789613" algn="l"/>
                <a:tab pos="6513513" algn="l"/>
                <a:tab pos="7237413" algn="l"/>
                <a:tab pos="7959725" algn="l"/>
              </a:tabLst>
            </a:pPr>
            <a:r>
              <a:rPr lang="en-GB" altLang="en-US" dirty="0" smtClean="0"/>
              <a:t>Using Vector like techniques, it can compare with other measurement techniques.</a:t>
            </a:r>
          </a:p>
          <a:p>
            <a:pPr marL="342900" indent="-342900">
              <a:buFontTx/>
              <a:buChar char="-"/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1813" algn="l"/>
                <a:tab pos="5065713" algn="l"/>
                <a:tab pos="5789613" algn="l"/>
                <a:tab pos="6513513" algn="l"/>
                <a:tab pos="7237413" algn="l"/>
                <a:tab pos="7959725" algn="l"/>
              </a:tabLst>
            </a:pPr>
            <a:r>
              <a:rPr lang="en-GB" altLang="en-US" dirty="0" smtClean="0"/>
              <a:t>Checks the validity of the measurement of the software process.</a:t>
            </a:r>
          </a:p>
          <a:p>
            <a:pPr marL="0" indent="0">
              <a:buNone/>
              <a:tabLst>
                <a:tab pos="722313" algn="l"/>
                <a:tab pos="1446213" algn="l"/>
                <a:tab pos="2170113" algn="l"/>
                <a:tab pos="2894013" algn="l"/>
                <a:tab pos="3617913" algn="l"/>
                <a:tab pos="4341813" algn="l"/>
                <a:tab pos="5065713" algn="l"/>
                <a:tab pos="5789613" algn="l"/>
                <a:tab pos="6513513" algn="l"/>
                <a:tab pos="7237413" algn="l"/>
                <a:tab pos="7959725" algn="l"/>
              </a:tabLst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Prof </a:t>
            </a:r>
            <a:r>
              <a:rPr lang="en-US" dirty="0" err="1" smtClean="0">
                <a:solidFill>
                  <a:schemeClr val="tx2"/>
                </a:solidFill>
              </a:rPr>
              <a:t>Maheswari</a:t>
            </a:r>
            <a:r>
              <a:rPr lang="en-US" dirty="0" smtClean="0">
                <a:solidFill>
                  <a:schemeClr val="tx2"/>
                </a:solidFill>
              </a:rPr>
              <a:t> S VIT Chennai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71550"/>
            <a:ext cx="7315200" cy="865573"/>
          </a:xfrm>
        </p:spPr>
        <p:txBody>
          <a:bodyPr/>
          <a:lstStyle/>
          <a:p>
            <a:r>
              <a:rPr lang="en-US" b="1" dirty="0" smtClean="0"/>
              <a:t>Validation Techniques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IN" dirty="0" smtClean="0"/>
              <a:t>Empirical Validation Process</a:t>
            </a:r>
          </a:p>
          <a:p>
            <a:pPr marL="342900" indent="-342900">
              <a:buFontTx/>
              <a:buChar char="-"/>
            </a:pPr>
            <a:r>
              <a:rPr lang="en-IN" dirty="0" smtClean="0"/>
              <a:t>Complexity Metrics</a:t>
            </a:r>
          </a:p>
          <a:p>
            <a:pPr marL="342900" indent="-342900">
              <a:buFontTx/>
              <a:buChar char="-"/>
            </a:pPr>
            <a:r>
              <a:rPr lang="en-IN" dirty="0" smtClean="0"/>
              <a:t>Representation condition of valid metrics</a:t>
            </a:r>
          </a:p>
          <a:p>
            <a:pPr marL="342900" indent="-342900">
              <a:buFontTx/>
              <a:buChar char="-"/>
            </a:pPr>
            <a:r>
              <a:rPr lang="en-IN" dirty="0" smtClean="0"/>
              <a:t>Identifying the usefulness of a measure for predictive purpose</a:t>
            </a:r>
          </a:p>
          <a:p>
            <a:pPr marL="342900" indent="-342900">
              <a:buFontTx/>
              <a:buChar char="-"/>
            </a:pPr>
            <a:r>
              <a:rPr lang="en-IN" dirty="0" smtClean="0"/>
              <a:t>Measures stated attributes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Prof </a:t>
            </a:r>
            <a:r>
              <a:rPr lang="en-US" dirty="0" err="1" smtClean="0">
                <a:solidFill>
                  <a:srgbClr val="FFC000"/>
                </a:solidFill>
              </a:rPr>
              <a:t>Maheswari</a:t>
            </a:r>
            <a:r>
              <a:rPr lang="en-US" dirty="0" smtClean="0">
                <a:solidFill>
                  <a:srgbClr val="FFC000"/>
                </a:solidFill>
              </a:rPr>
              <a:t> S VIT Chennai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5350"/>
            <a:ext cx="7315200" cy="865573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Objective – Proposed Framework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IN" dirty="0" smtClean="0"/>
              <a:t>How to validate a measure</a:t>
            </a:r>
          </a:p>
          <a:p>
            <a:pPr marL="342900" indent="-342900">
              <a:buFontTx/>
              <a:buChar char="-"/>
            </a:pPr>
            <a:r>
              <a:rPr lang="en-IN" dirty="0" smtClean="0"/>
              <a:t>How to assess the validation work of others</a:t>
            </a:r>
          </a:p>
          <a:p>
            <a:pPr marL="342900" indent="-342900">
              <a:buFontTx/>
              <a:buChar char="-"/>
            </a:pPr>
            <a:r>
              <a:rPr lang="en-IN" dirty="0" smtClean="0"/>
              <a:t>When it is appropriate to apply a measure in a particular situation.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Prof </a:t>
            </a:r>
            <a:r>
              <a:rPr lang="en-US" dirty="0" err="1" smtClean="0">
                <a:solidFill>
                  <a:schemeClr val="tx2"/>
                </a:solidFill>
              </a:rPr>
              <a:t>Maheswari</a:t>
            </a:r>
            <a:r>
              <a:rPr lang="en-US" dirty="0" smtClean="0">
                <a:solidFill>
                  <a:schemeClr val="tx2"/>
                </a:solidFill>
              </a:rPr>
              <a:t> S VIT Chennai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94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95350"/>
            <a:ext cx="7315200" cy="865573"/>
          </a:xfrm>
        </p:spPr>
        <p:txBody>
          <a:bodyPr/>
          <a:lstStyle/>
          <a:p>
            <a:r>
              <a:rPr lang="en-US" b="1" dirty="0" smtClean="0"/>
              <a:t>Structure of Measurement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62150"/>
            <a:ext cx="7315200" cy="265464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Tx/>
              <a:buChar char="-"/>
            </a:pPr>
            <a:r>
              <a:rPr lang="en-IN" dirty="0" smtClean="0"/>
              <a:t>Entities, Attributes and Relationships</a:t>
            </a:r>
          </a:p>
          <a:p>
            <a:pPr marL="342900" indent="-342900">
              <a:buFontTx/>
              <a:buChar char="-"/>
            </a:pPr>
            <a:r>
              <a:rPr lang="en-IN" dirty="0" smtClean="0"/>
              <a:t>Units, Scale types and their relationships</a:t>
            </a:r>
          </a:p>
          <a:p>
            <a:pPr marL="342900" indent="-342900">
              <a:buFontTx/>
              <a:buChar char="-"/>
            </a:pPr>
            <a:r>
              <a:rPr lang="en-IN" dirty="0" smtClean="0"/>
              <a:t>Values</a:t>
            </a:r>
          </a:p>
          <a:p>
            <a:pPr marL="342900" indent="-342900">
              <a:buFontTx/>
              <a:buChar char="-"/>
            </a:pPr>
            <a:r>
              <a:rPr lang="en-IN" dirty="0" smtClean="0"/>
              <a:t>Properties of Values</a:t>
            </a:r>
          </a:p>
          <a:p>
            <a:pPr marL="342900" indent="-342900">
              <a:buFontTx/>
              <a:buChar char="-"/>
            </a:pPr>
            <a:r>
              <a:rPr lang="en-IN" dirty="0" smtClean="0"/>
              <a:t>Measurement Instrument</a:t>
            </a:r>
          </a:p>
          <a:p>
            <a:pPr marL="342900" indent="-342900">
              <a:buFontTx/>
              <a:buChar char="-"/>
            </a:pPr>
            <a:r>
              <a:rPr lang="en-IN" dirty="0" smtClean="0"/>
              <a:t>Indirect Measures</a:t>
            </a:r>
          </a:p>
          <a:p>
            <a:pPr marL="342900" indent="-342900">
              <a:buFontTx/>
              <a:buChar char="-"/>
            </a:pPr>
            <a:r>
              <a:rPr lang="en-IN" dirty="0" smtClean="0"/>
              <a:t>Compound Units</a:t>
            </a:r>
          </a:p>
          <a:p>
            <a:pPr marL="342900" indent="-342900">
              <a:buFontTx/>
              <a:buChar char="-"/>
            </a:pPr>
            <a:r>
              <a:rPr lang="en-IN" dirty="0" smtClean="0"/>
              <a:t>Properties of Indirect Measures</a:t>
            </a:r>
          </a:p>
          <a:p>
            <a:pPr marL="342900" indent="-342900">
              <a:buFontTx/>
              <a:buChar char="-"/>
            </a:pPr>
            <a:r>
              <a:rPr lang="en-IN" dirty="0" smtClean="0"/>
              <a:t>Implications of Measurement Validation</a:t>
            </a:r>
          </a:p>
          <a:p>
            <a:pPr marL="342900" indent="-342900">
              <a:buFontTx/>
              <a:buChar char="-"/>
            </a:pPr>
            <a:endParaRPr lang="en-IN" dirty="0" smtClean="0"/>
          </a:p>
          <a:p>
            <a:pPr marL="0" indent="0">
              <a:buNone/>
            </a:pPr>
            <a:endParaRPr lang="en-IN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Prof </a:t>
            </a:r>
            <a:r>
              <a:rPr lang="en-US" dirty="0" err="1" smtClean="0">
                <a:solidFill>
                  <a:srgbClr val="FFC000"/>
                </a:solidFill>
              </a:rPr>
              <a:t>Maheswari</a:t>
            </a:r>
            <a:r>
              <a:rPr lang="en-US" dirty="0" smtClean="0">
                <a:solidFill>
                  <a:srgbClr val="FFC000"/>
                </a:solidFill>
              </a:rPr>
              <a:t> S VIT Chennai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and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Definition Models</a:t>
            </a:r>
          </a:p>
          <a:p>
            <a:r>
              <a:rPr lang="en-US" dirty="0" smtClean="0"/>
              <a:t>Instrumentation Models</a:t>
            </a:r>
          </a:p>
          <a:p>
            <a:r>
              <a:rPr lang="en-US" dirty="0" smtClean="0"/>
              <a:t>Attribute Relationship Models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2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Maturity Levels</a:t>
            </a:r>
            <a:br>
              <a:rPr lang="en-US" dirty="0" smtClean="0"/>
            </a:br>
            <a:r>
              <a:rPr lang="en-US" dirty="0" smtClean="0"/>
              <a:t>1. </a:t>
            </a:r>
            <a:r>
              <a:rPr lang="en-US" dirty="0" err="1" smtClean="0"/>
              <a:t>Adhoc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- Basic Requirements defined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9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7651</TotalTime>
  <Words>362</Words>
  <Application>Microsoft Office PowerPoint</Application>
  <PresentationFormat>On-screen Show (16:9)</PresentationFormat>
  <Paragraphs>91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Perspective</vt:lpstr>
      <vt:lpstr>Software Framework Validation</vt:lpstr>
      <vt:lpstr>Framework for validation</vt:lpstr>
      <vt:lpstr>Five Models</vt:lpstr>
      <vt:lpstr>Outcome</vt:lpstr>
      <vt:lpstr>Validation Techniques</vt:lpstr>
      <vt:lpstr>Objective – Proposed Framework</vt:lpstr>
      <vt:lpstr>Structure of Measurement</vt:lpstr>
      <vt:lpstr>Models and Measurement</vt:lpstr>
      <vt:lpstr>Maturity Levels 1. Adhoc </vt:lpstr>
      <vt:lpstr>2. Repeatable Process</vt:lpstr>
      <vt:lpstr>3. Defined</vt:lpstr>
      <vt:lpstr>4. Managed</vt:lpstr>
      <vt:lpstr>5. Optimizing</vt:lpstr>
      <vt:lpstr>Software Measurement Validation</vt:lpstr>
      <vt:lpstr>Halstead Metric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Windows User</cp:lastModifiedBy>
  <cp:revision>335</cp:revision>
  <dcterms:created xsi:type="dcterms:W3CDTF">2006-08-16T00:00:00Z</dcterms:created>
  <dcterms:modified xsi:type="dcterms:W3CDTF">2020-07-27T02:03:49Z</dcterms:modified>
</cp:coreProperties>
</file>