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19"/>
  </p:notesMasterIdLst>
  <p:sldIdLst>
    <p:sldId id="256" r:id="rId2"/>
    <p:sldId id="544" r:id="rId3"/>
    <p:sldId id="545" r:id="rId4"/>
    <p:sldId id="546" r:id="rId5"/>
    <p:sldId id="547" r:id="rId6"/>
    <p:sldId id="552" r:id="rId7"/>
    <p:sldId id="553" r:id="rId8"/>
    <p:sldId id="554" r:id="rId9"/>
    <p:sldId id="555" r:id="rId10"/>
    <p:sldId id="556" r:id="rId11"/>
    <p:sldId id="557" r:id="rId12"/>
    <p:sldId id="558" r:id="rId13"/>
    <p:sldId id="548" r:id="rId14"/>
    <p:sldId id="559" r:id="rId15"/>
    <p:sldId id="549" r:id="rId16"/>
    <p:sldId id="550" r:id="rId17"/>
    <p:sldId id="521"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44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095501-73F2-41BA-85CC-22557878FAFE}" type="datetimeFigureOut">
              <a:rPr lang="en-IN" smtClean="0"/>
              <a:t>28-07-2020</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6130DD-32EB-4721-81EC-BC5717B4C7AA}" type="slidenum">
              <a:rPr lang="en-IN" smtClean="0"/>
              <a:t>‹#›</a:t>
            </a:fld>
            <a:endParaRPr lang="en-IN"/>
          </a:p>
        </p:txBody>
      </p:sp>
    </p:spTree>
    <p:extLst>
      <p:ext uri="{BB962C8B-B14F-4D97-AF65-F5344CB8AC3E}">
        <p14:creationId xmlns:p14="http://schemas.microsoft.com/office/powerpoint/2010/main" val="807249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87468"/>
            <a:ext cx="7315200" cy="1946269"/>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3874898"/>
            <a:ext cx="7315200" cy="858474"/>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B108B938-CCB6-4ABC-8D5D-9A01C61ECCBA}" type="datetime1">
              <a:rPr lang="en-US" smtClean="0"/>
              <a:t>28-Jul-20</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a:xfrm>
            <a:off x="5638800" y="4781550"/>
            <a:ext cx="2246489" cy="225920"/>
          </a:xfrm>
        </p:spPr>
        <p:txBody>
          <a:bodyPr/>
          <a:lstStyle>
            <a:lvl1pPr algn="ctr">
              <a:defRPr>
                <a:solidFill>
                  <a:schemeClr val="tx1">
                    <a:lumMod val="65000"/>
                  </a:schemeClr>
                </a:solidFill>
              </a:defRPr>
            </a:lvl1pPr>
          </a:lstStyle>
          <a:p>
            <a:r>
              <a:rPr lang="en-US" smtClean="0"/>
              <a:t>Prof Maheswari S VIT Chennai</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D6A9AE-99B8-45E9-A808-D7E3FFD511B1}" type="datetime1">
              <a:rPr lang="en-US" smtClean="0"/>
              <a:t>28-Jul-20</a:t>
            </a:fld>
            <a:endParaRPr lang="en-US"/>
          </a:p>
        </p:txBody>
      </p:sp>
      <p:sp>
        <p:nvSpPr>
          <p:cNvPr id="5" name="Footer Placeholder 4"/>
          <p:cNvSpPr>
            <a:spLocks noGrp="1"/>
          </p:cNvSpPr>
          <p:nvPr>
            <p:ph type="ftr" sz="quarter" idx="11"/>
          </p:nvPr>
        </p:nvSpPr>
        <p:spPr/>
        <p:txBody>
          <a:bodyPr/>
          <a:lstStyle/>
          <a:p>
            <a:r>
              <a:rPr lang="en-US" smtClean="0"/>
              <a:t>Prof Maheswari S VIT Chennai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1" y="1370032"/>
            <a:ext cx="1492499" cy="336334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370032"/>
            <a:ext cx="5241476" cy="336334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20EC1A-11ED-40C9-8C91-8BF582B6FEBA}" type="datetime1">
              <a:rPr lang="en-US" smtClean="0"/>
              <a:t>28-Jul-20</a:t>
            </a:fld>
            <a:endParaRPr lang="en-US"/>
          </a:p>
        </p:txBody>
      </p:sp>
      <p:sp>
        <p:nvSpPr>
          <p:cNvPr id="5" name="Footer Placeholder 4"/>
          <p:cNvSpPr>
            <a:spLocks noGrp="1"/>
          </p:cNvSpPr>
          <p:nvPr>
            <p:ph type="ftr" sz="quarter" idx="11"/>
          </p:nvPr>
        </p:nvSpPr>
        <p:spPr/>
        <p:txBody>
          <a:bodyPr/>
          <a:lstStyle/>
          <a:p>
            <a:r>
              <a:rPr lang="en-US" smtClean="0"/>
              <a:t>Prof Maheswari S VIT Chennai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CEBECF-820B-40ED-8C64-E681012765A2}" type="datetime1">
              <a:rPr lang="en-US" smtClean="0"/>
              <a:t>28-Jul-20</a:t>
            </a:fld>
            <a:endParaRPr lang="en-US"/>
          </a:p>
        </p:txBody>
      </p:sp>
      <p:sp>
        <p:nvSpPr>
          <p:cNvPr id="5" name="Footer Placeholder 4"/>
          <p:cNvSpPr>
            <a:spLocks noGrp="1"/>
          </p:cNvSpPr>
          <p:nvPr>
            <p:ph type="ftr" sz="quarter" idx="11"/>
          </p:nvPr>
        </p:nvSpPr>
        <p:spPr>
          <a:xfrm>
            <a:off x="6477000" y="4781550"/>
            <a:ext cx="2246489" cy="225920"/>
          </a:xfrm>
        </p:spPr>
        <p:txBody>
          <a:bodyPr/>
          <a:lstStyle>
            <a:lvl1pPr>
              <a:defRPr>
                <a:solidFill>
                  <a:schemeClr val="tx1">
                    <a:lumMod val="65000"/>
                  </a:schemeClr>
                </a:solidFill>
              </a:defRPr>
            </a:lvl1pPr>
          </a:lstStyle>
          <a:p>
            <a:r>
              <a:rPr lang="en-US" smtClean="0"/>
              <a:t>Prof Maheswari S VIT Chennai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763179"/>
            <a:ext cx="7315200" cy="970194"/>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2898823"/>
            <a:ext cx="7315200" cy="82382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E79142-69DD-4D5F-8B11-544BA9181169}" type="datetime1">
              <a:rPr lang="en-US" smtClean="0"/>
              <a:t>28-Jul-20</a:t>
            </a:fld>
            <a:endParaRPr lang="en-US"/>
          </a:p>
        </p:txBody>
      </p:sp>
      <p:sp>
        <p:nvSpPr>
          <p:cNvPr id="5" name="Footer Placeholder 4"/>
          <p:cNvSpPr>
            <a:spLocks noGrp="1"/>
          </p:cNvSpPr>
          <p:nvPr>
            <p:ph type="ftr" sz="quarter" idx="11"/>
          </p:nvPr>
        </p:nvSpPr>
        <p:spPr/>
        <p:txBody>
          <a:bodyPr/>
          <a:lstStyle/>
          <a:p>
            <a:r>
              <a:rPr lang="en-US" smtClean="0"/>
              <a:t>Prof Maheswari S VIT Chennai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35A4A87-8ABB-4667-AAEC-FFE4EE932AF7}" type="datetime1">
              <a:rPr lang="en-US" smtClean="0"/>
              <a:t>28-Jul-20</a:t>
            </a:fld>
            <a:endParaRPr lang="en-US"/>
          </a:p>
        </p:txBody>
      </p:sp>
      <p:sp>
        <p:nvSpPr>
          <p:cNvPr id="6" name="Footer Placeholder 5"/>
          <p:cNvSpPr>
            <a:spLocks noGrp="1"/>
          </p:cNvSpPr>
          <p:nvPr>
            <p:ph type="ftr" sz="quarter" idx="11"/>
          </p:nvPr>
        </p:nvSpPr>
        <p:spPr/>
        <p:txBody>
          <a:bodyPr/>
          <a:lstStyle/>
          <a:p>
            <a:r>
              <a:rPr lang="en-US" smtClean="0"/>
              <a:t>Prof Maheswari S VIT Chennai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Title 8"/>
          <p:cNvSpPr>
            <a:spLocks noGrp="1"/>
          </p:cNvSpPr>
          <p:nvPr>
            <p:ph type="title"/>
          </p:nvPr>
        </p:nvSpPr>
        <p:spPr>
          <a:xfrm>
            <a:off x="914400" y="1158537"/>
            <a:ext cx="7315200" cy="865573"/>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057400"/>
            <a:ext cx="3566160" cy="26951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057401"/>
            <a:ext cx="3566160" cy="269676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057400"/>
            <a:ext cx="336499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057400"/>
            <a:ext cx="336206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8AB191B-995E-4CC6-ABBA-1BC82590C867}" type="datetime1">
              <a:rPr lang="en-US" smtClean="0"/>
              <a:t>28-Jul-20</a:t>
            </a:fld>
            <a:endParaRPr lang="en-US"/>
          </a:p>
        </p:txBody>
      </p:sp>
      <p:sp>
        <p:nvSpPr>
          <p:cNvPr id="8" name="Footer Placeholder 7"/>
          <p:cNvSpPr>
            <a:spLocks noGrp="1"/>
          </p:cNvSpPr>
          <p:nvPr>
            <p:ph type="ftr" sz="quarter" idx="11"/>
          </p:nvPr>
        </p:nvSpPr>
        <p:spPr/>
        <p:txBody>
          <a:bodyPr/>
          <a:lstStyle/>
          <a:p>
            <a:r>
              <a:rPr lang="en-US" smtClean="0"/>
              <a:t>Prof Maheswari S VIT Chennai</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a:xfrm>
            <a:off x="914400" y="1158537"/>
            <a:ext cx="7315200" cy="865573"/>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2537460"/>
            <a:ext cx="3566160" cy="22151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2537460"/>
            <a:ext cx="3566160" cy="22151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84C5E1-D168-4856-A671-F52BE2CB82FD}" type="datetime1">
              <a:rPr lang="en-US" smtClean="0"/>
              <a:t>28-Jul-20</a:t>
            </a:fld>
            <a:endParaRPr lang="en-US"/>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F645B9-8871-498B-88AF-62B9F561D92A}" type="datetime1">
              <a:rPr lang="en-US" smtClean="0"/>
              <a:t>28-Jul-20</a:t>
            </a:fld>
            <a:endParaRPr lang="en-US"/>
          </a:p>
        </p:txBody>
      </p:sp>
      <p:sp>
        <p:nvSpPr>
          <p:cNvPr id="3" name="Footer Placeholder 2"/>
          <p:cNvSpPr>
            <a:spLocks noGrp="1"/>
          </p:cNvSpPr>
          <p:nvPr>
            <p:ph type="ftr" sz="quarter" idx="11"/>
          </p:nvPr>
        </p:nvSpPr>
        <p:spPr/>
        <p:txBody>
          <a:bodyPr/>
          <a:lstStyle/>
          <a:p>
            <a:r>
              <a:rPr lang="en-US" smtClean="0"/>
              <a:t>Prof Maheswari S VIT Chennai</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69022"/>
            <a:ext cx="2950936" cy="1629761"/>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370032"/>
            <a:ext cx="4207848" cy="3357461"/>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3045822"/>
            <a:ext cx="2950936" cy="16840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D95E84-EA4A-4B95-BB8C-00D7FF8CB405}" type="datetime1">
              <a:rPr lang="en-US" smtClean="0"/>
              <a:t>28-Jul-20</a:t>
            </a:fld>
            <a:endParaRPr lang="en-US"/>
          </a:p>
        </p:txBody>
      </p:sp>
      <p:sp>
        <p:nvSpPr>
          <p:cNvPr id="6" name="Footer Placeholder 5"/>
          <p:cNvSpPr>
            <a:spLocks noGrp="1"/>
          </p:cNvSpPr>
          <p:nvPr>
            <p:ph type="ftr" sz="quarter" idx="11"/>
          </p:nvPr>
        </p:nvSpPr>
        <p:spPr/>
        <p:txBody>
          <a:bodyPr/>
          <a:lstStyle/>
          <a:p>
            <a:r>
              <a:rPr lang="en-US" smtClean="0"/>
              <a:t>Prof Maheswari S VIT Chennai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71600"/>
            <a:ext cx="2953512" cy="1632204"/>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1714500"/>
            <a:ext cx="4038600" cy="25146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3044952"/>
            <a:ext cx="2953512" cy="16870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4F60F0-6535-4B6D-926C-56BA2F3E82B7}" type="datetime1">
              <a:rPr lang="en-US" smtClean="0"/>
              <a:t>28-Jul-20</a:t>
            </a:fld>
            <a:endParaRPr lang="en-US"/>
          </a:p>
        </p:txBody>
      </p:sp>
      <p:sp>
        <p:nvSpPr>
          <p:cNvPr id="6" name="Footer Placeholder 5"/>
          <p:cNvSpPr>
            <a:spLocks noGrp="1"/>
          </p:cNvSpPr>
          <p:nvPr>
            <p:ph type="ftr" sz="quarter" idx="11"/>
          </p:nvPr>
        </p:nvSpPr>
        <p:spPr/>
        <p:txBody>
          <a:bodyPr/>
          <a:lstStyle/>
          <a:p>
            <a:r>
              <a:rPr lang="en-US" smtClean="0"/>
              <a:t>Prof Maheswari S VIT Chennai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p:cNvSpPr/>
          <p:nvPr/>
        </p:nvSpPr>
        <p:spPr>
          <a:xfrm>
            <a:off x="8435268" y="430355"/>
            <a:ext cx="86236"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430355"/>
            <a:ext cx="576072"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158537"/>
            <a:ext cx="7315200" cy="865573"/>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077375"/>
            <a:ext cx="7315200" cy="265464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411597"/>
            <a:ext cx="1189132" cy="223439"/>
          </a:xfrm>
          <a:prstGeom prst="rect">
            <a:avLst/>
          </a:prstGeom>
        </p:spPr>
        <p:txBody>
          <a:bodyPr vert="horz" lIns="91440" tIns="45720" rIns="91440" bIns="45720" rtlCol="0" anchor="ctr"/>
          <a:lstStyle>
            <a:lvl1pPr algn="l">
              <a:defRPr sz="1200">
                <a:solidFill>
                  <a:schemeClr val="tx1">
                    <a:alpha val="50000"/>
                  </a:schemeClr>
                </a:solidFill>
              </a:defRPr>
            </a:lvl1pPr>
          </a:lstStyle>
          <a:p>
            <a:fld id="{BC33929D-B4FE-44FD-BD9A-47DCAE275B45}" type="datetime1">
              <a:rPr lang="en-US" smtClean="0"/>
              <a:t>28-Jul-20</a:t>
            </a:fld>
            <a:endParaRPr lang="en-US"/>
          </a:p>
        </p:txBody>
      </p:sp>
      <p:sp>
        <p:nvSpPr>
          <p:cNvPr id="6" name="Slide Number Placeholder 5"/>
          <p:cNvSpPr>
            <a:spLocks noGrp="1"/>
          </p:cNvSpPr>
          <p:nvPr>
            <p:ph type="sldNum" sz="quarter" idx="4"/>
          </p:nvPr>
        </p:nvSpPr>
        <p:spPr>
          <a:xfrm>
            <a:off x="7314416" y="411598"/>
            <a:ext cx="941203" cy="226314"/>
          </a:xfrm>
          <a:prstGeom prst="rect">
            <a:avLst/>
          </a:prstGeom>
        </p:spPr>
        <p:txBody>
          <a:bodyPr vert="horz" lIns="91440" tIns="45720" rIns="91440" bIns="45720" rtlCol="0" anchor="ctr"/>
          <a:lstStyle>
            <a:lvl1pPr algn="r">
              <a:defRPr sz="1200">
                <a:solidFill>
                  <a:schemeClr val="tx1"/>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a:off x="6008689" y="641968"/>
            <a:ext cx="2246489" cy="225920"/>
          </a:xfrm>
          <a:prstGeom prst="rect">
            <a:avLst/>
          </a:prstGeom>
        </p:spPr>
        <p:txBody>
          <a:bodyPr vert="horz" lIns="91440" tIns="0" rIns="91440" bIns="45720" rtlCol="0" anchor="t"/>
          <a:lstStyle>
            <a:lvl1pPr algn="l">
              <a:defRPr sz="1000">
                <a:solidFill>
                  <a:schemeClr val="tx1"/>
                </a:solidFill>
              </a:defRPr>
            </a:lvl1pPr>
          </a:lstStyle>
          <a:p>
            <a:r>
              <a:rPr lang="en-US" smtClean="0"/>
              <a:t>Prof Maheswari S VIT Chennai</a:t>
            </a:r>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Causal" TargetMode="External"/><Relationship Id="rId2" Type="http://schemas.openxmlformats.org/officeDocument/2006/relationships/hyperlink" Target="https://en.wikipedia.org/wiki/Empirical" TargetMode="External"/><Relationship Id="rId1" Type="http://schemas.openxmlformats.org/officeDocument/2006/relationships/slideLayout" Target="../slideLayouts/slideLayout2.xml"/><Relationship Id="rId4" Type="http://schemas.openxmlformats.org/officeDocument/2006/relationships/hyperlink" Target="https://en.wikipedia.org/wiki/Random_assignmen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76800" y="514350"/>
            <a:ext cx="3962400" cy="1946269"/>
          </a:xfrm>
        </p:spPr>
        <p:txBody>
          <a:bodyPr>
            <a:normAutofit/>
          </a:bodyPr>
          <a:lstStyle/>
          <a:p>
            <a:r>
              <a:rPr lang="en-US" sz="4000" b="1" dirty="0" smtClean="0"/>
              <a:t>Planning Case Studies as Quasi Experiments </a:t>
            </a:r>
            <a:endParaRPr lang="en-IN" sz="4000" b="1" dirty="0"/>
          </a:p>
        </p:txBody>
      </p:sp>
      <p:sp>
        <p:nvSpPr>
          <p:cNvPr id="3" name="Subtitle 2"/>
          <p:cNvSpPr>
            <a:spLocks noGrp="1"/>
          </p:cNvSpPr>
          <p:nvPr>
            <p:ph type="subTitle" idx="1"/>
          </p:nvPr>
        </p:nvSpPr>
        <p:spPr>
          <a:xfrm>
            <a:off x="4876800" y="2647950"/>
            <a:ext cx="3886200" cy="1905000"/>
          </a:xfrm>
        </p:spPr>
        <p:txBody>
          <a:bodyPr>
            <a:normAutofit/>
          </a:bodyPr>
          <a:lstStyle/>
          <a:p>
            <a:endParaRPr lang="en-IN" dirty="0" smtClean="0">
              <a:solidFill>
                <a:schemeClr val="tx2"/>
              </a:solidFill>
            </a:endParaRPr>
          </a:p>
          <a:p>
            <a:endParaRPr lang="en-IN" dirty="0" smtClean="0">
              <a:solidFill>
                <a:schemeClr val="tx2"/>
              </a:solidFill>
            </a:endParaRPr>
          </a:p>
          <a:p>
            <a:r>
              <a:rPr lang="en-US" dirty="0">
                <a:solidFill>
                  <a:schemeClr val="tx2"/>
                </a:solidFill>
              </a:rPr>
              <a:t>Prof </a:t>
            </a:r>
            <a:r>
              <a:rPr lang="en-US" dirty="0" err="1">
                <a:solidFill>
                  <a:schemeClr val="tx2"/>
                </a:solidFill>
              </a:rPr>
              <a:t>Maheswari</a:t>
            </a:r>
            <a:r>
              <a:rPr lang="en-US" dirty="0">
                <a:solidFill>
                  <a:schemeClr val="tx2"/>
                </a:solidFill>
              </a:rPr>
              <a:t> </a:t>
            </a:r>
            <a:r>
              <a:rPr lang="en-US" dirty="0" smtClean="0">
                <a:solidFill>
                  <a:schemeClr val="tx2"/>
                </a:solidFill>
              </a:rPr>
              <a:t>S</a:t>
            </a:r>
            <a:r>
              <a:rPr lang="en-IN" dirty="0" smtClean="0">
                <a:solidFill>
                  <a:schemeClr val="tx2"/>
                </a:solidFill>
              </a:rPr>
              <a:t>, </a:t>
            </a:r>
          </a:p>
          <a:p>
            <a:r>
              <a:rPr lang="en-IN" dirty="0" smtClean="0">
                <a:solidFill>
                  <a:schemeClr val="tx2"/>
                </a:solidFill>
              </a:rPr>
              <a:t>VIT Chennai</a:t>
            </a:r>
            <a:endParaRPr lang="en-IN" dirty="0">
              <a:solidFill>
                <a:schemeClr val="tx2"/>
              </a:solidFill>
            </a:endParaRPr>
          </a:p>
        </p:txBody>
      </p:sp>
    </p:spTree>
    <p:extLst>
      <p:ext uri="{BB962C8B-B14F-4D97-AF65-F5344CB8AC3E}">
        <p14:creationId xmlns:p14="http://schemas.microsoft.com/office/powerpoint/2010/main" val="636017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Discrete Data</a:t>
            </a:r>
            <a:endParaRPr lang="en-US" dirty="0"/>
          </a:p>
        </p:txBody>
      </p:sp>
      <p:sp>
        <p:nvSpPr>
          <p:cNvPr id="3" name="Content Placeholder 2"/>
          <p:cNvSpPr>
            <a:spLocks noGrp="1"/>
          </p:cNvSpPr>
          <p:nvPr>
            <p:ph idx="1"/>
          </p:nvPr>
        </p:nvSpPr>
        <p:spPr/>
        <p:txBody>
          <a:bodyPr/>
          <a:lstStyle/>
          <a:p>
            <a:r>
              <a:rPr lang="en-US" dirty="0"/>
              <a:t>can’t be measured but it can be counted.</a:t>
            </a:r>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103669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data</a:t>
            </a:r>
            <a:endParaRPr lang="en-US" dirty="0"/>
          </a:p>
        </p:txBody>
      </p:sp>
      <p:sp>
        <p:nvSpPr>
          <p:cNvPr id="3" name="Content Placeholder 2"/>
          <p:cNvSpPr>
            <a:spLocks noGrp="1"/>
          </p:cNvSpPr>
          <p:nvPr>
            <p:ph idx="1"/>
          </p:nvPr>
        </p:nvSpPr>
        <p:spPr/>
        <p:txBody>
          <a:bodyPr/>
          <a:lstStyle/>
          <a:p>
            <a:r>
              <a:rPr lang="en-US" dirty="0" smtClean="0"/>
              <a:t>Interval </a:t>
            </a:r>
          </a:p>
          <a:p>
            <a:r>
              <a:rPr lang="en-US" dirty="0" smtClean="0"/>
              <a:t>Ratio</a:t>
            </a:r>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9124728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19150"/>
            <a:ext cx="7315200" cy="865573"/>
          </a:xfrm>
        </p:spPr>
        <p:txBody>
          <a:bodyPr/>
          <a:lstStyle/>
          <a:p>
            <a:r>
              <a:rPr lang="en-US" dirty="0" smtClean="0"/>
              <a:t>Interval Data &amp; Ratio</a:t>
            </a:r>
            <a:endParaRPr lang="en-US" dirty="0"/>
          </a:p>
        </p:txBody>
      </p:sp>
      <p:sp>
        <p:nvSpPr>
          <p:cNvPr id="3" name="Content Placeholder 2"/>
          <p:cNvSpPr>
            <a:spLocks noGrp="1"/>
          </p:cNvSpPr>
          <p:nvPr>
            <p:ph idx="1"/>
          </p:nvPr>
        </p:nvSpPr>
        <p:spPr>
          <a:xfrm>
            <a:off x="838200" y="2086403"/>
            <a:ext cx="7315200" cy="2654645"/>
          </a:xfrm>
        </p:spPr>
        <p:txBody>
          <a:bodyPr/>
          <a:lstStyle/>
          <a:p>
            <a:pPr marL="45720" indent="0">
              <a:buNone/>
            </a:pPr>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114550"/>
            <a:ext cx="188595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2114550"/>
            <a:ext cx="2400300"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07801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42950"/>
            <a:ext cx="7315200" cy="865573"/>
          </a:xfrm>
        </p:spPr>
        <p:txBody>
          <a:bodyPr>
            <a:normAutofit fontScale="90000"/>
          </a:bodyPr>
          <a:lstStyle/>
          <a:p>
            <a:r>
              <a:rPr lang="en-US" dirty="0" smtClean="0"/>
              <a:t>Experiments and Quasi Experiments</a:t>
            </a:r>
            <a:endParaRPr lang="en-US" dirty="0"/>
          </a:p>
        </p:txBody>
      </p:sp>
      <p:sp>
        <p:nvSpPr>
          <p:cNvPr id="3" name="Content Placeholder 2"/>
          <p:cNvSpPr>
            <a:spLocks noGrp="1"/>
          </p:cNvSpPr>
          <p:nvPr>
            <p:ph idx="1"/>
          </p:nvPr>
        </p:nvSpPr>
        <p:spPr/>
        <p:txBody>
          <a:bodyPr>
            <a:normAutofit fontScale="92500"/>
          </a:bodyPr>
          <a:lstStyle/>
          <a:p>
            <a:r>
              <a:rPr lang="en-US" dirty="0"/>
              <a:t>An experiment is a study in which the researcher manipulates the level of some independent variable and then measures the outcome. </a:t>
            </a:r>
            <a:endParaRPr lang="en-US" dirty="0" smtClean="0"/>
          </a:p>
          <a:p>
            <a:r>
              <a:rPr lang="en-US" dirty="0" smtClean="0"/>
              <a:t>Experiments </a:t>
            </a:r>
            <a:r>
              <a:rPr lang="en-US" dirty="0"/>
              <a:t>are powerful techniques for evaluating cause-and-effect relationships. </a:t>
            </a:r>
            <a:endParaRPr lang="en-US" dirty="0" smtClean="0"/>
          </a:p>
          <a:p>
            <a:r>
              <a:rPr lang="en-US" dirty="0" smtClean="0"/>
              <a:t>Many </a:t>
            </a:r>
            <a:r>
              <a:rPr lang="en-US" dirty="0"/>
              <a:t>researchers consider experiments the "gold standard" against which all other research designs should be judged. </a:t>
            </a:r>
            <a:endParaRPr lang="en-US" dirty="0" smtClean="0"/>
          </a:p>
          <a:p>
            <a:r>
              <a:rPr lang="en-US" dirty="0" smtClean="0"/>
              <a:t>Experiments </a:t>
            </a:r>
            <a:r>
              <a:rPr lang="en-US" dirty="0"/>
              <a:t>are conducted both in the laboratory and in real life situations.</a:t>
            </a:r>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1674698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0" y="742950"/>
            <a:ext cx="2819400" cy="865573"/>
          </a:xfrm>
        </p:spPr>
        <p:txBody>
          <a:bodyPr>
            <a:normAutofit fontScale="90000"/>
          </a:bodyPr>
          <a:lstStyle/>
          <a:p>
            <a:r>
              <a:rPr lang="en-US" b="1" dirty="0" smtClean="0"/>
              <a:t>What is Quasi Experiment?</a:t>
            </a:r>
            <a:endParaRPr lang="en-US" b="1" dirty="0"/>
          </a:p>
        </p:txBody>
      </p:sp>
      <p:sp>
        <p:nvSpPr>
          <p:cNvPr id="3" name="Content Placeholder 2"/>
          <p:cNvSpPr>
            <a:spLocks noGrp="1"/>
          </p:cNvSpPr>
          <p:nvPr>
            <p:ph idx="1"/>
          </p:nvPr>
        </p:nvSpPr>
        <p:spPr>
          <a:xfrm>
            <a:off x="5181600" y="1809751"/>
            <a:ext cx="3048000" cy="2922270"/>
          </a:xfrm>
        </p:spPr>
        <p:txBody>
          <a:bodyPr>
            <a:normAutofit/>
          </a:bodyPr>
          <a:lstStyle/>
          <a:p>
            <a:pPr marL="0" indent="0">
              <a:buNone/>
            </a:pPr>
            <a:r>
              <a:rPr lang="en-US" dirty="0"/>
              <a:t> </a:t>
            </a:r>
            <a:r>
              <a:rPr lang="en-US" dirty="0" smtClean="0"/>
              <a:t>A </a:t>
            </a:r>
            <a:r>
              <a:rPr lang="en-US" b="1" dirty="0" smtClean="0"/>
              <a:t>quasi-experiment</a:t>
            </a:r>
            <a:r>
              <a:rPr lang="en-US" dirty="0"/>
              <a:t> is an </a:t>
            </a:r>
            <a:r>
              <a:rPr lang="en-US" dirty="0">
                <a:hlinkClick r:id="rId2" tooltip="Empirical"/>
              </a:rPr>
              <a:t>empirical</a:t>
            </a:r>
            <a:r>
              <a:rPr lang="en-US" dirty="0"/>
              <a:t> interventional study used to </a:t>
            </a:r>
            <a:r>
              <a:rPr lang="en-US" dirty="0" smtClean="0"/>
              <a:t>estimate the</a:t>
            </a:r>
            <a:r>
              <a:rPr lang="en-US" dirty="0"/>
              <a:t> </a:t>
            </a:r>
            <a:r>
              <a:rPr lang="en-US" dirty="0">
                <a:hlinkClick r:id="rId3" tooltip="Causal"/>
              </a:rPr>
              <a:t>causal</a:t>
            </a:r>
            <a:r>
              <a:rPr lang="en-US" dirty="0"/>
              <a:t> impact of an intervention on target population without </a:t>
            </a:r>
            <a:r>
              <a:rPr lang="en-US" u="sng" dirty="0">
                <a:hlinkClick r:id="rId4"/>
              </a:rPr>
              <a:t>random assignment</a:t>
            </a:r>
            <a:r>
              <a:rPr lang="en-US" dirty="0"/>
              <a:t>.</a:t>
            </a:r>
            <a:endParaRPr lang="en-US" dirty="0"/>
          </a:p>
        </p:txBody>
      </p:sp>
      <p:sp>
        <p:nvSpPr>
          <p:cNvPr id="4" name="Footer Placeholder 3"/>
          <p:cNvSpPr>
            <a:spLocks noGrp="1"/>
          </p:cNvSpPr>
          <p:nvPr>
            <p:ph type="ftr" sz="quarter" idx="11"/>
          </p:nvPr>
        </p:nvSpPr>
        <p:spPr/>
        <p:txBody>
          <a:bodyPr/>
          <a:lstStyle/>
          <a:p>
            <a:r>
              <a:rPr lang="en-US" dirty="0" smtClean="0">
                <a:solidFill>
                  <a:schemeClr val="tx2"/>
                </a:solidFill>
              </a:rPr>
              <a:t>Prof </a:t>
            </a:r>
            <a:r>
              <a:rPr lang="en-US" dirty="0" err="1" smtClean="0">
                <a:solidFill>
                  <a:schemeClr val="tx2"/>
                </a:solidFill>
              </a:rPr>
              <a:t>Maheswari</a:t>
            </a:r>
            <a:r>
              <a:rPr lang="en-US" dirty="0" smtClean="0">
                <a:solidFill>
                  <a:schemeClr val="tx2"/>
                </a:solidFill>
              </a:rPr>
              <a:t> S VIT Chennai</a:t>
            </a:r>
            <a:endParaRPr lang="en-US" dirty="0">
              <a:solidFill>
                <a:schemeClr val="tx2"/>
              </a:solidFill>
            </a:endParaRPr>
          </a:p>
        </p:txBody>
      </p:sp>
      <p:sp>
        <p:nvSpPr>
          <p:cNvPr id="5" name="Slide Number Placeholder 4"/>
          <p:cNvSpPr>
            <a:spLocks noGrp="1"/>
          </p:cNvSpPr>
          <p:nvPr>
            <p:ph type="sldNum" sz="quarter" idx="12"/>
          </p:nvPr>
        </p:nvSpPr>
        <p:spPr/>
        <p:txBody>
          <a:bodyPr/>
          <a:lstStyle/>
          <a:p>
            <a:fld id="{CA4BC76A-89EB-40CA-80F3-8439DB2229A3}" type="slidenum">
              <a:rPr lang="en-US" smtClean="0"/>
              <a:t>14</a:t>
            </a:fld>
            <a:endParaRPr lang="en-US"/>
          </a:p>
        </p:txBody>
      </p:sp>
    </p:spTree>
    <p:extLst>
      <p:ext uri="{BB962C8B-B14F-4D97-AF65-F5344CB8AC3E}">
        <p14:creationId xmlns:p14="http://schemas.microsoft.com/office/powerpoint/2010/main" val="37467587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Experiments</a:t>
            </a:r>
            <a:endParaRPr lang="en-US" dirty="0"/>
          </a:p>
        </p:txBody>
      </p:sp>
      <p:sp>
        <p:nvSpPr>
          <p:cNvPr id="3" name="Content Placeholder 2"/>
          <p:cNvSpPr>
            <a:spLocks noGrp="1"/>
          </p:cNvSpPr>
          <p:nvPr>
            <p:ph idx="1"/>
          </p:nvPr>
        </p:nvSpPr>
        <p:spPr/>
        <p:txBody>
          <a:bodyPr/>
          <a:lstStyle/>
          <a:p>
            <a:r>
              <a:rPr lang="en-US" dirty="0" smtClean="0"/>
              <a:t>True Experiment</a:t>
            </a:r>
          </a:p>
          <a:p>
            <a:r>
              <a:rPr lang="en-US" dirty="0" smtClean="0"/>
              <a:t>Quasi Experiment</a:t>
            </a:r>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0227620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Quasi Experiment</a:t>
            </a:r>
            <a:endParaRPr lang="en-US" dirty="0"/>
          </a:p>
        </p:txBody>
      </p:sp>
      <p:sp>
        <p:nvSpPr>
          <p:cNvPr id="3" name="Content Placeholder 2"/>
          <p:cNvSpPr>
            <a:spLocks noGrp="1"/>
          </p:cNvSpPr>
          <p:nvPr>
            <p:ph idx="1"/>
          </p:nvPr>
        </p:nvSpPr>
        <p:spPr/>
        <p:txBody>
          <a:bodyPr/>
          <a:lstStyle/>
          <a:p>
            <a:r>
              <a:rPr lang="en-US" dirty="0"/>
              <a:t>The prefix quasi means “resembling.” Thus quasi-experimental research is research that resembles experimental research but is not true experimental research. Although the independent variable is manipulated, participants are not randomly assigned to conditions or orders of conditions (Cook &amp; Campbell, 1979)</a:t>
            </a:r>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0081433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THANK YOU</a:t>
            </a:r>
            <a:endParaRPr lang="en-US" dirty="0"/>
          </a:p>
        </p:txBody>
      </p:sp>
      <p:sp>
        <p:nvSpPr>
          <p:cNvPr id="6" name="Text Placeholder 5"/>
          <p:cNvSpPr>
            <a:spLocks noGrp="1"/>
          </p:cNvSpPr>
          <p:nvPr>
            <p:ph type="body"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2" name="Slide Number Placeholder 1"/>
          <p:cNvSpPr>
            <a:spLocks noGrp="1"/>
          </p:cNvSpPr>
          <p:nvPr>
            <p:ph type="sldNum" sz="quarter" idx="12"/>
          </p:nvPr>
        </p:nvSpPr>
        <p:spPr/>
        <p:txBody>
          <a:bodyPr/>
          <a:lstStyle/>
          <a:p>
            <a:fld id="{CA4BC76A-89EB-40CA-80F3-8439DB2229A3}" type="slidenum">
              <a:rPr lang="en-US" smtClean="0"/>
              <a:t>17</a:t>
            </a:fld>
            <a:endParaRPr lang="en-US"/>
          </a:p>
        </p:txBody>
      </p:sp>
    </p:spTree>
    <p:extLst>
      <p:ext uri="{BB962C8B-B14F-4D97-AF65-F5344CB8AC3E}">
        <p14:creationId xmlns:p14="http://schemas.microsoft.com/office/powerpoint/2010/main" val="8315245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pPr marL="45720" indent="0">
              <a:buNone/>
            </a:pPr>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482897"/>
            <a:ext cx="6858000"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16805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582" y="438150"/>
            <a:ext cx="7315200" cy="865573"/>
          </a:xfrm>
        </p:spPr>
        <p:txBody>
          <a:bodyPr>
            <a:normAutofit fontScale="90000"/>
          </a:bodyPr>
          <a:lstStyle/>
          <a:p>
            <a:r>
              <a:rPr lang="en-US" dirty="0" smtClean="0"/>
              <a:t>By Experiment – Research in the small</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733550"/>
            <a:ext cx="70866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33544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Case Study – research in the typical</a:t>
            </a:r>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2512" y="2162175"/>
            <a:ext cx="7038975"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31971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438150"/>
            <a:ext cx="7315200" cy="865573"/>
          </a:xfrm>
        </p:spPr>
        <p:txBody>
          <a:bodyPr/>
          <a:lstStyle/>
          <a:p>
            <a:r>
              <a:rPr lang="en-US" dirty="0" smtClean="0"/>
              <a:t>Survey – Investigate in the large</a:t>
            </a:r>
            <a:endParaRPr lang="en-US" dirty="0"/>
          </a:p>
        </p:txBody>
      </p:sp>
      <p:sp>
        <p:nvSpPr>
          <p:cNvPr id="3" name="Content Placeholder 2"/>
          <p:cNvSpPr>
            <a:spLocks noGrp="1"/>
          </p:cNvSpPr>
          <p:nvPr>
            <p:ph idx="1"/>
          </p:nvPr>
        </p:nvSpPr>
        <p:spPr/>
        <p:txBody>
          <a:bodyPr/>
          <a:lstStyle/>
          <a:p>
            <a:pPr marL="45720" indent="0">
              <a:buNone/>
            </a:pPr>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733549"/>
            <a:ext cx="7010400" cy="2971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71986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819150"/>
            <a:ext cx="7315200" cy="865573"/>
          </a:xfrm>
        </p:spPr>
        <p:txBody>
          <a:bodyPr/>
          <a:lstStyle/>
          <a:p>
            <a:r>
              <a:rPr lang="en-US" dirty="0" smtClean="0"/>
              <a:t>Variable Types</a:t>
            </a:r>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77566" y="2078038"/>
            <a:ext cx="5588867"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86336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Categorical Variable</a:t>
            </a:r>
            <a:endParaRPr lang="en-US" dirty="0"/>
          </a:p>
        </p:txBody>
      </p:sp>
      <p:sp>
        <p:nvSpPr>
          <p:cNvPr id="3" name="Content Placeholder 2"/>
          <p:cNvSpPr>
            <a:spLocks noGrp="1"/>
          </p:cNvSpPr>
          <p:nvPr>
            <p:ph idx="1"/>
          </p:nvPr>
        </p:nvSpPr>
        <p:spPr/>
        <p:txBody>
          <a:bodyPr/>
          <a:lstStyle/>
          <a:p>
            <a:r>
              <a:rPr lang="en-US" dirty="0"/>
              <a:t>P</a:t>
            </a:r>
            <a:r>
              <a:rPr lang="en-US" dirty="0" smtClean="0"/>
              <a:t>erson’s </a:t>
            </a:r>
            <a:r>
              <a:rPr lang="en-US" dirty="0"/>
              <a:t>gender, language etc. Categorical data can also take on numerical values (Example: 1 for female and 0 for male). </a:t>
            </a:r>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8941346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95350"/>
            <a:ext cx="7315200" cy="865573"/>
          </a:xfrm>
        </p:spPr>
        <p:txBody>
          <a:bodyPr/>
          <a:lstStyle/>
          <a:p>
            <a:r>
              <a:rPr lang="en-US" dirty="0" smtClean="0"/>
              <a:t>Nominal Data</a:t>
            </a:r>
            <a:endParaRPr lang="en-US" dirty="0"/>
          </a:p>
        </p:txBody>
      </p:sp>
      <p:sp>
        <p:nvSpPr>
          <p:cNvPr id="3" name="Content Placeholder 2"/>
          <p:cNvSpPr>
            <a:spLocks noGrp="1"/>
          </p:cNvSpPr>
          <p:nvPr>
            <p:ph idx="1"/>
          </p:nvPr>
        </p:nvSpPr>
        <p:spPr/>
        <p:txBody>
          <a:bodyPr/>
          <a:lstStyle/>
          <a:p>
            <a:pPr marL="45720" indent="0">
              <a:buNone/>
            </a:pPr>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038350"/>
            <a:ext cx="6010275"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47700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Ordinal Data</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9409" y="2266950"/>
            <a:ext cx="581025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24398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8550</TotalTime>
  <Words>313</Words>
  <Application>Microsoft Office PowerPoint</Application>
  <PresentationFormat>On-screen Show (16:9)</PresentationFormat>
  <Paragraphs>65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Perspective</vt:lpstr>
      <vt:lpstr>Planning Case Studies as Quasi Experiments </vt:lpstr>
      <vt:lpstr>Question?</vt:lpstr>
      <vt:lpstr>By Experiment – Research in the small</vt:lpstr>
      <vt:lpstr>Case Study – research in the typical</vt:lpstr>
      <vt:lpstr>Survey – Investigate in the large</vt:lpstr>
      <vt:lpstr>Variable Types</vt:lpstr>
      <vt:lpstr>Categorical Variable</vt:lpstr>
      <vt:lpstr>Nominal Data</vt:lpstr>
      <vt:lpstr>Ordinal Data</vt:lpstr>
      <vt:lpstr>Discrete Data</vt:lpstr>
      <vt:lpstr>Continuous data</vt:lpstr>
      <vt:lpstr>Interval Data &amp; Ratio</vt:lpstr>
      <vt:lpstr>Experiments and Quasi Experiments</vt:lpstr>
      <vt:lpstr>What is Quasi Experiment?</vt:lpstr>
      <vt:lpstr>Types of Experiments</vt:lpstr>
      <vt:lpstr>Quasi Experiment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vitbpl</dc:creator>
  <cp:lastModifiedBy>Windows User</cp:lastModifiedBy>
  <cp:revision>331</cp:revision>
  <dcterms:created xsi:type="dcterms:W3CDTF">2006-08-16T00:00:00Z</dcterms:created>
  <dcterms:modified xsi:type="dcterms:W3CDTF">2020-07-30T11:31:16Z</dcterms:modified>
</cp:coreProperties>
</file>