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1"/>
  </p:notesMasterIdLst>
  <p:sldIdLst>
    <p:sldId id="256" r:id="rId2"/>
    <p:sldId id="493" r:id="rId3"/>
    <p:sldId id="342" r:id="rId4"/>
    <p:sldId id="285" r:id="rId5"/>
    <p:sldId id="341" r:id="rId6"/>
    <p:sldId id="494" r:id="rId7"/>
    <p:sldId id="495" r:id="rId8"/>
    <p:sldId id="496" r:id="rId9"/>
    <p:sldId id="497" r:id="rId10"/>
    <p:sldId id="499" r:id="rId11"/>
    <p:sldId id="498" r:id="rId12"/>
    <p:sldId id="500" r:id="rId13"/>
    <p:sldId id="501" r:id="rId14"/>
    <p:sldId id="502" r:id="rId15"/>
    <p:sldId id="504" r:id="rId16"/>
    <p:sldId id="505" r:id="rId17"/>
    <p:sldId id="506" r:id="rId18"/>
    <p:sldId id="510" r:id="rId19"/>
    <p:sldId id="507" r:id="rId20"/>
    <p:sldId id="508" r:id="rId21"/>
    <p:sldId id="509" r:id="rId22"/>
    <p:sldId id="511" r:id="rId23"/>
    <p:sldId id="512" r:id="rId24"/>
    <p:sldId id="513" r:id="rId25"/>
    <p:sldId id="514" r:id="rId26"/>
    <p:sldId id="515" r:id="rId27"/>
    <p:sldId id="516" r:id="rId28"/>
    <p:sldId id="526" r:id="rId29"/>
    <p:sldId id="518" r:id="rId30"/>
    <p:sldId id="519" r:id="rId31"/>
    <p:sldId id="520" r:id="rId32"/>
    <p:sldId id="521" r:id="rId33"/>
    <p:sldId id="522" r:id="rId34"/>
    <p:sldId id="523" r:id="rId35"/>
    <p:sldId id="524" r:id="rId36"/>
    <p:sldId id="525" r:id="rId37"/>
    <p:sldId id="517" r:id="rId38"/>
    <p:sldId id="527" r:id="rId39"/>
    <p:sldId id="528" r:id="rId40"/>
    <p:sldId id="529" r:id="rId41"/>
    <p:sldId id="531" r:id="rId42"/>
    <p:sldId id="530" r:id="rId43"/>
    <p:sldId id="532" r:id="rId44"/>
    <p:sldId id="533" r:id="rId45"/>
    <p:sldId id="534" r:id="rId46"/>
    <p:sldId id="535" r:id="rId47"/>
    <p:sldId id="536" r:id="rId48"/>
    <p:sldId id="537" r:id="rId49"/>
    <p:sldId id="538"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31-08-2020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322D09A-331E-40CF-AE2D-23122DF5DF73}" type="datetime1">
              <a:rPr lang="en-US" smtClean="0"/>
              <a:t>31-Aug-20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Prof Maheswari S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A000D-1543-4D6B-8E6A-1ED023C29C23}" type="datetime1">
              <a:rPr lang="en-US" smtClean="0"/>
              <a:t>31-Aug-20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14C1B-0FB7-436F-82EB-5B0D7FD409E4}" type="datetime1">
              <a:rPr lang="en-US" smtClean="0"/>
              <a:t>31-Aug-20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075D-1B84-4FF8-AA2C-EA8967EF1753}" type="datetime1">
              <a:rPr lang="en-US" smtClean="0"/>
              <a:t>31-Aug-20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B4653-6139-48FB-B942-94AB75EF8665}" type="datetime1">
              <a:rPr lang="en-US" smtClean="0"/>
              <a:t>31-Aug-20</a:t>
            </a:fld>
            <a:endParaRPr lang="en-US"/>
          </a:p>
        </p:txBody>
      </p:sp>
      <p:sp>
        <p:nvSpPr>
          <p:cNvPr id="5" name="Footer Placeholder 4"/>
          <p:cNvSpPr>
            <a:spLocks noGrp="1"/>
          </p:cNvSpPr>
          <p:nvPr>
            <p:ph type="ftr" sz="quarter" idx="11"/>
          </p:nvPr>
        </p:nvSpPr>
        <p:spPr/>
        <p:txBody>
          <a:bodyPr/>
          <a:lstStyle/>
          <a:p>
            <a:r>
              <a:rPr lang="en-US" smtClean="0"/>
              <a:t>Prof Maheswari S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DF3CE0-BF22-4300-A2F8-8DBF0F7C1CA4}" type="datetime1">
              <a:rPr lang="en-US" smtClean="0"/>
              <a:t>31-Aug-20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4D10F17-C328-4C32-BAD2-D643F08F8BBF}" type="datetime1">
              <a:rPr lang="en-US" smtClean="0"/>
              <a:t>31-Aug-20</a:t>
            </a:fld>
            <a:endParaRPr lang="en-US"/>
          </a:p>
        </p:txBody>
      </p:sp>
      <p:sp>
        <p:nvSpPr>
          <p:cNvPr id="8" name="Footer Placeholder 7"/>
          <p:cNvSpPr>
            <a:spLocks noGrp="1"/>
          </p:cNvSpPr>
          <p:nvPr>
            <p:ph type="ftr" sz="quarter" idx="11"/>
          </p:nvPr>
        </p:nvSpPr>
        <p:spPr/>
        <p:txBody>
          <a:bodyPr/>
          <a:lstStyle/>
          <a:p>
            <a:r>
              <a:rPr lang="en-US" smtClean="0"/>
              <a:t>Prof Maheswari S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673C3-1AC9-4404-9BE3-AA829F03DCD0}" type="datetime1">
              <a:rPr lang="en-US" smtClean="0"/>
              <a:t>31-Aug-20</a:t>
            </a:fld>
            <a:endParaRPr lang="en-US"/>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E362A-5A59-4B80-8908-2184D19C9C9C}" type="datetime1">
              <a:rPr lang="en-US" smtClean="0"/>
              <a:t>31-Aug-20</a:t>
            </a:fld>
            <a:endParaRPr lang="en-US"/>
          </a:p>
        </p:txBody>
      </p:sp>
      <p:sp>
        <p:nvSpPr>
          <p:cNvPr id="3" name="Footer Placeholder 2"/>
          <p:cNvSpPr>
            <a:spLocks noGrp="1"/>
          </p:cNvSpPr>
          <p:nvPr>
            <p:ph type="ftr" sz="quarter" idx="11"/>
          </p:nvPr>
        </p:nvSpPr>
        <p:spPr/>
        <p:txBody>
          <a:bodyPr/>
          <a:lstStyle/>
          <a:p>
            <a:r>
              <a:rPr lang="en-US" smtClean="0"/>
              <a:t>Prof Maheswari S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E241E-62FF-4006-9D5C-D854850DA619}" type="datetime1">
              <a:rPr lang="en-US" smtClean="0"/>
              <a:t>31-Aug-20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E70B9-2C54-486E-8FCB-280C2D27B93F}" type="datetime1">
              <a:rPr lang="en-US" smtClean="0"/>
              <a:t>31-Aug-20</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92B06A0-4BFE-447B-B2B0-2A30658A107D}" type="datetime1">
              <a:rPr lang="en-US" smtClean="0"/>
              <a:t>31-Aug-20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Prof Maheswari S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14350"/>
            <a:ext cx="4724400" cy="1946269"/>
          </a:xfrm>
        </p:spPr>
        <p:txBody>
          <a:bodyPr>
            <a:normAutofit fontScale="90000"/>
          </a:bodyPr>
          <a:lstStyle/>
          <a:p>
            <a:r>
              <a:rPr lang="en-US" dirty="0" smtClean="0"/>
              <a:t>Classical </a:t>
            </a:r>
            <a:r>
              <a:rPr lang="en-US" dirty="0"/>
              <a:t>Data Analysis &amp; </a:t>
            </a:r>
            <a:r>
              <a:rPr lang="en-US" dirty="0" smtClean="0"/>
              <a:t>Statistical Test</a:t>
            </a:r>
            <a:endParaRPr lang="en-IN" dirty="0"/>
          </a:p>
        </p:txBody>
      </p:sp>
      <p:sp>
        <p:nvSpPr>
          <p:cNvPr id="3" name="Subtitle 2"/>
          <p:cNvSpPr>
            <a:spLocks noGrp="1"/>
          </p:cNvSpPr>
          <p:nvPr>
            <p:ph type="subTitle" idx="1"/>
          </p:nvPr>
        </p:nvSpPr>
        <p:spPr>
          <a:xfrm>
            <a:off x="4038600" y="2647950"/>
            <a:ext cx="4724400" cy="1905000"/>
          </a:xfrm>
        </p:spPr>
        <p:txBody>
          <a:bodyPr>
            <a:normAutofit/>
          </a:bodyPr>
          <a:lstStyle/>
          <a:p>
            <a:endParaRPr lang="en-IN" dirty="0" smtClean="0"/>
          </a:p>
          <a:p>
            <a:endParaRPr lang="en-IN" dirty="0" smtClean="0"/>
          </a:p>
          <a:p>
            <a:r>
              <a:rPr lang="en-IN" dirty="0" smtClean="0">
                <a:solidFill>
                  <a:schemeClr val="tx2"/>
                </a:solidFill>
              </a:rPr>
              <a:t>Prof </a:t>
            </a:r>
            <a:r>
              <a:rPr lang="en-IN" dirty="0" err="1" smtClean="0">
                <a:solidFill>
                  <a:schemeClr val="tx2"/>
                </a:solidFill>
              </a:rPr>
              <a:t>Maheswari</a:t>
            </a:r>
            <a:r>
              <a:rPr lang="en-IN" dirty="0" smtClean="0">
                <a:solidFill>
                  <a:schemeClr val="tx2"/>
                </a:solidFill>
              </a:rPr>
              <a:t> S </a:t>
            </a:r>
          </a:p>
          <a:p>
            <a:r>
              <a:rPr lang="en-IN" dirty="0" smtClean="0">
                <a:solidFill>
                  <a:schemeClr val="tx2"/>
                </a:solidFill>
              </a:rPr>
              <a:t>VIT Chennai</a:t>
            </a:r>
            <a:endParaRPr lang="en-IN" dirty="0">
              <a:solidFill>
                <a:schemeClr val="tx2"/>
              </a:solidFill>
            </a:endParaRPr>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76325"/>
            <a:ext cx="64960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237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85775"/>
            <a:ext cx="6705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24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071" y="1352550"/>
            <a:ext cx="673417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528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inference and hypothesis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Making or drawing a conclusion from observations</a:t>
            </a:r>
          </a:p>
          <a:p>
            <a:r>
              <a:rPr lang="en-US" dirty="0" smtClean="0"/>
              <a:t>Parametric  Test– Normal distribution</a:t>
            </a:r>
          </a:p>
          <a:p>
            <a:pPr marL="45720" indent="0">
              <a:buNone/>
            </a:pPr>
            <a:endParaRPr lang="en-US" dirty="0" smtClean="0"/>
          </a:p>
          <a:p>
            <a:pPr marL="45720" indent="0" algn="just">
              <a:buNone/>
            </a:pPr>
            <a:r>
              <a:rPr lang="en-US" dirty="0"/>
              <a:t>Put simply, a hypothesis is a specific, testable prediction. More specifically, it describes in concrete terms what you expect will happen in a certain circumstance. A hypothesis is used to determine the relationship between two variables, which are the two things that are being tested.</a:t>
            </a:r>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375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390525"/>
            <a:ext cx="50768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436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0"/>
            <a:ext cx="87725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429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500063"/>
            <a:ext cx="734377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2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Type II error</a:t>
            </a:r>
            <a:endParaRPr lang="en-US" dirty="0"/>
          </a:p>
        </p:txBody>
      </p:sp>
      <p:sp>
        <p:nvSpPr>
          <p:cNvPr id="3" name="Content Placeholder 2"/>
          <p:cNvSpPr>
            <a:spLocks noGrp="1"/>
          </p:cNvSpPr>
          <p:nvPr>
            <p:ph idx="1"/>
          </p:nvPr>
        </p:nvSpPr>
        <p:spPr/>
        <p:txBody>
          <a:bodyPr/>
          <a:lstStyle/>
          <a:p>
            <a:pPr marL="45720" indent="0">
              <a:buNone/>
            </a:pPr>
            <a:r>
              <a:rPr lang="en-US" dirty="0" smtClean="0"/>
              <a:t>Results of hypothesis testing</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71750"/>
            <a:ext cx="6248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998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 experiment</a:t>
            </a:r>
            <a:endParaRPr lang="en-US" dirty="0"/>
          </a:p>
        </p:txBody>
      </p:sp>
      <p:sp>
        <p:nvSpPr>
          <p:cNvPr id="3" name="Content Placeholder 2"/>
          <p:cNvSpPr>
            <a:spLocks noGrp="1"/>
          </p:cNvSpPr>
          <p:nvPr>
            <p:ph idx="1"/>
          </p:nvPr>
        </p:nvSpPr>
        <p:spPr/>
        <p:txBody>
          <a:bodyPr/>
          <a:lstStyle/>
          <a:p>
            <a:r>
              <a:rPr lang="en-US" dirty="0" smtClean="0"/>
              <a:t>To confirm theory</a:t>
            </a:r>
          </a:p>
          <a:p>
            <a:r>
              <a:rPr lang="en-US" dirty="0" smtClean="0"/>
              <a:t>To explore a relationship</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978774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90488"/>
            <a:ext cx="69246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9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err="1"/>
              <a:t>Analyzing</a:t>
            </a:r>
            <a:r>
              <a:rPr lang="en-IN" dirty="0"/>
              <a:t> Software Measurement Data-Statistical Distributors and Hypothesis Testing-Classical Data Analysis Techniques</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9555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97" y="2495550"/>
            <a:ext cx="70580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888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Box Plot of data set 2</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2343150"/>
            <a:ext cx="7067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105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66713"/>
            <a:ext cx="741045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240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for data set 1</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14550"/>
            <a:ext cx="56007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182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a:t>
            </a:r>
            <a:endParaRPr lang="en-US" dirty="0"/>
          </a:p>
        </p:txBody>
      </p:sp>
      <p:sp>
        <p:nvSpPr>
          <p:cNvPr id="3" name="Content Placeholder 2"/>
          <p:cNvSpPr>
            <a:spLocks noGrp="1"/>
          </p:cNvSpPr>
          <p:nvPr>
            <p:ph idx="1"/>
          </p:nvPr>
        </p:nvSpPr>
        <p:spPr/>
        <p:txBody>
          <a:bodyPr>
            <a:normAutofit/>
          </a:bodyPr>
          <a:lstStyle/>
          <a:p>
            <a:r>
              <a:rPr lang="en-US" dirty="0" smtClean="0"/>
              <a:t>Helps to check the data present  in the acceptable bounds or not</a:t>
            </a:r>
          </a:p>
          <a:p>
            <a:endParaRPr lang="en-US" dirty="0"/>
          </a:p>
          <a:p>
            <a:endParaRPr lang="en-US" dirty="0" smtClean="0"/>
          </a:p>
          <a:p>
            <a:endParaRPr lang="en-US" dirty="0"/>
          </a:p>
          <a:p>
            <a:endParaRPr lang="en-US" dirty="0" smtClean="0"/>
          </a:p>
          <a:p>
            <a:pPr marL="45720" indent="0">
              <a:buNone/>
            </a:pPr>
            <a:r>
              <a:rPr lang="en-US" smtClean="0"/>
              <a:t>.</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54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971550"/>
            <a:ext cx="49911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046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1475"/>
            <a:ext cx="68580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944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2950"/>
            <a:ext cx="7315200" cy="865573"/>
          </a:xfrm>
        </p:spPr>
        <p:txBody>
          <a:bodyPr>
            <a:normAutofit fontScale="90000"/>
          </a:bodyPr>
          <a:lstStyle/>
          <a:p>
            <a:r>
              <a:rPr lang="en-US" dirty="0" smtClean="0"/>
              <a:t>Measures of association</a:t>
            </a:r>
            <a:br>
              <a:rPr lang="en-US" dirty="0" smtClean="0"/>
            </a:br>
            <a:r>
              <a:rPr lang="en-US" dirty="0" smtClean="0"/>
              <a:t>Method I</a:t>
            </a:r>
            <a:endParaRPr lang="en-US" dirty="0"/>
          </a:p>
        </p:txBody>
      </p:sp>
      <p:sp>
        <p:nvSpPr>
          <p:cNvPr id="3" name="Content Placeholder 2"/>
          <p:cNvSpPr>
            <a:spLocks noGrp="1"/>
          </p:cNvSpPr>
          <p:nvPr>
            <p:ph idx="1"/>
          </p:nvPr>
        </p:nvSpPr>
        <p:spPr>
          <a:xfrm>
            <a:off x="685800" y="1701627"/>
            <a:ext cx="7315200" cy="3156123"/>
          </a:xfrm>
        </p:spPr>
        <p:txBody>
          <a:bodyPr/>
          <a:lstStyle/>
          <a:p>
            <a:r>
              <a:rPr lang="en-US" dirty="0" smtClean="0"/>
              <a:t>Pearson correlation coefficient</a:t>
            </a:r>
          </a:p>
          <a:p>
            <a:pPr marL="4572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28950"/>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038350"/>
            <a:ext cx="43434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26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514350"/>
            <a:ext cx="69532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149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II</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90750"/>
            <a:ext cx="39909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68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1"/>
            <a:ext cx="4572000" cy="2266950"/>
          </a:xfrm>
        </p:spPr>
        <p:txBody>
          <a:bodyPr>
            <a:noAutofit/>
          </a:bodyPr>
          <a:lstStyle/>
          <a:p>
            <a:r>
              <a:rPr lang="en-IN" b="1" dirty="0" smtClean="0"/>
              <a:t>Analysing </a:t>
            </a:r>
            <a:r>
              <a:rPr lang="en-IN" b="1" dirty="0"/>
              <a:t>Software Measurement </a:t>
            </a:r>
            <a:r>
              <a:rPr lang="en-IN" b="1" dirty="0" smtClean="0"/>
              <a:t>Data</a:t>
            </a:r>
            <a:endParaRPr lang="en-IN" dirty="0"/>
          </a:p>
        </p:txBody>
      </p:sp>
      <p:sp>
        <p:nvSpPr>
          <p:cNvPr id="3" name="Content Placeholder 2"/>
          <p:cNvSpPr>
            <a:spLocks noGrp="1"/>
          </p:cNvSpPr>
          <p:nvPr>
            <p:ph idx="1"/>
          </p:nvPr>
        </p:nvSpPr>
        <p:spPr>
          <a:xfrm>
            <a:off x="4419600" y="2419349"/>
            <a:ext cx="4343400" cy="2312671"/>
          </a:xfrm>
        </p:spPr>
        <p:txBody>
          <a:bodyPr/>
          <a:lstStyle/>
          <a:p>
            <a:pPr>
              <a:buFont typeface="Wingdings" pitchFamily="2" charset="2"/>
              <a:buChar char="§"/>
            </a:pPr>
            <a:r>
              <a:rPr lang="en-US" dirty="0" smtClean="0"/>
              <a:t>Data set  created from entities, resources,….</a:t>
            </a:r>
          </a:p>
          <a:p>
            <a:pPr>
              <a:buFont typeface="Wingdings" pitchFamily="2" charset="2"/>
              <a:buChar char="§"/>
            </a:pPr>
            <a:r>
              <a:rPr lang="en-US" dirty="0" smtClean="0"/>
              <a:t>One or more attributes can be framed as a data set</a:t>
            </a:r>
          </a:p>
          <a:p>
            <a:pPr>
              <a:buFont typeface="Wingdings" pitchFamily="2" charset="2"/>
              <a:buChar char="§"/>
            </a:pPr>
            <a:r>
              <a:rPr lang="en-US" dirty="0" smtClean="0"/>
              <a:t>Nature of data set – needs to be compared</a:t>
            </a:r>
          </a:p>
          <a:p>
            <a:pPr marL="45720" indent="0">
              <a:buNone/>
            </a:pPr>
            <a:endParaRPr lang="en-US" dirty="0">
              <a:solidFill>
                <a:schemeClr val="tx2"/>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Tree>
    <p:extLst>
      <p:ext uri="{BB962C8B-B14F-4D97-AF65-F5344CB8AC3E}">
        <p14:creationId xmlns:p14="http://schemas.microsoft.com/office/powerpoint/2010/main" val="1905990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90750"/>
            <a:ext cx="61722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72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66950"/>
            <a:ext cx="62198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392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90750"/>
            <a:ext cx="60483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983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2257425"/>
            <a:ext cx="60198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38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962" y="2119313"/>
            <a:ext cx="59340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905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 Use the formula</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5162" y="2967038"/>
            <a:ext cx="27336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47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051" y="590550"/>
            <a:ext cx="7315200" cy="865573"/>
          </a:xfrm>
        </p:spPr>
        <p:txBody>
          <a:bodyPr/>
          <a:lstStyle/>
          <a:p>
            <a:r>
              <a:rPr lang="en-US" dirty="0" smtClean="0"/>
              <a:t>Step 6</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542871"/>
            <a:ext cx="41338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90600" y="3943171"/>
            <a:ext cx="7315200" cy="646331"/>
          </a:xfrm>
          <a:prstGeom prst="rect">
            <a:avLst/>
          </a:prstGeom>
        </p:spPr>
        <p:txBody>
          <a:bodyPr wrap="square">
            <a:spAutoFit/>
          </a:bodyPr>
          <a:lstStyle/>
          <a:p>
            <a:r>
              <a:rPr lang="en-US" dirty="0"/>
              <a:t>The range of the correlation coefficient is from -1 to 1. Our result is 0.5298 or 52.98%, which means the variables have a moderate positive correlation.</a:t>
            </a:r>
          </a:p>
        </p:txBody>
      </p:sp>
    </p:spTree>
    <p:extLst>
      <p:ext uri="{BB962C8B-B14F-4D97-AF65-F5344CB8AC3E}">
        <p14:creationId xmlns:p14="http://schemas.microsoft.com/office/powerpoint/2010/main" val="2950655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 Correlation </a:t>
            </a:r>
            <a:endParaRPr lang="en-US" dirty="0"/>
          </a:p>
        </p:txBody>
      </p:sp>
      <p:sp>
        <p:nvSpPr>
          <p:cNvPr id="3" name="Content Placeholder 2"/>
          <p:cNvSpPr>
            <a:spLocks noGrp="1"/>
          </p:cNvSpPr>
          <p:nvPr>
            <p:ph idx="1"/>
          </p:nvPr>
        </p:nvSpPr>
        <p:spPr/>
        <p:txBody>
          <a:bodyPr/>
          <a:lstStyle/>
          <a:p>
            <a:r>
              <a:rPr lang="en-US" dirty="0" smtClean="0"/>
              <a:t>Spearman’s rank correlation coefficient </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695299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95275"/>
            <a:ext cx="63627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68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214313"/>
            <a:ext cx="64674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65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209549"/>
            <a:ext cx="4572000" cy="1371601"/>
          </a:xfrm>
        </p:spPr>
        <p:txBody>
          <a:bodyPr>
            <a:noAutofit/>
          </a:bodyPr>
          <a:lstStyle/>
          <a:p>
            <a:r>
              <a:rPr lang="en-US" b="1" dirty="0" smtClean="0"/>
              <a:t>Statistical Techniques</a:t>
            </a:r>
            <a:endParaRPr lang="en-IN" b="1" dirty="0"/>
          </a:p>
        </p:txBody>
      </p:sp>
      <p:sp>
        <p:nvSpPr>
          <p:cNvPr id="3" name="Content Placeholder 2"/>
          <p:cNvSpPr>
            <a:spLocks noGrp="1"/>
          </p:cNvSpPr>
          <p:nvPr>
            <p:ph idx="1"/>
          </p:nvPr>
        </p:nvSpPr>
        <p:spPr>
          <a:xfrm>
            <a:off x="4419600" y="1809751"/>
            <a:ext cx="4343400" cy="2922270"/>
          </a:xfrm>
        </p:spPr>
        <p:txBody>
          <a:bodyPr>
            <a:normAutofit/>
          </a:bodyPr>
          <a:lstStyle/>
          <a:p>
            <a:pPr>
              <a:buSzPct val="90000"/>
              <a:buFont typeface="Wingdings" pitchFamily="2" charset="2"/>
              <a:buChar char="§"/>
            </a:pPr>
            <a:r>
              <a:rPr lang="en-US" dirty="0" smtClean="0"/>
              <a:t>Learning attribute values </a:t>
            </a:r>
          </a:p>
          <a:p>
            <a:pPr>
              <a:buSzPct val="90000"/>
              <a:buFont typeface="Wingdings" pitchFamily="2" charset="2"/>
              <a:buChar char="§"/>
            </a:pPr>
            <a:r>
              <a:rPr lang="en-US" dirty="0" smtClean="0"/>
              <a:t>Distribution of attribute values</a:t>
            </a:r>
          </a:p>
          <a:p>
            <a:pPr>
              <a:buSzPct val="90000"/>
              <a:buFont typeface="Wingdings" pitchFamily="2" charset="2"/>
              <a:buChar char="§"/>
            </a:pPr>
            <a:r>
              <a:rPr lang="en-US" dirty="0" smtClean="0"/>
              <a:t>Analyzing the results of experiment by the few methods of measures of central tendency, measures of dispersion, F- statistics, level of significance, confidence limits </a:t>
            </a:r>
          </a:p>
          <a:p>
            <a:pPr>
              <a:buSzPct val="90000"/>
              <a:buFont typeface="Wingdings" pitchFamily="2" charset="2"/>
              <a:buChar char="§"/>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428625"/>
            <a:ext cx="63341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46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376238"/>
            <a:ext cx="64865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617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819150"/>
            <a:ext cx="63341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479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r>
              <a:rPr lang="en-US" dirty="0" smtClean="0"/>
              <a:t>- Shows strong positive correlation</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471613"/>
            <a:ext cx="54483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038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00263"/>
            <a:ext cx="8077200" cy="199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040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Table</a:t>
            </a:r>
            <a:endParaRPr lang="en-US" dirty="0"/>
          </a:p>
        </p:txBody>
      </p:sp>
      <p:sp>
        <p:nvSpPr>
          <p:cNvPr id="3" name="Content Placeholder 2"/>
          <p:cNvSpPr>
            <a:spLocks noGrp="1"/>
          </p:cNvSpPr>
          <p:nvPr>
            <p:ph idx="1"/>
          </p:nvPr>
        </p:nvSpPr>
        <p:spPr/>
        <p:txBody>
          <a:bodyPr/>
          <a:lstStyle/>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90550"/>
            <a:ext cx="3733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017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24088"/>
            <a:ext cx="7315200" cy="15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3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45720" indent="0">
              <a:buNone/>
            </a:pPr>
            <a:r>
              <a:rPr lang="en-US" dirty="0" smtClean="0"/>
              <a:t>The given table provides data about the percentage of students who have free university meals and their CGPA scores. Calculate the spearman rank correlation between the two and interpret the result.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739563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56307761"/>
              </p:ext>
            </p:extLst>
          </p:nvPr>
        </p:nvGraphicFramePr>
        <p:xfrm>
          <a:off x="1066800" y="2190750"/>
          <a:ext cx="5283200" cy="2466975"/>
        </p:xfrm>
        <a:graphic>
          <a:graphicData uri="http://schemas.openxmlformats.org/drawingml/2006/table">
            <a:tbl>
              <a:tblPr>
                <a:tableStyleId>{5C22544A-7EE6-4342-B048-85BDC9FD1C3A}</a:tableStyleId>
              </a:tblPr>
              <a:tblGrid>
                <a:gridCol w="1170169"/>
                <a:gridCol w="1855145"/>
                <a:gridCol w="2257886"/>
              </a:tblGrid>
              <a:tr h="800100">
                <a:tc>
                  <a:txBody>
                    <a:bodyPr/>
                    <a:lstStyle/>
                    <a:p>
                      <a:pPr algn="l" fontAlgn="b"/>
                      <a:r>
                        <a:rPr lang="en-US" sz="1400" u="none" strike="noStrike">
                          <a:effectLst/>
                        </a:rPr>
                        <a:t>State of University</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of students having</a:t>
                      </a:r>
                      <a:br>
                        <a:rPr lang="en-US" sz="1400" u="none" strike="noStrike">
                          <a:effectLst/>
                        </a:rPr>
                      </a:br>
                      <a:r>
                        <a:rPr lang="en-US" sz="1400" u="none" strike="noStrike">
                          <a:effectLst/>
                        </a:rPr>
                        <a:t> free meals</a:t>
                      </a:r>
                      <a:endParaRPr lang="en-US" sz="1400" b="0" i="0" u="none" strike="noStrike">
                        <a:solidFill>
                          <a:srgbClr val="0B0B0B"/>
                        </a:solidFill>
                        <a:effectLst/>
                        <a:latin typeface="Open Sans"/>
                      </a:endParaRPr>
                    </a:p>
                  </a:txBody>
                  <a:tcPr marL="9525" marR="9525" marT="9525" marB="0" anchor="b"/>
                </a:tc>
                <a:tc>
                  <a:txBody>
                    <a:bodyPr/>
                    <a:lstStyle/>
                    <a:p>
                      <a:pPr algn="l" fontAlgn="b"/>
                      <a:r>
                        <a:rPr lang="en-US" sz="1400" u="none" strike="noStrike">
                          <a:effectLst/>
                        </a:rPr>
                        <a:t>% of students scoring </a:t>
                      </a:r>
                      <a:br>
                        <a:rPr lang="en-US" sz="1400" u="none" strike="noStrike">
                          <a:effectLst/>
                        </a:rPr>
                      </a:br>
                      <a:r>
                        <a:rPr lang="en-US" sz="1400" u="none" strike="noStrike">
                          <a:effectLst/>
                        </a:rPr>
                        <a:t>above 8.5 CGPA</a:t>
                      </a:r>
                      <a:endParaRPr lang="en-US" sz="1400" b="0" i="0" u="none" strike="noStrike">
                        <a:solidFill>
                          <a:srgbClr val="0B0B0B"/>
                        </a:solidFill>
                        <a:effectLst/>
                        <a:latin typeface="Open Sans"/>
                      </a:endParaRPr>
                    </a:p>
                  </a:txBody>
                  <a:tcPr marL="9525" marR="9525" marT="9525" marB="0" anchor="b"/>
                </a:tc>
              </a:tr>
              <a:tr h="238125">
                <a:tc>
                  <a:txBody>
                    <a:bodyPr/>
                    <a:lstStyle/>
                    <a:p>
                      <a:pPr algn="l" fontAlgn="b"/>
                      <a:r>
                        <a:rPr lang="en-US" sz="1400" u="none" strike="noStrike">
                          <a:effectLst/>
                        </a:rPr>
                        <a:t>Pune</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14.4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54</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Chennai</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7.2</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64</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Delhi</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27.5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44</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Kanpur</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33.8</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32</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Ahmedabad</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38</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37</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Indore</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15.9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68</a:t>
                      </a:r>
                      <a:endParaRPr lang="en-US" sz="1400" b="0" i="0" u="none" strike="noStrike">
                        <a:solidFill>
                          <a:srgbClr val="000000"/>
                        </a:solidFill>
                        <a:effectLst/>
                        <a:latin typeface="Calibri"/>
                      </a:endParaRPr>
                    </a:p>
                  </a:txBody>
                  <a:tcPr marL="9525" marR="9525" marT="9525" marB="0" anchor="b"/>
                </a:tc>
              </a:tr>
              <a:tr h="238125">
                <a:tc>
                  <a:txBody>
                    <a:bodyPr/>
                    <a:lstStyle/>
                    <a:p>
                      <a:pPr algn="l" fontAlgn="b"/>
                      <a:r>
                        <a:rPr lang="en-US" sz="1400" u="none" strike="noStrike">
                          <a:effectLst/>
                        </a:rPr>
                        <a:t>Guwahati</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dirty="0">
                          <a:effectLst/>
                        </a:rPr>
                        <a:t>62</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985002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olution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43125"/>
            <a:ext cx="19812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73110"/>
            <a:ext cx="2390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4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133350"/>
            <a:ext cx="4572000" cy="1524000"/>
          </a:xfrm>
        </p:spPr>
        <p:txBody>
          <a:bodyPr>
            <a:noAutofit/>
          </a:bodyPr>
          <a:lstStyle/>
          <a:p>
            <a:r>
              <a:rPr lang="en-US" b="1" dirty="0" smtClean="0"/>
              <a:t>Nature of the data</a:t>
            </a:r>
            <a:endParaRPr lang="en-IN" b="1" dirty="0"/>
          </a:p>
        </p:txBody>
      </p:sp>
      <p:sp>
        <p:nvSpPr>
          <p:cNvPr id="3" name="Content Placeholder 2"/>
          <p:cNvSpPr>
            <a:spLocks noGrp="1"/>
          </p:cNvSpPr>
          <p:nvPr>
            <p:ph idx="1"/>
          </p:nvPr>
        </p:nvSpPr>
        <p:spPr>
          <a:xfrm>
            <a:off x="4419600" y="1809751"/>
            <a:ext cx="4343400" cy="2922270"/>
          </a:xfrm>
        </p:spPr>
        <p:txBody>
          <a:bodyPr>
            <a:normAutofit/>
          </a:bodyPr>
          <a:lstStyle/>
          <a:p>
            <a:r>
              <a:rPr lang="en-US" dirty="0" smtClean="0"/>
              <a:t>Sampling</a:t>
            </a:r>
          </a:p>
          <a:p>
            <a:r>
              <a:rPr lang="en-US" dirty="0" smtClean="0"/>
              <a:t>Population</a:t>
            </a:r>
          </a:p>
          <a:p>
            <a:r>
              <a:rPr lang="en-US" dirty="0" smtClean="0"/>
              <a:t>Data distribution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Prof Maheswari S VIT Chennai</a:t>
            </a:r>
            <a:endParaRPr lang="en-US"/>
          </a:p>
        </p:txBody>
      </p:sp>
    </p:spTree>
    <p:extLst>
      <p:ext uri="{BB962C8B-B14F-4D97-AF65-F5344CB8AC3E}">
        <p14:creationId xmlns:p14="http://schemas.microsoft.com/office/powerpoint/2010/main" val="1905990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19350"/>
            <a:ext cx="37338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75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resembling a normal distribution</a:t>
            </a:r>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1" y="2343150"/>
            <a:ext cx="472440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80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where data are skewed to the left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66950"/>
            <a:ext cx="31146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9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normal distribution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687" y="2266950"/>
            <a:ext cx="35528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356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6677</TotalTime>
  <Words>662</Words>
  <Application>Microsoft Office PowerPoint</Application>
  <PresentationFormat>On-screen Show (16:9)</PresentationFormat>
  <Paragraphs>187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Perspective</vt:lpstr>
      <vt:lpstr>Classical Data Analysis &amp; Statistical Test</vt:lpstr>
      <vt:lpstr>PowerPoint Presentation</vt:lpstr>
      <vt:lpstr>Analysing Software Measurement Data</vt:lpstr>
      <vt:lpstr>Statistical Techniques</vt:lpstr>
      <vt:lpstr>Nature of the data</vt:lpstr>
      <vt:lpstr>Normal Distribution</vt:lpstr>
      <vt:lpstr>Data resembling a normal distribution</vt:lpstr>
      <vt:lpstr>Distribution where data are skewed to the left</vt:lpstr>
      <vt:lpstr>Non normal distribution</vt:lpstr>
      <vt:lpstr>PowerPoint Presentation</vt:lpstr>
      <vt:lpstr>PowerPoint Presentation</vt:lpstr>
      <vt:lpstr>PowerPoint Presentation</vt:lpstr>
      <vt:lpstr>Statistical inference and hypothesis testing</vt:lpstr>
      <vt:lpstr>PowerPoint Presentation</vt:lpstr>
      <vt:lpstr>PowerPoint Presentation</vt:lpstr>
      <vt:lpstr>PowerPoint Presentation</vt:lpstr>
      <vt:lpstr>Type I, Type II error</vt:lpstr>
      <vt:lpstr>Purpose of a experiment</vt:lpstr>
      <vt:lpstr>PowerPoint Presentation</vt:lpstr>
      <vt:lpstr>Box plot</vt:lpstr>
      <vt:lpstr>Box Plot of data set 2</vt:lpstr>
      <vt:lpstr>PowerPoint Presentation</vt:lpstr>
      <vt:lpstr>Scatter Plot for data set 1</vt:lpstr>
      <vt:lpstr>Control Chart</vt:lpstr>
      <vt:lpstr>PowerPoint Presentation</vt:lpstr>
      <vt:lpstr>PowerPoint Presentation</vt:lpstr>
      <vt:lpstr>Measures of association Method I</vt:lpstr>
      <vt:lpstr>PowerPoint Presentation</vt:lpstr>
      <vt:lpstr>Method II</vt:lpstr>
      <vt:lpstr>Step 1</vt:lpstr>
      <vt:lpstr>Step 2</vt:lpstr>
      <vt:lpstr>Step 3</vt:lpstr>
      <vt:lpstr>Step 4</vt:lpstr>
      <vt:lpstr>Step 4</vt:lpstr>
      <vt:lpstr>Step 5 - Use the formula</vt:lpstr>
      <vt:lpstr>Step 6</vt:lpstr>
      <vt:lpstr>Robust Correlation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Significance Table</vt:lpstr>
      <vt:lpstr>Analysis</vt:lpstr>
      <vt:lpstr>Question</vt:lpstr>
      <vt:lpstr>Data</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Windows User</cp:lastModifiedBy>
  <cp:revision>346</cp:revision>
  <dcterms:created xsi:type="dcterms:W3CDTF">2006-08-16T00:00:00Z</dcterms:created>
  <dcterms:modified xsi:type="dcterms:W3CDTF">2020-08-31T10:17:22Z</dcterms:modified>
</cp:coreProperties>
</file>