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6"/>
  </p:notesMasterIdLst>
  <p:sldIdLst>
    <p:sldId id="256" r:id="rId2"/>
    <p:sldId id="526" r:id="rId3"/>
    <p:sldId id="568" r:id="rId4"/>
    <p:sldId id="536" r:id="rId5"/>
    <p:sldId id="537" r:id="rId6"/>
    <p:sldId id="538" r:id="rId7"/>
    <p:sldId id="539" r:id="rId8"/>
    <p:sldId id="540" r:id="rId9"/>
    <p:sldId id="541" r:id="rId10"/>
    <p:sldId id="566" r:id="rId11"/>
    <p:sldId id="567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65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4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A7058-133C-4E08-AE4B-B23E35B0F5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6767B2-A2AD-404A-8486-3AA25048B6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F774B6-E60F-47F1-ABE9-00B9BFC36D4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1A7058-133C-4E08-AE4B-B23E35B0F5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6767B2-A2AD-404A-8486-3AA25048B67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F774B6-E60F-47F1-ABE9-00B9BFC36D4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D09A-331E-40CF-AE2D-23122DF5DF73}" type="datetime1">
              <a:rPr lang="en-US" smtClean="0"/>
              <a:t>01-Sep-20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A000D-1543-4D6B-8E6A-1ED023C29C23}" type="datetime1">
              <a:rPr lang="en-US" smtClean="0"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14C1B-0FB7-436F-82EB-5B0D7FD409E4}" type="datetime1">
              <a:rPr lang="en-US" smtClean="0"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075D-1B84-4FF8-AA2C-EA8967EF1753}" type="datetime1">
              <a:rPr lang="en-US" smtClean="0"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4653-6139-48FB-B942-94AB75EF8665}" type="datetime1">
              <a:rPr lang="en-US" smtClean="0"/>
              <a:t>01-Sep-20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3CE0-BF22-4300-A2F8-8DBF0F7C1CA4}" type="datetime1">
              <a:rPr lang="en-US" smtClean="0"/>
              <a:t>01-Sep-20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0F17-C328-4C32-BAD2-D643F08F8BBF}" type="datetime1">
              <a:rPr lang="en-US" smtClean="0"/>
              <a:t>01-Sep-20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73C3-1AC9-4404-9BE3-AA829F03DCD0}" type="datetime1">
              <a:rPr lang="en-US" smtClean="0"/>
              <a:t>01-Sep-20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362A-5A59-4B80-8908-2184D19C9C9C}" type="datetime1">
              <a:rPr lang="en-US" smtClean="0"/>
              <a:t>01-Sep-20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41E-62FF-4006-9D5C-D854850DA619}" type="datetime1">
              <a:rPr lang="en-US" smtClean="0"/>
              <a:t>01-Sep-20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E70B9-2C54-486E-8FCB-280C2D27B93F}" type="datetime1">
              <a:rPr lang="en-US" smtClean="0"/>
              <a:t>01-Sep-20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92B06A0-4BFE-447B-B2B0-2A30658A107D}" type="datetime1">
              <a:rPr lang="en-US" smtClean="0"/>
              <a:t>01-Sep-20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514350"/>
            <a:ext cx="4724400" cy="19462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Measuring Internal Product Size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647950"/>
            <a:ext cx="4724400" cy="19050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solidFill>
                  <a:schemeClr val="tx2"/>
                </a:solidFill>
              </a:rPr>
              <a:t>Prof </a:t>
            </a:r>
            <a:r>
              <a:rPr lang="en-IN" dirty="0" err="1" smtClean="0">
                <a:solidFill>
                  <a:schemeClr val="tx2"/>
                </a:solidFill>
              </a:rPr>
              <a:t>Maheswari</a:t>
            </a:r>
            <a:r>
              <a:rPr lang="en-IN" dirty="0" smtClean="0">
                <a:solidFill>
                  <a:schemeClr val="tx2"/>
                </a:solidFill>
              </a:rPr>
              <a:t> S 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VIT Chennai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automatically measurable </a:t>
            </a:r>
          </a:p>
          <a:p>
            <a:r>
              <a:rPr lang="en-US" dirty="0"/>
              <a:t>Correlates with programming effort (&amp; cost)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Vague </a:t>
            </a:r>
            <a:r>
              <a:rPr lang="en-US" dirty="0"/>
              <a:t>definition </a:t>
            </a:r>
            <a:endParaRPr lang="en-US" dirty="0" smtClean="0"/>
          </a:p>
          <a:p>
            <a:r>
              <a:rPr lang="en-US" dirty="0" smtClean="0"/>
              <a:t>Language </a:t>
            </a:r>
            <a:r>
              <a:rPr lang="en-US" dirty="0"/>
              <a:t>dependability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available for early planning </a:t>
            </a:r>
            <a:endParaRPr lang="en-US" dirty="0" smtClean="0"/>
          </a:p>
          <a:p>
            <a:r>
              <a:rPr lang="en-US" dirty="0" smtClean="0"/>
              <a:t>Developers</a:t>
            </a:r>
            <a:r>
              <a:rPr lang="en-US" dirty="0"/>
              <a:t>’ skill dependability </a:t>
            </a:r>
            <a:endParaRPr lang="en-US" dirty="0" smtClean="0"/>
          </a:p>
          <a:p>
            <a:r>
              <a:rPr lang="en-US" dirty="0" smtClean="0"/>
              <a:t>Encouraging </a:t>
            </a:r>
            <a:r>
              <a:rPr lang="en-US" dirty="0"/>
              <a:t>“sumo” development!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7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Halstead 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7315200" cy="865573"/>
          </a:xfrm>
        </p:spPr>
        <p:txBody>
          <a:bodyPr/>
          <a:lstStyle/>
          <a:p>
            <a:pPr eaLnBrk="1" hangingPunct="1"/>
            <a:r>
              <a:rPr lang="en-US" dirty="0" smtClean="0"/>
              <a:t>Halstead Metrics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42291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Maurice Halstead’s Theory </a:t>
            </a:r>
            <a:r>
              <a:rPr lang="en-US" dirty="0" smtClean="0"/>
              <a:t>(1971~1979):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A program P is a collection of tokens, composed of two basic elements: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Operands and operators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Operands are variables, constants, user defined functions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Operators are defined operations in a programming language (language constructs)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5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Halstead Metrics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and programmer dependent</a:t>
            </a:r>
          </a:p>
          <a:p>
            <a:pPr eaLnBrk="1" hangingPunct="1"/>
            <a:r>
              <a:rPr lang="en-US" smtClean="0"/>
              <a:t>Halstead’s Metrics</a:t>
            </a:r>
          </a:p>
          <a:p>
            <a:pPr lvl="1" eaLnBrk="1" hangingPunct="1"/>
            <a:r>
              <a:rPr lang="en-US" smtClean="0"/>
              <a:t>n</a:t>
            </a:r>
            <a:r>
              <a:rPr lang="en-US" baseline="-25000" smtClean="0"/>
              <a:t>1</a:t>
            </a:r>
            <a:r>
              <a:rPr lang="en-US" smtClean="0"/>
              <a:t> - number of distinct operators</a:t>
            </a:r>
          </a:p>
          <a:p>
            <a:pPr lvl="1" eaLnBrk="1" hangingPunct="1"/>
            <a:r>
              <a:rPr lang="en-US" smtClean="0"/>
              <a:t>n</a:t>
            </a:r>
            <a:r>
              <a:rPr lang="en-US" baseline="-25000" smtClean="0"/>
              <a:t>2</a:t>
            </a:r>
            <a:r>
              <a:rPr lang="en-US" smtClean="0"/>
              <a:t> - number of distinct operands</a:t>
            </a:r>
          </a:p>
          <a:p>
            <a:pPr lvl="1" eaLnBrk="1" hangingPunct="1"/>
            <a:r>
              <a:rPr lang="en-US" smtClean="0"/>
              <a:t>N</a:t>
            </a:r>
            <a:r>
              <a:rPr lang="en-US" baseline="-25000" smtClean="0"/>
              <a:t>1</a:t>
            </a:r>
            <a:r>
              <a:rPr lang="en-US" smtClean="0"/>
              <a:t> - total number of operators</a:t>
            </a:r>
          </a:p>
          <a:p>
            <a:pPr lvl="1" eaLnBrk="1" hangingPunct="1"/>
            <a:r>
              <a:rPr lang="en-US" smtClean="0"/>
              <a:t>N</a:t>
            </a:r>
            <a:r>
              <a:rPr lang="en-US" baseline="-25000" smtClean="0"/>
              <a:t>2</a:t>
            </a:r>
            <a:r>
              <a:rPr lang="en-US" smtClean="0"/>
              <a:t> - total number of operands</a:t>
            </a:r>
          </a:p>
        </p:txBody>
      </p:sp>
    </p:spTree>
    <p:extLst>
      <p:ext uri="{BB962C8B-B14F-4D97-AF65-F5344CB8AC3E}">
        <p14:creationId xmlns:p14="http://schemas.microsoft.com/office/powerpoint/2010/main" val="13295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identify operands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IDENTIFIER - all identifiers that are not reserved words </a:t>
            </a:r>
          </a:p>
          <a:p>
            <a:pPr eaLnBrk="1" hangingPunct="1"/>
            <a:r>
              <a:rPr lang="en-US" smtClean="0"/>
              <a:t>TYPESPEC (type specifiers) - Reserved words that specify type: </a:t>
            </a:r>
            <a:r>
              <a:rPr lang="en-US" i="1" smtClean="0"/>
              <a:t>bool, char, double, float, int, long, short, signed, unsigned, void</a:t>
            </a:r>
          </a:p>
          <a:p>
            <a:pPr eaLnBrk="1" hangingPunct="1"/>
            <a:r>
              <a:rPr lang="en-US" smtClean="0"/>
              <a:t>CONSTANT  - Character, numeric or string constants.</a:t>
            </a:r>
          </a:p>
        </p:txBody>
      </p:sp>
    </p:spTree>
    <p:extLst>
      <p:ext uri="{BB962C8B-B14F-4D97-AF65-F5344CB8AC3E}">
        <p14:creationId xmlns:p14="http://schemas.microsoft.com/office/powerpoint/2010/main" val="42321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8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How to identify operator?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46291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smtClean="0"/>
              <a:t>SCSPEC (storage class specifiers) - words that specify storage class: </a:t>
            </a:r>
            <a:r>
              <a:rPr lang="en-US" sz="2400" i="1" smtClean="0"/>
              <a:t>auto, extern, inline, register, static, typedef, virtual, mutable.</a:t>
            </a:r>
            <a:r>
              <a:rPr lang="en-US" sz="2400" smtClean="0"/>
              <a:t> </a:t>
            </a:r>
          </a:p>
          <a:p>
            <a:pPr eaLnBrk="1" hangingPunct="1"/>
            <a:r>
              <a:rPr lang="en-US" sz="2400" smtClean="0"/>
              <a:t>TYPE_QUAL (type qualifiers) - Reserved words that qualify type: </a:t>
            </a:r>
            <a:r>
              <a:rPr lang="en-US" sz="2400" i="1" smtClean="0"/>
              <a:t>const, friend, volatile.</a:t>
            </a:r>
            <a:r>
              <a:rPr lang="en-US" sz="2400" smtClean="0"/>
              <a:t> </a:t>
            </a:r>
          </a:p>
          <a:p>
            <a:pPr eaLnBrk="1" hangingPunct="1"/>
            <a:r>
              <a:rPr lang="en-US" sz="2400" smtClean="0"/>
              <a:t>RESERVED  - </a:t>
            </a:r>
            <a:r>
              <a:rPr lang="en-US" sz="2400" i="1" smtClean="0"/>
              <a:t>break, case, class, continue, default, delete, do, else, enum, for, goto, if, new, operator, private, protected, public, return, sizeof, struct, switch, this, union, while, namespace, using, try, catch, throw, const_cast, static_cast, dynamic_cast, reinterpret_cast, typeid, template, explicit, true, false, typename</a:t>
            </a:r>
            <a:r>
              <a:rPr lang="en-US" sz="2400" smtClean="0"/>
              <a:t>. </a:t>
            </a:r>
          </a:p>
          <a:p>
            <a:pPr eaLnBrk="1" hangingPunct="1"/>
            <a:r>
              <a:rPr lang="en-US" sz="2400" smtClean="0"/>
              <a:t>OPERATOR –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smtClean="0"/>
              <a:t>      !   !=   %   %=   &amp;   &amp;&amp;   ||   &amp;=   ()   *   *=   +   ++   +=   ,   -   --   -=   -&gt;   .   ...   /   /=   :   ::   &lt;   &lt;&lt;   &lt;&lt;=   &lt;=   =   ==   &gt;   &gt;=   &gt;&gt;   &gt;&gt;=   ?   [ ]   ^   ^=   {   }   |   |=   ~</a:t>
            </a:r>
          </a:p>
        </p:txBody>
      </p:sp>
    </p:spTree>
    <p:extLst>
      <p:ext uri="{BB962C8B-B14F-4D97-AF65-F5344CB8AC3E}">
        <p14:creationId xmlns:p14="http://schemas.microsoft.com/office/powerpoint/2010/main" val="40784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if (k &lt; 2)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if (k &gt; 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x = x*k;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6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750"/>
            <a:ext cx="8229600" cy="42267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581150"/>
            <a:ext cx="8229600" cy="3680222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            </a:t>
            </a:r>
            <a:r>
              <a:rPr lang="en-US" b="1" dirty="0" smtClean="0"/>
              <a:t>Z = 0; </a:t>
            </a:r>
            <a:br>
              <a:rPr lang="en-US" b="1" dirty="0" smtClean="0"/>
            </a:br>
            <a:r>
              <a:rPr lang="en-US" b="1" dirty="0" smtClean="0"/>
              <a:t>        while (X &gt; 0 )</a:t>
            </a:r>
            <a:br>
              <a:rPr lang="en-US" b="1" dirty="0" smtClean="0"/>
            </a:br>
            <a:r>
              <a:rPr lang="en-US" b="1" dirty="0" smtClean="0"/>
              <a:t>        Z = Z + Y ; </a:t>
            </a:r>
            <a:br>
              <a:rPr lang="en-US" b="1" dirty="0" smtClean="0"/>
            </a:br>
            <a:r>
              <a:rPr lang="en-US" b="1" dirty="0" smtClean="0"/>
              <a:t>        X = X - 1 ; </a:t>
            </a:r>
            <a:br>
              <a:rPr lang="en-US" b="1" dirty="0" smtClean="0"/>
            </a:br>
            <a:r>
              <a:rPr lang="en-US" b="1" dirty="0" smtClean="0"/>
              <a:t>        print (Z) ; </a:t>
            </a:r>
          </a:p>
          <a:p>
            <a:pPr eaLnBrk="1" hangingPunct="1">
              <a:buFont typeface="Arial" pitchFamily="34" charset="0"/>
              <a:buNone/>
            </a:pPr>
            <a:endParaRPr lang="en-US" b="1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6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57200" y="171450"/>
            <a:ext cx="8229600" cy="46291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Void sort( int*a, int n ) 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Int i, j, 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if( n &lt;2 )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return;</a:t>
            </a:r>
          </a:p>
          <a:p>
            <a:pPr eaLnBrk="1" hangingPunct="1">
              <a:buFont typeface="Arial" pitchFamily="34" charset="0"/>
              <a:buNone/>
            </a:pPr>
            <a:r>
              <a:rPr lang="nn-NO" sz="2200" b="1" smtClean="0"/>
              <a:t>for( i=0 ; i &lt;n-1; i++) 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for( j=i+1 ; j &lt;n ; j++) 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if( a[i] &gt; a[j]) 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printf(“inside if “);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t=a[i];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a[i] =a[j];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a[j]=t;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} </a:t>
            </a:r>
            <a:endParaRPr lang="en-US" sz="2200" smtClean="0"/>
          </a:p>
        </p:txBody>
      </p:sp>
    </p:spTree>
    <p:extLst>
      <p:ext uri="{BB962C8B-B14F-4D97-AF65-F5344CB8AC3E}">
        <p14:creationId xmlns:p14="http://schemas.microsoft.com/office/powerpoint/2010/main" val="19401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Aspects of software </a:t>
            </a:r>
            <a:r>
              <a:rPr lang="en-US" b="1" dirty="0" smtClean="0"/>
              <a:t>size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Each </a:t>
            </a:r>
            <a:r>
              <a:rPr lang="en-US" dirty="0"/>
              <a:t>product of software development is a physical entity; as such, it can be described in terms of its size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Ideally</a:t>
            </a:r>
            <a:r>
              <a:rPr lang="en-US" dirty="0"/>
              <a:t>, we want to define a set of attributes for software size analogous to human height and weight.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That </a:t>
            </a:r>
            <a:r>
              <a:rPr lang="en-US" dirty="0"/>
              <a:t>is we want them to be </a:t>
            </a:r>
            <a:r>
              <a:rPr lang="en-US" b="1" dirty="0"/>
              <a:t>fundamental</a:t>
            </a:r>
            <a:r>
              <a:rPr lang="en-US" dirty="0"/>
              <a:t>, so that each attribute captures a key aspect of software size. 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>
          <a:xfrm>
            <a:off x="301625" y="0"/>
            <a:ext cx="8686800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Halstead’s metrics</a:t>
            </a:r>
          </a:p>
        </p:txBody>
      </p:sp>
      <p:sp>
        <p:nvSpPr>
          <p:cNvPr id="10243" name="Rectangle 3"/>
          <p:cNvSpPr txBox="1">
            <a:spLocks noChangeArrowheads="1"/>
          </p:cNvSpPr>
          <p:nvPr/>
        </p:nvSpPr>
        <p:spPr bwMode="auto">
          <a:xfrm>
            <a:off x="685800" y="457200"/>
            <a:ext cx="79248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Program length: 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N = N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+ N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Program vocabulary: 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n = n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+ n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Estimated length:   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N’ = n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log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n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+ n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log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n</a:t>
            </a:r>
            <a:r>
              <a:rPr lang="en-US" sz="2400" baseline="-25000">
                <a:latin typeface="Calibri" pitchFamily="34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Purity ratio:  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PR =    N’/N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Volume:         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V = N log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n</a:t>
            </a: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Difficulty      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pt-BR" sz="2400">
                <a:solidFill>
                  <a:srgbClr val="FF0000"/>
                </a:solidFill>
                <a:latin typeface="Calibri" pitchFamily="34" charset="0"/>
              </a:rPr>
              <a:t>D = ( n1 / 2 ) * ( N2 / n2 )</a:t>
            </a:r>
            <a:endParaRPr lang="en-US" sz="240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Program effort:  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E=D*V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"/>
            <a:ext cx="8534400" cy="68634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#include&lt;</a:t>
            </a:r>
            <a:r>
              <a:rPr lang="en-US" sz="2200" b="1" dirty="0" err="1">
                <a:latin typeface="+mn-lt"/>
                <a:cs typeface="+mn-cs"/>
              </a:rPr>
              <a:t>stdio.h</a:t>
            </a:r>
            <a:r>
              <a:rPr lang="en-US" sz="2200" b="1" dirty="0">
                <a:latin typeface="+mn-lt"/>
                <a:cs typeface="+mn-cs"/>
              </a:rPr>
              <a:t>&gt;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void hibernate(void)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long </a:t>
            </a:r>
            <a:r>
              <a:rPr lang="en-US" sz="2200" b="1" dirty="0" err="1">
                <a:latin typeface="+mn-lt"/>
                <a:cs typeface="+mn-cs"/>
              </a:rPr>
              <a:t>i</a:t>
            </a:r>
            <a:r>
              <a:rPr lang="en-US" sz="2200" b="1" dirty="0">
                <a:latin typeface="+mn-lt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sz="2200" b="1" dirty="0">
                <a:latin typeface="+mn-lt"/>
                <a:cs typeface="+mn-cs"/>
              </a:rPr>
              <a:t> for(i =0; i&lt;1000000; i=i+1)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printf</a:t>
            </a:r>
            <a:r>
              <a:rPr lang="en-US" sz="2200" b="1" dirty="0">
                <a:latin typeface="+mn-lt"/>
                <a:cs typeface="+mn-cs"/>
              </a:rPr>
              <a:t>(" A long hibernate...\n");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void nap(void)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printf</a:t>
            </a:r>
            <a:r>
              <a:rPr lang="en-US" sz="2200" b="1" dirty="0">
                <a:latin typeface="+mn-lt"/>
                <a:cs typeface="+mn-cs"/>
              </a:rPr>
              <a:t>(" Just a short nap!\n");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int</a:t>
            </a:r>
            <a:r>
              <a:rPr lang="en-US" sz="2200" b="1" dirty="0">
                <a:latin typeface="+mn-lt"/>
                <a:cs typeface="+mn-cs"/>
              </a:rPr>
              <a:t> main()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printf</a:t>
            </a:r>
            <a:r>
              <a:rPr lang="en-US" sz="2200" b="1" dirty="0">
                <a:latin typeface="+mn-lt"/>
                <a:cs typeface="+mn-cs"/>
              </a:rPr>
              <a:t>("Take a nap!\n");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nap();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printf</a:t>
            </a:r>
            <a:r>
              <a:rPr lang="en-US" sz="2200" b="1" dirty="0">
                <a:latin typeface="+mn-lt"/>
                <a:cs typeface="+mn-cs"/>
              </a:rPr>
              <a:t>("Go to hibernate!\n");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hibernate();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857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200" y="0"/>
            <a:ext cx="8458200" cy="652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public class Class1 {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public void x(</a:t>
            </a:r>
            <a:r>
              <a:rPr lang="en-US" sz="2200" b="1" dirty="0" err="1">
                <a:latin typeface="Calibri" pitchFamily="34" charset="0"/>
              </a:rPr>
              <a:t>boolean</a:t>
            </a:r>
            <a:r>
              <a:rPr lang="en-US" sz="2200" b="1" dirty="0">
                <a:latin typeface="Calibri" pitchFamily="34" charset="0"/>
              </a:rPr>
              <a:t> v) {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 err="1">
                <a:latin typeface="Calibri" pitchFamily="34" charset="0"/>
              </a:rPr>
              <a:t>int</a:t>
            </a:r>
            <a:r>
              <a:rPr lang="en-US" sz="2200" b="1" dirty="0">
                <a:latin typeface="Calibri" pitchFamily="34" charset="0"/>
              </a:rPr>
              <a:t> i;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if (v) {i = 1;}   else {i = 2;}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switch(i){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case 1: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case 2: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default:;  }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try {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while(v){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>
                <a:latin typeface="Calibri" pitchFamily="34" charset="0"/>
              </a:rPr>
              <a:t>v = false;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 err="1">
                <a:latin typeface="Calibri" pitchFamily="34" charset="0"/>
              </a:rPr>
              <a:t>int</a:t>
            </a:r>
            <a:r>
              <a:rPr lang="en-US" sz="2200" b="1" dirty="0">
                <a:latin typeface="Calibri" pitchFamily="34" charset="0"/>
              </a:rPr>
              <a:t> r = 1;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Boolean b = new Boolean(true);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i = i*</a:t>
            </a:r>
            <a:r>
              <a:rPr lang="en-US" sz="2200" b="1" dirty="0" err="1">
                <a:latin typeface="Calibri" pitchFamily="34" charset="0"/>
              </a:rPr>
              <a:t>i+r</a:t>
            </a:r>
            <a:r>
              <a:rPr lang="en-US" sz="2200" b="1" dirty="0">
                <a:latin typeface="Calibri" pitchFamily="34" charset="0"/>
              </a:rPr>
              <a:t>;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break;}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} catch (Exception e) {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throw e;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}  }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192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Halstead 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7315200" cy="865573"/>
          </a:xfrm>
        </p:spPr>
        <p:txBody>
          <a:bodyPr/>
          <a:lstStyle/>
          <a:p>
            <a:pPr eaLnBrk="1" hangingPunct="1"/>
            <a:r>
              <a:rPr lang="en-US" dirty="0" smtClean="0"/>
              <a:t>Halstead Metrics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42291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Maurice Halstead’s Theory </a:t>
            </a:r>
            <a:r>
              <a:rPr lang="en-US" dirty="0" smtClean="0"/>
              <a:t>(1971~1979):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A program P is a collection of tokens, composed of two basic elements: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>
                <a:solidFill>
                  <a:srgbClr val="FF0000"/>
                </a:solidFill>
              </a:rPr>
              <a:t>Operands and operators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Operands are variables, constants, user defined functions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Operators are defined operations in a programming language (language constructs)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5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Halstead Metrics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and programmer dependent</a:t>
            </a:r>
          </a:p>
          <a:p>
            <a:pPr eaLnBrk="1" hangingPunct="1"/>
            <a:r>
              <a:rPr lang="en-US" smtClean="0"/>
              <a:t>Halstead’s Metrics</a:t>
            </a:r>
          </a:p>
          <a:p>
            <a:pPr lvl="1" eaLnBrk="1" hangingPunct="1"/>
            <a:r>
              <a:rPr lang="en-US" smtClean="0"/>
              <a:t>n</a:t>
            </a:r>
            <a:r>
              <a:rPr lang="en-US" baseline="-25000" smtClean="0"/>
              <a:t>1</a:t>
            </a:r>
            <a:r>
              <a:rPr lang="en-US" smtClean="0"/>
              <a:t> - number of distinct operators</a:t>
            </a:r>
          </a:p>
          <a:p>
            <a:pPr lvl="1" eaLnBrk="1" hangingPunct="1"/>
            <a:r>
              <a:rPr lang="en-US" smtClean="0"/>
              <a:t>n</a:t>
            </a:r>
            <a:r>
              <a:rPr lang="en-US" baseline="-25000" smtClean="0"/>
              <a:t>2</a:t>
            </a:r>
            <a:r>
              <a:rPr lang="en-US" smtClean="0"/>
              <a:t> - number of distinct operands</a:t>
            </a:r>
          </a:p>
          <a:p>
            <a:pPr lvl="1" eaLnBrk="1" hangingPunct="1"/>
            <a:r>
              <a:rPr lang="en-US" smtClean="0"/>
              <a:t>N</a:t>
            </a:r>
            <a:r>
              <a:rPr lang="en-US" baseline="-25000" smtClean="0"/>
              <a:t>1</a:t>
            </a:r>
            <a:r>
              <a:rPr lang="en-US" smtClean="0"/>
              <a:t> - total number of operators</a:t>
            </a:r>
          </a:p>
          <a:p>
            <a:pPr lvl="1" eaLnBrk="1" hangingPunct="1"/>
            <a:r>
              <a:rPr lang="en-US" smtClean="0"/>
              <a:t>N</a:t>
            </a:r>
            <a:r>
              <a:rPr lang="en-US" baseline="-25000" smtClean="0"/>
              <a:t>2</a:t>
            </a:r>
            <a:r>
              <a:rPr lang="en-US" smtClean="0"/>
              <a:t> - total number of operands</a:t>
            </a:r>
          </a:p>
        </p:txBody>
      </p:sp>
    </p:spTree>
    <p:extLst>
      <p:ext uri="{BB962C8B-B14F-4D97-AF65-F5344CB8AC3E}">
        <p14:creationId xmlns:p14="http://schemas.microsoft.com/office/powerpoint/2010/main" val="132958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identify operands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IDENTIFIER - all identifiers that are not reserved words </a:t>
            </a:r>
          </a:p>
          <a:p>
            <a:pPr eaLnBrk="1" hangingPunct="1"/>
            <a:r>
              <a:rPr lang="en-US" smtClean="0"/>
              <a:t>TYPESPEC (type specifiers) - Reserved words that specify type: </a:t>
            </a:r>
            <a:r>
              <a:rPr lang="en-US" i="1" smtClean="0"/>
              <a:t>bool, char, double, float, int, long, short, signed, unsigned, void</a:t>
            </a:r>
          </a:p>
          <a:p>
            <a:pPr eaLnBrk="1" hangingPunct="1"/>
            <a:r>
              <a:rPr lang="en-US" smtClean="0"/>
              <a:t>CONSTANT  - Character, numeric or string constants.</a:t>
            </a:r>
          </a:p>
        </p:txBody>
      </p:sp>
    </p:spTree>
    <p:extLst>
      <p:ext uri="{BB962C8B-B14F-4D97-AF65-F5344CB8AC3E}">
        <p14:creationId xmlns:p14="http://schemas.microsoft.com/office/powerpoint/2010/main" val="423216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8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How to identify operator?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46291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smtClean="0"/>
              <a:t>SCSPEC (storage class specifiers) - words that specify storage class: </a:t>
            </a:r>
            <a:r>
              <a:rPr lang="en-US" sz="2400" i="1" smtClean="0"/>
              <a:t>auto, extern, inline, register, static, typedef, virtual, mutable.</a:t>
            </a:r>
            <a:r>
              <a:rPr lang="en-US" sz="2400" smtClean="0"/>
              <a:t> </a:t>
            </a:r>
          </a:p>
          <a:p>
            <a:pPr eaLnBrk="1" hangingPunct="1"/>
            <a:r>
              <a:rPr lang="en-US" sz="2400" smtClean="0"/>
              <a:t>TYPE_QUAL (type qualifiers) - Reserved words that qualify type: </a:t>
            </a:r>
            <a:r>
              <a:rPr lang="en-US" sz="2400" i="1" smtClean="0"/>
              <a:t>const, friend, volatile.</a:t>
            </a:r>
            <a:r>
              <a:rPr lang="en-US" sz="2400" smtClean="0"/>
              <a:t> </a:t>
            </a:r>
          </a:p>
          <a:p>
            <a:pPr eaLnBrk="1" hangingPunct="1"/>
            <a:r>
              <a:rPr lang="en-US" sz="2400" smtClean="0"/>
              <a:t>RESERVED  - </a:t>
            </a:r>
            <a:r>
              <a:rPr lang="en-US" sz="2400" i="1" smtClean="0"/>
              <a:t>break, case, class, continue, default, delete, do, else, enum, for, goto, if, new, operator, private, protected, public, return, sizeof, struct, switch, this, union, while, namespace, using, try, catch, throw, const_cast, static_cast, dynamic_cast, reinterpret_cast, typeid, template, explicit, true, false, typename</a:t>
            </a:r>
            <a:r>
              <a:rPr lang="en-US" sz="2400" smtClean="0"/>
              <a:t>. </a:t>
            </a:r>
          </a:p>
          <a:p>
            <a:pPr eaLnBrk="1" hangingPunct="1"/>
            <a:r>
              <a:rPr lang="en-US" sz="2400" smtClean="0"/>
              <a:t>OPERATOR –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400" smtClean="0"/>
              <a:t>      !   !=   %   %=   &amp;   &amp;&amp;   ||   &amp;=   ()   *   *=   +   ++   +=   ,   -   --   -=   -&gt;   .   ...   /   /=   :   ::   &lt;   &lt;&lt;   &lt;&lt;=   &lt;=   =   ==   &gt;   &gt;=   &gt;&gt;   &gt;&gt;=   ?   [ ]   ^   ^=   {   }   |   |=   ~</a:t>
            </a:r>
          </a:p>
        </p:txBody>
      </p:sp>
    </p:spTree>
    <p:extLst>
      <p:ext uri="{BB962C8B-B14F-4D97-AF65-F5344CB8AC3E}">
        <p14:creationId xmlns:p14="http://schemas.microsoft.com/office/powerpoint/2010/main" val="40784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if (k &lt; 2)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if (k &gt; 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 x = x*k;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6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750"/>
            <a:ext cx="8229600" cy="42267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581150"/>
            <a:ext cx="8229600" cy="3680222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            </a:t>
            </a:r>
            <a:r>
              <a:rPr lang="en-US" b="1" dirty="0" smtClean="0"/>
              <a:t>Z = 0; </a:t>
            </a:r>
            <a:br>
              <a:rPr lang="en-US" b="1" dirty="0" smtClean="0"/>
            </a:br>
            <a:r>
              <a:rPr lang="en-US" b="1" dirty="0" smtClean="0"/>
              <a:t>        while (X &gt; 0 )</a:t>
            </a:r>
            <a:br>
              <a:rPr lang="en-US" b="1" dirty="0" smtClean="0"/>
            </a:br>
            <a:r>
              <a:rPr lang="en-US" b="1" dirty="0" smtClean="0"/>
              <a:t>        Z = Z + Y ; </a:t>
            </a:r>
            <a:br>
              <a:rPr lang="en-US" b="1" dirty="0" smtClean="0"/>
            </a:br>
            <a:r>
              <a:rPr lang="en-US" b="1" dirty="0" smtClean="0"/>
              <a:t>        X = X - 1 ; </a:t>
            </a:r>
            <a:br>
              <a:rPr lang="en-US" b="1" dirty="0" smtClean="0"/>
            </a:br>
            <a:r>
              <a:rPr lang="en-US" b="1" dirty="0" smtClean="0"/>
              <a:t>        print (Z) ; </a:t>
            </a:r>
          </a:p>
          <a:p>
            <a:pPr eaLnBrk="1" hangingPunct="1">
              <a:buFont typeface="Arial" pitchFamily="34" charset="0"/>
              <a:buNone/>
            </a:pPr>
            <a:endParaRPr lang="en-US" b="1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6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28750"/>
            <a:ext cx="51530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8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57200" y="171450"/>
            <a:ext cx="8229600" cy="46291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Void sort( int*a, int n ) 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Int i, j, 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if( n &lt;2 )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return;</a:t>
            </a:r>
          </a:p>
          <a:p>
            <a:pPr eaLnBrk="1" hangingPunct="1">
              <a:buFont typeface="Arial" pitchFamily="34" charset="0"/>
              <a:buNone/>
            </a:pPr>
            <a:r>
              <a:rPr lang="nn-NO" sz="2200" b="1" smtClean="0"/>
              <a:t>for( i=0 ; i &lt;n-1; i++) 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for( j=i+1 ; j &lt;n ; j++) 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if( a[i] &gt; a[j]) {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printf(“inside if “);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t=a[i];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a[i] =a[j];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a[j]=t;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}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200" b="1" smtClean="0"/>
              <a:t>} </a:t>
            </a:r>
            <a:endParaRPr lang="en-US" sz="2200" smtClean="0"/>
          </a:p>
        </p:txBody>
      </p:sp>
    </p:spTree>
    <p:extLst>
      <p:ext uri="{BB962C8B-B14F-4D97-AF65-F5344CB8AC3E}">
        <p14:creationId xmlns:p14="http://schemas.microsoft.com/office/powerpoint/2010/main" val="19401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4"/>
          <p:cNvSpPr>
            <a:spLocks noGrp="1"/>
          </p:cNvSpPr>
          <p:nvPr>
            <p:ph type="title"/>
          </p:nvPr>
        </p:nvSpPr>
        <p:spPr>
          <a:xfrm>
            <a:off x="301625" y="0"/>
            <a:ext cx="8686800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Halstead’s metrics</a:t>
            </a:r>
          </a:p>
        </p:txBody>
      </p:sp>
      <p:sp>
        <p:nvSpPr>
          <p:cNvPr id="10243" name="Rectangle 3"/>
          <p:cNvSpPr txBox="1">
            <a:spLocks noChangeArrowheads="1"/>
          </p:cNvSpPr>
          <p:nvPr/>
        </p:nvSpPr>
        <p:spPr bwMode="auto">
          <a:xfrm>
            <a:off x="685800" y="457200"/>
            <a:ext cx="79248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Program length: 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N = N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+ N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Program vocabulary: 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n = n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+ n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Estimated length:   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N’ = n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log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n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+ n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log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n</a:t>
            </a:r>
            <a:r>
              <a:rPr lang="en-US" sz="2400" baseline="-25000">
                <a:latin typeface="Calibri" pitchFamily="34" charset="0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Purity ratio:  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PR =    N’/N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Volume:         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V = N log</a:t>
            </a:r>
            <a:r>
              <a:rPr lang="en-US" sz="2400" baseline="-2500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n</a:t>
            </a:r>
          </a:p>
          <a:p>
            <a:pPr lvl="1" eaLnBrk="1" hangingPunct="1">
              <a:lnSpc>
                <a:spcPct val="90000"/>
              </a:lnSpc>
            </a:pP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Difficulty      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  </a:t>
            </a:r>
            <a:r>
              <a:rPr lang="pt-BR" sz="2400">
                <a:solidFill>
                  <a:srgbClr val="FF0000"/>
                </a:solidFill>
                <a:latin typeface="Calibri" pitchFamily="34" charset="0"/>
              </a:rPr>
              <a:t>D = ( n1 / 2 ) * ( N2 / n2 )</a:t>
            </a:r>
            <a:endParaRPr lang="en-US" sz="2400">
              <a:solidFill>
                <a:srgbClr val="FF0000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latin typeface="Calibri" pitchFamily="34" charset="0"/>
              </a:rPr>
              <a:t>Program effort:   </a:t>
            </a:r>
            <a:r>
              <a:rPr lang="en-US" sz="2400">
                <a:solidFill>
                  <a:srgbClr val="FF0000"/>
                </a:solidFill>
                <a:latin typeface="Calibri" pitchFamily="34" charset="0"/>
              </a:rPr>
              <a:t>E=D*V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9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"/>
            <a:ext cx="8534400" cy="68634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#include&lt;</a:t>
            </a:r>
            <a:r>
              <a:rPr lang="en-US" sz="2200" b="1" dirty="0" err="1">
                <a:latin typeface="+mn-lt"/>
                <a:cs typeface="+mn-cs"/>
              </a:rPr>
              <a:t>stdio.h</a:t>
            </a:r>
            <a:r>
              <a:rPr lang="en-US" sz="2200" b="1" dirty="0">
                <a:latin typeface="+mn-lt"/>
                <a:cs typeface="+mn-cs"/>
              </a:rPr>
              <a:t>&gt;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void hibernate(void)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long </a:t>
            </a:r>
            <a:r>
              <a:rPr lang="en-US" sz="2200" b="1" dirty="0" err="1">
                <a:latin typeface="+mn-lt"/>
                <a:cs typeface="+mn-cs"/>
              </a:rPr>
              <a:t>i</a:t>
            </a:r>
            <a:r>
              <a:rPr lang="en-US" sz="2200" b="1" dirty="0">
                <a:latin typeface="+mn-lt"/>
                <a:cs typeface="+mn-cs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nn-NO" sz="2200" b="1" dirty="0">
                <a:latin typeface="+mn-lt"/>
                <a:cs typeface="+mn-cs"/>
              </a:rPr>
              <a:t> for(i =0; i&lt;1000000; i=i+1)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printf</a:t>
            </a:r>
            <a:r>
              <a:rPr lang="en-US" sz="2200" b="1" dirty="0">
                <a:latin typeface="+mn-lt"/>
                <a:cs typeface="+mn-cs"/>
              </a:rPr>
              <a:t>(" A long hibernate...\n");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void nap(void)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printf</a:t>
            </a:r>
            <a:r>
              <a:rPr lang="en-US" sz="2200" b="1" dirty="0">
                <a:latin typeface="+mn-lt"/>
                <a:cs typeface="+mn-cs"/>
              </a:rPr>
              <a:t>(" Just a short nap!\n");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int</a:t>
            </a:r>
            <a:r>
              <a:rPr lang="en-US" sz="2200" b="1" dirty="0">
                <a:latin typeface="+mn-lt"/>
                <a:cs typeface="+mn-cs"/>
              </a:rPr>
              <a:t> main()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printf</a:t>
            </a:r>
            <a:r>
              <a:rPr lang="en-US" sz="2200" b="1" dirty="0">
                <a:latin typeface="+mn-lt"/>
                <a:cs typeface="+mn-cs"/>
              </a:rPr>
              <a:t>("Take a nap!\n");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nap();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</a:t>
            </a:r>
            <a:r>
              <a:rPr lang="en-US" sz="2200" b="1" dirty="0" err="1">
                <a:latin typeface="+mn-lt"/>
                <a:cs typeface="+mn-cs"/>
              </a:rPr>
              <a:t>printf</a:t>
            </a:r>
            <a:r>
              <a:rPr lang="en-US" sz="2200" b="1" dirty="0">
                <a:latin typeface="+mn-lt"/>
                <a:cs typeface="+mn-cs"/>
              </a:rPr>
              <a:t>("Go to hibernate!\n");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hibernate();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latin typeface="+mn-lt"/>
                <a:cs typeface="+mn-cs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857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200" y="0"/>
            <a:ext cx="8458200" cy="652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public class Class1 {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public void x(</a:t>
            </a:r>
            <a:r>
              <a:rPr lang="en-US" sz="2200" b="1" dirty="0" err="1">
                <a:latin typeface="Calibri" pitchFamily="34" charset="0"/>
              </a:rPr>
              <a:t>boolean</a:t>
            </a:r>
            <a:r>
              <a:rPr lang="en-US" sz="2200" b="1" dirty="0">
                <a:latin typeface="Calibri" pitchFamily="34" charset="0"/>
              </a:rPr>
              <a:t> v) {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 err="1">
                <a:latin typeface="Calibri" pitchFamily="34" charset="0"/>
              </a:rPr>
              <a:t>int</a:t>
            </a:r>
            <a:r>
              <a:rPr lang="en-US" sz="2200" b="1" dirty="0">
                <a:latin typeface="Calibri" pitchFamily="34" charset="0"/>
              </a:rPr>
              <a:t> i;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if (v) {i = 1;}   else {i = 2;}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switch(i){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case 1: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case 2: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default:;  }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try {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while(v){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>
                <a:latin typeface="Calibri" pitchFamily="34" charset="0"/>
              </a:rPr>
              <a:t>v = false;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 err="1">
                <a:latin typeface="Calibri" pitchFamily="34" charset="0"/>
              </a:rPr>
              <a:t>int</a:t>
            </a:r>
            <a:r>
              <a:rPr lang="en-US" sz="2200" b="1" dirty="0">
                <a:latin typeface="Calibri" pitchFamily="34" charset="0"/>
              </a:rPr>
              <a:t> r = 1;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Boolean b = new Boolean(true);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i = i*</a:t>
            </a:r>
            <a:r>
              <a:rPr lang="en-US" sz="2200" b="1" dirty="0" err="1">
                <a:latin typeface="Calibri" pitchFamily="34" charset="0"/>
              </a:rPr>
              <a:t>i+r</a:t>
            </a:r>
            <a:r>
              <a:rPr lang="en-US" sz="2200" b="1" dirty="0">
                <a:latin typeface="Calibri" pitchFamily="34" charset="0"/>
              </a:rPr>
              <a:t>;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break;}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} catch (Exception e) {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throw e;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}  }</a:t>
            </a:r>
          </a:p>
          <a:p>
            <a:pPr>
              <a:tabLst>
                <a:tab pos="520700" algn="l"/>
                <a:tab pos="803275" algn="l"/>
                <a:tab pos="1025525" algn="l"/>
                <a:tab pos="1260475" algn="l"/>
                <a:tab pos="1482725" algn="l"/>
              </a:tabLst>
            </a:pPr>
            <a:r>
              <a:rPr lang="en-US" sz="2200" b="1" dirty="0">
                <a:latin typeface="Calibri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192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– Big O notation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Notation - O(n) </a:t>
            </a:r>
          </a:p>
          <a:p>
            <a:r>
              <a:rPr lang="en-US" dirty="0" smtClean="0"/>
              <a:t>Constant Complexity</a:t>
            </a:r>
          </a:p>
          <a:p>
            <a:r>
              <a:rPr lang="en-US" dirty="0" smtClean="0"/>
              <a:t>Logarithmic Complexity</a:t>
            </a:r>
          </a:p>
          <a:p>
            <a:r>
              <a:rPr lang="en-US" dirty="0" smtClean="0"/>
              <a:t>Linear Complexity</a:t>
            </a:r>
          </a:p>
          <a:p>
            <a:r>
              <a:rPr lang="en-US" dirty="0" smtClean="0"/>
              <a:t>Quadratic Complexity</a:t>
            </a:r>
          </a:p>
          <a:p>
            <a:r>
              <a:rPr lang="en-US" dirty="0" smtClean="0"/>
              <a:t>Exponential Complexity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5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length:</a:t>
            </a:r>
            <a:r>
              <a:rPr lang="en-US" dirty="0"/>
              <a:t> physical size of the product</a:t>
            </a:r>
          </a:p>
          <a:p>
            <a:r>
              <a:rPr lang="en-US" b="1" dirty="0"/>
              <a:t>functionality:</a:t>
            </a:r>
            <a:r>
              <a:rPr lang="en-US" dirty="0"/>
              <a:t> functions supplied by the product to the user</a:t>
            </a:r>
          </a:p>
          <a:p>
            <a:r>
              <a:rPr lang="en-US" b="1" dirty="0"/>
              <a:t>complexity</a:t>
            </a:r>
            <a:endParaRPr lang="en-US" dirty="0"/>
          </a:p>
          <a:p>
            <a:pPr lvl="1"/>
            <a:r>
              <a:rPr lang="en-US" b="1" dirty="0"/>
              <a:t>problem complexity:</a:t>
            </a:r>
            <a:r>
              <a:rPr lang="en-US" dirty="0"/>
              <a:t> the complexity of the underlying problem</a:t>
            </a:r>
          </a:p>
          <a:p>
            <a:pPr lvl="1"/>
            <a:r>
              <a:rPr lang="en-US" b="1" dirty="0"/>
              <a:t>algorithmic complexity:</a:t>
            </a:r>
            <a:r>
              <a:rPr lang="en-US" dirty="0"/>
              <a:t> efficiency of the algorithm</a:t>
            </a:r>
          </a:p>
          <a:p>
            <a:pPr lvl="1"/>
            <a:r>
              <a:rPr lang="en-US" b="1" dirty="0"/>
              <a:t>structural complexity:</a:t>
            </a:r>
            <a:r>
              <a:rPr lang="en-US" dirty="0"/>
              <a:t> algorithm structure (Chapter 8)</a:t>
            </a:r>
          </a:p>
          <a:p>
            <a:pPr lvl="1"/>
            <a:r>
              <a:rPr lang="en-US" b="1" dirty="0"/>
              <a:t>cognitive complexity:</a:t>
            </a:r>
            <a:r>
              <a:rPr lang="en-US" dirty="0"/>
              <a:t> understandability of software (not treated here)</a:t>
            </a:r>
          </a:p>
          <a:p>
            <a:r>
              <a:rPr lang="en-US" dirty="0"/>
              <a:t>When measuring length and functionality it is sometimes important to observe </a:t>
            </a:r>
            <a:r>
              <a:rPr lang="en-US" b="1" dirty="0"/>
              <a:t>reuse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4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Length,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dirty="0"/>
              <a:t>We must address how the following is handled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blank </a:t>
            </a:r>
            <a:r>
              <a:rPr lang="en-US" dirty="0"/>
              <a:t>lines</a:t>
            </a:r>
          </a:p>
          <a:p>
            <a:r>
              <a:rPr lang="en-US" dirty="0"/>
              <a:t>comment lines (CLOC)</a:t>
            </a:r>
          </a:p>
          <a:p>
            <a:r>
              <a:rPr lang="en-US" dirty="0"/>
              <a:t>data declarations</a:t>
            </a:r>
          </a:p>
          <a:p>
            <a:r>
              <a:rPr lang="en-US" dirty="0"/>
              <a:t>lines that contains several separate instructions</a:t>
            </a:r>
          </a:p>
          <a:p>
            <a:r>
              <a:rPr lang="en-US" dirty="0"/>
              <a:t>It is useful to separate comment lines and other lines (NCLOC), 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so </a:t>
            </a:r>
            <a:r>
              <a:rPr lang="en-US" dirty="0"/>
              <a:t>that</a:t>
            </a:r>
          </a:p>
          <a:p>
            <a:r>
              <a:rPr lang="en-US" dirty="0"/>
              <a:t>total length (LOC) = NCLOC + </a:t>
            </a:r>
            <a:r>
              <a:rPr lang="en-US" dirty="0" smtClean="0"/>
              <a:t>CLOC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entity CLOC/LOC is then a measure of the density of comments in a program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– Use of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00350"/>
            <a:ext cx="5638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9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Measuring length only with in project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1" y="2319338"/>
            <a:ext cx="5462589" cy="93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38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14550"/>
            <a:ext cx="7010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9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43150"/>
            <a:ext cx="5029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14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5857</TotalTime>
  <Words>1466</Words>
  <Application>Microsoft Office PowerPoint</Application>
  <PresentationFormat>On-screen Show (16:9)</PresentationFormat>
  <Paragraphs>280</Paragraphs>
  <Slides>34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Perspective</vt:lpstr>
      <vt:lpstr>Measuring Internal Product Size</vt:lpstr>
      <vt:lpstr>Aspects of software size</vt:lpstr>
      <vt:lpstr>PowerPoint Presentation</vt:lpstr>
      <vt:lpstr>Types</vt:lpstr>
      <vt:lpstr>Length, Code</vt:lpstr>
      <vt:lpstr>Organization – Use of Length</vt:lpstr>
      <vt:lpstr>Measuring length only with in project team</vt:lpstr>
      <vt:lpstr>Example</vt:lpstr>
      <vt:lpstr>Check List</vt:lpstr>
      <vt:lpstr>Advantages</vt:lpstr>
      <vt:lpstr>Disadvantages of LOC</vt:lpstr>
      <vt:lpstr>Halstead Metrics</vt:lpstr>
      <vt:lpstr>Halstead Metrics</vt:lpstr>
      <vt:lpstr>Halstead Metrics</vt:lpstr>
      <vt:lpstr>How to identify operands</vt:lpstr>
      <vt:lpstr>How to identify operator?</vt:lpstr>
      <vt:lpstr>Example 1</vt:lpstr>
      <vt:lpstr>Example 2</vt:lpstr>
      <vt:lpstr>PowerPoint Presentation</vt:lpstr>
      <vt:lpstr>Halstead’s metrics</vt:lpstr>
      <vt:lpstr>PowerPoint Presentation</vt:lpstr>
      <vt:lpstr>PowerPoint Presentation</vt:lpstr>
      <vt:lpstr>Halstead Metrics</vt:lpstr>
      <vt:lpstr>Halstead Metrics</vt:lpstr>
      <vt:lpstr>Halstead Metrics</vt:lpstr>
      <vt:lpstr>How to identify operands</vt:lpstr>
      <vt:lpstr>How to identify operator?</vt:lpstr>
      <vt:lpstr>Example 1</vt:lpstr>
      <vt:lpstr>Example 2</vt:lpstr>
      <vt:lpstr>PowerPoint Presentation</vt:lpstr>
      <vt:lpstr>Halstead’s metrics</vt:lpstr>
      <vt:lpstr>PowerPoint Presentation</vt:lpstr>
      <vt:lpstr>PowerPoint Presentation</vt:lpstr>
      <vt:lpstr>Complexity – Big O notation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334</cp:revision>
  <dcterms:created xsi:type="dcterms:W3CDTF">2006-08-16T00:00:00Z</dcterms:created>
  <dcterms:modified xsi:type="dcterms:W3CDTF">2020-09-01T12:56:08Z</dcterms:modified>
</cp:coreProperties>
</file>