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5"/>
  </p:notesMasterIdLst>
  <p:sldIdLst>
    <p:sldId id="256" r:id="rId2"/>
    <p:sldId id="493" r:id="rId3"/>
    <p:sldId id="494"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513" r:id="rId23"/>
    <p:sldId id="48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4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02-09-2020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9830FCA-7C62-4514-A336-02D79BE4EAA3}" type="slidenum">
              <a:rPr lang="en-US"/>
              <a:pPr fontAlgn="base">
                <a:spcBef>
                  <a:spcPct val="0"/>
                </a:spcBef>
                <a:spcAft>
                  <a:spcPct val="0"/>
                </a:spcAft>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9E17F3C-B730-46A2-8233-AD88E3A0E4F3}" type="slidenum">
              <a:rPr lang="en-US"/>
              <a:pPr fontAlgn="base">
                <a:spcBef>
                  <a:spcPct val="0"/>
                </a:spcBef>
                <a:spcAft>
                  <a:spcPct val="0"/>
                </a:spcAft>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322D09A-331E-40CF-AE2D-23122DF5DF73}" type="datetime1">
              <a:rPr lang="en-US" smtClean="0"/>
              <a:t>02-Sep-20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Prof Maheswari S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A000D-1543-4D6B-8E6A-1ED023C29C23}"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14C1B-0FB7-436F-82EB-5B0D7FD409E4}"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89075D-1B84-4FF8-AA2C-EA8967EF1753}" type="datetime1">
              <a:rPr lang="en-US" smtClean="0"/>
              <a:t>02-Sep-20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B4653-6139-48FB-B942-94AB75EF8665}"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DF3CE0-BF22-4300-A2F8-8DBF0F7C1CA4}"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4D10F17-C328-4C32-BAD2-D643F08F8BBF}" type="datetime1">
              <a:rPr lang="en-US" smtClean="0"/>
              <a:t>02-Sep-20</a:t>
            </a:fld>
            <a:endParaRPr lang="en-US"/>
          </a:p>
        </p:txBody>
      </p:sp>
      <p:sp>
        <p:nvSpPr>
          <p:cNvPr id="8" name="Footer Placeholder 7"/>
          <p:cNvSpPr>
            <a:spLocks noGrp="1"/>
          </p:cNvSpPr>
          <p:nvPr>
            <p:ph type="ftr" sz="quarter" idx="11"/>
          </p:nvPr>
        </p:nvSpPr>
        <p:spPr/>
        <p:txBody>
          <a:bodyPr/>
          <a:lstStyle/>
          <a:p>
            <a:r>
              <a:rPr lang="en-US" smtClean="0"/>
              <a:t>Prof Maheswari S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673C3-1AC9-4404-9BE3-AA829F03DCD0}" type="datetime1">
              <a:rPr lang="en-US" smtClean="0"/>
              <a:t>02-Sep-20</a:t>
            </a:fld>
            <a:endParaRPr lang="en-US"/>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E362A-5A59-4B80-8908-2184D19C9C9C}" type="datetime1">
              <a:rPr lang="en-US" smtClean="0"/>
              <a:t>02-Sep-20</a:t>
            </a:fld>
            <a:endParaRPr lang="en-US"/>
          </a:p>
        </p:txBody>
      </p:sp>
      <p:sp>
        <p:nvSpPr>
          <p:cNvPr id="3" name="Footer Placeholder 2"/>
          <p:cNvSpPr>
            <a:spLocks noGrp="1"/>
          </p:cNvSpPr>
          <p:nvPr>
            <p:ph type="ftr" sz="quarter" idx="11"/>
          </p:nvPr>
        </p:nvSpPr>
        <p:spPr/>
        <p:txBody>
          <a:bodyPr/>
          <a:lstStyle/>
          <a:p>
            <a:r>
              <a:rPr lang="en-US" smtClean="0"/>
              <a:t>Prof Maheswari S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E241E-62FF-4006-9D5C-D854850DA619}"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E70B9-2C54-486E-8FCB-280C2D27B93F}"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992B06A0-4BFE-447B-B2B0-2A30658A107D}" type="datetime1">
              <a:rPr lang="en-US" smtClean="0"/>
              <a:t>02-Sep-20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Prof Maheswari S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14350"/>
            <a:ext cx="4724400" cy="1946269"/>
          </a:xfrm>
        </p:spPr>
        <p:txBody>
          <a:bodyPr>
            <a:normAutofit fontScale="90000"/>
          </a:bodyPr>
          <a:lstStyle/>
          <a:p>
            <a:r>
              <a:rPr lang="en-US" dirty="0" smtClean="0"/>
              <a:t>Measuring Internal Product Size</a:t>
            </a:r>
            <a:endParaRPr lang="en-IN" dirty="0"/>
          </a:p>
        </p:txBody>
      </p:sp>
      <p:sp>
        <p:nvSpPr>
          <p:cNvPr id="3" name="Subtitle 2"/>
          <p:cNvSpPr>
            <a:spLocks noGrp="1"/>
          </p:cNvSpPr>
          <p:nvPr>
            <p:ph type="subTitle" idx="1"/>
          </p:nvPr>
        </p:nvSpPr>
        <p:spPr>
          <a:xfrm>
            <a:off x="4038600" y="2647950"/>
            <a:ext cx="4724400" cy="1905000"/>
          </a:xfrm>
        </p:spPr>
        <p:txBody>
          <a:bodyPr>
            <a:normAutofit/>
          </a:bodyPr>
          <a:lstStyle/>
          <a:p>
            <a:endParaRPr lang="en-IN" dirty="0" smtClean="0"/>
          </a:p>
          <a:p>
            <a:endParaRPr lang="en-IN" dirty="0" smtClean="0"/>
          </a:p>
          <a:p>
            <a:r>
              <a:rPr lang="en-IN" dirty="0" smtClean="0">
                <a:solidFill>
                  <a:schemeClr val="tx2"/>
                </a:solidFill>
              </a:rPr>
              <a:t>Prof </a:t>
            </a:r>
            <a:r>
              <a:rPr lang="en-IN" dirty="0" err="1" smtClean="0">
                <a:solidFill>
                  <a:schemeClr val="tx2"/>
                </a:solidFill>
              </a:rPr>
              <a:t>Maheswari</a:t>
            </a:r>
            <a:r>
              <a:rPr lang="en-IN" dirty="0" smtClean="0">
                <a:solidFill>
                  <a:schemeClr val="tx2"/>
                </a:solidFill>
              </a:rPr>
              <a:t> S </a:t>
            </a:r>
          </a:p>
          <a:p>
            <a:r>
              <a:rPr lang="en-IN" dirty="0" smtClean="0">
                <a:solidFill>
                  <a:schemeClr val="tx2"/>
                </a:solidFill>
              </a:rPr>
              <a:t>VIT Chennai</a:t>
            </a:r>
            <a:endParaRPr lang="en-IN" dirty="0">
              <a:solidFill>
                <a:schemeClr val="tx2"/>
              </a:solidFill>
            </a:endParaRPr>
          </a:p>
        </p:txBody>
      </p:sp>
    </p:spTree>
    <p:extLst>
      <p:ext uri="{BB962C8B-B14F-4D97-AF65-F5344CB8AC3E}">
        <p14:creationId xmlns:p14="http://schemas.microsoft.com/office/powerpoint/2010/main" val="6360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For ILF</a:t>
            </a:r>
          </a:p>
        </p:txBody>
      </p:sp>
      <p:graphicFrame>
        <p:nvGraphicFramePr>
          <p:cNvPr id="4" name="Table 3"/>
          <p:cNvGraphicFramePr>
            <a:graphicFrameLocks noGrp="1"/>
          </p:cNvGraphicFramePr>
          <p:nvPr/>
        </p:nvGraphicFramePr>
        <p:xfrm>
          <a:off x="0" y="1314450"/>
          <a:ext cx="8839200" cy="3486150"/>
        </p:xfrm>
        <a:graphic>
          <a:graphicData uri="http://schemas.openxmlformats.org/drawingml/2006/table">
            <a:tbl>
              <a:tblPr/>
              <a:tblGrid>
                <a:gridCol w="1767840"/>
                <a:gridCol w="1767840"/>
                <a:gridCol w="1767840"/>
                <a:gridCol w="1767840"/>
                <a:gridCol w="1767840"/>
              </a:tblGrid>
              <a:tr h="581025">
                <a:tc>
                  <a:txBody>
                    <a:bodyPr/>
                    <a:lstStyle/>
                    <a:p>
                      <a:r>
                        <a:rPr lang="en-US" sz="1500" b="1" dirty="0"/>
                        <a:t>ILF</a:t>
                      </a:r>
                    </a:p>
                  </a:txBody>
                  <a:tcPr marL="0" marR="0" marT="0" marB="0" anchor="ctr">
                    <a:lnL>
                      <a:noFill/>
                    </a:lnL>
                    <a:lnR>
                      <a:noFill/>
                    </a:lnR>
                    <a:lnT>
                      <a:noFill/>
                    </a:lnT>
                    <a:lnB>
                      <a:noFill/>
                    </a:lnB>
                  </a:tcPr>
                </a:tc>
                <a:tc>
                  <a:txBody>
                    <a:bodyPr/>
                    <a:lstStyle/>
                    <a:p>
                      <a:r>
                        <a:rPr lang="en-US" sz="1500" b="1"/>
                        <a:t>No. RETs</a:t>
                      </a:r>
                    </a:p>
                  </a:txBody>
                  <a:tcPr marL="0" marR="0" marT="0" marB="0" anchor="ctr">
                    <a:lnL>
                      <a:noFill/>
                    </a:lnL>
                    <a:lnR>
                      <a:noFill/>
                    </a:lnR>
                    <a:lnT>
                      <a:noFill/>
                    </a:lnT>
                    <a:lnB>
                      <a:noFill/>
                    </a:lnB>
                  </a:tcPr>
                </a:tc>
                <a:tc>
                  <a:txBody>
                    <a:bodyPr/>
                    <a:lstStyle/>
                    <a:p>
                      <a:r>
                        <a:rPr lang="en-US" sz="1500" b="1"/>
                        <a:t>No. DETs</a:t>
                      </a:r>
                    </a:p>
                  </a:txBody>
                  <a:tcPr marL="0" marR="0" marT="0" marB="0" anchor="ctr">
                    <a:lnL>
                      <a:noFill/>
                    </a:lnL>
                    <a:lnR>
                      <a:noFill/>
                    </a:lnR>
                    <a:lnT>
                      <a:noFill/>
                    </a:lnT>
                    <a:lnB>
                      <a:noFill/>
                    </a:lnB>
                  </a:tcPr>
                </a:tc>
                <a:tc>
                  <a:txBody>
                    <a:bodyPr/>
                    <a:lstStyle/>
                    <a:p>
                      <a:r>
                        <a:rPr lang="en-US" sz="1500" b="1"/>
                        <a:t>Complexity</a:t>
                      </a:r>
                    </a:p>
                  </a:txBody>
                  <a:tcPr marL="0" marR="0" marT="0" marB="0" anchor="ctr">
                    <a:lnL>
                      <a:noFill/>
                    </a:lnL>
                    <a:lnR>
                      <a:noFill/>
                    </a:lnR>
                    <a:lnT>
                      <a:noFill/>
                    </a:lnT>
                    <a:lnB>
                      <a:noFill/>
                    </a:lnB>
                  </a:tcPr>
                </a:tc>
                <a:tc>
                  <a:txBody>
                    <a:bodyPr/>
                    <a:lstStyle/>
                    <a:p>
                      <a:r>
                        <a:rPr lang="en-US" sz="1500" b="1"/>
                        <a:t>Function Points</a:t>
                      </a:r>
                    </a:p>
                  </a:txBody>
                  <a:tcPr marL="0" marR="0" marT="0" marB="0" anchor="ctr">
                    <a:lnL>
                      <a:noFill/>
                    </a:lnL>
                    <a:lnR>
                      <a:noFill/>
                    </a:lnR>
                    <a:lnT>
                      <a:noFill/>
                    </a:lnT>
                    <a:lnB>
                      <a:noFill/>
                    </a:lnB>
                  </a:tcPr>
                </a:tc>
              </a:tr>
              <a:tr h="581025">
                <a:tc>
                  <a:txBody>
                    <a:bodyPr/>
                    <a:lstStyle/>
                    <a:p>
                      <a:r>
                        <a:rPr lang="en-US" sz="1500" b="1"/>
                        <a:t>Project</a:t>
                      </a:r>
                    </a:p>
                  </a:txBody>
                  <a:tcPr marL="0" marR="0" marT="0" marB="0" anchor="ctr">
                    <a:lnL>
                      <a:noFill/>
                    </a:lnL>
                    <a:lnR>
                      <a:noFill/>
                    </a:lnR>
                    <a:lnT>
                      <a:noFill/>
                    </a:lnT>
                    <a:lnB>
                      <a:noFill/>
                    </a:lnB>
                  </a:tcPr>
                </a:tc>
                <a:tc>
                  <a:txBody>
                    <a:bodyPr/>
                    <a:lstStyle/>
                    <a:p>
                      <a:r>
                        <a:rPr lang="en-US" sz="1500" b="1"/>
                        <a:t>1</a:t>
                      </a:r>
                    </a:p>
                  </a:txBody>
                  <a:tcPr marL="0" marR="0" marT="0" marB="0" anchor="ctr">
                    <a:lnL>
                      <a:noFill/>
                    </a:lnL>
                    <a:lnR>
                      <a:noFill/>
                    </a:lnR>
                    <a:lnT>
                      <a:noFill/>
                    </a:lnT>
                    <a:lnB>
                      <a:noFill/>
                    </a:lnB>
                  </a:tcPr>
                </a:tc>
                <a:tc>
                  <a:txBody>
                    <a:bodyPr/>
                    <a:lstStyle/>
                    <a:p>
                      <a:r>
                        <a:rPr lang="en-US" sz="1500" b="1"/>
                        <a:t>3</a:t>
                      </a:r>
                    </a:p>
                  </a:txBody>
                  <a:tcPr marL="0" marR="0" marT="0" marB="0" anchor="ctr">
                    <a:lnL>
                      <a:noFill/>
                    </a:lnL>
                    <a:lnR>
                      <a:noFill/>
                    </a:lnR>
                    <a:lnT>
                      <a:noFill/>
                    </a:lnT>
                    <a:lnB>
                      <a:noFill/>
                    </a:lnB>
                  </a:tcPr>
                </a:tc>
                <a:tc>
                  <a:txBody>
                    <a:bodyPr/>
                    <a:lstStyle/>
                    <a:p>
                      <a:r>
                        <a:rPr lang="en-US" sz="1500" b="1"/>
                        <a:t>Low</a:t>
                      </a:r>
                    </a:p>
                  </a:txBody>
                  <a:tcPr marL="0" marR="0" marT="0" marB="0" anchor="ctr">
                    <a:lnL>
                      <a:noFill/>
                    </a:lnL>
                    <a:lnR>
                      <a:noFill/>
                    </a:lnR>
                    <a:lnT>
                      <a:noFill/>
                    </a:lnT>
                    <a:lnB>
                      <a:noFill/>
                    </a:lnB>
                  </a:tcPr>
                </a:tc>
                <a:tc>
                  <a:txBody>
                    <a:bodyPr/>
                    <a:lstStyle/>
                    <a:p>
                      <a:r>
                        <a:rPr lang="en-US" sz="1500" b="1"/>
                        <a:t>7</a:t>
                      </a:r>
                    </a:p>
                  </a:txBody>
                  <a:tcPr marL="0" marR="0" marT="0" marB="0" anchor="ctr">
                    <a:lnL>
                      <a:noFill/>
                    </a:lnL>
                    <a:lnR>
                      <a:noFill/>
                    </a:lnR>
                    <a:lnT>
                      <a:noFill/>
                    </a:lnT>
                    <a:lnB>
                      <a:noFill/>
                    </a:lnB>
                  </a:tcPr>
                </a:tc>
              </a:tr>
              <a:tr h="581025">
                <a:tc>
                  <a:txBody>
                    <a:bodyPr/>
                    <a:lstStyle/>
                    <a:p>
                      <a:r>
                        <a:rPr lang="en-US" sz="1500" b="1"/>
                        <a:t>Entity</a:t>
                      </a:r>
                    </a:p>
                  </a:txBody>
                  <a:tcPr marL="0" marR="0" marT="0" marB="0" anchor="ctr">
                    <a:lnL>
                      <a:noFill/>
                    </a:lnL>
                    <a:lnR>
                      <a:noFill/>
                    </a:lnR>
                    <a:lnT>
                      <a:noFill/>
                    </a:lnT>
                    <a:lnB>
                      <a:noFill/>
                    </a:lnB>
                  </a:tcPr>
                </a:tc>
                <a:tc>
                  <a:txBody>
                    <a:bodyPr/>
                    <a:lstStyle/>
                    <a:p>
                      <a:r>
                        <a:rPr lang="en-US" sz="1500" b="1"/>
                        <a:t>1</a:t>
                      </a:r>
                    </a:p>
                  </a:txBody>
                  <a:tcPr marL="0" marR="0" marT="0" marB="0" anchor="ctr">
                    <a:lnL>
                      <a:noFill/>
                    </a:lnL>
                    <a:lnR>
                      <a:noFill/>
                    </a:lnR>
                    <a:lnT>
                      <a:noFill/>
                    </a:lnT>
                    <a:lnB>
                      <a:noFill/>
                    </a:lnB>
                  </a:tcPr>
                </a:tc>
                <a:tc>
                  <a:txBody>
                    <a:bodyPr/>
                    <a:lstStyle/>
                    <a:p>
                      <a:r>
                        <a:rPr lang="en-US" sz="1500" b="1"/>
                        <a:t>6</a:t>
                      </a:r>
                    </a:p>
                  </a:txBody>
                  <a:tcPr marL="0" marR="0" marT="0" marB="0" anchor="ctr">
                    <a:lnL>
                      <a:noFill/>
                    </a:lnL>
                    <a:lnR>
                      <a:noFill/>
                    </a:lnR>
                    <a:lnT>
                      <a:noFill/>
                    </a:lnT>
                    <a:lnB>
                      <a:noFill/>
                    </a:lnB>
                  </a:tcPr>
                </a:tc>
                <a:tc>
                  <a:txBody>
                    <a:bodyPr/>
                    <a:lstStyle/>
                    <a:p>
                      <a:r>
                        <a:rPr lang="en-US" sz="1500" b="1"/>
                        <a:t>Low</a:t>
                      </a:r>
                    </a:p>
                  </a:txBody>
                  <a:tcPr marL="0" marR="0" marT="0" marB="0" anchor="ctr">
                    <a:lnL>
                      <a:noFill/>
                    </a:lnL>
                    <a:lnR>
                      <a:noFill/>
                    </a:lnR>
                    <a:lnT>
                      <a:noFill/>
                    </a:lnT>
                    <a:lnB>
                      <a:noFill/>
                    </a:lnB>
                  </a:tcPr>
                </a:tc>
                <a:tc>
                  <a:txBody>
                    <a:bodyPr/>
                    <a:lstStyle/>
                    <a:p>
                      <a:r>
                        <a:rPr lang="en-US" sz="1500" b="1"/>
                        <a:t>7</a:t>
                      </a:r>
                    </a:p>
                  </a:txBody>
                  <a:tcPr marL="0" marR="0" marT="0" marB="0" anchor="ctr">
                    <a:lnL>
                      <a:noFill/>
                    </a:lnL>
                    <a:lnR>
                      <a:noFill/>
                    </a:lnR>
                    <a:lnT>
                      <a:noFill/>
                    </a:lnT>
                    <a:lnB>
                      <a:noFill/>
                    </a:lnB>
                  </a:tcPr>
                </a:tc>
              </a:tr>
              <a:tr h="581025">
                <a:tc>
                  <a:txBody>
                    <a:bodyPr/>
                    <a:lstStyle/>
                    <a:p>
                      <a:r>
                        <a:rPr lang="en-US" sz="1500" b="1"/>
                        <a:t>Process Group</a:t>
                      </a:r>
                    </a:p>
                  </a:txBody>
                  <a:tcPr marL="0" marR="0" marT="0" marB="0" anchor="ctr">
                    <a:lnL>
                      <a:noFill/>
                    </a:lnL>
                    <a:lnR>
                      <a:noFill/>
                    </a:lnR>
                    <a:lnT>
                      <a:noFill/>
                    </a:lnT>
                    <a:lnB>
                      <a:noFill/>
                    </a:lnB>
                  </a:tcPr>
                </a:tc>
                <a:tc>
                  <a:txBody>
                    <a:bodyPr/>
                    <a:lstStyle/>
                    <a:p>
                      <a:r>
                        <a:rPr lang="en-US" sz="1500" b="1"/>
                        <a:t>1</a:t>
                      </a:r>
                    </a:p>
                  </a:txBody>
                  <a:tcPr marL="0" marR="0" marT="0" marB="0" anchor="ctr">
                    <a:lnL>
                      <a:noFill/>
                    </a:lnL>
                    <a:lnR>
                      <a:noFill/>
                    </a:lnR>
                    <a:lnT>
                      <a:noFill/>
                    </a:lnT>
                    <a:lnB>
                      <a:noFill/>
                    </a:lnB>
                  </a:tcPr>
                </a:tc>
                <a:tc>
                  <a:txBody>
                    <a:bodyPr/>
                    <a:lstStyle/>
                    <a:p>
                      <a:r>
                        <a:rPr lang="en-US" sz="1500" b="1"/>
                        <a:t>2</a:t>
                      </a:r>
                    </a:p>
                  </a:txBody>
                  <a:tcPr marL="0" marR="0" marT="0" marB="0" anchor="ctr">
                    <a:lnL>
                      <a:noFill/>
                    </a:lnL>
                    <a:lnR>
                      <a:noFill/>
                    </a:lnR>
                    <a:lnT>
                      <a:noFill/>
                    </a:lnT>
                    <a:lnB>
                      <a:noFill/>
                    </a:lnB>
                  </a:tcPr>
                </a:tc>
                <a:tc>
                  <a:txBody>
                    <a:bodyPr/>
                    <a:lstStyle/>
                    <a:p>
                      <a:r>
                        <a:rPr lang="en-US" sz="1500" b="1"/>
                        <a:t>Low</a:t>
                      </a:r>
                    </a:p>
                  </a:txBody>
                  <a:tcPr marL="0" marR="0" marT="0" marB="0" anchor="ctr">
                    <a:lnL>
                      <a:noFill/>
                    </a:lnL>
                    <a:lnR>
                      <a:noFill/>
                    </a:lnR>
                    <a:lnT>
                      <a:noFill/>
                    </a:lnT>
                    <a:lnB>
                      <a:noFill/>
                    </a:lnB>
                  </a:tcPr>
                </a:tc>
                <a:tc>
                  <a:txBody>
                    <a:bodyPr/>
                    <a:lstStyle/>
                    <a:p>
                      <a:r>
                        <a:rPr lang="en-US" sz="1500" b="1"/>
                        <a:t>7</a:t>
                      </a:r>
                    </a:p>
                  </a:txBody>
                  <a:tcPr marL="0" marR="0" marT="0" marB="0" anchor="ctr">
                    <a:lnL>
                      <a:noFill/>
                    </a:lnL>
                    <a:lnR>
                      <a:noFill/>
                    </a:lnR>
                    <a:lnT>
                      <a:noFill/>
                    </a:lnT>
                    <a:lnB>
                      <a:noFill/>
                    </a:lnB>
                  </a:tcPr>
                </a:tc>
              </a:tr>
              <a:tr h="581025">
                <a:tc>
                  <a:txBody>
                    <a:bodyPr/>
                    <a:lstStyle/>
                    <a:p>
                      <a:r>
                        <a:rPr lang="en-US" sz="1500" b="1"/>
                        <a:t>Process</a:t>
                      </a:r>
                    </a:p>
                  </a:txBody>
                  <a:tcPr marL="0" marR="0" marT="0" marB="0" anchor="ctr">
                    <a:lnL>
                      <a:noFill/>
                    </a:lnL>
                    <a:lnR>
                      <a:noFill/>
                    </a:lnR>
                    <a:lnT>
                      <a:noFill/>
                    </a:lnT>
                    <a:lnB>
                      <a:noFill/>
                    </a:lnB>
                  </a:tcPr>
                </a:tc>
                <a:tc>
                  <a:txBody>
                    <a:bodyPr/>
                    <a:lstStyle/>
                    <a:p>
                      <a:r>
                        <a:rPr lang="en-US" sz="1500" b="1"/>
                        <a:t>3</a:t>
                      </a:r>
                    </a:p>
                  </a:txBody>
                  <a:tcPr marL="0" marR="0" marT="0" marB="0" anchor="ctr">
                    <a:lnL>
                      <a:noFill/>
                    </a:lnL>
                    <a:lnR>
                      <a:noFill/>
                    </a:lnR>
                    <a:lnT>
                      <a:noFill/>
                    </a:lnT>
                    <a:lnB>
                      <a:noFill/>
                    </a:lnB>
                  </a:tcPr>
                </a:tc>
                <a:tc>
                  <a:txBody>
                    <a:bodyPr/>
                    <a:lstStyle/>
                    <a:p>
                      <a:r>
                        <a:rPr lang="en-US" sz="1500" b="1"/>
                        <a:t>13</a:t>
                      </a:r>
                    </a:p>
                  </a:txBody>
                  <a:tcPr marL="0" marR="0" marT="0" marB="0" anchor="ctr">
                    <a:lnL>
                      <a:noFill/>
                    </a:lnL>
                    <a:lnR>
                      <a:noFill/>
                    </a:lnR>
                    <a:lnT>
                      <a:noFill/>
                    </a:lnT>
                    <a:lnB>
                      <a:noFill/>
                    </a:lnB>
                  </a:tcPr>
                </a:tc>
                <a:tc>
                  <a:txBody>
                    <a:bodyPr/>
                    <a:lstStyle/>
                    <a:p>
                      <a:r>
                        <a:rPr lang="en-US" sz="1500" b="1"/>
                        <a:t>Low</a:t>
                      </a:r>
                    </a:p>
                  </a:txBody>
                  <a:tcPr marL="0" marR="0" marT="0" marB="0" anchor="ctr">
                    <a:lnL>
                      <a:noFill/>
                    </a:lnL>
                    <a:lnR>
                      <a:noFill/>
                    </a:lnR>
                    <a:lnT>
                      <a:noFill/>
                    </a:lnT>
                    <a:lnB>
                      <a:noFill/>
                    </a:lnB>
                  </a:tcPr>
                </a:tc>
                <a:tc>
                  <a:txBody>
                    <a:bodyPr/>
                    <a:lstStyle/>
                    <a:p>
                      <a:r>
                        <a:rPr lang="en-US" sz="1500" b="1"/>
                        <a:t>7</a:t>
                      </a:r>
                    </a:p>
                  </a:txBody>
                  <a:tcPr marL="0" marR="0" marT="0" marB="0" anchor="ctr">
                    <a:lnL>
                      <a:noFill/>
                    </a:lnL>
                    <a:lnR>
                      <a:noFill/>
                    </a:lnR>
                    <a:lnT>
                      <a:noFill/>
                    </a:lnT>
                    <a:lnB>
                      <a:noFill/>
                    </a:lnB>
                  </a:tcPr>
                </a:tc>
              </a:tr>
              <a:tr h="581025">
                <a:tc gridSpan="4">
                  <a:txBody>
                    <a:bodyPr/>
                    <a:lstStyle/>
                    <a:p>
                      <a:r>
                        <a:rPr lang="en-US" sz="1500" b="1" dirty="0"/>
                        <a:t>Total:</a:t>
                      </a:r>
                    </a:p>
                  </a:txBody>
                  <a:tcPr marL="0" marR="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500" b="1" dirty="0"/>
                        <a:t>28</a:t>
                      </a:r>
                    </a:p>
                  </a:txBody>
                  <a:tcPr marL="0" marR="0" marT="0" marB="0" anchor="ctr">
                    <a:lnL>
                      <a:noFill/>
                    </a:lnL>
                    <a:lnR>
                      <a:noFill/>
                    </a:lnR>
                    <a:lnT>
                      <a:noFill/>
                    </a:lnT>
                    <a:lnB>
                      <a:noFill/>
                    </a:lnB>
                  </a:tcPr>
                </a:tc>
              </a:tr>
            </a:tbl>
          </a:graphicData>
        </a:graphic>
      </p:graphicFrame>
      <p:sp>
        <p:nvSpPr>
          <p:cNvPr id="10271" name="Rectangle 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spTree>
    <p:extLst>
      <p:ext uri="{BB962C8B-B14F-4D97-AF65-F5344CB8AC3E}">
        <p14:creationId xmlns:p14="http://schemas.microsoft.com/office/powerpoint/2010/main" val="873167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smtClean="0"/>
          </a:p>
        </p:txBody>
      </p:sp>
      <p:sp>
        <p:nvSpPr>
          <p:cNvPr id="11267" name="Content Placeholder 2"/>
          <p:cNvSpPr>
            <a:spLocks noGrp="1"/>
          </p:cNvSpPr>
          <p:nvPr>
            <p:ph idx="1"/>
          </p:nvPr>
        </p:nvSpPr>
        <p:spPr/>
        <p:txBody>
          <a:bodyPr/>
          <a:lstStyle/>
          <a:p>
            <a:r>
              <a:rPr lang="en-US" b="1" smtClean="0"/>
              <a:t>Step 3b: Determine the count resulting from EIF's</a:t>
            </a:r>
          </a:p>
          <a:p>
            <a:endParaRPr lang="en-US" smtClean="0"/>
          </a:p>
          <a:p>
            <a:endParaRPr lang="en-US" smtClean="0"/>
          </a:p>
          <a:p>
            <a:pPr>
              <a:buFont typeface="Arial" pitchFamily="34" charset="0"/>
              <a:buNone/>
            </a:pPr>
            <a:r>
              <a:rPr lang="en-US" smtClean="0"/>
              <a:t>	zero</a:t>
            </a:r>
          </a:p>
        </p:txBody>
      </p:sp>
    </p:spTree>
    <p:extLst>
      <p:ext uri="{BB962C8B-B14F-4D97-AF65-F5344CB8AC3E}">
        <p14:creationId xmlns:p14="http://schemas.microsoft.com/office/powerpoint/2010/main" val="1854156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p:txBody>
          <a:bodyPr/>
          <a:lstStyle/>
          <a:p>
            <a:r>
              <a:rPr lang="en-US" b="1" smtClean="0"/>
              <a:t>Step 3c: Determine the count resulting from EI's</a:t>
            </a:r>
          </a:p>
          <a:p>
            <a:endParaRPr lang="en-US" smtClean="0"/>
          </a:p>
        </p:txBody>
      </p:sp>
      <p:graphicFrame>
        <p:nvGraphicFramePr>
          <p:cNvPr id="4" name="Table 3"/>
          <p:cNvGraphicFramePr>
            <a:graphicFrameLocks noGrp="1"/>
          </p:cNvGraphicFramePr>
          <p:nvPr/>
        </p:nvGraphicFramePr>
        <p:xfrm>
          <a:off x="1524000" y="2057400"/>
          <a:ext cx="6096000" cy="1143000"/>
        </p:xfrm>
        <a:graphic>
          <a:graphicData uri="http://schemas.openxmlformats.org/drawingml/2006/table">
            <a:tbl>
              <a:tblPr/>
              <a:tblGrid>
                <a:gridCol w="1524000"/>
                <a:gridCol w="1524000"/>
                <a:gridCol w="1524000"/>
                <a:gridCol w="1524000"/>
              </a:tblGrid>
              <a:tr h="228600">
                <a:tc rowSpan="2">
                  <a:txBody>
                    <a:bodyPr/>
                    <a:lstStyle/>
                    <a:p>
                      <a:r>
                        <a:rPr lang="en-US" sz="1500" b="1"/>
                        <a:t>FTRs</a:t>
                      </a:r>
                    </a:p>
                  </a:txBody>
                  <a:tcPr marL="0" marR="0" marT="0" marB="0" anchor="ctr">
                    <a:lnL>
                      <a:noFill/>
                    </a:lnL>
                    <a:lnR>
                      <a:noFill/>
                    </a:lnR>
                    <a:lnT>
                      <a:noFill/>
                    </a:lnT>
                    <a:lnB>
                      <a:noFill/>
                    </a:lnB>
                  </a:tcPr>
                </a:tc>
                <a:tc gridSpan="3">
                  <a:txBody>
                    <a:bodyPr/>
                    <a:lstStyle/>
                    <a:p>
                      <a:r>
                        <a:rPr lang="en-US" sz="1500" b="1"/>
                        <a:t>Data Element Types (DETs)</a:t>
                      </a:r>
                    </a:p>
                  </a:txBody>
                  <a:tcPr marL="0" marR="0" marT="0" marB="0" anchor="ctr">
                    <a:lnL>
                      <a:noFill/>
                    </a:lnL>
                    <a:lnR>
                      <a:noFill/>
                    </a:lnR>
                    <a:lnT>
                      <a:noFill/>
                    </a:lnT>
                    <a:lnB>
                      <a:noFill/>
                    </a:lnB>
                  </a:tcPr>
                </a:tc>
                <a:tc hMerge="1">
                  <a:txBody>
                    <a:bodyPr/>
                    <a:lstStyle/>
                    <a:p>
                      <a:endParaRPr lang="en-US"/>
                    </a:p>
                  </a:txBody>
                  <a:tcPr/>
                </a:tc>
                <a:tc hMerge="1">
                  <a:txBody>
                    <a:bodyPr/>
                    <a:lstStyle/>
                    <a:p>
                      <a:endParaRPr lang="en-US"/>
                    </a:p>
                  </a:txBody>
                  <a:tcPr/>
                </a:tc>
              </a:tr>
              <a:tr h="228600">
                <a:tc vMerge="1">
                  <a:txBody>
                    <a:bodyPr/>
                    <a:lstStyle/>
                    <a:p>
                      <a:endParaRPr lang="en-US"/>
                    </a:p>
                  </a:txBody>
                  <a:tcPr/>
                </a:tc>
                <a:tc>
                  <a:txBody>
                    <a:bodyPr/>
                    <a:lstStyle/>
                    <a:p>
                      <a:r>
                        <a:rPr lang="en-US" sz="1500" b="1"/>
                        <a:t>1-4</a:t>
                      </a:r>
                    </a:p>
                  </a:txBody>
                  <a:tcPr marL="0" marR="0" marT="0" marB="0" anchor="ctr">
                    <a:lnL>
                      <a:noFill/>
                    </a:lnL>
                    <a:lnR>
                      <a:noFill/>
                    </a:lnR>
                    <a:lnT>
                      <a:noFill/>
                    </a:lnT>
                    <a:lnB>
                      <a:noFill/>
                    </a:lnB>
                  </a:tcPr>
                </a:tc>
                <a:tc>
                  <a:txBody>
                    <a:bodyPr/>
                    <a:lstStyle/>
                    <a:p>
                      <a:r>
                        <a:rPr lang="en-US" sz="1500" b="1"/>
                        <a:t>5-15</a:t>
                      </a:r>
                    </a:p>
                  </a:txBody>
                  <a:tcPr marL="0" marR="0" marT="0" marB="0" anchor="ctr">
                    <a:lnL>
                      <a:noFill/>
                    </a:lnL>
                    <a:lnR>
                      <a:noFill/>
                    </a:lnR>
                    <a:lnT>
                      <a:noFill/>
                    </a:lnT>
                    <a:lnB>
                      <a:noFill/>
                    </a:lnB>
                  </a:tcPr>
                </a:tc>
                <a:tc>
                  <a:txBody>
                    <a:bodyPr/>
                    <a:lstStyle/>
                    <a:p>
                      <a:r>
                        <a:rPr lang="en-US" sz="1500" b="1"/>
                        <a:t>16+</a:t>
                      </a:r>
                    </a:p>
                  </a:txBody>
                  <a:tcPr marL="0" marR="0" marT="0" marB="0" anchor="ctr">
                    <a:lnL>
                      <a:noFill/>
                    </a:lnL>
                    <a:lnR>
                      <a:noFill/>
                    </a:lnR>
                    <a:lnT>
                      <a:noFill/>
                    </a:lnT>
                    <a:lnB>
                      <a:noFill/>
                    </a:lnB>
                  </a:tcPr>
                </a:tc>
              </a:tr>
              <a:tr h="228600">
                <a:tc>
                  <a:txBody>
                    <a:bodyPr/>
                    <a:lstStyle/>
                    <a:p>
                      <a:r>
                        <a:rPr lang="en-US" sz="1500" b="1"/>
                        <a:t>0-1</a:t>
                      </a:r>
                    </a:p>
                  </a:txBody>
                  <a:tcPr marL="0" marR="0" marT="0" marB="0" anchor="ctr">
                    <a:lnL>
                      <a:noFill/>
                    </a:lnL>
                    <a:lnR>
                      <a:noFill/>
                    </a:lnR>
                    <a:lnT>
                      <a:noFill/>
                    </a:lnT>
                    <a:lnB>
                      <a:noFill/>
                    </a:lnB>
                  </a:tcPr>
                </a:tc>
                <a:tc>
                  <a:txBody>
                    <a:bodyPr/>
                    <a:lstStyle/>
                    <a:p>
                      <a:r>
                        <a:rPr lang="en-US" sz="1500" b="1"/>
                        <a:t>L</a:t>
                      </a:r>
                    </a:p>
                  </a:txBody>
                  <a:tcPr marL="0" marR="0" marT="0" marB="0" anchor="ctr">
                    <a:lnL>
                      <a:noFill/>
                    </a:lnL>
                    <a:lnR>
                      <a:noFill/>
                    </a:lnR>
                    <a:lnT>
                      <a:noFill/>
                    </a:lnT>
                    <a:lnB>
                      <a:noFill/>
                    </a:lnB>
                  </a:tcPr>
                </a:tc>
                <a:tc>
                  <a:txBody>
                    <a:bodyPr/>
                    <a:lstStyle/>
                    <a:p>
                      <a:r>
                        <a:rPr lang="en-US" sz="1500" b="1"/>
                        <a:t>L</a:t>
                      </a:r>
                    </a:p>
                  </a:txBody>
                  <a:tcPr marL="0" marR="0" marT="0" marB="0" anchor="ctr">
                    <a:lnL>
                      <a:noFill/>
                    </a:lnL>
                    <a:lnR>
                      <a:noFill/>
                    </a:lnR>
                    <a:lnT>
                      <a:noFill/>
                    </a:lnT>
                    <a:lnB>
                      <a:noFill/>
                    </a:lnB>
                  </a:tcPr>
                </a:tc>
                <a:tc>
                  <a:txBody>
                    <a:bodyPr/>
                    <a:lstStyle/>
                    <a:p>
                      <a:r>
                        <a:rPr lang="en-US" sz="1500" b="1"/>
                        <a:t>A</a:t>
                      </a:r>
                    </a:p>
                  </a:txBody>
                  <a:tcPr marL="0" marR="0" marT="0" marB="0" anchor="ctr">
                    <a:lnL>
                      <a:noFill/>
                    </a:lnL>
                    <a:lnR>
                      <a:noFill/>
                    </a:lnR>
                    <a:lnT>
                      <a:noFill/>
                    </a:lnT>
                    <a:lnB>
                      <a:noFill/>
                    </a:lnB>
                  </a:tcPr>
                </a:tc>
              </a:tr>
              <a:tr h="228600">
                <a:tc>
                  <a:txBody>
                    <a:bodyPr/>
                    <a:lstStyle/>
                    <a:p>
                      <a:r>
                        <a:rPr lang="en-US" sz="1500" b="1"/>
                        <a:t>2</a:t>
                      </a:r>
                    </a:p>
                  </a:txBody>
                  <a:tcPr marL="0" marR="0" marT="0" marB="0" anchor="ctr">
                    <a:lnL>
                      <a:noFill/>
                    </a:lnL>
                    <a:lnR>
                      <a:noFill/>
                    </a:lnR>
                    <a:lnT>
                      <a:noFill/>
                    </a:lnT>
                    <a:lnB>
                      <a:noFill/>
                    </a:lnB>
                  </a:tcPr>
                </a:tc>
                <a:tc>
                  <a:txBody>
                    <a:bodyPr/>
                    <a:lstStyle/>
                    <a:p>
                      <a:r>
                        <a:rPr lang="en-US" sz="1500" b="1"/>
                        <a:t>L</a:t>
                      </a:r>
                    </a:p>
                  </a:txBody>
                  <a:tcPr marL="0" marR="0" marT="0" marB="0" anchor="ctr">
                    <a:lnL>
                      <a:noFill/>
                    </a:lnL>
                    <a:lnR>
                      <a:noFill/>
                    </a:lnR>
                    <a:lnT>
                      <a:noFill/>
                    </a:lnT>
                    <a:lnB>
                      <a:noFill/>
                    </a:lnB>
                  </a:tcPr>
                </a:tc>
                <a:tc>
                  <a:txBody>
                    <a:bodyPr/>
                    <a:lstStyle/>
                    <a:p>
                      <a:r>
                        <a:rPr lang="en-US" sz="1500" b="1"/>
                        <a:t>A</a:t>
                      </a:r>
                    </a:p>
                  </a:txBody>
                  <a:tcPr marL="0" marR="0" marT="0" marB="0" anchor="ctr">
                    <a:lnL>
                      <a:noFill/>
                    </a:lnL>
                    <a:lnR>
                      <a:noFill/>
                    </a:lnR>
                    <a:lnT>
                      <a:noFill/>
                    </a:lnT>
                    <a:lnB>
                      <a:noFill/>
                    </a:lnB>
                  </a:tcPr>
                </a:tc>
                <a:tc>
                  <a:txBody>
                    <a:bodyPr/>
                    <a:lstStyle/>
                    <a:p>
                      <a:r>
                        <a:rPr lang="en-US" sz="1500" b="1"/>
                        <a:t>H</a:t>
                      </a:r>
                    </a:p>
                  </a:txBody>
                  <a:tcPr marL="0" marR="0" marT="0" marB="0" anchor="ctr">
                    <a:lnL>
                      <a:noFill/>
                    </a:lnL>
                    <a:lnR>
                      <a:noFill/>
                    </a:lnR>
                    <a:lnT>
                      <a:noFill/>
                    </a:lnT>
                    <a:lnB>
                      <a:noFill/>
                    </a:lnB>
                  </a:tcPr>
                </a:tc>
              </a:tr>
              <a:tr h="228600">
                <a:tc>
                  <a:txBody>
                    <a:bodyPr/>
                    <a:lstStyle/>
                    <a:p>
                      <a:r>
                        <a:rPr lang="en-US" sz="1500" b="1"/>
                        <a:t>3 or more</a:t>
                      </a:r>
                    </a:p>
                  </a:txBody>
                  <a:tcPr marL="0" marR="0" marT="0" marB="0" anchor="ctr">
                    <a:lnL>
                      <a:noFill/>
                    </a:lnL>
                    <a:lnR>
                      <a:noFill/>
                    </a:lnR>
                    <a:lnT>
                      <a:noFill/>
                    </a:lnT>
                    <a:lnB>
                      <a:noFill/>
                    </a:lnB>
                  </a:tcPr>
                </a:tc>
                <a:tc>
                  <a:txBody>
                    <a:bodyPr/>
                    <a:lstStyle/>
                    <a:p>
                      <a:r>
                        <a:rPr lang="en-US" sz="1500" b="1"/>
                        <a:t>A</a:t>
                      </a:r>
                    </a:p>
                  </a:txBody>
                  <a:tcPr marL="0" marR="0" marT="0" marB="0" anchor="ctr">
                    <a:lnL>
                      <a:noFill/>
                    </a:lnL>
                    <a:lnR>
                      <a:noFill/>
                    </a:lnR>
                    <a:lnT>
                      <a:noFill/>
                    </a:lnT>
                    <a:lnB>
                      <a:noFill/>
                    </a:lnB>
                  </a:tcPr>
                </a:tc>
                <a:tc>
                  <a:txBody>
                    <a:bodyPr/>
                    <a:lstStyle/>
                    <a:p>
                      <a:r>
                        <a:rPr lang="en-US" sz="1500" b="1"/>
                        <a:t>H</a:t>
                      </a:r>
                    </a:p>
                  </a:txBody>
                  <a:tcPr marL="0" marR="0" marT="0" marB="0" anchor="ctr">
                    <a:lnL>
                      <a:noFill/>
                    </a:lnL>
                    <a:lnR>
                      <a:noFill/>
                    </a:lnR>
                    <a:lnT>
                      <a:noFill/>
                    </a:lnT>
                    <a:lnB>
                      <a:noFill/>
                    </a:lnB>
                  </a:tcPr>
                </a:tc>
                <a:tc>
                  <a:txBody>
                    <a:bodyPr/>
                    <a:lstStyle/>
                    <a:p>
                      <a:r>
                        <a:rPr lang="en-US" sz="1500" b="1" dirty="0"/>
                        <a:t>H</a:t>
                      </a:r>
                    </a:p>
                  </a:txBody>
                  <a:tcPr marL="0" marR="0" marT="0" marB="0" anchor="ctr">
                    <a:lnL>
                      <a:noFill/>
                    </a:lnL>
                    <a:lnR>
                      <a:noFill/>
                    </a:lnR>
                    <a:lnT>
                      <a:noFill/>
                    </a:lnT>
                    <a:lnB>
                      <a:noFill/>
                    </a:lnB>
                  </a:tcPr>
                </a:tc>
              </a:tr>
            </a:tbl>
          </a:graphicData>
        </a:graphic>
      </p:graphicFrame>
      <p:graphicFrame>
        <p:nvGraphicFramePr>
          <p:cNvPr id="7" name="Table 6"/>
          <p:cNvGraphicFramePr>
            <a:graphicFrameLocks noGrp="1"/>
          </p:cNvGraphicFramePr>
          <p:nvPr/>
        </p:nvGraphicFramePr>
        <p:xfrm>
          <a:off x="1524000" y="3600450"/>
          <a:ext cx="6096000" cy="1085850"/>
        </p:xfrm>
        <a:graphic>
          <a:graphicData uri="http://schemas.openxmlformats.org/drawingml/2006/table">
            <a:tbl>
              <a:tblPr/>
              <a:tblGrid>
                <a:gridCol w="3048000"/>
                <a:gridCol w="3048000"/>
              </a:tblGrid>
              <a:tr h="361950">
                <a:tc>
                  <a:txBody>
                    <a:bodyPr/>
                    <a:lstStyle/>
                    <a:p>
                      <a:r>
                        <a:rPr lang="en-US" sz="1400" b="1"/>
                        <a:t>Low</a:t>
                      </a:r>
                    </a:p>
                  </a:txBody>
                  <a:tcPr marL="0" marR="0" marT="0" marB="0" anchor="ctr">
                    <a:lnL>
                      <a:noFill/>
                    </a:lnL>
                    <a:lnR>
                      <a:noFill/>
                    </a:lnR>
                    <a:lnT>
                      <a:noFill/>
                    </a:lnT>
                    <a:lnB>
                      <a:noFill/>
                    </a:lnB>
                  </a:tcPr>
                </a:tc>
                <a:tc>
                  <a:txBody>
                    <a:bodyPr/>
                    <a:lstStyle/>
                    <a:p>
                      <a:r>
                        <a:rPr lang="en-US" sz="1400" b="1"/>
                        <a:t>3</a:t>
                      </a:r>
                    </a:p>
                  </a:txBody>
                  <a:tcPr marL="0" marR="0" marT="0" marB="0" anchor="ctr">
                    <a:lnL>
                      <a:noFill/>
                    </a:lnL>
                    <a:lnR>
                      <a:noFill/>
                    </a:lnR>
                    <a:lnT>
                      <a:noFill/>
                    </a:lnT>
                    <a:lnB>
                      <a:noFill/>
                    </a:lnB>
                  </a:tcPr>
                </a:tc>
              </a:tr>
              <a:tr h="361950">
                <a:tc>
                  <a:txBody>
                    <a:bodyPr/>
                    <a:lstStyle/>
                    <a:p>
                      <a:r>
                        <a:rPr lang="en-US" sz="1400" b="1"/>
                        <a:t>Average</a:t>
                      </a:r>
                    </a:p>
                  </a:txBody>
                  <a:tcPr marL="0" marR="0" marT="0" marB="0" anchor="ctr">
                    <a:lnL>
                      <a:noFill/>
                    </a:lnL>
                    <a:lnR>
                      <a:noFill/>
                    </a:lnR>
                    <a:lnT>
                      <a:noFill/>
                    </a:lnT>
                    <a:lnB>
                      <a:noFill/>
                    </a:lnB>
                  </a:tcPr>
                </a:tc>
                <a:tc>
                  <a:txBody>
                    <a:bodyPr/>
                    <a:lstStyle/>
                    <a:p>
                      <a:r>
                        <a:rPr lang="en-US" sz="1400" b="1"/>
                        <a:t>4</a:t>
                      </a:r>
                    </a:p>
                  </a:txBody>
                  <a:tcPr marL="0" marR="0" marT="0" marB="0" anchor="ctr">
                    <a:lnL>
                      <a:noFill/>
                    </a:lnL>
                    <a:lnR>
                      <a:noFill/>
                    </a:lnR>
                    <a:lnT>
                      <a:noFill/>
                    </a:lnT>
                    <a:lnB>
                      <a:noFill/>
                    </a:lnB>
                  </a:tcPr>
                </a:tc>
              </a:tr>
              <a:tr h="361950">
                <a:tc>
                  <a:txBody>
                    <a:bodyPr/>
                    <a:lstStyle/>
                    <a:p>
                      <a:r>
                        <a:rPr lang="en-US" sz="1400" b="1"/>
                        <a:t>High</a:t>
                      </a:r>
                    </a:p>
                  </a:txBody>
                  <a:tcPr marL="0" marR="0" marT="0" marB="0" anchor="ctr">
                    <a:lnL>
                      <a:noFill/>
                    </a:lnL>
                    <a:lnR>
                      <a:noFill/>
                    </a:lnR>
                    <a:lnT>
                      <a:noFill/>
                    </a:lnT>
                    <a:lnB>
                      <a:noFill/>
                    </a:lnB>
                  </a:tcPr>
                </a:tc>
                <a:tc>
                  <a:txBody>
                    <a:bodyPr/>
                    <a:lstStyle/>
                    <a:p>
                      <a:r>
                        <a:rPr lang="en-US" sz="1400" b="1" dirty="0"/>
                        <a:t>6</a:t>
                      </a:r>
                    </a:p>
                  </a:txBody>
                  <a:tcPr marL="0" marR="0" marT="0" marB="0" anchor="ctr">
                    <a:lnL>
                      <a:noFill/>
                    </a:lnL>
                    <a:lnR>
                      <a:noFill/>
                    </a:lnR>
                    <a:lnT>
                      <a:noFill/>
                    </a:lnT>
                    <a:lnB>
                      <a:noFill/>
                    </a:lnB>
                  </a:tcPr>
                </a:tc>
              </a:tr>
            </a:tbl>
          </a:graphicData>
        </a:graphic>
      </p:graphicFrame>
      <p:sp>
        <p:nvSpPr>
          <p:cNvPr id="12317"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spTree>
    <p:extLst>
      <p:ext uri="{BB962C8B-B14F-4D97-AF65-F5344CB8AC3E}">
        <p14:creationId xmlns:p14="http://schemas.microsoft.com/office/powerpoint/2010/main" val="1533696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5187555"/>
        </p:xfrm>
        <a:graphic>
          <a:graphicData uri="http://schemas.openxmlformats.org/drawingml/2006/table">
            <a:tbl>
              <a:tblPr/>
              <a:tblGrid>
                <a:gridCol w="1524000"/>
                <a:gridCol w="1524000"/>
                <a:gridCol w="1524000"/>
                <a:gridCol w="1524000"/>
                <a:gridCol w="1524000"/>
                <a:gridCol w="1524000"/>
              </a:tblGrid>
              <a:tr h="417056">
                <a:tc>
                  <a:txBody>
                    <a:bodyPr/>
                    <a:lstStyle/>
                    <a:p>
                      <a:r>
                        <a:rPr lang="en-US" sz="1200" b="1" dirty="0"/>
                        <a:t>Process</a:t>
                      </a:r>
                    </a:p>
                  </a:txBody>
                  <a:tcPr marL="0" marR="0" marT="0" marB="0" anchor="ctr">
                    <a:lnL>
                      <a:noFill/>
                    </a:lnL>
                    <a:lnR>
                      <a:noFill/>
                    </a:lnR>
                    <a:lnT>
                      <a:noFill/>
                    </a:lnT>
                    <a:lnB>
                      <a:noFill/>
                    </a:lnB>
                  </a:tcPr>
                </a:tc>
                <a:tc>
                  <a:txBody>
                    <a:bodyPr/>
                    <a:lstStyle/>
                    <a:p>
                      <a:r>
                        <a:rPr lang="en-US" sz="1200" b="1"/>
                        <a:t>No. DETs</a:t>
                      </a:r>
                    </a:p>
                  </a:txBody>
                  <a:tcPr marL="0" marR="0" marT="0" marB="0" anchor="ctr">
                    <a:lnL>
                      <a:noFill/>
                    </a:lnL>
                    <a:lnR>
                      <a:noFill/>
                    </a:lnR>
                    <a:lnT>
                      <a:noFill/>
                    </a:lnT>
                    <a:lnB>
                      <a:noFill/>
                    </a:lnB>
                  </a:tcPr>
                </a:tc>
                <a:tc>
                  <a:txBody>
                    <a:bodyPr/>
                    <a:lstStyle/>
                    <a:p>
                      <a:r>
                        <a:rPr lang="en-US" sz="1200" b="1"/>
                        <a:t>FTR Names</a:t>
                      </a:r>
                    </a:p>
                  </a:txBody>
                  <a:tcPr marL="0" marR="0" marT="0" marB="0" anchor="ctr">
                    <a:lnL>
                      <a:noFill/>
                    </a:lnL>
                    <a:lnR>
                      <a:noFill/>
                    </a:lnR>
                    <a:lnT>
                      <a:noFill/>
                    </a:lnT>
                    <a:lnB>
                      <a:noFill/>
                    </a:lnB>
                  </a:tcPr>
                </a:tc>
                <a:tc>
                  <a:txBody>
                    <a:bodyPr/>
                    <a:lstStyle/>
                    <a:p>
                      <a:r>
                        <a:rPr lang="en-US" sz="1200" b="1"/>
                        <a:t>No. FTRs</a:t>
                      </a:r>
                    </a:p>
                  </a:txBody>
                  <a:tcPr marL="0" marR="0" marT="0" marB="0" anchor="ctr">
                    <a:lnL>
                      <a:noFill/>
                    </a:lnL>
                    <a:lnR>
                      <a:noFill/>
                    </a:lnR>
                    <a:lnT>
                      <a:noFill/>
                    </a:lnT>
                    <a:lnB>
                      <a:noFill/>
                    </a:lnB>
                  </a:tcPr>
                </a:tc>
                <a:tc>
                  <a:txBody>
                    <a:bodyPr/>
                    <a:lstStyle/>
                    <a:p>
                      <a:r>
                        <a:rPr lang="en-US" sz="1200" b="1"/>
                        <a:t>Resulting</a:t>
                      </a:r>
                      <a:br>
                        <a:rPr lang="en-US" sz="1200" b="1"/>
                      </a:br>
                      <a:r>
                        <a:rPr lang="en-US" sz="1200" b="1"/>
                        <a:t>Complexity</a:t>
                      </a:r>
                    </a:p>
                  </a:txBody>
                  <a:tcPr marL="0" marR="0" marT="0" marB="0" anchor="ctr">
                    <a:lnL>
                      <a:noFill/>
                    </a:lnL>
                    <a:lnR>
                      <a:noFill/>
                    </a:lnR>
                    <a:lnT>
                      <a:noFill/>
                    </a:lnT>
                    <a:lnB>
                      <a:noFill/>
                    </a:lnB>
                  </a:tcPr>
                </a:tc>
                <a:tc>
                  <a:txBody>
                    <a:bodyPr/>
                    <a:lstStyle/>
                    <a:p>
                      <a:r>
                        <a:rPr lang="en-US" sz="1200" b="1"/>
                        <a:t>No. FPs</a:t>
                      </a:r>
                    </a:p>
                  </a:txBody>
                  <a:tcPr marL="0" marR="0" marT="0" marB="0" anchor="ctr">
                    <a:lnL>
                      <a:noFill/>
                    </a:lnL>
                    <a:lnR>
                      <a:noFill/>
                    </a:lnR>
                    <a:lnT>
                      <a:noFill/>
                    </a:lnT>
                    <a:lnB>
                      <a:noFill/>
                    </a:lnB>
                  </a:tcPr>
                </a:tc>
              </a:tr>
              <a:tr h="278036">
                <a:tc>
                  <a:txBody>
                    <a:bodyPr/>
                    <a:lstStyle/>
                    <a:p>
                      <a:r>
                        <a:rPr lang="en-US" sz="1200" b="1" dirty="0"/>
                        <a:t>Create Project</a:t>
                      </a:r>
                    </a:p>
                  </a:txBody>
                  <a:tcPr marL="0" marR="0" marT="0" marB="0" anchor="ctr">
                    <a:lnL>
                      <a:noFill/>
                    </a:lnL>
                    <a:lnR>
                      <a:noFill/>
                    </a:lnR>
                    <a:lnT>
                      <a:noFill/>
                    </a:lnT>
                    <a:lnB>
                      <a:noFill/>
                    </a:lnB>
                  </a:tcPr>
                </a:tc>
                <a:tc>
                  <a:txBody>
                    <a:bodyPr/>
                    <a:lstStyle/>
                    <a:p>
                      <a:r>
                        <a:rPr lang="en-US" sz="1200" b="1"/>
                        <a:t>5</a:t>
                      </a:r>
                    </a:p>
                  </a:txBody>
                  <a:tcPr marL="0" marR="0" marT="0" marB="0" anchor="ctr">
                    <a:lnL>
                      <a:noFill/>
                    </a:lnL>
                    <a:lnR>
                      <a:noFill/>
                    </a:lnR>
                    <a:lnT>
                      <a:noFill/>
                    </a:lnT>
                    <a:lnB>
                      <a:noFill/>
                    </a:lnB>
                  </a:tcPr>
                </a:tc>
                <a:tc>
                  <a:txBody>
                    <a:bodyPr/>
                    <a:lstStyle/>
                    <a:p>
                      <a:r>
                        <a:rPr lang="en-US" sz="1200" b="1"/>
                        <a:t>Project</a:t>
                      </a:r>
                    </a:p>
                  </a:txBody>
                  <a:tcPr marL="0" marR="0" marT="0" marB="0" anchor="ctr">
                    <a:lnL>
                      <a:noFill/>
                    </a:lnL>
                    <a:lnR>
                      <a:noFill/>
                    </a:lnR>
                    <a:lnT>
                      <a:noFill/>
                    </a:lnT>
                    <a:lnB>
                      <a:noFill/>
                    </a:lnB>
                  </a:tcPr>
                </a:tc>
                <a:tc>
                  <a:txBody>
                    <a:bodyPr/>
                    <a:lstStyle/>
                    <a:p>
                      <a:r>
                        <a:rPr lang="en-US" sz="1200" b="1"/>
                        <a:t>1</a:t>
                      </a:r>
                    </a:p>
                  </a:txBody>
                  <a:tcPr marL="0" marR="0" marT="0" marB="0" anchor="ctr">
                    <a:lnL>
                      <a:noFill/>
                    </a:lnL>
                    <a:lnR>
                      <a:noFill/>
                    </a:lnR>
                    <a:lnT>
                      <a:noFill/>
                    </a:lnT>
                    <a:lnB>
                      <a:noFill/>
                    </a:lnB>
                  </a:tcPr>
                </a:tc>
                <a:tc>
                  <a:txBody>
                    <a:bodyPr/>
                    <a:lstStyle/>
                    <a:p>
                      <a:r>
                        <a:rPr lang="en-US" sz="1200" b="1"/>
                        <a:t>Low</a:t>
                      </a:r>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r>
              <a:tr h="278036">
                <a:tc>
                  <a:txBody>
                    <a:bodyPr/>
                    <a:lstStyle/>
                    <a:p>
                      <a:r>
                        <a:rPr lang="en-US" sz="1200" b="1" dirty="0"/>
                        <a:t>Add Entity</a:t>
                      </a:r>
                    </a:p>
                  </a:txBody>
                  <a:tcPr marL="0" marR="0" marT="0" marB="0" anchor="ctr">
                    <a:lnL>
                      <a:noFill/>
                    </a:lnL>
                    <a:lnR>
                      <a:noFill/>
                    </a:lnR>
                    <a:lnT>
                      <a:noFill/>
                    </a:lnT>
                    <a:lnB>
                      <a:noFill/>
                    </a:lnB>
                  </a:tcPr>
                </a:tc>
                <a:tc>
                  <a:txBody>
                    <a:bodyPr/>
                    <a:lstStyle/>
                    <a:p>
                      <a:r>
                        <a:rPr lang="en-US" sz="1200" b="1"/>
                        <a:t>7</a:t>
                      </a:r>
                    </a:p>
                  </a:txBody>
                  <a:tcPr marL="0" marR="0" marT="0" marB="0" anchor="ctr">
                    <a:lnL>
                      <a:noFill/>
                    </a:lnL>
                    <a:lnR>
                      <a:noFill/>
                    </a:lnR>
                    <a:lnT>
                      <a:noFill/>
                    </a:lnT>
                    <a:lnB>
                      <a:noFill/>
                    </a:lnB>
                  </a:tcPr>
                </a:tc>
                <a:tc>
                  <a:txBody>
                    <a:bodyPr/>
                    <a:lstStyle/>
                    <a:p>
                      <a:r>
                        <a:rPr lang="en-US" sz="1200" b="1"/>
                        <a:t>Project, Entity</a:t>
                      </a:r>
                    </a:p>
                  </a:txBody>
                  <a:tcPr marL="0" marR="0" marT="0" marB="0" anchor="ctr">
                    <a:lnL>
                      <a:noFill/>
                    </a:lnL>
                    <a:lnR>
                      <a:noFill/>
                    </a:lnR>
                    <a:lnT>
                      <a:noFill/>
                    </a:lnT>
                    <a:lnB>
                      <a:noFill/>
                    </a:lnB>
                  </a:tcPr>
                </a:tc>
                <a:tc>
                  <a:txBody>
                    <a:bodyPr/>
                    <a:lstStyle/>
                    <a:p>
                      <a:r>
                        <a:rPr lang="en-US" sz="1200" b="1"/>
                        <a:t>2</a:t>
                      </a:r>
                    </a:p>
                  </a:txBody>
                  <a:tcPr marL="0" marR="0" marT="0" marB="0" anchor="ctr">
                    <a:lnL>
                      <a:noFill/>
                    </a:lnL>
                    <a:lnR>
                      <a:noFill/>
                    </a:lnR>
                    <a:lnT>
                      <a:noFill/>
                    </a:lnT>
                    <a:lnB>
                      <a:noFill/>
                    </a:lnB>
                  </a:tcPr>
                </a:tc>
                <a:tc>
                  <a:txBody>
                    <a:bodyPr/>
                    <a:lstStyle/>
                    <a:p>
                      <a:r>
                        <a:rPr lang="en-US" sz="1200" b="1"/>
                        <a:t>Average</a:t>
                      </a:r>
                    </a:p>
                  </a:txBody>
                  <a:tcPr marL="0" marR="0" marT="0" marB="0" anchor="ctr">
                    <a:lnL>
                      <a:noFill/>
                    </a:lnL>
                    <a:lnR>
                      <a:noFill/>
                    </a:lnR>
                    <a:lnT>
                      <a:noFill/>
                    </a:lnT>
                    <a:lnB>
                      <a:noFill/>
                    </a:lnB>
                  </a:tcPr>
                </a:tc>
                <a:tc>
                  <a:txBody>
                    <a:bodyPr/>
                    <a:lstStyle/>
                    <a:p>
                      <a:r>
                        <a:rPr lang="en-US" sz="1200" b="1"/>
                        <a:t>4</a:t>
                      </a:r>
                    </a:p>
                  </a:txBody>
                  <a:tcPr marL="0" marR="0" marT="0" marB="0" anchor="ctr">
                    <a:lnL>
                      <a:noFill/>
                    </a:lnL>
                    <a:lnR>
                      <a:noFill/>
                    </a:lnR>
                    <a:lnT>
                      <a:noFill/>
                    </a:lnT>
                    <a:lnB>
                      <a:noFill/>
                    </a:lnB>
                  </a:tcPr>
                </a:tc>
              </a:tr>
              <a:tr h="278036">
                <a:tc>
                  <a:txBody>
                    <a:bodyPr/>
                    <a:lstStyle/>
                    <a:p>
                      <a:r>
                        <a:rPr lang="en-US" sz="1200" b="1" dirty="0"/>
                        <a:t>Edit Entity</a:t>
                      </a:r>
                    </a:p>
                  </a:txBody>
                  <a:tcPr marL="0" marR="0" marT="0" marB="0" anchor="ctr">
                    <a:lnL>
                      <a:noFill/>
                    </a:lnL>
                    <a:lnR>
                      <a:noFill/>
                    </a:lnR>
                    <a:lnT>
                      <a:noFill/>
                    </a:lnT>
                    <a:lnB>
                      <a:noFill/>
                    </a:lnB>
                  </a:tcPr>
                </a:tc>
                <a:tc>
                  <a:txBody>
                    <a:bodyPr/>
                    <a:lstStyle/>
                    <a:p>
                      <a:r>
                        <a:rPr lang="en-US" sz="1200" b="1"/>
                        <a:t>7</a:t>
                      </a:r>
                    </a:p>
                  </a:txBody>
                  <a:tcPr marL="0" marR="0" marT="0" marB="0" anchor="ctr">
                    <a:lnL>
                      <a:noFill/>
                    </a:lnL>
                    <a:lnR>
                      <a:noFill/>
                    </a:lnR>
                    <a:lnT>
                      <a:noFill/>
                    </a:lnT>
                    <a:lnB>
                      <a:noFill/>
                    </a:lnB>
                  </a:tcPr>
                </a:tc>
                <a:tc>
                  <a:txBody>
                    <a:bodyPr/>
                    <a:lstStyle/>
                    <a:p>
                      <a:r>
                        <a:rPr lang="en-US" sz="1200" b="1"/>
                        <a:t>Project, Entity</a:t>
                      </a:r>
                    </a:p>
                  </a:txBody>
                  <a:tcPr marL="0" marR="0" marT="0" marB="0" anchor="ctr">
                    <a:lnL>
                      <a:noFill/>
                    </a:lnL>
                    <a:lnR>
                      <a:noFill/>
                    </a:lnR>
                    <a:lnT>
                      <a:noFill/>
                    </a:lnT>
                    <a:lnB>
                      <a:noFill/>
                    </a:lnB>
                  </a:tcPr>
                </a:tc>
                <a:tc>
                  <a:txBody>
                    <a:bodyPr/>
                    <a:lstStyle/>
                    <a:p>
                      <a:r>
                        <a:rPr lang="en-US" sz="1200" b="1"/>
                        <a:t>2</a:t>
                      </a:r>
                    </a:p>
                  </a:txBody>
                  <a:tcPr marL="0" marR="0" marT="0" marB="0" anchor="ctr">
                    <a:lnL>
                      <a:noFill/>
                    </a:lnL>
                    <a:lnR>
                      <a:noFill/>
                    </a:lnR>
                    <a:lnT>
                      <a:noFill/>
                    </a:lnT>
                    <a:lnB>
                      <a:noFill/>
                    </a:lnB>
                  </a:tcPr>
                </a:tc>
                <a:tc>
                  <a:txBody>
                    <a:bodyPr/>
                    <a:lstStyle/>
                    <a:p>
                      <a:r>
                        <a:rPr lang="en-US" sz="1200" b="1"/>
                        <a:t>Average</a:t>
                      </a:r>
                    </a:p>
                  </a:txBody>
                  <a:tcPr marL="0" marR="0" marT="0" marB="0" anchor="ctr">
                    <a:lnL>
                      <a:noFill/>
                    </a:lnL>
                    <a:lnR>
                      <a:noFill/>
                    </a:lnR>
                    <a:lnT>
                      <a:noFill/>
                    </a:lnT>
                    <a:lnB>
                      <a:noFill/>
                    </a:lnB>
                  </a:tcPr>
                </a:tc>
                <a:tc>
                  <a:txBody>
                    <a:bodyPr/>
                    <a:lstStyle/>
                    <a:p>
                      <a:r>
                        <a:rPr lang="en-US" sz="1200" b="1"/>
                        <a:t>4</a:t>
                      </a:r>
                    </a:p>
                  </a:txBody>
                  <a:tcPr marL="0" marR="0" marT="0" marB="0" anchor="ctr">
                    <a:lnL>
                      <a:noFill/>
                    </a:lnL>
                    <a:lnR>
                      <a:noFill/>
                    </a:lnR>
                    <a:lnT>
                      <a:noFill/>
                    </a:lnT>
                    <a:lnB>
                      <a:noFill/>
                    </a:lnB>
                  </a:tcPr>
                </a:tc>
              </a:tr>
              <a:tr h="278036">
                <a:tc>
                  <a:txBody>
                    <a:bodyPr/>
                    <a:lstStyle/>
                    <a:p>
                      <a:r>
                        <a:rPr lang="en-US" sz="1200" b="1" dirty="0"/>
                        <a:t>Delete Entity</a:t>
                      </a:r>
                    </a:p>
                  </a:txBody>
                  <a:tcPr marL="0" marR="0" marT="0" marB="0" anchor="ctr">
                    <a:lnL>
                      <a:noFill/>
                    </a:lnL>
                    <a:lnR>
                      <a:noFill/>
                    </a:lnR>
                    <a:lnT>
                      <a:noFill/>
                    </a:lnT>
                    <a:lnB>
                      <a:noFill/>
                    </a:lnB>
                  </a:tcPr>
                </a:tc>
                <a:tc>
                  <a:txBody>
                    <a:bodyPr/>
                    <a:lstStyle/>
                    <a:p>
                      <a:r>
                        <a:rPr lang="en-US" sz="1200" b="1"/>
                        <a:t>4</a:t>
                      </a:r>
                    </a:p>
                  </a:txBody>
                  <a:tcPr marL="0" marR="0" marT="0" marB="0" anchor="ctr">
                    <a:lnL>
                      <a:noFill/>
                    </a:lnL>
                    <a:lnR>
                      <a:noFill/>
                    </a:lnR>
                    <a:lnT>
                      <a:noFill/>
                    </a:lnT>
                    <a:lnB>
                      <a:noFill/>
                    </a:lnB>
                  </a:tcPr>
                </a:tc>
                <a:tc>
                  <a:txBody>
                    <a:bodyPr/>
                    <a:lstStyle/>
                    <a:p>
                      <a:r>
                        <a:rPr lang="en-US" sz="1200" b="1"/>
                        <a:t>Project, Entity</a:t>
                      </a:r>
                    </a:p>
                  </a:txBody>
                  <a:tcPr marL="0" marR="0" marT="0" marB="0" anchor="ctr">
                    <a:lnL>
                      <a:noFill/>
                    </a:lnL>
                    <a:lnR>
                      <a:noFill/>
                    </a:lnR>
                    <a:lnT>
                      <a:noFill/>
                    </a:lnT>
                    <a:lnB>
                      <a:noFill/>
                    </a:lnB>
                  </a:tcPr>
                </a:tc>
                <a:tc>
                  <a:txBody>
                    <a:bodyPr/>
                    <a:lstStyle/>
                    <a:p>
                      <a:r>
                        <a:rPr lang="en-US" sz="1200" b="1"/>
                        <a:t>2</a:t>
                      </a:r>
                    </a:p>
                  </a:txBody>
                  <a:tcPr marL="0" marR="0" marT="0" marB="0" anchor="ctr">
                    <a:lnL>
                      <a:noFill/>
                    </a:lnL>
                    <a:lnR>
                      <a:noFill/>
                    </a:lnR>
                    <a:lnT>
                      <a:noFill/>
                    </a:lnT>
                    <a:lnB>
                      <a:noFill/>
                    </a:lnB>
                  </a:tcPr>
                </a:tc>
                <a:tc>
                  <a:txBody>
                    <a:bodyPr/>
                    <a:lstStyle/>
                    <a:p>
                      <a:r>
                        <a:rPr lang="en-US" sz="1200" b="1"/>
                        <a:t>Low</a:t>
                      </a:r>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r>
              <a:tr h="417056">
                <a:tc>
                  <a:txBody>
                    <a:bodyPr/>
                    <a:lstStyle/>
                    <a:p>
                      <a:r>
                        <a:rPr lang="en-US" sz="1200" b="1" dirty="0"/>
                        <a:t>Add Process Group</a:t>
                      </a:r>
                    </a:p>
                  </a:txBody>
                  <a:tcPr marL="0" marR="0" marT="0" marB="0" anchor="ctr">
                    <a:lnL>
                      <a:noFill/>
                    </a:lnL>
                    <a:lnR>
                      <a:noFill/>
                    </a:lnR>
                    <a:lnT>
                      <a:noFill/>
                    </a:lnT>
                    <a:lnB>
                      <a:noFill/>
                    </a:lnB>
                  </a:tcPr>
                </a:tc>
                <a:tc>
                  <a:txBody>
                    <a:bodyPr/>
                    <a:lstStyle/>
                    <a:p>
                      <a:r>
                        <a:rPr lang="en-US" sz="1200" b="1" dirty="0"/>
                        <a:t>3</a:t>
                      </a:r>
                    </a:p>
                  </a:txBody>
                  <a:tcPr marL="0" marR="0" marT="0" marB="0" anchor="ctr">
                    <a:lnL>
                      <a:noFill/>
                    </a:lnL>
                    <a:lnR>
                      <a:noFill/>
                    </a:lnR>
                    <a:lnT>
                      <a:noFill/>
                    </a:lnT>
                    <a:lnB>
                      <a:noFill/>
                    </a:lnB>
                  </a:tcPr>
                </a:tc>
                <a:tc>
                  <a:txBody>
                    <a:bodyPr/>
                    <a:lstStyle/>
                    <a:p>
                      <a:r>
                        <a:rPr lang="en-US" sz="1200" b="1"/>
                        <a:t>Project, ProcessGroup</a:t>
                      </a:r>
                    </a:p>
                  </a:txBody>
                  <a:tcPr marL="0" marR="0" marT="0" marB="0" anchor="ctr">
                    <a:lnL>
                      <a:noFill/>
                    </a:lnL>
                    <a:lnR>
                      <a:noFill/>
                    </a:lnR>
                    <a:lnT>
                      <a:noFill/>
                    </a:lnT>
                    <a:lnB>
                      <a:noFill/>
                    </a:lnB>
                  </a:tcPr>
                </a:tc>
                <a:tc>
                  <a:txBody>
                    <a:bodyPr/>
                    <a:lstStyle/>
                    <a:p>
                      <a:r>
                        <a:rPr lang="en-US" sz="1200" b="1"/>
                        <a:t>2</a:t>
                      </a:r>
                    </a:p>
                  </a:txBody>
                  <a:tcPr marL="0" marR="0" marT="0" marB="0" anchor="ctr">
                    <a:lnL>
                      <a:noFill/>
                    </a:lnL>
                    <a:lnR>
                      <a:noFill/>
                    </a:lnR>
                    <a:lnT>
                      <a:noFill/>
                    </a:lnT>
                    <a:lnB>
                      <a:noFill/>
                    </a:lnB>
                  </a:tcPr>
                </a:tc>
                <a:tc>
                  <a:txBody>
                    <a:bodyPr/>
                    <a:lstStyle/>
                    <a:p>
                      <a:r>
                        <a:rPr lang="en-US" sz="1200" b="1"/>
                        <a:t>Low</a:t>
                      </a:r>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r>
              <a:tr h="417056">
                <a:tc>
                  <a:txBody>
                    <a:bodyPr/>
                    <a:lstStyle/>
                    <a:p>
                      <a:r>
                        <a:rPr lang="en-US" sz="1200" b="1" dirty="0"/>
                        <a:t>Edit Process Group</a:t>
                      </a:r>
                    </a:p>
                  </a:txBody>
                  <a:tcPr marL="0" marR="0" marT="0" marB="0" anchor="ctr">
                    <a:lnL>
                      <a:noFill/>
                    </a:lnL>
                    <a:lnR>
                      <a:noFill/>
                    </a:lnR>
                    <a:lnT>
                      <a:noFill/>
                    </a:lnT>
                    <a:lnB>
                      <a:noFill/>
                    </a:lnB>
                  </a:tcPr>
                </a:tc>
                <a:tc>
                  <a:txBody>
                    <a:bodyPr/>
                    <a:lstStyle/>
                    <a:p>
                      <a:r>
                        <a:rPr lang="en-US" sz="1200" b="1" dirty="0"/>
                        <a:t>3</a:t>
                      </a:r>
                    </a:p>
                  </a:txBody>
                  <a:tcPr marL="0" marR="0" marT="0" marB="0" anchor="ctr">
                    <a:lnL>
                      <a:noFill/>
                    </a:lnL>
                    <a:lnR>
                      <a:noFill/>
                    </a:lnR>
                    <a:lnT>
                      <a:noFill/>
                    </a:lnT>
                    <a:lnB>
                      <a:noFill/>
                    </a:lnB>
                  </a:tcPr>
                </a:tc>
                <a:tc>
                  <a:txBody>
                    <a:bodyPr/>
                    <a:lstStyle/>
                    <a:p>
                      <a:r>
                        <a:rPr lang="en-US" sz="1200" b="1"/>
                        <a:t>Project, ProcessGroup</a:t>
                      </a:r>
                    </a:p>
                  </a:txBody>
                  <a:tcPr marL="0" marR="0" marT="0" marB="0" anchor="ctr">
                    <a:lnL>
                      <a:noFill/>
                    </a:lnL>
                    <a:lnR>
                      <a:noFill/>
                    </a:lnR>
                    <a:lnT>
                      <a:noFill/>
                    </a:lnT>
                    <a:lnB>
                      <a:noFill/>
                    </a:lnB>
                  </a:tcPr>
                </a:tc>
                <a:tc>
                  <a:txBody>
                    <a:bodyPr/>
                    <a:lstStyle/>
                    <a:p>
                      <a:r>
                        <a:rPr lang="en-US" sz="1200" b="1"/>
                        <a:t>2</a:t>
                      </a:r>
                    </a:p>
                  </a:txBody>
                  <a:tcPr marL="0" marR="0" marT="0" marB="0" anchor="ctr">
                    <a:lnL>
                      <a:noFill/>
                    </a:lnL>
                    <a:lnR>
                      <a:noFill/>
                    </a:lnR>
                    <a:lnT>
                      <a:noFill/>
                    </a:lnT>
                    <a:lnB>
                      <a:noFill/>
                    </a:lnB>
                  </a:tcPr>
                </a:tc>
                <a:tc>
                  <a:txBody>
                    <a:bodyPr/>
                    <a:lstStyle/>
                    <a:p>
                      <a:r>
                        <a:rPr lang="en-US" sz="1200" b="1"/>
                        <a:t>Low</a:t>
                      </a:r>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r>
              <a:tr h="417056">
                <a:tc>
                  <a:txBody>
                    <a:bodyPr/>
                    <a:lstStyle/>
                    <a:p>
                      <a:r>
                        <a:rPr lang="en-US" sz="1200" b="1"/>
                        <a:t>Delete Process Group</a:t>
                      </a:r>
                    </a:p>
                  </a:txBody>
                  <a:tcPr marL="0" marR="0" marT="0" marB="0" anchor="ctr">
                    <a:lnL>
                      <a:noFill/>
                    </a:lnL>
                    <a:lnR>
                      <a:noFill/>
                    </a:lnR>
                    <a:lnT>
                      <a:noFill/>
                    </a:lnT>
                    <a:lnB>
                      <a:noFill/>
                    </a:lnB>
                  </a:tcPr>
                </a:tc>
                <a:tc>
                  <a:txBody>
                    <a:bodyPr/>
                    <a:lstStyle/>
                    <a:p>
                      <a:r>
                        <a:rPr lang="en-US" sz="1200" b="1" dirty="0"/>
                        <a:t>4</a:t>
                      </a:r>
                    </a:p>
                  </a:txBody>
                  <a:tcPr marL="0" marR="0" marT="0" marB="0" anchor="ctr">
                    <a:lnL>
                      <a:noFill/>
                    </a:lnL>
                    <a:lnR>
                      <a:noFill/>
                    </a:lnR>
                    <a:lnT>
                      <a:noFill/>
                    </a:lnT>
                    <a:lnB>
                      <a:noFill/>
                    </a:lnB>
                  </a:tcPr>
                </a:tc>
                <a:tc>
                  <a:txBody>
                    <a:bodyPr/>
                    <a:lstStyle/>
                    <a:p>
                      <a:r>
                        <a:rPr lang="en-US" sz="1200" b="1" dirty="0"/>
                        <a:t>Project, </a:t>
                      </a:r>
                      <a:r>
                        <a:rPr lang="en-US" sz="1200" b="1" dirty="0" err="1"/>
                        <a:t>ProcessGroup</a:t>
                      </a:r>
                      <a:endParaRPr lang="en-US" sz="1200" b="1" dirty="0"/>
                    </a:p>
                  </a:txBody>
                  <a:tcPr marL="0" marR="0" marT="0" marB="0" anchor="ctr">
                    <a:lnL>
                      <a:noFill/>
                    </a:lnL>
                    <a:lnR>
                      <a:noFill/>
                    </a:lnR>
                    <a:lnT>
                      <a:noFill/>
                    </a:lnT>
                    <a:lnB>
                      <a:noFill/>
                    </a:lnB>
                  </a:tcPr>
                </a:tc>
                <a:tc>
                  <a:txBody>
                    <a:bodyPr/>
                    <a:lstStyle/>
                    <a:p>
                      <a:r>
                        <a:rPr lang="en-US" sz="1200" b="1"/>
                        <a:t>2</a:t>
                      </a:r>
                    </a:p>
                  </a:txBody>
                  <a:tcPr marL="0" marR="0" marT="0" marB="0" anchor="ctr">
                    <a:lnL>
                      <a:noFill/>
                    </a:lnL>
                    <a:lnR>
                      <a:noFill/>
                    </a:lnR>
                    <a:lnT>
                      <a:noFill/>
                    </a:lnT>
                    <a:lnB>
                      <a:noFill/>
                    </a:lnB>
                  </a:tcPr>
                </a:tc>
                <a:tc>
                  <a:txBody>
                    <a:bodyPr/>
                    <a:lstStyle/>
                    <a:p>
                      <a:r>
                        <a:rPr lang="en-US" sz="1200" b="1"/>
                        <a:t>Low</a:t>
                      </a:r>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r>
              <a:tr h="556075">
                <a:tc>
                  <a:txBody>
                    <a:bodyPr/>
                    <a:lstStyle/>
                    <a:p>
                      <a:r>
                        <a:rPr lang="en-US" sz="1200" b="1"/>
                        <a:t>Add Process</a:t>
                      </a:r>
                    </a:p>
                  </a:txBody>
                  <a:tcPr marL="0" marR="0" marT="0" marB="0" anchor="ctr">
                    <a:lnL>
                      <a:noFill/>
                    </a:lnL>
                    <a:lnR>
                      <a:noFill/>
                    </a:lnR>
                    <a:lnT>
                      <a:noFill/>
                    </a:lnT>
                    <a:lnB>
                      <a:noFill/>
                    </a:lnB>
                  </a:tcPr>
                </a:tc>
                <a:tc>
                  <a:txBody>
                    <a:bodyPr/>
                    <a:lstStyle/>
                    <a:p>
                      <a:r>
                        <a:rPr lang="en-US" sz="1200" b="1" dirty="0"/>
                        <a:t>9</a:t>
                      </a:r>
                    </a:p>
                  </a:txBody>
                  <a:tcPr marL="0" marR="0" marT="0" marB="0" anchor="ctr">
                    <a:lnL>
                      <a:noFill/>
                    </a:lnL>
                    <a:lnR>
                      <a:noFill/>
                    </a:lnR>
                    <a:lnT>
                      <a:noFill/>
                    </a:lnT>
                    <a:lnB>
                      <a:noFill/>
                    </a:lnB>
                  </a:tcPr>
                </a:tc>
                <a:tc>
                  <a:txBody>
                    <a:bodyPr/>
                    <a:lstStyle/>
                    <a:p>
                      <a:r>
                        <a:rPr lang="en-US" sz="1200" b="1" dirty="0"/>
                        <a:t>Project, Process, </a:t>
                      </a:r>
                      <a:r>
                        <a:rPr lang="en-US" sz="1200" b="1" dirty="0" err="1"/>
                        <a:t>ProcessGroup</a:t>
                      </a:r>
                      <a:endParaRPr lang="en-US" sz="1200" b="1" dirty="0"/>
                    </a:p>
                  </a:txBody>
                  <a:tcPr marL="0" marR="0" marT="0" marB="0" anchor="ctr">
                    <a:lnL>
                      <a:noFill/>
                    </a:lnL>
                    <a:lnR>
                      <a:noFill/>
                    </a:lnR>
                    <a:lnT>
                      <a:noFill/>
                    </a:lnT>
                    <a:lnB>
                      <a:noFill/>
                    </a:lnB>
                  </a:tcPr>
                </a:tc>
                <a:tc>
                  <a:txBody>
                    <a:bodyPr/>
                    <a:lstStyle/>
                    <a:p>
                      <a:r>
                        <a:rPr lang="en-US" sz="1200" b="1" dirty="0"/>
                        <a:t>3</a:t>
                      </a:r>
                    </a:p>
                  </a:txBody>
                  <a:tcPr marL="0" marR="0" marT="0" marB="0" anchor="ctr">
                    <a:lnL>
                      <a:noFill/>
                    </a:lnL>
                    <a:lnR>
                      <a:noFill/>
                    </a:lnR>
                    <a:lnT>
                      <a:noFill/>
                    </a:lnT>
                    <a:lnB>
                      <a:noFill/>
                    </a:lnB>
                  </a:tcPr>
                </a:tc>
                <a:tc>
                  <a:txBody>
                    <a:bodyPr/>
                    <a:lstStyle/>
                    <a:p>
                      <a:r>
                        <a:rPr lang="en-US" sz="1200" b="1"/>
                        <a:t>High</a:t>
                      </a:r>
                    </a:p>
                  </a:txBody>
                  <a:tcPr marL="0" marR="0" marT="0" marB="0" anchor="ctr">
                    <a:lnL>
                      <a:noFill/>
                    </a:lnL>
                    <a:lnR>
                      <a:noFill/>
                    </a:lnR>
                    <a:lnT>
                      <a:noFill/>
                    </a:lnT>
                    <a:lnB>
                      <a:noFill/>
                    </a:lnB>
                  </a:tcPr>
                </a:tc>
                <a:tc>
                  <a:txBody>
                    <a:bodyPr/>
                    <a:lstStyle/>
                    <a:p>
                      <a:r>
                        <a:rPr lang="en-US" sz="1200" b="1"/>
                        <a:t>6</a:t>
                      </a:r>
                    </a:p>
                  </a:txBody>
                  <a:tcPr marL="0" marR="0" marT="0" marB="0" anchor="ctr">
                    <a:lnL>
                      <a:noFill/>
                    </a:lnL>
                    <a:lnR>
                      <a:noFill/>
                    </a:lnR>
                    <a:lnT>
                      <a:noFill/>
                    </a:lnT>
                    <a:lnB>
                      <a:noFill/>
                    </a:lnB>
                  </a:tcPr>
                </a:tc>
              </a:tr>
              <a:tr h="556075">
                <a:tc>
                  <a:txBody>
                    <a:bodyPr/>
                    <a:lstStyle/>
                    <a:p>
                      <a:r>
                        <a:rPr lang="en-US" sz="1200" b="1"/>
                        <a:t>Edit Process</a:t>
                      </a:r>
                    </a:p>
                  </a:txBody>
                  <a:tcPr marL="0" marR="0" marT="0" marB="0" anchor="ctr">
                    <a:lnL>
                      <a:noFill/>
                    </a:lnL>
                    <a:lnR>
                      <a:noFill/>
                    </a:lnR>
                    <a:lnT>
                      <a:noFill/>
                    </a:lnT>
                    <a:lnB>
                      <a:noFill/>
                    </a:lnB>
                  </a:tcPr>
                </a:tc>
                <a:tc>
                  <a:txBody>
                    <a:bodyPr/>
                    <a:lstStyle/>
                    <a:p>
                      <a:r>
                        <a:rPr lang="en-US" sz="1200" b="1"/>
                        <a:t>9</a:t>
                      </a:r>
                    </a:p>
                  </a:txBody>
                  <a:tcPr marL="0" marR="0" marT="0" marB="0" anchor="ctr">
                    <a:lnL>
                      <a:noFill/>
                    </a:lnL>
                    <a:lnR>
                      <a:noFill/>
                    </a:lnR>
                    <a:lnT>
                      <a:noFill/>
                    </a:lnT>
                    <a:lnB>
                      <a:noFill/>
                    </a:lnB>
                  </a:tcPr>
                </a:tc>
                <a:tc>
                  <a:txBody>
                    <a:bodyPr/>
                    <a:lstStyle/>
                    <a:p>
                      <a:r>
                        <a:rPr lang="en-US" sz="1200" b="1" dirty="0"/>
                        <a:t>Project, Process, </a:t>
                      </a:r>
                      <a:r>
                        <a:rPr lang="en-US" sz="1200" b="1" dirty="0" err="1"/>
                        <a:t>ProcessGroup</a:t>
                      </a:r>
                      <a:endParaRPr lang="en-US" sz="1200" b="1" dirty="0"/>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c>
                  <a:txBody>
                    <a:bodyPr/>
                    <a:lstStyle/>
                    <a:p>
                      <a:r>
                        <a:rPr lang="en-US" sz="1200" b="1" dirty="0"/>
                        <a:t>High</a:t>
                      </a:r>
                    </a:p>
                  </a:txBody>
                  <a:tcPr marL="0" marR="0" marT="0" marB="0" anchor="ctr">
                    <a:lnL>
                      <a:noFill/>
                    </a:lnL>
                    <a:lnR>
                      <a:noFill/>
                    </a:lnR>
                    <a:lnT>
                      <a:noFill/>
                    </a:lnT>
                    <a:lnB>
                      <a:noFill/>
                    </a:lnB>
                  </a:tcPr>
                </a:tc>
                <a:tc>
                  <a:txBody>
                    <a:bodyPr/>
                    <a:lstStyle/>
                    <a:p>
                      <a:r>
                        <a:rPr lang="en-US" sz="1200" b="1"/>
                        <a:t>6</a:t>
                      </a:r>
                    </a:p>
                  </a:txBody>
                  <a:tcPr marL="0" marR="0" marT="0" marB="0" anchor="ctr">
                    <a:lnL>
                      <a:noFill/>
                    </a:lnL>
                    <a:lnR>
                      <a:noFill/>
                    </a:lnR>
                    <a:lnT>
                      <a:noFill/>
                    </a:lnT>
                    <a:lnB>
                      <a:noFill/>
                    </a:lnB>
                  </a:tcPr>
                </a:tc>
              </a:tr>
              <a:tr h="556075">
                <a:tc>
                  <a:txBody>
                    <a:bodyPr/>
                    <a:lstStyle/>
                    <a:p>
                      <a:r>
                        <a:rPr lang="en-US" sz="1200" b="1"/>
                        <a:t>Delete Process</a:t>
                      </a:r>
                    </a:p>
                  </a:txBody>
                  <a:tcPr marL="0" marR="0" marT="0" marB="0" anchor="ctr">
                    <a:lnL>
                      <a:noFill/>
                    </a:lnL>
                    <a:lnR>
                      <a:noFill/>
                    </a:lnR>
                    <a:lnT>
                      <a:noFill/>
                    </a:lnT>
                    <a:lnB>
                      <a:noFill/>
                    </a:lnB>
                  </a:tcPr>
                </a:tc>
                <a:tc>
                  <a:txBody>
                    <a:bodyPr/>
                    <a:lstStyle/>
                    <a:p>
                      <a:r>
                        <a:rPr lang="en-US" sz="1200" b="1"/>
                        <a:t>5</a:t>
                      </a:r>
                    </a:p>
                  </a:txBody>
                  <a:tcPr marL="0" marR="0" marT="0" marB="0" anchor="ctr">
                    <a:lnL>
                      <a:noFill/>
                    </a:lnL>
                    <a:lnR>
                      <a:noFill/>
                    </a:lnR>
                    <a:lnT>
                      <a:noFill/>
                    </a:lnT>
                    <a:lnB>
                      <a:noFill/>
                    </a:lnB>
                  </a:tcPr>
                </a:tc>
                <a:tc>
                  <a:txBody>
                    <a:bodyPr/>
                    <a:lstStyle/>
                    <a:p>
                      <a:r>
                        <a:rPr lang="en-US" sz="1200" b="1" dirty="0"/>
                        <a:t>Project, Process, </a:t>
                      </a:r>
                      <a:r>
                        <a:rPr lang="en-US" sz="1200" b="1" dirty="0" err="1"/>
                        <a:t>ProcessGroup</a:t>
                      </a:r>
                      <a:endParaRPr lang="en-US" sz="1200" b="1" dirty="0"/>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c>
                  <a:txBody>
                    <a:bodyPr/>
                    <a:lstStyle/>
                    <a:p>
                      <a:r>
                        <a:rPr lang="en-US" sz="1200" b="1" dirty="0"/>
                        <a:t>High</a:t>
                      </a:r>
                    </a:p>
                  </a:txBody>
                  <a:tcPr marL="0" marR="0" marT="0" marB="0" anchor="ctr">
                    <a:lnL>
                      <a:noFill/>
                    </a:lnL>
                    <a:lnR>
                      <a:noFill/>
                    </a:lnR>
                    <a:lnT>
                      <a:noFill/>
                    </a:lnT>
                    <a:lnB>
                      <a:noFill/>
                    </a:lnB>
                  </a:tcPr>
                </a:tc>
                <a:tc>
                  <a:txBody>
                    <a:bodyPr/>
                    <a:lstStyle/>
                    <a:p>
                      <a:r>
                        <a:rPr lang="en-US" sz="1200" b="1" dirty="0"/>
                        <a:t>6</a:t>
                      </a:r>
                    </a:p>
                  </a:txBody>
                  <a:tcPr marL="0" marR="0" marT="0" marB="0" anchor="ctr">
                    <a:lnL>
                      <a:noFill/>
                    </a:lnL>
                    <a:lnR>
                      <a:noFill/>
                    </a:lnR>
                    <a:lnT>
                      <a:noFill/>
                    </a:lnT>
                    <a:lnB>
                      <a:noFill/>
                    </a:lnB>
                  </a:tcPr>
                </a:tc>
              </a:tr>
              <a:tr h="556075">
                <a:tc>
                  <a:txBody>
                    <a:bodyPr/>
                    <a:lstStyle/>
                    <a:p>
                      <a:r>
                        <a:rPr lang="en-US" sz="1200" b="1"/>
                        <a:t>Clone Process</a:t>
                      </a:r>
                    </a:p>
                  </a:txBody>
                  <a:tcPr marL="0" marR="0" marT="0" marB="0" anchor="ctr">
                    <a:lnL>
                      <a:noFill/>
                    </a:lnL>
                    <a:lnR>
                      <a:noFill/>
                    </a:lnR>
                    <a:lnT>
                      <a:noFill/>
                    </a:lnT>
                    <a:lnB>
                      <a:noFill/>
                    </a:lnB>
                  </a:tcPr>
                </a:tc>
                <a:tc>
                  <a:txBody>
                    <a:bodyPr/>
                    <a:lstStyle/>
                    <a:p>
                      <a:r>
                        <a:rPr lang="en-US" sz="1200" b="1"/>
                        <a:t>3</a:t>
                      </a:r>
                    </a:p>
                  </a:txBody>
                  <a:tcPr marL="0" marR="0" marT="0" marB="0" anchor="ctr">
                    <a:lnL>
                      <a:noFill/>
                    </a:lnL>
                    <a:lnR>
                      <a:noFill/>
                    </a:lnR>
                    <a:lnT>
                      <a:noFill/>
                    </a:lnT>
                    <a:lnB>
                      <a:noFill/>
                    </a:lnB>
                  </a:tcPr>
                </a:tc>
                <a:tc>
                  <a:txBody>
                    <a:bodyPr/>
                    <a:lstStyle/>
                    <a:p>
                      <a:r>
                        <a:rPr lang="en-US" sz="1200" b="1"/>
                        <a:t>Project, Process, ProcessGroup</a:t>
                      </a:r>
                    </a:p>
                  </a:txBody>
                  <a:tcPr marL="0" marR="0" marT="0" marB="0" anchor="ctr">
                    <a:lnL>
                      <a:noFill/>
                    </a:lnL>
                    <a:lnR>
                      <a:noFill/>
                    </a:lnR>
                    <a:lnT>
                      <a:noFill/>
                    </a:lnT>
                    <a:lnB>
                      <a:noFill/>
                    </a:lnB>
                  </a:tcPr>
                </a:tc>
                <a:tc>
                  <a:txBody>
                    <a:bodyPr/>
                    <a:lstStyle/>
                    <a:p>
                      <a:r>
                        <a:rPr lang="en-US" sz="1200" b="1" dirty="0"/>
                        <a:t>3</a:t>
                      </a:r>
                    </a:p>
                  </a:txBody>
                  <a:tcPr marL="0" marR="0" marT="0" marB="0" anchor="ctr">
                    <a:lnL>
                      <a:noFill/>
                    </a:lnL>
                    <a:lnR>
                      <a:noFill/>
                    </a:lnR>
                    <a:lnT>
                      <a:noFill/>
                    </a:lnT>
                    <a:lnB>
                      <a:noFill/>
                    </a:lnB>
                  </a:tcPr>
                </a:tc>
                <a:tc>
                  <a:txBody>
                    <a:bodyPr/>
                    <a:lstStyle/>
                    <a:p>
                      <a:r>
                        <a:rPr lang="en-US" sz="1200" b="1"/>
                        <a:t>Average</a:t>
                      </a:r>
                    </a:p>
                  </a:txBody>
                  <a:tcPr marL="0" marR="0" marT="0" marB="0" anchor="ctr">
                    <a:lnL>
                      <a:noFill/>
                    </a:lnL>
                    <a:lnR>
                      <a:noFill/>
                    </a:lnR>
                    <a:lnT>
                      <a:noFill/>
                    </a:lnT>
                    <a:lnB>
                      <a:noFill/>
                    </a:lnB>
                  </a:tcPr>
                </a:tc>
                <a:tc>
                  <a:txBody>
                    <a:bodyPr/>
                    <a:lstStyle/>
                    <a:p>
                      <a:r>
                        <a:rPr lang="en-US" sz="1200" b="1" dirty="0"/>
                        <a:t>4</a:t>
                      </a:r>
                    </a:p>
                  </a:txBody>
                  <a:tcPr marL="0" marR="0" marT="0" marB="0" anchor="ctr">
                    <a:lnL>
                      <a:noFill/>
                    </a:lnL>
                    <a:lnR>
                      <a:noFill/>
                    </a:lnR>
                    <a:lnT>
                      <a:noFill/>
                    </a:lnT>
                    <a:lnB>
                      <a:noFill/>
                    </a:lnB>
                  </a:tcPr>
                </a:tc>
              </a:tr>
              <a:tr h="182887">
                <a:tc gridSpan="5">
                  <a:txBody>
                    <a:bodyPr/>
                    <a:lstStyle/>
                    <a:p>
                      <a:r>
                        <a:rPr lang="en-US" sz="1200" b="1" dirty="0"/>
                        <a:t>Total:</a:t>
                      </a:r>
                    </a:p>
                  </a:txBody>
                  <a:tcPr marL="0" marR="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200" b="1" dirty="0"/>
                        <a:t>45</a:t>
                      </a:r>
                    </a:p>
                  </a:txBody>
                  <a:tcPr marL="0" marR="0" marT="0" marB="0" anchor="ctr">
                    <a:lnL>
                      <a:noFill/>
                    </a:lnL>
                    <a:lnR>
                      <a:noFill/>
                    </a:lnR>
                    <a:lnT>
                      <a:noFill/>
                    </a:lnT>
                    <a:lnB>
                      <a:noFill/>
                    </a:lnB>
                  </a:tcPr>
                </a:tc>
              </a:tr>
            </a:tbl>
          </a:graphicData>
        </a:graphic>
      </p:graphicFrame>
      <p:sp>
        <p:nvSpPr>
          <p:cNvPr id="13389" name="Rectangle 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spTree>
    <p:extLst>
      <p:ext uri="{BB962C8B-B14F-4D97-AF65-F5344CB8AC3E}">
        <p14:creationId xmlns:p14="http://schemas.microsoft.com/office/powerpoint/2010/main" val="2964489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smtClean="0"/>
          </a:p>
        </p:txBody>
      </p:sp>
      <p:sp>
        <p:nvSpPr>
          <p:cNvPr id="14339" name="Content Placeholder 2"/>
          <p:cNvSpPr>
            <a:spLocks noGrp="1"/>
          </p:cNvSpPr>
          <p:nvPr>
            <p:ph idx="1"/>
          </p:nvPr>
        </p:nvSpPr>
        <p:spPr/>
        <p:txBody>
          <a:bodyPr/>
          <a:lstStyle/>
          <a:p>
            <a:r>
              <a:rPr lang="en-US" b="1" smtClean="0"/>
              <a:t>Step 3d: Determine the count resulting from EO's</a:t>
            </a:r>
          </a:p>
          <a:p>
            <a:endParaRPr lang="en-US" smtClean="0"/>
          </a:p>
        </p:txBody>
      </p:sp>
    </p:spTree>
    <p:extLst>
      <p:ext uri="{BB962C8B-B14F-4D97-AF65-F5344CB8AC3E}">
        <p14:creationId xmlns:p14="http://schemas.microsoft.com/office/powerpoint/2010/main" val="4156118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For EO’s</a:t>
            </a:r>
          </a:p>
        </p:txBody>
      </p:sp>
      <p:graphicFrame>
        <p:nvGraphicFramePr>
          <p:cNvPr id="4" name="Table 3"/>
          <p:cNvGraphicFramePr>
            <a:graphicFrameLocks noGrp="1"/>
          </p:cNvGraphicFramePr>
          <p:nvPr/>
        </p:nvGraphicFramePr>
        <p:xfrm>
          <a:off x="1524000" y="1771650"/>
          <a:ext cx="6096000" cy="1771651"/>
        </p:xfrm>
        <a:graphic>
          <a:graphicData uri="http://schemas.openxmlformats.org/drawingml/2006/table">
            <a:tbl>
              <a:tblPr/>
              <a:tblGrid>
                <a:gridCol w="1219200"/>
                <a:gridCol w="1219200"/>
                <a:gridCol w="1219200"/>
                <a:gridCol w="1219200"/>
                <a:gridCol w="1219200"/>
              </a:tblGrid>
              <a:tr h="885825">
                <a:tc>
                  <a:txBody>
                    <a:bodyPr/>
                    <a:lstStyle/>
                    <a:p>
                      <a:r>
                        <a:rPr lang="en-US" sz="1400" b="1"/>
                        <a:t>Process</a:t>
                      </a:r>
                    </a:p>
                  </a:txBody>
                  <a:tcPr marL="0" marR="0" marT="0" marB="0" anchor="ctr">
                    <a:lnL>
                      <a:noFill/>
                    </a:lnL>
                    <a:lnR>
                      <a:noFill/>
                    </a:lnR>
                    <a:lnT>
                      <a:noFill/>
                    </a:lnT>
                    <a:lnB>
                      <a:noFill/>
                    </a:lnB>
                  </a:tcPr>
                </a:tc>
                <a:tc>
                  <a:txBody>
                    <a:bodyPr/>
                    <a:lstStyle/>
                    <a:p>
                      <a:r>
                        <a:rPr lang="en-US" sz="1400" b="1"/>
                        <a:t>DETs</a:t>
                      </a:r>
                    </a:p>
                  </a:txBody>
                  <a:tcPr marL="0" marR="0" marT="0" marB="0" anchor="ctr">
                    <a:lnL>
                      <a:noFill/>
                    </a:lnL>
                    <a:lnR>
                      <a:noFill/>
                    </a:lnR>
                    <a:lnT>
                      <a:noFill/>
                    </a:lnT>
                    <a:lnB>
                      <a:noFill/>
                    </a:lnB>
                  </a:tcPr>
                </a:tc>
                <a:tc>
                  <a:txBody>
                    <a:bodyPr/>
                    <a:lstStyle/>
                    <a:p>
                      <a:r>
                        <a:rPr lang="en-US" sz="1400" b="1"/>
                        <a:t>FTRs</a:t>
                      </a:r>
                    </a:p>
                  </a:txBody>
                  <a:tcPr marL="0" marR="0" marT="0" marB="0" anchor="ctr">
                    <a:lnL>
                      <a:noFill/>
                    </a:lnL>
                    <a:lnR>
                      <a:noFill/>
                    </a:lnR>
                    <a:lnT>
                      <a:noFill/>
                    </a:lnT>
                    <a:lnB>
                      <a:noFill/>
                    </a:lnB>
                  </a:tcPr>
                </a:tc>
                <a:tc>
                  <a:txBody>
                    <a:bodyPr/>
                    <a:lstStyle/>
                    <a:p>
                      <a:r>
                        <a:rPr lang="en-US" sz="1400" b="1"/>
                        <a:t>Resulting</a:t>
                      </a:r>
                      <a:br>
                        <a:rPr lang="en-US" sz="1400" b="1"/>
                      </a:br>
                      <a:r>
                        <a:rPr lang="en-US" sz="1400" b="1"/>
                        <a:t>Complexity</a:t>
                      </a:r>
                    </a:p>
                  </a:txBody>
                  <a:tcPr marL="0" marR="0" marT="0" marB="0" anchor="ctr">
                    <a:lnL>
                      <a:noFill/>
                    </a:lnL>
                    <a:lnR>
                      <a:noFill/>
                    </a:lnR>
                    <a:lnT>
                      <a:noFill/>
                    </a:lnT>
                    <a:lnB>
                      <a:noFill/>
                    </a:lnB>
                  </a:tcPr>
                </a:tc>
                <a:tc>
                  <a:txBody>
                    <a:bodyPr/>
                    <a:lstStyle/>
                    <a:p>
                      <a:r>
                        <a:rPr lang="en-US" sz="1400" b="1"/>
                        <a:t>No. FPs</a:t>
                      </a:r>
                    </a:p>
                  </a:txBody>
                  <a:tcPr marL="0" marR="0" marT="0" marB="0" anchor="ctr">
                    <a:lnL>
                      <a:noFill/>
                    </a:lnL>
                    <a:lnR>
                      <a:noFill/>
                    </a:lnR>
                    <a:lnT>
                      <a:noFill/>
                    </a:lnT>
                    <a:lnB>
                      <a:noFill/>
                    </a:lnB>
                  </a:tcPr>
                </a:tc>
              </a:tr>
              <a:tr h="442913">
                <a:tc>
                  <a:txBody>
                    <a:bodyPr/>
                    <a:lstStyle/>
                    <a:p>
                      <a:r>
                        <a:rPr lang="en-US" sz="1400" b="1"/>
                        <a:t>UFPC Report</a:t>
                      </a:r>
                    </a:p>
                  </a:txBody>
                  <a:tcPr marL="0" marR="0" marT="0" marB="0" anchor="ctr">
                    <a:lnL>
                      <a:noFill/>
                    </a:lnL>
                    <a:lnR>
                      <a:noFill/>
                    </a:lnR>
                    <a:lnT>
                      <a:noFill/>
                    </a:lnT>
                    <a:lnB>
                      <a:noFill/>
                    </a:lnB>
                  </a:tcPr>
                </a:tc>
                <a:tc>
                  <a:txBody>
                    <a:bodyPr/>
                    <a:lstStyle/>
                    <a:p>
                      <a:r>
                        <a:rPr lang="en-US" sz="1400" b="1"/>
                        <a:t>7</a:t>
                      </a:r>
                    </a:p>
                  </a:txBody>
                  <a:tcPr marL="0" marR="0" marT="0" marB="0" anchor="ctr">
                    <a:lnL>
                      <a:noFill/>
                    </a:lnL>
                    <a:lnR>
                      <a:noFill/>
                    </a:lnR>
                    <a:lnT>
                      <a:noFill/>
                    </a:lnT>
                    <a:lnB>
                      <a:noFill/>
                    </a:lnB>
                  </a:tcPr>
                </a:tc>
                <a:tc>
                  <a:txBody>
                    <a:bodyPr/>
                    <a:lstStyle/>
                    <a:p>
                      <a:r>
                        <a:rPr lang="en-US" sz="1400" b="1"/>
                        <a:t>3</a:t>
                      </a:r>
                    </a:p>
                  </a:txBody>
                  <a:tcPr marL="0" marR="0" marT="0" marB="0" anchor="ctr">
                    <a:lnL>
                      <a:noFill/>
                    </a:lnL>
                    <a:lnR>
                      <a:noFill/>
                    </a:lnR>
                    <a:lnT>
                      <a:noFill/>
                    </a:lnT>
                    <a:lnB>
                      <a:noFill/>
                    </a:lnB>
                  </a:tcPr>
                </a:tc>
                <a:tc>
                  <a:txBody>
                    <a:bodyPr/>
                    <a:lstStyle/>
                    <a:p>
                      <a:r>
                        <a:rPr lang="en-US" sz="1400" b="1"/>
                        <a:t>Average</a:t>
                      </a:r>
                    </a:p>
                  </a:txBody>
                  <a:tcPr marL="0" marR="0" marT="0" marB="0" anchor="ctr">
                    <a:lnL>
                      <a:noFill/>
                    </a:lnL>
                    <a:lnR>
                      <a:noFill/>
                    </a:lnR>
                    <a:lnT>
                      <a:noFill/>
                    </a:lnT>
                    <a:lnB>
                      <a:noFill/>
                    </a:lnB>
                  </a:tcPr>
                </a:tc>
                <a:tc>
                  <a:txBody>
                    <a:bodyPr/>
                    <a:lstStyle/>
                    <a:p>
                      <a:r>
                        <a:rPr lang="en-US" sz="1400" b="1"/>
                        <a:t>4</a:t>
                      </a:r>
                    </a:p>
                  </a:txBody>
                  <a:tcPr marL="0" marR="0" marT="0" marB="0" anchor="ctr">
                    <a:lnL>
                      <a:noFill/>
                    </a:lnL>
                    <a:lnR>
                      <a:noFill/>
                    </a:lnR>
                    <a:lnT>
                      <a:noFill/>
                    </a:lnT>
                    <a:lnB>
                      <a:noFill/>
                    </a:lnB>
                  </a:tcPr>
                </a:tc>
              </a:tr>
              <a:tr h="442913">
                <a:tc gridSpan="4">
                  <a:txBody>
                    <a:bodyPr/>
                    <a:lstStyle/>
                    <a:p>
                      <a:r>
                        <a:rPr lang="en-US" sz="1400" b="1"/>
                        <a:t>Total:</a:t>
                      </a:r>
                    </a:p>
                  </a:txBody>
                  <a:tcPr marL="0" marR="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b="1" dirty="0"/>
                        <a:t>4</a:t>
                      </a:r>
                    </a:p>
                  </a:txBody>
                  <a:tcPr marL="0" marR="0" marT="0" marB="0" anchor="ctr">
                    <a:lnL>
                      <a:noFill/>
                    </a:lnL>
                    <a:lnR>
                      <a:noFill/>
                    </a:lnR>
                    <a:lnT>
                      <a:noFill/>
                    </a:lnT>
                    <a:lnB>
                      <a:noFill/>
                    </a:lnB>
                  </a:tcPr>
                </a:tc>
              </a:tr>
            </a:tbl>
          </a:graphicData>
        </a:graphic>
      </p:graphicFrame>
      <p:sp>
        <p:nvSpPr>
          <p:cNvPr id="15376" name="Rectangle 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spTree>
    <p:extLst>
      <p:ext uri="{BB962C8B-B14F-4D97-AF65-F5344CB8AC3E}">
        <p14:creationId xmlns:p14="http://schemas.microsoft.com/office/powerpoint/2010/main" val="4217134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
            </a:r>
            <a:br>
              <a:rPr lang="en-US" b="1" dirty="0" smtClean="0"/>
            </a:br>
            <a:endParaRPr lang="en-US" dirty="0"/>
          </a:p>
        </p:txBody>
      </p:sp>
      <p:sp>
        <p:nvSpPr>
          <p:cNvPr id="16387" name="Content Placeholder 2"/>
          <p:cNvSpPr>
            <a:spLocks noGrp="1"/>
          </p:cNvSpPr>
          <p:nvPr>
            <p:ph idx="1"/>
          </p:nvPr>
        </p:nvSpPr>
        <p:spPr/>
        <p:txBody>
          <a:bodyPr/>
          <a:lstStyle/>
          <a:p>
            <a:r>
              <a:rPr lang="en-US" b="1" smtClean="0"/>
              <a:t>Step 3e: Determine the count resulting from EQ's</a:t>
            </a:r>
          </a:p>
          <a:p>
            <a:endParaRPr lang="en-US" smtClean="0"/>
          </a:p>
        </p:txBody>
      </p:sp>
    </p:spTree>
    <p:extLst>
      <p:ext uri="{BB962C8B-B14F-4D97-AF65-F5344CB8AC3E}">
        <p14:creationId xmlns:p14="http://schemas.microsoft.com/office/powerpoint/2010/main" val="3528371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
          <a:ext cx="8915400" cy="5143502"/>
        </p:xfrm>
        <a:graphic>
          <a:graphicData uri="http://schemas.openxmlformats.org/drawingml/2006/table">
            <a:tbl>
              <a:tblPr/>
              <a:tblGrid>
                <a:gridCol w="1783080"/>
                <a:gridCol w="1783080"/>
                <a:gridCol w="1783080"/>
                <a:gridCol w="1783080"/>
                <a:gridCol w="1783080"/>
              </a:tblGrid>
              <a:tr h="505523">
                <a:tc>
                  <a:txBody>
                    <a:bodyPr/>
                    <a:lstStyle/>
                    <a:p>
                      <a:r>
                        <a:rPr lang="en-US" sz="1200" b="1" dirty="0"/>
                        <a:t>Process</a:t>
                      </a:r>
                    </a:p>
                  </a:txBody>
                  <a:tcPr marL="18850" marR="18850" marT="14138" marB="14138" anchor="ctr">
                    <a:lnL>
                      <a:noFill/>
                    </a:lnL>
                    <a:lnR>
                      <a:noFill/>
                    </a:lnR>
                    <a:lnT>
                      <a:noFill/>
                    </a:lnT>
                    <a:lnB>
                      <a:noFill/>
                    </a:lnB>
                  </a:tcPr>
                </a:tc>
                <a:tc>
                  <a:txBody>
                    <a:bodyPr/>
                    <a:lstStyle/>
                    <a:p>
                      <a:r>
                        <a:rPr lang="en-US" sz="1200" b="1"/>
                        <a:t>DETs</a:t>
                      </a:r>
                    </a:p>
                  </a:txBody>
                  <a:tcPr marL="18850" marR="18850" marT="14138" marB="14138" anchor="ctr">
                    <a:lnL>
                      <a:noFill/>
                    </a:lnL>
                    <a:lnR>
                      <a:noFill/>
                    </a:lnR>
                    <a:lnT>
                      <a:noFill/>
                    </a:lnT>
                    <a:lnB>
                      <a:noFill/>
                    </a:lnB>
                  </a:tcPr>
                </a:tc>
                <a:tc>
                  <a:txBody>
                    <a:bodyPr/>
                    <a:lstStyle/>
                    <a:p>
                      <a:r>
                        <a:rPr lang="en-US" sz="1200" b="1"/>
                        <a:t>FTRs</a:t>
                      </a:r>
                    </a:p>
                  </a:txBody>
                  <a:tcPr marL="18850" marR="18850" marT="14138" marB="14138" anchor="ctr">
                    <a:lnL>
                      <a:noFill/>
                    </a:lnL>
                    <a:lnR>
                      <a:noFill/>
                    </a:lnR>
                    <a:lnT>
                      <a:noFill/>
                    </a:lnT>
                    <a:lnB>
                      <a:noFill/>
                    </a:lnB>
                  </a:tcPr>
                </a:tc>
                <a:tc>
                  <a:txBody>
                    <a:bodyPr/>
                    <a:lstStyle/>
                    <a:p>
                      <a:r>
                        <a:rPr lang="en-US" sz="1200" b="1"/>
                        <a:t>Resulting Complexity</a:t>
                      </a:r>
                    </a:p>
                  </a:txBody>
                  <a:tcPr marL="18850" marR="18850" marT="14138" marB="14138" anchor="ctr">
                    <a:lnL>
                      <a:noFill/>
                    </a:lnL>
                    <a:lnR>
                      <a:noFill/>
                    </a:lnR>
                    <a:lnT>
                      <a:noFill/>
                    </a:lnT>
                    <a:lnB>
                      <a:noFill/>
                    </a:lnB>
                  </a:tcPr>
                </a:tc>
                <a:tc>
                  <a:txBody>
                    <a:bodyPr/>
                    <a:lstStyle/>
                    <a:p>
                      <a:r>
                        <a:rPr lang="en-US" sz="1200" b="1"/>
                        <a:t># FPs</a:t>
                      </a:r>
                    </a:p>
                  </a:txBody>
                  <a:tcPr marL="18850" marR="18850" marT="14138" marB="14138" anchor="ctr">
                    <a:lnL>
                      <a:noFill/>
                    </a:lnL>
                    <a:lnR>
                      <a:noFill/>
                    </a:lnR>
                    <a:lnT>
                      <a:noFill/>
                    </a:lnT>
                    <a:lnB>
                      <a:noFill/>
                    </a:lnB>
                  </a:tcPr>
                </a:tc>
              </a:tr>
              <a:tr h="505523">
                <a:tc>
                  <a:txBody>
                    <a:bodyPr/>
                    <a:lstStyle/>
                    <a:p>
                      <a:r>
                        <a:rPr lang="en-US" sz="1200" b="1"/>
                        <a:t>ILF/EIF Report</a:t>
                      </a:r>
                    </a:p>
                  </a:txBody>
                  <a:tcPr marL="18850" marR="18850" marT="14138" marB="14138" anchor="ctr">
                    <a:lnL>
                      <a:noFill/>
                    </a:lnL>
                    <a:lnR>
                      <a:noFill/>
                    </a:lnR>
                    <a:lnT>
                      <a:noFill/>
                    </a:lnT>
                    <a:lnB>
                      <a:noFill/>
                    </a:lnB>
                  </a:tcPr>
                </a:tc>
                <a:tc>
                  <a:txBody>
                    <a:bodyPr/>
                    <a:lstStyle/>
                    <a:p>
                      <a:r>
                        <a:rPr lang="en-US" sz="1200" b="1"/>
                        <a:t>6</a:t>
                      </a:r>
                    </a:p>
                  </a:txBody>
                  <a:tcPr marL="18850" marR="18850" marT="14138" marB="14138" anchor="ctr">
                    <a:lnL>
                      <a:noFill/>
                    </a:lnL>
                    <a:lnR>
                      <a:noFill/>
                    </a:lnR>
                    <a:lnT>
                      <a:noFill/>
                    </a:lnT>
                    <a:lnB>
                      <a:noFill/>
                    </a:lnB>
                  </a:tcPr>
                </a:tc>
                <a:tc>
                  <a:txBody>
                    <a:bodyPr/>
                    <a:lstStyle/>
                    <a:p>
                      <a:r>
                        <a:rPr lang="en-US" sz="1200" b="1"/>
                        <a:t>2</a:t>
                      </a:r>
                    </a:p>
                  </a:txBody>
                  <a:tcPr marL="18850" marR="18850" marT="14138" marB="14138" anchor="ctr">
                    <a:lnL>
                      <a:noFill/>
                    </a:lnL>
                    <a:lnR>
                      <a:noFill/>
                    </a:lnR>
                    <a:lnT>
                      <a:noFill/>
                    </a:lnT>
                    <a:lnB>
                      <a:noFill/>
                    </a:lnB>
                  </a:tcPr>
                </a:tc>
                <a:tc>
                  <a:txBody>
                    <a:bodyPr/>
                    <a:lstStyle/>
                    <a:p>
                      <a:r>
                        <a:rPr lang="en-US" sz="1200" b="1"/>
                        <a:t>Average</a:t>
                      </a:r>
                    </a:p>
                  </a:txBody>
                  <a:tcPr marL="18850" marR="18850" marT="14138" marB="14138" anchor="ctr">
                    <a:lnL>
                      <a:noFill/>
                    </a:lnL>
                    <a:lnR>
                      <a:noFill/>
                    </a:lnR>
                    <a:lnT>
                      <a:noFill/>
                    </a:lnT>
                    <a:lnB>
                      <a:noFill/>
                    </a:lnB>
                  </a:tcPr>
                </a:tc>
                <a:tc>
                  <a:txBody>
                    <a:bodyPr/>
                    <a:lstStyle/>
                    <a:p>
                      <a:r>
                        <a:rPr lang="en-US" sz="1200" b="1"/>
                        <a:t>5</a:t>
                      </a:r>
                    </a:p>
                  </a:txBody>
                  <a:tcPr marL="18850" marR="18850" marT="14138" marB="14138" anchor="ctr">
                    <a:lnL>
                      <a:noFill/>
                    </a:lnL>
                    <a:lnR>
                      <a:noFill/>
                    </a:lnR>
                    <a:lnT>
                      <a:noFill/>
                    </a:lnT>
                    <a:lnB>
                      <a:noFill/>
                    </a:lnB>
                  </a:tcPr>
                </a:tc>
              </a:tr>
              <a:tr h="505523">
                <a:tc>
                  <a:txBody>
                    <a:bodyPr/>
                    <a:lstStyle/>
                    <a:p>
                      <a:r>
                        <a:rPr lang="en-US" sz="1200" b="1"/>
                        <a:t>Display List of Entities</a:t>
                      </a:r>
                    </a:p>
                  </a:txBody>
                  <a:tcPr marL="18850" marR="18850" marT="14138" marB="14138" anchor="ctr">
                    <a:lnL>
                      <a:noFill/>
                    </a:lnL>
                    <a:lnR>
                      <a:noFill/>
                    </a:lnR>
                    <a:lnT>
                      <a:noFill/>
                    </a:lnT>
                    <a:lnB>
                      <a:noFill/>
                    </a:lnB>
                  </a:tcPr>
                </a:tc>
                <a:tc>
                  <a:txBody>
                    <a:bodyPr/>
                    <a:lstStyle/>
                    <a:p>
                      <a:r>
                        <a:rPr lang="en-US" sz="1200" b="1"/>
                        <a:t>5</a:t>
                      </a:r>
                    </a:p>
                  </a:txBody>
                  <a:tcPr marL="18850" marR="18850" marT="14138" marB="14138" anchor="ctr">
                    <a:lnL>
                      <a:noFill/>
                    </a:lnL>
                    <a:lnR>
                      <a:noFill/>
                    </a:lnR>
                    <a:lnT>
                      <a:noFill/>
                    </a:lnT>
                    <a:lnB>
                      <a:noFill/>
                    </a:lnB>
                  </a:tcPr>
                </a:tc>
                <a:tc>
                  <a:txBody>
                    <a:bodyPr/>
                    <a:lstStyle/>
                    <a:p>
                      <a:r>
                        <a:rPr lang="en-US" sz="1200" b="1"/>
                        <a:t>2</a:t>
                      </a:r>
                    </a:p>
                  </a:txBody>
                  <a:tcPr marL="18850" marR="18850" marT="14138" marB="14138" anchor="ctr">
                    <a:lnL>
                      <a:noFill/>
                    </a:lnL>
                    <a:lnR>
                      <a:noFill/>
                    </a:lnR>
                    <a:lnT>
                      <a:noFill/>
                    </a:lnT>
                    <a:lnB>
                      <a:noFill/>
                    </a:lnB>
                  </a:tcPr>
                </a:tc>
                <a:tc>
                  <a:txBody>
                    <a:bodyPr/>
                    <a:lstStyle/>
                    <a:p>
                      <a:r>
                        <a:rPr lang="en-US" sz="1200" b="1"/>
                        <a:t>Low</a:t>
                      </a:r>
                    </a:p>
                  </a:txBody>
                  <a:tcPr marL="18850" marR="18850" marT="14138" marB="14138" anchor="ctr">
                    <a:lnL>
                      <a:noFill/>
                    </a:lnL>
                    <a:lnR>
                      <a:noFill/>
                    </a:lnR>
                    <a:lnT>
                      <a:noFill/>
                    </a:lnT>
                    <a:lnB>
                      <a:noFill/>
                    </a:lnB>
                  </a:tcPr>
                </a:tc>
                <a:tc>
                  <a:txBody>
                    <a:bodyPr/>
                    <a:lstStyle/>
                    <a:p>
                      <a:r>
                        <a:rPr lang="en-US" sz="1200" b="1"/>
                        <a:t>4</a:t>
                      </a:r>
                    </a:p>
                  </a:txBody>
                  <a:tcPr marL="18850" marR="18850" marT="14138" marB="14138" anchor="ctr">
                    <a:lnL>
                      <a:noFill/>
                    </a:lnL>
                    <a:lnR>
                      <a:noFill/>
                    </a:lnR>
                    <a:lnT>
                      <a:noFill/>
                    </a:lnT>
                    <a:lnB>
                      <a:noFill/>
                    </a:lnB>
                  </a:tcPr>
                </a:tc>
              </a:tr>
              <a:tr h="734438">
                <a:tc>
                  <a:txBody>
                    <a:bodyPr/>
                    <a:lstStyle/>
                    <a:p>
                      <a:r>
                        <a:rPr lang="en-US" sz="1200" b="1"/>
                        <a:t>Display List of Process Groups</a:t>
                      </a:r>
                    </a:p>
                  </a:txBody>
                  <a:tcPr marL="18850" marR="18850" marT="14138" marB="14138" anchor="ctr">
                    <a:lnL>
                      <a:noFill/>
                    </a:lnL>
                    <a:lnR>
                      <a:noFill/>
                    </a:lnR>
                    <a:lnT>
                      <a:noFill/>
                    </a:lnT>
                    <a:lnB>
                      <a:noFill/>
                    </a:lnB>
                  </a:tcPr>
                </a:tc>
                <a:tc>
                  <a:txBody>
                    <a:bodyPr/>
                    <a:lstStyle/>
                    <a:p>
                      <a:r>
                        <a:rPr lang="en-US" sz="1200" b="1" dirty="0"/>
                        <a:t>2</a:t>
                      </a:r>
                    </a:p>
                  </a:txBody>
                  <a:tcPr marL="18850" marR="18850" marT="14138" marB="14138" anchor="ctr">
                    <a:lnL>
                      <a:noFill/>
                    </a:lnL>
                    <a:lnR>
                      <a:noFill/>
                    </a:lnR>
                    <a:lnT>
                      <a:noFill/>
                    </a:lnT>
                    <a:lnB>
                      <a:noFill/>
                    </a:lnB>
                  </a:tcPr>
                </a:tc>
                <a:tc>
                  <a:txBody>
                    <a:bodyPr/>
                    <a:lstStyle/>
                    <a:p>
                      <a:r>
                        <a:rPr lang="en-US" sz="1200" b="1"/>
                        <a:t>2</a:t>
                      </a:r>
                    </a:p>
                  </a:txBody>
                  <a:tcPr marL="18850" marR="18850" marT="14138" marB="14138" anchor="ctr">
                    <a:lnL>
                      <a:noFill/>
                    </a:lnL>
                    <a:lnR>
                      <a:noFill/>
                    </a:lnR>
                    <a:lnT>
                      <a:noFill/>
                    </a:lnT>
                    <a:lnB>
                      <a:noFill/>
                    </a:lnB>
                  </a:tcPr>
                </a:tc>
                <a:tc>
                  <a:txBody>
                    <a:bodyPr/>
                    <a:lstStyle/>
                    <a:p>
                      <a:r>
                        <a:rPr lang="en-US" sz="1200" b="1"/>
                        <a:t>Low</a:t>
                      </a:r>
                    </a:p>
                  </a:txBody>
                  <a:tcPr marL="18850" marR="18850" marT="14138" marB="14138" anchor="ctr">
                    <a:lnL>
                      <a:noFill/>
                    </a:lnL>
                    <a:lnR>
                      <a:noFill/>
                    </a:lnR>
                    <a:lnT>
                      <a:noFill/>
                    </a:lnT>
                    <a:lnB>
                      <a:noFill/>
                    </a:lnB>
                  </a:tcPr>
                </a:tc>
                <a:tc>
                  <a:txBody>
                    <a:bodyPr/>
                    <a:lstStyle/>
                    <a:p>
                      <a:r>
                        <a:rPr lang="en-US" sz="1200" b="1"/>
                        <a:t>4</a:t>
                      </a:r>
                    </a:p>
                  </a:txBody>
                  <a:tcPr marL="18850" marR="18850" marT="14138" marB="14138" anchor="ctr">
                    <a:lnL>
                      <a:noFill/>
                    </a:lnL>
                    <a:lnR>
                      <a:noFill/>
                    </a:lnR>
                    <a:lnT>
                      <a:noFill/>
                    </a:lnT>
                    <a:lnB>
                      <a:noFill/>
                    </a:lnB>
                  </a:tcPr>
                </a:tc>
              </a:tr>
              <a:tr h="505523">
                <a:tc>
                  <a:txBody>
                    <a:bodyPr/>
                    <a:lstStyle/>
                    <a:p>
                      <a:r>
                        <a:rPr lang="en-US" sz="1200" b="1"/>
                        <a:t>Display List of Processes</a:t>
                      </a:r>
                    </a:p>
                  </a:txBody>
                  <a:tcPr marL="18850" marR="18850" marT="14138" marB="14138" anchor="ctr">
                    <a:lnL>
                      <a:noFill/>
                    </a:lnL>
                    <a:lnR>
                      <a:noFill/>
                    </a:lnR>
                    <a:lnT>
                      <a:noFill/>
                    </a:lnT>
                    <a:lnB>
                      <a:noFill/>
                    </a:lnB>
                  </a:tcPr>
                </a:tc>
                <a:tc>
                  <a:txBody>
                    <a:bodyPr/>
                    <a:lstStyle/>
                    <a:p>
                      <a:r>
                        <a:rPr lang="en-US" sz="1200" b="1"/>
                        <a:t>7</a:t>
                      </a:r>
                    </a:p>
                  </a:txBody>
                  <a:tcPr marL="18850" marR="18850" marT="14138" marB="14138" anchor="ctr">
                    <a:lnL>
                      <a:noFill/>
                    </a:lnL>
                    <a:lnR>
                      <a:noFill/>
                    </a:lnR>
                    <a:lnT>
                      <a:noFill/>
                    </a:lnT>
                    <a:lnB>
                      <a:noFill/>
                    </a:lnB>
                  </a:tcPr>
                </a:tc>
                <a:tc>
                  <a:txBody>
                    <a:bodyPr/>
                    <a:lstStyle/>
                    <a:p>
                      <a:r>
                        <a:rPr lang="en-US" sz="1200" b="1"/>
                        <a:t>3</a:t>
                      </a:r>
                    </a:p>
                  </a:txBody>
                  <a:tcPr marL="18850" marR="18850" marT="14138" marB="14138" anchor="ctr">
                    <a:lnL>
                      <a:noFill/>
                    </a:lnL>
                    <a:lnR>
                      <a:noFill/>
                    </a:lnR>
                    <a:lnT>
                      <a:noFill/>
                    </a:lnT>
                    <a:lnB>
                      <a:noFill/>
                    </a:lnB>
                  </a:tcPr>
                </a:tc>
                <a:tc>
                  <a:txBody>
                    <a:bodyPr/>
                    <a:lstStyle/>
                    <a:p>
                      <a:r>
                        <a:rPr lang="en-US" sz="1200" b="1"/>
                        <a:t>Average</a:t>
                      </a:r>
                    </a:p>
                  </a:txBody>
                  <a:tcPr marL="18850" marR="18850" marT="14138" marB="14138" anchor="ctr">
                    <a:lnL>
                      <a:noFill/>
                    </a:lnL>
                    <a:lnR>
                      <a:noFill/>
                    </a:lnR>
                    <a:lnT>
                      <a:noFill/>
                    </a:lnT>
                    <a:lnB>
                      <a:noFill/>
                    </a:lnB>
                  </a:tcPr>
                </a:tc>
                <a:tc>
                  <a:txBody>
                    <a:bodyPr/>
                    <a:lstStyle/>
                    <a:p>
                      <a:r>
                        <a:rPr lang="en-US" sz="1200" b="1"/>
                        <a:t>5</a:t>
                      </a:r>
                    </a:p>
                  </a:txBody>
                  <a:tcPr marL="18850" marR="18850" marT="14138" marB="14138" anchor="ctr">
                    <a:lnL>
                      <a:noFill/>
                    </a:lnL>
                    <a:lnR>
                      <a:noFill/>
                    </a:lnR>
                    <a:lnT>
                      <a:noFill/>
                    </a:lnT>
                    <a:lnB>
                      <a:noFill/>
                    </a:lnB>
                  </a:tcPr>
                </a:tc>
              </a:tr>
              <a:tr h="2107933">
                <a:tc>
                  <a:txBody>
                    <a:bodyPr/>
                    <a:lstStyle/>
                    <a:p>
                      <a:r>
                        <a:rPr lang="en-US" sz="1200" b="1"/>
                        <a:t>Implied Inquiry - Process Group ComboBox on the Add/Edit Process Dialog</a:t>
                      </a:r>
                    </a:p>
                  </a:txBody>
                  <a:tcPr marL="18850" marR="18850" marT="14138" marB="14138" anchor="ctr">
                    <a:lnL>
                      <a:noFill/>
                    </a:lnL>
                    <a:lnR>
                      <a:noFill/>
                    </a:lnR>
                    <a:lnT>
                      <a:noFill/>
                    </a:lnT>
                    <a:lnB>
                      <a:noFill/>
                    </a:lnB>
                  </a:tcPr>
                </a:tc>
                <a:tc>
                  <a:txBody>
                    <a:bodyPr/>
                    <a:lstStyle/>
                    <a:p>
                      <a:r>
                        <a:rPr lang="en-US" sz="1200" b="1"/>
                        <a:t>1</a:t>
                      </a:r>
                    </a:p>
                  </a:txBody>
                  <a:tcPr marL="18850" marR="18850" marT="14138" marB="14138" anchor="ctr">
                    <a:lnL>
                      <a:noFill/>
                    </a:lnL>
                    <a:lnR>
                      <a:noFill/>
                    </a:lnR>
                    <a:lnT>
                      <a:noFill/>
                    </a:lnT>
                    <a:lnB>
                      <a:noFill/>
                    </a:lnB>
                  </a:tcPr>
                </a:tc>
                <a:tc>
                  <a:txBody>
                    <a:bodyPr/>
                    <a:lstStyle/>
                    <a:p>
                      <a:r>
                        <a:rPr lang="en-US" sz="1200" b="1"/>
                        <a:t>2</a:t>
                      </a:r>
                    </a:p>
                  </a:txBody>
                  <a:tcPr marL="18850" marR="18850" marT="14138" marB="14138" anchor="ctr">
                    <a:lnL>
                      <a:noFill/>
                    </a:lnL>
                    <a:lnR>
                      <a:noFill/>
                    </a:lnR>
                    <a:lnT>
                      <a:noFill/>
                    </a:lnT>
                    <a:lnB>
                      <a:noFill/>
                    </a:lnB>
                  </a:tcPr>
                </a:tc>
                <a:tc>
                  <a:txBody>
                    <a:bodyPr/>
                    <a:lstStyle/>
                    <a:p>
                      <a:r>
                        <a:rPr lang="en-US" sz="1200" b="1"/>
                        <a:t>Low</a:t>
                      </a:r>
                    </a:p>
                  </a:txBody>
                  <a:tcPr marL="18850" marR="18850" marT="14138" marB="14138" anchor="ctr">
                    <a:lnL>
                      <a:noFill/>
                    </a:lnL>
                    <a:lnR>
                      <a:noFill/>
                    </a:lnR>
                    <a:lnT>
                      <a:noFill/>
                    </a:lnT>
                    <a:lnB>
                      <a:noFill/>
                    </a:lnB>
                  </a:tcPr>
                </a:tc>
                <a:tc>
                  <a:txBody>
                    <a:bodyPr/>
                    <a:lstStyle/>
                    <a:p>
                      <a:r>
                        <a:rPr lang="en-US" sz="1200" b="1"/>
                        <a:t>4</a:t>
                      </a:r>
                    </a:p>
                  </a:txBody>
                  <a:tcPr marL="18850" marR="18850" marT="14138" marB="14138" anchor="ctr">
                    <a:lnL>
                      <a:noFill/>
                    </a:lnL>
                    <a:lnR>
                      <a:noFill/>
                    </a:lnR>
                    <a:lnT>
                      <a:noFill/>
                    </a:lnT>
                    <a:lnB>
                      <a:noFill/>
                    </a:lnB>
                  </a:tcPr>
                </a:tc>
              </a:tr>
              <a:tr h="279039">
                <a:tc>
                  <a:txBody>
                    <a:bodyPr/>
                    <a:lstStyle/>
                    <a:p>
                      <a:r>
                        <a:rPr lang="en-US" sz="1200" b="1"/>
                        <a:t> </a:t>
                      </a:r>
                    </a:p>
                  </a:txBody>
                  <a:tcPr marL="18850" marR="18850" marT="14138" marB="14138" anchor="ctr">
                    <a:lnL>
                      <a:noFill/>
                    </a:lnL>
                    <a:lnR>
                      <a:noFill/>
                    </a:lnR>
                    <a:lnT>
                      <a:noFill/>
                    </a:lnT>
                    <a:lnB>
                      <a:noFill/>
                    </a:lnB>
                  </a:tcPr>
                </a:tc>
                <a:tc>
                  <a:txBody>
                    <a:bodyPr/>
                    <a:lstStyle/>
                    <a:p>
                      <a:r>
                        <a:rPr lang="en-US" sz="1200" b="1"/>
                        <a:t> </a:t>
                      </a:r>
                    </a:p>
                  </a:txBody>
                  <a:tcPr marL="18850" marR="18850" marT="14138" marB="14138" anchor="ctr">
                    <a:lnL>
                      <a:noFill/>
                    </a:lnL>
                    <a:lnR>
                      <a:noFill/>
                    </a:lnR>
                    <a:lnT>
                      <a:noFill/>
                    </a:lnT>
                    <a:lnB>
                      <a:noFill/>
                    </a:lnB>
                  </a:tcPr>
                </a:tc>
                <a:tc>
                  <a:txBody>
                    <a:bodyPr/>
                    <a:lstStyle/>
                    <a:p>
                      <a:r>
                        <a:rPr lang="en-US" sz="1200" b="1"/>
                        <a:t> </a:t>
                      </a:r>
                    </a:p>
                  </a:txBody>
                  <a:tcPr marL="18850" marR="18850" marT="14138" marB="14138" anchor="ctr">
                    <a:lnL>
                      <a:noFill/>
                    </a:lnL>
                    <a:lnR>
                      <a:noFill/>
                    </a:lnR>
                    <a:lnT>
                      <a:noFill/>
                    </a:lnT>
                    <a:lnB>
                      <a:noFill/>
                    </a:lnB>
                  </a:tcPr>
                </a:tc>
                <a:tc>
                  <a:txBody>
                    <a:bodyPr/>
                    <a:lstStyle/>
                    <a:p>
                      <a:r>
                        <a:rPr lang="en-US" sz="1200" b="1"/>
                        <a:t>Total:</a:t>
                      </a:r>
                    </a:p>
                  </a:txBody>
                  <a:tcPr marL="18850" marR="18850" marT="14138" marB="14138" anchor="ctr">
                    <a:lnL>
                      <a:noFill/>
                    </a:lnL>
                    <a:lnR>
                      <a:noFill/>
                    </a:lnR>
                    <a:lnT>
                      <a:noFill/>
                    </a:lnT>
                    <a:lnB>
                      <a:noFill/>
                    </a:lnB>
                  </a:tcPr>
                </a:tc>
                <a:tc>
                  <a:txBody>
                    <a:bodyPr/>
                    <a:lstStyle/>
                    <a:p>
                      <a:r>
                        <a:rPr lang="en-US" sz="1200" b="1" dirty="0"/>
                        <a:t>22</a:t>
                      </a:r>
                    </a:p>
                  </a:txBody>
                  <a:tcPr marL="18850" marR="18850" marT="14138" marB="14138" anchor="ctr">
                    <a:lnL>
                      <a:noFill/>
                    </a:lnL>
                    <a:lnR>
                      <a:noFill/>
                    </a:lnR>
                    <a:lnT>
                      <a:noFill/>
                    </a:lnT>
                    <a:lnB>
                      <a:noFill/>
                    </a:lnB>
                  </a:tcPr>
                </a:tc>
              </a:tr>
            </a:tbl>
          </a:graphicData>
        </a:graphic>
      </p:graphicFrame>
    </p:spTree>
    <p:extLst>
      <p:ext uri="{BB962C8B-B14F-4D97-AF65-F5344CB8AC3E}">
        <p14:creationId xmlns:p14="http://schemas.microsoft.com/office/powerpoint/2010/main" val="3537163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1" y="0"/>
          <a:ext cx="8153401" cy="5148275"/>
        </p:xfrm>
        <a:graphic>
          <a:graphicData uri="http://schemas.openxmlformats.org/drawingml/2006/table">
            <a:tbl>
              <a:tblPr/>
              <a:tblGrid>
                <a:gridCol w="1108865"/>
                <a:gridCol w="1761134"/>
                <a:gridCol w="1761134"/>
                <a:gridCol w="1761134"/>
                <a:gridCol w="1761134"/>
              </a:tblGrid>
              <a:tr h="400301">
                <a:tc>
                  <a:txBody>
                    <a:bodyPr/>
                    <a:lstStyle/>
                    <a:p>
                      <a:r>
                        <a:rPr lang="en-US" sz="1200" b="1"/>
                        <a:t>Function</a:t>
                      </a:r>
                      <a:br>
                        <a:rPr lang="en-US" sz="1200" b="1"/>
                      </a:br>
                      <a:r>
                        <a:rPr lang="en-US" sz="1200" b="1"/>
                        <a:t>Type</a:t>
                      </a:r>
                    </a:p>
                  </a:txBody>
                  <a:tcPr marL="23028" marR="23028" marT="17270" marB="17270" anchor="ctr">
                    <a:lnL>
                      <a:noFill/>
                    </a:lnL>
                    <a:lnR>
                      <a:noFill/>
                    </a:lnR>
                    <a:lnT>
                      <a:noFill/>
                    </a:lnT>
                    <a:lnB>
                      <a:noFill/>
                    </a:lnB>
                  </a:tcPr>
                </a:tc>
                <a:tc>
                  <a:txBody>
                    <a:bodyPr/>
                    <a:lstStyle/>
                    <a:p>
                      <a:r>
                        <a:rPr lang="en-US" sz="1200" b="1"/>
                        <a:t>Functional</a:t>
                      </a:r>
                      <a:br>
                        <a:rPr lang="en-US" sz="1200" b="1"/>
                      </a:br>
                      <a:r>
                        <a:rPr lang="en-US" sz="1200" b="1"/>
                        <a:t>Complexity</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Complexity</a:t>
                      </a:r>
                      <a:br>
                        <a:rPr lang="en-US" sz="1200" b="1"/>
                      </a:br>
                      <a:r>
                        <a:rPr lang="en-US" sz="1200" b="1"/>
                        <a:t>Totals</a:t>
                      </a:r>
                    </a:p>
                  </a:txBody>
                  <a:tcPr marL="23028" marR="23028" marT="17270" marB="17270" anchor="ctr">
                    <a:lnL>
                      <a:noFill/>
                    </a:lnL>
                    <a:lnR>
                      <a:noFill/>
                    </a:lnR>
                    <a:lnT>
                      <a:noFill/>
                    </a:lnT>
                    <a:lnB>
                      <a:noFill/>
                    </a:lnB>
                  </a:tcPr>
                </a:tc>
                <a:tc>
                  <a:txBody>
                    <a:bodyPr/>
                    <a:lstStyle/>
                    <a:p>
                      <a:r>
                        <a:rPr lang="en-US" sz="1200" b="1"/>
                        <a:t>Function</a:t>
                      </a:r>
                      <a:br>
                        <a:rPr lang="en-US" sz="1200" b="1"/>
                      </a:br>
                      <a:r>
                        <a:rPr lang="en-US" sz="1200" b="1"/>
                        <a:t>Type Totals</a:t>
                      </a:r>
                    </a:p>
                  </a:txBody>
                  <a:tcPr marL="23028" marR="23028" marT="17270" marB="17270" anchor="ctr">
                    <a:lnL>
                      <a:noFill/>
                    </a:lnL>
                    <a:lnR>
                      <a:noFill/>
                    </a:lnR>
                    <a:lnT>
                      <a:noFill/>
                    </a:lnT>
                    <a:lnB>
                      <a:noFill/>
                    </a:lnB>
                  </a:tcPr>
                </a:tc>
              </a:tr>
              <a:tr h="226094">
                <a:tc>
                  <a:txBody>
                    <a:bodyPr/>
                    <a:lstStyle/>
                    <a:p>
                      <a:r>
                        <a:rPr lang="en-US" sz="1200" b="1"/>
                        <a:t>ILF</a:t>
                      </a:r>
                    </a:p>
                  </a:txBody>
                  <a:tcPr marL="23028" marR="23028" marT="17270" marB="17270" anchor="ctr">
                    <a:lnL>
                      <a:noFill/>
                    </a:lnL>
                    <a:lnR>
                      <a:noFill/>
                    </a:lnR>
                    <a:lnT>
                      <a:noFill/>
                    </a:lnT>
                    <a:lnB>
                      <a:noFill/>
                    </a:lnB>
                  </a:tcPr>
                </a:tc>
                <a:tc>
                  <a:txBody>
                    <a:bodyPr/>
                    <a:lstStyle/>
                    <a:p>
                      <a:r>
                        <a:rPr lang="en-US" sz="1200" b="1"/>
                        <a:t>4 Low</a:t>
                      </a:r>
                    </a:p>
                  </a:txBody>
                  <a:tcPr marL="23028" marR="23028" marT="17270" marB="17270" anchor="ctr">
                    <a:lnL>
                      <a:noFill/>
                    </a:lnL>
                    <a:lnR>
                      <a:noFill/>
                    </a:lnR>
                    <a:lnT>
                      <a:noFill/>
                    </a:lnT>
                    <a:lnB>
                      <a:noFill/>
                    </a:lnB>
                  </a:tcPr>
                </a:tc>
                <a:tc>
                  <a:txBody>
                    <a:bodyPr/>
                    <a:lstStyle/>
                    <a:p>
                      <a:r>
                        <a:rPr lang="en-US" sz="1200" b="1"/>
                        <a:t>x 7 = </a:t>
                      </a:r>
                    </a:p>
                  </a:txBody>
                  <a:tcPr marL="23028" marR="23028" marT="17270" marB="17270" anchor="ctr">
                    <a:lnL>
                      <a:noFill/>
                    </a:lnL>
                    <a:lnR>
                      <a:noFill/>
                    </a:lnR>
                    <a:lnT>
                      <a:noFill/>
                    </a:lnT>
                    <a:lnB>
                      <a:noFill/>
                    </a:lnB>
                  </a:tcPr>
                </a:tc>
                <a:tc>
                  <a:txBody>
                    <a:bodyPr/>
                    <a:lstStyle/>
                    <a:p>
                      <a:pPr algn="r"/>
                      <a:r>
                        <a:rPr lang="en-US" sz="1200" b="1"/>
                        <a:t>28</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0 Average</a:t>
                      </a:r>
                    </a:p>
                  </a:txBody>
                  <a:tcPr marL="23028" marR="23028" marT="17270" marB="17270" anchor="ctr">
                    <a:lnL>
                      <a:noFill/>
                    </a:lnL>
                    <a:lnR>
                      <a:noFill/>
                    </a:lnR>
                    <a:lnT>
                      <a:noFill/>
                    </a:lnT>
                    <a:lnB>
                      <a:noFill/>
                    </a:lnB>
                  </a:tcPr>
                </a:tc>
                <a:tc>
                  <a:txBody>
                    <a:bodyPr/>
                    <a:lstStyle/>
                    <a:p>
                      <a:r>
                        <a:rPr lang="en-US" sz="1200" b="1"/>
                        <a:t>x 10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0 High</a:t>
                      </a:r>
                    </a:p>
                  </a:txBody>
                  <a:tcPr marL="23028" marR="23028" marT="17270" marB="17270" anchor="ctr">
                    <a:lnL>
                      <a:noFill/>
                    </a:lnL>
                    <a:lnR>
                      <a:noFill/>
                    </a:lnR>
                    <a:lnT>
                      <a:noFill/>
                    </a:lnT>
                    <a:lnB>
                      <a:noFill/>
                    </a:lnB>
                  </a:tcPr>
                </a:tc>
                <a:tc>
                  <a:txBody>
                    <a:bodyPr/>
                    <a:lstStyle/>
                    <a:p>
                      <a:r>
                        <a:rPr lang="en-US" sz="1200" b="1"/>
                        <a:t>x 15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pPr algn="r"/>
                      <a:r>
                        <a:rPr lang="en-US" sz="1200" b="1"/>
                        <a:t>28</a:t>
                      </a:r>
                    </a:p>
                  </a:txBody>
                  <a:tcPr marL="23028" marR="23028" marT="17270" marB="17270" anchor="ctr">
                    <a:lnL>
                      <a:noFill/>
                    </a:lnL>
                    <a:lnR>
                      <a:noFill/>
                    </a:lnR>
                    <a:lnT>
                      <a:noFill/>
                    </a:lnT>
                    <a:lnB>
                      <a:noFill/>
                    </a:lnB>
                  </a:tcPr>
                </a:tc>
              </a:tr>
              <a:tr h="226094">
                <a:tc gridSpan="5">
                  <a:txBody>
                    <a:bodyPr/>
                    <a:lstStyle/>
                    <a:p>
                      <a:r>
                        <a:rPr lang="en-US" sz="1200" b="1"/>
                        <a:t> </a:t>
                      </a:r>
                    </a:p>
                  </a:txBody>
                  <a:tcPr marL="23028" marR="23028" marT="17270" marB="1727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6094">
                <a:tc>
                  <a:txBody>
                    <a:bodyPr/>
                    <a:lstStyle/>
                    <a:p>
                      <a:r>
                        <a:rPr lang="en-US" sz="1200" b="1"/>
                        <a:t>EIF</a:t>
                      </a:r>
                    </a:p>
                  </a:txBody>
                  <a:tcPr marL="23028" marR="23028" marT="17270" marB="17270" anchor="ctr">
                    <a:lnL>
                      <a:noFill/>
                    </a:lnL>
                    <a:lnR>
                      <a:noFill/>
                    </a:lnR>
                    <a:lnT>
                      <a:noFill/>
                    </a:lnT>
                    <a:lnB>
                      <a:noFill/>
                    </a:lnB>
                  </a:tcPr>
                </a:tc>
                <a:tc>
                  <a:txBody>
                    <a:bodyPr/>
                    <a:lstStyle/>
                    <a:p>
                      <a:r>
                        <a:rPr lang="en-US" sz="1200" b="1"/>
                        <a:t>0 Low</a:t>
                      </a:r>
                    </a:p>
                  </a:txBody>
                  <a:tcPr marL="23028" marR="23028" marT="17270" marB="17270" anchor="ctr">
                    <a:lnL>
                      <a:noFill/>
                    </a:lnL>
                    <a:lnR>
                      <a:noFill/>
                    </a:lnR>
                    <a:lnT>
                      <a:noFill/>
                    </a:lnT>
                    <a:lnB>
                      <a:noFill/>
                    </a:lnB>
                  </a:tcPr>
                </a:tc>
                <a:tc>
                  <a:txBody>
                    <a:bodyPr/>
                    <a:lstStyle/>
                    <a:p>
                      <a:r>
                        <a:rPr lang="en-US" sz="1200" b="1"/>
                        <a:t>x 5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0 Average</a:t>
                      </a:r>
                    </a:p>
                  </a:txBody>
                  <a:tcPr marL="23028" marR="23028" marT="17270" marB="17270" anchor="ctr">
                    <a:lnL>
                      <a:noFill/>
                    </a:lnL>
                    <a:lnR>
                      <a:noFill/>
                    </a:lnR>
                    <a:lnT>
                      <a:noFill/>
                    </a:lnT>
                    <a:lnB>
                      <a:noFill/>
                    </a:lnB>
                  </a:tcPr>
                </a:tc>
                <a:tc>
                  <a:txBody>
                    <a:bodyPr/>
                    <a:lstStyle/>
                    <a:p>
                      <a:r>
                        <a:rPr lang="en-US" sz="1200" b="1"/>
                        <a:t>x 7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0 High</a:t>
                      </a:r>
                    </a:p>
                  </a:txBody>
                  <a:tcPr marL="23028" marR="23028" marT="17270" marB="17270" anchor="ctr">
                    <a:lnL>
                      <a:noFill/>
                    </a:lnL>
                    <a:lnR>
                      <a:noFill/>
                    </a:lnR>
                    <a:lnT>
                      <a:noFill/>
                    </a:lnT>
                    <a:lnB>
                      <a:noFill/>
                    </a:lnB>
                  </a:tcPr>
                </a:tc>
                <a:tc>
                  <a:txBody>
                    <a:bodyPr/>
                    <a:lstStyle/>
                    <a:p>
                      <a:r>
                        <a:rPr lang="en-US" sz="1200" b="1"/>
                        <a:t>x 10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r>
              <a:tr h="226094">
                <a:tc gridSpan="5">
                  <a:txBody>
                    <a:bodyPr/>
                    <a:lstStyle/>
                    <a:p>
                      <a:r>
                        <a:rPr lang="en-US" sz="1200" b="1"/>
                        <a:t> </a:t>
                      </a:r>
                    </a:p>
                  </a:txBody>
                  <a:tcPr marL="23028" marR="23028" marT="17270" marB="1727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6094">
                <a:tc>
                  <a:txBody>
                    <a:bodyPr/>
                    <a:lstStyle/>
                    <a:p>
                      <a:r>
                        <a:rPr lang="en-US" sz="1200" b="1"/>
                        <a:t>EI</a:t>
                      </a:r>
                    </a:p>
                  </a:txBody>
                  <a:tcPr marL="23028" marR="23028" marT="17270" marB="17270" anchor="ctr">
                    <a:lnL>
                      <a:noFill/>
                    </a:lnL>
                    <a:lnR>
                      <a:noFill/>
                    </a:lnR>
                    <a:lnT>
                      <a:noFill/>
                    </a:lnT>
                    <a:lnB>
                      <a:noFill/>
                    </a:lnB>
                  </a:tcPr>
                </a:tc>
                <a:tc>
                  <a:txBody>
                    <a:bodyPr/>
                    <a:lstStyle/>
                    <a:p>
                      <a:r>
                        <a:rPr lang="en-US" sz="1200" b="1"/>
                        <a:t>5 Low</a:t>
                      </a:r>
                    </a:p>
                  </a:txBody>
                  <a:tcPr marL="23028" marR="23028" marT="17270" marB="17270" anchor="ctr">
                    <a:lnL>
                      <a:noFill/>
                    </a:lnL>
                    <a:lnR>
                      <a:noFill/>
                    </a:lnR>
                    <a:lnT>
                      <a:noFill/>
                    </a:lnT>
                    <a:lnB>
                      <a:noFill/>
                    </a:lnB>
                  </a:tcPr>
                </a:tc>
                <a:tc>
                  <a:txBody>
                    <a:bodyPr/>
                    <a:lstStyle/>
                    <a:p>
                      <a:r>
                        <a:rPr lang="en-US" sz="1200" b="1"/>
                        <a:t>x 3 = </a:t>
                      </a:r>
                    </a:p>
                  </a:txBody>
                  <a:tcPr marL="23028" marR="23028" marT="17270" marB="17270" anchor="ctr">
                    <a:lnL>
                      <a:noFill/>
                    </a:lnL>
                    <a:lnR>
                      <a:noFill/>
                    </a:lnR>
                    <a:lnT>
                      <a:noFill/>
                    </a:lnT>
                    <a:lnB>
                      <a:noFill/>
                    </a:lnB>
                  </a:tcPr>
                </a:tc>
                <a:tc>
                  <a:txBody>
                    <a:bodyPr/>
                    <a:lstStyle/>
                    <a:p>
                      <a:pPr algn="r"/>
                      <a:r>
                        <a:rPr lang="en-US" sz="1200" b="1"/>
                        <a:t>15</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3 Average</a:t>
                      </a:r>
                    </a:p>
                  </a:txBody>
                  <a:tcPr marL="23028" marR="23028" marT="17270" marB="17270" anchor="ctr">
                    <a:lnL>
                      <a:noFill/>
                    </a:lnL>
                    <a:lnR>
                      <a:noFill/>
                    </a:lnR>
                    <a:lnT>
                      <a:noFill/>
                    </a:lnT>
                    <a:lnB>
                      <a:noFill/>
                    </a:lnB>
                  </a:tcPr>
                </a:tc>
                <a:tc>
                  <a:txBody>
                    <a:bodyPr/>
                    <a:lstStyle/>
                    <a:p>
                      <a:r>
                        <a:rPr lang="en-US" sz="1200" b="1"/>
                        <a:t>x 4 = </a:t>
                      </a:r>
                    </a:p>
                  </a:txBody>
                  <a:tcPr marL="23028" marR="23028" marT="17270" marB="17270" anchor="ctr">
                    <a:lnL>
                      <a:noFill/>
                    </a:lnL>
                    <a:lnR>
                      <a:noFill/>
                    </a:lnR>
                    <a:lnT>
                      <a:noFill/>
                    </a:lnT>
                    <a:lnB>
                      <a:noFill/>
                    </a:lnB>
                  </a:tcPr>
                </a:tc>
                <a:tc>
                  <a:txBody>
                    <a:bodyPr/>
                    <a:lstStyle/>
                    <a:p>
                      <a:pPr algn="r"/>
                      <a:r>
                        <a:rPr lang="en-US" sz="1200" b="1"/>
                        <a:t>12</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3 High</a:t>
                      </a:r>
                    </a:p>
                  </a:txBody>
                  <a:tcPr marL="23028" marR="23028" marT="17270" marB="17270" anchor="ctr">
                    <a:lnL>
                      <a:noFill/>
                    </a:lnL>
                    <a:lnR>
                      <a:noFill/>
                    </a:lnR>
                    <a:lnT>
                      <a:noFill/>
                    </a:lnT>
                    <a:lnB>
                      <a:noFill/>
                    </a:lnB>
                  </a:tcPr>
                </a:tc>
                <a:tc>
                  <a:txBody>
                    <a:bodyPr/>
                    <a:lstStyle/>
                    <a:p>
                      <a:r>
                        <a:rPr lang="en-US" sz="1200" b="1"/>
                        <a:t>x 6 = </a:t>
                      </a:r>
                    </a:p>
                  </a:txBody>
                  <a:tcPr marL="23028" marR="23028" marT="17270" marB="17270" anchor="ctr">
                    <a:lnL>
                      <a:noFill/>
                    </a:lnL>
                    <a:lnR>
                      <a:noFill/>
                    </a:lnR>
                    <a:lnT>
                      <a:noFill/>
                    </a:lnT>
                    <a:lnB>
                      <a:noFill/>
                    </a:lnB>
                  </a:tcPr>
                </a:tc>
                <a:tc>
                  <a:txBody>
                    <a:bodyPr/>
                    <a:lstStyle/>
                    <a:p>
                      <a:pPr algn="r"/>
                      <a:r>
                        <a:rPr lang="en-US" sz="1200" b="1"/>
                        <a:t>18</a:t>
                      </a:r>
                    </a:p>
                  </a:txBody>
                  <a:tcPr marL="23028" marR="23028" marT="17270" marB="17270" anchor="ctr">
                    <a:lnL>
                      <a:noFill/>
                    </a:lnL>
                    <a:lnR>
                      <a:noFill/>
                    </a:lnR>
                    <a:lnT>
                      <a:noFill/>
                    </a:lnT>
                    <a:lnB>
                      <a:noFill/>
                    </a:lnB>
                  </a:tcPr>
                </a:tc>
                <a:tc>
                  <a:txBody>
                    <a:bodyPr/>
                    <a:lstStyle/>
                    <a:p>
                      <a:pPr algn="r"/>
                      <a:r>
                        <a:rPr lang="en-US" sz="1200" b="1"/>
                        <a:t>45</a:t>
                      </a:r>
                    </a:p>
                  </a:txBody>
                  <a:tcPr marL="23028" marR="23028" marT="17270" marB="17270" anchor="ctr">
                    <a:lnL>
                      <a:noFill/>
                    </a:lnL>
                    <a:lnR>
                      <a:noFill/>
                    </a:lnR>
                    <a:lnT>
                      <a:noFill/>
                    </a:lnT>
                    <a:lnB>
                      <a:noFill/>
                    </a:lnB>
                  </a:tcPr>
                </a:tc>
              </a:tr>
              <a:tr h="226094">
                <a:tc gridSpan="5">
                  <a:txBody>
                    <a:bodyPr/>
                    <a:lstStyle/>
                    <a:p>
                      <a:r>
                        <a:rPr lang="en-US" sz="1200" b="1"/>
                        <a:t> </a:t>
                      </a:r>
                    </a:p>
                  </a:txBody>
                  <a:tcPr marL="23028" marR="23028" marT="17270" marB="1727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6094">
                <a:tc>
                  <a:txBody>
                    <a:bodyPr/>
                    <a:lstStyle/>
                    <a:p>
                      <a:r>
                        <a:rPr lang="en-US" sz="1200" b="1"/>
                        <a:t>EQ</a:t>
                      </a:r>
                    </a:p>
                  </a:txBody>
                  <a:tcPr marL="23028" marR="23028" marT="17270" marB="17270" anchor="ctr">
                    <a:lnL>
                      <a:noFill/>
                    </a:lnL>
                    <a:lnR>
                      <a:noFill/>
                    </a:lnR>
                    <a:lnT>
                      <a:noFill/>
                    </a:lnT>
                    <a:lnB>
                      <a:noFill/>
                    </a:lnB>
                  </a:tcPr>
                </a:tc>
                <a:tc>
                  <a:txBody>
                    <a:bodyPr/>
                    <a:lstStyle/>
                    <a:p>
                      <a:r>
                        <a:rPr lang="en-US" sz="1200" b="1"/>
                        <a:t>0 Low</a:t>
                      </a:r>
                    </a:p>
                  </a:txBody>
                  <a:tcPr marL="23028" marR="23028" marT="17270" marB="17270" anchor="ctr">
                    <a:lnL>
                      <a:noFill/>
                    </a:lnL>
                    <a:lnR>
                      <a:noFill/>
                    </a:lnR>
                    <a:lnT>
                      <a:noFill/>
                    </a:lnT>
                    <a:lnB>
                      <a:noFill/>
                    </a:lnB>
                  </a:tcPr>
                </a:tc>
                <a:tc>
                  <a:txBody>
                    <a:bodyPr/>
                    <a:lstStyle/>
                    <a:p>
                      <a:r>
                        <a:rPr lang="en-US" sz="1200" b="1"/>
                        <a:t>x 3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1 Average</a:t>
                      </a:r>
                    </a:p>
                  </a:txBody>
                  <a:tcPr marL="23028" marR="23028" marT="17270" marB="17270" anchor="ctr">
                    <a:lnL>
                      <a:noFill/>
                    </a:lnL>
                    <a:lnR>
                      <a:noFill/>
                    </a:lnR>
                    <a:lnT>
                      <a:noFill/>
                    </a:lnT>
                    <a:lnB>
                      <a:noFill/>
                    </a:lnB>
                  </a:tcPr>
                </a:tc>
                <a:tc>
                  <a:txBody>
                    <a:bodyPr/>
                    <a:lstStyle/>
                    <a:p>
                      <a:r>
                        <a:rPr lang="en-US" sz="1200" b="1"/>
                        <a:t>x 4 = </a:t>
                      </a:r>
                    </a:p>
                  </a:txBody>
                  <a:tcPr marL="23028" marR="23028" marT="17270" marB="17270" anchor="ctr">
                    <a:lnL>
                      <a:noFill/>
                    </a:lnL>
                    <a:lnR>
                      <a:noFill/>
                    </a:lnR>
                    <a:lnT>
                      <a:noFill/>
                    </a:lnT>
                    <a:lnB>
                      <a:noFill/>
                    </a:lnB>
                  </a:tcPr>
                </a:tc>
                <a:tc>
                  <a:txBody>
                    <a:bodyPr/>
                    <a:lstStyle/>
                    <a:p>
                      <a:pPr algn="r"/>
                      <a:r>
                        <a:rPr lang="en-US" sz="1200" b="1"/>
                        <a:t>4</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0 High</a:t>
                      </a:r>
                    </a:p>
                  </a:txBody>
                  <a:tcPr marL="23028" marR="23028" marT="17270" marB="17270" anchor="ctr">
                    <a:lnL>
                      <a:noFill/>
                    </a:lnL>
                    <a:lnR>
                      <a:noFill/>
                    </a:lnR>
                    <a:lnT>
                      <a:noFill/>
                    </a:lnT>
                    <a:lnB>
                      <a:noFill/>
                    </a:lnB>
                  </a:tcPr>
                </a:tc>
                <a:tc>
                  <a:txBody>
                    <a:bodyPr/>
                    <a:lstStyle/>
                    <a:p>
                      <a:r>
                        <a:rPr lang="en-US" sz="1200" b="1"/>
                        <a:t>x 6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pPr algn="r"/>
                      <a:r>
                        <a:rPr lang="en-US" sz="1200" b="1"/>
                        <a:t>4</a:t>
                      </a:r>
                    </a:p>
                  </a:txBody>
                  <a:tcPr marL="23028" marR="23028" marT="17270" marB="17270" anchor="ctr">
                    <a:lnL>
                      <a:noFill/>
                    </a:lnL>
                    <a:lnR>
                      <a:noFill/>
                    </a:lnR>
                    <a:lnT>
                      <a:noFill/>
                    </a:lnT>
                    <a:lnB>
                      <a:noFill/>
                    </a:lnB>
                  </a:tcPr>
                </a:tc>
              </a:tr>
              <a:tr h="226094">
                <a:tc gridSpan="5">
                  <a:txBody>
                    <a:bodyPr/>
                    <a:lstStyle/>
                    <a:p>
                      <a:r>
                        <a:rPr lang="en-US" sz="1200" b="1"/>
                        <a:t> </a:t>
                      </a:r>
                    </a:p>
                  </a:txBody>
                  <a:tcPr marL="23028" marR="23028" marT="17270" marB="1727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6094">
                <a:tc>
                  <a:txBody>
                    <a:bodyPr/>
                    <a:lstStyle/>
                    <a:p>
                      <a:r>
                        <a:rPr lang="en-US" sz="1200" b="1"/>
                        <a:t>EO</a:t>
                      </a:r>
                    </a:p>
                  </a:txBody>
                  <a:tcPr marL="23028" marR="23028" marT="17270" marB="17270" anchor="ctr">
                    <a:lnL>
                      <a:noFill/>
                    </a:lnL>
                    <a:lnR>
                      <a:noFill/>
                    </a:lnR>
                    <a:lnT>
                      <a:noFill/>
                    </a:lnT>
                    <a:lnB>
                      <a:noFill/>
                    </a:lnB>
                  </a:tcPr>
                </a:tc>
                <a:tc>
                  <a:txBody>
                    <a:bodyPr/>
                    <a:lstStyle/>
                    <a:p>
                      <a:r>
                        <a:rPr lang="en-US" sz="1200" b="1"/>
                        <a:t>3 Low</a:t>
                      </a:r>
                    </a:p>
                  </a:txBody>
                  <a:tcPr marL="23028" marR="23028" marT="17270" marB="17270" anchor="ctr">
                    <a:lnL>
                      <a:noFill/>
                    </a:lnL>
                    <a:lnR>
                      <a:noFill/>
                    </a:lnR>
                    <a:lnT>
                      <a:noFill/>
                    </a:lnT>
                    <a:lnB>
                      <a:noFill/>
                    </a:lnB>
                  </a:tcPr>
                </a:tc>
                <a:tc>
                  <a:txBody>
                    <a:bodyPr/>
                    <a:lstStyle/>
                    <a:p>
                      <a:r>
                        <a:rPr lang="en-US" sz="1200" b="1"/>
                        <a:t>x 4 = </a:t>
                      </a:r>
                    </a:p>
                  </a:txBody>
                  <a:tcPr marL="23028" marR="23028" marT="17270" marB="17270" anchor="ctr">
                    <a:lnL>
                      <a:noFill/>
                    </a:lnL>
                    <a:lnR>
                      <a:noFill/>
                    </a:lnR>
                    <a:lnT>
                      <a:noFill/>
                    </a:lnT>
                    <a:lnB>
                      <a:noFill/>
                    </a:lnB>
                  </a:tcPr>
                </a:tc>
                <a:tc>
                  <a:txBody>
                    <a:bodyPr/>
                    <a:lstStyle/>
                    <a:p>
                      <a:pPr algn="r"/>
                      <a:r>
                        <a:rPr lang="en-US" sz="1200" b="1"/>
                        <a:t>12</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2 Average</a:t>
                      </a:r>
                    </a:p>
                  </a:txBody>
                  <a:tcPr marL="23028" marR="23028" marT="17270" marB="17270" anchor="ctr">
                    <a:lnL>
                      <a:noFill/>
                    </a:lnL>
                    <a:lnR>
                      <a:noFill/>
                    </a:lnR>
                    <a:lnT>
                      <a:noFill/>
                    </a:lnT>
                    <a:lnB>
                      <a:noFill/>
                    </a:lnB>
                  </a:tcPr>
                </a:tc>
                <a:tc>
                  <a:txBody>
                    <a:bodyPr/>
                    <a:lstStyle/>
                    <a:p>
                      <a:r>
                        <a:rPr lang="en-US" sz="1200" b="1"/>
                        <a:t>x 5 = </a:t>
                      </a:r>
                    </a:p>
                  </a:txBody>
                  <a:tcPr marL="23028" marR="23028" marT="17270" marB="17270" anchor="ctr">
                    <a:lnL>
                      <a:noFill/>
                    </a:lnL>
                    <a:lnR>
                      <a:noFill/>
                    </a:lnR>
                    <a:lnT>
                      <a:noFill/>
                    </a:lnT>
                    <a:lnB>
                      <a:noFill/>
                    </a:lnB>
                  </a:tcPr>
                </a:tc>
                <a:tc>
                  <a:txBody>
                    <a:bodyPr/>
                    <a:lstStyle/>
                    <a:p>
                      <a:pPr algn="r"/>
                      <a:r>
                        <a:rPr lang="en-US" sz="1200" b="1"/>
                        <a:t>10</a:t>
                      </a:r>
                    </a:p>
                  </a:txBody>
                  <a:tcPr marL="23028" marR="23028" marT="17270" marB="17270" anchor="ctr">
                    <a:lnL>
                      <a:noFill/>
                    </a:lnL>
                    <a:lnR>
                      <a:noFill/>
                    </a:lnR>
                    <a:lnT>
                      <a:noFill/>
                    </a:lnT>
                    <a:lnB>
                      <a:noFill/>
                    </a:lnB>
                  </a:tcPr>
                </a:tc>
                <a:tc>
                  <a:txBody>
                    <a:bodyPr/>
                    <a:lstStyle/>
                    <a:p>
                      <a:r>
                        <a:rPr lang="en-US" sz="1200" b="1"/>
                        <a:t> </a:t>
                      </a:r>
                    </a:p>
                  </a:txBody>
                  <a:tcPr marL="23028" marR="23028" marT="17270" marB="17270" anchor="ctr">
                    <a:lnL>
                      <a:noFill/>
                    </a:lnL>
                    <a:lnR>
                      <a:noFill/>
                    </a:lnR>
                    <a:lnT>
                      <a:noFill/>
                    </a:lnT>
                    <a:lnB>
                      <a:noFill/>
                    </a:lnB>
                  </a:tcPr>
                </a:tc>
              </a:tr>
              <a:tr h="226094">
                <a:tc>
                  <a:txBody>
                    <a:bodyPr/>
                    <a:lstStyle/>
                    <a:p>
                      <a:r>
                        <a:rPr lang="en-US" sz="1200" b="1"/>
                        <a:t> </a:t>
                      </a:r>
                    </a:p>
                  </a:txBody>
                  <a:tcPr marL="23028" marR="23028" marT="17270" marB="17270" anchor="ctr">
                    <a:lnL>
                      <a:noFill/>
                    </a:lnL>
                    <a:lnR>
                      <a:noFill/>
                    </a:lnR>
                    <a:lnT>
                      <a:noFill/>
                    </a:lnT>
                    <a:lnB>
                      <a:noFill/>
                    </a:lnB>
                  </a:tcPr>
                </a:tc>
                <a:tc>
                  <a:txBody>
                    <a:bodyPr/>
                    <a:lstStyle/>
                    <a:p>
                      <a:r>
                        <a:rPr lang="en-US" sz="1200" b="1"/>
                        <a:t>0 High</a:t>
                      </a:r>
                    </a:p>
                  </a:txBody>
                  <a:tcPr marL="23028" marR="23028" marT="17270" marB="17270" anchor="ctr">
                    <a:lnL>
                      <a:noFill/>
                    </a:lnL>
                    <a:lnR>
                      <a:noFill/>
                    </a:lnR>
                    <a:lnT>
                      <a:noFill/>
                    </a:lnT>
                    <a:lnB>
                      <a:noFill/>
                    </a:lnB>
                  </a:tcPr>
                </a:tc>
                <a:tc>
                  <a:txBody>
                    <a:bodyPr/>
                    <a:lstStyle/>
                    <a:p>
                      <a:r>
                        <a:rPr lang="en-US" sz="1200" b="1"/>
                        <a:t>x 7 = </a:t>
                      </a:r>
                    </a:p>
                  </a:txBody>
                  <a:tcPr marL="23028" marR="23028" marT="17270" marB="17270" anchor="ctr">
                    <a:lnL>
                      <a:noFill/>
                    </a:lnL>
                    <a:lnR>
                      <a:noFill/>
                    </a:lnR>
                    <a:lnT>
                      <a:noFill/>
                    </a:lnT>
                    <a:lnB>
                      <a:noFill/>
                    </a:lnB>
                  </a:tcPr>
                </a:tc>
                <a:tc>
                  <a:txBody>
                    <a:bodyPr/>
                    <a:lstStyle/>
                    <a:p>
                      <a:pPr algn="r"/>
                      <a:r>
                        <a:rPr lang="en-US" sz="1200" b="1"/>
                        <a:t>0</a:t>
                      </a:r>
                    </a:p>
                  </a:txBody>
                  <a:tcPr marL="23028" marR="23028" marT="17270" marB="17270" anchor="ctr">
                    <a:lnL>
                      <a:noFill/>
                    </a:lnL>
                    <a:lnR>
                      <a:noFill/>
                    </a:lnR>
                    <a:lnT>
                      <a:noFill/>
                    </a:lnT>
                    <a:lnB>
                      <a:noFill/>
                    </a:lnB>
                  </a:tcPr>
                </a:tc>
                <a:tc>
                  <a:txBody>
                    <a:bodyPr/>
                    <a:lstStyle/>
                    <a:p>
                      <a:pPr algn="r"/>
                      <a:r>
                        <a:rPr lang="en-US" sz="1200" b="1"/>
                        <a:t>22</a:t>
                      </a:r>
                    </a:p>
                  </a:txBody>
                  <a:tcPr marL="23028" marR="23028" marT="17270" marB="17270" anchor="ctr">
                    <a:lnL>
                      <a:noFill/>
                    </a:lnL>
                    <a:lnR>
                      <a:noFill/>
                    </a:lnR>
                    <a:lnT>
                      <a:noFill/>
                    </a:lnT>
                    <a:lnB>
                      <a:noFill/>
                    </a:lnB>
                  </a:tcPr>
                </a:tc>
              </a:tr>
              <a:tr h="226094">
                <a:tc gridSpan="5">
                  <a:txBody>
                    <a:bodyPr/>
                    <a:lstStyle/>
                    <a:p>
                      <a:r>
                        <a:rPr lang="en-US" sz="1200" b="1"/>
                        <a:t> </a:t>
                      </a:r>
                    </a:p>
                  </a:txBody>
                  <a:tcPr marL="23028" marR="23028" marT="17270" marB="1727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6094">
                <a:tc gridSpan="4">
                  <a:txBody>
                    <a:bodyPr/>
                    <a:lstStyle/>
                    <a:p>
                      <a:pPr algn="r"/>
                      <a:r>
                        <a:rPr lang="en-US" sz="1200" b="1"/>
                        <a:t>Unadjusted Function Point Count:</a:t>
                      </a:r>
                    </a:p>
                  </a:txBody>
                  <a:tcPr marL="23028" marR="23028" marT="17270" marB="1727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a:r>
                        <a:rPr lang="en-US" sz="1200" b="1" dirty="0"/>
                        <a:t>99</a:t>
                      </a:r>
                    </a:p>
                  </a:txBody>
                  <a:tcPr marL="23028" marR="23028" marT="17270" marB="17270" anchor="ctr">
                    <a:lnL>
                      <a:noFill/>
                    </a:lnL>
                    <a:lnR>
                      <a:noFill/>
                    </a:lnR>
                    <a:lnT>
                      <a:noFill/>
                    </a:lnT>
                    <a:lnB>
                      <a:noFill/>
                    </a:lnB>
                  </a:tcPr>
                </a:tc>
              </a:tr>
            </a:tbl>
          </a:graphicData>
        </a:graphic>
      </p:graphicFrame>
      <p:sp>
        <p:nvSpPr>
          <p:cNvPr id="18522" name="Rectangle 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spTree>
    <p:extLst>
      <p:ext uri="{BB962C8B-B14F-4D97-AF65-F5344CB8AC3E}">
        <p14:creationId xmlns:p14="http://schemas.microsoft.com/office/powerpoint/2010/main" val="3430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Step 4: Determine the Value Adjustment Factor (VAF)</a:t>
            </a:r>
            <a:endParaRPr lang="en-US" dirty="0"/>
          </a:p>
        </p:txBody>
      </p:sp>
      <p:sp>
        <p:nvSpPr>
          <p:cNvPr id="19459" name="Content Placeholder 2"/>
          <p:cNvSpPr>
            <a:spLocks noGrp="1"/>
          </p:cNvSpPr>
          <p:nvPr>
            <p:ph idx="1"/>
          </p:nvPr>
        </p:nvSpPr>
        <p:spPr/>
        <p:txBody>
          <a:bodyPr/>
          <a:lstStyle/>
          <a:p>
            <a:r>
              <a:rPr lang="en-US" smtClean="0"/>
              <a:t>The Value Adjustment Factor (VAF) consists of 14 "General System Characteristics", or GSCs.  </a:t>
            </a:r>
          </a:p>
          <a:p>
            <a:r>
              <a:rPr lang="en-US" smtClean="0"/>
              <a:t>These GSCs represent characteristics of the application under consideration. </a:t>
            </a:r>
          </a:p>
          <a:p>
            <a:r>
              <a:rPr lang="en-US" smtClean="0"/>
              <a:t>Each is weighted on a scale from 0 (low) to 5 (high).  When you sum up the values of these 14 GSCs you get a value named " Total Degree of Influence", or TDI.</a:t>
            </a:r>
          </a:p>
        </p:txBody>
      </p:sp>
    </p:spTree>
    <p:extLst>
      <p:ext uri="{BB962C8B-B14F-4D97-AF65-F5344CB8AC3E}">
        <p14:creationId xmlns:p14="http://schemas.microsoft.com/office/powerpoint/2010/main" val="1201353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smtClean="0"/>
              <a:t>Function Points</a:t>
            </a:r>
          </a:p>
        </p:txBody>
      </p:sp>
      <p:sp>
        <p:nvSpPr>
          <p:cNvPr id="3" name="Subtitle 2"/>
          <p:cNvSpPr>
            <a:spLocks noGrp="1"/>
          </p:cNvSpPr>
          <p:nvPr>
            <p:ph type="subTitle" idx="1"/>
          </p:nvPr>
        </p:nvSpPr>
        <p:spPr/>
        <p:txBody>
          <a:bodyPr rtlCol="0">
            <a:normAutofit/>
          </a:bodyPr>
          <a:lstStyle/>
          <a:p>
            <a:pPr fontAlgn="auto">
              <a:spcAft>
                <a:spcPts val="0"/>
              </a:spcAft>
              <a:defRPr/>
            </a:pPr>
            <a:endParaRPr lang="en-US"/>
          </a:p>
        </p:txBody>
      </p:sp>
    </p:spTree>
    <p:extLst>
      <p:ext uri="{BB962C8B-B14F-4D97-AF65-F5344CB8AC3E}">
        <p14:creationId xmlns:p14="http://schemas.microsoft.com/office/powerpoint/2010/main" val="774236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143500"/>
          </a:xfrm>
        </p:spPr>
        <p:txBody>
          <a:bodyPr rtlCol="0">
            <a:normAutofit lnSpcReduction="10000"/>
          </a:bodyPr>
          <a:lstStyle/>
          <a:p>
            <a:pPr fontAlgn="auto">
              <a:spcAft>
                <a:spcPts val="0"/>
              </a:spcAft>
              <a:defRPr/>
            </a:pPr>
            <a:r>
              <a:rPr lang="en-US" dirty="0" smtClean="0"/>
              <a:t>Data Communication</a:t>
            </a:r>
          </a:p>
          <a:p>
            <a:pPr fontAlgn="auto">
              <a:spcAft>
                <a:spcPts val="0"/>
              </a:spcAft>
              <a:defRPr/>
            </a:pPr>
            <a:r>
              <a:rPr lang="en-US" dirty="0" smtClean="0"/>
              <a:t>Distributed data processing</a:t>
            </a:r>
          </a:p>
          <a:p>
            <a:pPr fontAlgn="auto">
              <a:spcAft>
                <a:spcPts val="0"/>
              </a:spcAft>
              <a:defRPr/>
            </a:pPr>
            <a:r>
              <a:rPr lang="en-US" dirty="0" smtClean="0"/>
              <a:t>Performance</a:t>
            </a:r>
          </a:p>
          <a:p>
            <a:pPr fontAlgn="auto">
              <a:spcAft>
                <a:spcPts val="0"/>
              </a:spcAft>
              <a:defRPr/>
            </a:pPr>
            <a:r>
              <a:rPr lang="en-US" dirty="0" smtClean="0"/>
              <a:t>Heavily used configuration</a:t>
            </a:r>
          </a:p>
          <a:p>
            <a:pPr fontAlgn="auto">
              <a:spcAft>
                <a:spcPts val="0"/>
              </a:spcAft>
              <a:defRPr/>
            </a:pPr>
            <a:r>
              <a:rPr lang="en-US" dirty="0" smtClean="0"/>
              <a:t>Transaction rate</a:t>
            </a:r>
          </a:p>
          <a:p>
            <a:pPr fontAlgn="auto">
              <a:spcAft>
                <a:spcPts val="0"/>
              </a:spcAft>
              <a:defRPr/>
            </a:pPr>
            <a:r>
              <a:rPr lang="en-US" dirty="0" smtClean="0"/>
              <a:t>Online data entry</a:t>
            </a:r>
          </a:p>
          <a:p>
            <a:pPr fontAlgn="auto">
              <a:spcAft>
                <a:spcPts val="0"/>
              </a:spcAft>
              <a:defRPr/>
            </a:pPr>
            <a:r>
              <a:rPr lang="en-US" dirty="0" smtClean="0"/>
              <a:t>End user efficiency</a:t>
            </a:r>
          </a:p>
          <a:p>
            <a:pPr fontAlgn="auto">
              <a:spcAft>
                <a:spcPts val="0"/>
              </a:spcAft>
              <a:defRPr/>
            </a:pPr>
            <a:r>
              <a:rPr lang="en-US" dirty="0" smtClean="0"/>
              <a:t>Online update</a:t>
            </a:r>
          </a:p>
          <a:p>
            <a:pPr fontAlgn="auto">
              <a:spcAft>
                <a:spcPts val="0"/>
              </a:spcAft>
              <a:defRPr/>
            </a:pPr>
            <a:r>
              <a:rPr lang="en-US" dirty="0" smtClean="0"/>
              <a:t>Complex processing</a:t>
            </a:r>
          </a:p>
          <a:p>
            <a:pPr fontAlgn="auto">
              <a:spcAft>
                <a:spcPts val="0"/>
              </a:spcAft>
              <a:defRPr/>
            </a:pPr>
            <a:r>
              <a:rPr lang="en-US" dirty="0" smtClean="0"/>
              <a:t>Reusability</a:t>
            </a:r>
          </a:p>
          <a:p>
            <a:pPr fontAlgn="auto">
              <a:spcAft>
                <a:spcPts val="0"/>
              </a:spcAft>
              <a:defRPr/>
            </a:pPr>
            <a:r>
              <a:rPr lang="en-US" dirty="0" smtClean="0"/>
              <a:t>Installation ease</a:t>
            </a:r>
          </a:p>
          <a:p>
            <a:pPr fontAlgn="auto">
              <a:spcAft>
                <a:spcPts val="0"/>
              </a:spcAft>
              <a:defRPr/>
            </a:pPr>
            <a:r>
              <a:rPr lang="en-US" dirty="0" smtClean="0"/>
              <a:t>Operational ease</a:t>
            </a:r>
          </a:p>
          <a:p>
            <a:pPr fontAlgn="auto">
              <a:spcAft>
                <a:spcPts val="0"/>
              </a:spcAft>
              <a:defRPr/>
            </a:pPr>
            <a:r>
              <a:rPr lang="en-US" dirty="0" smtClean="0"/>
              <a:t>Multiple sites</a:t>
            </a:r>
          </a:p>
          <a:p>
            <a:pPr fontAlgn="auto">
              <a:spcAft>
                <a:spcPts val="0"/>
              </a:spcAft>
              <a:defRPr/>
            </a:pPr>
            <a:r>
              <a:rPr lang="en-US" dirty="0" smtClean="0"/>
              <a:t>Facilitate change</a:t>
            </a:r>
          </a:p>
          <a:p>
            <a:pPr fontAlgn="auto">
              <a:spcAft>
                <a:spcPts val="0"/>
              </a:spcAft>
              <a:defRPr/>
            </a:pPr>
            <a:endParaRPr lang="en-US" dirty="0"/>
          </a:p>
        </p:txBody>
      </p:sp>
    </p:spTree>
    <p:extLst>
      <p:ext uri="{BB962C8B-B14F-4D97-AF65-F5344CB8AC3E}">
        <p14:creationId xmlns:p14="http://schemas.microsoft.com/office/powerpoint/2010/main" val="4131110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lstStyle/>
          <a:p>
            <a:r>
              <a:rPr lang="en-US" smtClean="0"/>
              <a:t>VAF = (TDI*0.01) + 0.65</a:t>
            </a:r>
          </a:p>
        </p:txBody>
      </p:sp>
    </p:spTree>
    <p:extLst>
      <p:ext uri="{BB962C8B-B14F-4D97-AF65-F5344CB8AC3E}">
        <p14:creationId xmlns:p14="http://schemas.microsoft.com/office/powerpoint/2010/main" val="671278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Step 5: Calculate the Adjusted Function Point Count</a:t>
            </a:r>
            <a:br>
              <a:rPr lang="en-US" b="1" dirty="0" smtClean="0"/>
            </a:br>
            <a:endParaRPr lang="en-US" dirty="0"/>
          </a:p>
        </p:txBody>
      </p:sp>
      <p:sp>
        <p:nvSpPr>
          <p:cNvPr id="22531" name="Content Placeholder 2"/>
          <p:cNvSpPr>
            <a:spLocks noGrp="1"/>
          </p:cNvSpPr>
          <p:nvPr>
            <p:ph idx="1"/>
          </p:nvPr>
        </p:nvSpPr>
        <p:spPr/>
        <p:txBody>
          <a:bodyPr/>
          <a:lstStyle/>
          <a:p>
            <a:r>
              <a:rPr lang="en-US" smtClean="0"/>
              <a:t>Adjusted FP Count = Unadjusted FP Count * VAF</a:t>
            </a:r>
          </a:p>
        </p:txBody>
      </p:sp>
    </p:spTree>
    <p:extLst>
      <p:ext uri="{BB962C8B-B14F-4D97-AF65-F5344CB8AC3E}">
        <p14:creationId xmlns:p14="http://schemas.microsoft.com/office/powerpoint/2010/main" val="345141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6" name="Text Placeholder 5"/>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94561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8"/>
            <a:ext cx="8229600" cy="536972"/>
          </a:xfrm>
        </p:spPr>
        <p:txBody>
          <a:bodyPr rtlCol="0">
            <a:normAutofit fontScale="90000"/>
          </a:bodyPr>
          <a:lstStyle/>
          <a:p>
            <a:pPr fontAlgn="auto">
              <a:spcAft>
                <a:spcPts val="0"/>
              </a:spcAft>
              <a:defRPr/>
            </a:pPr>
            <a:r>
              <a:rPr lang="en-US" dirty="0" err="1" smtClean="0"/>
              <a:t>FPCounter</a:t>
            </a:r>
            <a:endParaRPr lang="en-US" dirty="0"/>
          </a:p>
        </p:txBody>
      </p:sp>
      <p:sp>
        <p:nvSpPr>
          <p:cNvPr id="4" name="Content Placeholder 3"/>
          <p:cNvSpPr>
            <a:spLocks noGrp="1"/>
          </p:cNvSpPr>
          <p:nvPr>
            <p:ph idx="1"/>
          </p:nvPr>
        </p:nvSpPr>
        <p:spPr>
          <a:xfrm>
            <a:off x="0" y="857250"/>
            <a:ext cx="9144000" cy="4286250"/>
          </a:xfrm>
        </p:spPr>
        <p:txBody>
          <a:bodyPr rtlCol="0">
            <a:normAutofit fontScale="55000" lnSpcReduction="20000"/>
          </a:bodyPr>
          <a:lstStyle/>
          <a:p>
            <a:pPr algn="just" fontAlgn="auto">
              <a:spcAft>
                <a:spcPts val="0"/>
              </a:spcAft>
              <a:defRPr/>
            </a:pPr>
            <a:r>
              <a:rPr lang="en-US" sz="3800" dirty="0" smtClean="0"/>
              <a:t>The application is named "</a:t>
            </a:r>
            <a:r>
              <a:rPr lang="en-US" sz="3800" dirty="0" err="1" smtClean="0"/>
              <a:t>FPCounter</a:t>
            </a:r>
            <a:r>
              <a:rPr lang="en-US" sz="3800" dirty="0" smtClean="0"/>
              <a:t>", and it's a tool that performs FP counts on other applications. For instance, in your company to perform FP counts on your applications, the data from the functions in your applications is recorded using this tool. As output, it provides some convenient reports and an analysis of the data.</a:t>
            </a:r>
          </a:p>
          <a:p>
            <a:pPr fontAlgn="auto">
              <a:spcAft>
                <a:spcPts val="0"/>
              </a:spcAft>
              <a:buFont typeface="Arial" pitchFamily="34" charset="0"/>
              <a:buNone/>
              <a:defRPr/>
            </a:pPr>
            <a:r>
              <a:rPr lang="en-US" dirty="0" smtClean="0"/>
              <a:t>The </a:t>
            </a:r>
            <a:r>
              <a:rPr lang="en-US" dirty="0" err="1" smtClean="0"/>
              <a:t>FPCounter</a:t>
            </a:r>
            <a:r>
              <a:rPr lang="en-US" dirty="0" smtClean="0"/>
              <a:t> application consists of the following primary process areas: </a:t>
            </a:r>
          </a:p>
          <a:p>
            <a:pPr fontAlgn="auto">
              <a:spcAft>
                <a:spcPts val="0"/>
              </a:spcAft>
              <a:defRPr/>
            </a:pPr>
            <a:r>
              <a:rPr lang="en-US" sz="3800" b="1" dirty="0" smtClean="0"/>
              <a:t>Project management</a:t>
            </a:r>
            <a:r>
              <a:rPr lang="en-US" sz="3800" dirty="0" smtClean="0"/>
              <a:t>, including creating, editing, and deleting projects.</a:t>
            </a:r>
          </a:p>
          <a:p>
            <a:pPr fontAlgn="auto">
              <a:spcAft>
                <a:spcPts val="0"/>
              </a:spcAft>
              <a:defRPr/>
            </a:pPr>
            <a:r>
              <a:rPr lang="en-US" sz="3800" b="1" dirty="0" smtClean="0"/>
              <a:t>Entity management</a:t>
            </a:r>
            <a:r>
              <a:rPr lang="en-US" sz="3800" dirty="0" smtClean="0"/>
              <a:t>, including creating, editing, and deleting ILFs and EIFs.</a:t>
            </a:r>
          </a:p>
          <a:p>
            <a:pPr fontAlgn="auto">
              <a:spcAft>
                <a:spcPts val="0"/>
              </a:spcAft>
              <a:defRPr/>
            </a:pPr>
            <a:r>
              <a:rPr lang="en-US" sz="3800" b="1" dirty="0" smtClean="0"/>
              <a:t>Process management</a:t>
            </a:r>
            <a:r>
              <a:rPr lang="en-US" sz="3800" dirty="0" smtClean="0"/>
              <a:t>, including creating, editing, and deleting EIs, EOs, and EQs.</a:t>
            </a:r>
          </a:p>
          <a:p>
            <a:pPr fontAlgn="auto">
              <a:spcAft>
                <a:spcPts val="0"/>
              </a:spcAft>
              <a:defRPr/>
            </a:pPr>
            <a:r>
              <a:rPr lang="en-US" sz="3800" b="1" dirty="0" smtClean="0"/>
              <a:t>Process group management</a:t>
            </a:r>
            <a:r>
              <a:rPr lang="en-US" sz="3800" dirty="0" smtClean="0"/>
              <a:t>, which is a mechanism for grouping processes.</a:t>
            </a:r>
          </a:p>
          <a:p>
            <a:pPr fontAlgn="auto">
              <a:spcAft>
                <a:spcPts val="0"/>
              </a:spcAft>
              <a:defRPr/>
            </a:pPr>
            <a:r>
              <a:rPr lang="en-US" sz="3800" b="1" dirty="0" smtClean="0"/>
              <a:t>Reporting</a:t>
            </a:r>
            <a:r>
              <a:rPr lang="en-US" sz="3800" dirty="0" smtClean="0"/>
              <a:t>, which includes several useful FP reports.</a:t>
            </a:r>
          </a:p>
          <a:p>
            <a:pPr fontAlgn="auto">
              <a:spcAft>
                <a:spcPts val="0"/>
              </a:spcAft>
              <a:defRPr/>
            </a:pPr>
            <a:endParaRPr lang="en-US" dirty="0"/>
          </a:p>
        </p:txBody>
      </p:sp>
    </p:spTree>
    <p:extLst>
      <p:ext uri="{BB962C8B-B14F-4D97-AF65-F5344CB8AC3E}">
        <p14:creationId xmlns:p14="http://schemas.microsoft.com/office/powerpoint/2010/main" val="230302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0" y="0"/>
          <a:ext cx="6705600" cy="5143501"/>
        </p:xfrm>
        <a:graphic>
          <a:graphicData uri="http://schemas.openxmlformats.org/drawingml/2006/table">
            <a:tbl>
              <a:tblPr/>
              <a:tblGrid>
                <a:gridCol w="6705600"/>
              </a:tblGrid>
              <a:tr h="260669">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Screens</a:t>
                      </a:r>
                      <a:endParaRPr lang="en-US" sz="1400" b="1" dirty="0">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Create a Project</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Display Entity List</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Add Entity</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Edit Entity</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Delete Entity</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Display Process Group List</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Add Process Group</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Edit Process Group</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dirty="0">
                          <a:latin typeface="Times New Roman"/>
                          <a:ea typeface="Times New Roman"/>
                          <a:cs typeface="Times New Roman"/>
                        </a:rPr>
                        <a:t>Delete Process Group</a:t>
                      </a:r>
                      <a:endParaRPr lang="en-US" sz="1400" b="1" dirty="0">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Display Process List</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Add Process</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Edit Process</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Delete Process</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a:latin typeface="Times New Roman"/>
                          <a:ea typeface="Times New Roman"/>
                          <a:cs typeface="Times New Roman"/>
                        </a:rPr>
                        <a:t>Clone Process</a:t>
                      </a:r>
                      <a:endParaRPr lang="en-US" sz="1400" b="1">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dirty="0">
                          <a:latin typeface="Times New Roman"/>
                          <a:ea typeface="Times New Roman"/>
                          <a:cs typeface="Times New Roman"/>
                        </a:rPr>
                        <a:t>Display </a:t>
                      </a:r>
                      <a:r>
                        <a:rPr lang="en-US" sz="1400" b="1" dirty="0" smtClean="0">
                          <a:latin typeface="Times New Roman"/>
                          <a:ea typeface="Times New Roman"/>
                          <a:cs typeface="Times New Roman"/>
                        </a:rPr>
                        <a:t>FPC </a:t>
                      </a:r>
                      <a:r>
                        <a:rPr lang="en-US" sz="1400" b="1" dirty="0">
                          <a:latin typeface="Times New Roman"/>
                          <a:ea typeface="Times New Roman"/>
                          <a:cs typeface="Times New Roman"/>
                        </a:rPr>
                        <a:t>Report</a:t>
                      </a:r>
                      <a:endParaRPr lang="en-US" sz="1400" b="1" dirty="0">
                        <a:latin typeface="Calibri"/>
                        <a:ea typeface="Calibri"/>
                        <a:cs typeface="Times New Roman"/>
                      </a:endParaRPr>
                    </a:p>
                  </a:txBody>
                  <a:tcPr marL="0" marR="0" marT="0" marB="0" anchor="ctr">
                    <a:lnL>
                      <a:noFill/>
                    </a:lnL>
                    <a:lnR>
                      <a:noFill/>
                    </a:lnR>
                    <a:lnT>
                      <a:noFill/>
                    </a:lnT>
                    <a:lnB>
                      <a:noFill/>
                    </a:lnB>
                  </a:tcPr>
                </a:tc>
              </a:tr>
              <a:tr h="305177">
                <a:tc>
                  <a:txBody>
                    <a:bodyPr/>
                    <a:lstStyle/>
                    <a:p>
                      <a:pPr marL="0" marR="0">
                        <a:lnSpc>
                          <a:spcPct val="115000"/>
                        </a:lnSpc>
                        <a:spcBef>
                          <a:spcPts val="0"/>
                        </a:spcBef>
                        <a:spcAft>
                          <a:spcPts val="0"/>
                        </a:spcAft>
                      </a:pPr>
                      <a:r>
                        <a:rPr lang="en-US" sz="1400" b="1" dirty="0">
                          <a:latin typeface="Times New Roman"/>
                          <a:ea typeface="Times New Roman"/>
                          <a:cs typeface="Times New Roman"/>
                        </a:rPr>
                        <a:t>Display ILF/EIF Report</a:t>
                      </a:r>
                      <a:endParaRPr lang="en-US" sz="1400" b="1" dirty="0">
                        <a:latin typeface="Calibri"/>
                        <a:ea typeface="Calibri"/>
                        <a:cs typeface="Times New Roman"/>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961932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None/>
              <a:defRPr/>
            </a:pPr>
            <a:r>
              <a:rPr lang="en-US" dirty="0" smtClean="0"/>
              <a:t>In the </a:t>
            </a:r>
            <a:r>
              <a:rPr lang="en-US" dirty="0" err="1" smtClean="0"/>
              <a:t>FPCounter</a:t>
            </a:r>
            <a:r>
              <a:rPr lang="en-US" dirty="0" smtClean="0"/>
              <a:t> application the data is stored in a series of relational database tables: </a:t>
            </a:r>
          </a:p>
          <a:p>
            <a:pPr fontAlgn="auto">
              <a:spcAft>
                <a:spcPts val="0"/>
              </a:spcAft>
              <a:defRPr/>
            </a:pPr>
            <a:r>
              <a:rPr lang="en-US" dirty="0" smtClean="0"/>
              <a:t>Project</a:t>
            </a:r>
          </a:p>
          <a:p>
            <a:pPr fontAlgn="auto">
              <a:spcAft>
                <a:spcPts val="0"/>
              </a:spcAft>
              <a:defRPr/>
            </a:pPr>
            <a:r>
              <a:rPr lang="en-US" dirty="0" smtClean="0"/>
              <a:t>Entity</a:t>
            </a:r>
          </a:p>
          <a:p>
            <a:pPr fontAlgn="auto">
              <a:spcAft>
                <a:spcPts val="0"/>
              </a:spcAft>
              <a:defRPr/>
            </a:pPr>
            <a:r>
              <a:rPr lang="en-US" dirty="0" smtClean="0"/>
              <a:t>Process Group</a:t>
            </a:r>
          </a:p>
          <a:p>
            <a:pPr fontAlgn="auto">
              <a:spcAft>
                <a:spcPts val="0"/>
              </a:spcAft>
              <a:defRPr/>
            </a:pPr>
            <a:r>
              <a:rPr lang="en-US" dirty="0" smtClean="0"/>
              <a:t>Process</a:t>
            </a:r>
          </a:p>
          <a:p>
            <a:pPr fontAlgn="auto">
              <a:spcAft>
                <a:spcPts val="0"/>
              </a:spcAft>
              <a:defRPr/>
            </a:pPr>
            <a:r>
              <a:rPr lang="en-US" dirty="0" err="1" smtClean="0"/>
              <a:t>ProcessDETs</a:t>
            </a:r>
            <a:endParaRPr lang="en-US" dirty="0" smtClean="0"/>
          </a:p>
          <a:p>
            <a:pPr fontAlgn="auto">
              <a:spcAft>
                <a:spcPts val="0"/>
              </a:spcAft>
              <a:defRPr/>
            </a:pPr>
            <a:r>
              <a:rPr lang="en-US" dirty="0" err="1" smtClean="0"/>
              <a:t>ProcessEntities</a:t>
            </a:r>
            <a:endParaRPr lang="en-US" dirty="0" smtClean="0"/>
          </a:p>
          <a:p>
            <a:pPr fontAlgn="auto">
              <a:spcAft>
                <a:spcPts val="0"/>
              </a:spcAft>
              <a:buFont typeface="Arial" pitchFamily="34" charset="0"/>
              <a:buNone/>
              <a:defRPr/>
            </a:pPr>
            <a:endParaRPr lang="en-US" b="1" dirty="0" smtClean="0"/>
          </a:p>
          <a:p>
            <a:pPr fontAlgn="auto">
              <a:spcAft>
                <a:spcPts val="0"/>
              </a:spcAft>
              <a:defRPr/>
            </a:pPr>
            <a:endParaRPr lang="en-US" dirty="0"/>
          </a:p>
        </p:txBody>
      </p:sp>
    </p:spTree>
    <p:extLst>
      <p:ext uri="{BB962C8B-B14F-4D97-AF65-F5344CB8AC3E}">
        <p14:creationId xmlns:p14="http://schemas.microsoft.com/office/powerpoint/2010/main" val="351500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971550"/>
            <a:ext cx="8229600" cy="765572"/>
          </a:xfrm>
        </p:spPr>
        <p:txBody>
          <a:bodyPr rtlCol="0">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Step 1: The type of count</a:t>
            </a:r>
            <a:r>
              <a:rPr lang="en-US" b="1" dirty="0" smtClean="0"/>
              <a:t/>
            </a:r>
            <a:br>
              <a:rPr lang="en-US" b="1" dirty="0" smtClean="0"/>
            </a:br>
            <a:endParaRPr lang="en-US" dirty="0"/>
          </a:p>
        </p:txBody>
      </p:sp>
      <p:sp>
        <p:nvSpPr>
          <p:cNvPr id="4" name="Content Placeholder 3"/>
          <p:cNvSpPr>
            <a:spLocks noGrp="1"/>
          </p:cNvSpPr>
          <p:nvPr>
            <p:ph idx="1"/>
          </p:nvPr>
        </p:nvSpPr>
        <p:spPr/>
        <p:txBody>
          <a:bodyPr/>
          <a:lstStyle/>
          <a:p>
            <a:r>
              <a:rPr lang="en-US" smtClean="0"/>
              <a:t>Because my FPCounter application already exists and is in production, the type of our count is an </a:t>
            </a:r>
          </a:p>
          <a:p>
            <a:pPr>
              <a:buFont typeface="Arial" pitchFamily="34" charset="0"/>
              <a:buNone/>
            </a:pPr>
            <a:r>
              <a:rPr lang="en-US" smtClean="0">
                <a:solidFill>
                  <a:srgbClr val="FF0000"/>
                </a:solidFill>
              </a:rPr>
              <a:t>  "Application FP Count"</a:t>
            </a:r>
            <a:endParaRPr lang="en-US" smtClean="0"/>
          </a:p>
        </p:txBody>
      </p:sp>
    </p:spTree>
    <p:extLst>
      <p:ext uri="{BB962C8B-B14F-4D97-AF65-F5344CB8AC3E}">
        <p14:creationId xmlns:p14="http://schemas.microsoft.com/office/powerpoint/2010/main" val="3162111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047750"/>
            <a:ext cx="9144000" cy="857250"/>
          </a:xfrm>
        </p:spPr>
        <p:txBody>
          <a:bodyPr rtlCol="0">
            <a:normAutofit fontScale="90000"/>
          </a:bodyPr>
          <a:lstStyle/>
          <a:p>
            <a:pPr fontAlgn="auto">
              <a:spcAft>
                <a:spcPts val="0"/>
              </a:spcAft>
              <a:defRPr/>
            </a:pPr>
            <a:r>
              <a:rPr lang="en-US" dirty="0" smtClean="0"/>
              <a:t>Step 2: Identify the scope and boundary</a:t>
            </a:r>
            <a:br>
              <a:rPr lang="en-US" dirty="0" smtClean="0"/>
            </a:br>
            <a:r>
              <a:rPr lang="en-US" dirty="0" smtClean="0"/>
              <a:t>of the count</a:t>
            </a:r>
            <a:r>
              <a:rPr lang="en-US" b="1" dirty="0" smtClean="0"/>
              <a:t/>
            </a:r>
            <a:br>
              <a:rPr lang="en-US" b="1" dirty="0" smtClean="0"/>
            </a:br>
            <a:endParaRPr lang="en-US" dirty="0"/>
          </a:p>
        </p:txBody>
      </p:sp>
      <p:sp>
        <p:nvSpPr>
          <p:cNvPr id="7171" name="Content Placeholder 3"/>
          <p:cNvSpPr>
            <a:spLocks noGrp="1"/>
          </p:cNvSpPr>
          <p:nvPr>
            <p:ph idx="1"/>
          </p:nvPr>
        </p:nvSpPr>
        <p:spPr>
          <a:xfrm>
            <a:off x="457200" y="1581150"/>
            <a:ext cx="8229600" cy="3657600"/>
          </a:xfrm>
        </p:spPr>
        <p:txBody>
          <a:bodyPr/>
          <a:lstStyle/>
          <a:p>
            <a:endParaRPr lang="en-US" dirty="0" smtClean="0"/>
          </a:p>
          <a:p>
            <a:r>
              <a:rPr lang="en-US" dirty="0" smtClean="0"/>
              <a:t>The </a:t>
            </a:r>
            <a:r>
              <a:rPr lang="en-US" i="1" dirty="0" smtClean="0"/>
              <a:t>scope</a:t>
            </a:r>
            <a:r>
              <a:rPr lang="en-US" dirty="0" smtClean="0"/>
              <a:t> of this count will be defined by the data, screens, and reports</a:t>
            </a:r>
          </a:p>
          <a:p>
            <a:pPr algn="just"/>
            <a:r>
              <a:rPr lang="en-US" dirty="0" smtClean="0"/>
              <a:t>Regarding the </a:t>
            </a:r>
            <a:r>
              <a:rPr lang="en-US" i="1" dirty="0" smtClean="0"/>
              <a:t>boundary</a:t>
            </a:r>
            <a:r>
              <a:rPr lang="en-US" dirty="0" smtClean="0"/>
              <a:t> of this application, for our purposes </a:t>
            </a:r>
            <a:r>
              <a:rPr lang="en-US" dirty="0" err="1" smtClean="0"/>
              <a:t>FPCounter</a:t>
            </a:r>
            <a:r>
              <a:rPr lang="en-US" dirty="0" smtClean="0"/>
              <a:t> is a simple, standalone software application. Unlike a suite of applications like Microsoft Office, or a combination of applications, the </a:t>
            </a:r>
            <a:r>
              <a:rPr lang="en-US" dirty="0" err="1" smtClean="0"/>
              <a:t>FPCounter</a:t>
            </a:r>
            <a:r>
              <a:rPr lang="en-US" dirty="0" smtClean="0"/>
              <a:t> is not tied to any other applications in any way.</a:t>
            </a:r>
          </a:p>
        </p:txBody>
      </p:sp>
    </p:spTree>
    <p:extLst>
      <p:ext uri="{BB962C8B-B14F-4D97-AF65-F5344CB8AC3E}">
        <p14:creationId xmlns:p14="http://schemas.microsoft.com/office/powerpoint/2010/main" val="2104304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2352248"/>
            <a:ext cx="9144000" cy="857250"/>
          </a:xfrm>
        </p:spPr>
        <p:txBody>
          <a:bodyPr rtlCol="0">
            <a:normAutofit fontScale="90000"/>
          </a:bodyPr>
          <a:lstStyle/>
          <a:p>
            <a:pPr fontAlgn="auto">
              <a:spcAft>
                <a:spcPts val="0"/>
              </a:spcAft>
              <a:defRPr/>
            </a:pPr>
            <a:r>
              <a:rPr lang="en-US" dirty="0" smtClean="0"/>
              <a:t>Step 3: Determine the unadjusted function point count</a:t>
            </a:r>
            <a:r>
              <a:rPr lang="en-US" b="1" dirty="0"/>
              <a:t>	</a:t>
            </a:r>
            <a:r>
              <a:rPr lang="en-US" b="1" dirty="0" smtClean="0"/>
              <a:t>	</a:t>
            </a:r>
            <a:br>
              <a:rPr lang="en-US" b="1" dirty="0" smtClean="0"/>
            </a:br>
            <a:r>
              <a:rPr lang="en-US" b="1" dirty="0"/>
              <a:t/>
            </a:r>
            <a:br>
              <a:rPr lang="en-US" b="1" dirty="0"/>
            </a:br>
            <a:r>
              <a:rPr lang="en-US" b="1" dirty="0" smtClean="0"/>
              <a:t/>
            </a:r>
            <a:br>
              <a:rPr lang="en-US" b="1" dirty="0" smtClean="0"/>
            </a:br>
            <a:endParaRPr lang="en-US" dirty="0"/>
          </a:p>
        </p:txBody>
      </p:sp>
      <p:sp>
        <p:nvSpPr>
          <p:cNvPr id="8195" name="Content Placeholder 2"/>
          <p:cNvSpPr>
            <a:spLocks noGrp="1"/>
          </p:cNvSpPr>
          <p:nvPr>
            <p:ph idx="1"/>
          </p:nvPr>
        </p:nvSpPr>
        <p:spPr>
          <a:xfrm>
            <a:off x="235424" y="1504950"/>
            <a:ext cx="8915400" cy="3394472"/>
          </a:xfrm>
        </p:spPr>
        <p:txBody>
          <a:bodyPr/>
          <a:lstStyle/>
          <a:p>
            <a:r>
              <a:rPr lang="en-US" b="1" dirty="0" smtClean="0"/>
              <a:t>Step 3a: Determine the count resulting from ILF's</a:t>
            </a:r>
          </a:p>
          <a:p>
            <a:endParaRPr lang="en-US" dirty="0" smtClean="0"/>
          </a:p>
        </p:txBody>
      </p:sp>
    </p:spTree>
    <p:extLst>
      <p:ext uri="{BB962C8B-B14F-4D97-AF65-F5344CB8AC3E}">
        <p14:creationId xmlns:p14="http://schemas.microsoft.com/office/powerpoint/2010/main" val="1737561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400050"/>
          <a:ext cx="6248400" cy="2057400"/>
        </p:xfrm>
        <a:graphic>
          <a:graphicData uri="http://schemas.openxmlformats.org/drawingml/2006/table">
            <a:tbl>
              <a:tblPr/>
              <a:tblGrid>
                <a:gridCol w="1562100"/>
                <a:gridCol w="1562100"/>
                <a:gridCol w="1562100"/>
                <a:gridCol w="1562100"/>
              </a:tblGrid>
              <a:tr h="411480">
                <a:tc rowSpan="2">
                  <a:txBody>
                    <a:bodyPr/>
                    <a:lstStyle/>
                    <a:p>
                      <a:r>
                        <a:rPr lang="en-US" sz="1400" dirty="0"/>
                        <a:t>RETS</a:t>
                      </a:r>
                    </a:p>
                  </a:txBody>
                  <a:tcPr marL="0" marR="0" marT="0" marB="0" anchor="ctr">
                    <a:lnL>
                      <a:noFill/>
                    </a:lnL>
                    <a:lnR>
                      <a:noFill/>
                    </a:lnR>
                    <a:lnT>
                      <a:noFill/>
                    </a:lnT>
                    <a:lnB>
                      <a:noFill/>
                    </a:lnB>
                    <a:solidFill>
                      <a:schemeClr val="bg1"/>
                    </a:solidFill>
                  </a:tcPr>
                </a:tc>
                <a:tc gridSpan="3">
                  <a:txBody>
                    <a:bodyPr/>
                    <a:lstStyle/>
                    <a:p>
                      <a:r>
                        <a:rPr lang="en-US" sz="1400" dirty="0" smtClean="0"/>
                        <a:t>   Data </a:t>
                      </a:r>
                      <a:r>
                        <a:rPr lang="en-US" sz="1400" dirty="0"/>
                        <a:t>Element Types (DETs)</a:t>
                      </a:r>
                    </a:p>
                  </a:txBody>
                  <a:tcPr marL="0" marR="0" marT="0" marB="0" anchor="ctr">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r>
              <a:tr h="411480">
                <a:tc vMerge="1">
                  <a:txBody>
                    <a:bodyPr/>
                    <a:lstStyle/>
                    <a:p>
                      <a:endParaRPr lang="en-US"/>
                    </a:p>
                  </a:txBody>
                  <a:tcPr/>
                </a:tc>
                <a:tc>
                  <a:txBody>
                    <a:bodyPr/>
                    <a:lstStyle/>
                    <a:p>
                      <a:r>
                        <a:rPr lang="en-US" sz="1400"/>
                        <a:t>1-19</a:t>
                      </a:r>
                    </a:p>
                  </a:txBody>
                  <a:tcPr marL="0" marR="0" marT="0" marB="0" anchor="ctr">
                    <a:lnL>
                      <a:noFill/>
                    </a:lnL>
                    <a:lnR>
                      <a:noFill/>
                    </a:lnR>
                    <a:lnT>
                      <a:noFill/>
                    </a:lnT>
                    <a:lnB>
                      <a:noFill/>
                    </a:lnB>
                    <a:solidFill>
                      <a:schemeClr val="bg1"/>
                    </a:solidFill>
                  </a:tcPr>
                </a:tc>
                <a:tc>
                  <a:txBody>
                    <a:bodyPr/>
                    <a:lstStyle/>
                    <a:p>
                      <a:r>
                        <a:rPr lang="en-US" sz="1400"/>
                        <a:t>20-50</a:t>
                      </a:r>
                    </a:p>
                  </a:txBody>
                  <a:tcPr marL="0" marR="0" marT="0" marB="0" anchor="ctr">
                    <a:lnL>
                      <a:noFill/>
                    </a:lnL>
                    <a:lnR>
                      <a:noFill/>
                    </a:lnR>
                    <a:lnT>
                      <a:noFill/>
                    </a:lnT>
                    <a:lnB>
                      <a:noFill/>
                    </a:lnB>
                    <a:solidFill>
                      <a:schemeClr val="bg1"/>
                    </a:solidFill>
                  </a:tcPr>
                </a:tc>
                <a:tc>
                  <a:txBody>
                    <a:bodyPr/>
                    <a:lstStyle/>
                    <a:p>
                      <a:r>
                        <a:rPr lang="en-US" sz="1400"/>
                        <a:t>51+</a:t>
                      </a:r>
                    </a:p>
                  </a:txBody>
                  <a:tcPr marL="0" marR="0" marT="0" marB="0" anchor="ctr">
                    <a:lnL>
                      <a:noFill/>
                    </a:lnL>
                    <a:lnR>
                      <a:noFill/>
                    </a:lnR>
                    <a:lnT>
                      <a:noFill/>
                    </a:lnT>
                    <a:lnB>
                      <a:noFill/>
                    </a:lnB>
                    <a:solidFill>
                      <a:schemeClr val="bg1"/>
                    </a:solidFill>
                  </a:tcPr>
                </a:tc>
              </a:tr>
              <a:tr h="411480">
                <a:tc>
                  <a:txBody>
                    <a:bodyPr/>
                    <a:lstStyle/>
                    <a:p>
                      <a:r>
                        <a:rPr lang="en-US" sz="1400" dirty="0"/>
                        <a:t>1</a:t>
                      </a:r>
                    </a:p>
                  </a:txBody>
                  <a:tcPr marL="0" marR="0" marT="0" marB="0" anchor="ctr">
                    <a:lnL>
                      <a:noFill/>
                    </a:lnL>
                    <a:lnR>
                      <a:noFill/>
                    </a:lnR>
                    <a:lnT>
                      <a:noFill/>
                    </a:lnT>
                    <a:lnB>
                      <a:noFill/>
                    </a:lnB>
                    <a:solidFill>
                      <a:schemeClr val="bg1"/>
                    </a:solidFill>
                  </a:tcPr>
                </a:tc>
                <a:tc>
                  <a:txBody>
                    <a:bodyPr/>
                    <a:lstStyle/>
                    <a:p>
                      <a:r>
                        <a:rPr lang="en-US" sz="1400" dirty="0"/>
                        <a:t>L</a:t>
                      </a:r>
                    </a:p>
                  </a:txBody>
                  <a:tcPr marL="0" marR="0" marT="0" marB="0" anchor="ctr">
                    <a:lnL>
                      <a:noFill/>
                    </a:lnL>
                    <a:lnR>
                      <a:noFill/>
                    </a:lnR>
                    <a:lnT>
                      <a:noFill/>
                    </a:lnT>
                    <a:lnB>
                      <a:noFill/>
                    </a:lnB>
                    <a:solidFill>
                      <a:schemeClr val="bg1"/>
                    </a:solidFill>
                  </a:tcPr>
                </a:tc>
                <a:tc>
                  <a:txBody>
                    <a:bodyPr/>
                    <a:lstStyle/>
                    <a:p>
                      <a:r>
                        <a:rPr lang="en-US" sz="1400"/>
                        <a:t>L</a:t>
                      </a:r>
                    </a:p>
                  </a:txBody>
                  <a:tcPr marL="0" marR="0" marT="0" marB="0" anchor="ctr">
                    <a:lnL>
                      <a:noFill/>
                    </a:lnL>
                    <a:lnR>
                      <a:noFill/>
                    </a:lnR>
                    <a:lnT>
                      <a:noFill/>
                    </a:lnT>
                    <a:lnB>
                      <a:noFill/>
                    </a:lnB>
                    <a:solidFill>
                      <a:schemeClr val="bg1"/>
                    </a:solidFill>
                  </a:tcPr>
                </a:tc>
                <a:tc>
                  <a:txBody>
                    <a:bodyPr/>
                    <a:lstStyle/>
                    <a:p>
                      <a:r>
                        <a:rPr lang="en-US" sz="1400"/>
                        <a:t>A</a:t>
                      </a:r>
                    </a:p>
                  </a:txBody>
                  <a:tcPr marL="0" marR="0" marT="0" marB="0" anchor="ctr">
                    <a:lnL>
                      <a:noFill/>
                    </a:lnL>
                    <a:lnR>
                      <a:noFill/>
                    </a:lnR>
                    <a:lnT>
                      <a:noFill/>
                    </a:lnT>
                    <a:lnB>
                      <a:noFill/>
                    </a:lnB>
                    <a:solidFill>
                      <a:schemeClr val="bg1"/>
                    </a:solidFill>
                  </a:tcPr>
                </a:tc>
              </a:tr>
              <a:tr h="411480">
                <a:tc>
                  <a:txBody>
                    <a:bodyPr/>
                    <a:lstStyle/>
                    <a:p>
                      <a:r>
                        <a:rPr lang="en-US" sz="1400" dirty="0"/>
                        <a:t>2 to 5</a:t>
                      </a:r>
                    </a:p>
                  </a:txBody>
                  <a:tcPr marL="0" marR="0" marT="0" marB="0" anchor="ctr">
                    <a:lnL>
                      <a:noFill/>
                    </a:lnL>
                    <a:lnR>
                      <a:noFill/>
                    </a:lnR>
                    <a:lnT>
                      <a:noFill/>
                    </a:lnT>
                    <a:lnB>
                      <a:noFill/>
                    </a:lnB>
                    <a:solidFill>
                      <a:schemeClr val="bg1"/>
                    </a:solidFill>
                  </a:tcPr>
                </a:tc>
                <a:tc>
                  <a:txBody>
                    <a:bodyPr/>
                    <a:lstStyle/>
                    <a:p>
                      <a:r>
                        <a:rPr lang="en-US" sz="1400" dirty="0"/>
                        <a:t>L</a:t>
                      </a:r>
                    </a:p>
                  </a:txBody>
                  <a:tcPr marL="0" marR="0" marT="0" marB="0" anchor="ctr">
                    <a:lnL>
                      <a:noFill/>
                    </a:lnL>
                    <a:lnR>
                      <a:noFill/>
                    </a:lnR>
                    <a:lnT>
                      <a:noFill/>
                    </a:lnT>
                    <a:lnB>
                      <a:noFill/>
                    </a:lnB>
                    <a:solidFill>
                      <a:schemeClr val="bg1"/>
                    </a:solidFill>
                  </a:tcPr>
                </a:tc>
                <a:tc>
                  <a:txBody>
                    <a:bodyPr/>
                    <a:lstStyle/>
                    <a:p>
                      <a:r>
                        <a:rPr lang="en-US" sz="1400"/>
                        <a:t>A</a:t>
                      </a:r>
                    </a:p>
                  </a:txBody>
                  <a:tcPr marL="0" marR="0" marT="0" marB="0" anchor="ctr">
                    <a:lnL>
                      <a:noFill/>
                    </a:lnL>
                    <a:lnR>
                      <a:noFill/>
                    </a:lnR>
                    <a:lnT>
                      <a:noFill/>
                    </a:lnT>
                    <a:lnB>
                      <a:noFill/>
                    </a:lnB>
                    <a:solidFill>
                      <a:schemeClr val="bg1"/>
                    </a:solidFill>
                  </a:tcPr>
                </a:tc>
                <a:tc>
                  <a:txBody>
                    <a:bodyPr/>
                    <a:lstStyle/>
                    <a:p>
                      <a:r>
                        <a:rPr lang="en-US" sz="1400"/>
                        <a:t>H</a:t>
                      </a:r>
                    </a:p>
                  </a:txBody>
                  <a:tcPr marL="0" marR="0" marT="0" marB="0" anchor="ctr">
                    <a:lnL>
                      <a:noFill/>
                    </a:lnL>
                    <a:lnR>
                      <a:noFill/>
                    </a:lnR>
                    <a:lnT>
                      <a:noFill/>
                    </a:lnT>
                    <a:lnB>
                      <a:noFill/>
                    </a:lnB>
                    <a:solidFill>
                      <a:schemeClr val="bg1"/>
                    </a:solidFill>
                  </a:tcPr>
                </a:tc>
              </a:tr>
              <a:tr h="411480">
                <a:tc>
                  <a:txBody>
                    <a:bodyPr/>
                    <a:lstStyle/>
                    <a:p>
                      <a:r>
                        <a:rPr lang="en-US" sz="1400" dirty="0"/>
                        <a:t>6 or more</a:t>
                      </a:r>
                    </a:p>
                  </a:txBody>
                  <a:tcPr marL="0" marR="0" marT="0" marB="0" anchor="ctr">
                    <a:lnL>
                      <a:noFill/>
                    </a:lnL>
                    <a:lnR>
                      <a:noFill/>
                    </a:lnR>
                    <a:lnT>
                      <a:noFill/>
                    </a:lnT>
                    <a:lnB>
                      <a:noFill/>
                    </a:lnB>
                    <a:solidFill>
                      <a:schemeClr val="bg1"/>
                    </a:solidFill>
                  </a:tcPr>
                </a:tc>
                <a:tc>
                  <a:txBody>
                    <a:bodyPr/>
                    <a:lstStyle/>
                    <a:p>
                      <a:r>
                        <a:rPr lang="en-US" sz="1400" dirty="0"/>
                        <a:t>A</a:t>
                      </a:r>
                    </a:p>
                  </a:txBody>
                  <a:tcPr marL="0" marR="0" marT="0" marB="0" anchor="ctr">
                    <a:lnL>
                      <a:noFill/>
                    </a:lnL>
                    <a:lnR>
                      <a:noFill/>
                    </a:lnR>
                    <a:lnT>
                      <a:noFill/>
                    </a:lnT>
                    <a:lnB>
                      <a:noFill/>
                    </a:lnB>
                    <a:solidFill>
                      <a:schemeClr val="bg1"/>
                    </a:solidFill>
                  </a:tcPr>
                </a:tc>
                <a:tc>
                  <a:txBody>
                    <a:bodyPr/>
                    <a:lstStyle/>
                    <a:p>
                      <a:r>
                        <a:rPr lang="en-US" sz="1400" dirty="0"/>
                        <a:t>H</a:t>
                      </a:r>
                    </a:p>
                  </a:txBody>
                  <a:tcPr marL="0" marR="0" marT="0" marB="0" anchor="ctr">
                    <a:lnL>
                      <a:noFill/>
                    </a:lnL>
                    <a:lnR>
                      <a:noFill/>
                    </a:lnR>
                    <a:lnT>
                      <a:noFill/>
                    </a:lnT>
                    <a:lnB>
                      <a:noFill/>
                    </a:lnB>
                    <a:solidFill>
                      <a:schemeClr val="bg1"/>
                    </a:solidFill>
                  </a:tcPr>
                </a:tc>
                <a:tc>
                  <a:txBody>
                    <a:bodyPr/>
                    <a:lstStyle/>
                    <a:p>
                      <a:r>
                        <a:rPr lang="en-US" sz="1400" dirty="0"/>
                        <a:t>H</a:t>
                      </a:r>
                    </a:p>
                  </a:txBody>
                  <a:tcPr marL="0" marR="0" marT="0" marB="0" anchor="ctr">
                    <a:lnL>
                      <a:noFill/>
                    </a:lnL>
                    <a:lnR>
                      <a:noFill/>
                    </a:lnR>
                    <a:lnT>
                      <a:noFill/>
                    </a:lnT>
                    <a:lnB>
                      <a:noFill/>
                    </a:lnB>
                    <a:solidFill>
                      <a:schemeClr val="bg1"/>
                    </a:solidFill>
                  </a:tcPr>
                </a:tc>
              </a:tr>
            </a:tbl>
          </a:graphicData>
        </a:graphic>
      </p:graphicFrame>
      <p:sp>
        <p:nvSpPr>
          <p:cNvPr id="9236" name="TextBox 5"/>
          <p:cNvSpPr txBox="1">
            <a:spLocks noChangeArrowheads="1"/>
          </p:cNvSpPr>
          <p:nvPr/>
        </p:nvSpPr>
        <p:spPr bwMode="auto">
          <a:xfrm>
            <a:off x="304800" y="0"/>
            <a:ext cx="434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b="1">
                <a:latin typeface="Arial" pitchFamily="34" charset="0"/>
              </a:rPr>
              <a:t>The ILF complexity matrix</a:t>
            </a:r>
            <a:endParaRPr lang="en-US" b="1"/>
          </a:p>
        </p:txBody>
      </p:sp>
      <p:graphicFrame>
        <p:nvGraphicFramePr>
          <p:cNvPr id="8" name="Table 7"/>
          <p:cNvGraphicFramePr>
            <a:graphicFrameLocks noGrp="1"/>
          </p:cNvGraphicFramePr>
          <p:nvPr/>
        </p:nvGraphicFramePr>
        <p:xfrm>
          <a:off x="304800" y="3371850"/>
          <a:ext cx="3886200" cy="1200150"/>
        </p:xfrm>
        <a:graphic>
          <a:graphicData uri="http://schemas.openxmlformats.org/drawingml/2006/table">
            <a:tbl>
              <a:tblPr/>
              <a:tblGrid>
                <a:gridCol w="1943100"/>
                <a:gridCol w="1943100"/>
              </a:tblGrid>
              <a:tr h="400050">
                <a:tc>
                  <a:txBody>
                    <a:bodyPr/>
                    <a:lstStyle/>
                    <a:p>
                      <a:r>
                        <a:rPr lang="en-US" sz="1400" dirty="0"/>
                        <a:t>Low</a:t>
                      </a:r>
                    </a:p>
                  </a:txBody>
                  <a:tcPr marL="0" marR="0" marT="0" marB="0" anchor="ctr">
                    <a:lnL>
                      <a:noFill/>
                    </a:lnL>
                    <a:lnR>
                      <a:noFill/>
                    </a:lnR>
                    <a:lnT>
                      <a:noFill/>
                    </a:lnT>
                    <a:lnB>
                      <a:noFill/>
                    </a:lnB>
                    <a:solidFill>
                      <a:srgbClr val="92D050"/>
                    </a:solidFill>
                  </a:tcPr>
                </a:tc>
                <a:tc>
                  <a:txBody>
                    <a:bodyPr/>
                    <a:lstStyle/>
                    <a:p>
                      <a:r>
                        <a:rPr lang="en-US" sz="1400" dirty="0"/>
                        <a:t>7</a:t>
                      </a:r>
                    </a:p>
                  </a:txBody>
                  <a:tcPr marL="0" marR="0" marT="0" marB="0" anchor="ctr">
                    <a:lnL>
                      <a:noFill/>
                    </a:lnL>
                    <a:lnR>
                      <a:noFill/>
                    </a:lnR>
                    <a:lnT>
                      <a:noFill/>
                    </a:lnT>
                    <a:lnB>
                      <a:noFill/>
                    </a:lnB>
                    <a:solidFill>
                      <a:srgbClr val="92D050"/>
                    </a:solidFill>
                  </a:tcPr>
                </a:tc>
              </a:tr>
              <a:tr h="400050">
                <a:tc>
                  <a:txBody>
                    <a:bodyPr/>
                    <a:lstStyle/>
                    <a:p>
                      <a:r>
                        <a:rPr lang="en-US" sz="1400" dirty="0"/>
                        <a:t>Average</a:t>
                      </a:r>
                    </a:p>
                  </a:txBody>
                  <a:tcPr marL="0" marR="0" marT="0" marB="0" anchor="ctr">
                    <a:lnL>
                      <a:noFill/>
                    </a:lnL>
                    <a:lnR>
                      <a:noFill/>
                    </a:lnR>
                    <a:lnT>
                      <a:noFill/>
                    </a:lnT>
                    <a:lnB>
                      <a:noFill/>
                    </a:lnB>
                    <a:solidFill>
                      <a:srgbClr val="92D050"/>
                    </a:solidFill>
                  </a:tcPr>
                </a:tc>
                <a:tc>
                  <a:txBody>
                    <a:bodyPr/>
                    <a:lstStyle/>
                    <a:p>
                      <a:r>
                        <a:rPr lang="en-US" sz="1400" dirty="0"/>
                        <a:t>10</a:t>
                      </a:r>
                    </a:p>
                  </a:txBody>
                  <a:tcPr marL="0" marR="0" marT="0" marB="0" anchor="ctr">
                    <a:lnL>
                      <a:noFill/>
                    </a:lnL>
                    <a:lnR>
                      <a:noFill/>
                    </a:lnR>
                    <a:lnT>
                      <a:noFill/>
                    </a:lnT>
                    <a:lnB>
                      <a:noFill/>
                    </a:lnB>
                    <a:solidFill>
                      <a:srgbClr val="92D050"/>
                    </a:solidFill>
                  </a:tcPr>
                </a:tc>
              </a:tr>
              <a:tr h="400050">
                <a:tc>
                  <a:txBody>
                    <a:bodyPr/>
                    <a:lstStyle/>
                    <a:p>
                      <a:r>
                        <a:rPr lang="en-US" sz="1400"/>
                        <a:t>High</a:t>
                      </a:r>
                    </a:p>
                  </a:txBody>
                  <a:tcPr marL="0" marR="0" marT="0" marB="0" anchor="ctr">
                    <a:lnL>
                      <a:noFill/>
                    </a:lnL>
                    <a:lnR>
                      <a:noFill/>
                    </a:lnR>
                    <a:lnT>
                      <a:noFill/>
                    </a:lnT>
                    <a:lnB>
                      <a:noFill/>
                    </a:lnB>
                    <a:solidFill>
                      <a:srgbClr val="92D050"/>
                    </a:solidFill>
                  </a:tcPr>
                </a:tc>
                <a:tc>
                  <a:txBody>
                    <a:bodyPr/>
                    <a:lstStyle/>
                    <a:p>
                      <a:r>
                        <a:rPr lang="en-US" sz="1400" dirty="0"/>
                        <a:t>15</a:t>
                      </a:r>
                    </a:p>
                  </a:txBody>
                  <a:tcPr marL="0" marR="0" marT="0" marB="0" anchor="ctr">
                    <a:lnL>
                      <a:noFill/>
                    </a:lnL>
                    <a:lnR>
                      <a:noFill/>
                    </a:lnR>
                    <a:lnT>
                      <a:noFill/>
                    </a:lnT>
                    <a:lnB>
                      <a:noFill/>
                    </a:lnB>
                    <a:solidFill>
                      <a:srgbClr val="92D050"/>
                    </a:solidFill>
                  </a:tcPr>
                </a:tc>
              </a:tr>
            </a:tbl>
          </a:graphicData>
        </a:graphic>
      </p:graphicFrame>
      <p:sp>
        <p:nvSpPr>
          <p:cNvPr id="924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45" name="TextBox 9"/>
          <p:cNvSpPr txBox="1">
            <a:spLocks noChangeArrowheads="1"/>
          </p:cNvSpPr>
          <p:nvPr/>
        </p:nvSpPr>
        <p:spPr bwMode="auto">
          <a:xfrm>
            <a:off x="457200" y="2914650"/>
            <a:ext cx="304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b="1"/>
              <a:t>ILF Weights</a:t>
            </a:r>
          </a:p>
        </p:txBody>
      </p:sp>
      <p:graphicFrame>
        <p:nvGraphicFramePr>
          <p:cNvPr id="11" name="Table 10"/>
          <p:cNvGraphicFramePr>
            <a:graphicFrameLocks noGrp="1"/>
          </p:cNvGraphicFramePr>
          <p:nvPr/>
        </p:nvGraphicFramePr>
        <p:xfrm>
          <a:off x="4419600" y="3371850"/>
          <a:ext cx="4038600" cy="1314450"/>
        </p:xfrm>
        <a:graphic>
          <a:graphicData uri="http://schemas.openxmlformats.org/drawingml/2006/table">
            <a:tbl>
              <a:tblPr/>
              <a:tblGrid>
                <a:gridCol w="2019300"/>
                <a:gridCol w="2019300"/>
              </a:tblGrid>
              <a:tr h="438150">
                <a:tc>
                  <a:txBody>
                    <a:bodyPr/>
                    <a:lstStyle/>
                    <a:p>
                      <a:r>
                        <a:rPr lang="en-US" sz="1400" dirty="0"/>
                        <a:t>Low</a:t>
                      </a:r>
                    </a:p>
                  </a:txBody>
                  <a:tcPr marL="0" marR="0" marT="0" marB="0" anchor="ctr">
                    <a:lnL>
                      <a:noFill/>
                    </a:lnL>
                    <a:lnR>
                      <a:noFill/>
                    </a:lnR>
                    <a:lnT>
                      <a:noFill/>
                    </a:lnT>
                    <a:lnB>
                      <a:noFill/>
                    </a:lnB>
                    <a:solidFill>
                      <a:srgbClr val="92D050"/>
                    </a:solidFill>
                  </a:tcPr>
                </a:tc>
                <a:tc>
                  <a:txBody>
                    <a:bodyPr/>
                    <a:lstStyle/>
                    <a:p>
                      <a:r>
                        <a:rPr lang="en-US" sz="1400"/>
                        <a:t>5</a:t>
                      </a:r>
                    </a:p>
                  </a:txBody>
                  <a:tcPr marL="0" marR="0" marT="0" marB="0" anchor="ctr">
                    <a:lnL>
                      <a:noFill/>
                    </a:lnL>
                    <a:lnR>
                      <a:noFill/>
                    </a:lnR>
                    <a:lnT>
                      <a:noFill/>
                    </a:lnT>
                    <a:lnB>
                      <a:noFill/>
                    </a:lnB>
                    <a:solidFill>
                      <a:srgbClr val="92D050"/>
                    </a:solidFill>
                  </a:tcPr>
                </a:tc>
              </a:tr>
              <a:tr h="438150">
                <a:tc>
                  <a:txBody>
                    <a:bodyPr/>
                    <a:lstStyle/>
                    <a:p>
                      <a:r>
                        <a:rPr lang="en-US" sz="1400" dirty="0"/>
                        <a:t>Average</a:t>
                      </a:r>
                    </a:p>
                  </a:txBody>
                  <a:tcPr marL="0" marR="0" marT="0" marB="0" anchor="ctr">
                    <a:lnL>
                      <a:noFill/>
                    </a:lnL>
                    <a:lnR>
                      <a:noFill/>
                    </a:lnR>
                    <a:lnT>
                      <a:noFill/>
                    </a:lnT>
                    <a:lnB>
                      <a:noFill/>
                    </a:lnB>
                    <a:solidFill>
                      <a:srgbClr val="92D050"/>
                    </a:solidFill>
                  </a:tcPr>
                </a:tc>
                <a:tc>
                  <a:txBody>
                    <a:bodyPr/>
                    <a:lstStyle/>
                    <a:p>
                      <a:r>
                        <a:rPr lang="en-US" sz="1400" dirty="0"/>
                        <a:t>7</a:t>
                      </a:r>
                    </a:p>
                  </a:txBody>
                  <a:tcPr marL="0" marR="0" marT="0" marB="0" anchor="ctr">
                    <a:lnL>
                      <a:noFill/>
                    </a:lnL>
                    <a:lnR>
                      <a:noFill/>
                    </a:lnR>
                    <a:lnT>
                      <a:noFill/>
                    </a:lnT>
                    <a:lnB>
                      <a:noFill/>
                    </a:lnB>
                    <a:solidFill>
                      <a:srgbClr val="92D050"/>
                    </a:solidFill>
                  </a:tcPr>
                </a:tc>
              </a:tr>
              <a:tr h="438150">
                <a:tc>
                  <a:txBody>
                    <a:bodyPr/>
                    <a:lstStyle/>
                    <a:p>
                      <a:r>
                        <a:rPr lang="en-US" sz="1400"/>
                        <a:t>High</a:t>
                      </a:r>
                    </a:p>
                  </a:txBody>
                  <a:tcPr marL="0" marR="0" marT="0" marB="0" anchor="ctr">
                    <a:lnL>
                      <a:noFill/>
                    </a:lnL>
                    <a:lnR>
                      <a:noFill/>
                    </a:lnR>
                    <a:lnT>
                      <a:noFill/>
                    </a:lnT>
                    <a:lnB>
                      <a:noFill/>
                    </a:lnB>
                    <a:solidFill>
                      <a:srgbClr val="92D050"/>
                    </a:solidFill>
                  </a:tcPr>
                </a:tc>
                <a:tc>
                  <a:txBody>
                    <a:bodyPr/>
                    <a:lstStyle/>
                    <a:p>
                      <a:r>
                        <a:rPr lang="en-US" sz="1400" dirty="0"/>
                        <a:t>10</a:t>
                      </a:r>
                    </a:p>
                  </a:txBody>
                  <a:tcPr marL="0" marR="0" marT="0" marB="0" anchor="ctr">
                    <a:lnL>
                      <a:noFill/>
                    </a:lnL>
                    <a:lnR>
                      <a:noFill/>
                    </a:lnR>
                    <a:lnT>
                      <a:noFill/>
                    </a:lnT>
                    <a:lnB>
                      <a:noFill/>
                    </a:lnB>
                    <a:solidFill>
                      <a:srgbClr val="92D050"/>
                    </a:solidFill>
                  </a:tcPr>
                </a:tc>
              </a:tr>
            </a:tbl>
          </a:graphicData>
        </a:graphic>
      </p:graphicFrame>
      <p:sp>
        <p:nvSpPr>
          <p:cNvPr id="9253" name="Rectangle 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54" name="Rectangle 12"/>
          <p:cNvSpPr>
            <a:spLocks noChangeArrowheads="1"/>
          </p:cNvSpPr>
          <p:nvPr/>
        </p:nvSpPr>
        <p:spPr bwMode="auto">
          <a:xfrm>
            <a:off x="4876800" y="2857500"/>
            <a:ext cx="259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Calibri" pitchFamily="34" charset="0"/>
              </a:rPr>
              <a:t>EIF Weights</a:t>
            </a:r>
          </a:p>
        </p:txBody>
      </p:sp>
    </p:spTree>
    <p:extLst>
      <p:ext uri="{BB962C8B-B14F-4D97-AF65-F5344CB8AC3E}">
        <p14:creationId xmlns:p14="http://schemas.microsoft.com/office/powerpoint/2010/main" val="27860275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6123</TotalTime>
  <Words>874</Words>
  <Application>Microsoft Office PowerPoint</Application>
  <PresentationFormat>On-screen Show (16:9)</PresentationFormat>
  <Paragraphs>373</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Measuring Internal Product Size</vt:lpstr>
      <vt:lpstr>Function Points</vt:lpstr>
      <vt:lpstr>FPCounter</vt:lpstr>
      <vt:lpstr>PowerPoint Presentation</vt:lpstr>
      <vt:lpstr>PowerPoint Presentation</vt:lpstr>
      <vt:lpstr>             Step 1: The type of count </vt:lpstr>
      <vt:lpstr>Step 2: Identify the scope and boundary of the count </vt:lpstr>
      <vt:lpstr>Step 3: Determine the unadjusted function point count     </vt:lpstr>
      <vt:lpstr>PowerPoint Presentation</vt:lpstr>
      <vt:lpstr>For ILF</vt:lpstr>
      <vt:lpstr>PowerPoint Presentation</vt:lpstr>
      <vt:lpstr>PowerPoint Presentation</vt:lpstr>
      <vt:lpstr>PowerPoint Presentation</vt:lpstr>
      <vt:lpstr>PowerPoint Presentation</vt:lpstr>
      <vt:lpstr>For EO’s</vt:lpstr>
      <vt:lpstr> </vt:lpstr>
      <vt:lpstr>PowerPoint Presentation</vt:lpstr>
      <vt:lpstr>PowerPoint Presentation</vt:lpstr>
      <vt:lpstr>Step 4: Determine the Value Adjustment Factor (VAF)</vt:lpstr>
      <vt:lpstr>PowerPoint Presentation</vt:lpstr>
      <vt:lpstr>PowerPoint Presentation</vt:lpstr>
      <vt:lpstr>Step 5: Calculate the Adjusted Function Point Count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Windows User</cp:lastModifiedBy>
  <cp:revision>326</cp:revision>
  <dcterms:created xsi:type="dcterms:W3CDTF">2006-08-16T00:00:00Z</dcterms:created>
  <dcterms:modified xsi:type="dcterms:W3CDTF">2020-09-02T03:30:15Z</dcterms:modified>
</cp:coreProperties>
</file>