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60" r:id="rId3"/>
    <p:sldId id="299" r:id="rId4"/>
    <p:sldId id="300" r:id="rId5"/>
    <p:sldId id="301" r:id="rId6"/>
    <p:sldId id="295" r:id="rId7"/>
    <p:sldId id="302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86C8-8903-41E9-B646-96C609F4EB0A}" type="datetimeFigureOut">
              <a:rPr lang="en-US" smtClean="0"/>
              <a:t>13-Jul-20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F2EE7-FE1B-447C-81B8-D038B399C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8A57-4905-4089-AF0F-83C39AC81BEE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A029-1BB6-4786-B124-2E5B880038D8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05D9-4C34-4980-9B40-8A98CC511C01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1941F-3A5C-4599-90D0-FE46EFD381D4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F865-094C-4737-8DFF-482023A73805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B964-2187-4DE2-812E-7B3B6B7C5434}" type="datetime1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A98E-551B-41C9-A6E7-F999B06C3DBF}" type="datetime1">
              <a:rPr lang="en-US" smtClean="0"/>
              <a:t>13-Jul-20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9F9C-37FB-4C04-B0DD-E080E1E5499E}" type="datetime1">
              <a:rPr lang="en-US" smtClean="0"/>
              <a:t>13-Jul-20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3681-A11B-4A4A-B694-028FE86F86AF}" type="datetime1">
              <a:rPr lang="en-US" smtClean="0"/>
              <a:t>13-Jul-20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7890-CD99-4028-AD00-436E37B691CB}" type="datetime1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2BBC-6789-4FA8-8ACB-1EC0D3222D92}" type="datetime1">
              <a:rPr lang="en-US" smtClean="0"/>
              <a:t>13-Jul-20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A82E-2642-4587-B017-7FA353B0D2A7}" type="datetime1">
              <a:rPr lang="en-US" smtClean="0"/>
              <a:t>13-Jul-20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C76A-89EB-40CA-80F3-8439DB222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SWE2020 Software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Prof </a:t>
            </a:r>
            <a:r>
              <a:rPr lang="en-US" dirty="0" err="1">
                <a:solidFill>
                  <a:srgbClr val="FFC000"/>
                </a:solidFill>
              </a:rPr>
              <a:t>Maheswari</a:t>
            </a:r>
            <a:r>
              <a:rPr lang="en-US" dirty="0">
                <a:solidFill>
                  <a:srgbClr val="FFC000"/>
                </a:solidFill>
              </a:rPr>
              <a:t> S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VIT </a:t>
            </a:r>
            <a:r>
              <a:rPr lang="en-US" dirty="0">
                <a:solidFill>
                  <a:srgbClr val="FFC000"/>
                </a:solidFill>
              </a:rPr>
              <a:t>Chennai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Process Metrics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chemeClr val="bg1"/>
                </a:solidFill>
              </a:rPr>
              <a:t>Involves analysis of the way a product is developed.</a:t>
            </a:r>
          </a:p>
          <a:p>
            <a:pPr marL="0" indent="0">
              <a:lnSpc>
                <a:spcPct val="90000"/>
              </a:lnSpc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dirty="0" smtClean="0">
                <a:solidFill>
                  <a:schemeClr val="bg1"/>
                </a:solidFill>
              </a:rPr>
              <a:t>-   What </a:t>
            </a:r>
            <a:r>
              <a:rPr lang="en-GB" dirty="0">
                <a:solidFill>
                  <a:schemeClr val="bg1"/>
                </a:solidFill>
              </a:rPr>
              <a:t>lifecycle do we use?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 smtClean="0">
                <a:solidFill>
                  <a:schemeClr val="bg1"/>
                </a:solidFill>
              </a:rPr>
              <a:t>-   What </a:t>
            </a:r>
            <a:r>
              <a:rPr lang="en-GB" dirty="0">
                <a:solidFill>
                  <a:schemeClr val="bg1"/>
                </a:solidFill>
              </a:rPr>
              <a:t>deliverables are produced?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GB" dirty="0" smtClean="0">
                <a:solidFill>
                  <a:schemeClr val="bg1"/>
                </a:solidFill>
              </a:rPr>
              <a:t>-   How </a:t>
            </a:r>
            <a:r>
              <a:rPr lang="en-GB" dirty="0">
                <a:solidFill>
                  <a:schemeClr val="bg1"/>
                </a:solidFill>
              </a:rPr>
              <a:t>are they analysed?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How </a:t>
            </a:r>
            <a:r>
              <a:rPr lang="en-GB" dirty="0">
                <a:solidFill>
                  <a:schemeClr val="bg1"/>
                </a:solidFill>
              </a:rPr>
              <a:t>can the process help to produce products </a:t>
            </a: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faster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GB" dirty="0" smtClean="0">
                <a:solidFill>
                  <a:schemeClr val="bg1"/>
                </a:solidFill>
              </a:rPr>
              <a:t>How </a:t>
            </a:r>
            <a:r>
              <a:rPr lang="en-GB" dirty="0">
                <a:solidFill>
                  <a:schemeClr val="bg1"/>
                </a:solidFill>
              </a:rPr>
              <a:t>can the process help to produce better </a:t>
            </a: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products</a:t>
            </a:r>
            <a:r>
              <a:rPr lang="en-GB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Involves analysis of the people developing a product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- How </a:t>
            </a:r>
            <a:r>
              <a:rPr lang="en-GB" dirty="0">
                <a:solidFill>
                  <a:schemeClr val="bg1"/>
                </a:solidFill>
              </a:rPr>
              <a:t>fast do they work?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- How </a:t>
            </a:r>
            <a:r>
              <a:rPr lang="en-GB" dirty="0">
                <a:solidFill>
                  <a:schemeClr val="bg1"/>
                </a:solidFill>
              </a:rPr>
              <a:t>much bugs do they produce?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- How </a:t>
            </a:r>
            <a:r>
              <a:rPr lang="en-GB" dirty="0">
                <a:solidFill>
                  <a:schemeClr val="bg1"/>
                </a:solidFill>
              </a:rPr>
              <a:t>many sick-days do they take?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Requirements Phase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Number of requirements that change during the rest of the software development process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if a large number changed during specification, design, …, something is wrong in the requirements phase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Metrics for rapid prototyping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Are defect rates, mean-time-to-failure useful?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Knowing how often requirements change?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Knowing number of times features are tried?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Specification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Size of specifications document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 predict effort required for subsequent products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can be counted?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Number of items in the data dictionary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number of files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number of data items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number of processes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5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</a:t>
            </a:r>
          </a:p>
          <a:p>
            <a:r>
              <a:rPr lang="en-US" dirty="0">
                <a:solidFill>
                  <a:schemeClr val="bg1"/>
                </a:solidFill>
              </a:rPr>
              <a:t>Duration</a:t>
            </a:r>
          </a:p>
          <a:p>
            <a:r>
              <a:rPr lang="en-US" dirty="0">
                <a:solidFill>
                  <a:schemeClr val="bg1"/>
                </a:solidFill>
              </a:rPr>
              <a:t>Effort</a:t>
            </a:r>
          </a:p>
          <a:p>
            <a:r>
              <a:rPr lang="en-US" dirty="0">
                <a:solidFill>
                  <a:schemeClr val="bg1"/>
                </a:solidFill>
              </a:rPr>
              <a:t>Quality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faults found during inspection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Design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Number of </a:t>
            </a:r>
            <a:r>
              <a:rPr lang="en-US" dirty="0" smtClean="0">
                <a:solidFill>
                  <a:schemeClr val="bg1"/>
                </a:solidFill>
              </a:rPr>
              <a:t>modules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Fault statistics</a:t>
            </a:r>
          </a:p>
          <a:p>
            <a:r>
              <a:rPr lang="en-US" dirty="0">
                <a:solidFill>
                  <a:schemeClr val="bg1"/>
                </a:solidFill>
              </a:rPr>
              <a:t>Module cohesion</a:t>
            </a:r>
          </a:p>
          <a:p>
            <a:r>
              <a:rPr lang="en-US" dirty="0">
                <a:solidFill>
                  <a:schemeClr val="bg1"/>
                </a:solidFill>
              </a:rPr>
              <a:t>Module coupling</a:t>
            </a:r>
          </a:p>
          <a:p>
            <a:r>
              <a:rPr lang="en-US" dirty="0" err="1">
                <a:solidFill>
                  <a:schemeClr val="bg1"/>
                </a:solidFill>
              </a:rPr>
              <a:t>Cyclomatic</a:t>
            </a:r>
            <a:r>
              <a:rPr lang="en-US" dirty="0">
                <a:solidFill>
                  <a:schemeClr val="bg1"/>
                </a:solidFill>
              </a:rPr>
              <a:t> complexity</a:t>
            </a:r>
          </a:p>
          <a:p>
            <a:r>
              <a:rPr lang="en-US" dirty="0">
                <a:solidFill>
                  <a:schemeClr val="bg1"/>
                </a:solidFill>
              </a:rPr>
              <a:t>Fan-in, fan-out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Implementation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Total number of test cases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Number of tests resulting in failure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Fault statistics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Total number of faults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Types of faults</a:t>
            </a:r>
          </a:p>
          <a:p>
            <a:pPr lvl="2">
              <a:defRPr/>
            </a:pPr>
            <a:r>
              <a:rPr lang="en-US" dirty="0">
                <a:solidFill>
                  <a:schemeClr val="bg1"/>
                </a:solidFill>
              </a:rPr>
              <a:t>misunderstanding the design</a:t>
            </a:r>
          </a:p>
          <a:p>
            <a:pPr lvl="2">
              <a:defRPr/>
            </a:pPr>
            <a:r>
              <a:rPr lang="en-US" dirty="0">
                <a:solidFill>
                  <a:schemeClr val="bg1"/>
                </a:solidFill>
              </a:rPr>
              <a:t>lack of initialization</a:t>
            </a:r>
          </a:p>
          <a:p>
            <a:pPr lvl="2">
              <a:defRPr/>
            </a:pPr>
            <a:r>
              <a:rPr lang="en-US" dirty="0">
                <a:solidFill>
                  <a:schemeClr val="bg1"/>
                </a:solidFill>
              </a:rPr>
              <a:t>inconsistent use of variables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Statistical-based testing: </a:t>
            </a:r>
          </a:p>
          <a:p>
            <a:pPr lvl="1">
              <a:defRPr/>
            </a:pPr>
            <a:r>
              <a:rPr lang="en-US" dirty="0">
                <a:solidFill>
                  <a:schemeClr val="bg1"/>
                </a:solidFill>
              </a:rPr>
              <a:t>zero-failure technique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7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Maintenance and Inspection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Purpose: measure effectiveness of inspections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 reflect deficiencies of the development team, quality of code</a:t>
            </a:r>
          </a:p>
          <a:p>
            <a:r>
              <a:rPr lang="en-US" dirty="0">
                <a:solidFill>
                  <a:schemeClr val="bg1"/>
                </a:solidFill>
              </a:rPr>
              <a:t>Measure fault density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Faults per page - specs and design inspection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Faults per KLOC - code inspection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Fault detection rate - #faults / hour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Fault detection efficiency - #faults/person-hour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8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Measurement in Software Engineering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Software Metrics in SE :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Calculation </a:t>
            </a:r>
            <a:r>
              <a:rPr lang="en-US" dirty="0">
                <a:solidFill>
                  <a:schemeClr val="bg1"/>
                </a:solidFill>
              </a:rPr>
              <a:t>of the characteristics of the </a:t>
            </a:r>
            <a:r>
              <a:rPr lang="en-US" dirty="0" smtClean="0">
                <a:solidFill>
                  <a:schemeClr val="bg1"/>
                </a:solidFill>
              </a:rPr>
              <a:t>program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be calculated or counted.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Computer </a:t>
            </a:r>
            <a:r>
              <a:rPr lang="en-US" dirty="0">
                <a:solidFill>
                  <a:schemeClr val="bg1"/>
                </a:solidFill>
              </a:rPr>
              <a:t>metrics </a:t>
            </a: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many </a:t>
            </a:r>
            <a:r>
              <a:rPr lang="en-US" dirty="0" smtClean="0">
                <a:solidFill>
                  <a:schemeClr val="bg1"/>
                </a:solidFill>
              </a:rPr>
              <a:t>purposes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Ex: computer </a:t>
            </a:r>
            <a:r>
              <a:rPr lang="en-US" dirty="0">
                <a:solidFill>
                  <a:schemeClr val="bg1"/>
                </a:solidFill>
              </a:rPr>
              <a:t>performance assessment,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job </a:t>
            </a:r>
            <a:r>
              <a:rPr lang="en-US" dirty="0">
                <a:solidFill>
                  <a:schemeClr val="bg1"/>
                </a:solidFill>
              </a:rPr>
              <a:t>preparation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efficiency evaluation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SDLC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Indicators </a:t>
            </a:r>
            <a:r>
              <a:rPr lang="en-US" dirty="0">
                <a:solidFill>
                  <a:schemeClr val="bg1"/>
                </a:solidFill>
              </a:rPr>
              <a:t>in the software development </a:t>
            </a:r>
            <a:r>
              <a:rPr lang="en-US" dirty="0" smtClean="0">
                <a:solidFill>
                  <a:schemeClr val="bg1"/>
                </a:solidFill>
              </a:rPr>
              <a:t>cycle   connected </a:t>
            </a:r>
            <a:r>
              <a:rPr lang="en-US" dirty="0">
                <a:solidFill>
                  <a:schemeClr val="bg1"/>
                </a:solidFill>
              </a:rPr>
              <a:t>together.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program metrics are identical to the four management </a:t>
            </a:r>
            <a:r>
              <a:rPr lang="en-US" dirty="0" smtClean="0">
                <a:solidFill>
                  <a:schemeClr val="bg1"/>
                </a:solidFill>
              </a:rPr>
              <a:t>functions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1. Planning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2. Execution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3. Control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4. Development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Terminologies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Measure </a:t>
            </a:r>
            <a:r>
              <a:rPr lang="en-US" dirty="0">
                <a:solidFill>
                  <a:schemeClr val="bg1"/>
                </a:solidFill>
              </a:rPr>
              <a:t>- quantitative </a:t>
            </a:r>
            <a:r>
              <a:rPr lang="en-US" dirty="0" smtClean="0">
                <a:solidFill>
                  <a:schemeClr val="bg1"/>
                </a:solidFill>
              </a:rPr>
              <a:t>amount or capacity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Measurement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determining </a:t>
            </a:r>
            <a:r>
              <a:rPr lang="en-US" dirty="0">
                <a:solidFill>
                  <a:schemeClr val="bg1"/>
                </a:solidFill>
              </a:rPr>
              <a:t>a measure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Metric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the degree of the </a:t>
            </a:r>
            <a:r>
              <a:rPr lang="en-US" dirty="0">
                <a:solidFill>
                  <a:schemeClr val="bg1"/>
                </a:solidFill>
              </a:rPr>
              <a:t>quantitative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measure of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Measurement is to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Control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Understand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Improves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Scope and basics of Software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Measurement to be done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Products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Process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People or 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Classified in to 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Size oriented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Function oriented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Cost oriented etc.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Indirect Measurements in </a:t>
            </a:r>
            <a:r>
              <a:rPr lang="en-US" dirty="0" smtClean="0">
                <a:solidFill>
                  <a:schemeClr val="bg1"/>
                </a:solidFill>
              </a:rPr>
              <a:t>SE: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Programmer productivity </a:t>
            </a: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-      (</a:t>
            </a:r>
            <a:r>
              <a:rPr lang="en-US" sz="2400" dirty="0">
                <a:solidFill>
                  <a:schemeClr val="bg1"/>
                </a:solidFill>
              </a:rPr>
              <a:t>LOC/work-months of effort)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Module defect density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      -      (</a:t>
            </a:r>
            <a:r>
              <a:rPr lang="en-US" dirty="0">
                <a:solidFill>
                  <a:schemeClr val="bg1"/>
                </a:solidFill>
              </a:rPr>
              <a:t>number of defects/module size)</a:t>
            </a:r>
          </a:p>
          <a:p>
            <a:pPr lvl="2">
              <a:lnSpc>
                <a:spcPct val="150000"/>
              </a:lnSpc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System spoilage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-       (</a:t>
            </a:r>
            <a:r>
              <a:rPr lang="en-US" dirty="0">
                <a:solidFill>
                  <a:schemeClr val="bg1"/>
                </a:solidFill>
              </a:rPr>
              <a:t>effort spent fixing faults/total project effort)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Product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chemeClr val="bg1"/>
                </a:solidFill>
              </a:rPr>
              <a:t>Product refers to the actual software system, documentation and other deliverables.</a:t>
            </a:r>
          </a:p>
          <a:p>
            <a:r>
              <a:rPr lang="en-GB" sz="2800" dirty="0">
                <a:solidFill>
                  <a:schemeClr val="bg1"/>
                </a:solidFill>
              </a:rPr>
              <a:t>We examine the product and measure a number of aspects: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Size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Functionality offered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Cost</a:t>
            </a:r>
          </a:p>
          <a:p>
            <a:pPr lvl="1"/>
            <a:r>
              <a:rPr lang="en-GB" sz="2400" dirty="0">
                <a:solidFill>
                  <a:schemeClr val="bg1"/>
                </a:solidFill>
              </a:rPr>
              <a:t>Various Quality Attributes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596</Words>
  <Application>Microsoft Office PowerPoint</Application>
  <PresentationFormat>On-screen Show 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SWE2020 Software Metrics</vt:lpstr>
      <vt:lpstr>Measurement in Software Engineering</vt:lpstr>
      <vt:lpstr>SDLC </vt:lpstr>
      <vt:lpstr>Terminologies</vt:lpstr>
      <vt:lpstr>Benefits</vt:lpstr>
      <vt:lpstr>Scope and basics of Software Measurement</vt:lpstr>
      <vt:lpstr>Metrics</vt:lpstr>
      <vt:lpstr>Example</vt:lpstr>
      <vt:lpstr>Product Metrics</vt:lpstr>
      <vt:lpstr>Process Metrics </vt:lpstr>
      <vt:lpstr>Resource Metrics</vt:lpstr>
      <vt:lpstr>Requirements Phase metrics</vt:lpstr>
      <vt:lpstr>Specification Metrics</vt:lpstr>
      <vt:lpstr>PowerPoint Presentation</vt:lpstr>
      <vt:lpstr>Design Metrics</vt:lpstr>
      <vt:lpstr>Implementation Metrics</vt:lpstr>
      <vt:lpstr>Maintenance and Inspection Metrics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Windows User</dc:creator>
  <cp:lastModifiedBy>Windows User</cp:lastModifiedBy>
  <cp:revision>41</cp:revision>
  <dcterms:created xsi:type="dcterms:W3CDTF">2020-06-25T14:49:18Z</dcterms:created>
  <dcterms:modified xsi:type="dcterms:W3CDTF">2020-07-14T02:05:19Z</dcterms:modified>
</cp:coreProperties>
</file>