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2" r:id="rId3"/>
    <p:sldId id="323" r:id="rId4"/>
    <p:sldId id="324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6" d="100"/>
          <a:sy n="46" d="100"/>
        </p:scale>
        <p:origin x="-207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3F46A-CB7B-994B-9E92-2B882EC973B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CE79-5C1A-D04F-AB4F-EBAB411A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85C9F-6257-1D44-A466-AA695D730ADC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45294-65F0-1C43-8615-5C554797DD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170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UNIT 1 – Software   </a:t>
            </a:r>
            <a:r>
              <a:rPr lang="en-US" smtClean="0"/>
              <a:t>Reuse </a:t>
            </a:r>
            <a:r>
              <a:rPr lang="en-US" smtClean="0"/>
              <a:t>Metrics </a:t>
            </a:r>
            <a:r>
              <a:rPr lang="en-US" dirty="0" smtClean="0"/>
              <a:t>for 		   	measuring  impact of reuse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Prof.Ranganathan</a:t>
            </a:r>
            <a:r>
              <a:rPr lang="en-US" dirty="0" smtClean="0"/>
              <a:t> Sridhar</a:t>
            </a:r>
          </a:p>
          <a:p>
            <a:r>
              <a:rPr lang="en-US" smtClean="0"/>
              <a:t>VIT- Chennai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UNIT 1 -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Productivity improvement ratio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Assume we have made a software repository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Some components could be reused from the factory for our second web application system and they will reduce the effort by 1000 person hours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But we need to invest another 100 person hours in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Locating the reusable components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Modifying the reusable components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Actual reduction in person hours = 1000 – 100 = 900 person </a:t>
            </a:r>
            <a:r>
              <a:rPr lang="en-GB" dirty="0" err="1" smtClean="0"/>
              <a:t>hourshours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New effort needed = 6000-900 = 5100 person hours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endParaRPr lang="en-GB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Productivity improvement ratio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In the first case we needed 6000 person hours to produce the system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In the second case, we need only 5100 person hours to produce an equivalent system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Hence our productivity has improved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Productivity improvement factor [ for effort ] =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>=  Effort without Software Reuse/ Software Effort with Reuse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>= 6000/5100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>= 20/17 = 1.176  [ 17.6 % improvement]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Productivity improvement in terms of money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The team will consist of people at different levels who are paid different wages per hour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The original team of 5 may have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One Manager who is paid 40000 </a:t>
            </a:r>
            <a:r>
              <a:rPr lang="en-GB" dirty="0" err="1" smtClean="0"/>
              <a:t>Rs</a:t>
            </a:r>
            <a:r>
              <a:rPr lang="en-GB" dirty="0" smtClean="0"/>
              <a:t> per month equivalent to 200 </a:t>
            </a:r>
            <a:r>
              <a:rPr lang="en-GB" dirty="0" err="1" smtClean="0"/>
              <a:t>Rs</a:t>
            </a:r>
            <a:r>
              <a:rPr lang="en-GB" dirty="0" smtClean="0"/>
              <a:t> per hour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4 team members who will get paid 20000 </a:t>
            </a:r>
            <a:r>
              <a:rPr lang="en-GB" dirty="0" err="1" smtClean="0"/>
              <a:t>Rs</a:t>
            </a:r>
            <a:r>
              <a:rPr lang="en-GB" dirty="0" smtClean="0"/>
              <a:t> per month equivalent to 100 </a:t>
            </a:r>
            <a:r>
              <a:rPr lang="en-GB" dirty="0" err="1" smtClean="0"/>
              <a:t>Rs</a:t>
            </a:r>
            <a:r>
              <a:rPr lang="en-GB" dirty="0" smtClean="0"/>
              <a:t> per hour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Hence the amount spent by the company to produce first web application system = 6*40000+ 6*4*20000 = 720000 </a:t>
            </a:r>
            <a:r>
              <a:rPr lang="en-GB" dirty="0" err="1" smtClean="0"/>
              <a:t>Rs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Productivity improvement in terms of money contd..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For the second web application the reduction of 1000 person hours happens by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Reduction of 100 person hours of the project Manager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Reduction of 900 person hours of the team members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For the extra investment for search and modification of reusable software assets, the company has invested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7 hours of project manager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93 hours of team members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 the effective reduction is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100-7 = 93 person hours of project Manager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900-93  = 807 person hours of the team members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Productivity improvement in terms of money contd..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</a:t>
            </a:r>
            <a:r>
              <a:rPr lang="en-GB" dirty="0" smtClean="0"/>
              <a:t>So the effective reduction is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100-7 = 93 person hours of project Manager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900-93  = 807 person hours of the team members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Reduction in terms of money = 93*200+ 807*100 = 18600+80700 = 99300 </a:t>
            </a:r>
            <a:r>
              <a:rPr lang="en-GB" dirty="0" err="1" smtClean="0"/>
              <a:t>Rs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New cost of the system = 720000 – 99300 = 620700 </a:t>
            </a:r>
            <a:r>
              <a:rPr lang="en-GB" dirty="0" err="1" smtClean="0"/>
              <a:t>Rs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Productivity improvement in terms of money = Amount spent without reuse/Amount spent with reuse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>= 720000/620700 = 1.1599 [ 15.99% improvement]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2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Schedule speed up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Assume one team of 5 persons has to work for 6 months to deliver a web application system –The schedule = 6 months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For search and modifying components for reuse assume we take 5 days [0.166 month]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This is done </a:t>
            </a:r>
            <a:r>
              <a:rPr lang="en-GB" b="1" dirty="0" smtClean="0"/>
              <a:t>before </a:t>
            </a:r>
            <a:r>
              <a:rPr lang="en-GB" dirty="0" smtClean="0"/>
              <a:t>starting the second project the duration of which is shortened to 4.833 months]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The schedule speed up = (schedule without reuse – schedule with reuse)/ schedule without reuse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>=6 – [ 0.166+4.833]/6 = 1.001/6 = 0.1668 = 16.68%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Cost Benefit Ratio</a:t>
            </a:r>
            <a:endParaRPr lang="en-GB" dirty="0" smtClean="0"/>
          </a:p>
          <a:p>
            <a:r>
              <a:rPr lang="en-GB" dirty="0" smtClean="0"/>
              <a:t>Return on Investment</a:t>
            </a:r>
            <a:endParaRPr lang="en-GB" dirty="0" smtClean="0"/>
          </a:p>
          <a:p>
            <a:r>
              <a:rPr lang="en-GB" dirty="0" smtClean="0"/>
              <a:t>Productivity Improvement Ration [ effort]</a:t>
            </a:r>
            <a:endParaRPr lang="en-GB" dirty="0" smtClean="0"/>
          </a:p>
          <a:p>
            <a:r>
              <a:rPr lang="en-GB" dirty="0" smtClean="0"/>
              <a:t>Productivity Improvement Ratio [ cost]</a:t>
            </a:r>
          </a:p>
          <a:p>
            <a:r>
              <a:rPr lang="en-GB" dirty="0" smtClean="0"/>
              <a:t>Schedule speedup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9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Benefit Ratio</a:t>
            </a:r>
            <a:endParaRPr lang="en-GB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GB" dirty="0" smtClean="0"/>
              <a:t>Software Reuse does not come free.</a:t>
            </a:r>
            <a:endParaRPr lang="en-GB" dirty="0"/>
          </a:p>
          <a:p>
            <a:r>
              <a:rPr lang="en-GB" dirty="0" smtClean="0"/>
              <a:t>Every organization needs to invest some </a:t>
            </a:r>
            <a:r>
              <a:rPr lang="en-GB" dirty="0" err="1" smtClean="0"/>
              <a:t>time,effort</a:t>
            </a:r>
            <a:r>
              <a:rPr lang="en-GB" dirty="0" smtClean="0"/>
              <a:t> and money </a:t>
            </a:r>
          </a:p>
          <a:p>
            <a:pPr lvl="1"/>
            <a:r>
              <a:rPr lang="en-GB" dirty="0" smtClean="0"/>
              <a:t>In constructing a team that promotes reuse</a:t>
            </a:r>
          </a:p>
          <a:p>
            <a:pPr lvl="1"/>
            <a:r>
              <a:rPr lang="en-GB" dirty="0" smtClean="0"/>
              <a:t>In Building a repository of reusable assets[ Build/Buy\</a:t>
            </a:r>
          </a:p>
          <a:p>
            <a:pPr lvl="1"/>
            <a:r>
              <a:rPr lang="en-GB" dirty="0" smtClean="0"/>
              <a:t>In building a  search engine for locating assets in the repository</a:t>
            </a:r>
          </a:p>
          <a:p>
            <a:pPr lvl="1"/>
            <a:r>
              <a:rPr lang="en-GB" dirty="0" smtClean="0"/>
              <a:t>In writing documentation that will help future users of the assets in the repository</a:t>
            </a:r>
          </a:p>
          <a:p>
            <a:pPr lvl="1"/>
            <a:r>
              <a:rPr lang="en-GB" dirty="0" smtClean="0"/>
              <a:t>In Modifying/Extending existing assets for future use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Cost Benefit Factor - II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.The costs could be either invested at one point of time or may be a distributed investment spread over many years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Similarly the benefits that could accrue to the company could be flowing over so many years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The Cost Benefit Ratio is defined as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GB" dirty="0" smtClean="0"/>
              <a:t>CBR =  Effective Cost of Investments in Monetary Units/ Benefits that would accrue in Monetary Units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The cost need to be calculated at the initial point in time taking TIME VALUE OF MONEY INTO ACCOUNT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9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				TIME VALUE OF MONEY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 The value of Money varies with time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If you have 1000 rupees and you invest in a bank on 1</a:t>
            </a:r>
            <a:r>
              <a:rPr lang="en-GB" baseline="30000" dirty="0" smtClean="0"/>
              <a:t>st</a:t>
            </a:r>
            <a:r>
              <a:rPr lang="en-GB" dirty="0" smtClean="0"/>
              <a:t> Jan 2020 for a period of one year and the average compound interest rate is 10 </a:t>
            </a:r>
            <a:r>
              <a:rPr lang="en-GB" dirty="0" err="1" smtClean="0"/>
              <a:t>percent</a:t>
            </a:r>
            <a:r>
              <a:rPr lang="en-GB" dirty="0" smtClean="0"/>
              <a:t> , the value of money after one year will be 1000+0.1*100 = 1100.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Hence our investment on reuse should pay more than 1100 after one year for us to invest in reuse.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If interest rate is I, Time adjusted value of Money for a benefit of B1 after one year = B1/(1+i)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				TIME VALUE OF MONEY  - II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</a:t>
            </a:r>
            <a:r>
              <a:rPr lang="en-GB" dirty="0" smtClean="0"/>
              <a:t>If interest rate is I, Time adjusted value of Money for a benefit of B2 after 2 years = </a:t>
            </a:r>
            <a:r>
              <a:rPr lang="en-GB" sz="3600" dirty="0" smtClean="0"/>
              <a:t>B2/(1+i)</a:t>
            </a:r>
            <a:r>
              <a:rPr lang="en-GB" sz="3600" baseline="30000" dirty="0" smtClean="0"/>
              <a:t>2 </a:t>
            </a:r>
          </a:p>
          <a:p>
            <a:pPr>
              <a:lnSpc>
                <a:spcPct val="90000"/>
              </a:lnSpc>
            </a:pPr>
            <a:r>
              <a:rPr lang="en-GB" sz="3600" baseline="30000" dirty="0"/>
              <a:t> </a:t>
            </a:r>
            <a:r>
              <a:rPr lang="en-GB" sz="3600" baseline="30000" dirty="0" smtClean="0"/>
              <a:t>Here the index</a:t>
            </a:r>
            <a:r>
              <a:rPr lang="en-GB" sz="3600" dirty="0" smtClean="0"/>
              <a:t> </a:t>
            </a:r>
            <a:r>
              <a:rPr lang="en-GB" dirty="0" smtClean="0"/>
              <a:t>of adjustment = 2</a:t>
            </a:r>
            <a:endParaRPr lang="en-GB" baseline="30000" dirty="0" smtClean="0"/>
          </a:p>
          <a:p>
            <a:pPr>
              <a:lnSpc>
                <a:spcPct val="90000"/>
              </a:lnSpc>
            </a:pPr>
            <a:r>
              <a:rPr lang="en-GB" sz="3600" dirty="0" smtClean="0"/>
              <a:t> </a:t>
            </a:r>
            <a:r>
              <a:rPr lang="en-GB" dirty="0"/>
              <a:t>If interest rate is I, Time adjusted value of Money for a benefit of </a:t>
            </a:r>
            <a:r>
              <a:rPr lang="en-GB" dirty="0" smtClean="0"/>
              <a:t>B3 </a:t>
            </a:r>
            <a:r>
              <a:rPr lang="en-GB" dirty="0"/>
              <a:t>after </a:t>
            </a:r>
            <a:r>
              <a:rPr lang="en-GB" dirty="0" smtClean="0"/>
              <a:t>3 </a:t>
            </a:r>
            <a:r>
              <a:rPr lang="en-GB" dirty="0"/>
              <a:t>years </a:t>
            </a:r>
            <a:r>
              <a:rPr lang="en-GB" sz="3600" dirty="0"/>
              <a:t>= </a:t>
            </a:r>
            <a:r>
              <a:rPr lang="en-GB" sz="4800" dirty="0" smtClean="0"/>
              <a:t>B3/(1+i)</a:t>
            </a:r>
            <a:r>
              <a:rPr lang="en-GB" sz="4800" baseline="30000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Similarly adjust the value of all benefits to the point of time investment is made and add them up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Similarly all investments should also be adjusted as per time value of money</a:t>
            </a:r>
          </a:p>
          <a:p>
            <a:pPr>
              <a:lnSpc>
                <a:spcPct val="90000"/>
              </a:lnSpc>
            </a:pPr>
            <a:r>
              <a:rPr lang="en-GB" sz="4800" dirty="0"/>
              <a:t> </a:t>
            </a:r>
            <a:r>
              <a:rPr lang="en-GB" sz="4800" dirty="0" smtClean="0"/>
              <a:t> </a:t>
            </a:r>
            <a:r>
              <a:rPr lang="en-GB" dirty="0" smtClean="0"/>
              <a:t>Now calculate CBR at the initial point in time</a:t>
            </a:r>
            <a:r>
              <a:rPr lang="en-GB" sz="4800" dirty="0" smtClean="0"/>
              <a:t>.</a:t>
            </a:r>
            <a:endParaRPr lang="en-GB" sz="4800" dirty="0"/>
          </a:p>
          <a:p>
            <a:pPr>
              <a:lnSpc>
                <a:spcPct val="90000"/>
              </a:lnSpc>
            </a:pP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UNIT 1 -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Return on Investment [ ROI]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 Return on Investment is exactly the inverse of Cost Benefit Ratio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An Organization needs to make the investment only if the Cost Benefit Ratio is less than 1  [ OR]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The Return on Investment is greater than 1</a:t>
            </a:r>
          </a:p>
          <a:p>
            <a:pPr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 smtClean="0"/>
              <a:t> Sometimes  the investments could be made in the middle of the year for example after one year and six months = here the index for adjustment = 1.5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If the investment is made after 7 year 9 months the index is 7+ 9/12 = 7.75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Return on Investment [ ROI] – contd..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</a:t>
            </a:r>
            <a:r>
              <a:rPr lang="en-GB" dirty="0" smtClean="0"/>
              <a:t>Sometimes  the benefits could come in the middle of the year .If the benefit comes after  one year and six months = here the index for adjustment = 1.5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If the benefit comes after 7 year 9 months the index is 7+ 9/12 = 7.75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   Productivity improvement ratio – introduction of Effort measured in person hours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 smtClean="0"/>
              <a:t>. Assume one team of 5 persons has to work for 6 months to deliver a web application system – The total effort </a:t>
            </a:r>
            <a:r>
              <a:rPr lang="en-GB" dirty="0" err="1" smtClean="0"/>
              <a:t>needeed</a:t>
            </a:r>
            <a:r>
              <a:rPr lang="en-GB" dirty="0" smtClean="0"/>
              <a:t> is 5*6 = 30 person months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As per Software industry standard , one person working for 25 days in a month and each day is 8 hours of work one person month = 200 person hours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So total effort = 30*200 = 6000 person hours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15/06/202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5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6232</TotalTime>
  <Words>1213</Words>
  <Application>Microsoft Office PowerPoint</Application>
  <PresentationFormat>On-screen Show (4:3)</PresentationFormat>
  <Paragraphs>149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SE10 slides</vt:lpstr>
      <vt:lpstr>  UNIT 1 – Software   Reuse Metrics for       measuring  impact of reuse</vt:lpstr>
      <vt:lpstr>Topics covered</vt:lpstr>
      <vt:lpstr>Cost Benefit Ratio</vt:lpstr>
      <vt:lpstr>Cost Benefit Factor - II</vt:lpstr>
      <vt:lpstr>    TIME VALUE OF MONEY</vt:lpstr>
      <vt:lpstr>    TIME VALUE OF MONEY  - II</vt:lpstr>
      <vt:lpstr>   Return on Investment [ ROI]</vt:lpstr>
      <vt:lpstr>   Return on Investment [ ROI] – contd..</vt:lpstr>
      <vt:lpstr>   Productivity improvement ratio – introduction of Effort measured in person hours</vt:lpstr>
      <vt:lpstr>   Productivity improvement ratio</vt:lpstr>
      <vt:lpstr>   Productivity improvement ratio</vt:lpstr>
      <vt:lpstr>   Productivity improvement in terms of money</vt:lpstr>
      <vt:lpstr>   Productivity improvement in terms of money contd..</vt:lpstr>
      <vt:lpstr>   Productivity improvement in terms of money contd..</vt:lpstr>
      <vt:lpstr>Schedule speed up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16</dc:title>
  <dc:creator>Ian Sommerville</dc:creator>
  <cp:lastModifiedBy>Windows User</cp:lastModifiedBy>
  <cp:revision>44</cp:revision>
  <dcterms:created xsi:type="dcterms:W3CDTF">2010-01-21T17:18:58Z</dcterms:created>
  <dcterms:modified xsi:type="dcterms:W3CDTF">2020-07-24T17:35:39Z</dcterms:modified>
</cp:coreProperties>
</file>