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3"/>
    <p:sldId id="257" r:id="rId4"/>
    <p:sldId id="290" r:id="rId5"/>
    <p:sldId id="291" r:id="rId6"/>
    <p:sldId id="258" r:id="rId7"/>
    <p:sldId id="259" r:id="rId8"/>
    <p:sldId id="260" r:id="rId9"/>
    <p:sldId id="261" r:id="rId10"/>
    <p:sldId id="263" r:id="rId11"/>
    <p:sldId id="264" r:id="rId12"/>
    <p:sldId id="292" r:id="rId13"/>
    <p:sldId id="293" r:id="rId14"/>
    <p:sldId id="295" r:id="rId15"/>
    <p:sldId id="294" r:id="rId16"/>
    <p:sldId id="296" r:id="rId17"/>
    <p:sldId id="324" r:id="rId18"/>
    <p:sldId id="325" r:id="rId19"/>
    <p:sldId id="326" r:id="rId20"/>
    <p:sldId id="265" r:id="rId21"/>
    <p:sldId id="266" r:id="rId22"/>
    <p:sldId id="327" r:id="rId23"/>
    <p:sldId id="328" r:id="rId24"/>
    <p:sldId id="329" r:id="rId25"/>
    <p:sldId id="353" r:id="rId26"/>
    <p:sldId id="271" r:id="rId27"/>
    <p:sldId id="267" r:id="rId28"/>
    <p:sldId id="354" r:id="rId29"/>
    <p:sldId id="355" r:id="rId30"/>
    <p:sldId id="356" r:id="rId31"/>
    <p:sldId id="268" r:id="rId32"/>
    <p:sldId id="269" r:id="rId33"/>
    <p:sldId id="272" r:id="rId35"/>
    <p:sldId id="273" r:id="rId36"/>
    <p:sldId id="274" r:id="rId37"/>
    <p:sldId id="275" r:id="rId38"/>
    <p:sldId id="276" r:id="rId39"/>
    <p:sldId id="277" r:id="rId40"/>
    <p:sldId id="278" r:id="rId41"/>
    <p:sldId id="279" r:id="rId42"/>
    <p:sldId id="280" r:id="rId43"/>
    <p:sldId id="281" r:id="rId44"/>
    <p:sldId id="282" r:id="rId45"/>
    <p:sldId id="270" r:id="rId46"/>
    <p:sldId id="262" r:id="rId47"/>
    <p:sldId id="288" r:id="rId48"/>
    <p:sldId id="289"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AB4D63-FB0C-449A-90C2-ABBC272CECD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260687-F075-4DC0-8E58-FE2603B9E3E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5784A1C-9515-42B2-9019-620500E8E0DD}" type="slidenum">
              <a:rPr lang="en-US" smtClean="0"/>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4E943E-6779-46D4-BE7B-8D2A131376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B6CA9-B3C8-437B-B7DF-2D1EE1696E7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34E943E-6779-46D4-BE7B-8D2A131376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B6CA9-B3C8-437B-B7DF-2D1EE1696E7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34E943E-6779-46D4-BE7B-8D2A131376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B6CA9-B3C8-437B-B7DF-2D1EE1696E7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34E943E-6779-46D4-BE7B-8D2A131376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B6CA9-B3C8-437B-B7DF-2D1EE1696E7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34E943E-6779-46D4-BE7B-8D2A131376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4B6CA9-B3C8-437B-B7DF-2D1EE1696E7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34E943E-6779-46D4-BE7B-8D2A1313762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B6CA9-B3C8-437B-B7DF-2D1EE1696E7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34E943E-6779-46D4-BE7B-8D2A1313762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4B6CA9-B3C8-437B-B7DF-2D1EE1696E7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4E943E-6779-46D4-BE7B-8D2A1313762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4B6CA9-B3C8-437B-B7DF-2D1EE1696E7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4E943E-6779-46D4-BE7B-8D2A1313762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4B6CA9-B3C8-437B-B7DF-2D1EE1696E7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34E943E-6779-46D4-BE7B-8D2A1313762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B6CA9-B3C8-437B-B7DF-2D1EE1696E7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34E943E-6779-46D4-BE7B-8D2A1313762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4B6CA9-B3C8-437B-B7DF-2D1EE1696E7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E943E-6779-46D4-BE7B-8D2A1313762C}"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B6CA9-B3C8-437B-B7DF-2D1EE1696E7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Module-1</a:t>
            </a:r>
            <a:br>
              <a:rPr lang="en-US" dirty="0" smtClean="0"/>
            </a:br>
            <a:endParaRPr lang="en-US" dirty="0"/>
          </a:p>
        </p:txBody>
      </p:sp>
      <p:sp>
        <p:nvSpPr>
          <p:cNvPr id="3" name="Subtitle 2"/>
          <p:cNvSpPr>
            <a:spLocks noGrp="1"/>
          </p:cNvSpPr>
          <p:nvPr>
            <p:ph type="subTitle" idx="1"/>
          </p:nvPr>
        </p:nvSpPr>
        <p:spPr>
          <a:xfrm>
            <a:off x="1371600" y="3505200"/>
            <a:ext cx="6400800" cy="2133600"/>
          </a:xfrm>
        </p:spPr>
        <p:txBody>
          <a:bodyPr/>
          <a:lstStyle/>
          <a:p>
            <a:endParaRPr lang="en-US" dirty="0"/>
          </a:p>
        </p:txBody>
      </p:sp>
      <p:graphicFrame>
        <p:nvGraphicFramePr>
          <p:cNvPr id="5" name="Table 4"/>
          <p:cNvGraphicFramePr>
            <a:graphicFrameLocks noGrp="1"/>
          </p:cNvGraphicFramePr>
          <p:nvPr/>
        </p:nvGraphicFramePr>
        <p:xfrm>
          <a:off x="1485900" y="3669316"/>
          <a:ext cx="6172200" cy="387350"/>
        </p:xfrm>
        <a:graphic>
          <a:graphicData uri="http://schemas.openxmlformats.org/drawingml/2006/table">
            <a:tbl>
              <a:tblPr>
                <a:tableStyleId>{5C22544A-7EE6-4342-B048-85BDC9FD1C3A}</a:tableStyleId>
              </a:tblPr>
              <a:tblGrid>
                <a:gridCol w="6172200"/>
              </a:tblGrid>
              <a:tr h="387350">
                <a:tc>
                  <a:txBody>
                    <a:bodyPr/>
                    <a:lstStyle/>
                    <a:p>
                      <a:pPr marL="0" marR="0" algn="just">
                        <a:lnSpc>
                          <a:spcPct val="106000"/>
                        </a:lnSpc>
                        <a:spcBef>
                          <a:spcPts val="0"/>
                        </a:spcBef>
                        <a:spcAft>
                          <a:spcPts val="0"/>
                        </a:spcAft>
                      </a:pPr>
                      <a:r>
                        <a:rPr lang="en-US" sz="1200" dirty="0">
                          <a:effectLst/>
                        </a:rPr>
                        <a:t>The Role of SQA- Software Quality Assurance Plan-Software Quality Assurance considerations-Need of Software Quality Assurance -SQA People</a:t>
                      </a:r>
                      <a:endParaRPr lang="en-US" sz="1100" dirty="0">
                        <a:effectLst/>
                        <a:latin typeface="Calibri" panose="020F0502020204030204"/>
                        <a:ea typeface="Calibri" panose="020F0502020204030204"/>
                        <a:cs typeface="Shruti"/>
                      </a:endParaRPr>
                    </a:p>
                  </a:txBody>
                  <a:tcPr marL="68580" marR="68580" marT="0" marB="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192213" y="116632"/>
            <a:ext cx="7772400" cy="1143000"/>
          </a:xfrm>
        </p:spPr>
        <p:txBody>
          <a:bodyPr>
            <a:normAutofit fontScale="90000"/>
          </a:bodyPr>
          <a:lstStyle/>
          <a:p>
            <a:pPr algn="ctr"/>
            <a:r>
              <a:rPr lang="en-US" sz="3200" dirty="0" smtClean="0"/>
              <a:t>  Software Quality Assurance vs. Software Quality Control</a:t>
            </a:r>
            <a:br>
              <a:rPr lang="en-US" sz="3200" dirty="0" smtClean="0"/>
            </a:br>
            <a:endParaRPr lang="en-US" sz="3200" dirty="0" smtClean="0"/>
          </a:p>
        </p:txBody>
      </p:sp>
      <p:sp>
        <p:nvSpPr>
          <p:cNvPr id="26627" name="Content Placeholder 2"/>
          <p:cNvSpPr>
            <a:spLocks noGrp="1"/>
          </p:cNvSpPr>
          <p:nvPr>
            <p:ph idx="1"/>
          </p:nvPr>
        </p:nvSpPr>
        <p:spPr>
          <a:xfrm>
            <a:off x="35496" y="1484784"/>
            <a:ext cx="8964488" cy="4114800"/>
          </a:xfrm>
        </p:spPr>
        <p:txBody>
          <a:bodyPr>
            <a:noAutofit/>
          </a:bodyPr>
          <a:lstStyle/>
          <a:p>
            <a:r>
              <a:rPr lang="en-US" sz="2400" b="1" dirty="0" smtClean="0"/>
              <a:t>Quality Control </a:t>
            </a:r>
            <a:r>
              <a:rPr lang="en-US" sz="2400" dirty="0" smtClean="0"/>
              <a:t>is defined as a designed to evaluate the </a:t>
            </a:r>
            <a:r>
              <a:rPr lang="en-US" sz="2400" u="sng" dirty="0" smtClean="0"/>
              <a:t>quality of </a:t>
            </a:r>
            <a:r>
              <a:rPr lang="en-US" sz="2400" dirty="0" smtClean="0"/>
              <a:t>a </a:t>
            </a:r>
            <a:r>
              <a:rPr lang="en-US" sz="2400" u="sng" dirty="0"/>
              <a:t>set of </a:t>
            </a:r>
            <a:r>
              <a:rPr lang="en-US" sz="2400" b="1" u="sng" dirty="0"/>
              <a:t>activities</a:t>
            </a:r>
            <a:r>
              <a:rPr lang="en-US" sz="2400" u="sng" dirty="0"/>
              <a:t> </a:t>
            </a:r>
            <a:r>
              <a:rPr lang="en-US" sz="2400" dirty="0" smtClean="0"/>
              <a:t>developed or manufactured product</a:t>
            </a:r>
            <a:endParaRPr lang="en-US" sz="2400" dirty="0" smtClean="0"/>
          </a:p>
          <a:p>
            <a:pPr lvl="1"/>
            <a:r>
              <a:rPr lang="en-US" sz="2400" dirty="0" smtClean="0"/>
              <a:t>We have QC inspections during development and before deployment</a:t>
            </a:r>
            <a:endParaRPr lang="en-US" sz="2400" dirty="0" smtClean="0"/>
          </a:p>
          <a:p>
            <a:pPr lvl="1"/>
            <a:r>
              <a:rPr lang="en-US" sz="2400" dirty="0" smtClean="0"/>
              <a:t>QC activities are only a </a:t>
            </a:r>
            <a:r>
              <a:rPr lang="en-US" sz="2400" b="1" dirty="0" smtClean="0"/>
              <a:t>part</a:t>
            </a:r>
            <a:r>
              <a:rPr lang="en-US" sz="2400" dirty="0" smtClean="0"/>
              <a:t> of the total range of QA activities.</a:t>
            </a:r>
            <a:endParaRPr lang="en-US" sz="2400" dirty="0" smtClean="0"/>
          </a:p>
          <a:p>
            <a:r>
              <a:rPr lang="en-US" sz="2400" b="1" dirty="0" smtClean="0"/>
              <a:t>Quality Assurance’s </a:t>
            </a:r>
            <a:r>
              <a:rPr lang="en-US" sz="2400" dirty="0" smtClean="0"/>
              <a:t>objective is to minimize the </a:t>
            </a:r>
            <a:r>
              <a:rPr lang="en-US" sz="2400" b="1" dirty="0" smtClean="0"/>
              <a:t>cost</a:t>
            </a:r>
            <a:r>
              <a:rPr lang="en-US" sz="2400" dirty="0" smtClean="0"/>
              <a:t> </a:t>
            </a:r>
            <a:r>
              <a:rPr lang="en-US" sz="2400" b="1" dirty="0" smtClean="0"/>
              <a:t>of guaranteeing quality</a:t>
            </a:r>
            <a:r>
              <a:rPr lang="en-US" sz="2400" dirty="0" smtClean="0"/>
              <a:t> by a </a:t>
            </a:r>
            <a:r>
              <a:rPr lang="en-US" sz="2400" b="1" dirty="0" smtClean="0"/>
              <a:t>variety of activities performed throughout the development / manufacturing processes / stages.</a:t>
            </a:r>
            <a:endParaRPr lang="en-US" sz="2400" b="1" dirty="0" smtClean="0"/>
          </a:p>
          <a:p>
            <a:pPr lvl="1"/>
            <a:r>
              <a:rPr lang="en-US" sz="2400" dirty="0" smtClean="0"/>
              <a:t>Activities prevent causes of errors;  detect and correct them early in the development process</a:t>
            </a:r>
            <a:endParaRPr lang="en-US" sz="2400" dirty="0" smtClean="0"/>
          </a:p>
          <a:p>
            <a:pPr lvl="1"/>
            <a:r>
              <a:rPr lang="en-US" sz="2400" dirty="0" smtClean="0"/>
              <a:t>QA substantially reduces the rate of products that do not qualify for shipment and/at the same time, reduce the costs of guaranteeing quality in most cases.</a:t>
            </a:r>
            <a:endParaRPr lang="en-US" sz="24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endParaRPr lang="en-US"/>
          </a:p>
        </p:txBody>
      </p:sp>
      <p:pic>
        <p:nvPicPr>
          <p:cNvPr id="4" name="Content Placeholder 3" descr="Q4"/>
          <p:cNvPicPr>
            <a:picLocks noChangeAspect="1"/>
          </p:cNvPicPr>
          <p:nvPr>
            <p:ph idx="1"/>
          </p:nvPr>
        </p:nvPicPr>
        <p:blipFill>
          <a:blip r:embed="rId1"/>
          <a:stretch>
            <a:fillRect/>
          </a:stretch>
        </p:blipFill>
        <p:spPr>
          <a:xfrm>
            <a:off x="2113915" y="2029460"/>
            <a:ext cx="4914900" cy="3667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graphicFrame>
        <p:nvGraphicFramePr>
          <p:cNvPr id="4" name="Content Placeholder 3"/>
          <p:cNvGraphicFramePr>
            <a:graphicFrameLocks noChangeAspect="1"/>
          </p:cNvGraphicFramePr>
          <p:nvPr>
            <p:ph idx="1"/>
          </p:nvPr>
        </p:nvGraphicFramePr>
        <p:xfrm>
          <a:off x="885190" y="1953260"/>
          <a:ext cx="7372350" cy="3819525"/>
        </p:xfrm>
        <a:graphic>
          <a:graphicData uri="http://schemas.openxmlformats.org/presentationml/2006/ole">
            <mc:AlternateContent xmlns:mc="http://schemas.openxmlformats.org/markup-compatibility/2006">
              <mc:Choice xmlns:v="urn:schemas-microsoft-com:vml" Requires="v">
                <p:oleObj spid="_x0000_s5" name="" r:id="rId1" imgW="7372350" imgH="3819525" progId="Paint.Picture">
                  <p:embed/>
                </p:oleObj>
              </mc:Choice>
              <mc:Fallback>
                <p:oleObj name="" r:id="rId1" imgW="7372350" imgH="3819525" progId="Paint.Picture">
                  <p:embed/>
                  <p:pic>
                    <p:nvPicPr>
                      <p:cNvPr id="0" name="Picture 4"/>
                      <p:cNvPicPr/>
                      <p:nvPr/>
                    </p:nvPicPr>
                    <p:blipFill>
                      <a:blip r:embed="rId2"/>
                      <a:stretch>
                        <a:fillRect/>
                      </a:stretch>
                    </p:blipFill>
                    <p:spPr>
                      <a:xfrm>
                        <a:off x="885190" y="1953260"/>
                        <a:ext cx="7372350" cy="381952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Best practices for Quality Assurance:</a:t>
            </a:r>
            <a:endParaRPr lang="en-US"/>
          </a:p>
        </p:txBody>
      </p:sp>
      <p:sp>
        <p:nvSpPr>
          <p:cNvPr id="3" name="Content Placeholder 2"/>
          <p:cNvSpPr>
            <a:spLocks noGrp="1"/>
          </p:cNvSpPr>
          <p:nvPr>
            <p:ph idx="1"/>
          </p:nvPr>
        </p:nvSpPr>
        <p:spPr/>
        <p:txBody>
          <a:bodyPr>
            <a:normAutofit fontScale="70000"/>
          </a:bodyPr>
          <a:p>
            <a:pPr marL="0" indent="0">
              <a:buNone/>
            </a:pPr>
            <a:endParaRPr lang="en-US"/>
          </a:p>
          <a:p>
            <a:r>
              <a:rPr lang="en-US"/>
              <a:t>    Create a Robust Testing Environment</a:t>
            </a:r>
            <a:endParaRPr lang="en-US"/>
          </a:p>
          <a:p>
            <a:r>
              <a:rPr lang="en-US"/>
              <a:t>    Select release criteria carefully</a:t>
            </a:r>
            <a:endParaRPr lang="en-US"/>
          </a:p>
          <a:p>
            <a:r>
              <a:rPr lang="en-US"/>
              <a:t>    Apply automated testing to high-risk areas to save money. It helps to fasten the entire process.</a:t>
            </a:r>
            <a:endParaRPr lang="en-US"/>
          </a:p>
          <a:p>
            <a:r>
              <a:rPr lang="en-US"/>
              <a:t>    Allocate Time Appropriately for each process</a:t>
            </a:r>
            <a:endParaRPr lang="en-US"/>
          </a:p>
          <a:p>
            <a:r>
              <a:rPr lang="en-US"/>
              <a:t>    It is important to prioritize bugs fixes based on software usage</a:t>
            </a:r>
            <a:endParaRPr lang="en-US"/>
          </a:p>
          <a:p>
            <a:r>
              <a:rPr lang="en-US"/>
              <a:t>    Form dedicated security and performance testing team</a:t>
            </a:r>
            <a:endParaRPr lang="en-US"/>
          </a:p>
          <a:p>
            <a:r>
              <a:rPr lang="en-US"/>
              <a:t>    Simulate customer accounts similar to a production environment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 Differences between SQA and Software Testing</a:t>
            </a:r>
            <a:endParaRPr lang="en-US"/>
          </a:p>
        </p:txBody>
      </p:sp>
      <p:graphicFrame>
        <p:nvGraphicFramePr>
          <p:cNvPr id="4" name="Content Placeholder 3"/>
          <p:cNvGraphicFramePr>
            <a:graphicFrameLocks noChangeAspect="1"/>
          </p:cNvGraphicFramePr>
          <p:nvPr>
            <p:ph idx="1"/>
          </p:nvPr>
        </p:nvGraphicFramePr>
        <p:xfrm>
          <a:off x="1004570" y="2077085"/>
          <a:ext cx="7134225" cy="3571875"/>
        </p:xfrm>
        <a:graphic>
          <a:graphicData uri="http://schemas.openxmlformats.org/presentationml/2006/ole">
            <mc:AlternateContent xmlns:mc="http://schemas.openxmlformats.org/markup-compatibility/2006">
              <mc:Choice xmlns:v="urn:schemas-microsoft-com:vml" Requires="v">
                <p:oleObj spid="_x0000_s5" name="" r:id="rId1" imgW="7134225" imgH="3571875" progId="Paint.Picture">
                  <p:embed/>
                </p:oleObj>
              </mc:Choice>
              <mc:Fallback>
                <p:oleObj name="" r:id="rId1" imgW="7134225" imgH="3571875" progId="Paint.Picture">
                  <p:embed/>
                  <p:pic>
                    <p:nvPicPr>
                      <p:cNvPr id="0" name="Picture 4"/>
                      <p:cNvPicPr/>
                      <p:nvPr/>
                    </p:nvPicPr>
                    <p:blipFill>
                      <a:blip r:embed="rId2"/>
                      <a:stretch>
                        <a:fillRect/>
                      </a:stretch>
                    </p:blipFill>
                    <p:spPr>
                      <a:xfrm>
                        <a:off x="1004570" y="2077085"/>
                        <a:ext cx="7134225" cy="357187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Quality Assurance Functions:</a:t>
            </a:r>
            <a:endParaRPr lang="en-US"/>
          </a:p>
        </p:txBody>
      </p:sp>
      <p:sp>
        <p:nvSpPr>
          <p:cNvPr id="3" name="Content Placeholder 2"/>
          <p:cNvSpPr>
            <a:spLocks noGrp="1"/>
          </p:cNvSpPr>
          <p:nvPr>
            <p:ph idx="1"/>
          </p:nvPr>
        </p:nvSpPr>
        <p:spPr/>
        <p:txBody>
          <a:bodyPr>
            <a:normAutofit fontScale="60000"/>
          </a:bodyPr>
          <a:p>
            <a:endParaRPr lang="en-US"/>
          </a:p>
          <a:p>
            <a:r>
              <a:rPr lang="en-US"/>
              <a:t>    Technology transfer: This function involves getting a product design document as well as trial and error data and its evaluation. The documents are distributed, checked and approved</a:t>
            </a:r>
            <a:endParaRPr lang="en-US"/>
          </a:p>
          <a:p>
            <a:r>
              <a:rPr lang="en-US"/>
              <a:t>    Validation: Here validation master plan for the entire system is prepared. Approval of test criteria for validating product and process is set. Resource planning for execution of a validation plan is done.</a:t>
            </a:r>
            <a:endParaRPr lang="en-US"/>
          </a:p>
          <a:p>
            <a:r>
              <a:rPr lang="en-US"/>
              <a:t>    Documentation: This function controls the distribution and archiving of documents. Any change in a document is made by adopting the proper change control procedure. Approval of all types of documents.</a:t>
            </a:r>
            <a:endParaRPr lang="en-US"/>
          </a:p>
          <a:p>
            <a:r>
              <a:rPr lang="en-US"/>
              <a:t>    Assuring Quality of products</a:t>
            </a:r>
            <a:endParaRPr lang="en-US"/>
          </a:p>
          <a:p>
            <a:r>
              <a:rPr lang="en-US"/>
              <a:t>    Quality improvement plans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0965" rIns="0" bIns="0" rtlCol="0">
            <a:spAutoFit/>
          </a:bodyPr>
          <a:lstStyle/>
          <a:p>
            <a:pPr marL="13970" marR="5080">
              <a:lnSpc>
                <a:spcPts val="2880"/>
              </a:lnSpc>
              <a:spcBef>
                <a:spcPts val="795"/>
              </a:spcBef>
            </a:pPr>
            <a:r>
              <a:rPr sz="3000" b="0" spc="-5" dirty="0">
                <a:latin typeface="Arial" panose="020B0604020202020204"/>
                <a:cs typeface="Arial" panose="020B0604020202020204"/>
              </a:rPr>
              <a:t>Software metrics </a:t>
            </a:r>
            <a:r>
              <a:rPr sz="3000" b="0" dirty="0">
                <a:latin typeface="Arial" panose="020B0604020202020204"/>
                <a:cs typeface="Arial" panose="020B0604020202020204"/>
              </a:rPr>
              <a:t>can be classified into</a:t>
            </a:r>
            <a:r>
              <a:rPr sz="3000" b="0" spc="-60" dirty="0">
                <a:latin typeface="Arial" panose="020B0604020202020204"/>
                <a:cs typeface="Arial" panose="020B0604020202020204"/>
              </a:rPr>
              <a:t> </a:t>
            </a:r>
            <a:r>
              <a:rPr sz="3000" b="0" spc="-5" dirty="0">
                <a:latin typeface="Arial" panose="020B0604020202020204"/>
                <a:cs typeface="Arial" panose="020B0604020202020204"/>
              </a:rPr>
              <a:t>three  categories:</a:t>
            </a:r>
            <a:endParaRPr sz="3000">
              <a:latin typeface="Arial" panose="020B0604020202020204"/>
              <a:cs typeface="Arial" panose="020B0604020202020204"/>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840"/>
              </a:lnSpc>
            </a:pPr>
            <a:r>
              <a:rPr spc="-10" dirty="0"/>
              <a:t>Prof. </a:t>
            </a:r>
            <a:r>
              <a:rPr spc="-5" dirty="0"/>
              <a:t>Shailesh </a:t>
            </a:r>
            <a:r>
              <a:rPr spc="-65" dirty="0"/>
              <a:t>T. </a:t>
            </a:r>
            <a:r>
              <a:rPr spc="-5" dirty="0"/>
              <a:t>Gahane, </a:t>
            </a:r>
            <a:r>
              <a:rPr spc="-55" dirty="0"/>
              <a:t>Dr. </a:t>
            </a:r>
            <a:r>
              <a:rPr spc="-5" dirty="0"/>
              <a:t>D Y Patil School of MCA,</a:t>
            </a:r>
            <a:r>
              <a:rPr spc="55" dirty="0"/>
              <a:t> </a:t>
            </a:r>
            <a:r>
              <a:rPr spc="-5" dirty="0"/>
              <a:t>Pune</a:t>
            </a:r>
            <a:endParaRPr spc="-5" dirty="0"/>
          </a:p>
        </p:txBody>
      </p:sp>
      <p:sp>
        <p:nvSpPr>
          <p:cNvPr id="3" name="object 3"/>
          <p:cNvSpPr txBox="1"/>
          <p:nvPr/>
        </p:nvSpPr>
        <p:spPr>
          <a:xfrm>
            <a:off x="78739" y="755649"/>
            <a:ext cx="8914765" cy="5786120"/>
          </a:xfrm>
          <a:prstGeom prst="rect">
            <a:avLst/>
          </a:prstGeom>
        </p:spPr>
        <p:txBody>
          <a:bodyPr vert="horz" wrap="square" lIns="0" tIns="12065" rIns="0" bIns="0" rtlCol="0">
            <a:spAutoFit/>
          </a:bodyPr>
          <a:lstStyle/>
          <a:p>
            <a:pPr marL="1612900" indent="-229235">
              <a:lnSpc>
                <a:spcPct val="100000"/>
              </a:lnSpc>
              <a:spcBef>
                <a:spcPts val="95"/>
              </a:spcBef>
              <a:buSzPct val="66000"/>
              <a:buFont typeface="Wingdings" panose="05000000000000000000"/>
              <a:buChar char=""/>
              <a:tabLst>
                <a:tab pos="1613535" algn="l"/>
              </a:tabLst>
            </a:pPr>
            <a:r>
              <a:rPr sz="2800" b="1" spc="-5" dirty="0">
                <a:solidFill>
                  <a:srgbClr val="1F2022"/>
                </a:solidFill>
                <a:latin typeface="Arial" panose="020B0604020202020204"/>
                <a:cs typeface="Arial" panose="020B0604020202020204"/>
              </a:rPr>
              <a:t>Product</a:t>
            </a:r>
            <a:r>
              <a:rPr sz="2800" b="1" spc="25" dirty="0">
                <a:solidFill>
                  <a:srgbClr val="1F2022"/>
                </a:solidFill>
                <a:latin typeface="Arial" panose="020B0604020202020204"/>
                <a:cs typeface="Arial" panose="020B0604020202020204"/>
              </a:rPr>
              <a:t> </a:t>
            </a:r>
            <a:r>
              <a:rPr sz="2800" b="1" spc="-5" dirty="0">
                <a:solidFill>
                  <a:srgbClr val="1F2022"/>
                </a:solidFill>
                <a:latin typeface="Arial" panose="020B0604020202020204"/>
                <a:cs typeface="Arial" panose="020B0604020202020204"/>
              </a:rPr>
              <a:t>Metrics,</a:t>
            </a:r>
            <a:endParaRPr sz="2800">
              <a:latin typeface="Arial" panose="020B0604020202020204"/>
              <a:cs typeface="Arial" panose="020B0604020202020204"/>
            </a:endParaRPr>
          </a:p>
          <a:p>
            <a:pPr marL="1612900" indent="-229235">
              <a:lnSpc>
                <a:spcPct val="100000"/>
              </a:lnSpc>
              <a:buSzPct val="66000"/>
              <a:buFont typeface="Wingdings" panose="05000000000000000000"/>
              <a:buChar char=""/>
              <a:tabLst>
                <a:tab pos="1613535" algn="l"/>
              </a:tabLst>
            </a:pPr>
            <a:r>
              <a:rPr sz="2800" b="1" spc="-5" dirty="0">
                <a:solidFill>
                  <a:srgbClr val="1F2022"/>
                </a:solidFill>
                <a:latin typeface="Arial" panose="020B0604020202020204"/>
                <a:cs typeface="Arial" panose="020B0604020202020204"/>
              </a:rPr>
              <a:t>Process Metrics,</a:t>
            </a:r>
            <a:r>
              <a:rPr sz="2800" b="1" spc="20" dirty="0">
                <a:solidFill>
                  <a:srgbClr val="1F2022"/>
                </a:solidFill>
                <a:latin typeface="Arial" panose="020B0604020202020204"/>
                <a:cs typeface="Arial" panose="020B0604020202020204"/>
              </a:rPr>
              <a:t> </a:t>
            </a:r>
            <a:r>
              <a:rPr sz="2800" b="1" spc="-5" dirty="0">
                <a:solidFill>
                  <a:srgbClr val="1F2022"/>
                </a:solidFill>
                <a:latin typeface="Arial" panose="020B0604020202020204"/>
                <a:cs typeface="Arial" panose="020B0604020202020204"/>
              </a:rPr>
              <a:t>and</a:t>
            </a:r>
            <a:endParaRPr sz="2800">
              <a:latin typeface="Arial" panose="020B0604020202020204"/>
              <a:cs typeface="Arial" panose="020B0604020202020204"/>
            </a:endParaRPr>
          </a:p>
          <a:p>
            <a:pPr marL="1612900" indent="-229235">
              <a:lnSpc>
                <a:spcPct val="100000"/>
              </a:lnSpc>
              <a:buSzPct val="66000"/>
              <a:buFont typeface="Wingdings" panose="05000000000000000000"/>
              <a:buChar char=""/>
              <a:tabLst>
                <a:tab pos="1613535" algn="l"/>
              </a:tabLst>
            </a:pPr>
            <a:r>
              <a:rPr sz="2800" b="1" spc="-5" dirty="0">
                <a:solidFill>
                  <a:srgbClr val="1F2022"/>
                </a:solidFill>
                <a:latin typeface="Arial" panose="020B0604020202020204"/>
                <a:cs typeface="Arial" panose="020B0604020202020204"/>
              </a:rPr>
              <a:t>Project </a:t>
            </a:r>
            <a:r>
              <a:rPr sz="2800" b="1" dirty="0">
                <a:solidFill>
                  <a:srgbClr val="1F2022"/>
                </a:solidFill>
                <a:latin typeface="Arial" panose="020B0604020202020204"/>
                <a:cs typeface="Arial" panose="020B0604020202020204"/>
              </a:rPr>
              <a:t>Metrics</a:t>
            </a:r>
            <a:r>
              <a:rPr sz="2800" dirty="0">
                <a:solidFill>
                  <a:srgbClr val="1F2022"/>
                </a:solidFill>
                <a:latin typeface="Arial" panose="020B0604020202020204"/>
                <a:cs typeface="Arial" panose="020B0604020202020204"/>
              </a:rPr>
              <a:t>.</a:t>
            </a:r>
            <a:endParaRPr sz="2800">
              <a:latin typeface="Arial" panose="020B0604020202020204"/>
              <a:cs typeface="Arial" panose="020B0604020202020204"/>
            </a:endParaRPr>
          </a:p>
          <a:p>
            <a:pPr>
              <a:lnSpc>
                <a:spcPct val="100000"/>
              </a:lnSpc>
              <a:spcBef>
                <a:spcPts val="35"/>
              </a:spcBef>
            </a:pPr>
            <a:endParaRPr sz="3700">
              <a:latin typeface="Arial" panose="020B0604020202020204"/>
              <a:cs typeface="Arial" panose="020B0604020202020204"/>
            </a:endParaRPr>
          </a:p>
          <a:p>
            <a:pPr marL="355600" marR="510540" indent="-342900">
              <a:lnSpc>
                <a:spcPts val="2880"/>
              </a:lnSpc>
              <a:buSzPct val="70000"/>
              <a:buFont typeface="Wingdings" panose="05000000000000000000"/>
              <a:buChar char=""/>
              <a:tabLst>
                <a:tab pos="355600" algn="l"/>
              </a:tabLst>
            </a:pPr>
            <a:r>
              <a:rPr sz="3000" b="1" dirty="0">
                <a:solidFill>
                  <a:srgbClr val="1F2022"/>
                </a:solidFill>
                <a:latin typeface="Arial" panose="020B0604020202020204"/>
                <a:cs typeface="Arial" panose="020B0604020202020204"/>
              </a:rPr>
              <a:t>Product </a:t>
            </a:r>
            <a:r>
              <a:rPr sz="3000" b="1" spc="-5" dirty="0">
                <a:solidFill>
                  <a:srgbClr val="1F2022"/>
                </a:solidFill>
                <a:latin typeface="Arial" panose="020B0604020202020204"/>
                <a:cs typeface="Arial" panose="020B0604020202020204"/>
              </a:rPr>
              <a:t>metrics </a:t>
            </a:r>
            <a:r>
              <a:rPr sz="3000" spc="-5" dirty="0">
                <a:solidFill>
                  <a:srgbClr val="1F2022"/>
                </a:solidFill>
                <a:latin typeface="Arial" panose="020B0604020202020204"/>
                <a:cs typeface="Arial" panose="020B0604020202020204"/>
              </a:rPr>
              <a:t>describe </a:t>
            </a:r>
            <a:r>
              <a:rPr sz="3000" dirty="0">
                <a:solidFill>
                  <a:srgbClr val="1F2022"/>
                </a:solidFill>
                <a:latin typeface="Arial" panose="020B0604020202020204"/>
                <a:cs typeface="Arial" panose="020B0604020202020204"/>
              </a:rPr>
              <a:t>the </a:t>
            </a:r>
            <a:r>
              <a:rPr sz="3000" spc="-5" dirty="0">
                <a:solidFill>
                  <a:srgbClr val="1F2022"/>
                </a:solidFill>
                <a:latin typeface="Arial" panose="020B0604020202020204"/>
                <a:cs typeface="Arial" panose="020B0604020202020204"/>
              </a:rPr>
              <a:t>characteristics </a:t>
            </a:r>
            <a:r>
              <a:rPr sz="3000" dirty="0">
                <a:solidFill>
                  <a:srgbClr val="1F2022"/>
                </a:solidFill>
                <a:latin typeface="Arial" panose="020B0604020202020204"/>
                <a:cs typeface="Arial" panose="020B0604020202020204"/>
              </a:rPr>
              <a:t>of  the </a:t>
            </a:r>
            <a:r>
              <a:rPr sz="3000" spc="-5" dirty="0">
                <a:solidFill>
                  <a:srgbClr val="1F2022"/>
                </a:solidFill>
                <a:latin typeface="Arial" panose="020B0604020202020204"/>
                <a:cs typeface="Arial" panose="020B0604020202020204"/>
              </a:rPr>
              <a:t>product </a:t>
            </a:r>
            <a:r>
              <a:rPr sz="3000" dirty="0">
                <a:solidFill>
                  <a:srgbClr val="1F2022"/>
                </a:solidFill>
                <a:latin typeface="Arial" panose="020B0604020202020204"/>
                <a:cs typeface="Arial" panose="020B0604020202020204"/>
              </a:rPr>
              <a:t>such as size, </a:t>
            </a:r>
            <a:r>
              <a:rPr sz="3000" spc="-25" dirty="0">
                <a:solidFill>
                  <a:srgbClr val="1F2022"/>
                </a:solidFill>
                <a:latin typeface="Arial" panose="020B0604020202020204"/>
                <a:cs typeface="Arial" panose="020B0604020202020204"/>
              </a:rPr>
              <a:t>complexity, </a:t>
            </a:r>
            <a:r>
              <a:rPr sz="3000" dirty="0">
                <a:solidFill>
                  <a:srgbClr val="1F2022"/>
                </a:solidFill>
                <a:latin typeface="Arial" panose="020B0604020202020204"/>
                <a:cs typeface="Arial" panose="020B0604020202020204"/>
              </a:rPr>
              <a:t>design  </a:t>
            </a:r>
            <a:r>
              <a:rPr sz="3000" spc="-5" dirty="0">
                <a:solidFill>
                  <a:srgbClr val="1F2022"/>
                </a:solidFill>
                <a:latin typeface="Arial" panose="020B0604020202020204"/>
                <a:cs typeface="Arial" panose="020B0604020202020204"/>
              </a:rPr>
              <a:t>features, performance, and quality</a:t>
            </a:r>
            <a:r>
              <a:rPr sz="3000" spc="-20" dirty="0">
                <a:solidFill>
                  <a:srgbClr val="1F2022"/>
                </a:solidFill>
                <a:latin typeface="Arial" panose="020B0604020202020204"/>
                <a:cs typeface="Arial" panose="020B0604020202020204"/>
              </a:rPr>
              <a:t> </a:t>
            </a:r>
            <a:r>
              <a:rPr sz="3000" dirty="0">
                <a:solidFill>
                  <a:srgbClr val="1F2022"/>
                </a:solidFill>
                <a:latin typeface="Arial" panose="020B0604020202020204"/>
                <a:cs typeface="Arial" panose="020B0604020202020204"/>
              </a:rPr>
              <a:t>level.</a:t>
            </a:r>
            <a:endParaRPr sz="3000">
              <a:latin typeface="Arial" panose="020B0604020202020204"/>
              <a:cs typeface="Arial" panose="020B0604020202020204"/>
            </a:endParaRPr>
          </a:p>
          <a:p>
            <a:pPr>
              <a:lnSpc>
                <a:spcPct val="100000"/>
              </a:lnSpc>
              <a:spcBef>
                <a:spcPts val="10"/>
              </a:spcBef>
              <a:buClr>
                <a:srgbClr val="1F2022"/>
              </a:buClr>
              <a:buFont typeface="Wingdings" panose="05000000000000000000"/>
              <a:buChar char=""/>
            </a:pPr>
            <a:endParaRPr sz="3750">
              <a:latin typeface="Arial" panose="020B0604020202020204"/>
              <a:cs typeface="Arial" panose="020B0604020202020204"/>
            </a:endParaRPr>
          </a:p>
          <a:p>
            <a:pPr marL="355600" marR="5080" indent="-342900">
              <a:lnSpc>
                <a:spcPts val="2880"/>
              </a:lnSpc>
              <a:buSzPct val="70000"/>
              <a:buFont typeface="Wingdings" panose="05000000000000000000"/>
              <a:buChar char=""/>
              <a:tabLst>
                <a:tab pos="355600" algn="l"/>
              </a:tabLst>
            </a:pPr>
            <a:r>
              <a:rPr sz="3000" b="1" spc="-5" dirty="0">
                <a:solidFill>
                  <a:srgbClr val="1F2022"/>
                </a:solidFill>
                <a:latin typeface="Arial" panose="020B0604020202020204"/>
                <a:cs typeface="Arial" panose="020B0604020202020204"/>
              </a:rPr>
              <a:t>Process metrics </a:t>
            </a:r>
            <a:r>
              <a:rPr sz="3000" spc="-5" dirty="0">
                <a:solidFill>
                  <a:srgbClr val="1F2022"/>
                </a:solidFill>
                <a:latin typeface="Arial" panose="020B0604020202020204"/>
                <a:cs typeface="Arial" panose="020B0604020202020204"/>
              </a:rPr>
              <a:t>can be used </a:t>
            </a:r>
            <a:r>
              <a:rPr sz="3000" dirty="0">
                <a:solidFill>
                  <a:srgbClr val="1F2022"/>
                </a:solidFill>
                <a:latin typeface="Arial" panose="020B0604020202020204"/>
                <a:cs typeface="Arial" panose="020B0604020202020204"/>
              </a:rPr>
              <a:t>to </a:t>
            </a:r>
            <a:r>
              <a:rPr sz="3000" spc="-5" dirty="0">
                <a:solidFill>
                  <a:srgbClr val="1F2022"/>
                </a:solidFill>
                <a:latin typeface="Arial" panose="020B0604020202020204"/>
                <a:cs typeface="Arial" panose="020B0604020202020204"/>
              </a:rPr>
              <a:t>improve software  development </a:t>
            </a:r>
            <a:r>
              <a:rPr sz="3000" dirty="0">
                <a:solidFill>
                  <a:srgbClr val="1F2022"/>
                </a:solidFill>
                <a:latin typeface="Arial" panose="020B0604020202020204"/>
                <a:cs typeface="Arial" panose="020B0604020202020204"/>
              </a:rPr>
              <a:t>and</a:t>
            </a:r>
            <a:r>
              <a:rPr sz="3000" spc="-50" dirty="0">
                <a:solidFill>
                  <a:srgbClr val="1F2022"/>
                </a:solidFill>
                <a:latin typeface="Arial" panose="020B0604020202020204"/>
                <a:cs typeface="Arial" panose="020B0604020202020204"/>
              </a:rPr>
              <a:t> </a:t>
            </a:r>
            <a:r>
              <a:rPr sz="3000" dirty="0">
                <a:solidFill>
                  <a:srgbClr val="1F2022"/>
                </a:solidFill>
                <a:latin typeface="Arial" panose="020B0604020202020204"/>
                <a:cs typeface="Arial" panose="020B0604020202020204"/>
              </a:rPr>
              <a:t>maintenance.</a:t>
            </a:r>
            <a:endParaRPr sz="3000">
              <a:latin typeface="Arial" panose="020B0604020202020204"/>
              <a:cs typeface="Arial" panose="020B0604020202020204"/>
            </a:endParaRPr>
          </a:p>
          <a:p>
            <a:pPr marL="12700" marR="412115" indent="914400">
              <a:lnSpc>
                <a:spcPct val="80000"/>
              </a:lnSpc>
              <a:spcBef>
                <a:spcPts val="750"/>
              </a:spcBef>
            </a:pPr>
            <a:r>
              <a:rPr sz="3000" spc="-5" dirty="0">
                <a:solidFill>
                  <a:srgbClr val="1F2022"/>
                </a:solidFill>
                <a:latin typeface="Arial" panose="020B0604020202020204"/>
                <a:cs typeface="Arial" panose="020B0604020202020204"/>
              </a:rPr>
              <a:t>Examples </a:t>
            </a:r>
            <a:r>
              <a:rPr sz="3000" dirty="0">
                <a:solidFill>
                  <a:srgbClr val="1F2022"/>
                </a:solidFill>
                <a:latin typeface="Arial" panose="020B0604020202020204"/>
                <a:cs typeface="Arial" panose="020B0604020202020204"/>
              </a:rPr>
              <a:t>include the </a:t>
            </a:r>
            <a:r>
              <a:rPr sz="3000" spc="-5" dirty="0">
                <a:solidFill>
                  <a:srgbClr val="1F2022"/>
                </a:solidFill>
                <a:latin typeface="Arial" panose="020B0604020202020204"/>
                <a:cs typeface="Arial" panose="020B0604020202020204"/>
              </a:rPr>
              <a:t>effectiveness </a:t>
            </a:r>
            <a:r>
              <a:rPr sz="3000" dirty="0">
                <a:solidFill>
                  <a:srgbClr val="1F2022"/>
                </a:solidFill>
                <a:latin typeface="Arial" panose="020B0604020202020204"/>
                <a:cs typeface="Arial" panose="020B0604020202020204"/>
              </a:rPr>
              <a:t>of defect  </a:t>
            </a:r>
            <a:r>
              <a:rPr sz="3000" spc="-5" dirty="0">
                <a:solidFill>
                  <a:srgbClr val="1F2022"/>
                </a:solidFill>
                <a:latin typeface="Arial" panose="020B0604020202020204"/>
                <a:cs typeface="Arial" panose="020B0604020202020204"/>
              </a:rPr>
              <a:t>removal during development, </a:t>
            </a:r>
            <a:r>
              <a:rPr sz="3000" dirty="0">
                <a:solidFill>
                  <a:srgbClr val="1F2022"/>
                </a:solidFill>
                <a:latin typeface="Arial" panose="020B0604020202020204"/>
                <a:cs typeface="Arial" panose="020B0604020202020204"/>
              </a:rPr>
              <a:t>the </a:t>
            </a:r>
            <a:r>
              <a:rPr sz="3000" spc="-5" dirty="0">
                <a:solidFill>
                  <a:srgbClr val="1F2022"/>
                </a:solidFill>
                <a:latin typeface="Arial" panose="020B0604020202020204"/>
                <a:cs typeface="Arial" panose="020B0604020202020204"/>
              </a:rPr>
              <a:t>pattern </a:t>
            </a:r>
            <a:r>
              <a:rPr sz="3000" dirty="0">
                <a:solidFill>
                  <a:srgbClr val="1F2022"/>
                </a:solidFill>
                <a:latin typeface="Arial" panose="020B0604020202020204"/>
                <a:cs typeface="Arial" panose="020B0604020202020204"/>
              </a:rPr>
              <a:t>of </a:t>
            </a:r>
            <a:r>
              <a:rPr sz="3000" spc="-5" dirty="0">
                <a:solidFill>
                  <a:srgbClr val="1F2022"/>
                </a:solidFill>
                <a:latin typeface="Arial" panose="020B0604020202020204"/>
                <a:cs typeface="Arial" panose="020B0604020202020204"/>
              </a:rPr>
              <a:t>testing  defect arrival, and </a:t>
            </a:r>
            <a:r>
              <a:rPr sz="3000" dirty="0">
                <a:solidFill>
                  <a:srgbClr val="1F2022"/>
                </a:solidFill>
                <a:latin typeface="Arial" panose="020B0604020202020204"/>
                <a:cs typeface="Arial" panose="020B0604020202020204"/>
              </a:rPr>
              <a:t>the </a:t>
            </a:r>
            <a:r>
              <a:rPr sz="3000" spc="-5" dirty="0">
                <a:solidFill>
                  <a:srgbClr val="1F2022"/>
                </a:solidFill>
                <a:latin typeface="Arial" panose="020B0604020202020204"/>
                <a:cs typeface="Arial" panose="020B0604020202020204"/>
              </a:rPr>
              <a:t>response </a:t>
            </a:r>
            <a:r>
              <a:rPr sz="3000" dirty="0">
                <a:solidFill>
                  <a:srgbClr val="1F2022"/>
                </a:solidFill>
                <a:latin typeface="Arial" panose="020B0604020202020204"/>
                <a:cs typeface="Arial" panose="020B0604020202020204"/>
              </a:rPr>
              <a:t>time of the fix  </a:t>
            </a:r>
            <a:r>
              <a:rPr sz="3000" spc="-5" dirty="0">
                <a:solidFill>
                  <a:srgbClr val="1F2022"/>
                </a:solidFill>
                <a:latin typeface="Arial" panose="020B0604020202020204"/>
                <a:cs typeface="Arial" panose="020B0604020202020204"/>
              </a:rPr>
              <a:t>process.</a:t>
            </a:r>
            <a:endParaRPr sz="3000">
              <a:latin typeface="Arial" panose="020B0604020202020204"/>
              <a:cs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0523"/>
            <a:ext cx="8839200" cy="4514215"/>
          </a:xfrm>
          <a:prstGeom prst="rect">
            <a:avLst/>
          </a:prstGeom>
        </p:spPr>
        <p:txBody>
          <a:bodyPr vert="horz" wrap="square" lIns="0" tIns="13335" rIns="0" bIns="0" rtlCol="0">
            <a:spAutoFit/>
          </a:bodyPr>
          <a:lstStyle/>
          <a:p>
            <a:pPr marL="355600" marR="1910715" indent="-342900">
              <a:lnSpc>
                <a:spcPct val="100000"/>
              </a:lnSpc>
              <a:spcBef>
                <a:spcPts val="105"/>
              </a:spcBef>
              <a:buSzPct val="70000"/>
              <a:buFont typeface="Wingdings" panose="05000000000000000000"/>
              <a:buChar char=""/>
              <a:tabLst>
                <a:tab pos="355600" algn="l"/>
              </a:tabLst>
            </a:pPr>
            <a:r>
              <a:rPr sz="3200" b="1" dirty="0">
                <a:solidFill>
                  <a:srgbClr val="1F2022"/>
                </a:solidFill>
                <a:latin typeface="Arial" panose="020B0604020202020204"/>
                <a:cs typeface="Arial" panose="020B0604020202020204"/>
              </a:rPr>
              <a:t>Project Metrics </a:t>
            </a:r>
            <a:r>
              <a:rPr sz="3200" dirty="0">
                <a:solidFill>
                  <a:srgbClr val="1F2022"/>
                </a:solidFill>
                <a:latin typeface="Arial" panose="020B0604020202020204"/>
                <a:cs typeface="Arial" panose="020B0604020202020204"/>
              </a:rPr>
              <a:t>describe </a:t>
            </a:r>
            <a:r>
              <a:rPr sz="3200" spc="-5" dirty="0">
                <a:solidFill>
                  <a:srgbClr val="1F2022"/>
                </a:solidFill>
                <a:latin typeface="Arial" panose="020B0604020202020204"/>
                <a:cs typeface="Arial" panose="020B0604020202020204"/>
              </a:rPr>
              <a:t>the</a:t>
            </a:r>
            <a:r>
              <a:rPr sz="3200" spc="-150" dirty="0">
                <a:solidFill>
                  <a:srgbClr val="1F2022"/>
                </a:solidFill>
                <a:latin typeface="Arial" panose="020B0604020202020204"/>
                <a:cs typeface="Arial" panose="020B0604020202020204"/>
              </a:rPr>
              <a:t> </a:t>
            </a:r>
            <a:r>
              <a:rPr sz="3200" spc="-5" dirty="0">
                <a:solidFill>
                  <a:srgbClr val="1F2022"/>
                </a:solidFill>
                <a:latin typeface="Arial" panose="020B0604020202020204"/>
                <a:cs typeface="Arial" panose="020B0604020202020204"/>
              </a:rPr>
              <a:t>project  </a:t>
            </a:r>
            <a:r>
              <a:rPr sz="3200" dirty="0">
                <a:solidFill>
                  <a:srgbClr val="1F2022"/>
                </a:solidFill>
                <a:latin typeface="Arial" panose="020B0604020202020204"/>
                <a:cs typeface="Arial" panose="020B0604020202020204"/>
              </a:rPr>
              <a:t>characteristics </a:t>
            </a:r>
            <a:r>
              <a:rPr sz="3200" spc="-5" dirty="0">
                <a:solidFill>
                  <a:srgbClr val="1F2022"/>
                </a:solidFill>
                <a:latin typeface="Arial" panose="020B0604020202020204"/>
                <a:cs typeface="Arial" panose="020B0604020202020204"/>
              </a:rPr>
              <a:t>and</a:t>
            </a:r>
            <a:r>
              <a:rPr sz="3200" spc="-45" dirty="0">
                <a:solidFill>
                  <a:srgbClr val="1F2022"/>
                </a:solidFill>
                <a:latin typeface="Arial" panose="020B0604020202020204"/>
                <a:cs typeface="Arial" panose="020B0604020202020204"/>
              </a:rPr>
              <a:t> </a:t>
            </a:r>
            <a:r>
              <a:rPr sz="3200" spc="-5" dirty="0">
                <a:solidFill>
                  <a:srgbClr val="1F2022"/>
                </a:solidFill>
                <a:latin typeface="Arial" panose="020B0604020202020204"/>
                <a:cs typeface="Arial" panose="020B0604020202020204"/>
              </a:rPr>
              <a:t>execution.</a:t>
            </a:r>
            <a:endParaRPr sz="3200">
              <a:latin typeface="Arial" panose="020B0604020202020204"/>
              <a:cs typeface="Arial" panose="020B0604020202020204"/>
            </a:endParaRPr>
          </a:p>
          <a:p>
            <a:pPr marL="12700" marR="5080" indent="914400">
              <a:lnSpc>
                <a:spcPct val="100000"/>
              </a:lnSpc>
              <a:spcBef>
                <a:spcPts val="770"/>
              </a:spcBef>
            </a:pPr>
            <a:r>
              <a:rPr sz="3200" dirty="0">
                <a:solidFill>
                  <a:srgbClr val="1F2022"/>
                </a:solidFill>
                <a:latin typeface="Arial" panose="020B0604020202020204"/>
                <a:cs typeface="Arial" panose="020B0604020202020204"/>
              </a:rPr>
              <a:t>Examples </a:t>
            </a:r>
            <a:r>
              <a:rPr sz="3200" spc="-5" dirty="0">
                <a:solidFill>
                  <a:srgbClr val="1F2022"/>
                </a:solidFill>
                <a:latin typeface="Arial" panose="020B0604020202020204"/>
                <a:cs typeface="Arial" panose="020B0604020202020204"/>
              </a:rPr>
              <a:t>include </a:t>
            </a:r>
            <a:r>
              <a:rPr sz="3200" dirty="0">
                <a:solidFill>
                  <a:srgbClr val="1F2022"/>
                </a:solidFill>
                <a:latin typeface="Arial" panose="020B0604020202020204"/>
                <a:cs typeface="Arial" panose="020B0604020202020204"/>
              </a:rPr>
              <a:t>the </a:t>
            </a:r>
            <a:r>
              <a:rPr sz="3200" spc="-5" dirty="0">
                <a:solidFill>
                  <a:srgbClr val="1F2022"/>
                </a:solidFill>
                <a:latin typeface="Arial" panose="020B0604020202020204"/>
                <a:cs typeface="Arial" panose="020B0604020202020204"/>
              </a:rPr>
              <a:t>number </a:t>
            </a:r>
            <a:r>
              <a:rPr sz="3200" dirty="0">
                <a:solidFill>
                  <a:srgbClr val="1F2022"/>
                </a:solidFill>
                <a:latin typeface="Arial" panose="020B0604020202020204"/>
                <a:cs typeface="Arial" panose="020B0604020202020204"/>
              </a:rPr>
              <a:t>of software  </a:t>
            </a:r>
            <a:r>
              <a:rPr sz="3200" spc="-5" dirty="0">
                <a:solidFill>
                  <a:srgbClr val="1F2022"/>
                </a:solidFill>
                <a:latin typeface="Arial" panose="020B0604020202020204"/>
                <a:cs typeface="Arial" panose="020B0604020202020204"/>
              </a:rPr>
              <a:t>developers, the </a:t>
            </a:r>
            <a:r>
              <a:rPr sz="3200" spc="-10" dirty="0">
                <a:solidFill>
                  <a:srgbClr val="1F2022"/>
                </a:solidFill>
                <a:latin typeface="Arial" panose="020B0604020202020204"/>
                <a:cs typeface="Arial" panose="020B0604020202020204"/>
              </a:rPr>
              <a:t>staffing </a:t>
            </a:r>
            <a:r>
              <a:rPr sz="3200" spc="-5" dirty="0">
                <a:solidFill>
                  <a:srgbClr val="1F2022"/>
                </a:solidFill>
                <a:latin typeface="Arial" panose="020B0604020202020204"/>
                <a:cs typeface="Arial" panose="020B0604020202020204"/>
              </a:rPr>
              <a:t>pattern </a:t>
            </a:r>
            <a:r>
              <a:rPr sz="3200" dirty="0">
                <a:solidFill>
                  <a:srgbClr val="1F2022"/>
                </a:solidFill>
                <a:latin typeface="Arial" panose="020B0604020202020204"/>
                <a:cs typeface="Arial" panose="020B0604020202020204"/>
              </a:rPr>
              <a:t>over </a:t>
            </a:r>
            <a:r>
              <a:rPr sz="3200" spc="-5" dirty="0">
                <a:solidFill>
                  <a:srgbClr val="1F2022"/>
                </a:solidFill>
                <a:latin typeface="Arial" panose="020B0604020202020204"/>
                <a:cs typeface="Arial" panose="020B0604020202020204"/>
              </a:rPr>
              <a:t>the life </a:t>
            </a:r>
            <a:r>
              <a:rPr sz="3200" dirty="0">
                <a:solidFill>
                  <a:srgbClr val="1F2022"/>
                </a:solidFill>
                <a:latin typeface="Arial" panose="020B0604020202020204"/>
                <a:cs typeface="Arial" panose="020B0604020202020204"/>
              </a:rPr>
              <a:t>cycle  of the software, cost, schedule, </a:t>
            </a:r>
            <a:r>
              <a:rPr sz="3200" spc="-5" dirty="0">
                <a:solidFill>
                  <a:srgbClr val="1F2022"/>
                </a:solidFill>
                <a:latin typeface="Arial" panose="020B0604020202020204"/>
                <a:cs typeface="Arial" panose="020B0604020202020204"/>
              </a:rPr>
              <a:t>and</a:t>
            </a:r>
            <a:r>
              <a:rPr sz="3200" spc="-170" dirty="0">
                <a:solidFill>
                  <a:srgbClr val="1F2022"/>
                </a:solidFill>
                <a:latin typeface="Arial" panose="020B0604020202020204"/>
                <a:cs typeface="Arial" panose="020B0604020202020204"/>
              </a:rPr>
              <a:t> </a:t>
            </a:r>
            <a:r>
              <a:rPr sz="3200" spc="-20" dirty="0">
                <a:solidFill>
                  <a:srgbClr val="1F2022"/>
                </a:solidFill>
                <a:latin typeface="Arial" panose="020B0604020202020204"/>
                <a:cs typeface="Arial" panose="020B0604020202020204"/>
              </a:rPr>
              <a:t>productivity.</a:t>
            </a:r>
            <a:endParaRPr sz="3200">
              <a:latin typeface="Arial" panose="020B0604020202020204"/>
              <a:cs typeface="Arial" panose="020B0604020202020204"/>
            </a:endParaRPr>
          </a:p>
          <a:p>
            <a:pPr marL="12700" marR="224155">
              <a:lnSpc>
                <a:spcPct val="100000"/>
              </a:lnSpc>
              <a:spcBef>
                <a:spcPts val="5"/>
              </a:spcBef>
            </a:pPr>
            <a:r>
              <a:rPr sz="3200" spc="-5" dirty="0">
                <a:solidFill>
                  <a:srgbClr val="1F2022"/>
                </a:solidFill>
                <a:latin typeface="Arial" panose="020B0604020202020204"/>
                <a:cs typeface="Arial" panose="020B0604020202020204"/>
              </a:rPr>
              <a:t>Some metrics belong to multiple categories. </a:t>
            </a:r>
            <a:r>
              <a:rPr sz="3200" dirty="0">
                <a:solidFill>
                  <a:srgbClr val="1F2022"/>
                </a:solidFill>
                <a:latin typeface="Arial" panose="020B0604020202020204"/>
                <a:cs typeface="Arial" panose="020B0604020202020204"/>
              </a:rPr>
              <a:t>For  </a:t>
            </a:r>
            <a:r>
              <a:rPr sz="3200" spc="-5" dirty="0">
                <a:solidFill>
                  <a:srgbClr val="1F2022"/>
                </a:solidFill>
                <a:latin typeface="Arial" panose="020B0604020202020204"/>
                <a:cs typeface="Arial" panose="020B0604020202020204"/>
              </a:rPr>
              <a:t>example, the </a:t>
            </a:r>
            <a:r>
              <a:rPr sz="3200" dirty="0">
                <a:solidFill>
                  <a:srgbClr val="1F2022"/>
                </a:solidFill>
                <a:latin typeface="Arial" panose="020B0604020202020204"/>
                <a:cs typeface="Arial" panose="020B0604020202020204"/>
              </a:rPr>
              <a:t>inprocess </a:t>
            </a:r>
            <a:r>
              <a:rPr sz="3200" spc="-5" dirty="0">
                <a:solidFill>
                  <a:srgbClr val="1F2022"/>
                </a:solidFill>
                <a:latin typeface="Arial" panose="020B0604020202020204"/>
                <a:cs typeface="Arial" panose="020B0604020202020204"/>
              </a:rPr>
              <a:t>quality metrics </a:t>
            </a:r>
            <a:r>
              <a:rPr sz="3200" spc="-10" dirty="0">
                <a:solidFill>
                  <a:srgbClr val="1F2022"/>
                </a:solidFill>
                <a:latin typeface="Arial" panose="020B0604020202020204"/>
                <a:cs typeface="Arial" panose="020B0604020202020204"/>
              </a:rPr>
              <a:t>of </a:t>
            </a:r>
            <a:r>
              <a:rPr sz="3200" dirty="0">
                <a:solidFill>
                  <a:srgbClr val="1F2022"/>
                </a:solidFill>
                <a:latin typeface="Arial" panose="020B0604020202020204"/>
                <a:cs typeface="Arial" panose="020B0604020202020204"/>
              </a:rPr>
              <a:t>a  project are </a:t>
            </a:r>
            <a:r>
              <a:rPr sz="3200" spc="-5" dirty="0">
                <a:solidFill>
                  <a:srgbClr val="1F2022"/>
                </a:solidFill>
                <a:latin typeface="Arial" panose="020B0604020202020204"/>
                <a:cs typeface="Arial" panose="020B0604020202020204"/>
              </a:rPr>
              <a:t>both </a:t>
            </a:r>
            <a:r>
              <a:rPr sz="3200" dirty="0">
                <a:solidFill>
                  <a:srgbClr val="1F2022"/>
                </a:solidFill>
                <a:latin typeface="Arial" panose="020B0604020202020204"/>
                <a:cs typeface="Arial" panose="020B0604020202020204"/>
              </a:rPr>
              <a:t>process metrics </a:t>
            </a:r>
            <a:r>
              <a:rPr sz="3200" spc="-5" dirty="0">
                <a:solidFill>
                  <a:srgbClr val="1F2022"/>
                </a:solidFill>
                <a:latin typeface="Arial" panose="020B0604020202020204"/>
                <a:cs typeface="Arial" panose="020B0604020202020204"/>
              </a:rPr>
              <a:t>and project  </a:t>
            </a:r>
            <a:r>
              <a:rPr sz="3200" dirty="0">
                <a:solidFill>
                  <a:srgbClr val="1F2022"/>
                </a:solidFill>
                <a:latin typeface="Arial" panose="020B0604020202020204"/>
                <a:cs typeface="Arial" panose="020B0604020202020204"/>
              </a:rPr>
              <a:t>metrics.</a:t>
            </a:r>
            <a:endParaRPr sz="3200">
              <a:latin typeface="Arial" panose="020B0604020202020204"/>
              <a:cs typeface="Arial" panose="020B0604020202020204"/>
            </a:endParaRPr>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840"/>
              </a:lnSpc>
            </a:pPr>
            <a:r>
              <a:rPr spc="-10" dirty="0"/>
              <a:t>Prof. </a:t>
            </a:r>
            <a:r>
              <a:rPr spc="-5" dirty="0"/>
              <a:t>Shailesh </a:t>
            </a:r>
            <a:r>
              <a:rPr spc="-65" dirty="0"/>
              <a:t>T. </a:t>
            </a:r>
            <a:r>
              <a:rPr spc="-5" dirty="0"/>
              <a:t>Gahane, </a:t>
            </a:r>
            <a:r>
              <a:rPr spc="-55" dirty="0"/>
              <a:t>Dr. </a:t>
            </a:r>
            <a:r>
              <a:rPr spc="-5" dirty="0"/>
              <a:t>D Y Patil School of MCA,</a:t>
            </a:r>
            <a:r>
              <a:rPr spc="55" dirty="0"/>
              <a:t> </a:t>
            </a:r>
            <a:r>
              <a:rPr spc="-5" dirty="0"/>
              <a:t>Pune</a:t>
            </a:r>
            <a:endParaRPr spc="-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WordArt 12"/>
          <p:cNvSpPr>
            <a:spLocks noChangeArrowheads="1" noChangeShapeType="1" noTextEdit="1"/>
          </p:cNvSpPr>
          <p:nvPr/>
        </p:nvSpPr>
        <p:spPr bwMode="auto">
          <a:xfrm>
            <a:off x="1241995" y="261392"/>
            <a:ext cx="8010525" cy="1295400"/>
          </a:xfrm>
          <a:prstGeom prst="rect">
            <a:avLst/>
          </a:prstGeom>
        </p:spPr>
        <p:txBody>
          <a:bodyPr wrap="none" fromWordArt="1">
            <a:prstTxWarp prst="textPlain">
              <a:avLst>
                <a:gd name="adj" fmla="val 50000"/>
              </a:avLst>
            </a:prstTxWarp>
          </a:bodyPr>
          <a:lstStyle/>
          <a:p>
            <a:pPr algn="ctr">
              <a:defRPr/>
            </a:pPr>
            <a:r>
              <a:rPr lang="en-US" sz="1600" kern="10" dirty="0" smtClean="0">
                <a:ln w="12700">
                  <a:solidFill>
                    <a:srgbClr val="000000"/>
                  </a:solidFill>
                  <a:round/>
                </a:ln>
                <a:solidFill>
                  <a:srgbClr val="33CC33"/>
                </a:solidFill>
                <a:latin typeface="Arial Narrow" panose="020B0606020202030204" pitchFamily="34" charset="0"/>
              </a:rPr>
              <a:t> </a:t>
            </a:r>
            <a:r>
              <a:rPr lang="en-US" sz="1600" kern="10" dirty="0">
                <a:ln w="12700">
                  <a:solidFill>
                    <a:srgbClr val="000000"/>
                  </a:solidFill>
                  <a:round/>
                </a:ln>
                <a:solidFill>
                  <a:srgbClr val="33CC33"/>
                </a:solidFill>
                <a:latin typeface="Arial Narrow" panose="020B0606020202030204" pitchFamily="34" charset="0"/>
              </a:rPr>
              <a:t>The objectives of SQA activities</a:t>
            </a:r>
            <a:endParaRPr lang="en-US" sz="1600" kern="10" dirty="0">
              <a:ln w="12700">
                <a:solidFill>
                  <a:srgbClr val="000000"/>
                </a:solidFill>
                <a:round/>
              </a:ln>
              <a:solidFill>
                <a:srgbClr val="33CC33"/>
              </a:solidFill>
              <a:latin typeface="Arial Narrow" panose="020B0606020202030204" pitchFamily="34" charset="0"/>
            </a:endParaRPr>
          </a:p>
          <a:p>
            <a:pPr algn="ctr">
              <a:defRPr/>
            </a:pPr>
            <a:r>
              <a:rPr lang="en-US" sz="1600" kern="10" dirty="0">
                <a:ln w="12700">
                  <a:solidFill>
                    <a:srgbClr val="000000"/>
                  </a:solidFill>
                  <a:round/>
                </a:ln>
                <a:solidFill>
                  <a:srgbClr val="33CC33"/>
                </a:solidFill>
                <a:latin typeface="Arial Narrow" panose="020B0606020202030204" pitchFamily="34" charset="0"/>
              </a:rPr>
              <a:t>in </a:t>
            </a:r>
            <a:r>
              <a:rPr lang="en-US" sz="1600" kern="10" dirty="0" smtClean="0">
                <a:ln w="12700">
                  <a:solidFill>
                    <a:srgbClr val="000000"/>
                  </a:solidFill>
                  <a:round/>
                </a:ln>
                <a:solidFill>
                  <a:srgbClr val="33CC33"/>
                </a:solidFill>
                <a:latin typeface="Arial Narrow" panose="020B0606020202030204" pitchFamily="34" charset="0"/>
              </a:rPr>
              <a:t>Software </a:t>
            </a:r>
            <a:r>
              <a:rPr lang="en-US" sz="1600" kern="10" dirty="0">
                <a:ln w="12700">
                  <a:solidFill>
                    <a:srgbClr val="000000"/>
                  </a:solidFill>
                  <a:round/>
                </a:ln>
                <a:solidFill>
                  <a:srgbClr val="33CC33"/>
                </a:solidFill>
                <a:latin typeface="Arial Narrow" panose="020B0606020202030204" pitchFamily="34" charset="0"/>
              </a:rPr>
              <a:t>D</a:t>
            </a:r>
            <a:r>
              <a:rPr lang="en-US" sz="1600" kern="10" dirty="0" smtClean="0">
                <a:ln w="12700">
                  <a:solidFill>
                    <a:srgbClr val="000000"/>
                  </a:solidFill>
                  <a:round/>
                </a:ln>
                <a:solidFill>
                  <a:srgbClr val="33CC33"/>
                </a:solidFill>
                <a:latin typeface="Arial Narrow" panose="020B0606020202030204" pitchFamily="34" charset="0"/>
              </a:rPr>
              <a:t>evelopment (</a:t>
            </a:r>
            <a:r>
              <a:rPr lang="en-US" sz="1600" u="sng" kern="10" dirty="0" smtClean="0">
                <a:ln w="12700">
                  <a:solidFill>
                    <a:srgbClr val="000000"/>
                  </a:solidFill>
                  <a:round/>
                </a:ln>
                <a:solidFill>
                  <a:srgbClr val="33CC33"/>
                </a:solidFill>
                <a:latin typeface="Arial Narrow" panose="020B0606020202030204" pitchFamily="34" charset="0"/>
              </a:rPr>
              <a:t>Process-Oriented</a:t>
            </a:r>
            <a:r>
              <a:rPr lang="en-US" sz="1600" kern="10" dirty="0">
                <a:ln w="12700">
                  <a:solidFill>
                    <a:srgbClr val="000000"/>
                  </a:solidFill>
                  <a:round/>
                </a:ln>
                <a:solidFill>
                  <a:srgbClr val="33CC33"/>
                </a:solidFill>
                <a:latin typeface="Arial Narrow" panose="020B0606020202030204" pitchFamily="34" charset="0"/>
              </a:rPr>
              <a:t>)  </a:t>
            </a:r>
            <a:endParaRPr lang="en-US" sz="1600" kern="10" dirty="0">
              <a:ln w="12700">
                <a:solidFill>
                  <a:srgbClr val="000000"/>
                </a:solidFill>
                <a:round/>
              </a:ln>
              <a:solidFill>
                <a:srgbClr val="33CC33"/>
              </a:solidFill>
              <a:latin typeface="Arial Narrow" panose="020B0606020202030204" pitchFamily="34" charset="0"/>
            </a:endParaRPr>
          </a:p>
        </p:txBody>
      </p:sp>
      <p:sp>
        <p:nvSpPr>
          <p:cNvPr id="27651" name="Text Box 13"/>
          <p:cNvSpPr txBox="1">
            <a:spLocks noChangeArrowheads="1"/>
          </p:cNvSpPr>
          <p:nvPr/>
        </p:nvSpPr>
        <p:spPr bwMode="auto">
          <a:xfrm>
            <a:off x="395288" y="1916832"/>
            <a:ext cx="8397875" cy="4493538"/>
          </a:xfrm>
          <a:prstGeom prst="rect">
            <a:avLst/>
          </a:prstGeom>
          <a:noFill/>
          <a:ln w="76200">
            <a:solidFill>
              <a:srgbClr val="33CC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6575" indent="-536575"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buAutoNum type="arabicParenBoth"/>
            </a:pPr>
            <a:r>
              <a:rPr lang="en-US" sz="2600" b="1" dirty="0" smtClean="0">
                <a:solidFill>
                  <a:srgbClr val="990099"/>
                </a:solidFill>
              </a:rPr>
              <a:t>Assuring </a:t>
            </a:r>
            <a:r>
              <a:rPr lang="en-US" sz="2600" b="1" dirty="0">
                <a:solidFill>
                  <a:srgbClr val="990099"/>
                </a:solidFill>
              </a:rPr>
              <a:t>an acceptable level of confidence that the software  will conform to functional technical requirements</a:t>
            </a:r>
            <a:r>
              <a:rPr lang="en-US" sz="2600" b="1" dirty="0" smtClean="0">
                <a:solidFill>
                  <a:srgbClr val="990099"/>
                </a:solidFill>
              </a:rPr>
              <a:t>.</a:t>
            </a:r>
            <a:endParaRPr lang="en-US" sz="2600" b="1" dirty="0" smtClean="0">
              <a:solidFill>
                <a:srgbClr val="990099"/>
              </a:solidFill>
            </a:endParaRPr>
          </a:p>
          <a:p>
            <a:pPr eaLnBrk="1" hangingPunct="1">
              <a:buAutoNum type="arabicParenBoth"/>
            </a:pPr>
            <a:endParaRPr lang="en-US" sz="2600" b="1" dirty="0">
              <a:solidFill>
                <a:srgbClr val="990099"/>
              </a:solidFill>
            </a:endParaRPr>
          </a:p>
          <a:p>
            <a:pPr eaLnBrk="1" hangingPunct="1">
              <a:buAutoNum type="arabicParenBoth" startAt="2"/>
            </a:pPr>
            <a:r>
              <a:rPr lang="en-US" sz="2600" b="1" dirty="0" smtClean="0">
                <a:solidFill>
                  <a:srgbClr val="006600"/>
                </a:solidFill>
              </a:rPr>
              <a:t>Assuring </a:t>
            </a:r>
            <a:r>
              <a:rPr lang="en-US" sz="2600" b="1" dirty="0">
                <a:solidFill>
                  <a:srgbClr val="006600"/>
                </a:solidFill>
              </a:rPr>
              <a:t>an acceptable level of confidence that the software will conform to managerial scheduling and budgetary requirements</a:t>
            </a:r>
            <a:r>
              <a:rPr lang="en-US" sz="2600" b="1" dirty="0" smtClean="0">
                <a:solidFill>
                  <a:srgbClr val="006600"/>
                </a:solidFill>
              </a:rPr>
              <a:t>.</a:t>
            </a:r>
            <a:endParaRPr lang="en-US" sz="2600" b="1" dirty="0" smtClean="0">
              <a:solidFill>
                <a:srgbClr val="006600"/>
              </a:solidFill>
            </a:endParaRPr>
          </a:p>
          <a:p>
            <a:pPr eaLnBrk="1" hangingPunct="1">
              <a:buAutoNum type="arabicParenBoth" startAt="2"/>
            </a:pPr>
            <a:endParaRPr lang="en-US" sz="2600" b="1" dirty="0">
              <a:solidFill>
                <a:srgbClr val="006600"/>
              </a:solidFill>
            </a:endParaRPr>
          </a:p>
          <a:p>
            <a:pPr eaLnBrk="1" hangingPunct="1"/>
            <a:r>
              <a:rPr lang="en-US" sz="2600" b="1" dirty="0">
                <a:solidFill>
                  <a:srgbClr val="FF3300"/>
                </a:solidFill>
              </a:rPr>
              <a:t>(3)	Initiation and management of activities for the improvement and greater efficiency of  software development and SQA activities.</a:t>
            </a:r>
            <a:endParaRPr lang="en-GB" sz="2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Software – IEEE </a:t>
            </a:r>
            <a:r>
              <a:rPr lang="en-US" b="1" dirty="0" smtClean="0"/>
              <a:t>definition</a:t>
            </a:r>
            <a:endParaRPr lang="en-US" b="1" dirty="0" smtClean="0"/>
          </a:p>
          <a:p>
            <a:r>
              <a:rPr lang="en-US" dirty="0"/>
              <a:t>Software is:</a:t>
            </a:r>
            <a:endParaRPr lang="en-US" dirty="0"/>
          </a:p>
          <a:p>
            <a:pPr marL="0" indent="0">
              <a:buNone/>
            </a:pPr>
            <a:r>
              <a:rPr lang="en-US" dirty="0"/>
              <a:t>Computer programs, procedures, and possibly associated documentation </a:t>
            </a:r>
            <a:r>
              <a:rPr lang="en-US" dirty="0" smtClean="0"/>
              <a:t>and data </a:t>
            </a:r>
            <a:r>
              <a:rPr lang="en-US" dirty="0"/>
              <a:t>pertaining to the operation of a computer </a:t>
            </a:r>
            <a:r>
              <a:rPr lang="en-US" dirty="0" smtClean="0"/>
              <a:t>system</a:t>
            </a:r>
            <a:endParaRPr lang="en-US" dirty="0" smtClean="0"/>
          </a:p>
          <a:p>
            <a:pPr marL="0" indent="0">
              <a:buNone/>
            </a:pPr>
            <a:r>
              <a:rPr lang="en-US" dirty="0"/>
              <a:t>• </a:t>
            </a:r>
            <a:r>
              <a:rPr lang="en-US" b="1" dirty="0"/>
              <a:t>Quality </a:t>
            </a:r>
            <a:r>
              <a:rPr lang="en-US" dirty="0"/>
              <a:t>is defined as a characteristics or attributes </a:t>
            </a:r>
            <a:r>
              <a:rPr lang="en-US" dirty="0" smtClean="0"/>
              <a:t>of something </a:t>
            </a:r>
            <a:r>
              <a:rPr lang="en-US" dirty="0"/>
              <a:t>where as attributes refer to </a:t>
            </a:r>
            <a:r>
              <a:rPr lang="en-US" dirty="0" smtClean="0"/>
              <a:t>measurable characteristics-things </a:t>
            </a:r>
            <a:r>
              <a:rPr lang="en-US" dirty="0"/>
              <a:t>that we are able to compare </a:t>
            </a:r>
            <a:r>
              <a:rPr lang="en-US" dirty="0" smtClean="0"/>
              <a:t>to known </a:t>
            </a:r>
            <a:r>
              <a:rPr lang="en-US" dirty="0"/>
              <a:t>standards.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WordArt 10"/>
          <p:cNvSpPr>
            <a:spLocks noChangeArrowheads="1" noChangeShapeType="1" noTextEdit="1"/>
          </p:cNvSpPr>
          <p:nvPr/>
        </p:nvSpPr>
        <p:spPr bwMode="auto">
          <a:xfrm>
            <a:off x="1097979" y="188640"/>
            <a:ext cx="8010525" cy="1295400"/>
          </a:xfrm>
          <a:prstGeom prst="rect">
            <a:avLst/>
          </a:prstGeom>
        </p:spPr>
        <p:txBody>
          <a:bodyPr wrap="none" fromWordArt="1">
            <a:prstTxWarp prst="textPlain">
              <a:avLst>
                <a:gd name="adj" fmla="val 50000"/>
              </a:avLst>
            </a:prstTxWarp>
          </a:bodyPr>
          <a:lstStyle/>
          <a:p>
            <a:pPr algn="ctr">
              <a:defRPr/>
            </a:pPr>
            <a:r>
              <a:rPr lang="en-US" sz="3600" kern="10" dirty="0">
                <a:ln w="12700">
                  <a:solidFill>
                    <a:srgbClr val="000000"/>
                  </a:solidFill>
                  <a:round/>
                </a:ln>
                <a:solidFill>
                  <a:srgbClr val="33CC33"/>
                </a:solidFill>
                <a:latin typeface="Arial Narrow" panose="020B0606020202030204" pitchFamily="34" charset="0"/>
              </a:rPr>
              <a:t>The objectives of SQA activities</a:t>
            </a:r>
            <a:endParaRPr lang="en-US" sz="3600" kern="10" dirty="0">
              <a:ln w="12700">
                <a:solidFill>
                  <a:srgbClr val="000000"/>
                </a:solidFill>
                <a:round/>
              </a:ln>
              <a:solidFill>
                <a:srgbClr val="33CC33"/>
              </a:solidFill>
              <a:latin typeface="Arial Narrow" panose="020B0606020202030204" pitchFamily="34" charset="0"/>
            </a:endParaRPr>
          </a:p>
          <a:p>
            <a:pPr algn="ctr">
              <a:defRPr/>
            </a:pPr>
            <a:r>
              <a:rPr lang="en-US" sz="3600" kern="10" dirty="0">
                <a:ln w="12700">
                  <a:solidFill>
                    <a:srgbClr val="000000"/>
                  </a:solidFill>
                  <a:round/>
                </a:ln>
                <a:solidFill>
                  <a:srgbClr val="33CC33"/>
                </a:solidFill>
                <a:latin typeface="Arial Narrow" panose="020B0606020202030204" pitchFamily="34" charset="0"/>
              </a:rPr>
              <a:t>in </a:t>
            </a:r>
            <a:r>
              <a:rPr lang="en-US" sz="3600" kern="10" dirty="0" smtClean="0">
                <a:ln w="12700">
                  <a:solidFill>
                    <a:srgbClr val="000000"/>
                  </a:solidFill>
                  <a:round/>
                </a:ln>
                <a:solidFill>
                  <a:srgbClr val="33CC33"/>
                </a:solidFill>
                <a:latin typeface="Arial Narrow" panose="020B0606020202030204" pitchFamily="34" charset="0"/>
              </a:rPr>
              <a:t>Software </a:t>
            </a:r>
            <a:r>
              <a:rPr lang="en-US" sz="3600" kern="10" dirty="0">
                <a:ln w="12700">
                  <a:solidFill>
                    <a:srgbClr val="000000"/>
                  </a:solidFill>
                  <a:round/>
                </a:ln>
                <a:solidFill>
                  <a:srgbClr val="33CC33"/>
                </a:solidFill>
                <a:latin typeface="Arial Narrow" panose="020B0606020202030204" pitchFamily="34" charset="0"/>
              </a:rPr>
              <a:t>M</a:t>
            </a:r>
            <a:r>
              <a:rPr lang="en-US" sz="3600" kern="10" dirty="0" smtClean="0">
                <a:ln w="12700">
                  <a:solidFill>
                    <a:srgbClr val="000000"/>
                  </a:solidFill>
                  <a:round/>
                </a:ln>
                <a:solidFill>
                  <a:srgbClr val="33CC33"/>
                </a:solidFill>
                <a:latin typeface="Arial Narrow" panose="020B0606020202030204" pitchFamily="34" charset="0"/>
              </a:rPr>
              <a:t>aintenance </a:t>
            </a:r>
            <a:r>
              <a:rPr lang="en-US" sz="3600" kern="10" dirty="0">
                <a:ln w="12700">
                  <a:solidFill>
                    <a:srgbClr val="000000"/>
                  </a:solidFill>
                  <a:round/>
                </a:ln>
                <a:solidFill>
                  <a:srgbClr val="33CC33"/>
                </a:solidFill>
                <a:latin typeface="Arial Narrow" panose="020B0606020202030204" pitchFamily="34" charset="0"/>
              </a:rPr>
              <a:t>(</a:t>
            </a:r>
            <a:r>
              <a:rPr lang="en-US" sz="3600" u="sng" kern="10" dirty="0">
                <a:ln w="12700">
                  <a:solidFill>
                    <a:srgbClr val="000000"/>
                  </a:solidFill>
                  <a:round/>
                </a:ln>
                <a:solidFill>
                  <a:srgbClr val="33CC33"/>
                </a:solidFill>
                <a:latin typeface="Arial Narrow" panose="020B0606020202030204" pitchFamily="34" charset="0"/>
              </a:rPr>
              <a:t>product-oriented</a:t>
            </a:r>
            <a:r>
              <a:rPr lang="en-US" sz="3600" kern="10" dirty="0">
                <a:ln w="12700">
                  <a:solidFill>
                    <a:srgbClr val="000000"/>
                  </a:solidFill>
                  <a:round/>
                </a:ln>
                <a:solidFill>
                  <a:srgbClr val="33CC33"/>
                </a:solidFill>
                <a:latin typeface="Arial Narrow" panose="020B0606020202030204" pitchFamily="34" charset="0"/>
              </a:rPr>
              <a:t>) </a:t>
            </a:r>
            <a:endParaRPr lang="en-US" sz="3600" kern="10" dirty="0">
              <a:ln w="12700">
                <a:solidFill>
                  <a:srgbClr val="000000"/>
                </a:solidFill>
                <a:round/>
              </a:ln>
              <a:solidFill>
                <a:srgbClr val="33CC33"/>
              </a:solidFill>
              <a:latin typeface="Arial Narrow" panose="020B0606020202030204" pitchFamily="34" charset="0"/>
            </a:endParaRPr>
          </a:p>
        </p:txBody>
      </p:sp>
      <p:sp>
        <p:nvSpPr>
          <p:cNvPr id="28675" name="Text Box 11"/>
          <p:cNvSpPr txBox="1">
            <a:spLocks noChangeArrowheads="1"/>
          </p:cNvSpPr>
          <p:nvPr/>
        </p:nvSpPr>
        <p:spPr bwMode="auto">
          <a:xfrm>
            <a:off x="422597" y="1743774"/>
            <a:ext cx="8397875" cy="4493538"/>
          </a:xfrm>
          <a:prstGeom prst="rect">
            <a:avLst/>
          </a:prstGeom>
          <a:noFill/>
          <a:ln w="762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6575" indent="-536575" eaLnBrk="0" hangingPunct="0">
              <a:defRPr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eaLnBrk="1" hangingPunct="1">
              <a:buAutoNum type="arabicParenBoth"/>
            </a:pPr>
            <a:r>
              <a:rPr lang="en-US" sz="2600" b="1" dirty="0" smtClean="0">
                <a:solidFill>
                  <a:srgbClr val="CC0000"/>
                </a:solidFill>
              </a:rPr>
              <a:t>Assuring </a:t>
            </a:r>
            <a:r>
              <a:rPr lang="en-US" sz="2600" b="1" dirty="0">
                <a:solidFill>
                  <a:srgbClr val="CC0000"/>
                </a:solidFill>
              </a:rPr>
              <a:t>an acceptable level of confidence that the software </a:t>
            </a:r>
            <a:r>
              <a:rPr lang="en-US" sz="2600" b="1" u="sng" dirty="0">
                <a:solidFill>
                  <a:srgbClr val="CC0000"/>
                </a:solidFill>
              </a:rPr>
              <a:t>maintenance</a:t>
            </a:r>
            <a:r>
              <a:rPr lang="en-US" sz="2600" b="1" dirty="0">
                <a:solidFill>
                  <a:srgbClr val="CC0000"/>
                </a:solidFill>
              </a:rPr>
              <a:t> activities will conform to the functional technical requirements</a:t>
            </a:r>
            <a:r>
              <a:rPr lang="en-US" sz="2600" b="1" dirty="0" smtClean="0">
                <a:solidFill>
                  <a:srgbClr val="CC0000"/>
                </a:solidFill>
              </a:rPr>
              <a:t>.</a:t>
            </a:r>
            <a:endParaRPr lang="en-US" sz="2600" b="1" dirty="0" smtClean="0">
              <a:solidFill>
                <a:srgbClr val="CC0000"/>
              </a:solidFill>
            </a:endParaRPr>
          </a:p>
          <a:p>
            <a:pPr eaLnBrk="1" hangingPunct="1">
              <a:buAutoNum type="arabicParenBoth"/>
            </a:pPr>
            <a:endParaRPr lang="en-US" sz="2600" b="1" dirty="0">
              <a:solidFill>
                <a:srgbClr val="CC0000"/>
              </a:solidFill>
            </a:endParaRPr>
          </a:p>
          <a:p>
            <a:pPr eaLnBrk="1" hangingPunct="1">
              <a:buAutoNum type="arabicParenBoth" startAt="2"/>
            </a:pPr>
            <a:r>
              <a:rPr lang="en-US" sz="2600" b="1" dirty="0" smtClean="0">
                <a:solidFill>
                  <a:schemeClr val="accent2"/>
                </a:solidFill>
              </a:rPr>
              <a:t>Assuring </a:t>
            </a:r>
            <a:r>
              <a:rPr lang="en-US" sz="2600" b="1" dirty="0">
                <a:solidFill>
                  <a:schemeClr val="accent2"/>
                </a:solidFill>
              </a:rPr>
              <a:t>an acceptable level of confidence that the software </a:t>
            </a:r>
            <a:r>
              <a:rPr lang="en-US" sz="2600" b="1" u="sng" dirty="0">
                <a:solidFill>
                  <a:schemeClr val="accent2"/>
                </a:solidFill>
              </a:rPr>
              <a:t>maintenance</a:t>
            </a:r>
            <a:r>
              <a:rPr lang="en-US" sz="2600" b="1" dirty="0">
                <a:solidFill>
                  <a:schemeClr val="accent2"/>
                </a:solidFill>
              </a:rPr>
              <a:t> activities will conform to managerial scheduling and budgetary</a:t>
            </a:r>
            <a:r>
              <a:rPr lang="en-US" sz="2600" b="1" dirty="0">
                <a:solidFill>
                  <a:srgbClr val="000000"/>
                </a:solidFill>
              </a:rPr>
              <a:t> </a:t>
            </a:r>
            <a:r>
              <a:rPr lang="en-US" sz="2600" b="1" dirty="0">
                <a:solidFill>
                  <a:schemeClr val="accent2"/>
                </a:solidFill>
              </a:rPr>
              <a:t>requirements</a:t>
            </a:r>
            <a:r>
              <a:rPr lang="en-US" sz="2600" b="1" dirty="0" smtClean="0">
                <a:solidFill>
                  <a:schemeClr val="accent2"/>
                </a:solidFill>
              </a:rPr>
              <a:t>.</a:t>
            </a:r>
            <a:endParaRPr lang="en-US" sz="2600" b="1" dirty="0" smtClean="0">
              <a:solidFill>
                <a:schemeClr val="accent2"/>
              </a:solidFill>
            </a:endParaRPr>
          </a:p>
          <a:p>
            <a:pPr eaLnBrk="1" hangingPunct="1">
              <a:buAutoNum type="arabicParenBoth" startAt="2"/>
            </a:pPr>
            <a:endParaRPr lang="en-US" sz="2600" b="1" dirty="0">
              <a:solidFill>
                <a:schemeClr val="accent2"/>
              </a:solidFill>
            </a:endParaRPr>
          </a:p>
          <a:p>
            <a:pPr eaLnBrk="1" hangingPunct="1"/>
            <a:r>
              <a:rPr lang="en-US" sz="2600" b="1" dirty="0">
                <a:solidFill>
                  <a:srgbClr val="339933"/>
                </a:solidFill>
              </a:rPr>
              <a:t>(3)	</a:t>
            </a:r>
            <a:r>
              <a:rPr lang="en-US" sz="2600" b="1" dirty="0" smtClean="0">
                <a:solidFill>
                  <a:srgbClr val="339933"/>
                </a:solidFill>
              </a:rPr>
              <a:t>Initiate </a:t>
            </a:r>
            <a:r>
              <a:rPr lang="en-US" sz="2600" b="1" dirty="0">
                <a:solidFill>
                  <a:srgbClr val="339933"/>
                </a:solidFill>
              </a:rPr>
              <a:t>and manage activities to improve and increase the efficiency of  software maintenance and SQA activities.</a:t>
            </a:r>
            <a:endParaRPr lang="en-GB" sz="2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067800" cy="6857998"/>
          </a:xfrm>
          <a:prstGeom prst="rect">
            <a:avLst/>
          </a:prstGeom>
          <a:blipFill>
            <a:blip r:embed="rId1" cstate="print"/>
            <a:stretch>
              <a:fillRect/>
            </a:stretch>
          </a:blipFill>
        </p:spPr>
        <p:txBody>
          <a:bodyPr wrap="square" lIns="0" tIns="0" rIns="0" bIns="0" rtlCol="0"/>
          <a:lstStyle/>
          <a:p/>
        </p:txBody>
      </p:sp>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840"/>
              </a:lnSpc>
            </a:pPr>
            <a:r>
              <a:rPr spc="-10" dirty="0"/>
              <a:t>Prof. </a:t>
            </a:r>
            <a:r>
              <a:rPr spc="-5" dirty="0"/>
              <a:t>Shailesh </a:t>
            </a:r>
            <a:r>
              <a:rPr spc="-65" dirty="0"/>
              <a:t>T. </a:t>
            </a:r>
            <a:r>
              <a:rPr spc="-5" dirty="0"/>
              <a:t>Gahane, </a:t>
            </a:r>
            <a:r>
              <a:rPr spc="-55" dirty="0"/>
              <a:t>Dr. </a:t>
            </a:r>
            <a:r>
              <a:rPr spc="-5" dirty="0"/>
              <a:t>D Y Patil School of MCA,</a:t>
            </a:r>
            <a:r>
              <a:rPr spc="55" dirty="0"/>
              <a:t> </a:t>
            </a:r>
            <a:r>
              <a:rPr spc="-5" dirty="0"/>
              <a:t>Pune</a:t>
            </a:r>
            <a:endParaRPr spc="-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939" y="0"/>
            <a:ext cx="8736330" cy="6513830"/>
          </a:xfrm>
          <a:prstGeom prst="rect">
            <a:avLst/>
          </a:prstGeom>
        </p:spPr>
        <p:txBody>
          <a:bodyPr vert="horz" wrap="square" lIns="0" tIns="61594" rIns="0" bIns="0" rtlCol="0">
            <a:spAutoFit/>
          </a:bodyPr>
          <a:lstStyle/>
          <a:p>
            <a:pPr marL="12700">
              <a:lnSpc>
                <a:spcPct val="100000"/>
              </a:lnSpc>
              <a:spcBef>
                <a:spcPts val="485"/>
              </a:spcBef>
            </a:pPr>
            <a:r>
              <a:rPr sz="3200" b="1" i="1" spc="-20" dirty="0">
                <a:solidFill>
                  <a:srgbClr val="1F2022"/>
                </a:solidFill>
                <a:latin typeface="Arial" panose="020B0604020202020204"/>
                <a:cs typeface="Arial" panose="020B0604020202020204"/>
              </a:rPr>
              <a:t>Typical </a:t>
            </a:r>
            <a:r>
              <a:rPr sz="3200" b="1" i="1" dirty="0">
                <a:solidFill>
                  <a:srgbClr val="1F2022"/>
                </a:solidFill>
                <a:latin typeface="Arial" panose="020B0604020202020204"/>
                <a:cs typeface="Arial" panose="020B0604020202020204"/>
              </a:rPr>
              <a:t>Quality</a:t>
            </a:r>
            <a:r>
              <a:rPr sz="3200" b="1" i="1" spc="-165" dirty="0">
                <a:solidFill>
                  <a:srgbClr val="1F2022"/>
                </a:solidFill>
                <a:latin typeface="Arial" panose="020B0604020202020204"/>
                <a:cs typeface="Arial" panose="020B0604020202020204"/>
              </a:rPr>
              <a:t> </a:t>
            </a:r>
            <a:r>
              <a:rPr sz="3200" b="1" i="1" dirty="0">
                <a:solidFill>
                  <a:srgbClr val="1F2022"/>
                </a:solidFill>
                <a:latin typeface="Arial" panose="020B0604020202020204"/>
                <a:cs typeface="Arial" panose="020B0604020202020204"/>
              </a:rPr>
              <a:t>Attributes</a:t>
            </a:r>
            <a:endParaRPr sz="3200">
              <a:latin typeface="Arial" panose="020B0604020202020204"/>
              <a:cs typeface="Arial" panose="020B0604020202020204"/>
            </a:endParaRPr>
          </a:p>
          <a:p>
            <a:pPr marL="355600" marR="50165" indent="-342900">
              <a:lnSpc>
                <a:spcPts val="3460"/>
              </a:lnSpc>
              <a:spcBef>
                <a:spcPts val="820"/>
              </a:spcBef>
              <a:buSzPct val="70000"/>
              <a:buFont typeface="Wingdings" panose="05000000000000000000"/>
              <a:buChar char=""/>
              <a:tabLst>
                <a:tab pos="355600" algn="l"/>
              </a:tabLst>
            </a:pPr>
            <a:r>
              <a:rPr sz="3200" b="1" i="1" spc="-5" dirty="0">
                <a:solidFill>
                  <a:srgbClr val="1F2022"/>
                </a:solidFill>
                <a:latin typeface="Arial" panose="020B0604020202020204"/>
                <a:cs typeface="Arial" panose="020B0604020202020204"/>
              </a:rPr>
              <a:t>Usability</a:t>
            </a:r>
            <a:r>
              <a:rPr sz="3200" b="1" spc="-5" dirty="0">
                <a:solidFill>
                  <a:srgbClr val="1F2022"/>
                </a:solidFill>
                <a:latin typeface="Arial" panose="020B0604020202020204"/>
                <a:cs typeface="Arial" panose="020B0604020202020204"/>
              </a:rPr>
              <a:t>: </a:t>
            </a:r>
            <a:r>
              <a:rPr sz="3200" spc="-10" dirty="0">
                <a:solidFill>
                  <a:srgbClr val="1F2022"/>
                </a:solidFill>
                <a:latin typeface="Arial" panose="020B0604020202020204"/>
                <a:cs typeface="Arial" panose="020B0604020202020204"/>
              </a:rPr>
              <a:t>effort </a:t>
            </a:r>
            <a:r>
              <a:rPr sz="3200" dirty="0">
                <a:solidFill>
                  <a:srgbClr val="1F2022"/>
                </a:solidFill>
                <a:latin typeface="Arial" panose="020B0604020202020204"/>
                <a:cs typeface="Arial" panose="020B0604020202020204"/>
              </a:rPr>
              <a:t>required to </a:t>
            </a:r>
            <a:r>
              <a:rPr sz="3200" spc="-5" dirty="0">
                <a:solidFill>
                  <a:srgbClr val="1F2022"/>
                </a:solidFill>
                <a:latin typeface="Arial" panose="020B0604020202020204"/>
                <a:cs typeface="Arial" panose="020B0604020202020204"/>
              </a:rPr>
              <a:t>learn, </a:t>
            </a:r>
            <a:r>
              <a:rPr sz="3200" dirty="0">
                <a:solidFill>
                  <a:srgbClr val="1F2022"/>
                </a:solidFill>
                <a:latin typeface="Arial" panose="020B0604020202020204"/>
                <a:cs typeface="Arial" panose="020B0604020202020204"/>
              </a:rPr>
              <a:t>operate</a:t>
            </a:r>
            <a:r>
              <a:rPr sz="3200" spc="-60" dirty="0">
                <a:solidFill>
                  <a:srgbClr val="1F2022"/>
                </a:solidFill>
                <a:latin typeface="Arial" panose="020B0604020202020204"/>
                <a:cs typeface="Arial" panose="020B0604020202020204"/>
              </a:rPr>
              <a:t> </a:t>
            </a:r>
            <a:r>
              <a:rPr sz="3200" dirty="0">
                <a:solidFill>
                  <a:srgbClr val="1F2022"/>
                </a:solidFill>
                <a:latin typeface="Arial" panose="020B0604020202020204"/>
                <a:cs typeface="Arial" panose="020B0604020202020204"/>
              </a:rPr>
              <a:t>and  use a</a:t>
            </a:r>
            <a:r>
              <a:rPr sz="3200" spc="-25" dirty="0">
                <a:solidFill>
                  <a:srgbClr val="1F2022"/>
                </a:solidFill>
                <a:latin typeface="Arial" panose="020B0604020202020204"/>
                <a:cs typeface="Arial" panose="020B0604020202020204"/>
              </a:rPr>
              <a:t> </a:t>
            </a:r>
            <a:r>
              <a:rPr sz="3200" spc="-5" dirty="0">
                <a:solidFill>
                  <a:srgbClr val="1F2022"/>
                </a:solidFill>
                <a:latin typeface="Arial" panose="020B0604020202020204"/>
                <a:cs typeface="Arial" panose="020B0604020202020204"/>
              </a:rPr>
              <a:t>program.</a:t>
            </a:r>
            <a:endParaRPr sz="3200">
              <a:latin typeface="Arial" panose="020B0604020202020204"/>
              <a:cs typeface="Arial" panose="020B0604020202020204"/>
            </a:endParaRPr>
          </a:p>
          <a:p>
            <a:pPr>
              <a:lnSpc>
                <a:spcPct val="100000"/>
              </a:lnSpc>
              <a:spcBef>
                <a:spcPts val="40"/>
              </a:spcBef>
              <a:buClr>
                <a:srgbClr val="1F2022"/>
              </a:buClr>
              <a:buFont typeface="Wingdings" panose="05000000000000000000"/>
              <a:buChar char=""/>
            </a:pPr>
            <a:endParaRPr sz="4300">
              <a:latin typeface="Arial" panose="020B0604020202020204"/>
              <a:cs typeface="Arial" panose="020B0604020202020204"/>
            </a:endParaRPr>
          </a:p>
          <a:p>
            <a:pPr marL="355600" marR="5080" indent="-342900">
              <a:lnSpc>
                <a:spcPts val="3460"/>
              </a:lnSpc>
              <a:buSzPct val="70000"/>
              <a:buFont typeface="Wingdings" panose="05000000000000000000"/>
              <a:buChar char=""/>
              <a:tabLst>
                <a:tab pos="355600" algn="l"/>
              </a:tabLst>
            </a:pPr>
            <a:r>
              <a:rPr sz="3200" b="1" i="1" spc="-5" dirty="0">
                <a:solidFill>
                  <a:srgbClr val="1F2022"/>
                </a:solidFill>
                <a:latin typeface="Arial" panose="020B0604020202020204"/>
                <a:cs typeface="Arial" panose="020B0604020202020204"/>
              </a:rPr>
              <a:t>Safety</a:t>
            </a:r>
            <a:r>
              <a:rPr sz="3200" b="1" spc="-5" dirty="0">
                <a:solidFill>
                  <a:srgbClr val="1F2022"/>
                </a:solidFill>
                <a:latin typeface="Arial" panose="020B0604020202020204"/>
                <a:cs typeface="Arial" panose="020B0604020202020204"/>
              </a:rPr>
              <a:t>: </a:t>
            </a:r>
            <a:r>
              <a:rPr sz="3200" spc="-5" dirty="0">
                <a:solidFill>
                  <a:srgbClr val="1F2022"/>
                </a:solidFill>
                <a:latin typeface="Arial" panose="020B0604020202020204"/>
                <a:cs typeface="Arial" panose="020B0604020202020204"/>
              </a:rPr>
              <a:t>ability </a:t>
            </a:r>
            <a:r>
              <a:rPr sz="3200" dirty="0">
                <a:solidFill>
                  <a:srgbClr val="1F2022"/>
                </a:solidFill>
                <a:latin typeface="Arial" panose="020B0604020202020204"/>
                <a:cs typeface="Arial" panose="020B0604020202020204"/>
              </a:rPr>
              <a:t>of the system to </a:t>
            </a:r>
            <a:r>
              <a:rPr sz="3200" spc="-5" dirty="0">
                <a:solidFill>
                  <a:srgbClr val="1F2022"/>
                </a:solidFill>
                <a:latin typeface="Arial" panose="020B0604020202020204"/>
                <a:cs typeface="Arial" panose="020B0604020202020204"/>
              </a:rPr>
              <a:t>operate</a:t>
            </a:r>
            <a:r>
              <a:rPr sz="3200" spc="-75" dirty="0">
                <a:solidFill>
                  <a:srgbClr val="1F2022"/>
                </a:solidFill>
                <a:latin typeface="Arial" panose="020B0604020202020204"/>
                <a:cs typeface="Arial" panose="020B0604020202020204"/>
              </a:rPr>
              <a:t> </a:t>
            </a:r>
            <a:r>
              <a:rPr sz="3200" spc="-5" dirty="0">
                <a:solidFill>
                  <a:srgbClr val="1F2022"/>
                </a:solidFill>
                <a:latin typeface="Arial" panose="020B0604020202020204"/>
                <a:cs typeface="Arial" panose="020B0604020202020204"/>
              </a:rPr>
              <a:t>without  </a:t>
            </a:r>
            <a:r>
              <a:rPr sz="3200" dirty="0">
                <a:solidFill>
                  <a:srgbClr val="1F2022"/>
                </a:solidFill>
                <a:latin typeface="Arial" panose="020B0604020202020204"/>
                <a:cs typeface="Arial" panose="020B0604020202020204"/>
              </a:rPr>
              <a:t>catastrophic</a:t>
            </a:r>
            <a:r>
              <a:rPr sz="3200" spc="-45" dirty="0">
                <a:solidFill>
                  <a:srgbClr val="1F2022"/>
                </a:solidFill>
                <a:latin typeface="Arial" panose="020B0604020202020204"/>
                <a:cs typeface="Arial" panose="020B0604020202020204"/>
              </a:rPr>
              <a:t> </a:t>
            </a:r>
            <a:r>
              <a:rPr sz="3200" spc="-5" dirty="0">
                <a:solidFill>
                  <a:srgbClr val="1F2022"/>
                </a:solidFill>
                <a:latin typeface="Arial" panose="020B0604020202020204"/>
                <a:cs typeface="Arial" panose="020B0604020202020204"/>
              </a:rPr>
              <a:t>failure.</a:t>
            </a:r>
            <a:endParaRPr sz="3200">
              <a:latin typeface="Arial" panose="020B0604020202020204"/>
              <a:cs typeface="Arial" panose="020B0604020202020204"/>
            </a:endParaRPr>
          </a:p>
          <a:p>
            <a:pPr>
              <a:lnSpc>
                <a:spcPct val="100000"/>
              </a:lnSpc>
              <a:spcBef>
                <a:spcPts val="40"/>
              </a:spcBef>
              <a:buClr>
                <a:srgbClr val="1F2022"/>
              </a:buClr>
              <a:buFont typeface="Wingdings" panose="05000000000000000000"/>
              <a:buChar char=""/>
            </a:pPr>
            <a:endParaRPr sz="4300">
              <a:latin typeface="Arial" panose="020B0604020202020204"/>
              <a:cs typeface="Arial" panose="020B0604020202020204"/>
            </a:endParaRPr>
          </a:p>
          <a:p>
            <a:pPr marL="355600" marR="523240" indent="-342900">
              <a:lnSpc>
                <a:spcPts val="3460"/>
              </a:lnSpc>
              <a:spcBef>
                <a:spcPts val="5"/>
              </a:spcBef>
              <a:buSzPct val="70000"/>
              <a:buFont typeface="Wingdings" panose="05000000000000000000"/>
              <a:buChar char=""/>
              <a:tabLst>
                <a:tab pos="355600" algn="l"/>
              </a:tabLst>
            </a:pPr>
            <a:r>
              <a:rPr sz="3200" b="1" i="1" spc="-5" dirty="0">
                <a:solidFill>
                  <a:srgbClr val="1F2022"/>
                </a:solidFill>
                <a:latin typeface="Arial" panose="020B0604020202020204"/>
                <a:cs typeface="Arial" panose="020B0604020202020204"/>
              </a:rPr>
              <a:t>Fault-tolerance</a:t>
            </a:r>
            <a:r>
              <a:rPr sz="3200" b="1" spc="-5" dirty="0">
                <a:solidFill>
                  <a:srgbClr val="1F2022"/>
                </a:solidFill>
                <a:latin typeface="Arial" panose="020B0604020202020204"/>
                <a:cs typeface="Arial" panose="020B0604020202020204"/>
              </a:rPr>
              <a:t>: </a:t>
            </a:r>
            <a:r>
              <a:rPr sz="3200" spc="-5" dirty="0">
                <a:solidFill>
                  <a:srgbClr val="1F2022"/>
                </a:solidFill>
                <a:latin typeface="Arial" panose="020B0604020202020204"/>
                <a:cs typeface="Arial" panose="020B0604020202020204"/>
              </a:rPr>
              <a:t>ability </a:t>
            </a:r>
            <a:r>
              <a:rPr sz="3200" dirty="0">
                <a:solidFill>
                  <a:srgbClr val="1F2022"/>
                </a:solidFill>
                <a:latin typeface="Arial" panose="020B0604020202020204"/>
                <a:cs typeface="Arial" panose="020B0604020202020204"/>
              </a:rPr>
              <a:t>of the system to  </a:t>
            </a:r>
            <a:r>
              <a:rPr sz="3200" spc="-5" dirty="0">
                <a:solidFill>
                  <a:srgbClr val="1F2022"/>
                </a:solidFill>
                <a:latin typeface="Arial" panose="020B0604020202020204"/>
                <a:cs typeface="Arial" panose="020B0604020202020204"/>
              </a:rPr>
              <a:t>continue operating after </a:t>
            </a:r>
            <a:r>
              <a:rPr sz="3200" dirty="0">
                <a:solidFill>
                  <a:srgbClr val="1F2022"/>
                </a:solidFill>
                <a:latin typeface="Arial" panose="020B0604020202020204"/>
                <a:cs typeface="Arial" panose="020B0604020202020204"/>
              </a:rPr>
              <a:t>some system</a:t>
            </a:r>
            <a:r>
              <a:rPr sz="3200" spc="-70" dirty="0">
                <a:solidFill>
                  <a:srgbClr val="1F2022"/>
                </a:solidFill>
                <a:latin typeface="Arial" panose="020B0604020202020204"/>
                <a:cs typeface="Arial" panose="020B0604020202020204"/>
              </a:rPr>
              <a:t> </a:t>
            </a:r>
            <a:r>
              <a:rPr sz="3200" spc="-5" dirty="0">
                <a:solidFill>
                  <a:srgbClr val="1F2022"/>
                </a:solidFill>
                <a:latin typeface="Arial" panose="020B0604020202020204"/>
                <a:cs typeface="Arial" panose="020B0604020202020204"/>
              </a:rPr>
              <a:t>faults  have manifested</a:t>
            </a:r>
            <a:r>
              <a:rPr sz="3200" spc="-45" dirty="0">
                <a:solidFill>
                  <a:srgbClr val="1F2022"/>
                </a:solidFill>
                <a:latin typeface="Arial" panose="020B0604020202020204"/>
                <a:cs typeface="Arial" panose="020B0604020202020204"/>
              </a:rPr>
              <a:t> </a:t>
            </a:r>
            <a:r>
              <a:rPr sz="3200" dirty="0">
                <a:solidFill>
                  <a:srgbClr val="1F2022"/>
                </a:solidFill>
                <a:latin typeface="Arial" panose="020B0604020202020204"/>
                <a:cs typeface="Arial" panose="020B0604020202020204"/>
              </a:rPr>
              <a:t>themselves.</a:t>
            </a:r>
            <a:endParaRPr sz="3200">
              <a:latin typeface="Arial" panose="020B0604020202020204"/>
              <a:cs typeface="Arial" panose="020B0604020202020204"/>
            </a:endParaRPr>
          </a:p>
          <a:p>
            <a:pPr>
              <a:lnSpc>
                <a:spcPct val="100000"/>
              </a:lnSpc>
              <a:spcBef>
                <a:spcPts val="35"/>
              </a:spcBef>
              <a:buClr>
                <a:srgbClr val="1F2022"/>
              </a:buClr>
              <a:buFont typeface="Wingdings" panose="05000000000000000000"/>
              <a:buChar char=""/>
            </a:pPr>
            <a:endParaRPr sz="4300">
              <a:latin typeface="Arial" panose="020B0604020202020204"/>
              <a:cs typeface="Arial" panose="020B0604020202020204"/>
            </a:endParaRPr>
          </a:p>
          <a:p>
            <a:pPr marL="355600" marR="202565" indent="-342900">
              <a:lnSpc>
                <a:spcPts val="3460"/>
              </a:lnSpc>
              <a:buSzPct val="70000"/>
              <a:buFont typeface="Wingdings" panose="05000000000000000000"/>
              <a:buChar char=""/>
              <a:tabLst>
                <a:tab pos="355600" algn="l"/>
              </a:tabLst>
            </a:pPr>
            <a:r>
              <a:rPr sz="3200" b="1" i="1" spc="-5" dirty="0">
                <a:solidFill>
                  <a:srgbClr val="1F2022"/>
                </a:solidFill>
                <a:latin typeface="Arial" panose="020B0604020202020204"/>
                <a:cs typeface="Arial" panose="020B0604020202020204"/>
              </a:rPr>
              <a:t>Security</a:t>
            </a:r>
            <a:r>
              <a:rPr sz="3200" b="1" spc="-5" dirty="0">
                <a:solidFill>
                  <a:srgbClr val="1F2022"/>
                </a:solidFill>
                <a:latin typeface="Arial" panose="020B0604020202020204"/>
                <a:cs typeface="Arial" panose="020B0604020202020204"/>
              </a:rPr>
              <a:t>: </a:t>
            </a:r>
            <a:r>
              <a:rPr sz="3200" spc="-5" dirty="0">
                <a:solidFill>
                  <a:srgbClr val="1F2022"/>
                </a:solidFill>
                <a:latin typeface="Arial" panose="020B0604020202020204"/>
                <a:cs typeface="Arial" panose="020B0604020202020204"/>
              </a:rPr>
              <a:t>ability </a:t>
            </a:r>
            <a:r>
              <a:rPr sz="3200" dirty="0">
                <a:solidFill>
                  <a:srgbClr val="1F2022"/>
                </a:solidFill>
                <a:latin typeface="Arial" panose="020B0604020202020204"/>
                <a:cs typeface="Arial" panose="020B0604020202020204"/>
              </a:rPr>
              <a:t>of </a:t>
            </a:r>
            <a:r>
              <a:rPr sz="3200" spc="-5" dirty="0">
                <a:solidFill>
                  <a:srgbClr val="1F2022"/>
                </a:solidFill>
                <a:latin typeface="Arial" panose="020B0604020202020204"/>
                <a:cs typeface="Arial" panose="020B0604020202020204"/>
              </a:rPr>
              <a:t>the </a:t>
            </a:r>
            <a:r>
              <a:rPr sz="3200" dirty="0">
                <a:solidFill>
                  <a:srgbClr val="1F2022"/>
                </a:solidFill>
                <a:latin typeface="Arial" panose="020B0604020202020204"/>
                <a:cs typeface="Arial" panose="020B0604020202020204"/>
              </a:rPr>
              <a:t>system to </a:t>
            </a:r>
            <a:r>
              <a:rPr sz="3200" spc="-5" dirty="0">
                <a:solidFill>
                  <a:srgbClr val="1F2022"/>
                </a:solidFill>
                <a:latin typeface="Arial" panose="020B0604020202020204"/>
                <a:cs typeface="Arial" panose="020B0604020202020204"/>
              </a:rPr>
              <a:t>protect </a:t>
            </a:r>
            <a:r>
              <a:rPr sz="3200" dirty="0">
                <a:solidFill>
                  <a:srgbClr val="1F2022"/>
                </a:solidFill>
                <a:latin typeface="Arial" panose="020B0604020202020204"/>
                <a:cs typeface="Arial" panose="020B0604020202020204"/>
              </a:rPr>
              <a:t>itself  </a:t>
            </a:r>
            <a:r>
              <a:rPr sz="3200" spc="-5" dirty="0">
                <a:solidFill>
                  <a:srgbClr val="1F2022"/>
                </a:solidFill>
                <a:latin typeface="Arial" panose="020B0604020202020204"/>
                <a:cs typeface="Arial" panose="020B0604020202020204"/>
              </a:rPr>
              <a:t>against accidental </a:t>
            </a:r>
            <a:r>
              <a:rPr sz="3200" dirty="0">
                <a:solidFill>
                  <a:srgbClr val="1F2022"/>
                </a:solidFill>
                <a:latin typeface="Arial" panose="020B0604020202020204"/>
                <a:cs typeface="Arial" panose="020B0604020202020204"/>
              </a:rPr>
              <a:t>or </a:t>
            </a:r>
            <a:r>
              <a:rPr sz="3200" spc="-5" dirty="0">
                <a:solidFill>
                  <a:srgbClr val="1F2022"/>
                </a:solidFill>
                <a:latin typeface="Arial" panose="020B0604020202020204"/>
                <a:cs typeface="Arial" panose="020B0604020202020204"/>
              </a:rPr>
              <a:t>deliberate</a:t>
            </a:r>
            <a:r>
              <a:rPr sz="3200" spc="-50" dirty="0">
                <a:solidFill>
                  <a:srgbClr val="1F2022"/>
                </a:solidFill>
                <a:latin typeface="Arial" panose="020B0604020202020204"/>
                <a:cs typeface="Arial" panose="020B0604020202020204"/>
              </a:rPr>
              <a:t> </a:t>
            </a:r>
            <a:r>
              <a:rPr sz="3200" spc="-5" dirty="0">
                <a:solidFill>
                  <a:srgbClr val="1F2022"/>
                </a:solidFill>
                <a:latin typeface="Arial" panose="020B0604020202020204"/>
                <a:cs typeface="Arial" panose="020B0604020202020204"/>
              </a:rPr>
              <a:t>intrusion.</a:t>
            </a:r>
            <a:endParaRPr sz="3200">
              <a:latin typeface="Arial" panose="020B0604020202020204"/>
              <a:cs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40" y="22047"/>
            <a:ext cx="8665210" cy="6513195"/>
          </a:xfrm>
          <a:prstGeom prst="rect">
            <a:avLst/>
          </a:prstGeom>
        </p:spPr>
        <p:txBody>
          <a:bodyPr vert="horz" wrap="square" lIns="0" tIns="12700" rIns="0" bIns="0" rtlCol="0">
            <a:spAutoFit/>
          </a:bodyPr>
          <a:lstStyle/>
          <a:p>
            <a:pPr marL="393700" marR="131445" indent="-342900">
              <a:lnSpc>
                <a:spcPct val="100000"/>
              </a:lnSpc>
              <a:spcBef>
                <a:spcPts val="100"/>
              </a:spcBef>
              <a:buSzPct val="70000"/>
              <a:buFont typeface="Wingdings" panose="05000000000000000000"/>
              <a:buChar char=""/>
              <a:tabLst>
                <a:tab pos="393700" algn="l"/>
              </a:tabLst>
            </a:pPr>
            <a:r>
              <a:rPr sz="3000" b="1" i="1" spc="-5" dirty="0">
                <a:solidFill>
                  <a:srgbClr val="1F2022"/>
                </a:solidFill>
                <a:latin typeface="Arial" panose="020B0604020202020204"/>
                <a:cs typeface="Arial" panose="020B0604020202020204"/>
              </a:rPr>
              <a:t>Portability</a:t>
            </a:r>
            <a:r>
              <a:rPr sz="3000" b="1" spc="-5" dirty="0">
                <a:solidFill>
                  <a:srgbClr val="1F2022"/>
                </a:solidFill>
                <a:latin typeface="Arial" panose="020B0604020202020204"/>
                <a:cs typeface="Arial" panose="020B0604020202020204"/>
              </a:rPr>
              <a:t>: </a:t>
            </a:r>
            <a:r>
              <a:rPr sz="3000" spc="-10" dirty="0">
                <a:solidFill>
                  <a:srgbClr val="1F2022"/>
                </a:solidFill>
                <a:latin typeface="Arial" panose="020B0604020202020204"/>
                <a:cs typeface="Arial" panose="020B0604020202020204"/>
              </a:rPr>
              <a:t>effort </a:t>
            </a:r>
            <a:r>
              <a:rPr sz="3000" dirty="0">
                <a:solidFill>
                  <a:srgbClr val="1F2022"/>
                </a:solidFill>
                <a:latin typeface="Arial" panose="020B0604020202020204"/>
                <a:cs typeface="Arial" panose="020B0604020202020204"/>
              </a:rPr>
              <a:t>required to transfer a program  </a:t>
            </a:r>
            <a:r>
              <a:rPr sz="3000" spc="-5" dirty="0">
                <a:solidFill>
                  <a:srgbClr val="1F2022"/>
                </a:solidFill>
                <a:latin typeface="Arial" panose="020B0604020202020204"/>
                <a:cs typeface="Arial" panose="020B0604020202020204"/>
              </a:rPr>
              <a:t>from one computing environment or platform </a:t>
            </a:r>
            <a:r>
              <a:rPr sz="3000" dirty="0">
                <a:solidFill>
                  <a:srgbClr val="1F2022"/>
                </a:solidFill>
                <a:latin typeface="Arial" panose="020B0604020202020204"/>
                <a:cs typeface="Arial" panose="020B0604020202020204"/>
              </a:rPr>
              <a:t>to  </a:t>
            </a:r>
            <a:r>
              <a:rPr sz="3000" spc="-25" dirty="0">
                <a:solidFill>
                  <a:srgbClr val="1F2022"/>
                </a:solidFill>
                <a:latin typeface="Arial" panose="020B0604020202020204"/>
                <a:cs typeface="Arial" panose="020B0604020202020204"/>
              </a:rPr>
              <a:t>another.</a:t>
            </a:r>
            <a:endParaRPr sz="3000">
              <a:latin typeface="Arial" panose="020B0604020202020204"/>
              <a:cs typeface="Arial" panose="020B0604020202020204"/>
            </a:endParaRPr>
          </a:p>
          <a:p>
            <a:pPr>
              <a:lnSpc>
                <a:spcPct val="100000"/>
              </a:lnSpc>
              <a:spcBef>
                <a:spcPts val="45"/>
              </a:spcBef>
              <a:buClr>
                <a:srgbClr val="1F2022"/>
              </a:buClr>
              <a:buFont typeface="Wingdings" panose="05000000000000000000"/>
              <a:buChar char=""/>
            </a:pPr>
            <a:endParaRPr sz="4350">
              <a:latin typeface="Arial" panose="020B0604020202020204"/>
              <a:cs typeface="Arial" panose="020B0604020202020204"/>
            </a:endParaRPr>
          </a:p>
          <a:p>
            <a:pPr marL="393700" marR="17780" indent="-342900">
              <a:lnSpc>
                <a:spcPct val="100000"/>
              </a:lnSpc>
              <a:buSzPct val="70000"/>
              <a:buFont typeface="Wingdings" panose="05000000000000000000"/>
              <a:buChar char=""/>
              <a:tabLst>
                <a:tab pos="393700" algn="l"/>
              </a:tabLst>
            </a:pPr>
            <a:r>
              <a:rPr sz="3000" b="1" i="1" spc="-5" dirty="0">
                <a:solidFill>
                  <a:srgbClr val="1F2022"/>
                </a:solidFill>
                <a:latin typeface="Arial" panose="020B0604020202020204"/>
                <a:cs typeface="Arial" panose="020B0604020202020204"/>
              </a:rPr>
              <a:t>Reusability</a:t>
            </a:r>
            <a:r>
              <a:rPr sz="3000" b="1" spc="-5" dirty="0">
                <a:solidFill>
                  <a:srgbClr val="1F2022"/>
                </a:solidFill>
                <a:latin typeface="Arial" panose="020B0604020202020204"/>
                <a:cs typeface="Arial" panose="020B0604020202020204"/>
              </a:rPr>
              <a:t>: </a:t>
            </a:r>
            <a:r>
              <a:rPr sz="3000" dirty="0">
                <a:solidFill>
                  <a:srgbClr val="1F2022"/>
                </a:solidFill>
                <a:latin typeface="Arial" panose="020B0604020202020204"/>
                <a:cs typeface="Arial" panose="020B0604020202020204"/>
              </a:rPr>
              <a:t>ability </a:t>
            </a:r>
            <a:r>
              <a:rPr sz="3000" spc="-5" dirty="0">
                <a:solidFill>
                  <a:srgbClr val="1F2022"/>
                </a:solidFill>
                <a:latin typeface="Arial" panose="020B0604020202020204"/>
                <a:cs typeface="Arial" panose="020B0604020202020204"/>
              </a:rPr>
              <a:t>and </a:t>
            </a:r>
            <a:r>
              <a:rPr sz="3000" spc="-15" dirty="0">
                <a:solidFill>
                  <a:srgbClr val="1F2022"/>
                </a:solidFill>
                <a:latin typeface="Arial" panose="020B0604020202020204"/>
                <a:cs typeface="Arial" panose="020B0604020202020204"/>
              </a:rPr>
              <a:t>effort </a:t>
            </a:r>
            <a:r>
              <a:rPr sz="3000" spc="-5" dirty="0">
                <a:solidFill>
                  <a:srgbClr val="1F2022"/>
                </a:solidFill>
                <a:latin typeface="Arial" panose="020B0604020202020204"/>
                <a:cs typeface="Arial" panose="020B0604020202020204"/>
              </a:rPr>
              <a:t>required </a:t>
            </a:r>
            <a:r>
              <a:rPr sz="3000" dirty="0">
                <a:solidFill>
                  <a:srgbClr val="1F2022"/>
                </a:solidFill>
                <a:latin typeface="Arial" panose="020B0604020202020204"/>
                <a:cs typeface="Arial" panose="020B0604020202020204"/>
              </a:rPr>
              <a:t>to </a:t>
            </a:r>
            <a:r>
              <a:rPr sz="3000" spc="-5" dirty="0">
                <a:solidFill>
                  <a:srgbClr val="1F2022"/>
                </a:solidFill>
                <a:latin typeface="Arial" panose="020B0604020202020204"/>
                <a:cs typeface="Arial" panose="020B0604020202020204"/>
              </a:rPr>
              <a:t>reuse a  program or </a:t>
            </a:r>
            <a:r>
              <a:rPr sz="3000" dirty="0">
                <a:solidFill>
                  <a:srgbClr val="1F2022"/>
                </a:solidFill>
                <a:latin typeface="Arial" panose="020B0604020202020204"/>
                <a:cs typeface="Arial" panose="020B0604020202020204"/>
              </a:rPr>
              <a:t>part of </a:t>
            </a:r>
            <a:r>
              <a:rPr sz="3000" spc="-5" dirty="0">
                <a:solidFill>
                  <a:srgbClr val="1F2022"/>
                </a:solidFill>
                <a:latin typeface="Arial" panose="020B0604020202020204"/>
                <a:cs typeface="Arial" panose="020B0604020202020204"/>
              </a:rPr>
              <a:t>a program in other  </a:t>
            </a:r>
            <a:r>
              <a:rPr sz="3000" dirty="0">
                <a:solidFill>
                  <a:srgbClr val="1F2022"/>
                </a:solidFill>
                <a:latin typeface="Arial" panose="020B0604020202020204"/>
                <a:cs typeface="Arial" panose="020B0604020202020204"/>
              </a:rPr>
              <a:t>applications.</a:t>
            </a:r>
            <a:endParaRPr sz="3000">
              <a:latin typeface="Arial" panose="020B0604020202020204"/>
              <a:cs typeface="Arial" panose="020B0604020202020204"/>
            </a:endParaRPr>
          </a:p>
          <a:p>
            <a:pPr>
              <a:lnSpc>
                <a:spcPct val="100000"/>
              </a:lnSpc>
              <a:spcBef>
                <a:spcPts val="40"/>
              </a:spcBef>
              <a:buClr>
                <a:srgbClr val="1F2022"/>
              </a:buClr>
              <a:buFont typeface="Wingdings" panose="05000000000000000000"/>
              <a:buChar char=""/>
            </a:pPr>
            <a:endParaRPr sz="4350">
              <a:latin typeface="Arial" panose="020B0604020202020204"/>
              <a:cs typeface="Arial" panose="020B0604020202020204"/>
            </a:endParaRPr>
          </a:p>
          <a:p>
            <a:pPr marL="393700" marR="226060" indent="-342900">
              <a:lnSpc>
                <a:spcPct val="100000"/>
              </a:lnSpc>
              <a:buSzPct val="70000"/>
              <a:buFont typeface="Wingdings" panose="05000000000000000000"/>
              <a:buChar char=""/>
              <a:tabLst>
                <a:tab pos="393700" algn="l"/>
              </a:tabLst>
            </a:pPr>
            <a:r>
              <a:rPr sz="3000" b="1" i="1" spc="-5" dirty="0">
                <a:solidFill>
                  <a:srgbClr val="1F2022"/>
                </a:solidFill>
                <a:latin typeface="Arial" panose="020B0604020202020204"/>
                <a:cs typeface="Arial" panose="020B0604020202020204"/>
              </a:rPr>
              <a:t>Interoperability</a:t>
            </a:r>
            <a:r>
              <a:rPr sz="3000" b="1" spc="-5" dirty="0">
                <a:solidFill>
                  <a:srgbClr val="1F2022"/>
                </a:solidFill>
                <a:latin typeface="Arial" panose="020B0604020202020204"/>
                <a:cs typeface="Arial" panose="020B0604020202020204"/>
              </a:rPr>
              <a:t>: </a:t>
            </a:r>
            <a:r>
              <a:rPr sz="3000" spc="-15" dirty="0">
                <a:solidFill>
                  <a:srgbClr val="1F2022"/>
                </a:solidFill>
                <a:latin typeface="Arial" panose="020B0604020202020204"/>
                <a:cs typeface="Arial" panose="020B0604020202020204"/>
              </a:rPr>
              <a:t>effort </a:t>
            </a:r>
            <a:r>
              <a:rPr sz="3000" spc="-5" dirty="0">
                <a:solidFill>
                  <a:srgbClr val="1F2022"/>
                </a:solidFill>
                <a:latin typeface="Arial" panose="020B0604020202020204"/>
                <a:cs typeface="Arial" panose="020B0604020202020204"/>
              </a:rPr>
              <a:t>required interconnecting  </a:t>
            </a:r>
            <a:r>
              <a:rPr sz="3000" dirty="0">
                <a:solidFill>
                  <a:srgbClr val="1F2022"/>
                </a:solidFill>
                <a:latin typeface="Arial" panose="020B0604020202020204"/>
                <a:cs typeface="Arial" panose="020B0604020202020204"/>
              </a:rPr>
              <a:t>or relating two </a:t>
            </a:r>
            <a:r>
              <a:rPr sz="3000" spc="-10" dirty="0">
                <a:solidFill>
                  <a:srgbClr val="1F2022"/>
                </a:solidFill>
                <a:latin typeface="Arial" panose="020B0604020202020204"/>
                <a:cs typeface="Arial" panose="020B0604020202020204"/>
              </a:rPr>
              <a:t>different </a:t>
            </a:r>
            <a:r>
              <a:rPr sz="3000" spc="-5" dirty="0">
                <a:solidFill>
                  <a:srgbClr val="1F2022"/>
                </a:solidFill>
                <a:latin typeface="Arial" panose="020B0604020202020204"/>
                <a:cs typeface="Arial" panose="020B0604020202020204"/>
              </a:rPr>
              <a:t>applications, </a:t>
            </a:r>
            <a:r>
              <a:rPr sz="3000" dirty="0">
                <a:solidFill>
                  <a:srgbClr val="1F2022"/>
                </a:solidFill>
                <a:latin typeface="Arial" panose="020B0604020202020204"/>
                <a:cs typeface="Arial" panose="020B0604020202020204"/>
              </a:rPr>
              <a:t>running  possibly </a:t>
            </a:r>
            <a:r>
              <a:rPr sz="3000" spc="-5" dirty="0">
                <a:solidFill>
                  <a:srgbClr val="1F2022"/>
                </a:solidFill>
                <a:latin typeface="Arial" panose="020B0604020202020204"/>
                <a:cs typeface="Arial" panose="020B0604020202020204"/>
              </a:rPr>
              <a:t>in </a:t>
            </a:r>
            <a:r>
              <a:rPr sz="3000" spc="-10" dirty="0">
                <a:solidFill>
                  <a:srgbClr val="1F2022"/>
                </a:solidFill>
                <a:latin typeface="Arial" panose="020B0604020202020204"/>
                <a:cs typeface="Arial" panose="020B0604020202020204"/>
              </a:rPr>
              <a:t>different </a:t>
            </a:r>
            <a:r>
              <a:rPr sz="3000" spc="-5" dirty="0">
                <a:solidFill>
                  <a:srgbClr val="1F2022"/>
                </a:solidFill>
                <a:latin typeface="Arial" panose="020B0604020202020204"/>
                <a:cs typeface="Arial" panose="020B0604020202020204"/>
              </a:rPr>
              <a:t>computing</a:t>
            </a:r>
            <a:r>
              <a:rPr sz="3000" spc="-40" dirty="0">
                <a:solidFill>
                  <a:srgbClr val="1F2022"/>
                </a:solidFill>
                <a:latin typeface="Arial" panose="020B0604020202020204"/>
                <a:cs typeface="Arial" panose="020B0604020202020204"/>
              </a:rPr>
              <a:t> </a:t>
            </a:r>
            <a:r>
              <a:rPr sz="3000" spc="-5" dirty="0">
                <a:solidFill>
                  <a:srgbClr val="1F2022"/>
                </a:solidFill>
                <a:latin typeface="Arial" panose="020B0604020202020204"/>
                <a:cs typeface="Arial" panose="020B0604020202020204"/>
              </a:rPr>
              <a:t>environments</a:t>
            </a:r>
            <a:endParaRPr sz="3300">
              <a:latin typeface="Arial" panose="020B0604020202020204"/>
              <a:cs typeface="Arial" panose="020B0604020202020204"/>
            </a:endParaRPr>
          </a:p>
          <a:p>
            <a:pPr marL="393700" marR="59055" indent="-342900">
              <a:lnSpc>
                <a:spcPts val="2930"/>
              </a:lnSpc>
              <a:spcBef>
                <a:spcPts val="1905"/>
              </a:spcBef>
              <a:buSzPct val="70000"/>
              <a:buFont typeface="Wingdings" panose="05000000000000000000"/>
              <a:buChar char=""/>
              <a:tabLst>
                <a:tab pos="393700" algn="l"/>
              </a:tabLst>
            </a:pPr>
            <a:r>
              <a:rPr sz="3000" b="1" i="1" spc="-5" dirty="0">
                <a:solidFill>
                  <a:srgbClr val="1F2022"/>
                </a:solidFill>
                <a:latin typeface="Arial" panose="020B0604020202020204"/>
                <a:cs typeface="Arial" panose="020B0604020202020204"/>
              </a:rPr>
              <a:t>Maintainability</a:t>
            </a:r>
            <a:r>
              <a:rPr sz="3000" b="1" spc="-5" dirty="0">
                <a:solidFill>
                  <a:srgbClr val="1F2022"/>
                </a:solidFill>
                <a:latin typeface="Arial" panose="020B0604020202020204"/>
                <a:cs typeface="Arial" panose="020B0604020202020204"/>
              </a:rPr>
              <a:t>: </a:t>
            </a:r>
            <a:r>
              <a:rPr sz="3000" spc="-15" dirty="0">
                <a:solidFill>
                  <a:srgbClr val="1F2022"/>
                </a:solidFill>
                <a:latin typeface="Arial" panose="020B0604020202020204"/>
                <a:cs typeface="Arial" panose="020B0604020202020204"/>
              </a:rPr>
              <a:t>effort </a:t>
            </a:r>
            <a:r>
              <a:rPr sz="3000" dirty="0">
                <a:solidFill>
                  <a:srgbClr val="1F2022"/>
                </a:solidFill>
                <a:latin typeface="Arial" panose="020B0604020202020204"/>
                <a:cs typeface="Arial" panose="020B0604020202020204"/>
              </a:rPr>
              <a:t>required </a:t>
            </a:r>
            <a:r>
              <a:rPr sz="3000" spc="-5" dirty="0">
                <a:solidFill>
                  <a:srgbClr val="1F2022"/>
                </a:solidFill>
                <a:latin typeface="Arial" panose="020B0604020202020204"/>
                <a:cs typeface="Arial" panose="020B0604020202020204"/>
              </a:rPr>
              <a:t>modifying, </a:t>
            </a:r>
            <a:r>
              <a:rPr sz="4500" spc="-7" baseline="-12000" dirty="0">
                <a:solidFill>
                  <a:srgbClr val="1F2022"/>
                </a:solidFill>
                <a:latin typeface="Arial" panose="020B0604020202020204"/>
                <a:cs typeface="Arial" panose="020B0604020202020204"/>
              </a:rPr>
              <a:t> </a:t>
            </a:r>
            <a:r>
              <a:rPr sz="4500" spc="-517" baseline="-12000" dirty="0">
                <a:solidFill>
                  <a:srgbClr val="1F2022"/>
                </a:solidFill>
                <a:latin typeface="Arial" panose="020B0604020202020204"/>
                <a:cs typeface="Arial" panose="020B0604020202020204"/>
              </a:rPr>
              <a:t>updating,</a:t>
            </a:r>
            <a:r>
              <a:rPr sz="1600" b="1" spc="-345" dirty="0">
                <a:latin typeface="Times New Roman" panose="02020603050405020304"/>
                <a:cs typeface="Times New Roman" panose="02020603050405020304"/>
              </a:rPr>
              <a:t>Pr</a:t>
            </a:r>
            <a:r>
              <a:rPr sz="4500" spc="-517" baseline="-12000" dirty="0">
                <a:solidFill>
                  <a:srgbClr val="1F2022"/>
                </a:solidFill>
                <a:latin typeface="Arial" panose="020B0604020202020204"/>
                <a:cs typeface="Arial" panose="020B0604020202020204"/>
              </a:rPr>
              <a:t>e</a:t>
            </a:r>
            <a:r>
              <a:rPr sz="1600" b="1" spc="-345" dirty="0">
                <a:latin typeface="Times New Roman" panose="02020603050405020304"/>
                <a:cs typeface="Times New Roman" panose="02020603050405020304"/>
              </a:rPr>
              <a:t>of.</a:t>
            </a:r>
            <a:r>
              <a:rPr sz="4500" spc="-517" baseline="-12000" dirty="0">
                <a:solidFill>
                  <a:srgbClr val="1F2022"/>
                </a:solidFill>
                <a:latin typeface="Arial" panose="020B0604020202020204"/>
                <a:cs typeface="Arial" panose="020B0604020202020204"/>
              </a:rPr>
              <a:t>v</a:t>
            </a:r>
            <a:r>
              <a:rPr sz="1600" b="1" spc="-345" dirty="0">
                <a:latin typeface="Times New Roman" panose="02020603050405020304"/>
                <a:cs typeface="Times New Roman" panose="02020603050405020304"/>
              </a:rPr>
              <a:t>Sh</a:t>
            </a:r>
            <a:r>
              <a:rPr sz="4500" spc="-517" baseline="-12000" dirty="0">
                <a:solidFill>
                  <a:srgbClr val="1F2022"/>
                </a:solidFill>
                <a:latin typeface="Arial" panose="020B0604020202020204"/>
                <a:cs typeface="Arial" panose="020B0604020202020204"/>
              </a:rPr>
              <a:t>o</a:t>
            </a:r>
            <a:r>
              <a:rPr sz="1600" b="1" spc="-345" dirty="0">
                <a:latin typeface="Times New Roman" panose="02020603050405020304"/>
                <a:cs typeface="Times New Roman" panose="02020603050405020304"/>
              </a:rPr>
              <a:t>ai</a:t>
            </a:r>
            <a:r>
              <a:rPr sz="4500" spc="-517" baseline="-12000" dirty="0">
                <a:solidFill>
                  <a:srgbClr val="1F2022"/>
                </a:solidFill>
                <a:latin typeface="Arial" panose="020B0604020202020204"/>
                <a:cs typeface="Arial" panose="020B0604020202020204"/>
              </a:rPr>
              <a:t>l</a:t>
            </a:r>
            <a:r>
              <a:rPr sz="1600" b="1" spc="-345" dirty="0">
                <a:latin typeface="Times New Roman" panose="02020603050405020304"/>
                <a:cs typeface="Times New Roman" panose="02020603050405020304"/>
              </a:rPr>
              <a:t>l</a:t>
            </a:r>
            <a:r>
              <a:rPr sz="4500" spc="-517" baseline="-12000" dirty="0">
                <a:solidFill>
                  <a:srgbClr val="1F2022"/>
                </a:solidFill>
                <a:latin typeface="Arial" panose="020B0604020202020204"/>
                <a:cs typeface="Arial" panose="020B0604020202020204"/>
              </a:rPr>
              <a:t>v</a:t>
            </a:r>
            <a:r>
              <a:rPr sz="1600" b="1" spc="-345" dirty="0">
                <a:latin typeface="Times New Roman" panose="02020603050405020304"/>
                <a:cs typeface="Times New Roman" panose="02020603050405020304"/>
              </a:rPr>
              <a:t>es</a:t>
            </a:r>
            <a:r>
              <a:rPr sz="4500" spc="-517" baseline="-12000" dirty="0">
                <a:solidFill>
                  <a:srgbClr val="1F2022"/>
                </a:solidFill>
                <a:latin typeface="Arial" panose="020B0604020202020204"/>
                <a:cs typeface="Arial" panose="020B0604020202020204"/>
              </a:rPr>
              <a:t>i</a:t>
            </a:r>
            <a:r>
              <a:rPr sz="1600" b="1" spc="-345" dirty="0">
                <a:latin typeface="Times New Roman" panose="02020603050405020304"/>
                <a:cs typeface="Times New Roman" panose="02020603050405020304"/>
              </a:rPr>
              <a:t>h</a:t>
            </a:r>
            <a:r>
              <a:rPr sz="4500" spc="-517" baseline="-12000" dirty="0">
                <a:solidFill>
                  <a:srgbClr val="1F2022"/>
                </a:solidFill>
                <a:latin typeface="Arial" panose="020B0604020202020204"/>
                <a:cs typeface="Arial" panose="020B0604020202020204"/>
              </a:rPr>
              <a:t>n</a:t>
            </a:r>
            <a:r>
              <a:rPr sz="1600" b="1" spc="-345" dirty="0">
                <a:latin typeface="Times New Roman" panose="02020603050405020304"/>
                <a:cs typeface="Times New Roman" panose="02020603050405020304"/>
              </a:rPr>
              <a:t>T.</a:t>
            </a:r>
            <a:r>
              <a:rPr sz="4500" spc="-517" baseline="-12000" dirty="0">
                <a:solidFill>
                  <a:srgbClr val="1F2022"/>
                </a:solidFill>
                <a:latin typeface="Arial" panose="020B0604020202020204"/>
                <a:cs typeface="Arial" panose="020B0604020202020204"/>
              </a:rPr>
              <a:t>g</a:t>
            </a:r>
            <a:r>
              <a:rPr sz="1600" b="1" spc="-345" dirty="0">
                <a:latin typeface="Times New Roman" panose="02020603050405020304"/>
                <a:cs typeface="Times New Roman" panose="02020603050405020304"/>
              </a:rPr>
              <a:t>G</a:t>
            </a:r>
            <a:r>
              <a:rPr sz="4500" spc="-517" baseline="-12000" dirty="0">
                <a:solidFill>
                  <a:srgbClr val="1F2022"/>
                </a:solidFill>
                <a:latin typeface="Arial" panose="020B0604020202020204"/>
                <a:cs typeface="Arial" panose="020B0604020202020204"/>
              </a:rPr>
              <a:t>,</a:t>
            </a:r>
            <a:r>
              <a:rPr sz="1600" b="1" spc="-345" dirty="0">
                <a:latin typeface="Times New Roman" panose="02020603050405020304"/>
                <a:cs typeface="Times New Roman" panose="02020603050405020304"/>
              </a:rPr>
              <a:t>ah</a:t>
            </a:r>
            <a:r>
              <a:rPr sz="4500" spc="-517" baseline="-12000" dirty="0">
                <a:solidFill>
                  <a:srgbClr val="1F2022"/>
                </a:solidFill>
                <a:latin typeface="Arial" panose="020B0604020202020204"/>
                <a:cs typeface="Arial" panose="020B0604020202020204"/>
              </a:rPr>
              <a:t>o</a:t>
            </a:r>
            <a:r>
              <a:rPr sz="1600" b="1" spc="-345" dirty="0">
                <a:latin typeface="Times New Roman" panose="02020603050405020304"/>
                <a:cs typeface="Times New Roman" panose="02020603050405020304"/>
              </a:rPr>
              <a:t>an</a:t>
            </a:r>
            <a:r>
              <a:rPr sz="4500" spc="-517" baseline="-12000" dirty="0">
                <a:solidFill>
                  <a:srgbClr val="1F2022"/>
                </a:solidFill>
                <a:latin typeface="Arial" panose="020B0604020202020204"/>
                <a:cs typeface="Arial" panose="020B0604020202020204"/>
              </a:rPr>
              <a:t>r</a:t>
            </a:r>
            <a:r>
              <a:rPr sz="1600" b="1" spc="-345" dirty="0">
                <a:latin typeface="Times New Roman" panose="02020603050405020304"/>
                <a:cs typeface="Times New Roman" panose="02020603050405020304"/>
              </a:rPr>
              <a:t>e, </a:t>
            </a:r>
            <a:r>
              <a:rPr sz="4500" spc="-727" baseline="-12000" dirty="0">
                <a:solidFill>
                  <a:srgbClr val="1F2022"/>
                </a:solidFill>
                <a:latin typeface="Arial" panose="020B0604020202020204"/>
                <a:cs typeface="Arial" panose="020B0604020202020204"/>
              </a:rPr>
              <a:t>r</a:t>
            </a:r>
            <a:r>
              <a:rPr sz="1600" b="1" spc="-484" dirty="0">
                <a:latin typeface="Times New Roman" panose="02020603050405020304"/>
                <a:cs typeface="Times New Roman" panose="02020603050405020304"/>
              </a:rPr>
              <a:t>D</a:t>
            </a:r>
            <a:r>
              <a:rPr sz="4500" spc="-727" baseline="-12000" dirty="0">
                <a:solidFill>
                  <a:srgbClr val="1F2022"/>
                </a:solidFill>
                <a:latin typeface="Arial" panose="020B0604020202020204"/>
                <a:cs typeface="Arial" panose="020B0604020202020204"/>
              </a:rPr>
              <a:t>e</a:t>
            </a:r>
            <a:r>
              <a:rPr sz="1600" b="1" spc="-484" dirty="0">
                <a:latin typeface="Times New Roman" panose="02020603050405020304"/>
                <a:cs typeface="Times New Roman" panose="02020603050405020304"/>
              </a:rPr>
              <a:t>r.</a:t>
            </a:r>
            <a:r>
              <a:rPr sz="1600" b="1" spc="-254" dirty="0">
                <a:latin typeface="Times New Roman" panose="02020603050405020304"/>
                <a:cs typeface="Times New Roman" panose="02020603050405020304"/>
              </a:rPr>
              <a:t> </a:t>
            </a:r>
            <a:r>
              <a:rPr sz="4500" spc="-1057" baseline="-12000" dirty="0">
                <a:solidFill>
                  <a:srgbClr val="1F2022"/>
                </a:solidFill>
                <a:latin typeface="Arial" panose="020B0604020202020204"/>
                <a:cs typeface="Arial" panose="020B0604020202020204"/>
              </a:rPr>
              <a:t>p</a:t>
            </a:r>
            <a:r>
              <a:rPr sz="1600" b="1" spc="-705" dirty="0">
                <a:latin typeface="Times New Roman" panose="02020603050405020304"/>
                <a:cs typeface="Times New Roman" panose="02020603050405020304"/>
              </a:rPr>
              <a:t>D</a:t>
            </a:r>
            <a:r>
              <a:rPr sz="1600" b="1" spc="-135" dirty="0">
                <a:latin typeface="Times New Roman" panose="02020603050405020304"/>
                <a:cs typeface="Times New Roman" panose="02020603050405020304"/>
              </a:rPr>
              <a:t> </a:t>
            </a:r>
            <a:r>
              <a:rPr sz="4500" spc="-1192" baseline="-12000" dirty="0">
                <a:solidFill>
                  <a:srgbClr val="1F2022"/>
                </a:solidFill>
                <a:latin typeface="Arial" panose="020B0604020202020204"/>
                <a:cs typeface="Arial" panose="020B0604020202020204"/>
              </a:rPr>
              <a:t>a</a:t>
            </a:r>
            <a:r>
              <a:rPr sz="1600" b="1" spc="-795" dirty="0">
                <a:latin typeface="Times New Roman" panose="02020603050405020304"/>
                <a:cs typeface="Times New Roman" panose="02020603050405020304"/>
              </a:rPr>
              <a:t>Y</a:t>
            </a:r>
            <a:r>
              <a:rPr sz="1600" b="1" spc="-50" dirty="0">
                <a:latin typeface="Times New Roman" panose="02020603050405020304"/>
                <a:cs typeface="Times New Roman" panose="02020603050405020304"/>
              </a:rPr>
              <a:t> </a:t>
            </a:r>
            <a:r>
              <a:rPr sz="1600" b="1" spc="-450" dirty="0">
                <a:latin typeface="Times New Roman" panose="02020603050405020304"/>
                <a:cs typeface="Times New Roman" panose="02020603050405020304"/>
              </a:rPr>
              <a:t>P</a:t>
            </a:r>
            <a:r>
              <a:rPr sz="4500" spc="-675" baseline="-12000" dirty="0">
                <a:solidFill>
                  <a:srgbClr val="1F2022"/>
                </a:solidFill>
                <a:latin typeface="Arial" panose="020B0604020202020204"/>
                <a:cs typeface="Arial" panose="020B0604020202020204"/>
              </a:rPr>
              <a:t>ir</a:t>
            </a:r>
            <a:r>
              <a:rPr sz="1600" b="1" spc="-450" dirty="0">
                <a:latin typeface="Times New Roman" panose="02020603050405020304"/>
                <a:cs typeface="Times New Roman" panose="02020603050405020304"/>
              </a:rPr>
              <a:t>a</a:t>
            </a:r>
            <a:r>
              <a:rPr sz="4500" spc="-675" baseline="-12000" dirty="0">
                <a:solidFill>
                  <a:srgbClr val="1F2022"/>
                </a:solidFill>
                <a:latin typeface="Arial" panose="020B0604020202020204"/>
                <a:cs typeface="Arial" panose="020B0604020202020204"/>
              </a:rPr>
              <a:t>i</a:t>
            </a:r>
            <a:r>
              <a:rPr sz="1600" b="1" spc="-450" dirty="0">
                <a:latin typeface="Times New Roman" panose="02020603050405020304"/>
                <a:cs typeface="Times New Roman" panose="02020603050405020304"/>
              </a:rPr>
              <a:t>ti</a:t>
            </a:r>
            <a:r>
              <a:rPr sz="4500" spc="-675" baseline="-12000" dirty="0">
                <a:solidFill>
                  <a:srgbClr val="1F2022"/>
                </a:solidFill>
                <a:latin typeface="Arial" panose="020B0604020202020204"/>
                <a:cs typeface="Arial" panose="020B0604020202020204"/>
              </a:rPr>
              <a:t>n</a:t>
            </a:r>
            <a:r>
              <a:rPr sz="1600" b="1" spc="-450" dirty="0">
                <a:latin typeface="Times New Roman" panose="02020603050405020304"/>
                <a:cs typeface="Times New Roman" panose="02020603050405020304"/>
              </a:rPr>
              <a:t>l</a:t>
            </a:r>
            <a:r>
              <a:rPr sz="1600" b="1" spc="40" dirty="0">
                <a:latin typeface="Times New Roman" panose="02020603050405020304"/>
                <a:cs typeface="Times New Roman" panose="02020603050405020304"/>
              </a:rPr>
              <a:t> </a:t>
            </a:r>
            <a:r>
              <a:rPr sz="1600" b="1" spc="-420" dirty="0">
                <a:latin typeface="Times New Roman" panose="02020603050405020304"/>
                <a:cs typeface="Times New Roman" panose="02020603050405020304"/>
              </a:rPr>
              <a:t>S</a:t>
            </a:r>
            <a:r>
              <a:rPr sz="4500" spc="-630" baseline="-12000" dirty="0">
                <a:solidFill>
                  <a:srgbClr val="1F2022"/>
                </a:solidFill>
                <a:latin typeface="Arial" panose="020B0604020202020204"/>
                <a:cs typeface="Arial" panose="020B0604020202020204"/>
              </a:rPr>
              <a:t>g</a:t>
            </a:r>
            <a:r>
              <a:rPr sz="1600" b="1" spc="-420" dirty="0">
                <a:latin typeface="Times New Roman" panose="02020603050405020304"/>
                <a:cs typeface="Times New Roman" panose="02020603050405020304"/>
              </a:rPr>
              <a:t>cho</a:t>
            </a:r>
            <a:r>
              <a:rPr sz="4500" spc="-630" baseline="-12000" dirty="0">
                <a:solidFill>
                  <a:srgbClr val="1F2022"/>
                </a:solidFill>
                <a:latin typeface="Arial" panose="020B0604020202020204"/>
                <a:cs typeface="Arial" panose="020B0604020202020204"/>
              </a:rPr>
              <a:t>a</a:t>
            </a:r>
            <a:r>
              <a:rPr sz="1600" b="1" spc="-420" dirty="0">
                <a:latin typeface="Times New Roman" panose="02020603050405020304"/>
                <a:cs typeface="Times New Roman" panose="02020603050405020304"/>
              </a:rPr>
              <a:t>ol</a:t>
            </a:r>
            <a:r>
              <a:rPr sz="1600" b="1" spc="25" dirty="0">
                <a:latin typeface="Times New Roman" panose="02020603050405020304"/>
                <a:cs typeface="Times New Roman" panose="02020603050405020304"/>
              </a:rPr>
              <a:t> </a:t>
            </a:r>
            <a:r>
              <a:rPr sz="1600" b="1" spc="-560" dirty="0">
                <a:latin typeface="Times New Roman" panose="02020603050405020304"/>
                <a:cs typeface="Times New Roman" panose="02020603050405020304"/>
              </a:rPr>
              <a:t>o</a:t>
            </a:r>
            <a:r>
              <a:rPr sz="4500" spc="-839" baseline="-12000" dirty="0">
                <a:solidFill>
                  <a:srgbClr val="1F2022"/>
                </a:solidFill>
                <a:latin typeface="Arial" panose="020B0604020202020204"/>
                <a:cs typeface="Arial" panose="020B0604020202020204"/>
              </a:rPr>
              <a:t>p</a:t>
            </a:r>
            <a:r>
              <a:rPr sz="1600" b="1" spc="-560" dirty="0">
                <a:latin typeface="Times New Roman" panose="02020603050405020304"/>
                <a:cs typeface="Times New Roman" panose="02020603050405020304"/>
              </a:rPr>
              <a:t>f</a:t>
            </a:r>
            <a:r>
              <a:rPr sz="1600" b="1" spc="20" dirty="0">
                <a:latin typeface="Times New Roman" panose="02020603050405020304"/>
                <a:cs typeface="Times New Roman" panose="02020603050405020304"/>
              </a:rPr>
              <a:t> </a:t>
            </a:r>
            <a:r>
              <a:rPr sz="1600" b="1" spc="-625" dirty="0">
                <a:latin typeface="Times New Roman" panose="02020603050405020304"/>
                <a:cs typeface="Times New Roman" panose="02020603050405020304"/>
              </a:rPr>
              <a:t>M</a:t>
            </a:r>
            <a:r>
              <a:rPr sz="4500" spc="-937" baseline="-12000" dirty="0">
                <a:solidFill>
                  <a:srgbClr val="1F2022"/>
                </a:solidFill>
                <a:latin typeface="Arial" panose="020B0604020202020204"/>
                <a:cs typeface="Arial" panose="020B0604020202020204"/>
              </a:rPr>
              <a:t>ro</a:t>
            </a:r>
            <a:r>
              <a:rPr sz="1600" b="1" spc="-625" dirty="0">
                <a:latin typeface="Times New Roman" panose="02020603050405020304"/>
                <a:cs typeface="Times New Roman" panose="02020603050405020304"/>
              </a:rPr>
              <a:t>CA</a:t>
            </a:r>
            <a:r>
              <a:rPr sz="4500" spc="-937" baseline="-12000" dirty="0">
                <a:solidFill>
                  <a:srgbClr val="1F2022"/>
                </a:solidFill>
                <a:latin typeface="Arial" panose="020B0604020202020204"/>
                <a:cs typeface="Arial" panose="020B0604020202020204"/>
              </a:rPr>
              <a:t>g</a:t>
            </a:r>
            <a:r>
              <a:rPr sz="1600" b="1" spc="-625" dirty="0">
                <a:latin typeface="Times New Roman" panose="02020603050405020304"/>
                <a:cs typeface="Times New Roman" panose="02020603050405020304"/>
              </a:rPr>
              <a:t>,</a:t>
            </a:r>
            <a:r>
              <a:rPr sz="1600" b="1" spc="15" dirty="0">
                <a:latin typeface="Times New Roman" panose="02020603050405020304"/>
                <a:cs typeface="Times New Roman" panose="02020603050405020304"/>
              </a:rPr>
              <a:t> </a:t>
            </a:r>
            <a:r>
              <a:rPr sz="1600" b="1" spc="-475" dirty="0">
                <a:latin typeface="Times New Roman" panose="02020603050405020304"/>
                <a:cs typeface="Times New Roman" panose="02020603050405020304"/>
              </a:rPr>
              <a:t>P</a:t>
            </a:r>
            <a:r>
              <a:rPr sz="4500" spc="-712" baseline="-12000" dirty="0">
                <a:solidFill>
                  <a:srgbClr val="1F2022"/>
                </a:solidFill>
                <a:latin typeface="Arial" panose="020B0604020202020204"/>
                <a:cs typeface="Arial" panose="020B0604020202020204"/>
              </a:rPr>
              <a:t>r</a:t>
            </a:r>
            <a:r>
              <a:rPr sz="1600" b="1" spc="-475" dirty="0">
                <a:latin typeface="Times New Roman" panose="02020603050405020304"/>
                <a:cs typeface="Times New Roman" panose="02020603050405020304"/>
              </a:rPr>
              <a:t>u</a:t>
            </a:r>
            <a:r>
              <a:rPr sz="4500" spc="-712" baseline="-12000" dirty="0">
                <a:solidFill>
                  <a:srgbClr val="1F2022"/>
                </a:solidFill>
                <a:latin typeface="Arial" panose="020B0604020202020204"/>
                <a:cs typeface="Arial" panose="020B0604020202020204"/>
              </a:rPr>
              <a:t>a</a:t>
            </a:r>
            <a:r>
              <a:rPr sz="1600" b="1" spc="-475" dirty="0">
                <a:latin typeface="Times New Roman" panose="02020603050405020304"/>
                <a:cs typeface="Times New Roman" panose="02020603050405020304"/>
              </a:rPr>
              <a:t>ne</a:t>
            </a:r>
            <a:r>
              <a:rPr sz="4500" spc="-712" baseline="-12000" dirty="0">
                <a:solidFill>
                  <a:srgbClr val="1F2022"/>
                </a:solidFill>
                <a:latin typeface="Arial" panose="020B0604020202020204"/>
                <a:cs typeface="Arial" panose="020B0604020202020204"/>
              </a:rPr>
              <a:t>m</a:t>
            </a:r>
            <a:r>
              <a:rPr sz="4500" spc="-547" baseline="-12000" dirty="0">
                <a:solidFill>
                  <a:srgbClr val="1F2022"/>
                </a:solidFill>
                <a:latin typeface="Arial" panose="020B0604020202020204"/>
                <a:cs typeface="Arial" panose="020B0604020202020204"/>
              </a:rPr>
              <a:t> </a:t>
            </a:r>
            <a:r>
              <a:rPr sz="4500" spc="-7" baseline="-12000" dirty="0">
                <a:solidFill>
                  <a:srgbClr val="1F2022"/>
                </a:solidFill>
                <a:latin typeface="Arial" panose="020B0604020202020204"/>
                <a:cs typeface="Arial" panose="020B0604020202020204"/>
              </a:rPr>
              <a:t>during</a:t>
            </a:r>
            <a:endParaRPr sz="4500" baseline="-12000">
              <a:latin typeface="Arial" panose="020B0604020202020204"/>
              <a:cs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8AC6137-EE05-443C-B5CF-F2F3D07B6E9C}" type="slidenum">
              <a:rPr lang="en-US" altLang="en-US"/>
            </a:fld>
            <a:endParaRPr lang="en-US" altLang="en-US"/>
          </a:p>
        </p:txBody>
      </p:sp>
      <p:sp>
        <p:nvSpPr>
          <p:cNvPr id="9218" name="Rectangle 2"/>
          <p:cNvSpPr>
            <a:spLocks noGrp="1" noChangeArrowheads="1"/>
          </p:cNvSpPr>
          <p:nvPr>
            <p:ph type="title"/>
          </p:nvPr>
        </p:nvSpPr>
        <p:spPr>
          <a:xfrm>
            <a:off x="0" y="0"/>
            <a:ext cx="7772400" cy="1143000"/>
          </a:xfrm>
        </p:spPr>
        <p:txBody>
          <a:bodyPr/>
          <a:lstStyle/>
          <a:p>
            <a:pPr algn="l"/>
            <a:r>
              <a:rPr lang="en-US" altLang="en-US" sz="3600" b="1" u="sng"/>
              <a:t>SQA Activities</a:t>
            </a:r>
            <a:endParaRPr lang="en-US" altLang="en-US" sz="3600" b="1" u="sng"/>
          </a:p>
        </p:txBody>
      </p:sp>
      <p:sp>
        <p:nvSpPr>
          <p:cNvPr id="9219" name="Text Box 3"/>
          <p:cNvSpPr txBox="1">
            <a:spLocks noChangeArrowheads="1"/>
          </p:cNvSpPr>
          <p:nvPr/>
        </p:nvSpPr>
        <p:spPr bwMode="auto">
          <a:xfrm>
            <a:off x="533400" y="1066800"/>
            <a:ext cx="8229600"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endParaRPr lang="en-US" altLang="en-US" b="1">
              <a:cs typeface="Times New Roman" panose="02020603050405020304" pitchFamily="18" charset="0"/>
            </a:endParaRPr>
          </a:p>
          <a:p>
            <a:r>
              <a:rPr lang="en-US" altLang="en-US" b="1">
                <a:cs typeface="Times New Roman" panose="02020603050405020304" pitchFamily="18" charset="0"/>
              </a:rPr>
              <a:t>#Creating an SQA Management Plan:</a:t>
            </a:r>
            <a:endParaRPr lang="en-US" altLang="en-US" b="1">
              <a:cs typeface="Times New Roman" panose="02020603050405020304" pitchFamily="18" charset="0"/>
            </a:endParaRPr>
          </a:p>
          <a:p>
            <a:endParaRPr lang="en-US" altLang="en-US" b="1">
              <a:cs typeface="Times New Roman" panose="02020603050405020304" pitchFamily="18" charset="0"/>
            </a:endParaRPr>
          </a:p>
          <a:p>
            <a:pPr marL="0" indent="0">
              <a:buFontTx/>
              <a:buNone/>
            </a:pPr>
            <a:r>
              <a:rPr lang="en-US" altLang="en-US">
                <a:cs typeface="Times New Roman" panose="02020603050405020304" pitchFamily="18" charset="0"/>
              </a:rPr>
              <a:t># Setting the Checkpoints: </a:t>
            </a:r>
            <a:endParaRPr lang="en-US" altLang="en-US">
              <a:cs typeface="Times New Roman" panose="02020603050405020304" pitchFamily="18" charset="0"/>
            </a:endParaRPr>
          </a:p>
          <a:p>
            <a:pPr marL="0" indent="0">
              <a:buFontTx/>
              <a:buNone/>
            </a:pPr>
            <a:r>
              <a:rPr lang="en-US" altLang="en-US">
                <a:cs typeface="Times New Roman" panose="02020603050405020304" pitchFamily="18" charset="0"/>
              </a:rPr>
              <a:t># Apply software Engineering Techniques:</a:t>
            </a:r>
            <a:endParaRPr lang="en-US" altLang="en-US">
              <a:cs typeface="Times New Roman" panose="02020603050405020304" pitchFamily="18" charset="0"/>
            </a:endParaRPr>
          </a:p>
          <a:p>
            <a:pPr marL="0" indent="0">
              <a:buFontTx/>
              <a:buNone/>
            </a:pPr>
            <a:r>
              <a:rPr lang="en-US" altLang="en-US">
                <a:cs typeface="Times New Roman" panose="02020603050405020304" pitchFamily="18" charset="0"/>
              </a:rPr>
              <a:t># Executing Formal Technical Reviews:</a:t>
            </a:r>
            <a:endParaRPr lang="en-US" altLang="en-US">
              <a:cs typeface="Times New Roman" panose="02020603050405020304" pitchFamily="18" charset="0"/>
            </a:endParaRPr>
          </a:p>
          <a:p>
            <a:pPr marL="0" indent="0">
              <a:buFontTx/>
              <a:buNone/>
            </a:pPr>
            <a:r>
              <a:rPr lang="en-US" altLang="en-US">
                <a:cs typeface="Times New Roman" panose="02020603050405020304" pitchFamily="18" charset="0"/>
              </a:rPr>
              <a:t># Having a Multi- Testing Strategy: </a:t>
            </a:r>
            <a:endParaRPr lang="en-US" altLang="en-US">
              <a:cs typeface="Times New Roman" panose="02020603050405020304" pitchFamily="18" charset="0"/>
            </a:endParaRPr>
          </a:p>
          <a:p>
            <a:pPr marL="0" indent="0">
              <a:buFontTx/>
              <a:buNone/>
            </a:pPr>
            <a:r>
              <a:rPr lang="en-US" altLang="en-US">
                <a:cs typeface="Times New Roman" panose="02020603050405020304" pitchFamily="18" charset="0"/>
              </a:rPr>
              <a:t># Enforcing Process Adherence: </a:t>
            </a:r>
            <a:endParaRPr lang="en-US" altLang="en-US">
              <a:cs typeface="Times New Roman" panose="02020603050405020304" pitchFamily="18" charset="0"/>
            </a:endParaRPr>
          </a:p>
          <a:p>
            <a:pPr marL="0" indent="0">
              <a:buFontTx/>
              <a:buNone/>
            </a:pPr>
            <a:r>
              <a:rPr lang="en-US" altLang="en-US">
                <a:cs typeface="Times New Roman" panose="02020603050405020304" pitchFamily="18" charset="0"/>
              </a:rPr>
              <a:t># Measure Change Impact:</a:t>
            </a:r>
            <a:endParaRPr lang="en-US" altLang="en-US">
              <a:cs typeface="Times New Roman" panose="02020603050405020304" pitchFamily="18" charset="0"/>
            </a:endParaRPr>
          </a:p>
          <a:p>
            <a:pPr marL="0" indent="0">
              <a:buFontTx/>
              <a:buNone/>
            </a:pPr>
            <a:r>
              <a:rPr lang="en-US" altLang="en-US">
                <a:cs typeface="Times New Roman" panose="02020603050405020304" pitchFamily="18" charset="0"/>
              </a:rPr>
              <a:t>Performing SQA Audits</a:t>
            </a:r>
            <a:endParaRPr lang="en-US" altLang="en-US">
              <a:cs typeface="Times New Roman" panose="02020603050405020304" pitchFamily="18" charset="0"/>
            </a:endParaRPr>
          </a:p>
          <a:p>
            <a:pPr marL="0" indent="0">
              <a:buFontTx/>
              <a:buNone/>
            </a:pPr>
            <a:r>
              <a:rPr lang="en-US" altLang="en-US">
                <a:cs typeface="Times New Roman" panose="02020603050405020304" pitchFamily="18" charset="0"/>
              </a:rPr>
              <a:t># Maintaining Records and Reports:</a:t>
            </a:r>
            <a:endParaRPr lang="en-US" altLang="en-US">
              <a:cs typeface="Times New Roman" panose="02020603050405020304" pitchFamily="18" charset="0"/>
            </a:endParaRPr>
          </a:p>
          <a:p>
            <a:pPr marL="0" indent="0">
              <a:buFontTx/>
              <a:buNone/>
            </a:pPr>
            <a:r>
              <a:rPr lang="en-US" altLang="en-US">
                <a:cs typeface="Times New Roman" panose="02020603050405020304" pitchFamily="18" charset="0"/>
              </a:rPr>
              <a:t>#Manage Good Relations:</a:t>
            </a:r>
            <a:endParaRPr lang="en-US" altLang="en-US">
              <a:cs typeface="Times New Roman" panose="02020603050405020304" pitchFamily="18" charset="0"/>
            </a:endParaRPr>
          </a:p>
          <a:p>
            <a:pPr>
              <a:buFontTx/>
              <a:buChar char="•"/>
            </a:pPr>
            <a:endParaRPr lang="en-US" altLang="en-US">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What's the Quality Assurance role?</a:t>
            </a:r>
            <a:br>
              <a:rPr lang="en-US" b="1" dirty="0" smtClean="0"/>
            </a:br>
            <a:endParaRPr lang="en-US" dirty="0"/>
          </a:p>
        </p:txBody>
      </p:sp>
      <p:sp>
        <p:nvSpPr>
          <p:cNvPr id="3" name="Rectangle 2"/>
          <p:cNvSpPr/>
          <p:nvPr/>
        </p:nvSpPr>
        <p:spPr>
          <a:xfrm>
            <a:off x="990600" y="1600200"/>
            <a:ext cx="5867400" cy="1200329"/>
          </a:xfrm>
          <a:prstGeom prst="rect">
            <a:avLst/>
          </a:prstGeom>
        </p:spPr>
        <p:txBody>
          <a:bodyPr wrap="square">
            <a:spAutoFit/>
          </a:bodyPr>
          <a:lstStyle/>
          <a:p>
            <a:r>
              <a:rPr lang="en-US" dirty="0" smtClean="0"/>
              <a:t>The Quality Assurance (QA) role is the role responsible for guaranteeing a level of quality for the end client, and to help the software development team to identify problems early in the process</a:t>
            </a:r>
            <a:endParaRPr lang="en-US" dirty="0"/>
          </a:p>
        </p:txBody>
      </p:sp>
      <p:sp>
        <p:nvSpPr>
          <p:cNvPr id="4" name="Rectangle 3"/>
          <p:cNvSpPr/>
          <p:nvPr/>
        </p:nvSpPr>
        <p:spPr>
          <a:xfrm>
            <a:off x="990600" y="2971800"/>
            <a:ext cx="7391400" cy="1754326"/>
          </a:xfrm>
          <a:prstGeom prst="rect">
            <a:avLst/>
          </a:prstGeom>
        </p:spPr>
        <p:txBody>
          <a:bodyPr wrap="square">
            <a:spAutoFit/>
          </a:bodyPr>
          <a:lstStyle/>
          <a:p>
            <a:r>
              <a:rPr lang="en-US" dirty="0" smtClean="0"/>
              <a:t>The quality assurance role is split into three parts:</a:t>
            </a:r>
            <a:endParaRPr lang="en-US" dirty="0" smtClean="0"/>
          </a:p>
          <a:p>
            <a:r>
              <a:rPr lang="en-US" dirty="0" smtClean="0"/>
              <a:t>First The role creates test cases and scripts. </a:t>
            </a:r>
            <a:br>
              <a:rPr lang="en-US" dirty="0" smtClean="0"/>
            </a:br>
            <a:r>
              <a:rPr lang="en-US" dirty="0" smtClean="0"/>
              <a:t>Second The role executes or supervises the execution of those test cases and scripts. </a:t>
            </a:r>
            <a:br>
              <a:rPr lang="en-US" dirty="0" smtClean="0"/>
            </a:br>
            <a:r>
              <a:rPr lang="en-US" dirty="0" smtClean="0"/>
              <a:t>Third The role facilitates or performs random testing of all components to ensure that there's not a random bug haunting the system.</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ROLE OF QUALITY ASSURANCE IN SOFTWARE DEVELOPMENT</a:t>
            </a:r>
            <a:br>
              <a:rPr lang="en-US" b="1" dirty="0"/>
            </a:br>
            <a:endParaRPr lang="en-US" dirty="0"/>
          </a:p>
        </p:txBody>
      </p:sp>
      <p:sp>
        <p:nvSpPr>
          <p:cNvPr id="3" name="Rectangle 2"/>
          <p:cNvSpPr/>
          <p:nvPr/>
        </p:nvSpPr>
        <p:spPr>
          <a:xfrm>
            <a:off x="381000" y="1443841"/>
            <a:ext cx="8610600" cy="5354320"/>
          </a:xfrm>
          <a:prstGeom prst="rect">
            <a:avLst/>
          </a:prstGeom>
        </p:spPr>
        <p:txBody>
          <a:bodyPr wrap="square">
            <a:spAutoFit/>
          </a:bodyPr>
          <a:lstStyle/>
          <a:p>
            <a:r>
              <a:rPr lang="en-US" b="1" dirty="0"/>
              <a:t>Different activities of SQA are as follows</a:t>
            </a:r>
            <a:endParaRPr lang="en-US" dirty="0"/>
          </a:p>
          <a:p>
            <a:pPr marL="285750" indent="-285750">
              <a:buFont typeface="Arial" panose="020B0604020202020204" pitchFamily="34" charset="0"/>
              <a:buChar char="•"/>
            </a:pPr>
            <a:r>
              <a:rPr lang="en-US" dirty="0"/>
              <a:t>Maintaining the quality of the system as per the specification and business requirements.</a:t>
            </a:r>
            <a:endParaRPr lang="en-US" dirty="0"/>
          </a:p>
          <a:p>
            <a:pPr marL="285750" indent="-285750">
              <a:buFont typeface="Arial" panose="020B0604020202020204" pitchFamily="34" charset="0"/>
              <a:buChar char="•"/>
            </a:pPr>
            <a:r>
              <a:rPr lang="en-US" dirty="0"/>
              <a:t>Defect prevention and formal methods for other defect prevention technique.</a:t>
            </a:r>
            <a:endParaRPr lang="en-US" dirty="0"/>
          </a:p>
          <a:p>
            <a:pPr marL="285750" indent="-285750">
              <a:buFont typeface="Arial" panose="020B0604020202020204" pitchFamily="34" charset="0"/>
              <a:buChar char="•"/>
            </a:pPr>
            <a:r>
              <a:rPr lang="en-US" dirty="0"/>
              <a:t>Defect Reduction</a:t>
            </a:r>
            <a:endParaRPr lang="en-US" dirty="0"/>
          </a:p>
          <a:p>
            <a:pPr marL="285750" indent="-285750">
              <a:buFont typeface="Arial" panose="020B0604020202020204" pitchFamily="34" charset="0"/>
              <a:buChar char="•"/>
            </a:pPr>
            <a:r>
              <a:rPr lang="en-US" dirty="0"/>
              <a:t>Direct fault detection and removal without executing the project scenario.</a:t>
            </a:r>
            <a:endParaRPr lang="en-US" dirty="0"/>
          </a:p>
          <a:p>
            <a:pPr marL="285750" indent="-285750">
              <a:buFont typeface="Arial" panose="020B0604020202020204" pitchFamily="34" charset="0"/>
              <a:buChar char="•"/>
            </a:pPr>
            <a:r>
              <a:rPr lang="en-US" dirty="0"/>
              <a:t>Testing the project for Failure observation and bug removal.</a:t>
            </a:r>
            <a:endParaRPr lang="en-US" dirty="0"/>
          </a:p>
          <a:p>
            <a:pPr marL="285750" indent="-285750">
              <a:buFont typeface="Arial" panose="020B0604020202020204" pitchFamily="34" charset="0"/>
              <a:buChar char="•"/>
            </a:pPr>
            <a:r>
              <a:rPr lang="en-US" dirty="0"/>
              <a:t>Risk identification</a:t>
            </a:r>
            <a:endParaRPr lang="en-US" dirty="0"/>
          </a:p>
          <a:p>
            <a:pPr marL="285750" indent="-285750">
              <a:buFont typeface="Arial" panose="020B0604020202020204" pitchFamily="34" charset="0"/>
              <a:buChar char="•"/>
            </a:pPr>
            <a:r>
              <a:rPr lang="en-US" dirty="0"/>
              <a:t>Defect tracking techniques and methods. Software fault tolerance. Concluding remarks and maintaining reports.</a:t>
            </a:r>
            <a:endParaRPr lang="en-US" dirty="0"/>
          </a:p>
          <a:p>
            <a:pPr marL="285750" indent="-285750">
              <a:buFont typeface="Arial" panose="020B0604020202020204" pitchFamily="34" charset="0"/>
              <a:buChar char="•"/>
            </a:pPr>
            <a:r>
              <a:rPr lang="en-US" dirty="0"/>
              <a:t> Prepares an SQA plan for a project</a:t>
            </a:r>
            <a:endParaRPr lang="en-US" dirty="0"/>
          </a:p>
          <a:p>
            <a:pPr marL="285750" indent="-285750">
              <a:buFont typeface="Arial" panose="020B0604020202020204" pitchFamily="34" charset="0"/>
              <a:buChar char="•"/>
            </a:pPr>
            <a:r>
              <a:rPr lang="en-US" dirty="0"/>
              <a:t>  Participates in the development of the project's software process description.</a:t>
            </a:r>
            <a:endParaRPr lang="en-US" dirty="0"/>
          </a:p>
          <a:p>
            <a:pPr marL="285750" indent="-285750">
              <a:buFont typeface="Arial" panose="020B0604020202020204" pitchFamily="34" charset="0"/>
              <a:buChar char="•"/>
            </a:pPr>
            <a:r>
              <a:rPr lang="en-US" dirty="0"/>
              <a:t> Reviews software engineering activities to verify compliance with the defined software process.</a:t>
            </a:r>
            <a:endParaRPr lang="en-US" dirty="0"/>
          </a:p>
          <a:p>
            <a:pPr marL="285750" indent="-285750">
              <a:buFont typeface="Arial" panose="020B0604020202020204" pitchFamily="34" charset="0"/>
              <a:buChar char="•"/>
            </a:pPr>
            <a:r>
              <a:rPr lang="en-US" dirty="0"/>
              <a:t> Audits designated software work products to verify compliance with those defined as part of the software process.</a:t>
            </a:r>
            <a:endParaRPr lang="en-US" dirty="0"/>
          </a:p>
          <a:p>
            <a:pPr marL="285750" indent="-285750">
              <a:buFont typeface="Arial" panose="020B0604020202020204" pitchFamily="34" charset="0"/>
              <a:buChar char="•"/>
            </a:pPr>
            <a:r>
              <a:rPr lang="en-US" dirty="0"/>
              <a:t> Ensures that deviations in software work and work products are documented and handled according to a documented procedure.</a:t>
            </a:r>
            <a:endParaRPr lang="en-US" dirty="0"/>
          </a:p>
          <a:p>
            <a:pPr marL="285750" indent="-285750">
              <a:buFont typeface="Arial" panose="020B0604020202020204" pitchFamily="34" charset="0"/>
              <a:buChar char="•"/>
            </a:pPr>
            <a:r>
              <a:rPr lang="en-US" dirty="0"/>
              <a:t> Records any noncompliance and reports to senior management.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ROLE OF QUALITY ASSURANCE IN SOFTWARE DEVELOPMENT</a:t>
            </a:r>
            <a:br>
              <a:rPr lang="en-US" b="1" dirty="0"/>
            </a:br>
            <a:endParaRPr lang="en-US" dirty="0"/>
          </a:p>
        </p:txBody>
      </p:sp>
      <p:sp>
        <p:nvSpPr>
          <p:cNvPr id="3" name="Rectangle 2"/>
          <p:cNvSpPr/>
          <p:nvPr/>
        </p:nvSpPr>
        <p:spPr>
          <a:xfrm>
            <a:off x="381000" y="1443841"/>
            <a:ext cx="8610600" cy="5569585"/>
          </a:xfrm>
          <a:prstGeom prst="rect">
            <a:avLst/>
          </a:prstGeom>
        </p:spPr>
        <p:txBody>
          <a:bodyPr wrap="square">
            <a:spAutoFit/>
          </a:bodyPr>
          <a:lstStyle/>
          <a:p>
            <a:r>
              <a:rPr lang="en-US" dirty="0"/>
              <a:t>Senior Software Quality Assurance (SQA) Engineer</a:t>
            </a:r>
            <a:endParaRPr lang="en-US" dirty="0"/>
          </a:p>
          <a:p>
            <a:pPr marL="285750" indent="-285750">
              <a:buFont typeface="Arial" panose="020B0604020202020204" pitchFamily="34" charset="0"/>
              <a:buChar char="•"/>
            </a:pPr>
            <a:r>
              <a:rPr lang="en-US" dirty="0"/>
              <a:t>    </a:t>
            </a:r>
            <a:r>
              <a:rPr lang="en-US" sz="1600" dirty="0"/>
              <a:t>Coach and mentor SQA Engineers and QA Analysts in execution of testing efforts</a:t>
            </a:r>
            <a:endParaRPr lang="en-US" sz="1600" dirty="0"/>
          </a:p>
          <a:p>
            <a:pPr marL="285750" indent="-285750">
              <a:buFont typeface="Arial" panose="020B0604020202020204" pitchFamily="34" charset="0"/>
              <a:buChar char="•"/>
            </a:pPr>
            <a:r>
              <a:rPr lang="en-US" sz="1600" dirty="0"/>
              <a:t>    Coordinate the work efforts of Engineers and Analysts in the execution of testing efforts</a:t>
            </a:r>
            <a:endParaRPr lang="en-US" sz="1600" dirty="0"/>
          </a:p>
          <a:p>
            <a:pPr marL="285750" indent="-285750">
              <a:buFont typeface="Arial" panose="020B0604020202020204" pitchFamily="34" charset="0"/>
              <a:buChar char="•"/>
            </a:pPr>
            <a:r>
              <a:rPr lang="en-US" sz="1600" dirty="0"/>
              <a:t>    Lead effort to review product specifications and work with others to develop appropriate test strategies and detailed test plans and test architectures</a:t>
            </a:r>
            <a:endParaRPr lang="en-US" sz="1600" dirty="0"/>
          </a:p>
          <a:p>
            <a:pPr marL="285750" indent="-285750">
              <a:buFont typeface="Arial" panose="020B0604020202020204" pitchFamily="34" charset="0"/>
              <a:buChar char="•"/>
            </a:pPr>
            <a:r>
              <a:rPr lang="en-US" sz="1600" dirty="0"/>
              <a:t>    Lead formal reviews of test plans, designs and requirements documents with cross-functional teams</a:t>
            </a:r>
            <a:endParaRPr lang="en-US" sz="1600" dirty="0"/>
          </a:p>
          <a:p>
            <a:pPr marL="285750" indent="-285750">
              <a:buFont typeface="Arial" panose="020B0604020202020204" pitchFamily="34" charset="0"/>
              <a:buChar char="•"/>
            </a:pPr>
            <a:r>
              <a:rPr lang="en-US" sz="1600" dirty="0"/>
              <a:t>    Accurately predict the amount of effort required for projects and tasks. Develop plans and schedules based on these predictions</a:t>
            </a:r>
            <a:endParaRPr lang="en-US" sz="1600" dirty="0"/>
          </a:p>
          <a:p>
            <a:pPr marL="285750" indent="-285750">
              <a:buFont typeface="Arial" panose="020B0604020202020204" pitchFamily="34" charset="0"/>
              <a:buChar char="•"/>
            </a:pPr>
            <a:r>
              <a:rPr lang="en-US" sz="1600" dirty="0"/>
              <a:t>    Architect, implement and manage automated suites of black-box and white-box test scripts</a:t>
            </a:r>
            <a:endParaRPr lang="en-US" sz="1600" dirty="0"/>
          </a:p>
          <a:p>
            <a:pPr marL="285750" indent="-285750">
              <a:buFont typeface="Arial" panose="020B0604020202020204" pitchFamily="34" charset="0"/>
              <a:buChar char="•"/>
            </a:pPr>
            <a:r>
              <a:rPr lang="en-US" sz="1600" dirty="0"/>
              <a:t>    Identify product issues and write detailed bug reports during the product development cycle</a:t>
            </a:r>
            <a:endParaRPr lang="en-US" sz="1600" dirty="0"/>
          </a:p>
          <a:p>
            <a:pPr marL="285750" indent="-285750">
              <a:buFont typeface="Arial" panose="020B0604020202020204" pitchFamily="34" charset="0"/>
              <a:buChar char="•"/>
            </a:pPr>
            <a:r>
              <a:rPr lang="en-US" sz="1600" dirty="0"/>
              <a:t>    Communicate and coordinate with peers and senior level individuals in cross-functional groups to articulate and compare alternative testing approaches</a:t>
            </a:r>
            <a:endParaRPr lang="en-US" sz="1600" dirty="0"/>
          </a:p>
          <a:p>
            <a:pPr marL="285750" indent="-285750">
              <a:buFont typeface="Arial" panose="020B0604020202020204" pitchFamily="34" charset="0"/>
              <a:buChar char="•"/>
            </a:pPr>
            <a:r>
              <a:rPr lang="en-US" sz="1600" dirty="0"/>
              <a:t>    Lead defect management and maintenance. Review defects that escaped to the field to learn how they could have been prevented or detected</a:t>
            </a:r>
            <a:endParaRPr lang="en-US" sz="1600" dirty="0"/>
          </a:p>
          <a:p>
            <a:pPr marL="285750" indent="-285750">
              <a:buFont typeface="Arial" panose="020B0604020202020204" pitchFamily="34" charset="0"/>
              <a:buChar char="•"/>
            </a:pPr>
            <a:r>
              <a:rPr lang="en-US" sz="1600" dirty="0"/>
              <a:t>    Lead documentation reviews during product release cycle to ensure quality and comprehensive product documentation</a:t>
            </a:r>
            <a:endParaRPr lang="en-US" sz="1600" dirty="0"/>
          </a:p>
          <a:p>
            <a:pPr marL="285750" indent="-285750">
              <a:buFont typeface="Arial" panose="020B0604020202020204" pitchFamily="34" charset="0"/>
              <a:buChar char="•"/>
            </a:pPr>
            <a:r>
              <a:rPr lang="en-US" sz="1600" dirty="0"/>
              <a:t>    Lead monitoring of test execution across multiple code branches and multiple platforms</a:t>
            </a:r>
            <a:endParaRPr lang="en-US" sz="1600" dirty="0"/>
          </a:p>
          <a:p>
            <a:pPr marL="285750" indent="-285750">
              <a:buFont typeface="Arial" panose="020B0604020202020204" pitchFamily="34" charset="0"/>
              <a:buChar char="•"/>
            </a:pPr>
            <a:r>
              <a:rPr lang="en-US" sz="1600" dirty="0"/>
              <a:t>    Research, Develop and/or Recommend tools to assist SQA Engineers and QA Analysts in test planning, execution and reporting</a:t>
            </a:r>
            <a:endParaRPr lang="en-US" sz="1600" dirty="0"/>
          </a:p>
          <a:p>
            <a:pPr marL="285750" indent="-285750">
              <a:buFont typeface="Arial" panose="020B0604020202020204" pitchFamily="34" charset="0"/>
              <a:buChar char="•"/>
            </a:pPr>
            <a:r>
              <a:rPr lang="en-US" sz="1600" dirty="0"/>
              <a:t>    Utilize tools such as code coverage tools to assess the coverage of test suites and make recommendations for additional test cases</a:t>
            </a: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Software Quality Assurance (QA) Engineer Duties &amp; Responsibilities </a:t>
            </a:r>
            <a:br>
              <a:rPr lang="en-US" b="1" dirty="0"/>
            </a:br>
            <a:endParaRPr lang="en-US" dirty="0"/>
          </a:p>
        </p:txBody>
      </p:sp>
      <p:sp>
        <p:nvSpPr>
          <p:cNvPr id="3" name="Rectangle 2"/>
          <p:cNvSpPr/>
          <p:nvPr/>
        </p:nvSpPr>
        <p:spPr>
          <a:xfrm>
            <a:off x="381000" y="1443841"/>
            <a:ext cx="8610600" cy="4523105"/>
          </a:xfrm>
          <a:prstGeom prst="rect">
            <a:avLst/>
          </a:prstGeom>
        </p:spPr>
        <p:txBody>
          <a:bodyPr wrap="square">
            <a:spAutoFit/>
          </a:bodyPr>
          <a:lstStyle/>
          <a:p>
            <a:endParaRPr lang="en-US" dirty="0"/>
          </a:p>
          <a:p>
            <a:r>
              <a:rPr lang="en-US" dirty="0"/>
              <a:t>    Document test cases</a:t>
            </a:r>
            <a:endParaRPr lang="en-US" dirty="0"/>
          </a:p>
          <a:p>
            <a:r>
              <a:rPr lang="en-US" dirty="0"/>
              <a:t>    Perform and document risk analysis</a:t>
            </a:r>
            <a:endParaRPr lang="en-US" dirty="0"/>
          </a:p>
          <a:p>
            <a:r>
              <a:rPr lang="en-US" dirty="0"/>
              <a:t>    Record test progress and results</a:t>
            </a:r>
            <a:endParaRPr lang="en-US" dirty="0"/>
          </a:p>
          <a:p>
            <a:r>
              <a:rPr lang="en-US" dirty="0"/>
              <a:t>    Code automated tests</a:t>
            </a:r>
            <a:endParaRPr lang="en-US" dirty="0"/>
          </a:p>
          <a:p>
            <a:r>
              <a:rPr lang="en-US" dirty="0"/>
              <a:t>    Create test plans</a:t>
            </a:r>
            <a:endParaRPr lang="en-US" dirty="0"/>
          </a:p>
          <a:p>
            <a:r>
              <a:rPr lang="en-US" dirty="0"/>
              <a:t>    Develop standards and procedures to determine product quality and release readiness</a:t>
            </a:r>
            <a:endParaRPr lang="en-US" dirty="0"/>
          </a:p>
          <a:p>
            <a:r>
              <a:rPr lang="en-US" dirty="0"/>
              <a:t>    Discover bugs within software</a:t>
            </a:r>
            <a:endParaRPr lang="en-US" dirty="0"/>
          </a:p>
          <a:p>
            <a:r>
              <a:rPr lang="en-US" dirty="0"/>
              <a:t>    Drive innovation and streamline overall testing processes</a:t>
            </a:r>
            <a:endParaRPr lang="en-US" dirty="0"/>
          </a:p>
          <a:p>
            <a:r>
              <a:rPr lang="en-US" dirty="0"/>
              <a:t>    Identify, isolate, and track bugs throughout testing</a:t>
            </a:r>
            <a:endParaRPr lang="en-US" dirty="0"/>
          </a:p>
          <a:p>
            <a:r>
              <a:rPr lang="en-US" dirty="0"/>
              <a:t>    Identify any potential problems that users might encounter</a:t>
            </a:r>
            <a:endParaRPr lang="en-US" dirty="0"/>
          </a:p>
          <a:p>
            <a:r>
              <a:rPr lang="en-US" dirty="0"/>
              <a:t>    Perform manual and automated testing</a:t>
            </a:r>
            <a:endParaRPr lang="en-US" dirty="0"/>
          </a:p>
          <a:p>
            <a:r>
              <a:rPr lang="en-US" dirty="0"/>
              <a:t>    Research and analyze product features being tested</a:t>
            </a:r>
            <a:endParaRPr lang="en-US" dirty="0"/>
          </a:p>
          <a:p>
            <a:r>
              <a:rPr lang="en-US" dirty="0"/>
              <a:t>    Research new tools, technologies, and testing processes</a:t>
            </a:r>
            <a:endParaRPr lang="en-US" dirty="0"/>
          </a:p>
          <a:p>
            <a:r>
              <a:rPr lang="en-US" dirty="0"/>
              <a:t>    Review user interfaces for consistency and functionality</a:t>
            </a: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Software Quality Assurance (QA) SQA Test Engineer Duties &amp; Responsibilities </a:t>
            </a:r>
            <a:br>
              <a:rPr lang="en-US" b="1" dirty="0"/>
            </a:br>
            <a:endParaRPr lang="en-US" dirty="0"/>
          </a:p>
        </p:txBody>
      </p:sp>
      <p:sp>
        <p:nvSpPr>
          <p:cNvPr id="3" name="Rectangle 2"/>
          <p:cNvSpPr/>
          <p:nvPr/>
        </p:nvSpPr>
        <p:spPr>
          <a:xfrm>
            <a:off x="381000" y="1443841"/>
            <a:ext cx="8610600" cy="3415030"/>
          </a:xfrm>
          <a:prstGeom prst="rect">
            <a:avLst/>
          </a:prstGeom>
        </p:spPr>
        <p:txBody>
          <a:bodyPr wrap="square">
            <a:spAutoFit/>
          </a:bodyPr>
          <a:lstStyle/>
          <a:p>
            <a:endParaRPr lang="en-US" dirty="0"/>
          </a:p>
          <a:p>
            <a:r>
              <a:rPr lang="en-US" dirty="0"/>
              <a:t>    Produce Device Test Plans, Test Cases and Test Reports for software projects</a:t>
            </a:r>
            <a:endParaRPr lang="en-US" dirty="0"/>
          </a:p>
          <a:p>
            <a:r>
              <a:rPr lang="en-US" dirty="0"/>
              <a:t>• Assist SQA Manager in maintaining and improving test processes</a:t>
            </a:r>
            <a:endParaRPr lang="en-US" dirty="0"/>
          </a:p>
          <a:p>
            <a:r>
              <a:rPr lang="en-US" dirty="0"/>
              <a:t>• Assist SQA Manager in maintaining computers and infrastructure in the QA Test Lab</a:t>
            </a:r>
            <a:endParaRPr lang="en-US" dirty="0"/>
          </a:p>
          <a:p>
            <a:r>
              <a:rPr lang="en-US" dirty="0"/>
              <a:t>• Perform manual testing on Oncam products to discover any software bugs that are present</a:t>
            </a:r>
            <a:endParaRPr lang="en-US" dirty="0"/>
          </a:p>
          <a:p>
            <a:r>
              <a:rPr lang="en-US" dirty="0"/>
              <a:t>• Be able to produce clear and well written bug reports</a:t>
            </a:r>
            <a:endParaRPr lang="en-US" dirty="0"/>
          </a:p>
          <a:p>
            <a:r>
              <a:rPr lang="en-US" dirty="0"/>
              <a:t>• Verify that bugs have been fixed in a software release</a:t>
            </a:r>
            <a:endParaRPr lang="en-US" dirty="0"/>
          </a:p>
          <a:p>
            <a:r>
              <a:rPr lang="en-US" dirty="0"/>
              <a:t>• Provide estimation of timescales for project work when required</a:t>
            </a:r>
            <a:endParaRPr lang="en-US" dirty="0"/>
          </a:p>
          <a:p>
            <a:r>
              <a:rPr lang="en-US" dirty="0"/>
              <a:t>• Add tests to the automated test framework already in place</a:t>
            </a:r>
            <a:endParaRPr lang="en-US" dirty="0"/>
          </a:p>
          <a:p>
            <a:r>
              <a:rPr lang="en-US" dirty="0"/>
              <a:t>• Perform any other duties as required by the SQA Manager</a:t>
            </a:r>
            <a:endParaRPr lang="en-US" dirty="0"/>
          </a:p>
          <a:p>
            <a:r>
              <a:rPr lang="en-US" dirty="0"/>
              <a:t>• Maintain part of our automated test frameworks.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Quality and </a:t>
            </a:r>
            <a:r>
              <a:rPr lang="en-US">
                <a:sym typeface="+mn-ea"/>
              </a:rPr>
              <a:t>Assurance </a:t>
            </a:r>
            <a:endParaRPr lang="en-US"/>
          </a:p>
        </p:txBody>
      </p:sp>
      <p:sp>
        <p:nvSpPr>
          <p:cNvPr id="3" name="Content Placeholder 2"/>
          <p:cNvSpPr>
            <a:spLocks noGrp="1"/>
          </p:cNvSpPr>
          <p:nvPr>
            <p:ph idx="1"/>
          </p:nvPr>
        </p:nvSpPr>
        <p:spPr/>
        <p:txBody>
          <a:bodyPr>
            <a:normAutofit fontScale="90000" lnSpcReduction="20000"/>
          </a:bodyPr>
          <a:p>
            <a:r>
              <a:rPr lang="en-US"/>
              <a:t>Quality is extremely hard to define, and it is simply stated: "Fit for use or purpose." It is all about meeting the needs and expectations of customers with respect to functionality, design, reliability, durability, &amp; price of the product. </a:t>
            </a:r>
            <a:endParaRPr lang="en-US"/>
          </a:p>
          <a:p>
            <a:r>
              <a:rPr lang="en-US"/>
              <a:t>Assurance is nothing but a positive declaration on a product or service, which gives confidence. It is certainty of a product or a service, which it will work well. It provides a guarantee that the product will work without any problems as per the expectations or requirements. </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Rectangle 2"/>
          <p:cNvSpPr/>
          <p:nvPr/>
        </p:nvSpPr>
        <p:spPr>
          <a:xfrm>
            <a:off x="304800" y="1859340"/>
            <a:ext cx="8382000" cy="1754326"/>
          </a:xfrm>
          <a:prstGeom prst="rect">
            <a:avLst/>
          </a:prstGeom>
        </p:spPr>
        <p:txBody>
          <a:bodyPr wrap="square">
            <a:spAutoFit/>
          </a:bodyPr>
          <a:lstStyle/>
          <a:p>
            <a:r>
              <a:rPr lang="en-US" dirty="0"/>
              <a:t>Software quality can be quantified into two major groups </a:t>
            </a:r>
            <a:endParaRPr lang="en-US" dirty="0"/>
          </a:p>
          <a:p>
            <a:r>
              <a:rPr lang="en-US" b="1" dirty="0"/>
              <a:t>Software function quality: </a:t>
            </a:r>
            <a:r>
              <a:rPr lang="en-US" dirty="0"/>
              <a:t>it basically shows how well a software product conforms to the basic design, based on functional requirements. </a:t>
            </a:r>
            <a:endParaRPr lang="en-US" dirty="0"/>
          </a:p>
          <a:p>
            <a:r>
              <a:rPr lang="en-US" b="1" dirty="0"/>
              <a:t>Software structural quality:</a:t>
            </a:r>
            <a:r>
              <a:rPr lang="en-US" dirty="0"/>
              <a:t> It reflects on how well the project meets the non functional requirement such as usability, accessibility and security that helps in proper the delivery of the requirement.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1219200"/>
            <a:ext cx="8229600" cy="5410200"/>
          </a:xfrm>
        </p:spPr>
        <p:txBody>
          <a:bodyPr/>
          <a:lstStyle/>
          <a:p>
            <a:pPr eaLnBrk="1" hangingPunct="1">
              <a:lnSpc>
                <a:spcPct val="80000"/>
              </a:lnSpc>
            </a:pPr>
            <a:r>
              <a:rPr lang="en-US" altLang="en-US" sz="1900" b="1" u="sng" smtClean="0"/>
              <a:t>1. Purpose</a:t>
            </a:r>
            <a:endParaRPr lang="en-US" altLang="en-US" sz="1900" b="1" u="sng" smtClean="0"/>
          </a:p>
          <a:p>
            <a:pPr eaLnBrk="1" hangingPunct="1">
              <a:lnSpc>
                <a:spcPct val="80000"/>
              </a:lnSpc>
            </a:pPr>
            <a:r>
              <a:rPr lang="en-US" altLang="en-US" sz="1900" b="1" u="sng" smtClean="0"/>
              <a:t>2. Reference documents</a:t>
            </a:r>
            <a:endParaRPr lang="en-US" altLang="en-US" sz="1900" b="1" u="sng" smtClean="0"/>
          </a:p>
          <a:p>
            <a:pPr eaLnBrk="1" hangingPunct="1">
              <a:lnSpc>
                <a:spcPct val="80000"/>
              </a:lnSpc>
            </a:pPr>
            <a:r>
              <a:rPr lang="en-US" altLang="en-US" sz="1900" b="1" smtClean="0"/>
              <a:t>3. </a:t>
            </a:r>
            <a:r>
              <a:rPr lang="en-US" altLang="en-US" sz="1900" b="1" u="sng" smtClean="0"/>
              <a:t>Management</a:t>
            </a:r>
            <a:endParaRPr lang="en-US" altLang="en-US" sz="1900" b="1" u="sng" smtClean="0"/>
          </a:p>
          <a:p>
            <a:pPr eaLnBrk="1" hangingPunct="1">
              <a:lnSpc>
                <a:spcPct val="80000"/>
              </a:lnSpc>
            </a:pPr>
            <a:r>
              <a:rPr lang="en-US" altLang="en-US" sz="1900" b="1" u="sng" smtClean="0"/>
              <a:t>4. Documentation</a:t>
            </a:r>
            <a:endParaRPr lang="en-US" altLang="en-US" sz="1900" b="1" u="sng" smtClean="0"/>
          </a:p>
          <a:p>
            <a:pPr eaLnBrk="1" hangingPunct="1">
              <a:lnSpc>
                <a:spcPct val="80000"/>
              </a:lnSpc>
            </a:pPr>
            <a:r>
              <a:rPr lang="en-US" altLang="en-US" sz="1900" b="1" u="sng" smtClean="0"/>
              <a:t>5. Standards, practices, convention, and metrics</a:t>
            </a:r>
            <a:endParaRPr lang="en-US" altLang="en-US" sz="1900" b="1" u="sng" smtClean="0"/>
          </a:p>
          <a:p>
            <a:pPr eaLnBrk="1" hangingPunct="1">
              <a:lnSpc>
                <a:spcPct val="80000"/>
              </a:lnSpc>
            </a:pPr>
            <a:r>
              <a:rPr lang="en-US" altLang="en-US" sz="1900" b="1" u="sng" smtClean="0"/>
              <a:t>6. Software Reviews</a:t>
            </a:r>
            <a:endParaRPr lang="en-US" altLang="en-US" sz="1900" b="1" u="sng" smtClean="0"/>
          </a:p>
          <a:p>
            <a:pPr eaLnBrk="1" hangingPunct="1">
              <a:lnSpc>
                <a:spcPct val="80000"/>
              </a:lnSpc>
            </a:pPr>
            <a:r>
              <a:rPr lang="en-US" altLang="en-US" sz="1900" b="1" u="sng" smtClean="0"/>
              <a:t>7. Tests</a:t>
            </a:r>
            <a:endParaRPr lang="en-US" altLang="en-US" sz="1900" b="1" u="sng" smtClean="0"/>
          </a:p>
          <a:p>
            <a:pPr eaLnBrk="1" hangingPunct="1">
              <a:lnSpc>
                <a:spcPct val="80000"/>
              </a:lnSpc>
            </a:pPr>
            <a:r>
              <a:rPr lang="en-US" altLang="en-US" sz="1900" b="1" u="sng" smtClean="0"/>
              <a:t>8. Problem reporting and corrective actions</a:t>
            </a:r>
            <a:endParaRPr lang="en-US" altLang="en-US" sz="1900" b="1" u="sng" smtClean="0"/>
          </a:p>
          <a:p>
            <a:pPr eaLnBrk="1" hangingPunct="1">
              <a:lnSpc>
                <a:spcPct val="80000"/>
              </a:lnSpc>
            </a:pPr>
            <a:r>
              <a:rPr lang="en-US" altLang="en-US" sz="1900" b="1" smtClean="0"/>
              <a:t>9. Tools, techniques, and methodologies</a:t>
            </a:r>
            <a:endParaRPr lang="en-US" altLang="en-US" sz="1900" b="1" smtClean="0"/>
          </a:p>
          <a:p>
            <a:pPr eaLnBrk="1" hangingPunct="1">
              <a:lnSpc>
                <a:spcPct val="80000"/>
              </a:lnSpc>
            </a:pPr>
            <a:r>
              <a:rPr lang="en-US" altLang="en-US" sz="1900" b="1" smtClean="0"/>
              <a:t>10. Media control</a:t>
            </a:r>
            <a:endParaRPr lang="en-US" altLang="en-US" sz="1900" b="1" smtClean="0"/>
          </a:p>
          <a:p>
            <a:pPr eaLnBrk="1" hangingPunct="1">
              <a:lnSpc>
                <a:spcPct val="80000"/>
              </a:lnSpc>
            </a:pPr>
            <a:r>
              <a:rPr lang="en-US" altLang="en-US" sz="1900" b="1" smtClean="0"/>
              <a:t>11. Supplier control</a:t>
            </a:r>
            <a:endParaRPr lang="en-US" altLang="en-US" sz="1900" b="1" smtClean="0"/>
          </a:p>
          <a:p>
            <a:pPr eaLnBrk="1" hangingPunct="1">
              <a:lnSpc>
                <a:spcPct val="80000"/>
              </a:lnSpc>
            </a:pPr>
            <a:r>
              <a:rPr lang="en-US" altLang="en-US" sz="1900" b="1" smtClean="0"/>
              <a:t>12. Records collection, maintenance, and retention</a:t>
            </a:r>
            <a:endParaRPr lang="en-US" altLang="en-US" sz="1900" b="1" smtClean="0"/>
          </a:p>
          <a:p>
            <a:pPr eaLnBrk="1" hangingPunct="1">
              <a:lnSpc>
                <a:spcPct val="80000"/>
              </a:lnSpc>
            </a:pPr>
            <a:r>
              <a:rPr lang="en-US" altLang="en-US" sz="1900" b="1" smtClean="0"/>
              <a:t>13. Training</a:t>
            </a:r>
            <a:endParaRPr lang="en-US" altLang="en-US" sz="1900" b="1" smtClean="0"/>
          </a:p>
          <a:p>
            <a:pPr eaLnBrk="1" hangingPunct="1">
              <a:lnSpc>
                <a:spcPct val="80000"/>
              </a:lnSpc>
            </a:pPr>
            <a:r>
              <a:rPr lang="en-US" altLang="en-US" sz="1900" b="1" smtClean="0"/>
              <a:t>14. Risk management</a:t>
            </a:r>
            <a:endParaRPr lang="en-US" altLang="en-US" sz="1900" b="1" smtClean="0"/>
          </a:p>
          <a:p>
            <a:pPr eaLnBrk="1" hangingPunct="1">
              <a:lnSpc>
                <a:spcPct val="80000"/>
              </a:lnSpc>
            </a:pPr>
            <a:r>
              <a:rPr lang="en-US" altLang="en-US" sz="1900" b="1" u="sng" smtClean="0"/>
              <a:t>15. Glossary</a:t>
            </a:r>
            <a:endParaRPr lang="en-US" altLang="en-US" sz="1900" b="1" u="sng" smtClean="0"/>
          </a:p>
          <a:p>
            <a:pPr eaLnBrk="1" hangingPunct="1">
              <a:lnSpc>
                <a:spcPct val="80000"/>
              </a:lnSpc>
            </a:pPr>
            <a:r>
              <a:rPr lang="en-US" altLang="en-US" sz="1900" b="1" smtClean="0"/>
              <a:t>16. SQAP change procedure and history</a:t>
            </a:r>
            <a:endParaRPr lang="en-US" altLang="en-US" sz="1900" b="1" smtClean="0"/>
          </a:p>
          <a:p>
            <a:pPr eaLnBrk="1" hangingPunct="1">
              <a:lnSpc>
                <a:spcPct val="80000"/>
              </a:lnSpc>
              <a:buFont typeface="Wingdings 3" panose="05040102010807070707" pitchFamily="18" charset="2"/>
              <a:buNone/>
            </a:pPr>
            <a:endParaRPr lang="en-US" altLang="en-US" sz="1900" b="1" smtClean="0"/>
          </a:p>
          <a:p>
            <a:pPr eaLnBrk="1" hangingPunct="1">
              <a:lnSpc>
                <a:spcPct val="80000"/>
              </a:lnSpc>
              <a:buFont typeface="Wingdings 3" panose="05040102010807070707" pitchFamily="18" charset="2"/>
              <a:buNone/>
            </a:pPr>
            <a:r>
              <a:rPr lang="en-US" altLang="en-US" sz="1900" b="1" baseline="30000" smtClean="0"/>
              <a:t>		1)</a:t>
            </a:r>
            <a:r>
              <a:rPr lang="en-US" altLang="en-US" sz="1900" b="1" smtClean="0"/>
              <a:t> Underlined sections will be included in our project’s SQAP</a:t>
            </a:r>
            <a:endParaRPr lang="en-US" altLang="en-US" sz="1900" b="1" smtClean="0"/>
          </a:p>
          <a:p>
            <a:pPr eaLnBrk="1" hangingPunct="1">
              <a:lnSpc>
                <a:spcPct val="80000"/>
              </a:lnSpc>
              <a:buFont typeface="Wingdings 3" panose="05040102010807070707" pitchFamily="18" charset="2"/>
              <a:buNone/>
            </a:pPr>
            <a:endParaRPr lang="en-US" altLang="en-US" sz="1900" smtClean="0"/>
          </a:p>
        </p:txBody>
      </p:sp>
      <p:sp>
        <p:nvSpPr>
          <p:cNvPr id="16387" name="Text Box 4"/>
          <p:cNvSpPr txBox="1">
            <a:spLocks noChangeArrowheads="1"/>
          </p:cNvSpPr>
          <p:nvPr/>
        </p:nvSpPr>
        <p:spPr bwMode="auto">
          <a:xfrm>
            <a:off x="555625" y="373063"/>
            <a:ext cx="797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b="1">
                <a:latin typeface="Lucida Sans Unicode" panose="020B0602030504020204" pitchFamily="34" charset="0"/>
              </a:rPr>
              <a:t>Content of SQAP - Software Quality Assurance Plan</a:t>
            </a:r>
            <a:r>
              <a:rPr lang="en-US" altLang="en-US" sz="2400" b="1" baseline="30000">
                <a:latin typeface="Lucida Sans Unicode" panose="020B0602030504020204" pitchFamily="34" charset="0"/>
              </a:rPr>
              <a:t>1)</a:t>
            </a:r>
            <a:endParaRPr lang="en-US" altLang="en-US" sz="2400" b="1" baseline="30000">
              <a:latin typeface="Lucida Sans Unicode" panose="020B0602030504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05232" y="2795152"/>
            <a:ext cx="6671187" cy="1832263"/>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1219200"/>
            <a:ext cx="6934199" cy="46482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71500" y="1410072"/>
            <a:ext cx="8001000" cy="4717946"/>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94576" y="1217847"/>
            <a:ext cx="6527250" cy="4530743"/>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377" y="871276"/>
            <a:ext cx="7414619" cy="5471561"/>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99288"/>
            <a:ext cx="5410200" cy="52069"/>
          </a:xfrm>
          <a:custGeom>
            <a:avLst/>
            <a:gdLst/>
            <a:ahLst/>
            <a:cxnLst/>
            <a:rect l="l" t="t" r="r" b="b"/>
            <a:pathLst>
              <a:path w="5410200" h="52070">
                <a:moveTo>
                  <a:pt x="0" y="51815"/>
                </a:moveTo>
                <a:lnTo>
                  <a:pt x="5410200" y="51815"/>
                </a:lnTo>
                <a:lnTo>
                  <a:pt x="5410200" y="0"/>
                </a:lnTo>
                <a:lnTo>
                  <a:pt x="0" y="0"/>
                </a:lnTo>
                <a:lnTo>
                  <a:pt x="0" y="51815"/>
                </a:lnTo>
                <a:close/>
              </a:path>
            </a:pathLst>
          </a:custGeom>
          <a:solidFill>
            <a:srgbClr val="438085">
              <a:alpha val="50195"/>
            </a:srgbClr>
          </a:solidFill>
        </p:spPr>
        <p:txBody>
          <a:bodyPr wrap="square" lIns="0" tIns="0" rIns="0" bIns="0" rtlCol="0"/>
          <a:lstStyle/>
          <a:p/>
        </p:txBody>
      </p:sp>
      <p:sp>
        <p:nvSpPr>
          <p:cNvPr id="3" name="object 3"/>
          <p:cNvSpPr/>
          <p:nvPr/>
        </p:nvSpPr>
        <p:spPr>
          <a:xfrm>
            <a:off x="0" y="0"/>
            <a:ext cx="9084945" cy="311150"/>
          </a:xfrm>
          <a:custGeom>
            <a:avLst/>
            <a:gdLst/>
            <a:ahLst/>
            <a:cxnLst/>
            <a:rect l="l" t="t" r="r" b="b"/>
            <a:pathLst>
              <a:path w="9084945" h="311150">
                <a:moveTo>
                  <a:pt x="9044940" y="0"/>
                </a:moveTo>
                <a:lnTo>
                  <a:pt x="0" y="0"/>
                </a:lnTo>
                <a:lnTo>
                  <a:pt x="0" y="310896"/>
                </a:lnTo>
                <a:lnTo>
                  <a:pt x="9044940" y="310896"/>
                </a:lnTo>
                <a:lnTo>
                  <a:pt x="9044940" y="0"/>
                </a:lnTo>
                <a:close/>
              </a:path>
              <a:path w="9084945" h="311150">
                <a:moveTo>
                  <a:pt x="9084564" y="0"/>
                </a:moveTo>
                <a:lnTo>
                  <a:pt x="9072372" y="0"/>
                </a:lnTo>
                <a:lnTo>
                  <a:pt x="9072372" y="310896"/>
                </a:lnTo>
                <a:lnTo>
                  <a:pt x="9084564" y="310896"/>
                </a:lnTo>
                <a:lnTo>
                  <a:pt x="9084564" y="0"/>
                </a:lnTo>
                <a:close/>
              </a:path>
            </a:pathLst>
          </a:custGeom>
          <a:solidFill>
            <a:srgbClr val="424455"/>
          </a:solidFill>
        </p:spPr>
        <p:txBody>
          <a:bodyPr wrap="square" lIns="0" tIns="0" rIns="0" bIns="0" rtlCol="0"/>
          <a:lstStyle/>
          <a:p/>
        </p:txBody>
      </p:sp>
      <p:sp>
        <p:nvSpPr>
          <p:cNvPr id="4" name="object 4"/>
          <p:cNvSpPr/>
          <p:nvPr/>
        </p:nvSpPr>
        <p:spPr>
          <a:xfrm>
            <a:off x="9142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424455"/>
          </a:solidFill>
        </p:spPr>
        <p:txBody>
          <a:bodyPr wrap="square" lIns="0" tIns="0" rIns="0" bIns="0" rtlCol="0"/>
          <a:lstStyle/>
          <a:p/>
        </p:txBody>
      </p:sp>
      <p:sp>
        <p:nvSpPr>
          <p:cNvPr id="5" name="object 5"/>
          <p:cNvSpPr/>
          <p:nvPr/>
        </p:nvSpPr>
        <p:spPr>
          <a:xfrm>
            <a:off x="0" y="307847"/>
            <a:ext cx="9084945" cy="91440"/>
          </a:xfrm>
          <a:custGeom>
            <a:avLst/>
            <a:gdLst/>
            <a:ahLst/>
            <a:cxnLst/>
            <a:rect l="l" t="t" r="r" b="b"/>
            <a:pathLst>
              <a:path w="9084945" h="91439">
                <a:moveTo>
                  <a:pt x="9044940" y="0"/>
                </a:moveTo>
                <a:lnTo>
                  <a:pt x="0" y="0"/>
                </a:lnTo>
                <a:lnTo>
                  <a:pt x="0" y="91440"/>
                </a:lnTo>
                <a:lnTo>
                  <a:pt x="9044940" y="91440"/>
                </a:lnTo>
                <a:lnTo>
                  <a:pt x="9044940" y="0"/>
                </a:lnTo>
                <a:close/>
              </a:path>
              <a:path w="9084945" h="91439">
                <a:moveTo>
                  <a:pt x="9084564" y="0"/>
                </a:moveTo>
                <a:lnTo>
                  <a:pt x="9072372" y="0"/>
                </a:lnTo>
                <a:lnTo>
                  <a:pt x="9072372" y="91440"/>
                </a:lnTo>
                <a:lnTo>
                  <a:pt x="9084564" y="91440"/>
                </a:lnTo>
                <a:lnTo>
                  <a:pt x="9084564" y="0"/>
                </a:lnTo>
                <a:close/>
              </a:path>
            </a:pathLst>
          </a:custGeom>
          <a:solidFill>
            <a:srgbClr val="438085"/>
          </a:solidFill>
        </p:spPr>
        <p:txBody>
          <a:bodyPr wrap="square" lIns="0" tIns="0" rIns="0" bIns="0" rtlCol="0"/>
          <a:lstStyle/>
          <a:p/>
        </p:txBody>
      </p:sp>
      <p:sp>
        <p:nvSpPr>
          <p:cNvPr id="6" name="object 6"/>
          <p:cNvSpPr/>
          <p:nvPr/>
        </p:nvSpPr>
        <p:spPr>
          <a:xfrm>
            <a:off x="9142476" y="307847"/>
            <a:ext cx="1905" cy="91440"/>
          </a:xfrm>
          <a:custGeom>
            <a:avLst/>
            <a:gdLst/>
            <a:ahLst/>
            <a:cxnLst/>
            <a:rect l="l" t="t" r="r" b="b"/>
            <a:pathLst>
              <a:path w="1904" h="91439">
                <a:moveTo>
                  <a:pt x="0" y="91439"/>
                </a:moveTo>
                <a:lnTo>
                  <a:pt x="1524" y="91439"/>
                </a:lnTo>
                <a:lnTo>
                  <a:pt x="1524" y="0"/>
                </a:lnTo>
                <a:lnTo>
                  <a:pt x="0" y="0"/>
                </a:lnTo>
                <a:lnTo>
                  <a:pt x="0" y="91439"/>
                </a:lnTo>
                <a:close/>
              </a:path>
            </a:pathLst>
          </a:custGeom>
          <a:solidFill>
            <a:srgbClr val="438085"/>
          </a:solidFill>
        </p:spPr>
        <p:txBody>
          <a:bodyPr wrap="square" lIns="0" tIns="0" rIns="0" bIns="0" rtlCol="0"/>
          <a:lstStyle/>
          <a:p/>
        </p:txBody>
      </p:sp>
      <p:sp>
        <p:nvSpPr>
          <p:cNvPr id="7" name="object 7"/>
          <p:cNvSpPr/>
          <p:nvPr/>
        </p:nvSpPr>
        <p:spPr>
          <a:xfrm>
            <a:off x="5410200" y="359663"/>
            <a:ext cx="3674745" cy="81280"/>
          </a:xfrm>
          <a:custGeom>
            <a:avLst/>
            <a:gdLst/>
            <a:ahLst/>
            <a:cxnLst/>
            <a:rect l="l" t="t" r="r" b="b"/>
            <a:pathLst>
              <a:path w="3674745" h="81279">
                <a:moveTo>
                  <a:pt x="3634740" y="0"/>
                </a:moveTo>
                <a:lnTo>
                  <a:pt x="0" y="0"/>
                </a:lnTo>
                <a:lnTo>
                  <a:pt x="0" y="80772"/>
                </a:lnTo>
                <a:lnTo>
                  <a:pt x="3634740" y="80772"/>
                </a:lnTo>
                <a:lnTo>
                  <a:pt x="3634740" y="0"/>
                </a:lnTo>
                <a:close/>
              </a:path>
              <a:path w="3674745" h="81279">
                <a:moveTo>
                  <a:pt x="3674364" y="0"/>
                </a:moveTo>
                <a:lnTo>
                  <a:pt x="3662172" y="0"/>
                </a:lnTo>
                <a:lnTo>
                  <a:pt x="3662172" y="80772"/>
                </a:lnTo>
                <a:lnTo>
                  <a:pt x="3674364" y="80772"/>
                </a:lnTo>
                <a:lnTo>
                  <a:pt x="3674364" y="0"/>
                </a:lnTo>
                <a:close/>
              </a:path>
            </a:pathLst>
          </a:custGeom>
          <a:solidFill>
            <a:srgbClr val="438085"/>
          </a:solidFill>
        </p:spPr>
        <p:txBody>
          <a:bodyPr wrap="square" lIns="0" tIns="0" rIns="0" bIns="0" rtlCol="0"/>
          <a:lstStyle/>
          <a:p/>
        </p:txBody>
      </p:sp>
      <p:sp>
        <p:nvSpPr>
          <p:cNvPr id="8" name="object 8"/>
          <p:cNvSpPr/>
          <p:nvPr/>
        </p:nvSpPr>
        <p:spPr>
          <a:xfrm>
            <a:off x="9142476" y="359663"/>
            <a:ext cx="1905" cy="81280"/>
          </a:xfrm>
          <a:custGeom>
            <a:avLst/>
            <a:gdLst/>
            <a:ahLst/>
            <a:cxnLst/>
            <a:rect l="l" t="t" r="r" b="b"/>
            <a:pathLst>
              <a:path w="1904" h="81279">
                <a:moveTo>
                  <a:pt x="0" y="80771"/>
                </a:moveTo>
                <a:lnTo>
                  <a:pt x="1524" y="80771"/>
                </a:lnTo>
                <a:lnTo>
                  <a:pt x="1524" y="0"/>
                </a:lnTo>
                <a:lnTo>
                  <a:pt x="0" y="0"/>
                </a:lnTo>
                <a:lnTo>
                  <a:pt x="0" y="80771"/>
                </a:lnTo>
                <a:close/>
              </a:path>
            </a:pathLst>
          </a:custGeom>
          <a:solidFill>
            <a:srgbClr val="438085"/>
          </a:solidFill>
        </p:spPr>
        <p:txBody>
          <a:bodyPr wrap="square" lIns="0" tIns="0" rIns="0" bIns="0" rtlCol="0"/>
          <a:lstStyle/>
          <a:p/>
        </p:txBody>
      </p:sp>
      <p:sp>
        <p:nvSpPr>
          <p:cNvPr id="9" name="object 9"/>
          <p:cNvSpPr/>
          <p:nvPr/>
        </p:nvSpPr>
        <p:spPr>
          <a:xfrm>
            <a:off x="5410200" y="440435"/>
            <a:ext cx="3674745" cy="147955"/>
          </a:xfrm>
          <a:custGeom>
            <a:avLst/>
            <a:gdLst/>
            <a:ahLst/>
            <a:cxnLst/>
            <a:rect l="l" t="t" r="r" b="b"/>
            <a:pathLst>
              <a:path w="3674745" h="147954">
                <a:moveTo>
                  <a:pt x="3634740" y="0"/>
                </a:moveTo>
                <a:lnTo>
                  <a:pt x="0" y="0"/>
                </a:lnTo>
                <a:lnTo>
                  <a:pt x="0" y="147828"/>
                </a:lnTo>
                <a:lnTo>
                  <a:pt x="3634740" y="147828"/>
                </a:lnTo>
                <a:lnTo>
                  <a:pt x="3634740" y="0"/>
                </a:lnTo>
                <a:close/>
              </a:path>
              <a:path w="3674745" h="147954">
                <a:moveTo>
                  <a:pt x="3674364" y="0"/>
                </a:moveTo>
                <a:lnTo>
                  <a:pt x="3662172" y="0"/>
                </a:lnTo>
                <a:lnTo>
                  <a:pt x="3662172" y="147828"/>
                </a:lnTo>
                <a:lnTo>
                  <a:pt x="3674364" y="147828"/>
                </a:lnTo>
                <a:lnTo>
                  <a:pt x="3674364" y="0"/>
                </a:lnTo>
                <a:close/>
              </a:path>
            </a:pathLst>
          </a:custGeom>
          <a:solidFill>
            <a:srgbClr val="438085">
              <a:alpha val="50195"/>
            </a:srgbClr>
          </a:solidFill>
        </p:spPr>
        <p:txBody>
          <a:bodyPr wrap="square" lIns="0" tIns="0" rIns="0" bIns="0" rtlCol="0"/>
          <a:lstStyle/>
          <a:p/>
        </p:txBody>
      </p:sp>
      <p:sp>
        <p:nvSpPr>
          <p:cNvPr id="10" name="object 10"/>
          <p:cNvSpPr/>
          <p:nvPr/>
        </p:nvSpPr>
        <p:spPr>
          <a:xfrm>
            <a:off x="5410200" y="588263"/>
            <a:ext cx="3674745" cy="32384"/>
          </a:xfrm>
          <a:custGeom>
            <a:avLst/>
            <a:gdLst/>
            <a:ahLst/>
            <a:cxnLst/>
            <a:rect l="l" t="t" r="r" b="b"/>
            <a:pathLst>
              <a:path w="3674745" h="32384">
                <a:moveTo>
                  <a:pt x="3634740" y="0"/>
                </a:moveTo>
                <a:lnTo>
                  <a:pt x="0" y="0"/>
                </a:lnTo>
                <a:lnTo>
                  <a:pt x="0" y="32004"/>
                </a:lnTo>
                <a:lnTo>
                  <a:pt x="3634740" y="32004"/>
                </a:lnTo>
                <a:lnTo>
                  <a:pt x="3634740" y="0"/>
                </a:lnTo>
                <a:close/>
              </a:path>
              <a:path w="3674745" h="32384">
                <a:moveTo>
                  <a:pt x="3674364" y="0"/>
                </a:moveTo>
                <a:lnTo>
                  <a:pt x="3662172" y="0"/>
                </a:lnTo>
                <a:lnTo>
                  <a:pt x="3662172" y="32004"/>
                </a:lnTo>
                <a:lnTo>
                  <a:pt x="3674364" y="32004"/>
                </a:lnTo>
                <a:lnTo>
                  <a:pt x="3674364" y="0"/>
                </a:lnTo>
                <a:close/>
              </a:path>
            </a:pathLst>
          </a:custGeom>
          <a:solidFill>
            <a:srgbClr val="438085">
              <a:alpha val="50195"/>
            </a:srgbClr>
          </a:solidFill>
        </p:spPr>
        <p:txBody>
          <a:bodyPr wrap="square" lIns="0" tIns="0" rIns="0" bIns="0" rtlCol="0"/>
          <a:lstStyle/>
          <a:p/>
        </p:txBody>
      </p:sp>
      <p:sp>
        <p:nvSpPr>
          <p:cNvPr id="11" name="object 11"/>
          <p:cNvSpPr/>
          <p:nvPr/>
        </p:nvSpPr>
        <p:spPr>
          <a:xfrm>
            <a:off x="9142476" y="588263"/>
            <a:ext cx="1905" cy="32384"/>
          </a:xfrm>
          <a:custGeom>
            <a:avLst/>
            <a:gdLst/>
            <a:ahLst/>
            <a:cxnLst/>
            <a:rect l="l" t="t" r="r" b="b"/>
            <a:pathLst>
              <a:path w="1904" h="32384">
                <a:moveTo>
                  <a:pt x="0" y="32003"/>
                </a:moveTo>
                <a:lnTo>
                  <a:pt x="1524" y="32003"/>
                </a:lnTo>
                <a:lnTo>
                  <a:pt x="1524" y="0"/>
                </a:lnTo>
                <a:lnTo>
                  <a:pt x="0" y="0"/>
                </a:lnTo>
                <a:lnTo>
                  <a:pt x="0" y="32003"/>
                </a:lnTo>
                <a:close/>
              </a:path>
            </a:pathLst>
          </a:custGeom>
          <a:solidFill>
            <a:srgbClr val="438085">
              <a:alpha val="50195"/>
            </a:srgbClr>
          </a:solidFill>
        </p:spPr>
        <p:txBody>
          <a:bodyPr wrap="square" lIns="0" tIns="0" rIns="0" bIns="0" rtlCol="0"/>
          <a:lstStyle/>
          <a:p/>
        </p:txBody>
      </p:sp>
      <p:sp>
        <p:nvSpPr>
          <p:cNvPr id="12" name="object 12"/>
          <p:cNvSpPr/>
          <p:nvPr/>
        </p:nvSpPr>
        <p:spPr>
          <a:xfrm>
            <a:off x="9142476" y="440436"/>
            <a:ext cx="1905" cy="147955"/>
          </a:xfrm>
          <a:custGeom>
            <a:avLst/>
            <a:gdLst/>
            <a:ahLst/>
            <a:cxnLst/>
            <a:rect l="l" t="t" r="r" b="b"/>
            <a:pathLst>
              <a:path w="1904" h="147954">
                <a:moveTo>
                  <a:pt x="0" y="147828"/>
                </a:moveTo>
                <a:lnTo>
                  <a:pt x="1524" y="147828"/>
                </a:lnTo>
                <a:lnTo>
                  <a:pt x="1524" y="0"/>
                </a:lnTo>
                <a:lnTo>
                  <a:pt x="0" y="0"/>
                </a:lnTo>
                <a:lnTo>
                  <a:pt x="0" y="147828"/>
                </a:lnTo>
                <a:close/>
              </a:path>
            </a:pathLst>
          </a:custGeom>
          <a:solidFill>
            <a:srgbClr val="438085">
              <a:alpha val="50195"/>
            </a:srgbClr>
          </a:solidFill>
        </p:spPr>
        <p:txBody>
          <a:bodyPr wrap="square" lIns="0" tIns="0" rIns="0" bIns="0" rtlCol="0"/>
          <a:lstStyle/>
          <a:p/>
        </p:txBody>
      </p:sp>
      <p:sp>
        <p:nvSpPr>
          <p:cNvPr id="13" name="object 13"/>
          <p:cNvSpPr/>
          <p:nvPr/>
        </p:nvSpPr>
        <p:spPr>
          <a:xfrm>
            <a:off x="5407152" y="496823"/>
            <a:ext cx="3063240" cy="27940"/>
          </a:xfrm>
          <a:custGeom>
            <a:avLst/>
            <a:gdLst/>
            <a:ahLst/>
            <a:cxnLst/>
            <a:rect l="l" t="t" r="r" b="b"/>
            <a:pathLst>
              <a:path w="3063240" h="27940">
                <a:moveTo>
                  <a:pt x="3061207" y="0"/>
                </a:moveTo>
                <a:lnTo>
                  <a:pt x="2032" y="0"/>
                </a:lnTo>
                <a:lnTo>
                  <a:pt x="0" y="2031"/>
                </a:lnTo>
                <a:lnTo>
                  <a:pt x="0" y="25400"/>
                </a:lnTo>
                <a:lnTo>
                  <a:pt x="2032" y="27431"/>
                </a:lnTo>
                <a:lnTo>
                  <a:pt x="3061207" y="27431"/>
                </a:lnTo>
                <a:lnTo>
                  <a:pt x="3063240" y="25400"/>
                </a:lnTo>
                <a:lnTo>
                  <a:pt x="3063240" y="2031"/>
                </a:lnTo>
                <a:close/>
              </a:path>
            </a:pathLst>
          </a:custGeom>
          <a:solidFill>
            <a:srgbClr val="FFFFFF"/>
          </a:solidFill>
        </p:spPr>
        <p:txBody>
          <a:bodyPr wrap="square" lIns="0" tIns="0" rIns="0" bIns="0" rtlCol="0"/>
          <a:lstStyle/>
          <a:p/>
        </p:txBody>
      </p:sp>
      <p:sp>
        <p:nvSpPr>
          <p:cNvPr id="14" name="object 14"/>
          <p:cNvSpPr/>
          <p:nvPr/>
        </p:nvSpPr>
        <p:spPr>
          <a:xfrm>
            <a:off x="7373111" y="588263"/>
            <a:ext cx="1600200" cy="36830"/>
          </a:xfrm>
          <a:custGeom>
            <a:avLst/>
            <a:gdLst/>
            <a:ahLst/>
            <a:cxnLst/>
            <a:rect l="l" t="t" r="r" b="b"/>
            <a:pathLst>
              <a:path w="1600200" h="36829">
                <a:moveTo>
                  <a:pt x="1597533" y="0"/>
                </a:moveTo>
                <a:lnTo>
                  <a:pt x="2667" y="0"/>
                </a:lnTo>
                <a:lnTo>
                  <a:pt x="0" y="2666"/>
                </a:lnTo>
                <a:lnTo>
                  <a:pt x="0" y="33909"/>
                </a:lnTo>
                <a:lnTo>
                  <a:pt x="2667" y="36575"/>
                </a:lnTo>
                <a:lnTo>
                  <a:pt x="1597533" y="36575"/>
                </a:lnTo>
                <a:lnTo>
                  <a:pt x="1600200" y="33909"/>
                </a:lnTo>
                <a:lnTo>
                  <a:pt x="1600200" y="2666"/>
                </a:lnTo>
                <a:close/>
              </a:path>
            </a:pathLst>
          </a:custGeom>
          <a:solidFill>
            <a:srgbClr val="FFFFFF"/>
          </a:solidFill>
        </p:spPr>
        <p:txBody>
          <a:bodyPr wrap="square" lIns="0" tIns="0" rIns="0" bIns="0" rtlCol="0"/>
          <a:lstStyle/>
          <a:p/>
        </p:txBody>
      </p:sp>
      <p:grpSp>
        <p:nvGrpSpPr>
          <p:cNvPr id="15" name="object 15"/>
          <p:cNvGrpSpPr/>
          <p:nvPr/>
        </p:nvGrpSpPr>
        <p:grpSpPr>
          <a:xfrm>
            <a:off x="0" y="0"/>
            <a:ext cx="9144000" cy="6859905"/>
            <a:chOff x="0" y="0"/>
            <a:chExt cx="9144000" cy="6859905"/>
          </a:xfrm>
        </p:grpSpPr>
        <p:sp>
          <p:nvSpPr>
            <p:cNvPr id="16" name="object 16"/>
            <p:cNvSpPr/>
            <p:nvPr/>
          </p:nvSpPr>
          <p:spPr>
            <a:xfrm>
              <a:off x="9025128" y="0"/>
              <a:ext cx="9525" cy="622300"/>
            </a:xfrm>
            <a:custGeom>
              <a:avLst/>
              <a:gdLst/>
              <a:ahLst/>
              <a:cxnLst/>
              <a:rect l="l" t="t" r="r" b="b"/>
              <a:pathLst>
                <a:path w="9525" h="622300">
                  <a:moveTo>
                    <a:pt x="9143" y="0"/>
                  </a:moveTo>
                  <a:lnTo>
                    <a:pt x="0" y="0"/>
                  </a:lnTo>
                  <a:lnTo>
                    <a:pt x="0" y="621791"/>
                  </a:lnTo>
                  <a:lnTo>
                    <a:pt x="9143" y="621791"/>
                  </a:lnTo>
                  <a:lnTo>
                    <a:pt x="9143" y="0"/>
                  </a:lnTo>
                  <a:close/>
                </a:path>
              </a:pathLst>
            </a:custGeom>
            <a:solidFill>
              <a:srgbClr val="FFFFFF">
                <a:alpha val="59999"/>
              </a:srgbClr>
            </a:solidFill>
          </p:spPr>
          <p:txBody>
            <a:bodyPr wrap="square" lIns="0" tIns="0" rIns="0" bIns="0" rtlCol="0"/>
            <a:lstStyle/>
            <a:p/>
          </p:txBody>
        </p:sp>
        <p:sp>
          <p:nvSpPr>
            <p:cNvPr id="17" name="object 17"/>
            <p:cNvSpPr/>
            <p:nvPr/>
          </p:nvSpPr>
          <p:spPr>
            <a:xfrm>
              <a:off x="8974835" y="0"/>
              <a:ext cx="27940" cy="622300"/>
            </a:xfrm>
            <a:custGeom>
              <a:avLst/>
              <a:gdLst/>
              <a:ahLst/>
              <a:cxnLst/>
              <a:rect l="l" t="t" r="r" b="b"/>
              <a:pathLst>
                <a:path w="27940" h="622300">
                  <a:moveTo>
                    <a:pt x="27431" y="0"/>
                  </a:moveTo>
                  <a:lnTo>
                    <a:pt x="0" y="0"/>
                  </a:lnTo>
                  <a:lnTo>
                    <a:pt x="0" y="621791"/>
                  </a:lnTo>
                  <a:lnTo>
                    <a:pt x="27431" y="621791"/>
                  </a:lnTo>
                  <a:lnTo>
                    <a:pt x="27431" y="0"/>
                  </a:lnTo>
                  <a:close/>
                </a:path>
              </a:pathLst>
            </a:custGeom>
            <a:solidFill>
              <a:srgbClr val="FFFFFF">
                <a:alpha val="39999"/>
              </a:srgbClr>
            </a:solidFill>
          </p:spPr>
          <p:txBody>
            <a:bodyPr wrap="square" lIns="0" tIns="0" rIns="0" bIns="0" rtlCol="0"/>
            <a:lstStyle/>
            <a:p/>
          </p:txBody>
        </p:sp>
        <p:sp>
          <p:nvSpPr>
            <p:cNvPr id="18" name="object 18"/>
            <p:cNvSpPr/>
            <p:nvPr/>
          </p:nvSpPr>
          <p:spPr>
            <a:xfrm>
              <a:off x="8915400" y="0"/>
              <a:ext cx="55244" cy="585470"/>
            </a:xfrm>
            <a:custGeom>
              <a:avLst/>
              <a:gdLst/>
              <a:ahLst/>
              <a:cxnLst/>
              <a:rect l="l" t="t" r="r" b="b"/>
              <a:pathLst>
                <a:path w="55245" h="585470">
                  <a:moveTo>
                    <a:pt x="54864" y="0"/>
                  </a:moveTo>
                  <a:lnTo>
                    <a:pt x="0" y="0"/>
                  </a:lnTo>
                  <a:lnTo>
                    <a:pt x="0" y="585215"/>
                  </a:lnTo>
                  <a:lnTo>
                    <a:pt x="54864" y="585215"/>
                  </a:lnTo>
                  <a:lnTo>
                    <a:pt x="54864" y="0"/>
                  </a:lnTo>
                  <a:close/>
                </a:path>
              </a:pathLst>
            </a:custGeom>
            <a:solidFill>
              <a:srgbClr val="FFFFFF">
                <a:alpha val="19999"/>
              </a:srgbClr>
            </a:solidFill>
          </p:spPr>
          <p:txBody>
            <a:bodyPr wrap="square" lIns="0" tIns="0" rIns="0" bIns="0" rtlCol="0"/>
            <a:lstStyle/>
            <a:p/>
          </p:txBody>
        </p:sp>
        <p:sp>
          <p:nvSpPr>
            <p:cNvPr id="19" name="object 19"/>
            <p:cNvSpPr/>
            <p:nvPr/>
          </p:nvSpPr>
          <p:spPr>
            <a:xfrm>
              <a:off x="8872728" y="0"/>
              <a:ext cx="9525" cy="585470"/>
            </a:xfrm>
            <a:custGeom>
              <a:avLst/>
              <a:gdLst/>
              <a:ahLst/>
              <a:cxnLst/>
              <a:rect l="l" t="t" r="r" b="b"/>
              <a:pathLst>
                <a:path w="9525" h="585470">
                  <a:moveTo>
                    <a:pt x="9143" y="0"/>
                  </a:moveTo>
                  <a:lnTo>
                    <a:pt x="0" y="0"/>
                  </a:lnTo>
                  <a:lnTo>
                    <a:pt x="0" y="585215"/>
                  </a:lnTo>
                  <a:lnTo>
                    <a:pt x="9143" y="585215"/>
                  </a:lnTo>
                  <a:lnTo>
                    <a:pt x="9143" y="0"/>
                  </a:lnTo>
                  <a:close/>
                </a:path>
              </a:pathLst>
            </a:custGeom>
            <a:solidFill>
              <a:srgbClr val="FFFFFF">
                <a:alpha val="30195"/>
              </a:srgbClr>
            </a:solidFill>
          </p:spPr>
          <p:txBody>
            <a:bodyPr wrap="square" lIns="0" tIns="0" rIns="0" bIns="0" rtlCol="0"/>
            <a:lstStyle/>
            <a:p/>
          </p:txBody>
        </p:sp>
        <p:sp>
          <p:nvSpPr>
            <p:cNvPr id="20" name="object 20"/>
            <p:cNvSpPr/>
            <p:nvPr/>
          </p:nvSpPr>
          <p:spPr>
            <a:xfrm>
              <a:off x="0" y="304798"/>
              <a:ext cx="9143999" cy="6553198"/>
            </a:xfrm>
            <a:prstGeom prst="rect">
              <a:avLst/>
            </a:prstGeom>
            <a:blipFill>
              <a:blip r:embed="rId1" cstate="print"/>
              <a:stretch>
                <a:fillRect/>
              </a:stretch>
            </a:blipFill>
          </p:spPr>
          <p:txBody>
            <a:bodyPr wrap="square" lIns="0" tIns="0" rIns="0" bIns="0" rtlCol="0"/>
            <a:lstStyle/>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99288"/>
            <a:ext cx="5410200" cy="52069"/>
          </a:xfrm>
          <a:custGeom>
            <a:avLst/>
            <a:gdLst/>
            <a:ahLst/>
            <a:cxnLst/>
            <a:rect l="l" t="t" r="r" b="b"/>
            <a:pathLst>
              <a:path w="5410200" h="52070">
                <a:moveTo>
                  <a:pt x="0" y="51815"/>
                </a:moveTo>
                <a:lnTo>
                  <a:pt x="5410200" y="51815"/>
                </a:lnTo>
                <a:lnTo>
                  <a:pt x="5410200" y="0"/>
                </a:lnTo>
                <a:lnTo>
                  <a:pt x="0" y="0"/>
                </a:lnTo>
                <a:lnTo>
                  <a:pt x="0" y="51815"/>
                </a:lnTo>
                <a:close/>
              </a:path>
            </a:pathLst>
          </a:custGeom>
          <a:solidFill>
            <a:srgbClr val="438085">
              <a:alpha val="50195"/>
            </a:srgbClr>
          </a:solidFill>
        </p:spPr>
        <p:txBody>
          <a:bodyPr wrap="square" lIns="0" tIns="0" rIns="0" bIns="0" rtlCol="0"/>
          <a:lstStyle/>
          <a:p/>
        </p:txBody>
      </p:sp>
      <p:sp>
        <p:nvSpPr>
          <p:cNvPr id="3" name="object 3"/>
          <p:cNvSpPr/>
          <p:nvPr/>
        </p:nvSpPr>
        <p:spPr>
          <a:xfrm>
            <a:off x="0" y="0"/>
            <a:ext cx="9084945" cy="311150"/>
          </a:xfrm>
          <a:custGeom>
            <a:avLst/>
            <a:gdLst/>
            <a:ahLst/>
            <a:cxnLst/>
            <a:rect l="l" t="t" r="r" b="b"/>
            <a:pathLst>
              <a:path w="9084945" h="311150">
                <a:moveTo>
                  <a:pt x="9044940" y="0"/>
                </a:moveTo>
                <a:lnTo>
                  <a:pt x="0" y="0"/>
                </a:lnTo>
                <a:lnTo>
                  <a:pt x="0" y="310896"/>
                </a:lnTo>
                <a:lnTo>
                  <a:pt x="9044940" y="310896"/>
                </a:lnTo>
                <a:lnTo>
                  <a:pt x="9044940" y="0"/>
                </a:lnTo>
                <a:close/>
              </a:path>
              <a:path w="9084945" h="311150">
                <a:moveTo>
                  <a:pt x="9084564" y="0"/>
                </a:moveTo>
                <a:lnTo>
                  <a:pt x="9072372" y="0"/>
                </a:lnTo>
                <a:lnTo>
                  <a:pt x="9072372" y="310896"/>
                </a:lnTo>
                <a:lnTo>
                  <a:pt x="9084564" y="310896"/>
                </a:lnTo>
                <a:lnTo>
                  <a:pt x="9084564" y="0"/>
                </a:lnTo>
                <a:close/>
              </a:path>
            </a:pathLst>
          </a:custGeom>
          <a:solidFill>
            <a:srgbClr val="424455"/>
          </a:solidFill>
        </p:spPr>
        <p:txBody>
          <a:bodyPr wrap="square" lIns="0" tIns="0" rIns="0" bIns="0" rtlCol="0"/>
          <a:lstStyle/>
          <a:p/>
        </p:txBody>
      </p:sp>
      <p:sp>
        <p:nvSpPr>
          <p:cNvPr id="4" name="object 4"/>
          <p:cNvSpPr/>
          <p:nvPr/>
        </p:nvSpPr>
        <p:spPr>
          <a:xfrm>
            <a:off x="9142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424455"/>
          </a:solidFill>
        </p:spPr>
        <p:txBody>
          <a:bodyPr wrap="square" lIns="0" tIns="0" rIns="0" bIns="0" rtlCol="0"/>
          <a:lstStyle/>
          <a:p/>
        </p:txBody>
      </p:sp>
      <p:sp>
        <p:nvSpPr>
          <p:cNvPr id="5" name="object 5"/>
          <p:cNvSpPr/>
          <p:nvPr/>
        </p:nvSpPr>
        <p:spPr>
          <a:xfrm>
            <a:off x="0" y="307847"/>
            <a:ext cx="9084945" cy="91440"/>
          </a:xfrm>
          <a:custGeom>
            <a:avLst/>
            <a:gdLst/>
            <a:ahLst/>
            <a:cxnLst/>
            <a:rect l="l" t="t" r="r" b="b"/>
            <a:pathLst>
              <a:path w="9084945" h="91439">
                <a:moveTo>
                  <a:pt x="9044940" y="0"/>
                </a:moveTo>
                <a:lnTo>
                  <a:pt x="0" y="0"/>
                </a:lnTo>
                <a:lnTo>
                  <a:pt x="0" y="91440"/>
                </a:lnTo>
                <a:lnTo>
                  <a:pt x="9044940" y="91440"/>
                </a:lnTo>
                <a:lnTo>
                  <a:pt x="9044940" y="0"/>
                </a:lnTo>
                <a:close/>
              </a:path>
              <a:path w="9084945" h="91439">
                <a:moveTo>
                  <a:pt x="9084564" y="0"/>
                </a:moveTo>
                <a:lnTo>
                  <a:pt x="9072372" y="0"/>
                </a:lnTo>
                <a:lnTo>
                  <a:pt x="9072372" y="91440"/>
                </a:lnTo>
                <a:lnTo>
                  <a:pt x="9084564" y="91440"/>
                </a:lnTo>
                <a:lnTo>
                  <a:pt x="9084564" y="0"/>
                </a:lnTo>
                <a:close/>
              </a:path>
            </a:pathLst>
          </a:custGeom>
          <a:solidFill>
            <a:srgbClr val="438085"/>
          </a:solidFill>
        </p:spPr>
        <p:txBody>
          <a:bodyPr wrap="square" lIns="0" tIns="0" rIns="0" bIns="0" rtlCol="0"/>
          <a:lstStyle/>
          <a:p/>
        </p:txBody>
      </p:sp>
      <p:sp>
        <p:nvSpPr>
          <p:cNvPr id="6" name="object 6"/>
          <p:cNvSpPr/>
          <p:nvPr/>
        </p:nvSpPr>
        <p:spPr>
          <a:xfrm>
            <a:off x="9142476" y="307847"/>
            <a:ext cx="1905" cy="91440"/>
          </a:xfrm>
          <a:custGeom>
            <a:avLst/>
            <a:gdLst/>
            <a:ahLst/>
            <a:cxnLst/>
            <a:rect l="l" t="t" r="r" b="b"/>
            <a:pathLst>
              <a:path w="1904" h="91439">
                <a:moveTo>
                  <a:pt x="0" y="91439"/>
                </a:moveTo>
                <a:lnTo>
                  <a:pt x="1524" y="91439"/>
                </a:lnTo>
                <a:lnTo>
                  <a:pt x="1524" y="0"/>
                </a:lnTo>
                <a:lnTo>
                  <a:pt x="0" y="0"/>
                </a:lnTo>
                <a:lnTo>
                  <a:pt x="0" y="91439"/>
                </a:lnTo>
                <a:close/>
              </a:path>
            </a:pathLst>
          </a:custGeom>
          <a:solidFill>
            <a:srgbClr val="438085"/>
          </a:solidFill>
        </p:spPr>
        <p:txBody>
          <a:bodyPr wrap="square" lIns="0" tIns="0" rIns="0" bIns="0" rtlCol="0"/>
          <a:lstStyle/>
          <a:p/>
        </p:txBody>
      </p:sp>
      <p:sp>
        <p:nvSpPr>
          <p:cNvPr id="7" name="object 7"/>
          <p:cNvSpPr/>
          <p:nvPr/>
        </p:nvSpPr>
        <p:spPr>
          <a:xfrm>
            <a:off x="5410200" y="359663"/>
            <a:ext cx="3674745" cy="81280"/>
          </a:xfrm>
          <a:custGeom>
            <a:avLst/>
            <a:gdLst/>
            <a:ahLst/>
            <a:cxnLst/>
            <a:rect l="l" t="t" r="r" b="b"/>
            <a:pathLst>
              <a:path w="3674745" h="81279">
                <a:moveTo>
                  <a:pt x="3634740" y="0"/>
                </a:moveTo>
                <a:lnTo>
                  <a:pt x="0" y="0"/>
                </a:lnTo>
                <a:lnTo>
                  <a:pt x="0" y="80772"/>
                </a:lnTo>
                <a:lnTo>
                  <a:pt x="3634740" y="80772"/>
                </a:lnTo>
                <a:lnTo>
                  <a:pt x="3634740" y="0"/>
                </a:lnTo>
                <a:close/>
              </a:path>
              <a:path w="3674745" h="81279">
                <a:moveTo>
                  <a:pt x="3674364" y="0"/>
                </a:moveTo>
                <a:lnTo>
                  <a:pt x="3662172" y="0"/>
                </a:lnTo>
                <a:lnTo>
                  <a:pt x="3662172" y="80772"/>
                </a:lnTo>
                <a:lnTo>
                  <a:pt x="3674364" y="80772"/>
                </a:lnTo>
                <a:lnTo>
                  <a:pt x="3674364" y="0"/>
                </a:lnTo>
                <a:close/>
              </a:path>
            </a:pathLst>
          </a:custGeom>
          <a:solidFill>
            <a:srgbClr val="438085"/>
          </a:solidFill>
        </p:spPr>
        <p:txBody>
          <a:bodyPr wrap="square" lIns="0" tIns="0" rIns="0" bIns="0" rtlCol="0"/>
          <a:lstStyle/>
          <a:p/>
        </p:txBody>
      </p:sp>
      <p:sp>
        <p:nvSpPr>
          <p:cNvPr id="8" name="object 8"/>
          <p:cNvSpPr/>
          <p:nvPr/>
        </p:nvSpPr>
        <p:spPr>
          <a:xfrm>
            <a:off x="9142476" y="359663"/>
            <a:ext cx="1905" cy="81280"/>
          </a:xfrm>
          <a:custGeom>
            <a:avLst/>
            <a:gdLst/>
            <a:ahLst/>
            <a:cxnLst/>
            <a:rect l="l" t="t" r="r" b="b"/>
            <a:pathLst>
              <a:path w="1904" h="81279">
                <a:moveTo>
                  <a:pt x="0" y="80771"/>
                </a:moveTo>
                <a:lnTo>
                  <a:pt x="1524" y="80771"/>
                </a:lnTo>
                <a:lnTo>
                  <a:pt x="1524" y="0"/>
                </a:lnTo>
                <a:lnTo>
                  <a:pt x="0" y="0"/>
                </a:lnTo>
                <a:lnTo>
                  <a:pt x="0" y="80771"/>
                </a:lnTo>
                <a:close/>
              </a:path>
            </a:pathLst>
          </a:custGeom>
          <a:solidFill>
            <a:srgbClr val="438085"/>
          </a:solidFill>
        </p:spPr>
        <p:txBody>
          <a:bodyPr wrap="square" lIns="0" tIns="0" rIns="0" bIns="0" rtlCol="0"/>
          <a:lstStyle/>
          <a:p/>
        </p:txBody>
      </p:sp>
      <p:sp>
        <p:nvSpPr>
          <p:cNvPr id="9" name="object 9"/>
          <p:cNvSpPr/>
          <p:nvPr/>
        </p:nvSpPr>
        <p:spPr>
          <a:xfrm>
            <a:off x="5410200" y="440435"/>
            <a:ext cx="3674745" cy="147955"/>
          </a:xfrm>
          <a:custGeom>
            <a:avLst/>
            <a:gdLst/>
            <a:ahLst/>
            <a:cxnLst/>
            <a:rect l="l" t="t" r="r" b="b"/>
            <a:pathLst>
              <a:path w="3674745" h="147954">
                <a:moveTo>
                  <a:pt x="3634740" y="0"/>
                </a:moveTo>
                <a:lnTo>
                  <a:pt x="0" y="0"/>
                </a:lnTo>
                <a:lnTo>
                  <a:pt x="0" y="147828"/>
                </a:lnTo>
                <a:lnTo>
                  <a:pt x="3634740" y="147828"/>
                </a:lnTo>
                <a:lnTo>
                  <a:pt x="3634740" y="0"/>
                </a:lnTo>
                <a:close/>
              </a:path>
              <a:path w="3674745" h="147954">
                <a:moveTo>
                  <a:pt x="3674364" y="0"/>
                </a:moveTo>
                <a:lnTo>
                  <a:pt x="3662172" y="0"/>
                </a:lnTo>
                <a:lnTo>
                  <a:pt x="3662172" y="147828"/>
                </a:lnTo>
                <a:lnTo>
                  <a:pt x="3674364" y="147828"/>
                </a:lnTo>
                <a:lnTo>
                  <a:pt x="3674364" y="0"/>
                </a:lnTo>
                <a:close/>
              </a:path>
            </a:pathLst>
          </a:custGeom>
          <a:solidFill>
            <a:srgbClr val="438085">
              <a:alpha val="50195"/>
            </a:srgbClr>
          </a:solidFill>
        </p:spPr>
        <p:txBody>
          <a:bodyPr wrap="square" lIns="0" tIns="0" rIns="0" bIns="0" rtlCol="0"/>
          <a:lstStyle/>
          <a:p/>
        </p:txBody>
      </p:sp>
      <p:sp>
        <p:nvSpPr>
          <p:cNvPr id="10" name="object 10"/>
          <p:cNvSpPr/>
          <p:nvPr/>
        </p:nvSpPr>
        <p:spPr>
          <a:xfrm>
            <a:off x="5410200" y="588263"/>
            <a:ext cx="3674745" cy="32384"/>
          </a:xfrm>
          <a:custGeom>
            <a:avLst/>
            <a:gdLst/>
            <a:ahLst/>
            <a:cxnLst/>
            <a:rect l="l" t="t" r="r" b="b"/>
            <a:pathLst>
              <a:path w="3674745" h="32384">
                <a:moveTo>
                  <a:pt x="3634740" y="0"/>
                </a:moveTo>
                <a:lnTo>
                  <a:pt x="0" y="0"/>
                </a:lnTo>
                <a:lnTo>
                  <a:pt x="0" y="32004"/>
                </a:lnTo>
                <a:lnTo>
                  <a:pt x="3634740" y="32004"/>
                </a:lnTo>
                <a:lnTo>
                  <a:pt x="3634740" y="0"/>
                </a:lnTo>
                <a:close/>
              </a:path>
              <a:path w="3674745" h="32384">
                <a:moveTo>
                  <a:pt x="3674364" y="0"/>
                </a:moveTo>
                <a:lnTo>
                  <a:pt x="3662172" y="0"/>
                </a:lnTo>
                <a:lnTo>
                  <a:pt x="3662172" y="32004"/>
                </a:lnTo>
                <a:lnTo>
                  <a:pt x="3674364" y="32004"/>
                </a:lnTo>
                <a:lnTo>
                  <a:pt x="3674364" y="0"/>
                </a:lnTo>
                <a:close/>
              </a:path>
            </a:pathLst>
          </a:custGeom>
          <a:solidFill>
            <a:srgbClr val="438085">
              <a:alpha val="50195"/>
            </a:srgbClr>
          </a:solidFill>
        </p:spPr>
        <p:txBody>
          <a:bodyPr wrap="square" lIns="0" tIns="0" rIns="0" bIns="0" rtlCol="0"/>
          <a:lstStyle/>
          <a:p/>
        </p:txBody>
      </p:sp>
      <p:sp>
        <p:nvSpPr>
          <p:cNvPr id="11" name="object 11"/>
          <p:cNvSpPr/>
          <p:nvPr/>
        </p:nvSpPr>
        <p:spPr>
          <a:xfrm>
            <a:off x="9142476" y="588263"/>
            <a:ext cx="1905" cy="32384"/>
          </a:xfrm>
          <a:custGeom>
            <a:avLst/>
            <a:gdLst/>
            <a:ahLst/>
            <a:cxnLst/>
            <a:rect l="l" t="t" r="r" b="b"/>
            <a:pathLst>
              <a:path w="1904" h="32384">
                <a:moveTo>
                  <a:pt x="0" y="32003"/>
                </a:moveTo>
                <a:lnTo>
                  <a:pt x="1524" y="32003"/>
                </a:lnTo>
                <a:lnTo>
                  <a:pt x="1524" y="0"/>
                </a:lnTo>
                <a:lnTo>
                  <a:pt x="0" y="0"/>
                </a:lnTo>
                <a:lnTo>
                  <a:pt x="0" y="32003"/>
                </a:lnTo>
                <a:close/>
              </a:path>
            </a:pathLst>
          </a:custGeom>
          <a:solidFill>
            <a:srgbClr val="438085">
              <a:alpha val="50195"/>
            </a:srgbClr>
          </a:solidFill>
        </p:spPr>
        <p:txBody>
          <a:bodyPr wrap="square" lIns="0" tIns="0" rIns="0" bIns="0" rtlCol="0"/>
          <a:lstStyle/>
          <a:p/>
        </p:txBody>
      </p:sp>
      <p:sp>
        <p:nvSpPr>
          <p:cNvPr id="12" name="object 12"/>
          <p:cNvSpPr/>
          <p:nvPr/>
        </p:nvSpPr>
        <p:spPr>
          <a:xfrm>
            <a:off x="9142476" y="440436"/>
            <a:ext cx="1905" cy="147955"/>
          </a:xfrm>
          <a:custGeom>
            <a:avLst/>
            <a:gdLst/>
            <a:ahLst/>
            <a:cxnLst/>
            <a:rect l="l" t="t" r="r" b="b"/>
            <a:pathLst>
              <a:path w="1904" h="147954">
                <a:moveTo>
                  <a:pt x="0" y="147828"/>
                </a:moveTo>
                <a:lnTo>
                  <a:pt x="1524" y="147828"/>
                </a:lnTo>
                <a:lnTo>
                  <a:pt x="1524" y="0"/>
                </a:lnTo>
                <a:lnTo>
                  <a:pt x="0" y="0"/>
                </a:lnTo>
                <a:lnTo>
                  <a:pt x="0" y="147828"/>
                </a:lnTo>
                <a:close/>
              </a:path>
            </a:pathLst>
          </a:custGeom>
          <a:solidFill>
            <a:srgbClr val="438085">
              <a:alpha val="50195"/>
            </a:srgbClr>
          </a:solidFill>
        </p:spPr>
        <p:txBody>
          <a:bodyPr wrap="square" lIns="0" tIns="0" rIns="0" bIns="0" rtlCol="0"/>
          <a:lstStyle/>
          <a:p/>
        </p:txBody>
      </p:sp>
      <p:sp>
        <p:nvSpPr>
          <p:cNvPr id="13" name="object 13"/>
          <p:cNvSpPr/>
          <p:nvPr/>
        </p:nvSpPr>
        <p:spPr>
          <a:xfrm>
            <a:off x="5407152" y="496823"/>
            <a:ext cx="3063240" cy="27940"/>
          </a:xfrm>
          <a:custGeom>
            <a:avLst/>
            <a:gdLst/>
            <a:ahLst/>
            <a:cxnLst/>
            <a:rect l="l" t="t" r="r" b="b"/>
            <a:pathLst>
              <a:path w="3063240" h="27940">
                <a:moveTo>
                  <a:pt x="3061207" y="0"/>
                </a:moveTo>
                <a:lnTo>
                  <a:pt x="2032" y="0"/>
                </a:lnTo>
                <a:lnTo>
                  <a:pt x="0" y="2031"/>
                </a:lnTo>
                <a:lnTo>
                  <a:pt x="0" y="25400"/>
                </a:lnTo>
                <a:lnTo>
                  <a:pt x="2032" y="27431"/>
                </a:lnTo>
                <a:lnTo>
                  <a:pt x="3061207" y="27431"/>
                </a:lnTo>
                <a:lnTo>
                  <a:pt x="3063240" y="25400"/>
                </a:lnTo>
                <a:lnTo>
                  <a:pt x="3063240" y="2031"/>
                </a:lnTo>
                <a:close/>
              </a:path>
            </a:pathLst>
          </a:custGeom>
          <a:solidFill>
            <a:srgbClr val="FFFFFF"/>
          </a:solidFill>
        </p:spPr>
        <p:txBody>
          <a:bodyPr wrap="square" lIns="0" tIns="0" rIns="0" bIns="0" rtlCol="0"/>
          <a:lstStyle/>
          <a:p/>
        </p:txBody>
      </p:sp>
      <p:sp>
        <p:nvSpPr>
          <p:cNvPr id="14" name="object 14"/>
          <p:cNvSpPr/>
          <p:nvPr/>
        </p:nvSpPr>
        <p:spPr>
          <a:xfrm>
            <a:off x="7373111" y="588263"/>
            <a:ext cx="1600200" cy="36830"/>
          </a:xfrm>
          <a:custGeom>
            <a:avLst/>
            <a:gdLst/>
            <a:ahLst/>
            <a:cxnLst/>
            <a:rect l="l" t="t" r="r" b="b"/>
            <a:pathLst>
              <a:path w="1600200" h="36829">
                <a:moveTo>
                  <a:pt x="1597533" y="0"/>
                </a:moveTo>
                <a:lnTo>
                  <a:pt x="2667" y="0"/>
                </a:lnTo>
                <a:lnTo>
                  <a:pt x="0" y="2666"/>
                </a:lnTo>
                <a:lnTo>
                  <a:pt x="0" y="33909"/>
                </a:lnTo>
                <a:lnTo>
                  <a:pt x="2667" y="36575"/>
                </a:lnTo>
                <a:lnTo>
                  <a:pt x="1597533" y="36575"/>
                </a:lnTo>
                <a:lnTo>
                  <a:pt x="1600200" y="33909"/>
                </a:lnTo>
                <a:lnTo>
                  <a:pt x="1600200" y="2666"/>
                </a:lnTo>
                <a:close/>
              </a:path>
            </a:pathLst>
          </a:custGeom>
          <a:solidFill>
            <a:srgbClr val="FFFFFF"/>
          </a:solidFill>
        </p:spPr>
        <p:txBody>
          <a:bodyPr wrap="square" lIns="0" tIns="0" rIns="0" bIns="0" rtlCol="0"/>
          <a:lstStyle/>
          <a:p/>
        </p:txBody>
      </p:sp>
      <p:grpSp>
        <p:nvGrpSpPr>
          <p:cNvPr id="15" name="object 15"/>
          <p:cNvGrpSpPr/>
          <p:nvPr/>
        </p:nvGrpSpPr>
        <p:grpSpPr>
          <a:xfrm>
            <a:off x="0" y="0"/>
            <a:ext cx="9144000" cy="6859905"/>
            <a:chOff x="0" y="0"/>
            <a:chExt cx="9144000" cy="6859905"/>
          </a:xfrm>
        </p:grpSpPr>
        <p:sp>
          <p:nvSpPr>
            <p:cNvPr id="16" name="object 16"/>
            <p:cNvSpPr/>
            <p:nvPr/>
          </p:nvSpPr>
          <p:spPr>
            <a:xfrm>
              <a:off x="9025128" y="0"/>
              <a:ext cx="9525" cy="622300"/>
            </a:xfrm>
            <a:custGeom>
              <a:avLst/>
              <a:gdLst/>
              <a:ahLst/>
              <a:cxnLst/>
              <a:rect l="l" t="t" r="r" b="b"/>
              <a:pathLst>
                <a:path w="9525" h="622300">
                  <a:moveTo>
                    <a:pt x="9143" y="0"/>
                  </a:moveTo>
                  <a:lnTo>
                    <a:pt x="0" y="0"/>
                  </a:lnTo>
                  <a:lnTo>
                    <a:pt x="0" y="621791"/>
                  </a:lnTo>
                  <a:lnTo>
                    <a:pt x="9143" y="621791"/>
                  </a:lnTo>
                  <a:lnTo>
                    <a:pt x="9143" y="0"/>
                  </a:lnTo>
                  <a:close/>
                </a:path>
              </a:pathLst>
            </a:custGeom>
            <a:solidFill>
              <a:srgbClr val="FFFFFF">
                <a:alpha val="59999"/>
              </a:srgbClr>
            </a:solidFill>
          </p:spPr>
          <p:txBody>
            <a:bodyPr wrap="square" lIns="0" tIns="0" rIns="0" bIns="0" rtlCol="0"/>
            <a:lstStyle/>
            <a:p/>
          </p:txBody>
        </p:sp>
        <p:sp>
          <p:nvSpPr>
            <p:cNvPr id="17" name="object 17"/>
            <p:cNvSpPr/>
            <p:nvPr/>
          </p:nvSpPr>
          <p:spPr>
            <a:xfrm>
              <a:off x="8974835" y="0"/>
              <a:ext cx="27940" cy="622300"/>
            </a:xfrm>
            <a:custGeom>
              <a:avLst/>
              <a:gdLst/>
              <a:ahLst/>
              <a:cxnLst/>
              <a:rect l="l" t="t" r="r" b="b"/>
              <a:pathLst>
                <a:path w="27940" h="622300">
                  <a:moveTo>
                    <a:pt x="27431" y="0"/>
                  </a:moveTo>
                  <a:lnTo>
                    <a:pt x="0" y="0"/>
                  </a:lnTo>
                  <a:lnTo>
                    <a:pt x="0" y="621791"/>
                  </a:lnTo>
                  <a:lnTo>
                    <a:pt x="27431" y="621791"/>
                  </a:lnTo>
                  <a:lnTo>
                    <a:pt x="27431" y="0"/>
                  </a:lnTo>
                  <a:close/>
                </a:path>
              </a:pathLst>
            </a:custGeom>
            <a:solidFill>
              <a:srgbClr val="FFFFFF">
                <a:alpha val="39999"/>
              </a:srgbClr>
            </a:solidFill>
          </p:spPr>
          <p:txBody>
            <a:bodyPr wrap="square" lIns="0" tIns="0" rIns="0" bIns="0" rtlCol="0"/>
            <a:lstStyle/>
            <a:p/>
          </p:txBody>
        </p:sp>
        <p:sp>
          <p:nvSpPr>
            <p:cNvPr id="18" name="object 18"/>
            <p:cNvSpPr/>
            <p:nvPr/>
          </p:nvSpPr>
          <p:spPr>
            <a:xfrm>
              <a:off x="8915400" y="0"/>
              <a:ext cx="55244" cy="585470"/>
            </a:xfrm>
            <a:custGeom>
              <a:avLst/>
              <a:gdLst/>
              <a:ahLst/>
              <a:cxnLst/>
              <a:rect l="l" t="t" r="r" b="b"/>
              <a:pathLst>
                <a:path w="55245" h="585470">
                  <a:moveTo>
                    <a:pt x="54864" y="0"/>
                  </a:moveTo>
                  <a:lnTo>
                    <a:pt x="0" y="0"/>
                  </a:lnTo>
                  <a:lnTo>
                    <a:pt x="0" y="585215"/>
                  </a:lnTo>
                  <a:lnTo>
                    <a:pt x="54864" y="585215"/>
                  </a:lnTo>
                  <a:lnTo>
                    <a:pt x="54864" y="0"/>
                  </a:lnTo>
                  <a:close/>
                </a:path>
              </a:pathLst>
            </a:custGeom>
            <a:solidFill>
              <a:srgbClr val="FFFFFF">
                <a:alpha val="19999"/>
              </a:srgbClr>
            </a:solidFill>
          </p:spPr>
          <p:txBody>
            <a:bodyPr wrap="square" lIns="0" tIns="0" rIns="0" bIns="0" rtlCol="0"/>
            <a:lstStyle/>
            <a:p/>
          </p:txBody>
        </p:sp>
        <p:sp>
          <p:nvSpPr>
            <p:cNvPr id="19" name="object 19"/>
            <p:cNvSpPr/>
            <p:nvPr/>
          </p:nvSpPr>
          <p:spPr>
            <a:xfrm>
              <a:off x="8872728" y="0"/>
              <a:ext cx="9525" cy="585470"/>
            </a:xfrm>
            <a:custGeom>
              <a:avLst/>
              <a:gdLst/>
              <a:ahLst/>
              <a:cxnLst/>
              <a:rect l="l" t="t" r="r" b="b"/>
              <a:pathLst>
                <a:path w="9525" h="585470">
                  <a:moveTo>
                    <a:pt x="9143" y="0"/>
                  </a:moveTo>
                  <a:lnTo>
                    <a:pt x="0" y="0"/>
                  </a:lnTo>
                  <a:lnTo>
                    <a:pt x="0" y="585215"/>
                  </a:lnTo>
                  <a:lnTo>
                    <a:pt x="9143" y="585215"/>
                  </a:lnTo>
                  <a:lnTo>
                    <a:pt x="9143" y="0"/>
                  </a:lnTo>
                  <a:close/>
                </a:path>
              </a:pathLst>
            </a:custGeom>
            <a:solidFill>
              <a:srgbClr val="FFFFFF">
                <a:alpha val="30195"/>
              </a:srgbClr>
            </a:solidFill>
          </p:spPr>
          <p:txBody>
            <a:bodyPr wrap="square" lIns="0" tIns="0" rIns="0" bIns="0" rtlCol="0"/>
            <a:lstStyle/>
            <a:p/>
          </p:txBody>
        </p:sp>
        <p:sp>
          <p:nvSpPr>
            <p:cNvPr id="20" name="object 20"/>
            <p:cNvSpPr/>
            <p:nvPr/>
          </p:nvSpPr>
          <p:spPr>
            <a:xfrm>
              <a:off x="0" y="533399"/>
              <a:ext cx="9143999" cy="6324595"/>
            </a:xfrm>
            <a:prstGeom prst="rect">
              <a:avLst/>
            </a:prstGeom>
            <a:blipFill>
              <a:blip r:embed="rId1" cstate="print"/>
              <a:stretch>
                <a:fillRect/>
              </a:stretch>
            </a:blipFill>
          </p:spPr>
          <p:txBody>
            <a:bodyPr wrap="square" lIns="0" tIns="0" rIns="0" bIns="0" rtlCol="0"/>
            <a:lstStyle/>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99288"/>
            <a:ext cx="5410200" cy="52069"/>
          </a:xfrm>
          <a:custGeom>
            <a:avLst/>
            <a:gdLst/>
            <a:ahLst/>
            <a:cxnLst/>
            <a:rect l="l" t="t" r="r" b="b"/>
            <a:pathLst>
              <a:path w="5410200" h="52070">
                <a:moveTo>
                  <a:pt x="0" y="51815"/>
                </a:moveTo>
                <a:lnTo>
                  <a:pt x="5410200" y="51815"/>
                </a:lnTo>
                <a:lnTo>
                  <a:pt x="5410200" y="0"/>
                </a:lnTo>
                <a:lnTo>
                  <a:pt x="0" y="0"/>
                </a:lnTo>
                <a:lnTo>
                  <a:pt x="0" y="51815"/>
                </a:lnTo>
                <a:close/>
              </a:path>
            </a:pathLst>
          </a:custGeom>
          <a:solidFill>
            <a:srgbClr val="438085">
              <a:alpha val="50195"/>
            </a:srgbClr>
          </a:solidFill>
        </p:spPr>
        <p:txBody>
          <a:bodyPr wrap="square" lIns="0" tIns="0" rIns="0" bIns="0" rtlCol="0"/>
          <a:lstStyle/>
          <a:p/>
        </p:txBody>
      </p:sp>
      <p:sp>
        <p:nvSpPr>
          <p:cNvPr id="3" name="object 3"/>
          <p:cNvSpPr/>
          <p:nvPr/>
        </p:nvSpPr>
        <p:spPr>
          <a:xfrm>
            <a:off x="0" y="0"/>
            <a:ext cx="9084945" cy="311150"/>
          </a:xfrm>
          <a:custGeom>
            <a:avLst/>
            <a:gdLst/>
            <a:ahLst/>
            <a:cxnLst/>
            <a:rect l="l" t="t" r="r" b="b"/>
            <a:pathLst>
              <a:path w="9084945" h="311150">
                <a:moveTo>
                  <a:pt x="9044940" y="0"/>
                </a:moveTo>
                <a:lnTo>
                  <a:pt x="0" y="0"/>
                </a:lnTo>
                <a:lnTo>
                  <a:pt x="0" y="310896"/>
                </a:lnTo>
                <a:lnTo>
                  <a:pt x="9044940" y="310896"/>
                </a:lnTo>
                <a:lnTo>
                  <a:pt x="9044940" y="0"/>
                </a:lnTo>
                <a:close/>
              </a:path>
              <a:path w="9084945" h="311150">
                <a:moveTo>
                  <a:pt x="9084564" y="0"/>
                </a:moveTo>
                <a:lnTo>
                  <a:pt x="9072372" y="0"/>
                </a:lnTo>
                <a:lnTo>
                  <a:pt x="9072372" y="310896"/>
                </a:lnTo>
                <a:lnTo>
                  <a:pt x="9084564" y="310896"/>
                </a:lnTo>
                <a:lnTo>
                  <a:pt x="9084564" y="0"/>
                </a:lnTo>
                <a:close/>
              </a:path>
            </a:pathLst>
          </a:custGeom>
          <a:solidFill>
            <a:srgbClr val="424455"/>
          </a:solidFill>
        </p:spPr>
        <p:txBody>
          <a:bodyPr wrap="square" lIns="0" tIns="0" rIns="0" bIns="0" rtlCol="0"/>
          <a:lstStyle/>
          <a:p/>
        </p:txBody>
      </p:sp>
      <p:sp>
        <p:nvSpPr>
          <p:cNvPr id="4" name="object 4"/>
          <p:cNvSpPr/>
          <p:nvPr/>
        </p:nvSpPr>
        <p:spPr>
          <a:xfrm>
            <a:off x="9142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424455"/>
          </a:solidFill>
        </p:spPr>
        <p:txBody>
          <a:bodyPr wrap="square" lIns="0" tIns="0" rIns="0" bIns="0" rtlCol="0"/>
          <a:lstStyle/>
          <a:p/>
        </p:txBody>
      </p:sp>
      <p:sp>
        <p:nvSpPr>
          <p:cNvPr id="5" name="object 5"/>
          <p:cNvSpPr/>
          <p:nvPr/>
        </p:nvSpPr>
        <p:spPr>
          <a:xfrm>
            <a:off x="0" y="307847"/>
            <a:ext cx="9084945" cy="91440"/>
          </a:xfrm>
          <a:custGeom>
            <a:avLst/>
            <a:gdLst/>
            <a:ahLst/>
            <a:cxnLst/>
            <a:rect l="l" t="t" r="r" b="b"/>
            <a:pathLst>
              <a:path w="9084945" h="91439">
                <a:moveTo>
                  <a:pt x="9044940" y="0"/>
                </a:moveTo>
                <a:lnTo>
                  <a:pt x="0" y="0"/>
                </a:lnTo>
                <a:lnTo>
                  <a:pt x="0" y="91440"/>
                </a:lnTo>
                <a:lnTo>
                  <a:pt x="9044940" y="91440"/>
                </a:lnTo>
                <a:lnTo>
                  <a:pt x="9044940" y="0"/>
                </a:lnTo>
                <a:close/>
              </a:path>
              <a:path w="9084945" h="91439">
                <a:moveTo>
                  <a:pt x="9084564" y="0"/>
                </a:moveTo>
                <a:lnTo>
                  <a:pt x="9072372" y="0"/>
                </a:lnTo>
                <a:lnTo>
                  <a:pt x="9072372" y="91440"/>
                </a:lnTo>
                <a:lnTo>
                  <a:pt x="9084564" y="91440"/>
                </a:lnTo>
                <a:lnTo>
                  <a:pt x="9084564" y="0"/>
                </a:lnTo>
                <a:close/>
              </a:path>
            </a:pathLst>
          </a:custGeom>
          <a:solidFill>
            <a:srgbClr val="438085"/>
          </a:solidFill>
        </p:spPr>
        <p:txBody>
          <a:bodyPr wrap="square" lIns="0" tIns="0" rIns="0" bIns="0" rtlCol="0"/>
          <a:lstStyle/>
          <a:p/>
        </p:txBody>
      </p:sp>
      <p:sp>
        <p:nvSpPr>
          <p:cNvPr id="6" name="object 6"/>
          <p:cNvSpPr/>
          <p:nvPr/>
        </p:nvSpPr>
        <p:spPr>
          <a:xfrm>
            <a:off x="9142476" y="307847"/>
            <a:ext cx="1905" cy="91440"/>
          </a:xfrm>
          <a:custGeom>
            <a:avLst/>
            <a:gdLst/>
            <a:ahLst/>
            <a:cxnLst/>
            <a:rect l="l" t="t" r="r" b="b"/>
            <a:pathLst>
              <a:path w="1904" h="91439">
                <a:moveTo>
                  <a:pt x="0" y="91439"/>
                </a:moveTo>
                <a:lnTo>
                  <a:pt x="1524" y="91439"/>
                </a:lnTo>
                <a:lnTo>
                  <a:pt x="1524" y="0"/>
                </a:lnTo>
                <a:lnTo>
                  <a:pt x="0" y="0"/>
                </a:lnTo>
                <a:lnTo>
                  <a:pt x="0" y="91439"/>
                </a:lnTo>
                <a:close/>
              </a:path>
            </a:pathLst>
          </a:custGeom>
          <a:solidFill>
            <a:srgbClr val="438085"/>
          </a:solidFill>
        </p:spPr>
        <p:txBody>
          <a:bodyPr wrap="square" lIns="0" tIns="0" rIns="0" bIns="0" rtlCol="0"/>
          <a:lstStyle/>
          <a:p/>
        </p:txBody>
      </p:sp>
      <p:sp>
        <p:nvSpPr>
          <p:cNvPr id="7" name="object 7"/>
          <p:cNvSpPr/>
          <p:nvPr/>
        </p:nvSpPr>
        <p:spPr>
          <a:xfrm>
            <a:off x="5410200" y="359663"/>
            <a:ext cx="3674745" cy="81280"/>
          </a:xfrm>
          <a:custGeom>
            <a:avLst/>
            <a:gdLst/>
            <a:ahLst/>
            <a:cxnLst/>
            <a:rect l="l" t="t" r="r" b="b"/>
            <a:pathLst>
              <a:path w="3674745" h="81279">
                <a:moveTo>
                  <a:pt x="3634740" y="0"/>
                </a:moveTo>
                <a:lnTo>
                  <a:pt x="0" y="0"/>
                </a:lnTo>
                <a:lnTo>
                  <a:pt x="0" y="80772"/>
                </a:lnTo>
                <a:lnTo>
                  <a:pt x="3634740" y="80772"/>
                </a:lnTo>
                <a:lnTo>
                  <a:pt x="3634740" y="0"/>
                </a:lnTo>
                <a:close/>
              </a:path>
              <a:path w="3674745" h="81279">
                <a:moveTo>
                  <a:pt x="3674364" y="0"/>
                </a:moveTo>
                <a:lnTo>
                  <a:pt x="3662172" y="0"/>
                </a:lnTo>
                <a:lnTo>
                  <a:pt x="3662172" y="80772"/>
                </a:lnTo>
                <a:lnTo>
                  <a:pt x="3674364" y="80772"/>
                </a:lnTo>
                <a:lnTo>
                  <a:pt x="3674364" y="0"/>
                </a:lnTo>
                <a:close/>
              </a:path>
            </a:pathLst>
          </a:custGeom>
          <a:solidFill>
            <a:srgbClr val="438085"/>
          </a:solidFill>
        </p:spPr>
        <p:txBody>
          <a:bodyPr wrap="square" lIns="0" tIns="0" rIns="0" bIns="0" rtlCol="0"/>
          <a:lstStyle/>
          <a:p/>
        </p:txBody>
      </p:sp>
      <p:sp>
        <p:nvSpPr>
          <p:cNvPr id="8" name="object 8"/>
          <p:cNvSpPr/>
          <p:nvPr/>
        </p:nvSpPr>
        <p:spPr>
          <a:xfrm>
            <a:off x="9142476" y="359663"/>
            <a:ext cx="1905" cy="81280"/>
          </a:xfrm>
          <a:custGeom>
            <a:avLst/>
            <a:gdLst/>
            <a:ahLst/>
            <a:cxnLst/>
            <a:rect l="l" t="t" r="r" b="b"/>
            <a:pathLst>
              <a:path w="1904" h="81279">
                <a:moveTo>
                  <a:pt x="0" y="80771"/>
                </a:moveTo>
                <a:lnTo>
                  <a:pt x="1524" y="80771"/>
                </a:lnTo>
                <a:lnTo>
                  <a:pt x="1524" y="0"/>
                </a:lnTo>
                <a:lnTo>
                  <a:pt x="0" y="0"/>
                </a:lnTo>
                <a:lnTo>
                  <a:pt x="0" y="80771"/>
                </a:lnTo>
                <a:close/>
              </a:path>
            </a:pathLst>
          </a:custGeom>
          <a:solidFill>
            <a:srgbClr val="438085"/>
          </a:solidFill>
        </p:spPr>
        <p:txBody>
          <a:bodyPr wrap="square" lIns="0" tIns="0" rIns="0" bIns="0" rtlCol="0"/>
          <a:lstStyle/>
          <a:p/>
        </p:txBody>
      </p:sp>
      <p:sp>
        <p:nvSpPr>
          <p:cNvPr id="9" name="object 9"/>
          <p:cNvSpPr/>
          <p:nvPr/>
        </p:nvSpPr>
        <p:spPr>
          <a:xfrm>
            <a:off x="5410200" y="440435"/>
            <a:ext cx="3674745" cy="147955"/>
          </a:xfrm>
          <a:custGeom>
            <a:avLst/>
            <a:gdLst/>
            <a:ahLst/>
            <a:cxnLst/>
            <a:rect l="l" t="t" r="r" b="b"/>
            <a:pathLst>
              <a:path w="3674745" h="147954">
                <a:moveTo>
                  <a:pt x="3634740" y="0"/>
                </a:moveTo>
                <a:lnTo>
                  <a:pt x="0" y="0"/>
                </a:lnTo>
                <a:lnTo>
                  <a:pt x="0" y="147828"/>
                </a:lnTo>
                <a:lnTo>
                  <a:pt x="3634740" y="147828"/>
                </a:lnTo>
                <a:lnTo>
                  <a:pt x="3634740" y="0"/>
                </a:lnTo>
                <a:close/>
              </a:path>
              <a:path w="3674745" h="147954">
                <a:moveTo>
                  <a:pt x="3674364" y="0"/>
                </a:moveTo>
                <a:lnTo>
                  <a:pt x="3662172" y="0"/>
                </a:lnTo>
                <a:lnTo>
                  <a:pt x="3662172" y="147828"/>
                </a:lnTo>
                <a:lnTo>
                  <a:pt x="3674364" y="147828"/>
                </a:lnTo>
                <a:lnTo>
                  <a:pt x="3674364" y="0"/>
                </a:lnTo>
                <a:close/>
              </a:path>
            </a:pathLst>
          </a:custGeom>
          <a:solidFill>
            <a:srgbClr val="438085">
              <a:alpha val="50195"/>
            </a:srgbClr>
          </a:solidFill>
        </p:spPr>
        <p:txBody>
          <a:bodyPr wrap="square" lIns="0" tIns="0" rIns="0" bIns="0" rtlCol="0"/>
          <a:lstStyle/>
          <a:p/>
        </p:txBody>
      </p:sp>
      <p:sp>
        <p:nvSpPr>
          <p:cNvPr id="10" name="object 10"/>
          <p:cNvSpPr/>
          <p:nvPr/>
        </p:nvSpPr>
        <p:spPr>
          <a:xfrm>
            <a:off x="5410200" y="588263"/>
            <a:ext cx="3674745" cy="32384"/>
          </a:xfrm>
          <a:custGeom>
            <a:avLst/>
            <a:gdLst/>
            <a:ahLst/>
            <a:cxnLst/>
            <a:rect l="l" t="t" r="r" b="b"/>
            <a:pathLst>
              <a:path w="3674745" h="32384">
                <a:moveTo>
                  <a:pt x="3634740" y="0"/>
                </a:moveTo>
                <a:lnTo>
                  <a:pt x="0" y="0"/>
                </a:lnTo>
                <a:lnTo>
                  <a:pt x="0" y="32004"/>
                </a:lnTo>
                <a:lnTo>
                  <a:pt x="3634740" y="32004"/>
                </a:lnTo>
                <a:lnTo>
                  <a:pt x="3634740" y="0"/>
                </a:lnTo>
                <a:close/>
              </a:path>
              <a:path w="3674745" h="32384">
                <a:moveTo>
                  <a:pt x="3674364" y="0"/>
                </a:moveTo>
                <a:lnTo>
                  <a:pt x="3662172" y="0"/>
                </a:lnTo>
                <a:lnTo>
                  <a:pt x="3662172" y="32004"/>
                </a:lnTo>
                <a:lnTo>
                  <a:pt x="3674364" y="32004"/>
                </a:lnTo>
                <a:lnTo>
                  <a:pt x="3674364" y="0"/>
                </a:lnTo>
                <a:close/>
              </a:path>
            </a:pathLst>
          </a:custGeom>
          <a:solidFill>
            <a:srgbClr val="438085">
              <a:alpha val="50195"/>
            </a:srgbClr>
          </a:solidFill>
        </p:spPr>
        <p:txBody>
          <a:bodyPr wrap="square" lIns="0" tIns="0" rIns="0" bIns="0" rtlCol="0"/>
          <a:lstStyle/>
          <a:p/>
        </p:txBody>
      </p:sp>
      <p:sp>
        <p:nvSpPr>
          <p:cNvPr id="11" name="object 11"/>
          <p:cNvSpPr/>
          <p:nvPr/>
        </p:nvSpPr>
        <p:spPr>
          <a:xfrm>
            <a:off x="9142476" y="588263"/>
            <a:ext cx="1905" cy="32384"/>
          </a:xfrm>
          <a:custGeom>
            <a:avLst/>
            <a:gdLst/>
            <a:ahLst/>
            <a:cxnLst/>
            <a:rect l="l" t="t" r="r" b="b"/>
            <a:pathLst>
              <a:path w="1904" h="32384">
                <a:moveTo>
                  <a:pt x="0" y="32003"/>
                </a:moveTo>
                <a:lnTo>
                  <a:pt x="1524" y="32003"/>
                </a:lnTo>
                <a:lnTo>
                  <a:pt x="1524" y="0"/>
                </a:lnTo>
                <a:lnTo>
                  <a:pt x="0" y="0"/>
                </a:lnTo>
                <a:lnTo>
                  <a:pt x="0" y="32003"/>
                </a:lnTo>
                <a:close/>
              </a:path>
            </a:pathLst>
          </a:custGeom>
          <a:solidFill>
            <a:srgbClr val="438085">
              <a:alpha val="50195"/>
            </a:srgbClr>
          </a:solidFill>
        </p:spPr>
        <p:txBody>
          <a:bodyPr wrap="square" lIns="0" tIns="0" rIns="0" bIns="0" rtlCol="0"/>
          <a:lstStyle/>
          <a:p/>
        </p:txBody>
      </p:sp>
      <p:sp>
        <p:nvSpPr>
          <p:cNvPr id="12" name="object 12"/>
          <p:cNvSpPr/>
          <p:nvPr/>
        </p:nvSpPr>
        <p:spPr>
          <a:xfrm>
            <a:off x="9142476" y="440436"/>
            <a:ext cx="1905" cy="147955"/>
          </a:xfrm>
          <a:custGeom>
            <a:avLst/>
            <a:gdLst/>
            <a:ahLst/>
            <a:cxnLst/>
            <a:rect l="l" t="t" r="r" b="b"/>
            <a:pathLst>
              <a:path w="1904" h="147954">
                <a:moveTo>
                  <a:pt x="0" y="147828"/>
                </a:moveTo>
                <a:lnTo>
                  <a:pt x="1524" y="147828"/>
                </a:lnTo>
                <a:lnTo>
                  <a:pt x="1524" y="0"/>
                </a:lnTo>
                <a:lnTo>
                  <a:pt x="0" y="0"/>
                </a:lnTo>
                <a:lnTo>
                  <a:pt x="0" y="147828"/>
                </a:lnTo>
                <a:close/>
              </a:path>
            </a:pathLst>
          </a:custGeom>
          <a:solidFill>
            <a:srgbClr val="438085">
              <a:alpha val="50195"/>
            </a:srgbClr>
          </a:solidFill>
        </p:spPr>
        <p:txBody>
          <a:bodyPr wrap="square" lIns="0" tIns="0" rIns="0" bIns="0" rtlCol="0"/>
          <a:lstStyle/>
          <a:p/>
        </p:txBody>
      </p:sp>
      <p:sp>
        <p:nvSpPr>
          <p:cNvPr id="13" name="object 13"/>
          <p:cNvSpPr/>
          <p:nvPr/>
        </p:nvSpPr>
        <p:spPr>
          <a:xfrm>
            <a:off x="5407152" y="496823"/>
            <a:ext cx="3063240" cy="27940"/>
          </a:xfrm>
          <a:custGeom>
            <a:avLst/>
            <a:gdLst/>
            <a:ahLst/>
            <a:cxnLst/>
            <a:rect l="l" t="t" r="r" b="b"/>
            <a:pathLst>
              <a:path w="3063240" h="27940">
                <a:moveTo>
                  <a:pt x="3061207" y="0"/>
                </a:moveTo>
                <a:lnTo>
                  <a:pt x="2032" y="0"/>
                </a:lnTo>
                <a:lnTo>
                  <a:pt x="0" y="2031"/>
                </a:lnTo>
                <a:lnTo>
                  <a:pt x="0" y="25400"/>
                </a:lnTo>
                <a:lnTo>
                  <a:pt x="2032" y="27431"/>
                </a:lnTo>
                <a:lnTo>
                  <a:pt x="3061207" y="27431"/>
                </a:lnTo>
                <a:lnTo>
                  <a:pt x="3063240" y="25400"/>
                </a:lnTo>
                <a:lnTo>
                  <a:pt x="3063240" y="2031"/>
                </a:lnTo>
                <a:close/>
              </a:path>
            </a:pathLst>
          </a:custGeom>
          <a:solidFill>
            <a:srgbClr val="FFFFFF"/>
          </a:solidFill>
        </p:spPr>
        <p:txBody>
          <a:bodyPr wrap="square" lIns="0" tIns="0" rIns="0" bIns="0" rtlCol="0"/>
          <a:lstStyle/>
          <a:p/>
        </p:txBody>
      </p:sp>
      <p:sp>
        <p:nvSpPr>
          <p:cNvPr id="14" name="object 14"/>
          <p:cNvSpPr/>
          <p:nvPr/>
        </p:nvSpPr>
        <p:spPr>
          <a:xfrm>
            <a:off x="7373111" y="588263"/>
            <a:ext cx="1600200" cy="36830"/>
          </a:xfrm>
          <a:custGeom>
            <a:avLst/>
            <a:gdLst/>
            <a:ahLst/>
            <a:cxnLst/>
            <a:rect l="l" t="t" r="r" b="b"/>
            <a:pathLst>
              <a:path w="1600200" h="36829">
                <a:moveTo>
                  <a:pt x="1597533" y="0"/>
                </a:moveTo>
                <a:lnTo>
                  <a:pt x="2667" y="0"/>
                </a:lnTo>
                <a:lnTo>
                  <a:pt x="0" y="2666"/>
                </a:lnTo>
                <a:lnTo>
                  <a:pt x="0" y="33909"/>
                </a:lnTo>
                <a:lnTo>
                  <a:pt x="2667" y="36575"/>
                </a:lnTo>
                <a:lnTo>
                  <a:pt x="1597533" y="36575"/>
                </a:lnTo>
                <a:lnTo>
                  <a:pt x="1600200" y="33909"/>
                </a:lnTo>
                <a:lnTo>
                  <a:pt x="1600200" y="2666"/>
                </a:lnTo>
                <a:close/>
              </a:path>
            </a:pathLst>
          </a:custGeom>
          <a:solidFill>
            <a:srgbClr val="FFFFFF"/>
          </a:solidFill>
        </p:spPr>
        <p:txBody>
          <a:bodyPr wrap="square" lIns="0" tIns="0" rIns="0" bIns="0" rtlCol="0"/>
          <a:lstStyle/>
          <a:p/>
        </p:txBody>
      </p:sp>
      <p:grpSp>
        <p:nvGrpSpPr>
          <p:cNvPr id="15" name="object 15"/>
          <p:cNvGrpSpPr/>
          <p:nvPr/>
        </p:nvGrpSpPr>
        <p:grpSpPr>
          <a:xfrm>
            <a:off x="0" y="0"/>
            <a:ext cx="9144000" cy="6859905"/>
            <a:chOff x="0" y="0"/>
            <a:chExt cx="9144000" cy="6859905"/>
          </a:xfrm>
        </p:grpSpPr>
        <p:sp>
          <p:nvSpPr>
            <p:cNvPr id="16" name="object 16"/>
            <p:cNvSpPr/>
            <p:nvPr/>
          </p:nvSpPr>
          <p:spPr>
            <a:xfrm>
              <a:off x="9025128" y="0"/>
              <a:ext cx="9525" cy="622300"/>
            </a:xfrm>
            <a:custGeom>
              <a:avLst/>
              <a:gdLst/>
              <a:ahLst/>
              <a:cxnLst/>
              <a:rect l="l" t="t" r="r" b="b"/>
              <a:pathLst>
                <a:path w="9525" h="622300">
                  <a:moveTo>
                    <a:pt x="9143" y="0"/>
                  </a:moveTo>
                  <a:lnTo>
                    <a:pt x="0" y="0"/>
                  </a:lnTo>
                  <a:lnTo>
                    <a:pt x="0" y="621791"/>
                  </a:lnTo>
                  <a:lnTo>
                    <a:pt x="9143" y="621791"/>
                  </a:lnTo>
                  <a:lnTo>
                    <a:pt x="9143" y="0"/>
                  </a:lnTo>
                  <a:close/>
                </a:path>
              </a:pathLst>
            </a:custGeom>
            <a:solidFill>
              <a:srgbClr val="FFFFFF">
                <a:alpha val="59999"/>
              </a:srgbClr>
            </a:solidFill>
          </p:spPr>
          <p:txBody>
            <a:bodyPr wrap="square" lIns="0" tIns="0" rIns="0" bIns="0" rtlCol="0"/>
            <a:lstStyle/>
            <a:p/>
          </p:txBody>
        </p:sp>
        <p:sp>
          <p:nvSpPr>
            <p:cNvPr id="17" name="object 17"/>
            <p:cNvSpPr/>
            <p:nvPr/>
          </p:nvSpPr>
          <p:spPr>
            <a:xfrm>
              <a:off x="8974835" y="0"/>
              <a:ext cx="27940" cy="622300"/>
            </a:xfrm>
            <a:custGeom>
              <a:avLst/>
              <a:gdLst/>
              <a:ahLst/>
              <a:cxnLst/>
              <a:rect l="l" t="t" r="r" b="b"/>
              <a:pathLst>
                <a:path w="27940" h="622300">
                  <a:moveTo>
                    <a:pt x="27431" y="0"/>
                  </a:moveTo>
                  <a:lnTo>
                    <a:pt x="0" y="0"/>
                  </a:lnTo>
                  <a:lnTo>
                    <a:pt x="0" y="621791"/>
                  </a:lnTo>
                  <a:lnTo>
                    <a:pt x="27431" y="621791"/>
                  </a:lnTo>
                  <a:lnTo>
                    <a:pt x="27431" y="0"/>
                  </a:lnTo>
                  <a:close/>
                </a:path>
              </a:pathLst>
            </a:custGeom>
            <a:solidFill>
              <a:srgbClr val="FFFFFF">
                <a:alpha val="39999"/>
              </a:srgbClr>
            </a:solidFill>
          </p:spPr>
          <p:txBody>
            <a:bodyPr wrap="square" lIns="0" tIns="0" rIns="0" bIns="0" rtlCol="0"/>
            <a:lstStyle/>
            <a:p/>
          </p:txBody>
        </p:sp>
        <p:sp>
          <p:nvSpPr>
            <p:cNvPr id="18" name="object 18"/>
            <p:cNvSpPr/>
            <p:nvPr/>
          </p:nvSpPr>
          <p:spPr>
            <a:xfrm>
              <a:off x="8915400" y="0"/>
              <a:ext cx="55244" cy="585470"/>
            </a:xfrm>
            <a:custGeom>
              <a:avLst/>
              <a:gdLst/>
              <a:ahLst/>
              <a:cxnLst/>
              <a:rect l="l" t="t" r="r" b="b"/>
              <a:pathLst>
                <a:path w="55245" h="585470">
                  <a:moveTo>
                    <a:pt x="54864" y="0"/>
                  </a:moveTo>
                  <a:lnTo>
                    <a:pt x="0" y="0"/>
                  </a:lnTo>
                  <a:lnTo>
                    <a:pt x="0" y="585215"/>
                  </a:lnTo>
                  <a:lnTo>
                    <a:pt x="54864" y="585215"/>
                  </a:lnTo>
                  <a:lnTo>
                    <a:pt x="54864" y="0"/>
                  </a:lnTo>
                  <a:close/>
                </a:path>
              </a:pathLst>
            </a:custGeom>
            <a:solidFill>
              <a:srgbClr val="FFFFFF">
                <a:alpha val="19999"/>
              </a:srgbClr>
            </a:solidFill>
          </p:spPr>
          <p:txBody>
            <a:bodyPr wrap="square" lIns="0" tIns="0" rIns="0" bIns="0" rtlCol="0"/>
            <a:lstStyle/>
            <a:p/>
          </p:txBody>
        </p:sp>
        <p:sp>
          <p:nvSpPr>
            <p:cNvPr id="19" name="object 19"/>
            <p:cNvSpPr/>
            <p:nvPr/>
          </p:nvSpPr>
          <p:spPr>
            <a:xfrm>
              <a:off x="8872728" y="0"/>
              <a:ext cx="9525" cy="585470"/>
            </a:xfrm>
            <a:custGeom>
              <a:avLst/>
              <a:gdLst/>
              <a:ahLst/>
              <a:cxnLst/>
              <a:rect l="l" t="t" r="r" b="b"/>
              <a:pathLst>
                <a:path w="9525" h="585470">
                  <a:moveTo>
                    <a:pt x="9143" y="0"/>
                  </a:moveTo>
                  <a:lnTo>
                    <a:pt x="0" y="0"/>
                  </a:lnTo>
                  <a:lnTo>
                    <a:pt x="0" y="585215"/>
                  </a:lnTo>
                  <a:lnTo>
                    <a:pt x="9143" y="585215"/>
                  </a:lnTo>
                  <a:lnTo>
                    <a:pt x="9143" y="0"/>
                  </a:lnTo>
                  <a:close/>
                </a:path>
              </a:pathLst>
            </a:custGeom>
            <a:solidFill>
              <a:srgbClr val="FFFFFF">
                <a:alpha val="30195"/>
              </a:srgbClr>
            </a:solidFill>
          </p:spPr>
          <p:txBody>
            <a:bodyPr wrap="square" lIns="0" tIns="0" rIns="0" bIns="0" rtlCol="0"/>
            <a:lstStyle/>
            <a:p/>
          </p:txBody>
        </p:sp>
        <p:sp>
          <p:nvSpPr>
            <p:cNvPr id="20" name="object 20"/>
            <p:cNvSpPr/>
            <p:nvPr/>
          </p:nvSpPr>
          <p:spPr>
            <a:xfrm>
              <a:off x="0" y="152399"/>
              <a:ext cx="9143999" cy="6705596"/>
            </a:xfrm>
            <a:prstGeom prst="rect">
              <a:avLst/>
            </a:prstGeom>
            <a:blipFill>
              <a:blip r:embed="rId1" cstate="print"/>
              <a:stretch>
                <a:fillRect/>
              </a:stretch>
            </a:blipFill>
          </p:spPr>
          <p:txBody>
            <a:bodyPr wrap="square" lIns="0" tIns="0" rIns="0" bIns="0" rtlCol="0"/>
            <a:lstStyle/>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Quality Assurance?</a:t>
            </a:r>
            <a:endParaRPr lang="en-US"/>
          </a:p>
        </p:txBody>
      </p:sp>
      <p:sp>
        <p:nvSpPr>
          <p:cNvPr id="3" name="Content Placeholder 2"/>
          <p:cNvSpPr>
            <a:spLocks noGrp="1"/>
          </p:cNvSpPr>
          <p:nvPr>
            <p:ph idx="1"/>
          </p:nvPr>
        </p:nvSpPr>
        <p:spPr/>
        <p:txBody>
          <a:bodyPr>
            <a:normAutofit lnSpcReduction="10000"/>
          </a:bodyPr>
          <a:p>
            <a:r>
              <a:rPr lang="en-US"/>
              <a:t>Quality Assurance (QA) is defined as an activity to ensure that an organization is providing the best possible product or service to customers. QA focuses on improving the processes to deliver Quality Products to the customer. An organization has to ensure, that processes are efficient and effective as per the quality standards defined for software products. Quality Assurance is popularly known as QA Testing</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2763" y="913425"/>
            <a:ext cx="7104963" cy="5007762"/>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1000" y="304800"/>
            <a:ext cx="8382000" cy="6248400"/>
          </a:xfrm>
          <a:prstGeom prst="rect">
            <a:avLst/>
          </a:prstGeom>
          <a:blipFill>
            <a:blip r:embed="rId1" cstate="print"/>
            <a:stretch>
              <a:fillRect/>
            </a:stretch>
          </a:blipFill>
        </p:spPr>
        <p:txBody>
          <a:bodyPr wrap="square" lIns="0" tIns="0" rIns="0" bIns="0" rtlCol="0"/>
          <a:lstStyl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99288"/>
            <a:ext cx="5410200" cy="52069"/>
          </a:xfrm>
          <a:custGeom>
            <a:avLst/>
            <a:gdLst/>
            <a:ahLst/>
            <a:cxnLst/>
            <a:rect l="l" t="t" r="r" b="b"/>
            <a:pathLst>
              <a:path w="5410200" h="52070">
                <a:moveTo>
                  <a:pt x="0" y="51815"/>
                </a:moveTo>
                <a:lnTo>
                  <a:pt x="5410200" y="51815"/>
                </a:lnTo>
                <a:lnTo>
                  <a:pt x="5410200" y="0"/>
                </a:lnTo>
                <a:lnTo>
                  <a:pt x="0" y="0"/>
                </a:lnTo>
                <a:lnTo>
                  <a:pt x="0" y="51815"/>
                </a:lnTo>
                <a:close/>
              </a:path>
            </a:pathLst>
          </a:custGeom>
          <a:solidFill>
            <a:srgbClr val="438085">
              <a:alpha val="50195"/>
            </a:srgbClr>
          </a:solidFill>
        </p:spPr>
        <p:txBody>
          <a:bodyPr wrap="square" lIns="0" tIns="0" rIns="0" bIns="0" rtlCol="0"/>
          <a:lstStyle/>
          <a:p/>
        </p:txBody>
      </p:sp>
      <p:sp>
        <p:nvSpPr>
          <p:cNvPr id="3" name="object 3"/>
          <p:cNvSpPr/>
          <p:nvPr/>
        </p:nvSpPr>
        <p:spPr>
          <a:xfrm>
            <a:off x="0" y="0"/>
            <a:ext cx="9084945" cy="311150"/>
          </a:xfrm>
          <a:custGeom>
            <a:avLst/>
            <a:gdLst/>
            <a:ahLst/>
            <a:cxnLst/>
            <a:rect l="l" t="t" r="r" b="b"/>
            <a:pathLst>
              <a:path w="9084945" h="311150">
                <a:moveTo>
                  <a:pt x="9044940" y="0"/>
                </a:moveTo>
                <a:lnTo>
                  <a:pt x="0" y="0"/>
                </a:lnTo>
                <a:lnTo>
                  <a:pt x="0" y="310896"/>
                </a:lnTo>
                <a:lnTo>
                  <a:pt x="9044940" y="310896"/>
                </a:lnTo>
                <a:lnTo>
                  <a:pt x="9044940" y="0"/>
                </a:lnTo>
                <a:close/>
              </a:path>
              <a:path w="9084945" h="311150">
                <a:moveTo>
                  <a:pt x="9084564" y="0"/>
                </a:moveTo>
                <a:lnTo>
                  <a:pt x="9072372" y="0"/>
                </a:lnTo>
                <a:lnTo>
                  <a:pt x="9072372" y="310896"/>
                </a:lnTo>
                <a:lnTo>
                  <a:pt x="9084564" y="310896"/>
                </a:lnTo>
                <a:lnTo>
                  <a:pt x="9084564" y="0"/>
                </a:lnTo>
                <a:close/>
              </a:path>
            </a:pathLst>
          </a:custGeom>
          <a:solidFill>
            <a:srgbClr val="424455"/>
          </a:solidFill>
        </p:spPr>
        <p:txBody>
          <a:bodyPr wrap="square" lIns="0" tIns="0" rIns="0" bIns="0" rtlCol="0"/>
          <a:lstStyle/>
          <a:p/>
        </p:txBody>
      </p:sp>
      <p:sp>
        <p:nvSpPr>
          <p:cNvPr id="4" name="object 4"/>
          <p:cNvSpPr/>
          <p:nvPr/>
        </p:nvSpPr>
        <p:spPr>
          <a:xfrm>
            <a:off x="9142476" y="0"/>
            <a:ext cx="1905" cy="311150"/>
          </a:xfrm>
          <a:custGeom>
            <a:avLst/>
            <a:gdLst/>
            <a:ahLst/>
            <a:cxnLst/>
            <a:rect l="l" t="t" r="r" b="b"/>
            <a:pathLst>
              <a:path w="1904" h="311150">
                <a:moveTo>
                  <a:pt x="0" y="310896"/>
                </a:moveTo>
                <a:lnTo>
                  <a:pt x="1524" y="310896"/>
                </a:lnTo>
                <a:lnTo>
                  <a:pt x="1524" y="0"/>
                </a:lnTo>
                <a:lnTo>
                  <a:pt x="0" y="0"/>
                </a:lnTo>
                <a:lnTo>
                  <a:pt x="0" y="310896"/>
                </a:lnTo>
                <a:close/>
              </a:path>
            </a:pathLst>
          </a:custGeom>
          <a:solidFill>
            <a:srgbClr val="424455"/>
          </a:solidFill>
        </p:spPr>
        <p:txBody>
          <a:bodyPr wrap="square" lIns="0" tIns="0" rIns="0" bIns="0" rtlCol="0"/>
          <a:lstStyle/>
          <a:p/>
        </p:txBody>
      </p:sp>
      <p:sp>
        <p:nvSpPr>
          <p:cNvPr id="5" name="object 5"/>
          <p:cNvSpPr/>
          <p:nvPr/>
        </p:nvSpPr>
        <p:spPr>
          <a:xfrm>
            <a:off x="0" y="307847"/>
            <a:ext cx="9084945" cy="91440"/>
          </a:xfrm>
          <a:custGeom>
            <a:avLst/>
            <a:gdLst/>
            <a:ahLst/>
            <a:cxnLst/>
            <a:rect l="l" t="t" r="r" b="b"/>
            <a:pathLst>
              <a:path w="9084945" h="91439">
                <a:moveTo>
                  <a:pt x="9044940" y="0"/>
                </a:moveTo>
                <a:lnTo>
                  <a:pt x="0" y="0"/>
                </a:lnTo>
                <a:lnTo>
                  <a:pt x="0" y="91440"/>
                </a:lnTo>
                <a:lnTo>
                  <a:pt x="9044940" y="91440"/>
                </a:lnTo>
                <a:lnTo>
                  <a:pt x="9044940" y="0"/>
                </a:lnTo>
                <a:close/>
              </a:path>
              <a:path w="9084945" h="91439">
                <a:moveTo>
                  <a:pt x="9084564" y="0"/>
                </a:moveTo>
                <a:lnTo>
                  <a:pt x="9072372" y="0"/>
                </a:lnTo>
                <a:lnTo>
                  <a:pt x="9072372" y="91440"/>
                </a:lnTo>
                <a:lnTo>
                  <a:pt x="9084564" y="91440"/>
                </a:lnTo>
                <a:lnTo>
                  <a:pt x="9084564" y="0"/>
                </a:lnTo>
                <a:close/>
              </a:path>
            </a:pathLst>
          </a:custGeom>
          <a:solidFill>
            <a:srgbClr val="438085"/>
          </a:solidFill>
        </p:spPr>
        <p:txBody>
          <a:bodyPr wrap="square" lIns="0" tIns="0" rIns="0" bIns="0" rtlCol="0"/>
          <a:lstStyle/>
          <a:p/>
        </p:txBody>
      </p:sp>
      <p:sp>
        <p:nvSpPr>
          <p:cNvPr id="6" name="object 6"/>
          <p:cNvSpPr/>
          <p:nvPr/>
        </p:nvSpPr>
        <p:spPr>
          <a:xfrm>
            <a:off x="9142476" y="307847"/>
            <a:ext cx="1905" cy="91440"/>
          </a:xfrm>
          <a:custGeom>
            <a:avLst/>
            <a:gdLst/>
            <a:ahLst/>
            <a:cxnLst/>
            <a:rect l="l" t="t" r="r" b="b"/>
            <a:pathLst>
              <a:path w="1904" h="91439">
                <a:moveTo>
                  <a:pt x="0" y="91439"/>
                </a:moveTo>
                <a:lnTo>
                  <a:pt x="1524" y="91439"/>
                </a:lnTo>
                <a:lnTo>
                  <a:pt x="1524" y="0"/>
                </a:lnTo>
                <a:lnTo>
                  <a:pt x="0" y="0"/>
                </a:lnTo>
                <a:lnTo>
                  <a:pt x="0" y="91439"/>
                </a:lnTo>
                <a:close/>
              </a:path>
            </a:pathLst>
          </a:custGeom>
          <a:solidFill>
            <a:srgbClr val="438085"/>
          </a:solidFill>
        </p:spPr>
        <p:txBody>
          <a:bodyPr wrap="square" lIns="0" tIns="0" rIns="0" bIns="0" rtlCol="0"/>
          <a:lstStyle/>
          <a:p/>
        </p:txBody>
      </p:sp>
      <p:sp>
        <p:nvSpPr>
          <p:cNvPr id="7" name="object 7"/>
          <p:cNvSpPr/>
          <p:nvPr/>
        </p:nvSpPr>
        <p:spPr>
          <a:xfrm>
            <a:off x="5410200" y="359663"/>
            <a:ext cx="3674745" cy="81280"/>
          </a:xfrm>
          <a:custGeom>
            <a:avLst/>
            <a:gdLst/>
            <a:ahLst/>
            <a:cxnLst/>
            <a:rect l="l" t="t" r="r" b="b"/>
            <a:pathLst>
              <a:path w="3674745" h="81279">
                <a:moveTo>
                  <a:pt x="3634740" y="0"/>
                </a:moveTo>
                <a:lnTo>
                  <a:pt x="0" y="0"/>
                </a:lnTo>
                <a:lnTo>
                  <a:pt x="0" y="80772"/>
                </a:lnTo>
                <a:lnTo>
                  <a:pt x="3634740" y="80772"/>
                </a:lnTo>
                <a:lnTo>
                  <a:pt x="3634740" y="0"/>
                </a:lnTo>
                <a:close/>
              </a:path>
              <a:path w="3674745" h="81279">
                <a:moveTo>
                  <a:pt x="3674364" y="0"/>
                </a:moveTo>
                <a:lnTo>
                  <a:pt x="3662172" y="0"/>
                </a:lnTo>
                <a:lnTo>
                  <a:pt x="3662172" y="80772"/>
                </a:lnTo>
                <a:lnTo>
                  <a:pt x="3674364" y="80772"/>
                </a:lnTo>
                <a:lnTo>
                  <a:pt x="3674364" y="0"/>
                </a:lnTo>
                <a:close/>
              </a:path>
            </a:pathLst>
          </a:custGeom>
          <a:solidFill>
            <a:srgbClr val="438085"/>
          </a:solidFill>
        </p:spPr>
        <p:txBody>
          <a:bodyPr wrap="square" lIns="0" tIns="0" rIns="0" bIns="0" rtlCol="0"/>
          <a:lstStyle/>
          <a:p/>
        </p:txBody>
      </p:sp>
      <p:sp>
        <p:nvSpPr>
          <p:cNvPr id="8" name="object 8"/>
          <p:cNvSpPr/>
          <p:nvPr/>
        </p:nvSpPr>
        <p:spPr>
          <a:xfrm>
            <a:off x="9142476" y="359663"/>
            <a:ext cx="1905" cy="81280"/>
          </a:xfrm>
          <a:custGeom>
            <a:avLst/>
            <a:gdLst/>
            <a:ahLst/>
            <a:cxnLst/>
            <a:rect l="l" t="t" r="r" b="b"/>
            <a:pathLst>
              <a:path w="1904" h="81279">
                <a:moveTo>
                  <a:pt x="0" y="80771"/>
                </a:moveTo>
                <a:lnTo>
                  <a:pt x="1524" y="80771"/>
                </a:lnTo>
                <a:lnTo>
                  <a:pt x="1524" y="0"/>
                </a:lnTo>
                <a:lnTo>
                  <a:pt x="0" y="0"/>
                </a:lnTo>
                <a:lnTo>
                  <a:pt x="0" y="80771"/>
                </a:lnTo>
                <a:close/>
              </a:path>
            </a:pathLst>
          </a:custGeom>
          <a:solidFill>
            <a:srgbClr val="438085"/>
          </a:solidFill>
        </p:spPr>
        <p:txBody>
          <a:bodyPr wrap="square" lIns="0" tIns="0" rIns="0" bIns="0" rtlCol="0"/>
          <a:lstStyle/>
          <a:p/>
        </p:txBody>
      </p:sp>
      <p:sp>
        <p:nvSpPr>
          <p:cNvPr id="9" name="object 9"/>
          <p:cNvSpPr/>
          <p:nvPr/>
        </p:nvSpPr>
        <p:spPr>
          <a:xfrm>
            <a:off x="5410200" y="440435"/>
            <a:ext cx="3674745" cy="147955"/>
          </a:xfrm>
          <a:custGeom>
            <a:avLst/>
            <a:gdLst/>
            <a:ahLst/>
            <a:cxnLst/>
            <a:rect l="l" t="t" r="r" b="b"/>
            <a:pathLst>
              <a:path w="3674745" h="147954">
                <a:moveTo>
                  <a:pt x="3634740" y="0"/>
                </a:moveTo>
                <a:lnTo>
                  <a:pt x="0" y="0"/>
                </a:lnTo>
                <a:lnTo>
                  <a:pt x="0" y="147828"/>
                </a:lnTo>
                <a:lnTo>
                  <a:pt x="3634740" y="147828"/>
                </a:lnTo>
                <a:lnTo>
                  <a:pt x="3634740" y="0"/>
                </a:lnTo>
                <a:close/>
              </a:path>
              <a:path w="3674745" h="147954">
                <a:moveTo>
                  <a:pt x="3674364" y="0"/>
                </a:moveTo>
                <a:lnTo>
                  <a:pt x="3662172" y="0"/>
                </a:lnTo>
                <a:lnTo>
                  <a:pt x="3662172" y="147828"/>
                </a:lnTo>
                <a:lnTo>
                  <a:pt x="3674364" y="147828"/>
                </a:lnTo>
                <a:lnTo>
                  <a:pt x="3674364" y="0"/>
                </a:lnTo>
                <a:close/>
              </a:path>
            </a:pathLst>
          </a:custGeom>
          <a:solidFill>
            <a:srgbClr val="438085">
              <a:alpha val="50195"/>
            </a:srgbClr>
          </a:solidFill>
        </p:spPr>
        <p:txBody>
          <a:bodyPr wrap="square" lIns="0" tIns="0" rIns="0" bIns="0" rtlCol="0"/>
          <a:lstStyle/>
          <a:p/>
        </p:txBody>
      </p:sp>
      <p:sp>
        <p:nvSpPr>
          <p:cNvPr id="10" name="object 10"/>
          <p:cNvSpPr/>
          <p:nvPr/>
        </p:nvSpPr>
        <p:spPr>
          <a:xfrm>
            <a:off x="5410200" y="588263"/>
            <a:ext cx="3674745" cy="32384"/>
          </a:xfrm>
          <a:custGeom>
            <a:avLst/>
            <a:gdLst/>
            <a:ahLst/>
            <a:cxnLst/>
            <a:rect l="l" t="t" r="r" b="b"/>
            <a:pathLst>
              <a:path w="3674745" h="32384">
                <a:moveTo>
                  <a:pt x="3634740" y="0"/>
                </a:moveTo>
                <a:lnTo>
                  <a:pt x="0" y="0"/>
                </a:lnTo>
                <a:lnTo>
                  <a:pt x="0" y="32004"/>
                </a:lnTo>
                <a:lnTo>
                  <a:pt x="3634740" y="32004"/>
                </a:lnTo>
                <a:lnTo>
                  <a:pt x="3634740" y="0"/>
                </a:lnTo>
                <a:close/>
              </a:path>
              <a:path w="3674745" h="32384">
                <a:moveTo>
                  <a:pt x="3674364" y="0"/>
                </a:moveTo>
                <a:lnTo>
                  <a:pt x="3662172" y="0"/>
                </a:lnTo>
                <a:lnTo>
                  <a:pt x="3662172" y="32004"/>
                </a:lnTo>
                <a:lnTo>
                  <a:pt x="3674364" y="32004"/>
                </a:lnTo>
                <a:lnTo>
                  <a:pt x="3674364" y="0"/>
                </a:lnTo>
                <a:close/>
              </a:path>
            </a:pathLst>
          </a:custGeom>
          <a:solidFill>
            <a:srgbClr val="438085">
              <a:alpha val="50195"/>
            </a:srgbClr>
          </a:solidFill>
        </p:spPr>
        <p:txBody>
          <a:bodyPr wrap="square" lIns="0" tIns="0" rIns="0" bIns="0" rtlCol="0"/>
          <a:lstStyle/>
          <a:p/>
        </p:txBody>
      </p:sp>
      <p:sp>
        <p:nvSpPr>
          <p:cNvPr id="11" name="object 11"/>
          <p:cNvSpPr/>
          <p:nvPr/>
        </p:nvSpPr>
        <p:spPr>
          <a:xfrm>
            <a:off x="9142476" y="588263"/>
            <a:ext cx="1905" cy="32384"/>
          </a:xfrm>
          <a:custGeom>
            <a:avLst/>
            <a:gdLst/>
            <a:ahLst/>
            <a:cxnLst/>
            <a:rect l="l" t="t" r="r" b="b"/>
            <a:pathLst>
              <a:path w="1904" h="32384">
                <a:moveTo>
                  <a:pt x="0" y="32003"/>
                </a:moveTo>
                <a:lnTo>
                  <a:pt x="1524" y="32003"/>
                </a:lnTo>
                <a:lnTo>
                  <a:pt x="1524" y="0"/>
                </a:lnTo>
                <a:lnTo>
                  <a:pt x="0" y="0"/>
                </a:lnTo>
                <a:lnTo>
                  <a:pt x="0" y="32003"/>
                </a:lnTo>
                <a:close/>
              </a:path>
            </a:pathLst>
          </a:custGeom>
          <a:solidFill>
            <a:srgbClr val="438085">
              <a:alpha val="50195"/>
            </a:srgbClr>
          </a:solidFill>
        </p:spPr>
        <p:txBody>
          <a:bodyPr wrap="square" lIns="0" tIns="0" rIns="0" bIns="0" rtlCol="0"/>
          <a:lstStyle/>
          <a:p/>
        </p:txBody>
      </p:sp>
      <p:sp>
        <p:nvSpPr>
          <p:cNvPr id="12" name="object 12"/>
          <p:cNvSpPr/>
          <p:nvPr/>
        </p:nvSpPr>
        <p:spPr>
          <a:xfrm>
            <a:off x="9142476" y="440436"/>
            <a:ext cx="1905" cy="147955"/>
          </a:xfrm>
          <a:custGeom>
            <a:avLst/>
            <a:gdLst/>
            <a:ahLst/>
            <a:cxnLst/>
            <a:rect l="l" t="t" r="r" b="b"/>
            <a:pathLst>
              <a:path w="1904" h="147954">
                <a:moveTo>
                  <a:pt x="0" y="147828"/>
                </a:moveTo>
                <a:lnTo>
                  <a:pt x="1524" y="147828"/>
                </a:lnTo>
                <a:lnTo>
                  <a:pt x="1524" y="0"/>
                </a:lnTo>
                <a:lnTo>
                  <a:pt x="0" y="0"/>
                </a:lnTo>
                <a:lnTo>
                  <a:pt x="0" y="147828"/>
                </a:lnTo>
                <a:close/>
              </a:path>
            </a:pathLst>
          </a:custGeom>
          <a:solidFill>
            <a:srgbClr val="438085">
              <a:alpha val="50195"/>
            </a:srgbClr>
          </a:solidFill>
        </p:spPr>
        <p:txBody>
          <a:bodyPr wrap="square" lIns="0" tIns="0" rIns="0" bIns="0" rtlCol="0"/>
          <a:lstStyle/>
          <a:p/>
        </p:txBody>
      </p:sp>
      <p:sp>
        <p:nvSpPr>
          <p:cNvPr id="13" name="object 13"/>
          <p:cNvSpPr/>
          <p:nvPr/>
        </p:nvSpPr>
        <p:spPr>
          <a:xfrm>
            <a:off x="5407152" y="496823"/>
            <a:ext cx="3063240" cy="27940"/>
          </a:xfrm>
          <a:custGeom>
            <a:avLst/>
            <a:gdLst/>
            <a:ahLst/>
            <a:cxnLst/>
            <a:rect l="l" t="t" r="r" b="b"/>
            <a:pathLst>
              <a:path w="3063240" h="27940">
                <a:moveTo>
                  <a:pt x="3061207" y="0"/>
                </a:moveTo>
                <a:lnTo>
                  <a:pt x="2032" y="0"/>
                </a:lnTo>
                <a:lnTo>
                  <a:pt x="0" y="2031"/>
                </a:lnTo>
                <a:lnTo>
                  <a:pt x="0" y="25400"/>
                </a:lnTo>
                <a:lnTo>
                  <a:pt x="2032" y="27431"/>
                </a:lnTo>
                <a:lnTo>
                  <a:pt x="3061207" y="27431"/>
                </a:lnTo>
                <a:lnTo>
                  <a:pt x="3063240" y="25400"/>
                </a:lnTo>
                <a:lnTo>
                  <a:pt x="3063240" y="2031"/>
                </a:lnTo>
                <a:close/>
              </a:path>
            </a:pathLst>
          </a:custGeom>
          <a:solidFill>
            <a:srgbClr val="FFFFFF"/>
          </a:solidFill>
        </p:spPr>
        <p:txBody>
          <a:bodyPr wrap="square" lIns="0" tIns="0" rIns="0" bIns="0" rtlCol="0"/>
          <a:lstStyle/>
          <a:p/>
        </p:txBody>
      </p:sp>
      <p:sp>
        <p:nvSpPr>
          <p:cNvPr id="14" name="object 14"/>
          <p:cNvSpPr/>
          <p:nvPr/>
        </p:nvSpPr>
        <p:spPr>
          <a:xfrm>
            <a:off x="7373111" y="588263"/>
            <a:ext cx="1600200" cy="36830"/>
          </a:xfrm>
          <a:custGeom>
            <a:avLst/>
            <a:gdLst/>
            <a:ahLst/>
            <a:cxnLst/>
            <a:rect l="l" t="t" r="r" b="b"/>
            <a:pathLst>
              <a:path w="1600200" h="36829">
                <a:moveTo>
                  <a:pt x="1597533" y="0"/>
                </a:moveTo>
                <a:lnTo>
                  <a:pt x="2667" y="0"/>
                </a:lnTo>
                <a:lnTo>
                  <a:pt x="0" y="2666"/>
                </a:lnTo>
                <a:lnTo>
                  <a:pt x="0" y="33909"/>
                </a:lnTo>
                <a:lnTo>
                  <a:pt x="2667" y="36575"/>
                </a:lnTo>
                <a:lnTo>
                  <a:pt x="1597533" y="36575"/>
                </a:lnTo>
                <a:lnTo>
                  <a:pt x="1600200" y="33909"/>
                </a:lnTo>
                <a:lnTo>
                  <a:pt x="1600200" y="2666"/>
                </a:lnTo>
                <a:close/>
              </a:path>
            </a:pathLst>
          </a:custGeom>
          <a:solidFill>
            <a:srgbClr val="FFFFFF"/>
          </a:solidFill>
        </p:spPr>
        <p:txBody>
          <a:bodyPr wrap="square" lIns="0" tIns="0" rIns="0" bIns="0" rtlCol="0"/>
          <a:lstStyle/>
          <a:p/>
        </p:txBody>
      </p:sp>
      <p:grpSp>
        <p:nvGrpSpPr>
          <p:cNvPr id="15" name="object 15"/>
          <p:cNvGrpSpPr/>
          <p:nvPr/>
        </p:nvGrpSpPr>
        <p:grpSpPr>
          <a:xfrm>
            <a:off x="0" y="0"/>
            <a:ext cx="9144000" cy="6859905"/>
            <a:chOff x="0" y="0"/>
            <a:chExt cx="9144000" cy="6859905"/>
          </a:xfrm>
        </p:grpSpPr>
        <p:sp>
          <p:nvSpPr>
            <p:cNvPr id="16" name="object 16"/>
            <p:cNvSpPr/>
            <p:nvPr/>
          </p:nvSpPr>
          <p:spPr>
            <a:xfrm>
              <a:off x="9025128" y="0"/>
              <a:ext cx="9525" cy="622300"/>
            </a:xfrm>
            <a:custGeom>
              <a:avLst/>
              <a:gdLst/>
              <a:ahLst/>
              <a:cxnLst/>
              <a:rect l="l" t="t" r="r" b="b"/>
              <a:pathLst>
                <a:path w="9525" h="622300">
                  <a:moveTo>
                    <a:pt x="9143" y="0"/>
                  </a:moveTo>
                  <a:lnTo>
                    <a:pt x="0" y="0"/>
                  </a:lnTo>
                  <a:lnTo>
                    <a:pt x="0" y="621791"/>
                  </a:lnTo>
                  <a:lnTo>
                    <a:pt x="9143" y="621791"/>
                  </a:lnTo>
                  <a:lnTo>
                    <a:pt x="9143" y="0"/>
                  </a:lnTo>
                  <a:close/>
                </a:path>
              </a:pathLst>
            </a:custGeom>
            <a:solidFill>
              <a:srgbClr val="FFFFFF">
                <a:alpha val="59999"/>
              </a:srgbClr>
            </a:solidFill>
          </p:spPr>
          <p:txBody>
            <a:bodyPr wrap="square" lIns="0" tIns="0" rIns="0" bIns="0" rtlCol="0"/>
            <a:lstStyle/>
            <a:p/>
          </p:txBody>
        </p:sp>
        <p:sp>
          <p:nvSpPr>
            <p:cNvPr id="17" name="object 17"/>
            <p:cNvSpPr/>
            <p:nvPr/>
          </p:nvSpPr>
          <p:spPr>
            <a:xfrm>
              <a:off x="8974835" y="0"/>
              <a:ext cx="27940" cy="622300"/>
            </a:xfrm>
            <a:custGeom>
              <a:avLst/>
              <a:gdLst/>
              <a:ahLst/>
              <a:cxnLst/>
              <a:rect l="l" t="t" r="r" b="b"/>
              <a:pathLst>
                <a:path w="27940" h="622300">
                  <a:moveTo>
                    <a:pt x="27431" y="0"/>
                  </a:moveTo>
                  <a:lnTo>
                    <a:pt x="0" y="0"/>
                  </a:lnTo>
                  <a:lnTo>
                    <a:pt x="0" y="621791"/>
                  </a:lnTo>
                  <a:lnTo>
                    <a:pt x="27431" y="621791"/>
                  </a:lnTo>
                  <a:lnTo>
                    <a:pt x="27431" y="0"/>
                  </a:lnTo>
                  <a:close/>
                </a:path>
              </a:pathLst>
            </a:custGeom>
            <a:solidFill>
              <a:srgbClr val="FFFFFF">
                <a:alpha val="39999"/>
              </a:srgbClr>
            </a:solidFill>
          </p:spPr>
          <p:txBody>
            <a:bodyPr wrap="square" lIns="0" tIns="0" rIns="0" bIns="0" rtlCol="0"/>
            <a:lstStyle/>
            <a:p/>
          </p:txBody>
        </p:sp>
        <p:sp>
          <p:nvSpPr>
            <p:cNvPr id="18" name="object 18"/>
            <p:cNvSpPr/>
            <p:nvPr/>
          </p:nvSpPr>
          <p:spPr>
            <a:xfrm>
              <a:off x="8915400" y="0"/>
              <a:ext cx="55244" cy="585470"/>
            </a:xfrm>
            <a:custGeom>
              <a:avLst/>
              <a:gdLst/>
              <a:ahLst/>
              <a:cxnLst/>
              <a:rect l="l" t="t" r="r" b="b"/>
              <a:pathLst>
                <a:path w="55245" h="585470">
                  <a:moveTo>
                    <a:pt x="54864" y="0"/>
                  </a:moveTo>
                  <a:lnTo>
                    <a:pt x="0" y="0"/>
                  </a:lnTo>
                  <a:lnTo>
                    <a:pt x="0" y="585215"/>
                  </a:lnTo>
                  <a:lnTo>
                    <a:pt x="54864" y="585215"/>
                  </a:lnTo>
                  <a:lnTo>
                    <a:pt x="54864" y="0"/>
                  </a:lnTo>
                  <a:close/>
                </a:path>
              </a:pathLst>
            </a:custGeom>
            <a:solidFill>
              <a:srgbClr val="FFFFFF">
                <a:alpha val="19999"/>
              </a:srgbClr>
            </a:solidFill>
          </p:spPr>
          <p:txBody>
            <a:bodyPr wrap="square" lIns="0" tIns="0" rIns="0" bIns="0" rtlCol="0"/>
            <a:lstStyle/>
            <a:p/>
          </p:txBody>
        </p:sp>
        <p:sp>
          <p:nvSpPr>
            <p:cNvPr id="19" name="object 19"/>
            <p:cNvSpPr/>
            <p:nvPr/>
          </p:nvSpPr>
          <p:spPr>
            <a:xfrm>
              <a:off x="8872728" y="0"/>
              <a:ext cx="9525" cy="585470"/>
            </a:xfrm>
            <a:custGeom>
              <a:avLst/>
              <a:gdLst/>
              <a:ahLst/>
              <a:cxnLst/>
              <a:rect l="l" t="t" r="r" b="b"/>
              <a:pathLst>
                <a:path w="9525" h="585470">
                  <a:moveTo>
                    <a:pt x="9143" y="0"/>
                  </a:moveTo>
                  <a:lnTo>
                    <a:pt x="0" y="0"/>
                  </a:lnTo>
                  <a:lnTo>
                    <a:pt x="0" y="585215"/>
                  </a:lnTo>
                  <a:lnTo>
                    <a:pt x="9143" y="585215"/>
                  </a:lnTo>
                  <a:lnTo>
                    <a:pt x="9143" y="0"/>
                  </a:lnTo>
                  <a:close/>
                </a:path>
              </a:pathLst>
            </a:custGeom>
            <a:solidFill>
              <a:srgbClr val="FFFFFF">
                <a:alpha val="30195"/>
              </a:srgbClr>
            </a:solidFill>
          </p:spPr>
          <p:txBody>
            <a:bodyPr wrap="square" lIns="0" tIns="0" rIns="0" bIns="0" rtlCol="0"/>
            <a:lstStyle/>
            <a:p/>
          </p:txBody>
        </p:sp>
        <p:sp>
          <p:nvSpPr>
            <p:cNvPr id="20" name="object 20"/>
            <p:cNvSpPr/>
            <p:nvPr/>
          </p:nvSpPr>
          <p:spPr>
            <a:xfrm>
              <a:off x="0" y="0"/>
              <a:ext cx="9143999" cy="6857994"/>
            </a:xfrm>
            <a:prstGeom prst="rect">
              <a:avLst/>
            </a:prstGeom>
            <a:blipFill>
              <a:blip r:embed="rId1" cstate="print"/>
              <a:stretch>
                <a:fillRect/>
              </a:stretch>
            </a:blipFill>
          </p:spPr>
          <p:txBody>
            <a:bodyPr wrap="square" lIns="0" tIns="0" rIns="0" bIns="0" rtlCol="0"/>
            <a:lstStyle/>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SQA CONSIDERATIONS</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sz="2000" dirty="0"/>
              <a:t>SQA </a:t>
            </a:r>
            <a:r>
              <a:rPr lang="en-US" sz="2000" dirty="0" smtClean="0"/>
              <a:t>organizations </a:t>
            </a:r>
            <a:r>
              <a:rPr lang="en-US" sz="2000" dirty="0"/>
              <a:t>are rarely staffed with sufficiently </a:t>
            </a:r>
            <a:r>
              <a:rPr lang="en-US" sz="2000" dirty="0" smtClean="0"/>
              <a:t>experienced </a:t>
            </a:r>
            <a:r>
              <a:rPr lang="en-US" sz="2000" dirty="0"/>
              <a:t>or </a:t>
            </a:r>
            <a:r>
              <a:rPr lang="en-US" sz="2000" dirty="0" err="1"/>
              <a:t>knowledgable</a:t>
            </a:r>
            <a:r>
              <a:rPr lang="en-US" sz="2000" dirty="0"/>
              <a:t> people because such </a:t>
            </a:r>
            <a:r>
              <a:rPr lang="en-US" sz="2000" dirty="0" smtClean="0"/>
              <a:t>people usually </a:t>
            </a:r>
            <a:r>
              <a:rPr lang="en-US" sz="2000" dirty="0"/>
              <a:t>prefer </a:t>
            </a:r>
            <a:r>
              <a:rPr lang="en-US" sz="2000" dirty="0" smtClean="0"/>
              <a:t>development/design </a:t>
            </a:r>
            <a:r>
              <a:rPr lang="en-US" sz="2000" dirty="0"/>
              <a:t>work, and </a:t>
            </a:r>
            <a:r>
              <a:rPr lang="en-US" sz="2000" dirty="0" smtClean="0"/>
              <a:t>management </a:t>
            </a:r>
            <a:r>
              <a:rPr lang="en-US" sz="2000" dirty="0"/>
              <a:t>often wants them in the </a:t>
            </a:r>
            <a:r>
              <a:rPr lang="en-US" sz="2000" dirty="0" smtClean="0"/>
              <a:t>latter</a:t>
            </a:r>
            <a:endParaRPr lang="en-US" sz="2000" dirty="0" smtClean="0"/>
          </a:p>
          <a:p>
            <a:r>
              <a:rPr lang="en-US" sz="2000" dirty="0"/>
              <a:t>The SQA </a:t>
            </a:r>
            <a:r>
              <a:rPr lang="en-US" sz="2000" dirty="0" smtClean="0"/>
              <a:t> management </a:t>
            </a:r>
            <a:r>
              <a:rPr lang="en-US" sz="2000" dirty="0"/>
              <a:t>team often is not capable of </a:t>
            </a:r>
            <a:r>
              <a:rPr lang="en-US" sz="2000" dirty="0" smtClean="0"/>
              <a:t>negotiating with </a:t>
            </a:r>
            <a:r>
              <a:rPr lang="en-US" sz="2000" dirty="0"/>
              <a:t>development. This depends on the </a:t>
            </a:r>
            <a:r>
              <a:rPr lang="en-US" sz="2000" dirty="0" smtClean="0"/>
              <a:t>caliber </a:t>
            </a:r>
            <a:r>
              <a:rPr lang="en-US" sz="2000" dirty="0"/>
              <a:t>of the SQA </a:t>
            </a:r>
            <a:r>
              <a:rPr lang="en-US" sz="2000" dirty="0" smtClean="0"/>
              <a:t>team</a:t>
            </a:r>
            <a:endParaRPr lang="en-US" sz="2000" dirty="0" smtClean="0"/>
          </a:p>
          <a:p>
            <a:pPr marL="0" indent="0">
              <a:buNone/>
            </a:pPr>
            <a:r>
              <a:rPr lang="en-US" sz="2000" dirty="0"/>
              <a:t> </a:t>
            </a:r>
            <a:r>
              <a:rPr lang="en-US" sz="2000" dirty="0" smtClean="0"/>
              <a:t>Senior </a:t>
            </a:r>
            <a:r>
              <a:rPr lang="en-US" sz="2000" dirty="0"/>
              <a:t>management often backs development over SQA on a </a:t>
            </a:r>
            <a:r>
              <a:rPr lang="en-US" sz="2000" dirty="0" smtClean="0"/>
              <a:t>very </a:t>
            </a:r>
            <a:r>
              <a:rPr lang="en-US" sz="2000" dirty="0"/>
              <a:t>large percentage of issues. Development then </a:t>
            </a:r>
            <a:r>
              <a:rPr lang="en-US" sz="2000"/>
              <a:t>ignores </a:t>
            </a:r>
            <a:r>
              <a:rPr lang="en-US" sz="2000" smtClean="0"/>
              <a:t>the </a:t>
            </a:r>
            <a:r>
              <a:rPr lang="en-US" sz="2000" dirty="0"/>
              <a:t>SQA issues, and SQA </a:t>
            </a:r>
            <a:r>
              <a:rPr lang="en-US" sz="2000" dirty="0" smtClean="0"/>
              <a:t>degenerates </a:t>
            </a:r>
            <a:r>
              <a:rPr lang="en-US" sz="2000" dirty="0"/>
              <a:t>into a series of </a:t>
            </a:r>
            <a:r>
              <a:rPr lang="en-US" sz="2000" dirty="0" err="1" smtClean="0"/>
              <a:t>lowlevel</a:t>
            </a:r>
            <a:r>
              <a:rPr lang="en-US" sz="2000" dirty="0"/>
              <a:t>, useless </a:t>
            </a:r>
            <a:r>
              <a:rPr lang="en-US" sz="2000" dirty="0" smtClean="0"/>
              <a:t>debates.</a:t>
            </a:r>
            <a:endParaRPr lang="en-US" sz="2000" dirty="0" smtClean="0"/>
          </a:p>
          <a:p>
            <a:r>
              <a:rPr lang="en-US" sz="2000" dirty="0"/>
              <a:t>Many SQA organizations operate without suitably </a:t>
            </a:r>
            <a:r>
              <a:rPr lang="en-US" sz="2000" dirty="0" smtClean="0"/>
              <a:t>documented </a:t>
            </a:r>
            <a:r>
              <a:rPr lang="en-US" sz="2000" dirty="0"/>
              <a:t>and approved development </a:t>
            </a:r>
            <a:r>
              <a:rPr lang="en-US" sz="2000" dirty="0" smtClean="0"/>
              <a:t>standards </a:t>
            </a:r>
            <a:r>
              <a:rPr lang="en-US" sz="2000" dirty="0"/>
              <a:t>and </a:t>
            </a:r>
            <a:r>
              <a:rPr lang="en-US" sz="2000" dirty="0" smtClean="0"/>
              <a:t>procedures</a:t>
            </a:r>
            <a:r>
              <a:rPr lang="en-US" sz="2000" dirty="0"/>
              <a:t>; without such standards, they do not have a sound basis for </a:t>
            </a:r>
            <a:r>
              <a:rPr lang="en-US" sz="2000" dirty="0" smtClean="0"/>
              <a:t>judging </a:t>
            </a:r>
            <a:r>
              <a:rPr lang="en-US" sz="2000" dirty="0"/>
              <a:t>developmental work, and every issue becomes a matter of opinion. </a:t>
            </a:r>
            <a:endParaRPr lang="en-US" sz="2000" dirty="0"/>
          </a:p>
          <a:p>
            <a:r>
              <a:rPr lang="en-US" sz="2000" dirty="0"/>
              <a:t>Development also </a:t>
            </a:r>
            <a:r>
              <a:rPr lang="en-US" sz="2000" dirty="0" smtClean="0"/>
              <a:t>wins </a:t>
            </a:r>
            <a:r>
              <a:rPr lang="en-US" sz="2000" dirty="0"/>
              <a:t>such generalized debates when schedules are </a:t>
            </a:r>
            <a:r>
              <a:rPr lang="en-US" sz="2000" dirty="0" smtClean="0"/>
              <a:t>tight</a:t>
            </a:r>
            <a:endParaRPr lang="en-US" sz="2000" dirty="0" smtClean="0"/>
          </a:p>
          <a:p>
            <a:r>
              <a:rPr lang="en-US" sz="2000" dirty="0" smtClean="0"/>
              <a:t>Software </a:t>
            </a:r>
            <a:r>
              <a:rPr lang="en-US" sz="2000" dirty="0"/>
              <a:t>development groups </a:t>
            </a:r>
            <a:r>
              <a:rPr lang="en-US" sz="2000" dirty="0" smtClean="0"/>
              <a:t>rarely </a:t>
            </a:r>
            <a:r>
              <a:rPr lang="en-US" sz="2000" dirty="0"/>
              <a:t>produce verifiable quality plans. SQA is then trapped into arguments over specific </a:t>
            </a:r>
            <a:r>
              <a:rPr lang="en-US" sz="2000" dirty="0" smtClean="0"/>
              <a:t>defects </a:t>
            </a:r>
            <a:r>
              <a:rPr lang="en-US" sz="2000" dirty="0"/>
              <a:t>rather than overall quality indicators. SQA may win the </a:t>
            </a:r>
            <a:r>
              <a:rPr lang="en-US" sz="2000" dirty="0" smtClean="0"/>
              <a:t>battle </a:t>
            </a:r>
            <a:r>
              <a:rPr lang="en-US" sz="2000" dirty="0"/>
              <a:t>but lose the war</a:t>
            </a:r>
            <a:endParaRPr lang="en-US" sz="2000" dirty="0"/>
          </a:p>
          <a:p>
            <a:endParaRPr lang="en-US" sz="2000" dirty="0"/>
          </a:p>
          <a:p>
            <a:pPr marL="0" indent="0">
              <a:buNone/>
            </a:pPr>
            <a:endParaRPr lang="en-US" sz="2000" dirty="0"/>
          </a:p>
          <a:p>
            <a:endParaRPr lang="en-US" sz="2000" dirty="0"/>
          </a:p>
          <a:p>
            <a:endParaRPr lang="en-US" sz="2000"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effectLst/>
                <a:sym typeface="+mn-ea"/>
              </a:rPr>
              <a:t>Need of Software Quality Assurance</a:t>
            </a:r>
            <a:endParaRPr lang="en-US"/>
          </a:p>
        </p:txBody>
      </p:sp>
      <p:sp>
        <p:nvSpPr>
          <p:cNvPr id="3" name="Content Placeholder 2"/>
          <p:cNvSpPr>
            <a:spLocks noGrp="1"/>
          </p:cNvSpPr>
          <p:nvPr>
            <p:ph idx="1"/>
          </p:nvPr>
        </p:nvSpPr>
        <p:spPr/>
        <p:txBody>
          <a:bodyPr/>
          <a:lstStyle/>
          <a:p>
            <a:r>
              <a:rPr lang="en-US"/>
              <a:t> It saves your money and time</a:t>
            </a:r>
            <a:endParaRPr lang="en-US"/>
          </a:p>
          <a:p>
            <a:r>
              <a:rPr lang="en-US"/>
              <a:t> Stable and Competitive Product</a:t>
            </a:r>
            <a:endParaRPr lang="en-US"/>
          </a:p>
          <a:p>
            <a:r>
              <a:rPr lang="en-US"/>
              <a:t> Safety</a:t>
            </a:r>
            <a:endParaRPr lang="en-US"/>
          </a:p>
          <a:p>
            <a:r>
              <a:rPr lang="en-US"/>
              <a:t> Reputation</a:t>
            </a:r>
            <a:endParaRPr lang="en-US"/>
          </a:p>
          <a:p>
            <a:r>
              <a:rPr lang="en-US"/>
              <a:t> It helps meet clients’ demands and expectations most fully</a:t>
            </a:r>
            <a:endParaRPr lang="en-US"/>
          </a:p>
          <a:p>
            <a:r>
              <a:rPr lang="en-US"/>
              <a:t> New suggestions and views on your project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SQA Benefits </a:t>
            </a:r>
            <a:endParaRPr lang="en-US"/>
          </a:p>
        </p:txBody>
      </p:sp>
      <p:sp>
        <p:nvSpPr>
          <p:cNvPr id="3" name="Content Placeholder 2"/>
          <p:cNvSpPr>
            <a:spLocks noGrp="1"/>
          </p:cNvSpPr>
          <p:nvPr>
            <p:ph idx="1"/>
          </p:nvPr>
        </p:nvSpPr>
        <p:spPr/>
        <p:txBody>
          <a:bodyPr/>
          <a:p>
            <a:endParaRPr lang="en-US"/>
          </a:p>
          <a:p>
            <a:r>
              <a:rPr lang="en-US"/>
              <a:t>    Eliminate errors when they are still inexpensive to correct</a:t>
            </a:r>
            <a:endParaRPr lang="en-US"/>
          </a:p>
          <a:p>
            <a:r>
              <a:rPr lang="en-US"/>
              <a:t>    Improves the quality of the software</a:t>
            </a:r>
            <a:endParaRPr lang="en-US"/>
          </a:p>
          <a:p>
            <a:r>
              <a:rPr lang="en-US"/>
              <a:t>    Improving the process of creating software</a:t>
            </a:r>
            <a:endParaRPr lang="en-US"/>
          </a:p>
          <a:p>
            <a:r>
              <a:rPr lang="en-US"/>
              <a:t>    Create a mature software process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SQA Peoples</a:t>
            </a:r>
            <a:endParaRPr lang="en-US"/>
          </a:p>
        </p:txBody>
      </p:sp>
      <p:sp>
        <p:nvSpPr>
          <p:cNvPr id="3" name="Content Placeholder 2"/>
          <p:cNvSpPr>
            <a:spLocks noGrp="1"/>
          </p:cNvSpPr>
          <p:nvPr>
            <p:ph idx="1"/>
          </p:nvPr>
        </p:nvSpPr>
        <p:spPr/>
        <p:txBody>
          <a:bodyPr/>
          <a:p>
            <a:r>
              <a:rPr lang="en-US"/>
              <a:t>SQA Engineer  </a:t>
            </a:r>
            <a:endParaRPr lang="en-US"/>
          </a:p>
          <a:p>
            <a:r>
              <a:rPr lang="en-US"/>
              <a:t>SQA Trustees</a:t>
            </a:r>
            <a:endParaRPr lang="en-US"/>
          </a:p>
          <a:p>
            <a:r>
              <a:rPr lang="en-US"/>
              <a:t>SQA Committees</a:t>
            </a:r>
            <a:endParaRPr lang="en-US"/>
          </a:p>
          <a:p>
            <a:pPr lvl="1"/>
            <a:r>
              <a:rPr lang="en-US"/>
              <a:t> Permanent committees</a:t>
            </a:r>
            <a:endParaRPr lang="en-US"/>
          </a:p>
          <a:p>
            <a:pPr lvl="1"/>
            <a:r>
              <a:rPr lang="en-US"/>
              <a:t>Ad hoc committees</a:t>
            </a:r>
            <a:endParaRPr lang="en-US"/>
          </a:p>
          <a:p>
            <a:pPr lvl="1"/>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quality – IEEE definition</a:t>
            </a:r>
            <a:endParaRPr lang="en-US" dirty="0"/>
          </a:p>
        </p:txBody>
      </p:sp>
      <p:sp>
        <p:nvSpPr>
          <p:cNvPr id="3" name="Content Placeholder 2"/>
          <p:cNvSpPr>
            <a:spLocks noGrp="1"/>
          </p:cNvSpPr>
          <p:nvPr>
            <p:ph idx="1"/>
          </p:nvPr>
        </p:nvSpPr>
        <p:spPr/>
        <p:txBody>
          <a:bodyPr/>
          <a:lstStyle/>
          <a:p>
            <a:r>
              <a:rPr lang="en-US" dirty="0"/>
              <a:t>Software quality is:</a:t>
            </a:r>
            <a:endParaRPr lang="en-US" dirty="0"/>
          </a:p>
          <a:p>
            <a:pPr marL="0" indent="0">
              <a:buNone/>
            </a:pPr>
            <a:r>
              <a:rPr lang="en-US" dirty="0"/>
              <a:t>1. The degree to which a system, component, or process meets </a:t>
            </a:r>
            <a:r>
              <a:rPr lang="en-US" dirty="0" smtClean="0"/>
              <a:t>specified requirements</a:t>
            </a:r>
            <a:r>
              <a:rPr lang="en-US" dirty="0"/>
              <a:t>.</a:t>
            </a:r>
            <a:endParaRPr lang="en-US" dirty="0"/>
          </a:p>
          <a:p>
            <a:pPr marL="0" indent="0">
              <a:buNone/>
            </a:pPr>
            <a:r>
              <a:rPr lang="en-US" dirty="0"/>
              <a:t>2. The degree to which a system, component, or process meets customer </a:t>
            </a:r>
            <a:r>
              <a:rPr lang="en-US" dirty="0" smtClean="0"/>
              <a:t>or user </a:t>
            </a:r>
            <a:r>
              <a:rPr lang="en-US" dirty="0"/>
              <a:t>needs or expectations.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Software quality – Pressman’s definition</a:t>
            </a:r>
            <a:endParaRPr lang="en-US" dirty="0"/>
          </a:p>
        </p:txBody>
      </p:sp>
      <p:sp>
        <p:nvSpPr>
          <p:cNvPr id="3" name="Content Placeholder 2"/>
          <p:cNvSpPr>
            <a:spLocks noGrp="1"/>
          </p:cNvSpPr>
          <p:nvPr>
            <p:ph idx="1"/>
          </p:nvPr>
        </p:nvSpPr>
        <p:spPr/>
        <p:txBody>
          <a:bodyPr/>
          <a:lstStyle/>
          <a:p>
            <a:r>
              <a:rPr lang="en-US" dirty="0"/>
              <a:t>Software quality is defined as:</a:t>
            </a:r>
            <a:endParaRPr lang="en-US" dirty="0"/>
          </a:p>
          <a:p>
            <a:r>
              <a:rPr lang="en-US" dirty="0"/>
              <a:t>Conformance to explicitly stated functional and performance </a:t>
            </a:r>
            <a:r>
              <a:rPr lang="en-US" dirty="0" smtClean="0"/>
              <a:t>requirements, explicitly </a:t>
            </a:r>
            <a:r>
              <a:rPr lang="en-US" dirty="0"/>
              <a:t>documented development standards, and implicit </a:t>
            </a:r>
            <a:r>
              <a:rPr lang="en-US" dirty="0" smtClean="0"/>
              <a:t>characteristics  that </a:t>
            </a:r>
            <a:r>
              <a:rPr lang="en-US" dirty="0"/>
              <a:t>are expected of all professionally developed software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Software quality assurance – The IEEE definition</a:t>
            </a:r>
            <a:endParaRPr lang="en-US" dirty="0"/>
          </a:p>
        </p:txBody>
      </p:sp>
      <p:sp>
        <p:nvSpPr>
          <p:cNvPr id="3" name="Content Placeholder 2"/>
          <p:cNvSpPr>
            <a:spLocks noGrp="1"/>
          </p:cNvSpPr>
          <p:nvPr>
            <p:ph idx="1"/>
          </p:nvPr>
        </p:nvSpPr>
        <p:spPr/>
        <p:txBody>
          <a:bodyPr>
            <a:normAutofit/>
          </a:bodyPr>
          <a:lstStyle/>
          <a:p>
            <a:r>
              <a:rPr lang="en-US" dirty="0"/>
              <a:t>Software quality assurance is:</a:t>
            </a:r>
            <a:endParaRPr lang="en-US" dirty="0"/>
          </a:p>
          <a:p>
            <a:r>
              <a:rPr lang="en-US" dirty="0"/>
              <a:t>1. A planned and systematic pattern of all actions necessary to </a:t>
            </a:r>
            <a:r>
              <a:rPr lang="en-US" dirty="0" smtClean="0"/>
              <a:t>provide adequate </a:t>
            </a:r>
            <a:r>
              <a:rPr lang="en-US" dirty="0"/>
              <a:t>confidence that an item or product conforms to </a:t>
            </a:r>
            <a:r>
              <a:rPr lang="en-US" dirty="0" smtClean="0"/>
              <a:t>established technical </a:t>
            </a:r>
            <a:r>
              <a:rPr lang="en-US" dirty="0"/>
              <a:t>requirements.</a:t>
            </a:r>
            <a:endParaRPr lang="en-US" dirty="0"/>
          </a:p>
          <a:p>
            <a:r>
              <a:rPr lang="en-US" dirty="0"/>
              <a:t>2. A set of activities designed to evaluate the process by which the </a:t>
            </a:r>
            <a:r>
              <a:rPr lang="en-US" dirty="0" smtClean="0"/>
              <a:t>products are </a:t>
            </a:r>
            <a:r>
              <a:rPr lang="en-US" dirty="0"/>
              <a:t>developed or manufactured. Contrast with quality control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SQA – expanded definition</a:t>
            </a:r>
            <a:endParaRPr lang="en-US" dirty="0"/>
          </a:p>
        </p:txBody>
      </p:sp>
      <p:sp>
        <p:nvSpPr>
          <p:cNvPr id="3" name="Content Placeholder 2"/>
          <p:cNvSpPr>
            <a:spLocks noGrp="1"/>
          </p:cNvSpPr>
          <p:nvPr>
            <p:ph idx="1"/>
          </p:nvPr>
        </p:nvSpPr>
        <p:spPr/>
        <p:txBody>
          <a:bodyPr>
            <a:normAutofit fontScale="92500"/>
          </a:bodyPr>
          <a:lstStyle/>
          <a:p>
            <a:r>
              <a:rPr lang="en-US" dirty="0"/>
              <a:t>Software quality assurance is:</a:t>
            </a:r>
            <a:endParaRPr lang="en-US" dirty="0"/>
          </a:p>
          <a:p>
            <a:r>
              <a:rPr lang="en-US" dirty="0"/>
              <a:t>A systematic, planned set of actions necessary to provide </a:t>
            </a:r>
            <a:r>
              <a:rPr lang="en-US" dirty="0" smtClean="0"/>
              <a:t>adequate confidence </a:t>
            </a:r>
            <a:r>
              <a:rPr lang="en-US" dirty="0"/>
              <a:t>that the software development process or the </a:t>
            </a:r>
            <a:r>
              <a:rPr lang="en-US" dirty="0" smtClean="0"/>
              <a:t>maintenance process </a:t>
            </a:r>
            <a:r>
              <a:rPr lang="en-US" dirty="0"/>
              <a:t>of a software system product conforms to established </a:t>
            </a:r>
            <a:r>
              <a:rPr lang="en-US" dirty="0" smtClean="0"/>
              <a:t>functional technical </a:t>
            </a:r>
            <a:r>
              <a:rPr lang="en-US" dirty="0"/>
              <a:t>requirements as well as with the managerial requirements of </a:t>
            </a:r>
            <a:r>
              <a:rPr lang="en-US" dirty="0" smtClean="0"/>
              <a:t>keeping  the </a:t>
            </a:r>
            <a:r>
              <a:rPr lang="en-US" dirty="0"/>
              <a:t>schedule and operating within the budgetary confines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8AC6137-EE05-443C-B5CF-F2F3D07B6E9C}" type="slidenum">
              <a:rPr lang="en-US" altLang="en-US"/>
            </a:fld>
            <a:endParaRPr lang="en-US" altLang="en-US"/>
          </a:p>
        </p:txBody>
      </p:sp>
      <p:sp>
        <p:nvSpPr>
          <p:cNvPr id="9218" name="Rectangle 2"/>
          <p:cNvSpPr>
            <a:spLocks noGrp="1" noChangeArrowheads="1"/>
          </p:cNvSpPr>
          <p:nvPr>
            <p:ph type="title"/>
          </p:nvPr>
        </p:nvSpPr>
        <p:spPr>
          <a:xfrm>
            <a:off x="0" y="0"/>
            <a:ext cx="7772400" cy="1143000"/>
          </a:xfrm>
        </p:spPr>
        <p:txBody>
          <a:bodyPr/>
          <a:lstStyle/>
          <a:p>
            <a:pPr algn="l"/>
            <a:r>
              <a:rPr lang="en-US" altLang="en-US" sz="3600" b="1" u="sng"/>
              <a:t>What are SQA, SQP, SQC, and SQM?</a:t>
            </a:r>
            <a:endParaRPr lang="en-US" altLang="en-US" sz="3600" b="1" u="sng"/>
          </a:p>
        </p:txBody>
      </p:sp>
      <p:sp>
        <p:nvSpPr>
          <p:cNvPr id="9219" name="Text Box 3"/>
          <p:cNvSpPr txBox="1">
            <a:spLocks noChangeArrowheads="1"/>
          </p:cNvSpPr>
          <p:nvPr/>
        </p:nvSpPr>
        <p:spPr bwMode="auto">
          <a:xfrm>
            <a:off x="533400" y="1066800"/>
            <a:ext cx="82296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b="1">
                <a:cs typeface="Times New Roman" panose="02020603050405020304" pitchFamily="18" charset="0"/>
              </a:rPr>
              <a:t>SQA includes all 4 elements…</a:t>
            </a:r>
            <a:endParaRPr lang="en-US" altLang="en-US" b="1">
              <a:cs typeface="Times New Roman" panose="02020603050405020304" pitchFamily="18" charset="0"/>
            </a:endParaRPr>
          </a:p>
          <a:p>
            <a:pPr>
              <a:buFontTx/>
              <a:buChar char="•"/>
            </a:pPr>
            <a:r>
              <a:rPr lang="en-US" altLang="en-US" b="1">
                <a:cs typeface="Times New Roman" panose="02020603050405020304" pitchFamily="18" charset="0"/>
              </a:rPr>
              <a:t>Software Quality Assurance</a:t>
            </a:r>
            <a:r>
              <a:rPr lang="en-US" altLang="en-US">
                <a:cs typeface="Times New Roman" panose="02020603050405020304" pitchFamily="18" charset="0"/>
              </a:rPr>
              <a:t> – establishment of network of organizational procedures and standards leading to high-quality software</a:t>
            </a:r>
            <a:endParaRPr lang="en-US" altLang="en-US">
              <a:cs typeface="Times New Roman" panose="02020603050405020304" pitchFamily="18" charset="0"/>
            </a:endParaRPr>
          </a:p>
          <a:p>
            <a:pPr>
              <a:buFontTx/>
              <a:buAutoNum type="arabicPeriod" startAt="2"/>
            </a:pPr>
            <a:r>
              <a:rPr lang="en-US" altLang="en-US" b="1">
                <a:cs typeface="Times New Roman" panose="02020603050405020304" pitchFamily="18" charset="0"/>
              </a:rPr>
              <a:t>Software Quality Planning</a:t>
            </a:r>
            <a:r>
              <a:rPr lang="en-US" altLang="en-US">
                <a:cs typeface="Times New Roman" panose="02020603050405020304" pitchFamily="18" charset="0"/>
              </a:rPr>
              <a:t> – selection of appropriate procedures and standards from this framework and adaptation of these to specific software project</a:t>
            </a:r>
            <a:endParaRPr lang="en-US" altLang="en-US">
              <a:cs typeface="Times New Roman" panose="02020603050405020304" pitchFamily="18" charset="0"/>
            </a:endParaRPr>
          </a:p>
          <a:p>
            <a:pPr>
              <a:buFontTx/>
              <a:buAutoNum type="arabicPeriod" startAt="2"/>
            </a:pPr>
            <a:r>
              <a:rPr lang="en-US" altLang="en-US" b="1">
                <a:cs typeface="Times New Roman" panose="02020603050405020304" pitchFamily="18" charset="0"/>
              </a:rPr>
              <a:t>Software Quality Control</a:t>
            </a:r>
            <a:r>
              <a:rPr lang="en-US" altLang="en-US">
                <a:cs typeface="Times New Roman" panose="02020603050405020304" pitchFamily="18" charset="0"/>
              </a:rPr>
              <a:t> – definition and enactment of processes that ensure that project quality procedures and standards are being followed by the software development team</a:t>
            </a:r>
            <a:endParaRPr lang="en-US" altLang="en-US">
              <a:cs typeface="Times New Roman" panose="02020603050405020304" pitchFamily="18" charset="0"/>
            </a:endParaRPr>
          </a:p>
          <a:p>
            <a:pPr>
              <a:buFontTx/>
              <a:buAutoNum type="arabicPeriod" startAt="2"/>
            </a:pPr>
            <a:r>
              <a:rPr lang="en-US" altLang="en-US" b="1">
                <a:cs typeface="Times New Roman" panose="02020603050405020304" pitchFamily="18" charset="0"/>
              </a:rPr>
              <a:t>Software Quality Metrics</a:t>
            </a:r>
            <a:r>
              <a:rPr lang="en-US" altLang="en-US">
                <a:cs typeface="Times New Roman" panose="02020603050405020304" pitchFamily="18" charset="0"/>
              </a:rPr>
              <a:t> – collecting and analyzing quality data to predict and control quality of the software product being developed </a:t>
            </a:r>
            <a:endParaRPr lang="en-US" altLang="en-US">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15578</Words>
  <Application>WPS Presentation</Application>
  <PresentationFormat>On-screen Show (4:3)</PresentationFormat>
  <Paragraphs>288</Paragraphs>
  <Slides>46</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46</vt:i4>
      </vt:variant>
    </vt:vector>
  </HeadingPairs>
  <TitlesOfParts>
    <vt:vector size="65" baseType="lpstr">
      <vt:lpstr>Arial</vt:lpstr>
      <vt:lpstr>SimSun</vt:lpstr>
      <vt:lpstr>Wingdings</vt:lpstr>
      <vt:lpstr>Calibri</vt:lpstr>
      <vt:lpstr>Shruti</vt:lpstr>
      <vt:lpstr>Segoe Print</vt:lpstr>
      <vt:lpstr>Times New Roman</vt:lpstr>
      <vt:lpstr>Microsoft YaHei</vt:lpstr>
      <vt:lpstr>Arial Unicode MS</vt:lpstr>
      <vt:lpstr>Arial</vt:lpstr>
      <vt:lpstr>Wingdings</vt:lpstr>
      <vt:lpstr>Arial Narrow</vt:lpstr>
      <vt:lpstr>Times New Roman</vt:lpstr>
      <vt:lpstr>Wingdings 3</vt:lpstr>
      <vt:lpstr>Lucida Sans Unicode</vt:lpstr>
      <vt:lpstr>Calibri</vt:lpstr>
      <vt:lpstr>Office Theme</vt:lpstr>
      <vt:lpstr>Paint.Picture</vt:lpstr>
      <vt:lpstr>Paint.Picture</vt:lpstr>
      <vt:lpstr>Module-1 </vt:lpstr>
      <vt:lpstr>PowerPoint 演示文稿</vt:lpstr>
      <vt:lpstr>What is Quality and Assurance </vt:lpstr>
      <vt:lpstr>What is Quality Assurance?</vt:lpstr>
      <vt:lpstr>Software quality – IEEE definition</vt:lpstr>
      <vt:lpstr>Software quality – Pressman’s definition</vt:lpstr>
      <vt:lpstr>Software quality assurance – The IEEE definition</vt:lpstr>
      <vt:lpstr>SQA – expanded definition</vt:lpstr>
      <vt:lpstr>What are SQA, SQP, SQC, and SQM?</vt:lpstr>
      <vt:lpstr>  Software Quality Assurance vs. Software Quality Control </vt:lpstr>
      <vt:lpstr>PowerPoint 演示文稿</vt:lpstr>
      <vt:lpstr>PowerPoint 演示文稿</vt:lpstr>
      <vt:lpstr>Best practices for Quality Assurance:</vt:lpstr>
      <vt:lpstr> Differences between SQA and Software Testing</vt:lpstr>
      <vt:lpstr>Quality Assurance Functions:</vt:lpstr>
      <vt:lpstr>PowerPoint 演示文稿</vt:lpstr>
      <vt:lpstr>Software metrics can be classified into three  categories:</vt:lpstr>
      <vt:lpstr>PowerPoint 演示文稿</vt:lpstr>
      <vt:lpstr>PowerPoint 演示文稿</vt:lpstr>
      <vt:lpstr>PowerPoint 演示文稿</vt:lpstr>
      <vt:lpstr>PowerPoint 演示文稿</vt:lpstr>
      <vt:lpstr>PowerPoint 演示文稿</vt:lpstr>
      <vt:lpstr>PowerPoint 演示文稿</vt:lpstr>
      <vt:lpstr>What are SQA, SQP, SQC, and SQM?</vt:lpstr>
      <vt:lpstr>What's the Quality Assurance role? </vt:lpstr>
      <vt:lpstr>ROLE OF QUALITY ASSURANCE IN SOFTWARE DEVELOPMENT </vt:lpstr>
      <vt:lpstr>ROLE OF QUALITY ASSURANCE IN SOFTWARE DEVELOPMENT </vt:lpstr>
      <vt:lpstr>ROLE OF QUALITY ASSURANCE IN SOFTWARE DEVELOPMENT </vt:lpstr>
      <vt:lpstr> Software Quality Assurance (QA) Engineer Duties &amp; Responsibilities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SQA CONSIDERATIONS </vt:lpstr>
      <vt:lpstr>Need of Software Quality Assurance</vt:lpstr>
      <vt:lpstr>SQA Benefits </vt:lpstr>
      <vt:lpstr>SQA Peoples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dc:title>
  <dc:creator>Windows User</dc:creator>
  <cp:lastModifiedBy>admin</cp:lastModifiedBy>
  <cp:revision>11</cp:revision>
  <dcterms:created xsi:type="dcterms:W3CDTF">2020-06-28T12:31:00Z</dcterms:created>
  <dcterms:modified xsi:type="dcterms:W3CDTF">2020-07-15T02:30:34Z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1033-11.2.0.9453</vt:lpwstr>
  </property>
</Properties>
</file>