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425195"/>
            <a:ext cx="5410200" cy="0"/>
          </a:xfrm>
          <a:custGeom>
            <a:avLst/>
            <a:gdLst/>
            <a:ahLst/>
            <a:cxnLst/>
            <a:rect l="l" t="t" r="r" b="b"/>
            <a:pathLst>
              <a:path w="5410200">
                <a:moveTo>
                  <a:pt x="0" y="0"/>
                </a:moveTo>
                <a:lnTo>
                  <a:pt x="5410200" y="0"/>
                </a:lnTo>
              </a:path>
            </a:pathLst>
          </a:custGeom>
          <a:ln w="51815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142476" y="0"/>
            <a:ext cx="1905" cy="311150"/>
          </a:xfrm>
          <a:custGeom>
            <a:avLst/>
            <a:gdLst/>
            <a:ahLst/>
            <a:cxnLst/>
            <a:rect l="l" t="t" r="r" b="b"/>
            <a:pathLst>
              <a:path w="1904" h="311150">
                <a:moveTo>
                  <a:pt x="0" y="310896"/>
                </a:moveTo>
                <a:lnTo>
                  <a:pt x="1524" y="310896"/>
                </a:lnTo>
                <a:lnTo>
                  <a:pt x="1524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9072371" y="0"/>
            <a:ext cx="12700" cy="311150"/>
          </a:xfrm>
          <a:custGeom>
            <a:avLst/>
            <a:gdLst/>
            <a:ahLst/>
            <a:cxnLst/>
            <a:rect l="l" t="t" r="r" b="b"/>
            <a:pathLst>
              <a:path w="12700" h="311150">
                <a:moveTo>
                  <a:pt x="0" y="310896"/>
                </a:moveTo>
                <a:lnTo>
                  <a:pt x="12192" y="310896"/>
                </a:lnTo>
                <a:lnTo>
                  <a:pt x="12192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44940" cy="311150"/>
          </a:xfrm>
          <a:custGeom>
            <a:avLst/>
            <a:gdLst/>
            <a:ahLst/>
            <a:cxnLst/>
            <a:rect l="l" t="t" r="r" b="b"/>
            <a:pathLst>
              <a:path w="9044940" h="311150">
                <a:moveTo>
                  <a:pt x="0" y="310896"/>
                </a:moveTo>
                <a:lnTo>
                  <a:pt x="9044940" y="310896"/>
                </a:lnTo>
                <a:lnTo>
                  <a:pt x="9044940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142476" y="307847"/>
            <a:ext cx="1905" cy="91440"/>
          </a:xfrm>
          <a:custGeom>
            <a:avLst/>
            <a:gdLst/>
            <a:ahLst/>
            <a:cxnLst/>
            <a:rect l="l" t="t" r="r" b="b"/>
            <a:pathLst>
              <a:path w="1904" h="91439">
                <a:moveTo>
                  <a:pt x="0" y="91439"/>
                </a:moveTo>
                <a:lnTo>
                  <a:pt x="1524" y="91439"/>
                </a:lnTo>
                <a:lnTo>
                  <a:pt x="1524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072371" y="307847"/>
            <a:ext cx="12700" cy="91440"/>
          </a:xfrm>
          <a:custGeom>
            <a:avLst/>
            <a:gdLst/>
            <a:ahLst/>
            <a:cxnLst/>
            <a:rect l="l" t="t" r="r" b="b"/>
            <a:pathLst>
              <a:path w="12700" h="91439">
                <a:moveTo>
                  <a:pt x="0" y="91439"/>
                </a:moveTo>
                <a:lnTo>
                  <a:pt x="12192" y="91439"/>
                </a:lnTo>
                <a:lnTo>
                  <a:pt x="12192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307847"/>
            <a:ext cx="9044940" cy="91440"/>
          </a:xfrm>
          <a:custGeom>
            <a:avLst/>
            <a:gdLst/>
            <a:ahLst/>
            <a:cxnLst/>
            <a:rect l="l" t="t" r="r" b="b"/>
            <a:pathLst>
              <a:path w="9044940" h="91439">
                <a:moveTo>
                  <a:pt x="0" y="91439"/>
                </a:moveTo>
                <a:lnTo>
                  <a:pt x="9044940" y="91439"/>
                </a:lnTo>
                <a:lnTo>
                  <a:pt x="9044940" y="0"/>
                </a:lnTo>
                <a:lnTo>
                  <a:pt x="0" y="0"/>
                </a:lnTo>
                <a:lnTo>
                  <a:pt x="0" y="9143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142476" y="359663"/>
            <a:ext cx="1905" cy="81280"/>
          </a:xfrm>
          <a:custGeom>
            <a:avLst/>
            <a:gdLst/>
            <a:ahLst/>
            <a:cxnLst/>
            <a:rect l="l" t="t" r="r" b="b"/>
            <a:pathLst>
              <a:path w="1904" h="81279">
                <a:moveTo>
                  <a:pt x="0" y="80771"/>
                </a:moveTo>
                <a:lnTo>
                  <a:pt x="1524" y="80771"/>
                </a:lnTo>
                <a:lnTo>
                  <a:pt x="1524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9072371" y="359663"/>
            <a:ext cx="12700" cy="81280"/>
          </a:xfrm>
          <a:custGeom>
            <a:avLst/>
            <a:gdLst/>
            <a:ahLst/>
            <a:cxnLst/>
            <a:rect l="l" t="t" r="r" b="b"/>
            <a:pathLst>
              <a:path w="12700" h="81279">
                <a:moveTo>
                  <a:pt x="0" y="80771"/>
                </a:moveTo>
                <a:lnTo>
                  <a:pt x="12192" y="80771"/>
                </a:lnTo>
                <a:lnTo>
                  <a:pt x="12192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410200" y="359663"/>
            <a:ext cx="3634740" cy="81280"/>
          </a:xfrm>
          <a:custGeom>
            <a:avLst/>
            <a:gdLst/>
            <a:ahLst/>
            <a:cxnLst/>
            <a:rect l="l" t="t" r="r" b="b"/>
            <a:pathLst>
              <a:path w="3634740" h="81279">
                <a:moveTo>
                  <a:pt x="0" y="80771"/>
                </a:moveTo>
                <a:lnTo>
                  <a:pt x="3634740" y="80771"/>
                </a:lnTo>
                <a:lnTo>
                  <a:pt x="3634740" y="0"/>
                </a:lnTo>
                <a:lnTo>
                  <a:pt x="0" y="0"/>
                </a:lnTo>
                <a:lnTo>
                  <a:pt x="0" y="80771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9142476" y="440436"/>
            <a:ext cx="1905" cy="180340"/>
          </a:xfrm>
          <a:custGeom>
            <a:avLst/>
            <a:gdLst/>
            <a:ahLst/>
            <a:cxnLst/>
            <a:rect l="l" t="t" r="r" b="b"/>
            <a:pathLst>
              <a:path w="1904" h="180340">
                <a:moveTo>
                  <a:pt x="0" y="179832"/>
                </a:moveTo>
                <a:lnTo>
                  <a:pt x="1524" y="179832"/>
                </a:lnTo>
                <a:lnTo>
                  <a:pt x="1524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9072371" y="440436"/>
            <a:ext cx="12700" cy="180340"/>
          </a:xfrm>
          <a:custGeom>
            <a:avLst/>
            <a:gdLst/>
            <a:ahLst/>
            <a:cxnLst/>
            <a:rect l="l" t="t" r="r" b="b"/>
            <a:pathLst>
              <a:path w="12700" h="180340">
                <a:moveTo>
                  <a:pt x="0" y="179832"/>
                </a:moveTo>
                <a:lnTo>
                  <a:pt x="12192" y="179832"/>
                </a:lnTo>
                <a:lnTo>
                  <a:pt x="12192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5410200" y="440436"/>
            <a:ext cx="3634740" cy="180340"/>
          </a:xfrm>
          <a:custGeom>
            <a:avLst/>
            <a:gdLst/>
            <a:ahLst/>
            <a:cxnLst/>
            <a:rect l="l" t="t" r="r" b="b"/>
            <a:pathLst>
              <a:path w="3634740" h="180340">
                <a:moveTo>
                  <a:pt x="0" y="179832"/>
                </a:moveTo>
                <a:lnTo>
                  <a:pt x="3634740" y="179832"/>
                </a:lnTo>
                <a:lnTo>
                  <a:pt x="3634740" y="0"/>
                </a:lnTo>
                <a:lnTo>
                  <a:pt x="0" y="0"/>
                </a:lnTo>
                <a:lnTo>
                  <a:pt x="0" y="179832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5407152" y="510540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373111" y="606551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29700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988552" y="0"/>
            <a:ext cx="0" cy="622300"/>
          </a:xfrm>
          <a:custGeom>
            <a:avLst/>
            <a:gdLst/>
            <a:ahLst/>
            <a:cxnLst/>
            <a:rect l="l" t="t" r="r" b="b"/>
            <a:pathLst>
              <a:path h="622300">
                <a:moveTo>
                  <a:pt x="0" y="0"/>
                </a:moveTo>
                <a:lnTo>
                  <a:pt x="0" y="621791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8942831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5486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8877300" y="0"/>
            <a:ext cx="0" cy="585470"/>
          </a:xfrm>
          <a:custGeom>
            <a:avLst/>
            <a:gdLst/>
            <a:ahLst/>
            <a:cxnLst/>
            <a:rect l="l" t="t" r="r" b="b"/>
            <a:pathLst>
              <a:path h="585470">
                <a:moveTo>
                  <a:pt x="0" y="0"/>
                </a:moveTo>
                <a:lnTo>
                  <a:pt x="0" y="585215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94254" y="421894"/>
            <a:ext cx="355549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244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068" y="1404873"/>
            <a:ext cx="8309863" cy="422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12-Feb-19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200" y="3893820"/>
            <a:ext cx="3733800" cy="3175"/>
          </a:xfrm>
          <a:custGeom>
            <a:avLst/>
            <a:gdLst/>
            <a:ahLst/>
            <a:cxnLst/>
            <a:rect l="l" t="t" r="r" b="b"/>
            <a:pathLst>
              <a:path w="3733800" h="3175">
                <a:moveTo>
                  <a:pt x="0" y="3047"/>
                </a:moveTo>
                <a:lnTo>
                  <a:pt x="3733800" y="3047"/>
                </a:lnTo>
                <a:lnTo>
                  <a:pt x="37338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10200" y="3896867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0" y="192023"/>
                </a:moveTo>
                <a:lnTo>
                  <a:pt x="3733800" y="192023"/>
                </a:lnTo>
                <a:lnTo>
                  <a:pt x="3733800" y="0"/>
                </a:lnTo>
                <a:lnTo>
                  <a:pt x="0" y="0"/>
                </a:lnTo>
                <a:lnTo>
                  <a:pt x="0" y="19202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10200" y="4119371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800" y="0"/>
                </a:lnTo>
              </a:path>
            </a:pathLst>
          </a:custGeom>
          <a:ln w="914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10200" y="417423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18287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10200" y="4204715"/>
            <a:ext cx="1965960" cy="0"/>
          </a:xfrm>
          <a:custGeom>
            <a:avLst/>
            <a:gdLst/>
            <a:ahLst/>
            <a:cxnLst/>
            <a:rect l="l" t="t" r="r" b="b"/>
            <a:pathLst>
              <a:path w="1965959">
                <a:moveTo>
                  <a:pt x="0" y="0"/>
                </a:moveTo>
                <a:lnTo>
                  <a:pt x="1965959" y="0"/>
                </a:lnTo>
              </a:path>
            </a:pathLst>
          </a:custGeom>
          <a:ln w="9143">
            <a:solidFill>
              <a:srgbClr val="43808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10200" y="3976115"/>
            <a:ext cx="3063240" cy="0"/>
          </a:xfrm>
          <a:custGeom>
            <a:avLst/>
            <a:gdLst/>
            <a:ahLst/>
            <a:cxnLst/>
            <a:rect l="l" t="t" r="r" b="b"/>
            <a:pathLst>
              <a:path w="3063240">
                <a:moveTo>
                  <a:pt x="0" y="0"/>
                </a:moveTo>
                <a:lnTo>
                  <a:pt x="3063240" y="0"/>
                </a:lnTo>
              </a:path>
            </a:pathLst>
          </a:custGeom>
          <a:ln w="2743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76159" y="4079747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36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3816096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723"/>
                </a:moveTo>
                <a:lnTo>
                  <a:pt x="9144000" y="77723"/>
                </a:lnTo>
                <a:lnTo>
                  <a:pt x="9144000" y="0"/>
                </a:lnTo>
                <a:lnTo>
                  <a:pt x="0" y="0"/>
                </a:lnTo>
                <a:lnTo>
                  <a:pt x="0" y="77723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701796"/>
            <a:ext cx="6414770" cy="114300"/>
          </a:xfrm>
          <a:custGeom>
            <a:avLst/>
            <a:gdLst/>
            <a:ahLst/>
            <a:cxnLst/>
            <a:rect l="l" t="t" r="r" b="b"/>
            <a:pathLst>
              <a:path w="6414770" h="114300">
                <a:moveTo>
                  <a:pt x="0" y="114299"/>
                </a:moveTo>
                <a:lnTo>
                  <a:pt x="6414516" y="114299"/>
                </a:lnTo>
                <a:lnTo>
                  <a:pt x="6414516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14515" y="3701796"/>
            <a:ext cx="2729865" cy="189230"/>
          </a:xfrm>
          <a:custGeom>
            <a:avLst/>
            <a:gdLst/>
            <a:ahLst/>
            <a:cxnLst/>
            <a:rect l="l" t="t" r="r" b="b"/>
            <a:pathLst>
              <a:path w="2729865" h="189229">
                <a:moveTo>
                  <a:pt x="0" y="188975"/>
                </a:moveTo>
                <a:lnTo>
                  <a:pt x="2729484" y="188975"/>
                </a:lnTo>
                <a:lnTo>
                  <a:pt x="2729484" y="0"/>
                </a:lnTo>
                <a:lnTo>
                  <a:pt x="0" y="0"/>
                </a:lnTo>
                <a:lnTo>
                  <a:pt x="0" y="188975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144000" cy="3702050"/>
          </a:xfrm>
          <a:custGeom>
            <a:avLst/>
            <a:gdLst/>
            <a:ahLst/>
            <a:cxnLst/>
            <a:rect l="l" t="t" r="r" b="b"/>
            <a:pathLst>
              <a:path w="9144000" h="3702050">
                <a:moveTo>
                  <a:pt x="0" y="3701796"/>
                </a:moveTo>
                <a:lnTo>
                  <a:pt x="9144000" y="3701796"/>
                </a:lnTo>
                <a:lnTo>
                  <a:pt x="9144000" y="0"/>
                </a:lnTo>
                <a:lnTo>
                  <a:pt x="0" y="0"/>
                </a:lnTo>
                <a:lnTo>
                  <a:pt x="0" y="3701796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29180" y="1406397"/>
            <a:ext cx="5334635" cy="988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835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Trebuchet MS"/>
                <a:cs typeface="Trebuchet MS"/>
              </a:rPr>
              <a:t>Software Quality</a:t>
            </a:r>
            <a:r>
              <a:rPr sz="32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3200" spc="-50" dirty="0" smtClean="0">
                <a:solidFill>
                  <a:srgbClr val="FFFFFF"/>
                </a:solidFill>
                <a:latin typeface="Trebuchet MS"/>
                <a:cs typeface="Trebuchet MS"/>
              </a:rPr>
              <a:t>Assurance Planning</a:t>
            </a:r>
            <a:endParaRPr sz="32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377" y="871276"/>
            <a:ext cx="7414619" cy="5471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4798"/>
            <a:ext cx="9143999" cy="6553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33400"/>
            <a:ext cx="9143999" cy="63245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2400"/>
            <a:ext cx="9143999" cy="670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375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2763" y="913425"/>
            <a:ext cx="7104963" cy="50077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2395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304800"/>
            <a:ext cx="8382000" cy="624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9949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99" cy="6857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9961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254" y="650494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SQA</a:t>
            </a:r>
            <a:r>
              <a:rPr spc="-300" dirty="0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7068" y="1404873"/>
            <a:ext cx="7860665" cy="42291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68605" marR="5080" indent="-256540">
              <a:lnSpc>
                <a:spcPts val="2110"/>
              </a:lnSpc>
              <a:spcBef>
                <a:spcPts val="605"/>
              </a:spcBef>
            </a:pPr>
            <a:r>
              <a:rPr sz="2200" spc="-5" dirty="0">
                <a:latin typeface="Times New Roman"/>
                <a:cs typeface="Times New Roman"/>
              </a:rPr>
              <a:t>The SQA plan provides a road </a:t>
            </a:r>
            <a:r>
              <a:rPr sz="2200" spc="-10" dirty="0">
                <a:latin typeface="Times New Roman"/>
                <a:cs typeface="Times New Roman"/>
              </a:rPr>
              <a:t>map </a:t>
            </a:r>
            <a:r>
              <a:rPr sz="2200" spc="-5" dirty="0">
                <a:latin typeface="Times New Roman"/>
                <a:cs typeface="Times New Roman"/>
              </a:rPr>
              <a:t>for implementing software quality  assurance.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An outline for SQA plans by IEEE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[IEEE94]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200" b="1" spc="-5" dirty="0">
                <a:latin typeface="Times New Roman"/>
                <a:cs typeface="Times New Roman"/>
              </a:rPr>
              <a:t>Basic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items:</a:t>
            </a:r>
            <a:endParaRPr sz="2200">
              <a:latin typeface="Times New Roman"/>
              <a:cs typeface="Times New Roman"/>
            </a:endParaRPr>
          </a:p>
          <a:p>
            <a:pPr marL="431800" indent="-163195">
              <a:lnSpc>
                <a:spcPts val="2410"/>
              </a:lnSpc>
              <a:buChar char="-"/>
              <a:tabLst>
                <a:tab pos="431800" algn="l"/>
              </a:tabLst>
            </a:pPr>
            <a:r>
              <a:rPr sz="2200" dirty="0">
                <a:latin typeface="Times New Roman"/>
                <a:cs typeface="Times New Roman"/>
              </a:rPr>
              <a:t>purpose of </a:t>
            </a:r>
            <a:r>
              <a:rPr sz="2200" spc="-5" dirty="0">
                <a:latin typeface="Times New Roman"/>
                <a:cs typeface="Times New Roman"/>
              </a:rPr>
              <a:t>plan </a:t>
            </a:r>
            <a:r>
              <a:rPr sz="2200" dirty="0">
                <a:latin typeface="Times New Roman"/>
                <a:cs typeface="Times New Roman"/>
              </a:rPr>
              <a:t>and its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scope</a:t>
            </a:r>
            <a:endParaRPr sz="2200">
              <a:latin typeface="Times New Roman"/>
              <a:cs typeface="Times New Roman"/>
            </a:endParaRPr>
          </a:p>
          <a:p>
            <a:pPr marL="268605">
              <a:lnSpc>
                <a:spcPts val="2415"/>
              </a:lnSpc>
            </a:pPr>
            <a:r>
              <a:rPr sz="2200" spc="-5" dirty="0">
                <a:latin typeface="Times New Roman"/>
                <a:cs typeface="Times New Roman"/>
              </a:rPr>
              <a:t>-Reference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Documents</a:t>
            </a:r>
            <a:endParaRPr sz="2200">
              <a:latin typeface="Times New Roman"/>
              <a:cs typeface="Times New Roman"/>
            </a:endParaRPr>
          </a:p>
          <a:p>
            <a:pPr marL="268605" marR="287655" indent="548640">
              <a:lnSpc>
                <a:spcPts val="2110"/>
              </a:lnSpc>
              <a:spcBef>
                <a:spcPts val="400"/>
              </a:spcBef>
            </a:pPr>
            <a:r>
              <a:rPr sz="2200" spc="-5" dirty="0">
                <a:latin typeface="Times New Roman"/>
                <a:cs typeface="Times New Roman"/>
              </a:rPr>
              <a:t>Provide the complete list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document referenced to develop  SQAP</a:t>
            </a:r>
            <a:endParaRPr sz="2200">
              <a:latin typeface="Times New Roman"/>
              <a:cs typeface="Times New Roman"/>
            </a:endParaRPr>
          </a:p>
          <a:p>
            <a:pPr marL="431800" indent="-163195">
              <a:lnSpc>
                <a:spcPts val="2320"/>
              </a:lnSpc>
              <a:buChar char="-"/>
              <a:tabLst>
                <a:tab pos="431800" algn="l"/>
              </a:tabLst>
            </a:pPr>
            <a:r>
              <a:rPr sz="2200" spc="-5" dirty="0">
                <a:latin typeface="Times New Roman"/>
                <a:cs typeface="Times New Roman"/>
              </a:rPr>
              <a:t>management</a:t>
            </a:r>
            <a:endParaRPr sz="2200">
              <a:latin typeface="Times New Roman"/>
              <a:cs typeface="Times New Roman"/>
            </a:endParaRPr>
          </a:p>
          <a:p>
            <a:pPr marL="980440" lvl="1" indent="-163830">
              <a:lnSpc>
                <a:spcPts val="2260"/>
              </a:lnSpc>
              <a:buChar char="-"/>
              <a:tabLst>
                <a:tab pos="981075" algn="l"/>
              </a:tabLst>
            </a:pPr>
            <a:r>
              <a:rPr sz="2200" spc="-5" dirty="0">
                <a:latin typeface="Times New Roman"/>
                <a:cs typeface="Times New Roman"/>
              </a:rPr>
              <a:t>organization structure, SQA tasks, their placement in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268605">
              <a:lnSpc>
                <a:spcPts val="2265"/>
              </a:lnSpc>
            </a:pPr>
            <a:r>
              <a:rPr sz="2200" spc="-5" dirty="0">
                <a:latin typeface="Times New Roman"/>
                <a:cs typeface="Times New Roman"/>
              </a:rPr>
              <a:t>process</a:t>
            </a:r>
            <a:endParaRPr sz="2200">
              <a:latin typeface="Times New Roman"/>
              <a:cs typeface="Times New Roman"/>
            </a:endParaRPr>
          </a:p>
          <a:p>
            <a:pPr marL="980440" lvl="1" indent="-163830">
              <a:lnSpc>
                <a:spcPts val="2530"/>
              </a:lnSpc>
              <a:buChar char="-"/>
              <a:tabLst>
                <a:tab pos="981075" algn="l"/>
              </a:tabLst>
            </a:pPr>
            <a:r>
              <a:rPr sz="2200" spc="-5" dirty="0">
                <a:latin typeface="Times New Roman"/>
                <a:cs typeface="Times New Roman"/>
              </a:rPr>
              <a:t>roles and responsibilities related to product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quality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4254" y="421894"/>
            <a:ext cx="264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 SQA</a:t>
            </a:r>
            <a:r>
              <a:rPr spc="-300" dirty="0"/>
              <a:t> </a:t>
            </a:r>
            <a:r>
              <a:rPr dirty="0"/>
              <a:t>plan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205839"/>
            <a:ext cx="7682230" cy="517017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60020" indent="-147955">
              <a:lnSpc>
                <a:spcPct val="100000"/>
              </a:lnSpc>
              <a:spcBef>
                <a:spcPts val="400"/>
              </a:spcBef>
              <a:buChar char="-"/>
              <a:tabLst>
                <a:tab pos="160655" algn="l"/>
              </a:tabLst>
            </a:pPr>
            <a:r>
              <a:rPr sz="2000" dirty="0">
                <a:latin typeface="Times New Roman"/>
                <a:cs typeface="Times New Roman"/>
              </a:rPr>
              <a:t>Documentation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965835" algn="l"/>
              </a:tabLst>
            </a:pPr>
            <a:r>
              <a:rPr sz="2000" dirty="0">
                <a:latin typeface="Times New Roman"/>
                <a:cs typeface="Times New Roman"/>
              </a:rPr>
              <a:t>project documents, </a:t>
            </a:r>
            <a:r>
              <a:rPr sz="2000" spc="-5" dirty="0">
                <a:latin typeface="Times New Roman"/>
                <a:cs typeface="Times New Roman"/>
              </a:rPr>
              <a:t>models, technical </a:t>
            </a:r>
            <a:r>
              <a:rPr sz="2000" dirty="0">
                <a:latin typeface="Times New Roman"/>
                <a:cs typeface="Times New Roman"/>
              </a:rPr>
              <a:t>documents, user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documents.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965835" algn="l"/>
              </a:tabLst>
            </a:pPr>
            <a:r>
              <a:rPr sz="2000" dirty="0">
                <a:latin typeface="Times New Roman"/>
                <a:cs typeface="Times New Roman"/>
              </a:rPr>
              <a:t>standards 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practices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965835" algn="l"/>
              </a:tabLst>
            </a:pPr>
            <a:r>
              <a:rPr sz="2000" spc="-5" dirty="0">
                <a:latin typeface="Times New Roman"/>
                <a:cs typeface="Times New Roman"/>
              </a:rPr>
              <a:t>appropriate </a:t>
            </a:r>
            <a:r>
              <a:rPr sz="2000" dirty="0">
                <a:latin typeface="Times New Roman"/>
                <a:cs typeface="Times New Roman"/>
              </a:rPr>
              <a:t>reviews and audits to check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endParaRPr sz="2000">
              <a:latin typeface="Times New Roman"/>
              <a:cs typeface="Times New Roman"/>
            </a:endParaRPr>
          </a:p>
          <a:p>
            <a:pPr marL="412115" indent="-144145">
              <a:lnSpc>
                <a:spcPct val="100000"/>
              </a:lnSpc>
              <a:spcBef>
                <a:spcPts val="300"/>
              </a:spcBef>
              <a:buChar char="-"/>
              <a:tabLst>
                <a:tab pos="412750" algn="l"/>
              </a:tabLst>
            </a:pPr>
            <a:r>
              <a:rPr sz="2000" spc="-35" dirty="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965835" algn="l"/>
              </a:tabLst>
            </a:pP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plan 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procedure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965835" algn="l"/>
              </a:tabLst>
            </a:pPr>
            <a:r>
              <a:rPr sz="2000" dirty="0">
                <a:latin typeface="Times New Roman"/>
                <a:cs typeface="Times New Roman"/>
              </a:rPr>
              <a:t>problem reporting, and correction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actions</a:t>
            </a:r>
            <a:endParaRPr sz="2000">
              <a:latin typeface="Times New Roman"/>
              <a:cs typeface="Times New Roman"/>
            </a:endParaRPr>
          </a:p>
          <a:p>
            <a:pPr marL="965200" lvl="1" indent="-148590">
              <a:lnSpc>
                <a:spcPct val="100000"/>
              </a:lnSpc>
              <a:spcBef>
                <a:spcPts val="305"/>
              </a:spcBef>
              <a:buChar char="-"/>
              <a:tabLst>
                <a:tab pos="965835" algn="l"/>
              </a:tabLst>
            </a:pPr>
            <a:r>
              <a:rPr sz="2000" dirty="0">
                <a:latin typeface="Times New Roman"/>
                <a:cs typeface="Times New Roman"/>
              </a:rPr>
              <a:t>tools</a:t>
            </a:r>
            <a:endParaRPr sz="2000">
              <a:latin typeface="Times New Roman"/>
              <a:cs typeface="Times New Roman"/>
            </a:endParaRPr>
          </a:p>
          <a:p>
            <a:pPr marL="416559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417195" algn="l"/>
              </a:tabLst>
            </a:pPr>
            <a:r>
              <a:rPr sz="2000" dirty="0">
                <a:latin typeface="Times New Roman"/>
                <a:cs typeface="Times New Roman"/>
              </a:rPr>
              <a:t>code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way to protect or ensure the validity of </a:t>
            </a:r>
            <a:r>
              <a:rPr sz="2000" spc="-5" dirty="0">
                <a:latin typeface="Times New Roman"/>
                <a:cs typeface="Times New Roman"/>
              </a:rPr>
              <a:t>completed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code.</a:t>
            </a:r>
            <a:endParaRPr sz="2000">
              <a:latin typeface="Times New Roman"/>
              <a:cs typeface="Times New Roman"/>
            </a:endParaRPr>
          </a:p>
          <a:p>
            <a:pPr marL="416559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417195" algn="l"/>
              </a:tabLst>
            </a:pPr>
            <a:r>
              <a:rPr sz="2000" spc="-5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endParaRPr sz="2000">
              <a:latin typeface="Times New Roman"/>
              <a:cs typeface="Times New Roman"/>
            </a:endParaRPr>
          </a:p>
          <a:p>
            <a:pPr marL="817244">
              <a:lnSpc>
                <a:spcPct val="100000"/>
              </a:lnSpc>
              <a:spcBef>
                <a:spcPts val="300"/>
              </a:spcBef>
            </a:pPr>
            <a:r>
              <a:rPr sz="2000" dirty="0">
                <a:latin typeface="Times New Roman"/>
                <a:cs typeface="Times New Roman"/>
              </a:rPr>
              <a:t>secure </a:t>
            </a:r>
            <a:r>
              <a:rPr sz="2000" spc="-5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for software storage and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retrieval</a:t>
            </a:r>
            <a:endParaRPr sz="2000">
              <a:latin typeface="Times New Roman"/>
              <a:cs typeface="Times New Roman"/>
            </a:endParaRPr>
          </a:p>
          <a:p>
            <a:pPr marL="480695" indent="-212725">
              <a:lnSpc>
                <a:spcPct val="100000"/>
              </a:lnSpc>
              <a:spcBef>
                <a:spcPts val="300"/>
              </a:spcBef>
              <a:buChar char="-"/>
              <a:tabLst>
                <a:tab pos="480695" algn="l"/>
                <a:tab pos="481330" algn="l"/>
              </a:tabLst>
            </a:pPr>
            <a:r>
              <a:rPr sz="2000" spc="-5" dirty="0">
                <a:latin typeface="Times New Roman"/>
                <a:cs typeface="Times New Roman"/>
              </a:rPr>
              <a:t>maintenance,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retention</a:t>
            </a:r>
            <a:endParaRPr sz="2000">
              <a:latin typeface="Times New Roman"/>
              <a:cs typeface="Times New Roman"/>
            </a:endParaRPr>
          </a:p>
          <a:p>
            <a:pPr marL="416559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417195" algn="l"/>
              </a:tabLst>
            </a:pPr>
            <a:r>
              <a:rPr sz="2000" dirty="0">
                <a:latin typeface="Times New Roman"/>
                <a:cs typeface="Times New Roman"/>
              </a:rPr>
              <a:t>training</a:t>
            </a:r>
            <a:endParaRPr sz="2000">
              <a:latin typeface="Times New Roman"/>
              <a:cs typeface="Times New Roman"/>
            </a:endParaRPr>
          </a:p>
          <a:p>
            <a:pPr marL="416559" indent="-148590">
              <a:lnSpc>
                <a:spcPct val="100000"/>
              </a:lnSpc>
              <a:spcBef>
                <a:spcPts val="300"/>
              </a:spcBef>
              <a:buChar char="-"/>
              <a:tabLst>
                <a:tab pos="417195" algn="l"/>
              </a:tabLst>
            </a:pPr>
            <a:r>
              <a:rPr sz="2000" dirty="0">
                <a:latin typeface="Times New Roman"/>
                <a:cs typeface="Times New Roman"/>
              </a:rPr>
              <a:t>risk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4254" y="421894"/>
            <a:ext cx="4444746" cy="1107996"/>
          </a:xfrm>
        </p:spPr>
        <p:txBody>
          <a:bodyPr/>
          <a:lstStyle/>
          <a:p>
            <a:r>
              <a:rPr lang="en-US" dirty="0" smtClean="0"/>
              <a:t>Quality Goal methodology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68" y="1404873"/>
            <a:ext cx="8309863" cy="1384995"/>
          </a:xfrm>
        </p:spPr>
        <p:txBody>
          <a:bodyPr/>
          <a:lstStyle/>
          <a:p>
            <a:r>
              <a:rPr lang="en-US" dirty="0" smtClean="0"/>
              <a:t>Compile the quality goal from each interested party</a:t>
            </a:r>
          </a:p>
          <a:p>
            <a:r>
              <a:rPr lang="en-US" dirty="0" smtClean="0"/>
              <a:t>A quality/reliability engineering analysis must be performed to ascertain the effects of the various quality attributes.</a:t>
            </a:r>
          </a:p>
          <a:p>
            <a:r>
              <a:rPr lang="en-US" dirty="0" smtClean="0"/>
              <a:t>The end result of  this process will be the creation of prioritized list of the desired and agreed on quality goals.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54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895"/>
            <a:ext cx="8305800" cy="984885"/>
          </a:xfrm>
        </p:spPr>
        <p:txBody>
          <a:bodyPr/>
          <a:lstStyle/>
          <a:p>
            <a:r>
              <a:rPr lang="en-US" sz="3200" dirty="0" smtClean="0"/>
              <a:t>Consideration for quality goals establishment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09863" cy="6647974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en-US" dirty="0" smtClean="0"/>
              <a:t>System characteristics</a:t>
            </a:r>
          </a:p>
          <a:p>
            <a:r>
              <a:rPr lang="en-US" dirty="0"/>
              <a:t> </a:t>
            </a:r>
            <a:r>
              <a:rPr lang="en-US" dirty="0" smtClean="0"/>
              <a:t>         functionality</a:t>
            </a:r>
          </a:p>
          <a:p>
            <a:r>
              <a:rPr lang="en-US" dirty="0"/>
              <a:t> </a:t>
            </a:r>
            <a:r>
              <a:rPr lang="en-US" dirty="0" smtClean="0"/>
              <a:t>         performance</a:t>
            </a:r>
          </a:p>
          <a:p>
            <a:r>
              <a:rPr lang="en-US" dirty="0"/>
              <a:t> </a:t>
            </a:r>
            <a:r>
              <a:rPr lang="en-US" dirty="0" smtClean="0"/>
              <a:t>         constraints</a:t>
            </a:r>
          </a:p>
          <a:p>
            <a:r>
              <a:rPr lang="en-US" dirty="0"/>
              <a:t> </a:t>
            </a:r>
            <a:r>
              <a:rPr lang="en-US" dirty="0" smtClean="0"/>
              <a:t>         technologies innovativeness</a:t>
            </a:r>
          </a:p>
          <a:p>
            <a:r>
              <a:rPr lang="en-US" dirty="0"/>
              <a:t> </a:t>
            </a:r>
            <a:r>
              <a:rPr lang="en-US" dirty="0" smtClean="0"/>
              <a:t>         technological and managerial risk</a:t>
            </a:r>
          </a:p>
          <a:p>
            <a:pPr marL="342900" indent="-342900">
              <a:buAutoNum type="arabicParenR" startAt="2"/>
            </a:pPr>
            <a:r>
              <a:rPr lang="en-US" dirty="0" smtClean="0"/>
              <a:t>Trade-offs</a:t>
            </a:r>
          </a:p>
          <a:p>
            <a:pPr marL="342900" indent="-342900">
              <a:buAutoNum type="arabicParenR" startAt="2"/>
            </a:pPr>
            <a:r>
              <a:rPr lang="en-US" dirty="0" smtClean="0"/>
              <a:t>Quality perceptions</a:t>
            </a:r>
          </a:p>
          <a:p>
            <a:r>
              <a:rPr lang="en-US" dirty="0" smtClean="0"/>
              <a:t>      All staff and users involved </a:t>
            </a:r>
            <a:r>
              <a:rPr lang="en-US" dirty="0"/>
              <a:t> </a:t>
            </a:r>
            <a:r>
              <a:rPr lang="en-US" dirty="0" smtClean="0"/>
              <a:t>with the system</a:t>
            </a:r>
          </a:p>
          <a:p>
            <a:r>
              <a:rPr lang="en-US" dirty="0"/>
              <a:t> </a:t>
            </a:r>
            <a:r>
              <a:rPr lang="en-US" dirty="0" smtClean="0"/>
              <a:t>     perception may be attained  via s survey.</a:t>
            </a:r>
          </a:p>
          <a:p>
            <a:r>
              <a:rPr lang="en-US" dirty="0" smtClean="0"/>
              <a:t>4) Quality functions</a:t>
            </a:r>
          </a:p>
          <a:p>
            <a:r>
              <a:rPr lang="en-US" dirty="0"/>
              <a:t> </a:t>
            </a:r>
            <a:r>
              <a:rPr lang="en-US" dirty="0" smtClean="0"/>
              <a:t>      auditing</a:t>
            </a:r>
          </a:p>
          <a:p>
            <a:r>
              <a:rPr lang="en-US" dirty="0"/>
              <a:t> </a:t>
            </a:r>
            <a:r>
              <a:rPr lang="en-US" dirty="0" smtClean="0"/>
              <a:t>      Methodology</a:t>
            </a:r>
          </a:p>
          <a:p>
            <a:r>
              <a:rPr lang="en-US" dirty="0"/>
              <a:t> </a:t>
            </a:r>
            <a:r>
              <a:rPr lang="en-US" dirty="0" smtClean="0"/>
              <a:t>     Analyzing</a:t>
            </a:r>
          </a:p>
          <a:p>
            <a:r>
              <a:rPr lang="en-US" dirty="0"/>
              <a:t> </a:t>
            </a:r>
            <a:r>
              <a:rPr lang="en-US" dirty="0" smtClean="0"/>
              <a:t>     Reporting</a:t>
            </a:r>
          </a:p>
          <a:p>
            <a:r>
              <a:rPr lang="en-US" dirty="0" smtClean="0"/>
              <a:t>5) Training</a:t>
            </a:r>
          </a:p>
          <a:p>
            <a:r>
              <a:rPr lang="en-US" dirty="0"/>
              <a:t> </a:t>
            </a:r>
            <a:r>
              <a:rPr lang="en-US" dirty="0" smtClean="0"/>
              <a:t>     Testing</a:t>
            </a:r>
          </a:p>
          <a:p>
            <a:r>
              <a:rPr lang="en-US" dirty="0"/>
              <a:t> </a:t>
            </a:r>
            <a:r>
              <a:rPr lang="en-US" dirty="0" smtClean="0"/>
              <a:t>     verification &amp; validation</a:t>
            </a:r>
          </a:p>
          <a:p>
            <a:r>
              <a:rPr lang="en-US" dirty="0"/>
              <a:t> </a:t>
            </a:r>
            <a:r>
              <a:rPr lang="en-US" dirty="0" smtClean="0"/>
              <a:t>     Tooling</a:t>
            </a:r>
          </a:p>
          <a:p>
            <a:r>
              <a:rPr lang="en-US" dirty="0"/>
              <a:t> </a:t>
            </a:r>
            <a:r>
              <a:rPr lang="en-US" dirty="0" smtClean="0"/>
              <a:t>      auditing</a:t>
            </a:r>
          </a:p>
          <a:p>
            <a:r>
              <a:rPr lang="en-US" dirty="0"/>
              <a:t> </a:t>
            </a:r>
            <a:r>
              <a:rPr lang="en-US" dirty="0" smtClean="0"/>
              <a:t>     analyzing</a:t>
            </a:r>
          </a:p>
          <a:p>
            <a:r>
              <a:rPr lang="en-US" dirty="0"/>
              <a:t> </a:t>
            </a:r>
            <a:r>
              <a:rPr lang="en-US" dirty="0" smtClean="0"/>
              <a:t>     QM planning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3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05232" y="2795152"/>
            <a:ext cx="6671187" cy="1832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19200" y="1219200"/>
            <a:ext cx="6934199" cy="464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500" y="1410072"/>
            <a:ext cx="8001000" cy="4717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4576" y="1217847"/>
            <a:ext cx="6527250" cy="45307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7AEB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259</Words>
  <Application>Microsoft Office PowerPoint</Application>
  <PresentationFormat>On-screen Show (4:3)</PresentationFormat>
  <Paragraphs>57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Software Quality Assurance Planning</vt:lpstr>
      <vt:lpstr>The SQA plan</vt:lpstr>
      <vt:lpstr>The SQA plan</vt:lpstr>
      <vt:lpstr>Quality Goal methodology</vt:lpstr>
      <vt:lpstr>Consideration for quality goals establishment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Engineering (CSE302)</dc:title>
  <dc:creator>admin</dc:creator>
  <cp:lastModifiedBy>Windows User</cp:lastModifiedBy>
  <cp:revision>6</cp:revision>
  <dcterms:created xsi:type="dcterms:W3CDTF">2019-02-12T06:37:16Z</dcterms:created>
  <dcterms:modified xsi:type="dcterms:W3CDTF">2019-02-12T08:22:23Z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2016-03-30T00:00:00Z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2019-02-12T00:00:00Z</vt:filetime>
  </property>
</Properties>
</file>