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bmp" ContentType="image/bmp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97"/>
  </p:handoutMasterIdLst>
  <p:sldIdLst>
    <p:sldId id="256" r:id="rId4"/>
    <p:sldId id="331" r:id="rId5"/>
    <p:sldId id="332" r:id="rId6"/>
    <p:sldId id="333" r:id="rId8"/>
    <p:sldId id="334" r:id="rId9"/>
    <p:sldId id="335" r:id="rId10"/>
    <p:sldId id="336" r:id="rId11"/>
    <p:sldId id="337" r:id="rId12"/>
    <p:sldId id="338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72" r:id="rId59"/>
    <p:sldId id="373" r:id="rId60"/>
    <p:sldId id="374" r:id="rId61"/>
    <p:sldId id="375" r:id="rId62"/>
    <p:sldId id="376" r:id="rId63"/>
    <p:sldId id="377" r:id="rId64"/>
    <p:sldId id="272" r:id="rId65"/>
    <p:sldId id="291" r:id="rId66"/>
    <p:sldId id="290" r:id="rId67"/>
    <p:sldId id="281" r:id="rId68"/>
    <p:sldId id="282" r:id="rId69"/>
    <p:sldId id="259" r:id="rId70"/>
    <p:sldId id="274" r:id="rId71"/>
    <p:sldId id="275" r:id="rId72"/>
    <p:sldId id="270" r:id="rId73"/>
    <p:sldId id="273" r:id="rId74"/>
    <p:sldId id="276" r:id="rId75"/>
    <p:sldId id="279" r:id="rId76"/>
    <p:sldId id="277" r:id="rId77"/>
    <p:sldId id="278" r:id="rId78"/>
    <p:sldId id="280" r:id="rId79"/>
    <p:sldId id="314" r:id="rId80"/>
    <p:sldId id="315" r:id="rId81"/>
    <p:sldId id="316" r:id="rId82"/>
    <p:sldId id="317" r:id="rId83"/>
    <p:sldId id="318" r:id="rId84"/>
    <p:sldId id="319" r:id="rId85"/>
    <p:sldId id="320" r:id="rId86"/>
    <p:sldId id="321" r:id="rId87"/>
    <p:sldId id="322" r:id="rId88"/>
    <p:sldId id="323" r:id="rId89"/>
    <p:sldId id="324" r:id="rId90"/>
    <p:sldId id="325" r:id="rId91"/>
    <p:sldId id="326" r:id="rId92"/>
    <p:sldId id="327" r:id="rId93"/>
    <p:sldId id="328" r:id="rId94"/>
    <p:sldId id="329" r:id="rId95"/>
    <p:sldId id="313" r:id="rId9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2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6"/>
    <p:restoredTop sz="90929"/>
  </p:normalViewPr>
  <p:slideViewPr>
    <p:cSldViewPr showGuides="1">
      <p:cViewPr varScale="1">
        <p:scale>
          <a:sx n="67" d="100"/>
          <a:sy n="67" d="100"/>
        </p:scale>
        <p:origin x="-8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45006" cy="45006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handoutMaster" Target="handoutMasters/handoutMaster1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0" Type="http://schemas.openxmlformats.org/officeDocument/2006/relationships/tableStyles" Target="tableStyle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Header Placeholder 2560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25603" name="Date Placeholder 2560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25604" name="Footer Placeholder 2560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25605" name="Slide Number Placeholder 2560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fld id="{9A0DB2DC-4C9A-4742-B13C-FB6460FD3503}" type="slidenum">
              <a:rPr lang="en-US" sz="1200">
                <a:latin typeface="Arial" panose="020B0604020202020204" pitchFamily="34" charset="0"/>
              </a:rPr>
            </a:fld>
            <a:endParaRPr lang="en-US" sz="12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40962" name="Slide Image Placeholder 40961"/>
          <p:cNvSpPr>
            <a:spLocks noTextEdit="1"/>
          </p:cNvSpPr>
          <p:nvPr>
            <p:ph type="sldImg"/>
          </p:nvPr>
        </p:nvSpPr>
        <p:spPr>
          <a:xfrm>
            <a:off x="125413" y="496888"/>
            <a:ext cx="6411912" cy="4808537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63" name="Text Placeholder 40962"/>
          <p:cNvSpPr/>
          <p:nvPr>
            <p:ph type="body" idx="1"/>
          </p:nvPr>
        </p:nvSpPr>
        <p:spPr>
          <a:xfrm>
            <a:off x="369888" y="5470525"/>
            <a:ext cx="5922962" cy="3760788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In the early 1980’s, organizations got increasingly frustrated with the delays of most software projects.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These projects were often well over their initial budget as well.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Nearly 40 to 50% of the projects were typically cancelled.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Around this time, there was a growing realization that the fundamental problem was actually the inability to manage the software process itself.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In November 1986, the Software Engineering Institute, or SEI, began to develop a process maturity framework that would help organizations improve their software process.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After four years of experience with the software process maturity framework and the preliminary version of a maturity questionnaire, the SEI evolved the maturity framework into the Capability Maturity Model for Software, or CMM, version 1.0.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CMM presented sets of recommended practices in a number of key process areas that have been shown to enhance software process capability.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In 1993, a newer revision, 1.1, of the CMM was produced, based on feedback and experience since the initial publication.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This version is still current as of today.</a:t>
            </a:r>
            <a:endParaRPr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71010" name="Slide Image Placeholder 171009"/>
          <p:cNvSpPr>
            <a:spLocks noTextEdit="1"/>
          </p:cNvSpPr>
          <p:nvPr>
            <p:ph type="sldImg"/>
          </p:nvPr>
        </p:nvSpPr>
        <p:spPr>
          <a:xfrm>
            <a:off x="125413" y="496888"/>
            <a:ext cx="6411912" cy="4808537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11" name="Text Placeholder 171010"/>
          <p:cNvSpPr/>
          <p:nvPr>
            <p:ph type="body" idx="1"/>
          </p:nvPr>
        </p:nvSpPr>
        <p:spPr>
          <a:xfrm>
            <a:off x="369888" y="5470525"/>
            <a:ext cx="5922962" cy="3760788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marL="228600" lvl="0" indent="-228600"/>
            <a:r>
              <a:rPr dirty="0"/>
              <a:t>Level 1 is the Initial level. </a:t>
            </a:r>
            <a:endParaRPr dirty="0"/>
          </a:p>
          <a:p>
            <a:pPr marL="228600" lvl="0" indent="-228600"/>
            <a:r>
              <a:rPr dirty="0">
                <a:latin typeface="Arial" panose="020B0604020202020204" pitchFamily="34" charset="0"/>
              </a:rPr>
              <a:t>At the Initial Level, the organization typically does not provide a stable environment for developing and maintaining software. Such organizations frequently have difficulty making commitments that the staff can meet with an orderly engineering process, resulting in a series of crises. </a:t>
            </a:r>
            <a:endParaRPr dirty="0">
              <a:latin typeface="Arial" panose="020B0604020202020204" pitchFamily="34" charset="0"/>
            </a:endParaRPr>
          </a:p>
          <a:p>
            <a:pPr marL="228600" lvl="0" indent="-228600"/>
            <a:r>
              <a:rPr dirty="0">
                <a:latin typeface="Arial" panose="020B0604020202020204" pitchFamily="34" charset="0"/>
              </a:rPr>
              <a:t>During a crisis, projects typically abandon planned procedures and revert to coding and testing. </a:t>
            </a:r>
            <a:endParaRPr dirty="0">
              <a:latin typeface="Arial" panose="020B0604020202020204" pitchFamily="34" charset="0"/>
            </a:endParaRPr>
          </a:p>
          <a:p>
            <a:pPr marL="228600" lvl="0" indent="-228600"/>
            <a:r>
              <a:rPr>
                <a:latin typeface="Arial" panose="020B0604020202020204" pitchFamily="34" charset="0"/>
              </a:rPr>
              <a:t>Success depends entirely on having an exceptional manager and a seasoned and effective software team. </a:t>
            </a:r>
            <a:endParaRPr>
              <a:latin typeface="Arial" panose="020B0604020202020204" pitchFamily="34" charset="0"/>
            </a:endParaRPr>
          </a:p>
          <a:p>
            <a:pPr marL="228600" lvl="0" indent="-228600"/>
            <a:r>
              <a:rPr>
                <a:latin typeface="Arial" panose="020B0604020202020204" pitchFamily="34" charset="0"/>
              </a:rPr>
              <a:t>Even a strong engineering process cannot overcome the instability created by the absence of sound management practices. In spite of this ad hoc, even chaotic process, Level 1 organizations frequently develop products that work, even though they may be over the budget and schedule. </a:t>
            </a:r>
            <a:endParaRPr>
              <a:latin typeface="Arial" panose="020B0604020202020204" pitchFamily="34" charset="0"/>
            </a:endParaRPr>
          </a:p>
          <a:p>
            <a:pPr marL="228600" lvl="0" indent="-228600"/>
            <a:r>
              <a:rPr>
                <a:latin typeface="Arial" panose="020B0604020202020204" pitchFamily="34" charset="0"/>
              </a:rPr>
              <a:t>Success in Level 1 organizations depends on the competence and heroics of the people in the organization, and cannot be repeated unless the same competent individuals are assigned to the next project. </a:t>
            </a:r>
            <a:endParaRPr>
              <a:latin typeface="Arial" panose="020B0604020202020204" pitchFamily="34" charset="0"/>
            </a:endParaRPr>
          </a:p>
          <a:p>
            <a:pPr marL="228600" lvl="0" indent="-228600"/>
            <a:r>
              <a:rPr>
                <a:latin typeface="Arial" panose="020B0604020202020204" pitchFamily="34" charset="0"/>
              </a:rPr>
              <a:t>Thus, at Level 1, capability is a characteristic of the individuals, not of the organization.</a:t>
            </a:r>
            <a:endParaRPr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73058" name="Slide Image Placeholder 173057"/>
          <p:cNvSpPr>
            <a:spLocks noTextEdit="1"/>
          </p:cNvSpPr>
          <p:nvPr>
            <p:ph type="sldImg"/>
          </p:nvPr>
        </p:nvSpPr>
        <p:spPr>
          <a:xfrm>
            <a:off x="125413" y="496888"/>
            <a:ext cx="6411912" cy="4808537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59" name="Text Placeholder 173058"/>
          <p:cNvSpPr/>
          <p:nvPr>
            <p:ph type="body" idx="1"/>
          </p:nvPr>
        </p:nvSpPr>
        <p:spPr>
          <a:xfrm>
            <a:off x="369888" y="5470525"/>
            <a:ext cx="5922962" cy="3760788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Level 2 is the Repeatable level.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At the Repeatable Level, policies for managing a software project and procedures to implement those policies are established.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Planning and managing new projects is based on experience with similar projects.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Establishing basic process management discipline on a project-by-project basis enhances process capability.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Projects in Level 2 organizations have installed basic software management controls.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Realistic project commitments are based on the results observed on previous projects and on the requirements of the current project.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software project managers track costs, schedules, and functionality; problems in meeting commitments are identified when they arise.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Software project standards are defined, and the organization ensures they are faithfully followed.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Processes may differ between projects in a Level 2 organization.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organizational requirement for achieving Level 2 is that there are policies that guide the projects in establishing the appropriate management processes.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software process capability of Level 2 organizations can be summarized as disciplined because planning and tracking of the software project is stable and earlier successes can be repeated.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project's process is under the effective control of a project management system, following realistic plans based on the performance of previous projects.</a:t>
            </a:r>
            <a:endParaRPr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75106" name="Slide Image Placeholder 175105"/>
          <p:cNvSpPr>
            <a:spLocks noTextEdit="1"/>
          </p:cNvSpPr>
          <p:nvPr>
            <p:ph type="sldImg"/>
          </p:nvPr>
        </p:nvSpPr>
        <p:spPr>
          <a:xfrm>
            <a:off x="125413" y="496888"/>
            <a:ext cx="6411912" cy="4808537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07" name="Text Placeholder 175106"/>
          <p:cNvSpPr/>
          <p:nvPr>
            <p:ph type="body" idx="1"/>
          </p:nvPr>
        </p:nvSpPr>
        <p:spPr>
          <a:xfrm>
            <a:off x="369888" y="5470525"/>
            <a:ext cx="5922962" cy="3760788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Level 3 is the Defined level.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At the Defined level, the standard process for developing and maintaining software across the organization is documented, including both software engineering and management processes, and these processes are integrated into a coherent whole.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This standard process is referred to throughout the CMM as the organization's standard software process.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Processes established at Level 3 are used to help the software managers and the technical staff perform more effectively.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organization exploits effective software engineering practices when standardizing its software processes.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A group is responsible for the organization's software process activities.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Projects tailor the organization's standard software process to develop their own defined software process, which accounts for the unique characteristics of a project.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A defined software process contains a coherent, integrated set of well-defined software engineering and management processes.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A well-defined process can be characterized as including readiness criteria, inputs, standards, and procedures for performing the work, verification mechanisms, such as peer reviews, outputs, and completion criteria.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Because the software process is well defined, management has good insight into technical progress on all projects.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software process capability of Level 3 organizations can be summarized as standard and consistent because both software engineering and management activities are stable and repeatable.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Within established product lines, cost, schedule, and functionality are under control, and software quality is tracked.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This process capability is based on a common, organization-wide understanding of the activities, roles, and responsibilities in a defined software process.</a:t>
            </a:r>
            <a:endParaRPr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77154" name="Slide Image Placeholder 177153"/>
          <p:cNvSpPr>
            <a:spLocks noTextEdit="1"/>
          </p:cNvSpPr>
          <p:nvPr>
            <p:ph type="sldImg"/>
          </p:nvPr>
        </p:nvSpPr>
        <p:spPr>
          <a:xfrm>
            <a:off x="125413" y="496888"/>
            <a:ext cx="6411912" cy="4808537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7155" name="Text Placeholder 177154"/>
          <p:cNvSpPr/>
          <p:nvPr>
            <p:ph type="body" idx="1"/>
          </p:nvPr>
        </p:nvSpPr>
        <p:spPr>
          <a:xfrm>
            <a:off x="369888" y="5470525"/>
            <a:ext cx="5922962" cy="3760788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Level 4 is the Managed level.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At the Managed Level, the organization sets quantitative quality goals for both software products and processes.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Productivity and quality are measured for important software process activities across all projects as part of an organizational measurement program.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An organization-wide software process database is used to collect and analyze the data available from the projects' defined software processes.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Software processes are instrumented with well-defined and consistent measurements at Level 4.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These measurements establish the quantitative foundation for evaluating the projects' software processes and products.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Projects achieve control over their products and processes by narrowing the variation in their process performance to fall within acceptable quantitative boundaries.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Meaningful variations in process performance can be distinguished from random variation (noise), particularly within established product lines.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risks involved in moving up the learning curve of a new application domain are known and carefully managed.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software process capability of Level 4 organizations can be summarized as being quantifiable and predictable because the process is measured and operates within measurable limits.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This level of process capability allows an organization to predict trends in process and product quality within the quantitative bounds of these limits.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Because the process is both stable and measured, when some exceptional circumstance occurs, the “special cause” of the variation can be identified and addressed.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When the known limits of the process are exceeded, action is taken to correct the situation.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Software products are of predictably high quality.</a:t>
            </a:r>
            <a:endParaRPr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79202" name="Slide Image Placeholder 179201"/>
          <p:cNvSpPr>
            <a:spLocks noTextEdit="1"/>
          </p:cNvSpPr>
          <p:nvPr>
            <p:ph type="sldImg"/>
          </p:nvPr>
        </p:nvSpPr>
        <p:spPr>
          <a:xfrm>
            <a:off x="125413" y="496888"/>
            <a:ext cx="6411912" cy="4808537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9203" name="Text Placeholder 179202"/>
          <p:cNvSpPr/>
          <p:nvPr>
            <p:ph type="body" idx="1"/>
          </p:nvPr>
        </p:nvSpPr>
        <p:spPr>
          <a:xfrm>
            <a:off x="369888" y="5470525"/>
            <a:ext cx="5922962" cy="3760788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marL="228600" lvl="0" indent="-228600"/>
            <a:r>
              <a:rPr dirty="0">
                <a:latin typeface="Arial" panose="020B0604020202020204" pitchFamily="34" charset="0"/>
              </a:rPr>
              <a:t>Level 5 is the Optimizing level. </a:t>
            </a:r>
            <a:endParaRPr dirty="0">
              <a:latin typeface="Arial" panose="020B0604020202020204" pitchFamily="34" charset="0"/>
            </a:endParaRPr>
          </a:p>
          <a:p>
            <a:pPr marL="228600" lvl="0" indent="-228600"/>
            <a:r>
              <a:rPr dirty="0">
                <a:latin typeface="Arial" panose="020B0604020202020204" pitchFamily="34" charset="0"/>
              </a:rPr>
              <a:t>At the Optimizing Level, the entire organization is focused on continuous process improvement. </a:t>
            </a:r>
            <a:endParaRPr dirty="0">
              <a:latin typeface="Arial" panose="020B0604020202020204" pitchFamily="34" charset="0"/>
            </a:endParaRPr>
          </a:p>
          <a:p>
            <a:pPr marL="228600" lvl="0" indent="-228600"/>
            <a:r>
              <a:rPr dirty="0">
                <a:latin typeface="Arial" panose="020B0604020202020204" pitchFamily="34" charset="0"/>
              </a:rPr>
              <a:t>The organization has the means to identify weaknesses and strengthen the process proactively, with the goal of preventing the occurrence of defects. </a:t>
            </a:r>
            <a:endParaRPr dirty="0">
              <a:latin typeface="Arial" panose="020B0604020202020204" pitchFamily="34" charset="0"/>
            </a:endParaRPr>
          </a:p>
          <a:p>
            <a:pPr marL="228600" lvl="0" indent="-228600"/>
            <a:r>
              <a:rPr dirty="0">
                <a:latin typeface="Arial" panose="020B0604020202020204" pitchFamily="34" charset="0"/>
              </a:rPr>
              <a:t>Data on the effectiveness of the software process is used to perform cost benefit analyses of new technologies and proposed changes to the organization's software process. </a:t>
            </a:r>
            <a:endParaRPr dirty="0">
              <a:latin typeface="Arial" panose="020B0604020202020204" pitchFamily="34" charset="0"/>
            </a:endParaRPr>
          </a:p>
          <a:p>
            <a:pPr marL="228600" lvl="0" indent="-228600"/>
            <a:r>
              <a:rPr dirty="0">
                <a:latin typeface="Arial" panose="020B0604020202020204" pitchFamily="34" charset="0"/>
              </a:rPr>
              <a:t>Innovations that exploit the best software engineering practices are identified and transferred throughout the organization. Software project teams in Level 5 organizations analyze defects to determine their causes. </a:t>
            </a:r>
            <a:endParaRPr dirty="0">
              <a:latin typeface="Arial" panose="020B0604020202020204" pitchFamily="34" charset="0"/>
            </a:endParaRPr>
          </a:p>
          <a:p>
            <a:pPr marL="228600" lvl="0" indent="-228600"/>
            <a:r>
              <a:rPr>
                <a:latin typeface="Arial" panose="020B0604020202020204" pitchFamily="34" charset="0"/>
              </a:rPr>
              <a:t>Software processes are evaluated to prevent known types of defects from recurring, and lessons learned are disseminated to other projects. </a:t>
            </a:r>
            <a:endParaRPr>
              <a:latin typeface="Arial" panose="020B0604020202020204" pitchFamily="34" charset="0"/>
            </a:endParaRPr>
          </a:p>
          <a:p>
            <a:pPr marL="228600" lvl="0" indent="-228600"/>
            <a:r>
              <a:rPr>
                <a:latin typeface="Arial" panose="020B0604020202020204" pitchFamily="34" charset="0"/>
              </a:rPr>
              <a:t>The software process capability of Level 5 organizations can be characterized as continuously improving because Level 5 organizations are continuously striving to improve the range of their process capability, thereby improving the process performance of their projects. </a:t>
            </a:r>
            <a:endParaRPr>
              <a:latin typeface="Arial" panose="020B0604020202020204" pitchFamily="34" charset="0"/>
            </a:endParaRPr>
          </a:p>
          <a:p>
            <a:pPr marL="228600" lvl="0" indent="-228600"/>
            <a:r>
              <a:rPr>
                <a:latin typeface="Arial" panose="020B0604020202020204" pitchFamily="34" charset="0"/>
              </a:rPr>
              <a:t>Improvement occurs both by incremental advancements in the existing process and by innovations using new technologies and methods. </a:t>
            </a:r>
            <a:endParaRPr>
              <a:latin typeface="Arial" panose="020B0604020202020204" pitchFamily="34" charset="0"/>
            </a:endParaRPr>
          </a:p>
          <a:p>
            <a:pPr marL="228600" lvl="0" indent="-228600"/>
            <a:r>
              <a:rPr>
                <a:latin typeface="Arial" panose="020B0604020202020204" pitchFamily="34" charset="0"/>
              </a:rPr>
              <a:t>Technology and process improvements are planned and managed as ordinary business activities.</a:t>
            </a:r>
            <a:endParaRPr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94210" name="Slide Image Placeholder 94209"/>
          <p:cNvSpPr>
            <a:spLocks noTextEdit="1"/>
          </p:cNvSpPr>
          <p:nvPr>
            <p:ph type="sldImg"/>
          </p:nvPr>
        </p:nvSpPr>
        <p:spPr>
          <a:xfrm>
            <a:off x="125413" y="496888"/>
            <a:ext cx="6411912" cy="4808537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4211" name="Text Placeholder 94210"/>
          <p:cNvSpPr/>
          <p:nvPr>
            <p:ph type="body" idx="1"/>
          </p:nvPr>
        </p:nvSpPr>
        <p:spPr>
          <a:xfrm>
            <a:off x="369888" y="5470525"/>
            <a:ext cx="5922962" cy="3760788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whole point of the key process areas is that they allow the organization to achieve goals.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goals</a:t>
            </a:r>
            <a:r>
              <a:rPr b="1" i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summarize the key practices of a key process area and can be used to determine whether an organization or project has effectively implemented the key process area.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goals signify the scope, boundaries, and intent of each key process area.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Satisfaction of a key process area is determined by achievement of the goals.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For example, in the software project planning key process area, a goal could be phrased as “Software estimates are documented for use in planning and tracking the software project”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interesting point with goals is that many software development organizations do not set measurable goals.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This means that the goal is never defined precisely enough to know if it has been completed.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Organizations that are considered mature always take time to ensure that each goal is fully and precisely defined in a way that is allows measurement.</a:t>
            </a:r>
            <a:endParaRPr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37218" name="Slide Image Placeholder 137217"/>
          <p:cNvSpPr>
            <a:spLocks noTextEdit="1"/>
          </p:cNvSpPr>
          <p:nvPr>
            <p:ph type="sldImg"/>
          </p:nvPr>
        </p:nvSpPr>
        <p:spPr>
          <a:xfrm>
            <a:off x="125413" y="496888"/>
            <a:ext cx="6411912" cy="4808537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7219" name="Text Placeholder 137218"/>
          <p:cNvSpPr/>
          <p:nvPr>
            <p:ph type="body" idx="1"/>
          </p:nvPr>
        </p:nvSpPr>
        <p:spPr>
          <a:xfrm>
            <a:off x="369888" y="5470525"/>
            <a:ext cx="5922962" cy="3760788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What differentiates an immature from a mature software organization? 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Capability Maturity Model outlines certain attributes of an immature organization.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In an immature software organization, practitioners and their management generally improvise software processes during the course of the project.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Even if a software process has been specified, it is not rigorously followed or enforced.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immature software organization is reactionary, and managers are usually focused on solving immediate crises, better known as fire fighting.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Schedules and budgets are routinely exceeded because they are not based on realistic estimates.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When hard deadlines are imposed, product functionality and quality are often compromised to meet the schedule.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There is no objective basis for judging product quality or for solving product or process problems.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Therefore, product quality is difficult to predict.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Activities intended to enhance quality such as reviews and testing are often curtailed or eliminated when projects fall behind schedule.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On the other hand, a mature organization possesses an organization-wide ability for managing software development and maintenance processes.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software process is accurately communicated to both existing staff and new employees, and work activities are carried out according to the planned process.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processes mandated are usable and consistent with the way the work actually is done.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These defined processes are updated when necessary, and improvements are developed through controlled pilot-tests and/or cost benefit analyses.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Roles and responsibilities within the defined process are clear throughout the project and across the organization.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Managers monitor the quality of the software products and the process that produced them.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There is an objective, quantitative basis for judging product quality and analyzing problems with the product and process.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Schedules and budgets are based on historical performance and are realistic; the expected results for cost, schedule, functionality, and quality of the product are usually achieved.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In general, a disciplined process is consistently followed because all of the participants understand the value of doing so, and the necessary infrastructure exists to support the process.</a:t>
            </a:r>
            <a:endParaRPr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TextEdit="1"/>
          </p:cNvSpPr>
          <p:nvPr>
            <p:ph type="sldImg"/>
          </p:nvPr>
        </p:nvSpPr>
        <p:spPr>
          <a:xfrm>
            <a:off x="4503738" y="515938"/>
            <a:ext cx="2309812" cy="1731962"/>
          </a:xfrm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238125" y="2441575"/>
            <a:ext cx="6548438" cy="788988"/>
          </a:xfrm>
        </p:spPr>
        <p:txBody>
          <a:bodyPr wrap="square" lIns="93177" tIns="46589" rIns="93177" bIns="46589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39266" name="Slide Image Placeholder 139265"/>
          <p:cNvSpPr>
            <a:spLocks noTextEdit="1"/>
          </p:cNvSpPr>
          <p:nvPr>
            <p:ph type="sldImg"/>
          </p:nvPr>
        </p:nvSpPr>
        <p:spPr>
          <a:xfrm>
            <a:off x="125413" y="496888"/>
            <a:ext cx="6411912" cy="4808537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9267" name="Text Placeholder 139266"/>
          <p:cNvSpPr/>
          <p:nvPr>
            <p:ph type="body" idx="1"/>
          </p:nvPr>
        </p:nvSpPr>
        <p:spPr>
          <a:xfrm>
            <a:off x="369888" y="5470525"/>
            <a:ext cx="5922962" cy="3760788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What differentiates an immature from a mature software organization? 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Capability Maturity Model outlines certain attributes of an immature organization.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In an immature software organization, practitioners and their management generally improvise software processes during the course of the project.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Even if a software process has been specified, it is not rigorously followed or enforced.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immature software organization is reactionary, and managers are usually focused on solving immediate crises, better known as fire fighting.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Schedules and budgets are routinely exceeded because they are not based on realistic estimates.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When hard deadlines are imposed, product functionality and quality are often compromised to meet the schedule.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There is no objective basis for judging product quality or for solving product or process problems.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Therefore, product quality is difficult to predict.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Activities intended to enhance quality such as reviews and testing are often curtailed or eliminated when projects fall behind schedule.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On the other hand, a mature organization possesses an organization-wide ability for managing software development and maintenance processes.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software process is accurately communicated to both existing staff and new employees, and work activities are carried out according to the planned process.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processes mandated are usable and consistent with the way the work actually is done.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These defined processes are updated when necessary, and improvements are developed through controlled pilot-tests and/or cost benefit analyses.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Roles and responsibilities within the defined process are clear throughout the project and across the organization.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Managers monitor the quality of the software products and the process that produced them.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There is an objective, quantitative basis for judging product quality and analyzing problems with the product and process.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Schedules and budgets are based on historical performance and are realistic; the expected results for cost, schedule, functionality, and quality of the product are usually achieved.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In general, a disciplined process is consistently followed because all of the participants understand the value of doing so, and the necessary infrastructure exists to support the process.</a:t>
            </a:r>
            <a:endParaRPr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56674" name="Slide Image Placeholder 156673"/>
          <p:cNvSpPr>
            <a:spLocks noTextEdit="1"/>
          </p:cNvSpPr>
          <p:nvPr>
            <p:ph type="sldImg"/>
          </p:nvPr>
        </p:nvSpPr>
        <p:spPr>
          <a:xfrm>
            <a:off x="125413" y="496888"/>
            <a:ext cx="6411912" cy="4808537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675" name="Text Placeholder 156674"/>
          <p:cNvSpPr/>
          <p:nvPr>
            <p:ph type="body" idx="1"/>
          </p:nvPr>
        </p:nvSpPr>
        <p:spPr>
          <a:xfrm>
            <a:off x="369888" y="5470525"/>
            <a:ext cx="5922962" cy="3760788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Before moving into too much detail, let us explore the key terms and their definitions as defined in the CMM specification documentation.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In particular, we need to understand what we mean by a Software Process first.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We shall also define what a process capability is.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We need to understand how process performance, maturity are defined.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next set of slides shall present the definition for each of these terms.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Let us start with what we mean by a “Software Process."</a:t>
            </a:r>
            <a:endParaRPr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58722" name="Slide Image Placeholder 158721"/>
          <p:cNvSpPr>
            <a:spLocks noTextEdit="1"/>
          </p:cNvSpPr>
          <p:nvPr>
            <p:ph type="sldImg"/>
          </p:nvPr>
        </p:nvSpPr>
        <p:spPr>
          <a:xfrm>
            <a:off x="125413" y="496888"/>
            <a:ext cx="6411912" cy="4808537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8723" name="Text Placeholder 158722"/>
          <p:cNvSpPr/>
          <p:nvPr>
            <p:ph type="body" idx="1"/>
          </p:nvPr>
        </p:nvSpPr>
        <p:spPr>
          <a:xfrm>
            <a:off x="369888" y="5470525"/>
            <a:ext cx="5922962" cy="3760788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A </a:t>
            </a:r>
            <a:r>
              <a:rPr b="1" i="1">
                <a:solidFill>
                  <a:srgbClr val="000000"/>
                </a:solidFill>
                <a:cs typeface="Times New Roman" panose="02020603050405020304" pitchFamily="18" charset="0"/>
              </a:rPr>
              <a:t>software process </a:t>
            </a:r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can be defined as a set of activities, methods, practices, and transformations that people use to develop and maintain software and the associated products like project plans, design documents, code, test cases, and user manuals.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As an organization matures, the software process becomes better defined and more consistently implemented throughout the organization.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key elements that we need to understand is that a software process defines activities, tasks and best practices, and provides recommendations on their use.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An example of a software process is the “Unified Process” that has been developed by Rational to support the Unified Modeling Language.</a:t>
            </a:r>
            <a:endParaRPr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60770" name="Slide Image Placeholder 160769"/>
          <p:cNvSpPr>
            <a:spLocks noTextEdit="1"/>
          </p:cNvSpPr>
          <p:nvPr>
            <p:ph type="sldImg"/>
          </p:nvPr>
        </p:nvSpPr>
        <p:spPr>
          <a:xfrm>
            <a:off x="125413" y="496888"/>
            <a:ext cx="6411912" cy="4808537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71" name="Text Placeholder 160770"/>
          <p:cNvSpPr/>
          <p:nvPr>
            <p:ph type="body" idx="1"/>
          </p:nvPr>
        </p:nvSpPr>
        <p:spPr>
          <a:xfrm>
            <a:off x="369888" y="5470525"/>
            <a:ext cx="5922962" cy="3760788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r>
              <a:rPr b="1" i="1">
                <a:latin typeface="Arial" panose="020B0604020202020204" pitchFamily="34" charset="0"/>
              </a:rPr>
              <a:t>Software process capability </a:t>
            </a:r>
            <a:r>
              <a:rPr>
                <a:latin typeface="Arial" panose="020B0604020202020204" pitchFamily="34" charset="0"/>
              </a:rPr>
              <a:t>describes the range of expected results that can be achieved by following a software process. </a:t>
            </a:r>
            <a:endParaRPr>
              <a:latin typeface="Arial" panose="020B0604020202020204" pitchFamily="34" charset="0"/>
            </a:endParaRPr>
          </a:p>
          <a:p>
            <a:pPr lvl="0"/>
            <a:r>
              <a:rPr>
                <a:latin typeface="Arial" panose="020B0604020202020204" pitchFamily="34" charset="0"/>
              </a:rPr>
              <a:t>The software process capability of an organization provides one method of predicting the most likely outcomes to be expected from the next software project the organization undertakes.</a:t>
            </a:r>
            <a:endParaRPr>
              <a:latin typeface="Arial" panose="020B0604020202020204" pitchFamily="34" charset="0"/>
            </a:endParaRPr>
          </a:p>
          <a:p>
            <a:pPr lvl="0"/>
            <a:r>
              <a:rPr lang="en-AU" altLang="x-none" dirty="0">
                <a:latin typeface="Arial" panose="020B0604020202020204" pitchFamily="34" charset="0"/>
              </a:rPr>
              <a:t>The software process capability will be able to give us a reliable estimate on what the organization is “capable of” or the “latent potential” of an organization at a particular instance in time.</a:t>
            </a:r>
            <a:endParaRPr lang="en-AU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62818" name="Slide Image Placeholder 162817"/>
          <p:cNvSpPr>
            <a:spLocks noTextEdit="1"/>
          </p:cNvSpPr>
          <p:nvPr>
            <p:ph type="sldImg"/>
          </p:nvPr>
        </p:nvSpPr>
        <p:spPr>
          <a:xfrm>
            <a:off x="125413" y="496888"/>
            <a:ext cx="6411912" cy="4808537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19" name="Text Placeholder 162818"/>
          <p:cNvSpPr/>
          <p:nvPr>
            <p:ph type="body" idx="1"/>
          </p:nvPr>
        </p:nvSpPr>
        <p:spPr>
          <a:xfrm>
            <a:off x="369888" y="5470525"/>
            <a:ext cx="5922962" cy="3760788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r>
              <a:rPr b="1" i="1">
                <a:latin typeface="Arial" panose="020B0604020202020204" pitchFamily="34" charset="0"/>
              </a:rPr>
              <a:t>Software process performance </a:t>
            </a:r>
            <a:r>
              <a:rPr>
                <a:latin typeface="Arial" panose="020B0604020202020204" pitchFamily="34" charset="0"/>
              </a:rPr>
              <a:t>represents the actual results achieved by following a software process.  </a:t>
            </a:r>
            <a:endParaRPr>
              <a:latin typeface="Arial" panose="020B0604020202020204" pitchFamily="34" charset="0"/>
            </a:endParaRPr>
          </a:p>
          <a:p>
            <a:pPr lvl="0"/>
            <a:r>
              <a:rPr>
                <a:latin typeface="Arial" panose="020B0604020202020204" pitchFamily="34" charset="0"/>
              </a:rPr>
              <a:t>Software process performance focuses on the results achieved, while software process capability focuses on results expected.</a:t>
            </a:r>
            <a:endParaRPr>
              <a:latin typeface="Arial" panose="020B0604020202020204" pitchFamily="34" charset="0"/>
            </a:endParaRPr>
          </a:p>
          <a:p>
            <a:pPr lvl="0"/>
            <a:r>
              <a:rPr lang="en-AU" altLang="x-none" dirty="0">
                <a:latin typeface="Arial" panose="020B0604020202020204" pitchFamily="34" charset="0"/>
              </a:rPr>
              <a:t>Performance focuses on the past, while the capability, which was defined in the previous slide, focuses on the future possibilities.</a:t>
            </a:r>
            <a:endParaRPr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64866" name="Slide Image Placeholder 164865"/>
          <p:cNvSpPr>
            <a:spLocks noTextEdit="1"/>
          </p:cNvSpPr>
          <p:nvPr>
            <p:ph type="sldImg"/>
          </p:nvPr>
        </p:nvSpPr>
        <p:spPr>
          <a:xfrm>
            <a:off x="125413" y="496888"/>
            <a:ext cx="6411912" cy="4808537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67" name="Text Placeholder 164866"/>
          <p:cNvSpPr/>
          <p:nvPr>
            <p:ph type="body" idx="1"/>
          </p:nvPr>
        </p:nvSpPr>
        <p:spPr>
          <a:xfrm>
            <a:off x="369888" y="5470525"/>
            <a:ext cx="5922962" cy="3760788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r>
              <a:rPr b="1" i="1">
                <a:solidFill>
                  <a:srgbClr val="000000"/>
                </a:solidFill>
                <a:cs typeface="Times New Roman" panose="02020603050405020304" pitchFamily="18" charset="0"/>
              </a:rPr>
              <a:t>Software process maturity </a:t>
            </a:r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is the extent to which a specific process is explicitly defined, managed, measured, controlled, and it becomes effective.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Maturity implies a potential for growth in capability, and indicates both the richness of an organization's software process and the consistency with which it is applied in projects throughout the organization.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maturity of the organization is rated in the range of one to five, where "one" means that the organization is immature, or just lacks any visible process.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Level five is the highest level of maturity, which indicates that the organization has an evolving and adapting process that learns from experience and improves on it.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Very few organizations worldwide are rated at Level 5.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This number changes over time, but so far, it has been under ten organizations, of which two are in India.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general estimate is that nearly 50 to 60% of the software development organizations worldwide are on Level 1, which essentially means that there has been total lack of any serious process.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In the 1990’s, many larger software firms have taken steps to improve their processes and have achieved Levels 2 and 3.</a:t>
            </a:r>
            <a:endParaRPr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67938" name="Slide Image Placeholder 167937"/>
          <p:cNvSpPr>
            <a:spLocks noTextEdit="1"/>
          </p:cNvSpPr>
          <p:nvPr>
            <p:ph type="sldImg"/>
          </p:nvPr>
        </p:nvSpPr>
        <p:spPr>
          <a:xfrm>
            <a:off x="125413" y="496888"/>
            <a:ext cx="6411912" cy="4808537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7939" name="Text Placeholder 167938"/>
          <p:cNvSpPr/>
          <p:nvPr>
            <p:ph type="body" idx="1"/>
          </p:nvPr>
        </p:nvSpPr>
        <p:spPr>
          <a:xfrm>
            <a:off x="369888" y="5470525"/>
            <a:ext cx="5922962" cy="3760788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Level 1 is known as the initial level.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This has been defined purely as a reference point from which all future improvements can be tracked.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Level 2 is known as the repeatable level.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Concisely, the organization can repeat its activities and actions from a past project again with positive results.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Level 3 is known as defined.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Organizations build from the repeatability and move to a standard, well understood process.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 activities are consistent across multiple projects and the general trend in the organization is predictable at all technical and management levels.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Level 4 is known as managed.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Concisely, this is when the organization has a completely predictable process.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All projects and resources working on these projects have good clear knowledge of the process areas.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These projects are characterized by their lack of high-risk actions.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Finally, we have Level 5, which is known as Optimizing.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At this level, the organization not only exhibits all attributes of the earlier levels, but also actively improves the process and has a full, working feedback loop.</a:t>
            </a:r>
            <a:endParaRPr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28600" lvl="0" indent="-228600"/>
            <a:r>
              <a:rPr>
                <a:solidFill>
                  <a:srgbClr val="000000"/>
                </a:solidFill>
                <a:cs typeface="Times New Roman" panose="02020603050405020304" pitchFamily="18" charset="0"/>
              </a:rPr>
              <a:t>Let us look at each of these maturity levels in more detail now.</a:t>
            </a:r>
            <a:endParaRPr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/>
        </a:solid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grpSp>
        <p:nvGrpSpPr>
          <p:cNvPr id="6146" name="Group 6145"/>
          <p:cNvGrpSpPr/>
          <p:nvPr/>
        </p:nvGrpSpPr>
        <p:grpSpPr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6147" name="Group 6146"/>
            <p:cNvGrpSpPr/>
            <p:nvPr/>
          </p:nvGrpSpPr>
          <p:grpSpPr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6148" name="Freeform 6147"/>
              <p:cNvSpPr/>
              <p:nvPr/>
            </p:nvSpPr>
            <p:spPr>
              <a:xfrm rot="-5400000">
                <a:off x="2558" y="-992"/>
                <a:ext cx="624" cy="5745"/>
              </a:xfrm>
              <a:custGeom>
                <a:avLst/>
                <a:gdLst/>
                <a:ahLst/>
                <a:cxnLst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49" name="Freeform 6148"/>
              <p:cNvSpPr/>
              <p:nvPr/>
            </p:nvSpPr>
            <p:spPr>
              <a:xfrm rot="-5400000">
                <a:off x="1322" y="1669"/>
                <a:ext cx="624" cy="421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50" name="Freeform 6149"/>
              <p:cNvSpPr/>
              <p:nvPr/>
            </p:nvSpPr>
            <p:spPr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51" name="Freeform 6150"/>
              <p:cNvSpPr/>
              <p:nvPr/>
            </p:nvSpPr>
            <p:spPr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52" name="Freeform 6151"/>
              <p:cNvSpPr/>
              <p:nvPr/>
            </p:nvSpPr>
            <p:spPr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53" name="Freeform 6152"/>
              <p:cNvSpPr/>
              <p:nvPr/>
            </p:nvSpPr>
            <p:spPr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54" name="Freeform 6153"/>
              <p:cNvSpPr/>
              <p:nvPr/>
            </p:nvSpPr>
            <p:spPr>
              <a:xfrm rot="-5400000">
                <a:off x="155" y="1726"/>
                <a:ext cx="632" cy="315"/>
              </a:xfrm>
              <a:custGeom>
                <a:avLst/>
                <a:gdLst/>
                <a:ahLst/>
                <a:cxnLst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55" name="Freeform 6154"/>
              <p:cNvSpPr/>
              <p:nvPr/>
            </p:nvSpPr>
            <p:spPr>
              <a:xfrm rot="-5400000">
                <a:off x="3210" y="1664"/>
                <a:ext cx="624" cy="421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56" name="Freeform 6155"/>
              <p:cNvSpPr/>
              <p:nvPr/>
            </p:nvSpPr>
            <p:spPr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57" name="Freeform 6156"/>
              <p:cNvSpPr/>
              <p:nvPr/>
            </p:nvSpPr>
            <p:spPr>
              <a:xfrm rot="-5400000">
                <a:off x="1829" y="1747"/>
                <a:ext cx="624" cy="255"/>
              </a:xfrm>
              <a:custGeom>
                <a:avLst/>
                <a:gdLst/>
                <a:ahLst/>
                <a:cxnLst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58" name="Freeform 6157"/>
              <p:cNvSpPr/>
              <p:nvPr/>
            </p:nvSpPr>
            <p:spPr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59" name="Freeform 6158"/>
              <p:cNvSpPr/>
              <p:nvPr/>
            </p:nvSpPr>
            <p:spPr>
              <a:xfrm rot="-5400000">
                <a:off x="2329" y="1694"/>
                <a:ext cx="624" cy="361"/>
              </a:xfrm>
              <a:custGeom>
                <a:avLst/>
                <a:gdLst/>
                <a:ahLst/>
                <a:cxnLst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60" name="Freeform 6159"/>
              <p:cNvSpPr/>
              <p:nvPr/>
            </p:nvSpPr>
            <p:spPr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61" name="Freeform 6160"/>
              <p:cNvSpPr/>
              <p:nvPr/>
            </p:nvSpPr>
            <p:spPr>
              <a:xfrm rot="-5400000">
                <a:off x="4076" y="1669"/>
                <a:ext cx="624" cy="421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62" name="Freeform 6161"/>
              <p:cNvSpPr/>
              <p:nvPr/>
            </p:nvSpPr>
            <p:spPr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63" name="Freeform 6162"/>
              <p:cNvSpPr/>
              <p:nvPr/>
            </p:nvSpPr>
            <p:spPr>
              <a:xfrm rot="-5400000">
                <a:off x="4583" y="1747"/>
                <a:ext cx="624" cy="255"/>
              </a:xfrm>
              <a:custGeom>
                <a:avLst/>
                <a:gdLst/>
                <a:ahLst/>
                <a:cxnLst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64" name="Freeform 6163"/>
              <p:cNvSpPr/>
              <p:nvPr/>
            </p:nvSpPr>
            <p:spPr>
              <a:xfrm>
                <a:off x="5469" y="1562"/>
                <a:ext cx="291" cy="625"/>
              </a:xfrm>
              <a:custGeom>
                <a:avLst/>
                <a:gdLst/>
                <a:ahLst/>
                <a:cxnLst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65" name="Freeform 6164"/>
              <p:cNvSpPr/>
              <p:nvPr/>
            </p:nvSpPr>
            <p:spPr>
              <a:xfrm rot="-5400000">
                <a:off x="5083" y="1694"/>
                <a:ext cx="624" cy="361"/>
              </a:xfrm>
              <a:custGeom>
                <a:avLst/>
                <a:gdLst/>
                <a:ahLst/>
                <a:cxnLst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66" name="Freeform 6165"/>
              <p:cNvSpPr/>
              <p:nvPr/>
            </p:nvSpPr>
            <p:spPr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6167" name="Freeform 6166"/>
            <p:cNvSpPr/>
            <p:nvPr/>
          </p:nvSpPr>
          <p:spPr>
            <a:xfrm flipH="1">
              <a:off x="-2" y="1536"/>
              <a:ext cx="5762" cy="412"/>
            </a:xfrm>
            <a:custGeom>
              <a:avLst/>
              <a:gdLst/>
              <a:ahLst/>
              <a:cxnLst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68" name="Freeform 6167"/>
            <p:cNvSpPr/>
            <p:nvPr/>
          </p:nvSpPr>
          <p:spPr>
            <a:xfrm flipH="1">
              <a:off x="-2" y="2017"/>
              <a:ext cx="5761" cy="189"/>
            </a:xfrm>
            <a:custGeom>
              <a:avLst/>
              <a:gdLst/>
              <a:ahLst/>
              <a:cxnLst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>
                    <a:alpha val="100000"/>
                  </a:srgb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6169" name="Title 6168"/>
          <p:cNvSpPr>
            <a:spLocks noGrp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6170" name="Subtitle 6169"/>
          <p:cNvSpPr>
            <a:spLocks noGrp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lvl1pPr>
            <a:lvl2pPr marL="457200" lvl="1" indent="0" algn="ctr">
              <a:buClr>
                <a:srgbClr val="FF3300"/>
              </a:buClr>
              <a:buSzPct val="65000"/>
              <a:buFont typeface="Monotype Sorts" pitchFamily="2" charset="2"/>
              <a:buNone/>
              <a:defRPr/>
            </a:lvl2pPr>
            <a:lvl3pPr marL="914400" lvl="2" indent="0" algn="ctr">
              <a:buClr>
                <a:srgbClr val="66FF66"/>
              </a:buClr>
              <a:buSzTx/>
              <a:buFont typeface="Monotype Sorts" pitchFamily="2" charset="2"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/>
            <a:r>
              <a:rPr dirty="0"/>
              <a:t>Click to edit Master subtitle style</a:t>
            </a:r>
            <a:endParaRPr dirty="0"/>
          </a:p>
        </p:txBody>
      </p:sp>
      <p:sp>
        <p:nvSpPr>
          <p:cNvPr id="6171" name="Date Placeholder 6170"/>
          <p:cNvSpPr>
            <a:spLocks noGrp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spcBef>
                <a:spcPct val="50000"/>
              </a:spcBef>
            </a:pPr>
            <a:fld id="{BB962C8B-B14F-4D97-AF65-F5344CB8AC3E}" type="datetime1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172" name="Footer Placeholder 6171"/>
          <p:cNvSpPr>
            <a:spLocks noGrp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173" name="Slide Number Placeholder 6172"/>
          <p:cNvSpPr>
            <a:spLocks noGrp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716657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/>
        </a:solid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grpSp>
        <p:nvGrpSpPr>
          <p:cNvPr id="6146" name="Group 6145"/>
          <p:cNvGrpSpPr/>
          <p:nvPr/>
        </p:nvGrpSpPr>
        <p:grpSpPr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6147" name="Group 6146"/>
            <p:cNvGrpSpPr/>
            <p:nvPr/>
          </p:nvGrpSpPr>
          <p:grpSpPr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6148" name="Freeform 6147"/>
              <p:cNvSpPr/>
              <p:nvPr/>
            </p:nvSpPr>
            <p:spPr>
              <a:xfrm rot="-5400000">
                <a:off x="2558" y="-992"/>
                <a:ext cx="624" cy="5745"/>
              </a:xfrm>
              <a:custGeom>
                <a:avLst/>
                <a:gdLst/>
                <a:ahLst/>
                <a:cxnLst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49" name="Freeform 6148"/>
              <p:cNvSpPr/>
              <p:nvPr/>
            </p:nvSpPr>
            <p:spPr>
              <a:xfrm rot="-5400000">
                <a:off x="1322" y="1669"/>
                <a:ext cx="624" cy="421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50" name="Freeform 6149"/>
              <p:cNvSpPr/>
              <p:nvPr/>
            </p:nvSpPr>
            <p:spPr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51" name="Freeform 6150"/>
              <p:cNvSpPr/>
              <p:nvPr/>
            </p:nvSpPr>
            <p:spPr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52" name="Freeform 6151"/>
              <p:cNvSpPr/>
              <p:nvPr/>
            </p:nvSpPr>
            <p:spPr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53" name="Freeform 6152"/>
              <p:cNvSpPr/>
              <p:nvPr/>
            </p:nvSpPr>
            <p:spPr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54" name="Freeform 6153"/>
              <p:cNvSpPr/>
              <p:nvPr/>
            </p:nvSpPr>
            <p:spPr>
              <a:xfrm rot="-5400000">
                <a:off x="155" y="1726"/>
                <a:ext cx="632" cy="315"/>
              </a:xfrm>
              <a:custGeom>
                <a:avLst/>
                <a:gdLst/>
                <a:ahLst/>
                <a:cxnLst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55" name="Freeform 6154"/>
              <p:cNvSpPr/>
              <p:nvPr/>
            </p:nvSpPr>
            <p:spPr>
              <a:xfrm rot="-5400000">
                <a:off x="3210" y="1664"/>
                <a:ext cx="624" cy="421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56" name="Freeform 6155"/>
              <p:cNvSpPr/>
              <p:nvPr/>
            </p:nvSpPr>
            <p:spPr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57" name="Freeform 6156"/>
              <p:cNvSpPr/>
              <p:nvPr/>
            </p:nvSpPr>
            <p:spPr>
              <a:xfrm rot="-5400000">
                <a:off x="1829" y="1747"/>
                <a:ext cx="624" cy="255"/>
              </a:xfrm>
              <a:custGeom>
                <a:avLst/>
                <a:gdLst/>
                <a:ahLst/>
                <a:cxnLst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58" name="Freeform 6157"/>
              <p:cNvSpPr/>
              <p:nvPr/>
            </p:nvSpPr>
            <p:spPr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59" name="Freeform 6158"/>
              <p:cNvSpPr/>
              <p:nvPr/>
            </p:nvSpPr>
            <p:spPr>
              <a:xfrm rot="-5400000">
                <a:off x="2329" y="1694"/>
                <a:ext cx="624" cy="361"/>
              </a:xfrm>
              <a:custGeom>
                <a:avLst/>
                <a:gdLst/>
                <a:ahLst/>
                <a:cxnLst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60" name="Freeform 6159"/>
              <p:cNvSpPr/>
              <p:nvPr/>
            </p:nvSpPr>
            <p:spPr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61" name="Freeform 6160"/>
              <p:cNvSpPr/>
              <p:nvPr/>
            </p:nvSpPr>
            <p:spPr>
              <a:xfrm rot="-5400000">
                <a:off x="4076" y="1669"/>
                <a:ext cx="624" cy="421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62" name="Freeform 6161"/>
              <p:cNvSpPr/>
              <p:nvPr/>
            </p:nvSpPr>
            <p:spPr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63" name="Freeform 6162"/>
              <p:cNvSpPr/>
              <p:nvPr/>
            </p:nvSpPr>
            <p:spPr>
              <a:xfrm rot="-5400000">
                <a:off x="4583" y="1747"/>
                <a:ext cx="624" cy="255"/>
              </a:xfrm>
              <a:custGeom>
                <a:avLst/>
                <a:gdLst/>
                <a:ahLst/>
                <a:cxnLst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64" name="Freeform 6163"/>
              <p:cNvSpPr/>
              <p:nvPr/>
            </p:nvSpPr>
            <p:spPr>
              <a:xfrm>
                <a:off x="5469" y="1562"/>
                <a:ext cx="291" cy="625"/>
              </a:xfrm>
              <a:custGeom>
                <a:avLst/>
                <a:gdLst/>
                <a:ahLst/>
                <a:cxnLst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65" name="Freeform 6164"/>
              <p:cNvSpPr/>
              <p:nvPr/>
            </p:nvSpPr>
            <p:spPr>
              <a:xfrm rot="-5400000">
                <a:off x="5083" y="1694"/>
                <a:ext cx="624" cy="361"/>
              </a:xfrm>
              <a:custGeom>
                <a:avLst/>
                <a:gdLst/>
                <a:ahLst/>
                <a:cxnLst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6166" name="Freeform 6165"/>
              <p:cNvSpPr/>
              <p:nvPr/>
            </p:nvSpPr>
            <p:spPr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6167" name="Freeform 6166"/>
            <p:cNvSpPr/>
            <p:nvPr/>
          </p:nvSpPr>
          <p:spPr>
            <a:xfrm flipH="1">
              <a:off x="-2" y="1536"/>
              <a:ext cx="5762" cy="412"/>
            </a:xfrm>
            <a:custGeom>
              <a:avLst/>
              <a:gdLst/>
              <a:ahLst/>
              <a:cxnLst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68" name="Freeform 6167"/>
            <p:cNvSpPr/>
            <p:nvPr/>
          </p:nvSpPr>
          <p:spPr>
            <a:xfrm flipH="1">
              <a:off x="-2" y="2017"/>
              <a:ext cx="5761" cy="189"/>
            </a:xfrm>
            <a:custGeom>
              <a:avLst/>
              <a:gdLst/>
              <a:ahLst/>
              <a:cxnLst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>
                    <a:alpha val="100000"/>
                  </a:srgb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6169" name="Title 6168"/>
          <p:cNvSpPr>
            <a:spLocks noGrp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6170" name="Subtitle 6169"/>
          <p:cNvSpPr>
            <a:spLocks noGrp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lvl1pPr>
            <a:lvl2pPr marL="457200" lvl="1" indent="0" algn="ctr">
              <a:buClr>
                <a:srgbClr val="FF3300"/>
              </a:buClr>
              <a:buSzPct val="65000"/>
              <a:buFont typeface="Monotype Sorts" pitchFamily="2" charset="2"/>
              <a:buNone/>
              <a:defRPr/>
            </a:lvl2pPr>
            <a:lvl3pPr marL="914400" lvl="2" indent="0" algn="ctr">
              <a:buClr>
                <a:srgbClr val="66FF66"/>
              </a:buClr>
              <a:buSzTx/>
              <a:buFont typeface="Monotype Sorts" pitchFamily="2" charset="2"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/>
            <a:r>
              <a:rPr dirty="0"/>
              <a:t>Click to edit Master subtitle style</a:t>
            </a:r>
            <a:endParaRPr dirty="0"/>
          </a:p>
        </p:txBody>
      </p:sp>
      <p:sp>
        <p:nvSpPr>
          <p:cNvPr id="6171" name="Date Placeholder 6170"/>
          <p:cNvSpPr>
            <a:spLocks noGrp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spcBef>
                <a:spcPct val="50000"/>
              </a:spcBef>
            </a:pPr>
            <a:fld id="{BB962C8B-B14F-4D97-AF65-F5344CB8AC3E}" type="datetime1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172" name="Footer Placeholder 6171"/>
          <p:cNvSpPr>
            <a:spLocks noGrp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173" name="Slide Number Placeholder 6172"/>
          <p:cNvSpPr>
            <a:spLocks noGrp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08476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7087" y="1981200"/>
            <a:ext cx="3808476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716657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08476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7087" y="1981200"/>
            <a:ext cx="3808476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grpSp>
        <p:nvGrpSpPr>
          <p:cNvPr id="5122" name="Group 5121"/>
          <p:cNvGrpSpPr/>
          <p:nvPr/>
        </p:nvGrpSpPr>
        <p:grpSpPr>
          <a:xfrm>
            <a:off x="0" y="-4762"/>
            <a:ext cx="1063625" cy="6858000"/>
            <a:chOff x="0" y="-3"/>
            <a:chExt cx="670" cy="4320"/>
          </a:xfrm>
        </p:grpSpPr>
        <p:grpSp>
          <p:nvGrpSpPr>
            <p:cNvPr id="5123" name="Group 5122"/>
            <p:cNvGrpSpPr/>
            <p:nvPr/>
          </p:nvGrpSpPr>
          <p:grpSpPr>
            <a:xfrm rot="-54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5124" name="Freeform 5123"/>
              <p:cNvSpPr/>
              <p:nvPr/>
            </p:nvSpPr>
            <p:spPr>
              <a:xfrm rot="-5400000">
                <a:off x="2558" y="-992"/>
                <a:ext cx="624" cy="5745"/>
              </a:xfrm>
              <a:custGeom>
                <a:avLst/>
                <a:gdLst/>
                <a:ahLst/>
                <a:cxnLst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25" name="Freeform 5124"/>
              <p:cNvSpPr/>
              <p:nvPr/>
            </p:nvSpPr>
            <p:spPr>
              <a:xfrm rot="-5400000">
                <a:off x="1322" y="1669"/>
                <a:ext cx="624" cy="421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26" name="Freeform 5125"/>
              <p:cNvSpPr/>
              <p:nvPr/>
            </p:nvSpPr>
            <p:spPr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27" name="Freeform 5126"/>
              <p:cNvSpPr/>
              <p:nvPr/>
            </p:nvSpPr>
            <p:spPr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28" name="Freeform 5127"/>
              <p:cNvSpPr/>
              <p:nvPr/>
            </p:nvSpPr>
            <p:spPr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29" name="Freeform 5128"/>
              <p:cNvSpPr/>
              <p:nvPr/>
            </p:nvSpPr>
            <p:spPr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0" name="Freeform 5129"/>
              <p:cNvSpPr/>
              <p:nvPr/>
            </p:nvSpPr>
            <p:spPr>
              <a:xfrm rot="-5400000">
                <a:off x="155" y="1726"/>
                <a:ext cx="632" cy="315"/>
              </a:xfrm>
              <a:custGeom>
                <a:avLst/>
                <a:gdLst/>
                <a:ahLst/>
                <a:cxnLst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1" name="Freeform 5130"/>
              <p:cNvSpPr/>
              <p:nvPr/>
            </p:nvSpPr>
            <p:spPr>
              <a:xfrm rot="-5400000">
                <a:off x="3210" y="1664"/>
                <a:ext cx="624" cy="421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2" name="Freeform 5131"/>
              <p:cNvSpPr/>
              <p:nvPr/>
            </p:nvSpPr>
            <p:spPr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3" name="Freeform 5132"/>
              <p:cNvSpPr/>
              <p:nvPr/>
            </p:nvSpPr>
            <p:spPr>
              <a:xfrm rot="-5400000">
                <a:off x="1829" y="1747"/>
                <a:ext cx="624" cy="255"/>
              </a:xfrm>
              <a:custGeom>
                <a:avLst/>
                <a:gdLst/>
                <a:ahLst/>
                <a:cxnLst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4" name="Freeform 5133"/>
              <p:cNvSpPr/>
              <p:nvPr/>
            </p:nvSpPr>
            <p:spPr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5" name="Freeform 5134"/>
              <p:cNvSpPr/>
              <p:nvPr/>
            </p:nvSpPr>
            <p:spPr>
              <a:xfrm rot="-5400000">
                <a:off x="2329" y="1694"/>
                <a:ext cx="624" cy="361"/>
              </a:xfrm>
              <a:custGeom>
                <a:avLst/>
                <a:gdLst/>
                <a:ahLst/>
                <a:cxnLst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6" name="Freeform 5135"/>
              <p:cNvSpPr/>
              <p:nvPr/>
            </p:nvSpPr>
            <p:spPr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7" name="Freeform 5136"/>
              <p:cNvSpPr/>
              <p:nvPr/>
            </p:nvSpPr>
            <p:spPr>
              <a:xfrm rot="-5400000">
                <a:off x="4076" y="1669"/>
                <a:ext cx="624" cy="421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8" name="Freeform 5137"/>
              <p:cNvSpPr/>
              <p:nvPr/>
            </p:nvSpPr>
            <p:spPr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9" name="Freeform 5138"/>
              <p:cNvSpPr/>
              <p:nvPr/>
            </p:nvSpPr>
            <p:spPr>
              <a:xfrm rot="-5400000">
                <a:off x="4583" y="1747"/>
                <a:ext cx="624" cy="255"/>
              </a:xfrm>
              <a:custGeom>
                <a:avLst/>
                <a:gdLst/>
                <a:ahLst/>
                <a:cxnLst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40" name="Freeform 5139"/>
              <p:cNvSpPr/>
              <p:nvPr/>
            </p:nvSpPr>
            <p:spPr>
              <a:xfrm>
                <a:off x="5469" y="1562"/>
                <a:ext cx="291" cy="625"/>
              </a:xfrm>
              <a:custGeom>
                <a:avLst/>
                <a:gdLst/>
                <a:ahLst/>
                <a:cxnLst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41" name="Freeform 5140"/>
              <p:cNvSpPr/>
              <p:nvPr/>
            </p:nvSpPr>
            <p:spPr>
              <a:xfrm rot="-5400000">
                <a:off x="5083" y="1694"/>
                <a:ext cx="624" cy="361"/>
              </a:xfrm>
              <a:custGeom>
                <a:avLst/>
                <a:gdLst/>
                <a:ahLst/>
                <a:cxnLst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42" name="Freeform 5141"/>
              <p:cNvSpPr/>
              <p:nvPr/>
            </p:nvSpPr>
            <p:spPr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5143" name="Freeform 5142"/>
            <p:cNvSpPr/>
            <p:nvPr/>
          </p:nvSpPr>
          <p:spPr>
            <a:xfrm rot="-5400000" flipH="1">
              <a:off x="-1954" y="1951"/>
              <a:ext cx="4320" cy="412"/>
            </a:xfrm>
            <a:custGeom>
              <a:avLst/>
              <a:gdLst/>
              <a:ahLst/>
              <a:cxnLst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44" name="Freeform 5143"/>
            <p:cNvSpPr/>
            <p:nvPr/>
          </p:nvSpPr>
          <p:spPr>
            <a:xfrm rot="-5400000" flipH="1">
              <a:off x="-1584" y="2062"/>
              <a:ext cx="4319" cy="189"/>
            </a:xfrm>
            <a:custGeom>
              <a:avLst/>
              <a:gdLst/>
              <a:ahLst/>
              <a:cxnLst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>
                    <a:alpha val="100000"/>
                  </a:srgb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5145" name="Title 5144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5146" name="Text Placeholder 5145"/>
          <p:cNvSpPr>
            <a:spLocks noGrp="1"/>
          </p:cNvSpPr>
          <p:nvPr>
            <p:ph type="body" idx="1"/>
          </p:nvPr>
        </p:nvSpPr>
        <p:spPr>
          <a:xfrm>
            <a:off x="1173163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5147" name="Date Placeholder 5146"/>
          <p:cNvSpPr>
            <a:spLocks noGrp="1"/>
          </p:cNvSpPr>
          <p:nvPr>
            <p:ph type="dt" sz="half" idx="2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148" name="Footer Placeholder 5147"/>
          <p:cNvSpPr>
            <a:spLocks noGrp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5149" name="Slide Number Placeholder 5148"/>
          <p:cNvSpPr>
            <a:spLocks noGrp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F3300"/>
        </a:buClr>
        <a:buSzPct val="65000"/>
        <a:buFont typeface="Monotype Sorts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66FF66"/>
        </a:buClr>
        <a:buSzTx/>
        <a:buFont typeface="Monotype Sorts" pitchFamily="2" charset="2"/>
        <a:buChar char="Ø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grpSp>
        <p:nvGrpSpPr>
          <p:cNvPr id="5122" name="Group 5121"/>
          <p:cNvGrpSpPr/>
          <p:nvPr/>
        </p:nvGrpSpPr>
        <p:grpSpPr>
          <a:xfrm>
            <a:off x="0" y="-4762"/>
            <a:ext cx="1063625" cy="6858000"/>
            <a:chOff x="0" y="-3"/>
            <a:chExt cx="670" cy="4320"/>
          </a:xfrm>
        </p:grpSpPr>
        <p:grpSp>
          <p:nvGrpSpPr>
            <p:cNvPr id="5123" name="Group 5122"/>
            <p:cNvGrpSpPr/>
            <p:nvPr/>
          </p:nvGrpSpPr>
          <p:grpSpPr>
            <a:xfrm rot="-54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5124" name="Freeform 5123"/>
              <p:cNvSpPr/>
              <p:nvPr/>
            </p:nvSpPr>
            <p:spPr>
              <a:xfrm rot="-5400000">
                <a:off x="2558" y="-992"/>
                <a:ext cx="624" cy="5745"/>
              </a:xfrm>
              <a:custGeom>
                <a:avLst/>
                <a:gdLst/>
                <a:ahLst/>
                <a:cxnLst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25" name="Freeform 5124"/>
              <p:cNvSpPr/>
              <p:nvPr/>
            </p:nvSpPr>
            <p:spPr>
              <a:xfrm rot="-5400000">
                <a:off x="1322" y="1669"/>
                <a:ext cx="624" cy="421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26" name="Freeform 5125"/>
              <p:cNvSpPr/>
              <p:nvPr/>
            </p:nvSpPr>
            <p:spPr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27" name="Freeform 5126"/>
              <p:cNvSpPr/>
              <p:nvPr/>
            </p:nvSpPr>
            <p:spPr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28" name="Freeform 5127"/>
              <p:cNvSpPr/>
              <p:nvPr/>
            </p:nvSpPr>
            <p:spPr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29" name="Freeform 5128"/>
              <p:cNvSpPr/>
              <p:nvPr/>
            </p:nvSpPr>
            <p:spPr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0" name="Freeform 5129"/>
              <p:cNvSpPr/>
              <p:nvPr/>
            </p:nvSpPr>
            <p:spPr>
              <a:xfrm rot="-5400000">
                <a:off x="155" y="1726"/>
                <a:ext cx="632" cy="315"/>
              </a:xfrm>
              <a:custGeom>
                <a:avLst/>
                <a:gdLst/>
                <a:ahLst/>
                <a:cxnLst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1" name="Freeform 5130"/>
              <p:cNvSpPr/>
              <p:nvPr/>
            </p:nvSpPr>
            <p:spPr>
              <a:xfrm rot="-5400000">
                <a:off x="3210" y="1664"/>
                <a:ext cx="624" cy="421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2" name="Freeform 5131"/>
              <p:cNvSpPr/>
              <p:nvPr/>
            </p:nvSpPr>
            <p:spPr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3" name="Freeform 5132"/>
              <p:cNvSpPr/>
              <p:nvPr/>
            </p:nvSpPr>
            <p:spPr>
              <a:xfrm rot="-5400000">
                <a:off x="1829" y="1747"/>
                <a:ext cx="624" cy="255"/>
              </a:xfrm>
              <a:custGeom>
                <a:avLst/>
                <a:gdLst/>
                <a:ahLst/>
                <a:cxnLst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4" name="Freeform 5133"/>
              <p:cNvSpPr/>
              <p:nvPr/>
            </p:nvSpPr>
            <p:spPr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5" name="Freeform 5134"/>
              <p:cNvSpPr/>
              <p:nvPr/>
            </p:nvSpPr>
            <p:spPr>
              <a:xfrm rot="-5400000">
                <a:off x="2329" y="1694"/>
                <a:ext cx="624" cy="361"/>
              </a:xfrm>
              <a:custGeom>
                <a:avLst/>
                <a:gdLst/>
                <a:ahLst/>
                <a:cxnLst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6" name="Freeform 5135"/>
              <p:cNvSpPr/>
              <p:nvPr/>
            </p:nvSpPr>
            <p:spPr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7" name="Freeform 5136"/>
              <p:cNvSpPr/>
              <p:nvPr/>
            </p:nvSpPr>
            <p:spPr>
              <a:xfrm rot="-5400000">
                <a:off x="4076" y="1669"/>
                <a:ext cx="624" cy="421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8" name="Freeform 5137"/>
              <p:cNvSpPr/>
              <p:nvPr/>
            </p:nvSpPr>
            <p:spPr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9" name="Freeform 5138"/>
              <p:cNvSpPr/>
              <p:nvPr/>
            </p:nvSpPr>
            <p:spPr>
              <a:xfrm rot="-5400000">
                <a:off x="4583" y="1747"/>
                <a:ext cx="624" cy="255"/>
              </a:xfrm>
              <a:custGeom>
                <a:avLst/>
                <a:gdLst/>
                <a:ahLst/>
                <a:cxnLst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40" name="Freeform 5139"/>
              <p:cNvSpPr/>
              <p:nvPr/>
            </p:nvSpPr>
            <p:spPr>
              <a:xfrm>
                <a:off x="5469" y="1562"/>
                <a:ext cx="291" cy="625"/>
              </a:xfrm>
              <a:custGeom>
                <a:avLst/>
                <a:gdLst/>
                <a:ahLst/>
                <a:cxnLst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41" name="Freeform 5140"/>
              <p:cNvSpPr/>
              <p:nvPr/>
            </p:nvSpPr>
            <p:spPr>
              <a:xfrm rot="-5400000">
                <a:off x="5083" y="1694"/>
                <a:ext cx="624" cy="361"/>
              </a:xfrm>
              <a:custGeom>
                <a:avLst/>
                <a:gdLst/>
                <a:ahLst/>
                <a:cxnLst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42" name="Freeform 5141"/>
              <p:cNvSpPr/>
              <p:nvPr/>
            </p:nvSpPr>
            <p:spPr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5143" name="Freeform 5142"/>
            <p:cNvSpPr/>
            <p:nvPr/>
          </p:nvSpPr>
          <p:spPr>
            <a:xfrm rot="-5400000" flipH="1">
              <a:off x="-1954" y="1951"/>
              <a:ext cx="4320" cy="412"/>
            </a:xfrm>
            <a:custGeom>
              <a:avLst/>
              <a:gdLst/>
              <a:ahLst/>
              <a:cxnLst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44" name="Freeform 5143"/>
            <p:cNvSpPr/>
            <p:nvPr/>
          </p:nvSpPr>
          <p:spPr>
            <a:xfrm rot="-5400000" flipH="1">
              <a:off x="-1584" y="2062"/>
              <a:ext cx="4319" cy="189"/>
            </a:xfrm>
            <a:custGeom>
              <a:avLst/>
              <a:gdLst/>
              <a:ahLst/>
              <a:cxnLst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>
                    <a:alpha val="100000"/>
                  </a:srgb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5145" name="Title 5144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5146" name="Text Placeholder 5145"/>
          <p:cNvSpPr>
            <a:spLocks noGrp="1"/>
          </p:cNvSpPr>
          <p:nvPr>
            <p:ph type="body" idx="1"/>
          </p:nvPr>
        </p:nvSpPr>
        <p:spPr>
          <a:xfrm>
            <a:off x="1173163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5147" name="Date Placeholder 5146"/>
          <p:cNvSpPr>
            <a:spLocks noGrp="1"/>
          </p:cNvSpPr>
          <p:nvPr>
            <p:ph type="dt" sz="half" idx="2"/>
          </p:nvPr>
        </p:nvSpPr>
        <p:spPr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lvl="0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148" name="Footer Placeholder 5147"/>
          <p:cNvSpPr>
            <a:spLocks noGrp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5149" name="Slide Number Placeholder 5148"/>
          <p:cNvSpPr>
            <a:spLocks noGrp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F3300"/>
        </a:buClr>
        <a:buSzPct val="65000"/>
        <a:buFont typeface="Monotype Sorts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66FF66"/>
        </a:buClr>
        <a:buSzTx/>
        <a:buFont typeface="Monotype Sorts" pitchFamily="2" charset="2"/>
        <a:buChar char="Ø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1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1.png"/><Relationship Id="rId3" Type="http://schemas.openxmlformats.org/officeDocument/2006/relationships/oleObject" Target="../embeddings/oleObject4.bin"/><Relationship Id="rId2" Type="http://schemas.openxmlformats.org/officeDocument/2006/relationships/image" Target="../media/image10.png"/><Relationship Id="rId1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bmp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6.bin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sei.cmu.edu/cmmi/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ln/>
        </p:spPr>
        <p:txBody>
          <a:bodyPr anchor="ctr"/>
          <a:p>
            <a:pPr defTabSz="914400">
              <a:buSzTx/>
            </a:pPr>
            <a:r>
              <a:rPr kern="1200" baseline="0">
                <a:latin typeface="Times New Roman" panose="02020603050405020304" pitchFamily="18" charset="0"/>
              </a:rPr>
              <a:t>Capability Maturity Model</a:t>
            </a:r>
            <a:endParaRPr kern="1200" baseline="0">
              <a:latin typeface="Times New Roman" panose="02020603050405020304" pitchFamily="18" charset="0"/>
            </a:endParaRPr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>
          <a:ln/>
        </p:spPr>
        <p:txBody>
          <a:bodyPr anchor="t"/>
          <a:p>
            <a:pPr defTabSz="914400">
              <a:buSzPct val="70000"/>
            </a:pPr>
            <a:r>
              <a:rPr kern="1200" baseline="0" dirty="0">
                <a:latin typeface="Arial" panose="020B0604020202020204" pitchFamily="34" charset="0"/>
              </a:rPr>
              <a:t> </a:t>
            </a:r>
            <a:endParaRPr kern="1200" baseline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pic>
        <p:nvPicPr>
          <p:cNvPr id="4102" name="Picture 4101" descr="C:\Program Files\Common Files\Microsoft Shared\Clipart\cagcat50\bd00028_.wmf"/>
          <p:cNvPicPr>
            <a:picLocks noChangeAspect="1"/>
          </p:cNvPicPr>
          <p:nvPr/>
        </p:nvPicPr>
        <p:blipFill>
          <a:blip r:embed="rId1">
            <a:lum bright="70001" contrast="-70000"/>
          </a:blip>
          <a:stretch>
            <a:fillRect/>
          </a:stretch>
        </p:blipFill>
        <p:spPr>
          <a:xfrm>
            <a:off x="5715000" y="3505200"/>
            <a:ext cx="2794000" cy="2738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3" name="Title 4102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What is CMM?…</a:t>
            </a:r>
          </a:p>
        </p:txBody>
      </p:sp>
      <p:sp>
        <p:nvSpPr>
          <p:cNvPr id="4104" name="Text Placeholder 410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000"/>
              <a:t>Capability Maturity Model (CMM) is a framework that describes the key elements of an effective software process.</a:t>
            </a:r>
            <a:endParaRPr sz="2000"/>
          </a:p>
          <a:p>
            <a:r>
              <a:rPr sz="2000"/>
              <a:t>It describes an evolutionary improvement path from an ad hoc, immature process to a mature, disciplined process.</a:t>
            </a:r>
            <a:endParaRPr sz="2000"/>
          </a:p>
          <a:p>
            <a:r>
              <a:rPr sz="2000"/>
              <a:t>Covers practices for:</a:t>
            </a:r>
            <a:endParaRPr sz="2000"/>
          </a:p>
          <a:p>
            <a:pPr lvl="1"/>
            <a:r>
              <a:rPr sz="1800"/>
              <a:t>Planning</a:t>
            </a:r>
            <a:endParaRPr sz="1800"/>
          </a:p>
          <a:p>
            <a:pPr lvl="1"/>
            <a:r>
              <a:rPr sz="1800"/>
              <a:t>Engineering</a:t>
            </a:r>
            <a:endParaRPr sz="1800"/>
          </a:p>
          <a:p>
            <a:pPr lvl="1"/>
            <a:r>
              <a:rPr sz="1800"/>
              <a:t>Managing software development and maintenance.</a:t>
            </a:r>
            <a:endParaRPr sz="1800"/>
          </a:p>
          <a:p>
            <a:r>
              <a:rPr sz="2000"/>
              <a:t>When followed, these key practices improve the ability of organizations to meet goals for cost, schedule, functionality, and product quality.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5125" name="Title 5124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What is CMM?</a:t>
            </a:r>
          </a:p>
        </p:txBody>
      </p:sp>
      <p:pic>
        <p:nvPicPr>
          <p:cNvPr id="5124" name="Picture 5123" descr="C:\Program Files\Common Files\Microsoft Shared\Clipart\cagcat50\bd00028_.wmf"/>
          <p:cNvPicPr>
            <a:picLocks noChangeAspect="1"/>
          </p:cNvPicPr>
          <p:nvPr/>
        </p:nvPicPr>
        <p:blipFill>
          <a:blip r:embed="rId1">
            <a:lum bright="70001" contrast="-70000"/>
          </a:blip>
          <a:stretch>
            <a:fillRect/>
          </a:stretch>
        </p:blipFill>
        <p:spPr>
          <a:xfrm>
            <a:off x="5715000" y="3505200"/>
            <a:ext cx="2794000" cy="2738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6" name="Text Placeholder 5125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Establishes a yardstick against which it is possible to judge, in a repeatable way, the maturity of an organization's software process and compare it to the state of the practice of the industry [Kitson92]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55656" name="Title 15565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Definitions from the CMM Specification</a:t>
            </a:r>
          </a:p>
        </p:txBody>
      </p:sp>
      <p:sp>
        <p:nvSpPr>
          <p:cNvPr id="155657" name="Text Placeholder 15565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t>We shall look at the definitions of:</a:t>
            </a:r>
          </a:p>
          <a:p>
            <a:pPr lvl="1">
              <a:lnSpc>
                <a:spcPct val="90000"/>
              </a:lnSpc>
            </a:pPr>
            <a:r>
              <a:t>Capability Maturity Model (CMM)</a:t>
            </a:r>
          </a:p>
          <a:p>
            <a:pPr lvl="1">
              <a:lnSpc>
                <a:spcPct val="90000"/>
              </a:lnSpc>
            </a:pPr>
            <a:r>
              <a:t>Software process</a:t>
            </a:r>
          </a:p>
          <a:p>
            <a:pPr lvl="1">
              <a:lnSpc>
                <a:spcPct val="90000"/>
              </a:lnSpc>
            </a:pPr>
            <a:r>
              <a:t>Software process capability</a:t>
            </a:r>
          </a:p>
          <a:p>
            <a:pPr lvl="1">
              <a:lnSpc>
                <a:spcPct val="90000"/>
              </a:lnSpc>
            </a:pPr>
            <a:r>
              <a:t>Software process performance</a:t>
            </a:r>
          </a:p>
          <a:p>
            <a:pPr lvl="1">
              <a:lnSpc>
                <a:spcPct val="90000"/>
              </a:lnSpc>
            </a:pPr>
            <a:r>
              <a:t>Software process maturity</a:t>
            </a:r>
          </a:p>
          <a:p>
            <a:pPr>
              <a:lnSpc>
                <a:spcPct val="90000"/>
              </a:lnSpc>
            </a:pPr>
            <a:r>
              <a:rPr lang="en-AU" altLang="x-none"/>
              <a:t>All definitions are quoted</a:t>
            </a:r>
            <a:r>
              <a:t> from the SEI CMM v1.1 Specifications.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99684" name="Title 19968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CMM - Definition</a:t>
            </a:r>
          </a:p>
        </p:txBody>
      </p:sp>
      <p:sp>
        <p:nvSpPr>
          <p:cNvPr id="199685" name="Text Placeholder 19968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800"/>
              <a:t>A description of the stages through which software organizations evolve as they define, implement, measure, control, and improve their software processes</a:t>
            </a:r>
            <a:endParaRPr sz="2800"/>
          </a:p>
          <a:p>
            <a:r>
              <a:rPr sz="2800"/>
              <a:t>A guide for selecting process improvement strategies by facilitating:</a:t>
            </a:r>
            <a:endParaRPr sz="2800"/>
          </a:p>
          <a:p>
            <a:pPr lvl="1"/>
            <a:r>
              <a:rPr sz="2400"/>
              <a:t>determination of current process capabilities</a:t>
            </a:r>
            <a:endParaRPr sz="2400"/>
          </a:p>
          <a:p>
            <a:pPr lvl="1"/>
            <a:r>
              <a:rPr sz="2400"/>
              <a:t>identification of the issues most critical to software quality and process improvement	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57700" name="Title 15769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Software Process</a:t>
            </a:r>
          </a:p>
        </p:txBody>
      </p:sp>
      <p:sp>
        <p:nvSpPr>
          <p:cNvPr id="157701" name="Text Placeholder 15770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400"/>
              <a:t>A </a:t>
            </a:r>
            <a:r>
              <a:rPr sz="2400" i="1"/>
              <a:t>software process</a:t>
            </a:r>
            <a:r>
              <a:rPr sz="2400"/>
              <a:t> can be defined as a set of activities, methods, practices, and transformations that people use to develop and maintain software and the associated products </a:t>
            </a:r>
            <a:endParaRPr sz="2400"/>
          </a:p>
          <a:p>
            <a:pPr lvl="1"/>
            <a:r>
              <a:rPr sz="2000"/>
              <a:t>E.g., project plans, design documents, code, test cases, and user manuals. </a:t>
            </a:r>
            <a:endParaRPr sz="2000"/>
          </a:p>
          <a:p>
            <a:r>
              <a:rPr sz="2400"/>
              <a:t>As an organization matures, the software process becomes better defined and more consistently implemented throughout the organization.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59748" name="Title 15974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Software Process Capability</a:t>
            </a:r>
          </a:p>
        </p:txBody>
      </p:sp>
      <p:sp>
        <p:nvSpPr>
          <p:cNvPr id="159749" name="Text Placeholder 15974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800" i="1"/>
              <a:t>Software process capability</a:t>
            </a:r>
            <a:r>
              <a:rPr sz="2800"/>
              <a:t> describes the range of expected results that can be achieved by following a software process. </a:t>
            </a:r>
            <a:endParaRPr sz="2800"/>
          </a:p>
          <a:p>
            <a:r>
              <a:rPr sz="2800"/>
              <a:t>The software process capability of an organization provides one means of predicting the most likely outcomes to be expected from the next software project the organization undertakes.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61796" name="Title 16179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Software Process Performance</a:t>
            </a:r>
          </a:p>
        </p:txBody>
      </p:sp>
      <p:sp>
        <p:nvSpPr>
          <p:cNvPr id="161797" name="Text Placeholder 16179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i="1"/>
              <a:t>Software process performance</a:t>
            </a:r>
            <a:r>
              <a:t> represents the actual results achieved by following a software process. </a:t>
            </a:r>
          </a:p>
          <a:p>
            <a:r>
              <a:t>Software process performance focuses on the results achieved, while software process capability focuses on results expected.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63844" name="Title 16384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Software Process Maturity</a:t>
            </a:r>
          </a:p>
        </p:txBody>
      </p:sp>
      <p:sp>
        <p:nvSpPr>
          <p:cNvPr id="163845" name="Text Placeholder 16384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800" i="1"/>
              <a:t>Software process maturity</a:t>
            </a:r>
            <a:r>
              <a:rPr sz="2800"/>
              <a:t> is the extent to which a specific process is explicitly defined, managed, measured, controlled, and effective.</a:t>
            </a:r>
            <a:endParaRPr sz="2800"/>
          </a:p>
          <a:p>
            <a:r>
              <a:rPr sz="2800"/>
              <a:t>Maturity implies a potential for growth in capability and indicates both the richness of an organization's software process and the consistency with which it is applied in projects throughout the organization.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6148" name="Title 614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Structure of CMM</a:t>
            </a:r>
          </a:p>
        </p:txBody>
      </p:sp>
      <p:sp>
        <p:nvSpPr>
          <p:cNvPr id="6149" name="Text Placeholder 614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800"/>
              <a:t>The CMM is composed of five maturity levels. </a:t>
            </a:r>
            <a:endParaRPr sz="2800"/>
          </a:p>
          <a:p>
            <a:r>
              <a:rPr sz="2800"/>
              <a:t>Each maturity level is composed of several key process areas (except Level 1).</a:t>
            </a:r>
            <a:endParaRPr sz="2800"/>
          </a:p>
          <a:p>
            <a:r>
              <a:rPr sz="2800"/>
              <a:t>Each key process area is organized into five sections called common features. </a:t>
            </a:r>
            <a:endParaRPr sz="2800"/>
          </a:p>
          <a:p>
            <a:r>
              <a:rPr sz="2800"/>
              <a:t>The common features specify the key practices that, when collectively addressed, accomplish the goals of the key process area.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t>What are the CMM Levels?</a:t>
            </a:r>
            <a:br/>
            <a:r>
              <a:rPr sz="3200"/>
              <a:t>(The five levels of software process maturity) </a:t>
            </a:r>
            <a:endParaRPr sz="3200"/>
          </a:p>
        </p:txBody>
      </p:sp>
      <p:sp>
        <p:nvSpPr>
          <p:cNvPr id="4099" name="Text Placeholder 409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Monotype Sorts" pitchFamily="2" charset="2"/>
              <a:buNone/>
            </a:pPr>
            <a:r>
              <a:t>Maturity level indicates level of process capability:</a:t>
            </a:r>
          </a:p>
          <a:p>
            <a:pPr>
              <a:buFont typeface="Monotype Sorts" pitchFamily="2" charset="2"/>
              <a:buChar char="o"/>
            </a:pPr>
            <a:r>
              <a:t>Initial</a:t>
            </a:r>
          </a:p>
          <a:p>
            <a:pPr>
              <a:buFont typeface="Monotype Sorts" pitchFamily="2" charset="2"/>
              <a:buChar char="o"/>
            </a:pPr>
            <a:r>
              <a:t>Repeatable</a:t>
            </a:r>
          </a:p>
          <a:p>
            <a:pPr>
              <a:buFont typeface="Monotype Sorts" pitchFamily="2" charset="2"/>
              <a:buChar char="o"/>
            </a:pPr>
            <a:r>
              <a:t>Defined</a:t>
            </a:r>
          </a:p>
          <a:p>
            <a:pPr>
              <a:buFont typeface="Monotype Sorts" pitchFamily="2" charset="2"/>
              <a:buChar char="o"/>
            </a:pPr>
            <a:r>
              <a:t>Managed</a:t>
            </a:r>
          </a:p>
          <a:p>
            <a:pPr>
              <a:buFont typeface="Monotype Sorts" pitchFamily="2" charset="2"/>
              <a:buChar char="o"/>
            </a:pPr>
            <a:r>
              <a:t>Optimizing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3074" name="Title 30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Overview</a:t>
            </a:r>
          </a:p>
        </p:txBody>
      </p:sp>
      <p:sp>
        <p:nvSpPr>
          <p:cNvPr id="3075" name="Text Placeholder 30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800"/>
              <a:t>A short history</a:t>
            </a:r>
            <a:endParaRPr sz="2800"/>
          </a:p>
          <a:p>
            <a:r>
              <a:rPr sz="2800"/>
              <a:t>Software Process</a:t>
            </a:r>
            <a:endParaRPr sz="2800"/>
          </a:p>
          <a:p>
            <a:r>
              <a:rPr sz="2800"/>
              <a:t>What is CMM - a detailed introduction</a:t>
            </a:r>
            <a:endParaRPr sz="2800"/>
          </a:p>
          <a:p>
            <a:r>
              <a:rPr sz="2800"/>
              <a:t>Differences from ISO 9001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3013" name="Object 43012"/>
          <p:cNvGraphicFramePr/>
          <p:nvPr/>
        </p:nvGraphicFramePr>
        <p:xfrm>
          <a:off x="2286000" y="838200"/>
          <a:ext cx="4716463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267200" imgH="4406900" progId="Photoshop.Image.6">
                  <p:embed/>
                </p:oleObj>
              </mc:Choice>
              <mc:Fallback>
                <p:oleObj name="" r:id="rId1" imgW="4267200" imgH="4406900" progId="Photoshop.Image.6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838200"/>
                        <a:ext cx="4716463" cy="487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t>Level 1: Initial</a:t>
            </a:r>
          </a:p>
        </p:txBody>
      </p:sp>
      <p:sp>
        <p:nvSpPr>
          <p:cNvPr id="10243" name="Text Placeholder 10242"/>
          <p:cNvSpPr>
            <a:spLocks noGrp="1"/>
          </p:cNvSpPr>
          <p:nvPr>
            <p:ph type="body" idx="1"/>
          </p:nvPr>
        </p:nvSpPr>
        <p:spPr>
          <a:xfrm>
            <a:off x="990600" y="1676400"/>
            <a:ext cx="7924800" cy="4724400"/>
          </a:xfrm>
        </p:spPr>
        <p:txBody>
          <a:bodyPr/>
          <a:p>
            <a:pPr>
              <a:lnSpc>
                <a:spcPct val="90000"/>
              </a:lnSpc>
              <a:buFont typeface="Monotype Sorts" pitchFamily="2" charset="2"/>
              <a:buChar char="Ê"/>
            </a:pPr>
            <a:r>
              <a:rPr sz="2800"/>
              <a:t>Initial : The software process is characterized as ad hoc, and occasionally even chaotic. Few processes are defined, and success depends on individual effort.</a:t>
            </a:r>
            <a:endParaRPr sz="2800"/>
          </a:p>
          <a:p>
            <a:pPr lvl="1">
              <a:lnSpc>
                <a:spcPct val="90000"/>
              </a:lnSpc>
              <a:buFont typeface="Monotype Sorts" pitchFamily="2" charset="2"/>
              <a:buChar char="Ê"/>
            </a:pPr>
            <a:r>
              <a:rPr sz="2400"/>
              <a:t>At this level, frequently have difficulty making commitments that the staff can meet with an orderly process</a:t>
            </a:r>
            <a:endParaRPr sz="2400"/>
          </a:p>
          <a:p>
            <a:pPr lvl="1">
              <a:lnSpc>
                <a:spcPct val="90000"/>
              </a:lnSpc>
              <a:buFont typeface="Monotype Sorts" pitchFamily="2" charset="2"/>
              <a:buChar char="Ê"/>
            </a:pPr>
            <a:r>
              <a:rPr sz="2400"/>
              <a:t>Products developed are often over budget and schedule</a:t>
            </a:r>
            <a:endParaRPr sz="2400"/>
          </a:p>
          <a:p>
            <a:pPr lvl="1">
              <a:lnSpc>
                <a:spcPct val="90000"/>
              </a:lnSpc>
              <a:buFont typeface="Monotype Sorts" pitchFamily="2" charset="2"/>
              <a:buChar char="Ê"/>
            </a:pPr>
            <a:r>
              <a:rPr sz="2400"/>
              <a:t>Wide variations in cost, schedule, functionality and quality targets</a:t>
            </a:r>
            <a:endParaRPr sz="2400"/>
          </a:p>
          <a:p>
            <a:pPr lvl="1">
              <a:lnSpc>
                <a:spcPct val="90000"/>
              </a:lnSpc>
              <a:buFont typeface="Monotype Sorts" pitchFamily="2" charset="2"/>
              <a:buChar char="Ê"/>
            </a:pPr>
            <a:r>
              <a:rPr sz="2400"/>
              <a:t>Capability is a characteristic of the individuals, not of the organization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1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t>Level 2: Repeatable</a:t>
            </a:r>
          </a:p>
        </p:txBody>
      </p:sp>
      <p:sp>
        <p:nvSpPr>
          <p:cNvPr id="11267" name="Text Placeholder 11266"/>
          <p:cNvSpPr>
            <a:spLocks noGrp="1"/>
          </p:cNvSpPr>
          <p:nvPr>
            <p:ph type="body" idx="1"/>
          </p:nvPr>
        </p:nvSpPr>
        <p:spPr>
          <a:xfrm>
            <a:off x="1173163" y="1600200"/>
            <a:ext cx="7772400" cy="4800600"/>
          </a:xfrm>
        </p:spPr>
        <p:txBody>
          <a:bodyPr/>
          <a:p>
            <a:pPr>
              <a:lnSpc>
                <a:spcPct val="90000"/>
              </a:lnSpc>
              <a:buFont typeface="Monotype Sorts" pitchFamily="2" charset="2"/>
              <a:buChar char="Ë"/>
            </a:pPr>
            <a:r>
              <a:rPr sz="2800"/>
              <a:t>Basic process management processes are established to track cost, schedule, and functionality. The necessary process discipline is in place to repeat earlier successes on projects with similar applications.</a:t>
            </a:r>
            <a:endParaRPr sz="2800"/>
          </a:p>
          <a:p>
            <a:pPr lvl="1">
              <a:lnSpc>
                <a:spcPct val="90000"/>
              </a:lnSpc>
              <a:buFont typeface="Monotype Sorts" pitchFamily="2" charset="2"/>
              <a:buChar char="Ë"/>
            </a:pPr>
            <a:r>
              <a:rPr sz="2400"/>
              <a:t>Realistic project commitments based on results observed on previous projects</a:t>
            </a:r>
            <a:endParaRPr sz="2400"/>
          </a:p>
          <a:p>
            <a:pPr lvl="1">
              <a:lnSpc>
                <a:spcPct val="90000"/>
              </a:lnSpc>
              <a:buFont typeface="Monotype Sorts" pitchFamily="2" charset="2"/>
              <a:buChar char="Ë"/>
            </a:pPr>
            <a:r>
              <a:rPr sz="2400"/>
              <a:t>Software project standards are defined and faithfully followed</a:t>
            </a:r>
            <a:endParaRPr sz="2400"/>
          </a:p>
          <a:p>
            <a:pPr lvl="1">
              <a:lnSpc>
                <a:spcPct val="90000"/>
              </a:lnSpc>
              <a:buFont typeface="Monotype Sorts" pitchFamily="2" charset="2"/>
              <a:buChar char="Ë"/>
            </a:pPr>
            <a:r>
              <a:rPr sz="2400"/>
              <a:t>Processes may differ between projects</a:t>
            </a:r>
            <a:endParaRPr sz="2400"/>
          </a:p>
          <a:p>
            <a:pPr lvl="1">
              <a:lnSpc>
                <a:spcPct val="90000"/>
              </a:lnSpc>
              <a:buFont typeface="Monotype Sorts" pitchFamily="2" charset="2"/>
              <a:buChar char="Ë"/>
            </a:pPr>
            <a:r>
              <a:rPr sz="2400"/>
              <a:t>Process is disciplined </a:t>
            </a:r>
            <a:endParaRPr sz="2400"/>
          </a:p>
          <a:p>
            <a:pPr lvl="1">
              <a:lnSpc>
                <a:spcPct val="90000"/>
              </a:lnSpc>
              <a:buFont typeface="Monotype Sorts" pitchFamily="2" charset="2"/>
              <a:buChar char="Ë"/>
            </a:pPr>
            <a:r>
              <a:rPr sz="2400"/>
              <a:t>earlier successes can be repeated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t>Level 3: Defined</a:t>
            </a:r>
          </a:p>
        </p:txBody>
      </p:sp>
      <p:sp>
        <p:nvSpPr>
          <p:cNvPr id="12291" name="Text Placeholder 1229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Monotype Sorts" pitchFamily="2" charset="2"/>
              <a:buChar char="Ì"/>
            </a:pPr>
            <a:r>
              <a:t>The software process for both management and engineering activities is documented, standardized, and integrated into a standard software process for the organization. All projects use an approved, tailored version of the organization’s standard software process for developing an maintaining software.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33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t>Level 4: Managed</a:t>
            </a:r>
          </a:p>
        </p:txBody>
      </p:sp>
      <p:sp>
        <p:nvSpPr>
          <p:cNvPr id="13315" name="Text Placeholder 13314"/>
          <p:cNvSpPr>
            <a:spLocks noGrp="1"/>
          </p:cNvSpPr>
          <p:nvPr>
            <p:ph type="body" idx="1"/>
          </p:nvPr>
        </p:nvSpPr>
        <p:spPr>
          <a:xfrm>
            <a:off x="1173163" y="1981200"/>
            <a:ext cx="7772400" cy="4495800"/>
          </a:xfrm>
        </p:spPr>
        <p:txBody>
          <a:bodyPr/>
          <a:p>
            <a:pPr>
              <a:buFont typeface="Monotype Sorts" pitchFamily="2" charset="2"/>
              <a:buChar char="Í"/>
            </a:pPr>
            <a:r>
              <a:rPr sz="2800"/>
              <a:t>Detailed measures of the software process and product quality are collected. Both the software process and products are quantitatively understood and controlled.</a:t>
            </a:r>
            <a:endParaRPr sz="2800"/>
          </a:p>
          <a:p>
            <a:pPr lvl="1">
              <a:buFont typeface="Monotype Sorts" pitchFamily="2" charset="2"/>
              <a:buChar char="Í"/>
            </a:pPr>
            <a:r>
              <a:rPr sz="2400"/>
              <a:t>Narrowing the variation in process performance to fall within acceptable quantitative bounds</a:t>
            </a:r>
            <a:endParaRPr sz="2400"/>
          </a:p>
          <a:p>
            <a:pPr lvl="1">
              <a:buFont typeface="Monotype Sorts" pitchFamily="2" charset="2"/>
              <a:buChar char="Í"/>
            </a:pPr>
            <a:r>
              <a:rPr sz="2400"/>
              <a:t>When known limits are exceeded, corrective action can be taken</a:t>
            </a:r>
            <a:endParaRPr sz="2400"/>
          </a:p>
          <a:p>
            <a:pPr lvl="1">
              <a:buFont typeface="Monotype Sorts" pitchFamily="2" charset="2"/>
              <a:buChar char="Í"/>
            </a:pPr>
            <a:r>
              <a:rPr sz="2400"/>
              <a:t>Quantifiable and predictable</a:t>
            </a:r>
            <a:endParaRPr sz="2400"/>
          </a:p>
          <a:p>
            <a:pPr lvl="2">
              <a:buFont typeface="Monotype Sorts" pitchFamily="2" charset="2"/>
              <a:buChar char="Í"/>
            </a:pPr>
            <a:r>
              <a:rPr sz="2000"/>
              <a:t>predict trends in process and product quality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4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t>Level 5: Optimizing</a:t>
            </a:r>
          </a:p>
        </p:txBody>
      </p:sp>
      <p:sp>
        <p:nvSpPr>
          <p:cNvPr id="14339" name="Text Placeholder 1433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  <a:buFont typeface="Monotype Sorts" pitchFamily="2" charset="2"/>
              <a:buChar char="Î"/>
            </a:pPr>
            <a:r>
              <a:rPr sz="2800"/>
              <a:t>Continuous process improvement is enabled by quantitative feedback from the process and from piloting innovative ideas and technologies.</a:t>
            </a:r>
            <a:endParaRPr sz="2800"/>
          </a:p>
          <a:p>
            <a:pPr>
              <a:lnSpc>
                <a:spcPct val="90000"/>
              </a:lnSpc>
              <a:buFont typeface="Monotype Sorts" pitchFamily="2" charset="2"/>
              <a:buChar char="Î"/>
            </a:pPr>
            <a:r>
              <a:rPr sz="2800"/>
              <a:t>Goal is to prevent the occurrence of defects</a:t>
            </a:r>
            <a:endParaRPr sz="2800"/>
          </a:p>
          <a:p>
            <a:pPr lvl="1">
              <a:lnSpc>
                <a:spcPct val="90000"/>
              </a:lnSpc>
              <a:buFont typeface="Monotype Sorts" pitchFamily="2" charset="2"/>
              <a:buChar char="Î"/>
            </a:pPr>
            <a:r>
              <a:rPr sz="2400"/>
              <a:t>Causal analysis</a:t>
            </a:r>
            <a:endParaRPr sz="2400"/>
          </a:p>
          <a:p>
            <a:pPr>
              <a:lnSpc>
                <a:spcPct val="90000"/>
              </a:lnSpc>
              <a:buFont typeface="Monotype Sorts" pitchFamily="2" charset="2"/>
              <a:buChar char="Î"/>
            </a:pPr>
            <a:r>
              <a:rPr sz="2800"/>
              <a:t>Data on process effectiveness used for cost benefit analysis of new technologies and proposed process changes</a:t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t>Internal Structure to Maturity Levels</a:t>
            </a:r>
          </a:p>
        </p:txBody>
      </p:sp>
      <p:sp>
        <p:nvSpPr>
          <p:cNvPr id="17411" name="Text Placeholder 1741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sz="2800"/>
              <a:t>Except for level 1, each level is decomposed into key process areas (KPA)</a:t>
            </a:r>
            <a:endParaRPr sz="2800"/>
          </a:p>
          <a:p>
            <a:pPr>
              <a:lnSpc>
                <a:spcPct val="90000"/>
              </a:lnSpc>
            </a:pPr>
            <a:r>
              <a:rPr sz="2800"/>
              <a:t>Each KPA identifies a cluster of related activities that, when performed collectively, achieve a set of goals considered important for enhancing software capability.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commitment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ability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activity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measurement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verification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5060" name="Object 45059"/>
          <p:cNvGraphicFramePr/>
          <p:nvPr/>
        </p:nvGraphicFramePr>
        <p:xfrm>
          <a:off x="2235200" y="533400"/>
          <a:ext cx="4927600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673600" imgH="5435600" progId="Photoshop.Image.6">
                  <p:embed/>
                </p:oleObj>
              </mc:Choice>
              <mc:Fallback>
                <p:oleObj name="" r:id="rId1" imgW="4673600" imgH="5435600" progId="Photoshop.Image.6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35200" y="533400"/>
                        <a:ext cx="4927600" cy="561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9154" name="Object 49153"/>
          <p:cNvGraphicFramePr/>
          <p:nvPr/>
        </p:nvGraphicFramePr>
        <p:xfrm>
          <a:off x="2286000" y="381000"/>
          <a:ext cx="4559300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559300" imgH="5473700" progId="Photoshop.Image.6">
                  <p:embed/>
                </p:oleObj>
              </mc:Choice>
              <mc:Fallback>
                <p:oleObj name="" r:id="rId1" imgW="4559300" imgH="5473700" progId="Photoshop.Image.6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381000"/>
                        <a:ext cx="4559300" cy="547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49154"/>
          <p:cNvGraphicFramePr/>
          <p:nvPr/>
        </p:nvGraphicFramePr>
        <p:xfrm>
          <a:off x="2667000" y="6324600"/>
          <a:ext cx="3302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302000" imgH="152400" progId="Photoshop.Image.6">
                  <p:embed/>
                </p:oleObj>
              </mc:Choice>
              <mc:Fallback>
                <p:oleObj name="" r:id="rId3" imgW="3302000" imgH="152400" progId="Photoshop.Image.6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6324600"/>
                        <a:ext cx="33020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err="1"/>
              <a:t>Level 2 KPAs</a:t>
            </a:r>
            <a:endParaRPr err="1"/>
          </a:p>
        </p:txBody>
      </p:sp>
      <p:sp>
        <p:nvSpPr>
          <p:cNvPr id="19459" name="Text Placeholder 19458"/>
          <p:cNvSpPr>
            <a:spLocks noGrp="1"/>
          </p:cNvSpPr>
          <p:nvPr>
            <p:ph type="body" idx="1"/>
          </p:nvPr>
        </p:nvSpPr>
        <p:spPr>
          <a:xfrm>
            <a:off x="1143000" y="1600200"/>
            <a:ext cx="7772400" cy="4267200"/>
          </a:xfrm>
        </p:spPr>
        <p:txBody>
          <a:bodyPr/>
          <a:p>
            <a:pPr>
              <a:lnSpc>
                <a:spcPct val="90000"/>
              </a:lnSpc>
            </a:pPr>
            <a:r>
              <a:rPr sz="2800"/>
              <a:t>Requirements Management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Establish common understanding of customer requirements between the customer and the software project 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Requirements is basis for planning and managing the software project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Not working backwards from a given release date!</a:t>
            </a:r>
            <a:endParaRPr sz="2400"/>
          </a:p>
          <a:p>
            <a:pPr>
              <a:lnSpc>
                <a:spcPct val="90000"/>
              </a:lnSpc>
            </a:pPr>
            <a:r>
              <a:rPr sz="2800"/>
              <a:t>Software Project Planning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Establish reasonable plans for performing the software engineering activities and for managing the software project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39941" name="Title 39940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History</a:t>
            </a:r>
          </a:p>
        </p:txBody>
      </p:sp>
      <p:pic>
        <p:nvPicPr>
          <p:cNvPr id="39940" name="Picture 39939" descr="C:\Program Files\Common Files\Microsoft Shared\Clipart\cagcat50\bd06663_.wm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0" y="4741863"/>
            <a:ext cx="2438400" cy="2116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2" name="Text Placeholder 3994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800"/>
              <a:t>In the 1980s, realization about the inability to manage the software process</a:t>
            </a:r>
            <a:endParaRPr sz="2800"/>
          </a:p>
          <a:p>
            <a:pPr lvl="1"/>
            <a:r>
              <a:rPr sz="2400"/>
              <a:t>Projects late, over budget, or plain failures</a:t>
            </a:r>
            <a:endParaRPr sz="2400"/>
          </a:p>
          <a:p>
            <a:r>
              <a:rPr sz="2800"/>
              <a:t>1986-1987: Software Engineering Institute (SEI)</a:t>
            </a:r>
            <a:endParaRPr sz="2800"/>
          </a:p>
          <a:p>
            <a:pPr lvl="1"/>
            <a:r>
              <a:rPr sz="2400"/>
              <a:t>Began developing a process maturity framework</a:t>
            </a:r>
            <a:endParaRPr sz="2400"/>
          </a:p>
          <a:p>
            <a:r>
              <a:rPr sz="2800"/>
              <a:t>1991: CMM-SW 1.0</a:t>
            </a:r>
            <a:endParaRPr sz="2800"/>
          </a:p>
          <a:p>
            <a:r>
              <a:rPr sz="2800"/>
              <a:t>1993: CMM-SW 1.1</a:t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itle 501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err="1"/>
              <a:t>Level 2 KPAs</a:t>
            </a:r>
            <a:endParaRPr err="1"/>
          </a:p>
        </p:txBody>
      </p:sp>
      <p:sp>
        <p:nvSpPr>
          <p:cNvPr id="50179" name="Text Placeholder 5017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sz="2800"/>
              <a:t>Software Project Tracking and Oversight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Establish adequate visibility into actual progress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Take effective actions when project’s performance deviates significantly from planned</a:t>
            </a:r>
            <a:endParaRPr sz="2400"/>
          </a:p>
          <a:p>
            <a:pPr>
              <a:lnSpc>
                <a:spcPct val="90000"/>
              </a:lnSpc>
            </a:pPr>
            <a:r>
              <a:rPr sz="2800"/>
              <a:t>Software Subcontract Management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Manage projects outsourced to subcontractors</a:t>
            </a:r>
            <a:endParaRPr sz="2400"/>
          </a:p>
          <a:p>
            <a:pPr>
              <a:lnSpc>
                <a:spcPct val="90000"/>
              </a:lnSpc>
            </a:pPr>
            <a:r>
              <a:rPr sz="2800"/>
              <a:t>Software Quality Assurance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Provide management with appropriate visibility into </a:t>
            </a:r>
            <a:endParaRPr sz="2400"/>
          </a:p>
          <a:p>
            <a:pPr lvl="2">
              <a:lnSpc>
                <a:spcPct val="90000"/>
              </a:lnSpc>
            </a:pPr>
            <a:r>
              <a:rPr sz="2000"/>
              <a:t>process being used by the software projects</a:t>
            </a:r>
            <a:endParaRPr sz="2000"/>
          </a:p>
          <a:p>
            <a:pPr lvl="2">
              <a:lnSpc>
                <a:spcPct val="90000"/>
              </a:lnSpc>
            </a:pPr>
            <a:r>
              <a:rPr sz="2000"/>
              <a:t>work products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itle 512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err="1"/>
              <a:t>Level 2 KPAs</a:t>
            </a:r>
            <a:endParaRPr err="1"/>
          </a:p>
        </p:txBody>
      </p:sp>
      <p:sp>
        <p:nvSpPr>
          <p:cNvPr id="51203" name="Text Placeholder 5120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Software Configuration Management</a:t>
            </a:r>
          </a:p>
          <a:p>
            <a:pPr lvl="1"/>
            <a:r>
              <a:t>Establish and maintain the integrity of work products</a:t>
            </a:r>
          </a:p>
          <a:p>
            <a:pPr lvl="1"/>
            <a:r>
              <a:t>Product baseline</a:t>
            </a:r>
          </a:p>
          <a:p>
            <a:pPr lvl="1"/>
            <a:r>
              <a:t>Baseline authority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7170" name="Title 71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Structure of CMM</a:t>
            </a:r>
          </a:p>
        </p:txBody>
      </p:sp>
      <p:sp>
        <p:nvSpPr>
          <p:cNvPr id="7172" name="Flowchart: Process 7171"/>
          <p:cNvSpPr/>
          <p:nvPr/>
        </p:nvSpPr>
        <p:spPr>
          <a:xfrm>
            <a:off x="1752600" y="2057400"/>
            <a:ext cx="2133600" cy="533400"/>
          </a:xfrm>
          <a:prstGeom prst="flowChartProcess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Maturity Level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7173" name="Flowchart: Process 7172"/>
          <p:cNvSpPr/>
          <p:nvPr/>
        </p:nvSpPr>
        <p:spPr>
          <a:xfrm>
            <a:off x="2895600" y="3200400"/>
            <a:ext cx="1143000" cy="533400"/>
          </a:xfrm>
          <a:prstGeom prst="flowChartProcess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Key PA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7174" name="Flowchart: Process 7173"/>
          <p:cNvSpPr/>
          <p:nvPr/>
        </p:nvSpPr>
        <p:spPr>
          <a:xfrm>
            <a:off x="4343400" y="4495800"/>
            <a:ext cx="1295400" cy="685800"/>
          </a:xfrm>
          <a:prstGeom prst="flowChartProcess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Common</a:t>
            </a:r>
            <a:endParaRPr sz="2400">
              <a:latin typeface="Tahoma" panose="020B0604030504040204" pitchFamily="34" charset="0"/>
            </a:endParaRPr>
          </a:p>
          <a:p>
            <a:pPr algn="ctr" eaLnBrk="0" hangingPunct="0"/>
            <a:r>
              <a:rPr sz="2400">
                <a:latin typeface="Tahoma" panose="020B0604030504040204" pitchFamily="34" charset="0"/>
              </a:rPr>
              <a:t>Features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7175" name="Flowchart: Process 7174"/>
          <p:cNvSpPr/>
          <p:nvPr/>
        </p:nvSpPr>
        <p:spPr>
          <a:xfrm>
            <a:off x="6324600" y="5638800"/>
            <a:ext cx="1371600" cy="685800"/>
          </a:xfrm>
          <a:prstGeom prst="flowChartProcess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Key</a:t>
            </a:r>
            <a:endParaRPr sz="2400">
              <a:latin typeface="Tahoma" panose="020B0604030504040204" pitchFamily="34" charset="0"/>
            </a:endParaRPr>
          </a:p>
          <a:p>
            <a:pPr algn="ctr" eaLnBrk="0" hangingPunct="0"/>
            <a:r>
              <a:rPr sz="2400">
                <a:latin typeface="Tahoma" panose="020B0604030504040204" pitchFamily="34" charset="0"/>
              </a:rPr>
              <a:t>Practices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7179" name="Oval 7178"/>
          <p:cNvSpPr/>
          <p:nvPr/>
        </p:nvSpPr>
        <p:spPr>
          <a:xfrm>
            <a:off x="304800" y="3505200"/>
            <a:ext cx="1447800" cy="838200"/>
          </a:xfrm>
          <a:prstGeom prst="ellipse">
            <a:avLst/>
          </a:prstGeom>
          <a:solidFill>
            <a:srgbClr val="99CCFF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>
                <a:latin typeface="Tahoma" panose="020B0604030504040204" pitchFamily="34" charset="0"/>
              </a:rPr>
              <a:t>Process</a:t>
            </a:r>
            <a:endParaRPr>
              <a:latin typeface="Tahoma" panose="020B0604030504040204" pitchFamily="34" charset="0"/>
            </a:endParaRPr>
          </a:p>
          <a:p>
            <a:pPr algn="ctr" eaLnBrk="0" hangingPunct="0"/>
            <a:r>
              <a:rPr>
                <a:latin typeface="Tahoma" panose="020B0604030504040204" pitchFamily="34" charset="0"/>
              </a:rPr>
              <a:t>Capability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7183" name="Oval 7182"/>
          <p:cNvSpPr/>
          <p:nvPr/>
        </p:nvSpPr>
        <p:spPr>
          <a:xfrm>
            <a:off x="6019800" y="1828800"/>
            <a:ext cx="990600" cy="457200"/>
          </a:xfrm>
          <a:prstGeom prst="ellipse">
            <a:avLst/>
          </a:prstGeom>
          <a:solidFill>
            <a:srgbClr val="99CCFF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Goals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7184" name="Oval 7183"/>
          <p:cNvSpPr/>
          <p:nvPr/>
        </p:nvSpPr>
        <p:spPr>
          <a:xfrm>
            <a:off x="990600" y="5181600"/>
            <a:ext cx="2286000" cy="838200"/>
          </a:xfrm>
          <a:prstGeom prst="ellipse">
            <a:avLst/>
          </a:prstGeom>
          <a:solidFill>
            <a:srgbClr val="99CCFF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Implementation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7185" name="Oval 7184"/>
          <p:cNvSpPr/>
          <p:nvPr/>
        </p:nvSpPr>
        <p:spPr>
          <a:xfrm>
            <a:off x="6629400" y="3200400"/>
            <a:ext cx="2057400" cy="914400"/>
          </a:xfrm>
          <a:prstGeom prst="ellipse">
            <a:avLst/>
          </a:prstGeom>
          <a:solidFill>
            <a:srgbClr val="99CCFF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>
                <a:latin typeface="Tahoma" panose="020B0604030504040204" pitchFamily="34" charset="0"/>
              </a:rPr>
              <a:t>Infrastructure/</a:t>
            </a:r>
            <a:endParaRPr>
              <a:latin typeface="Tahoma" panose="020B0604030504040204" pitchFamily="34" charset="0"/>
            </a:endParaRPr>
          </a:p>
          <a:p>
            <a:pPr algn="ctr" eaLnBrk="0" hangingPunct="0"/>
            <a:r>
              <a:rPr>
                <a:latin typeface="Tahoma" panose="020B0604030504040204" pitchFamily="34" charset="0"/>
              </a:rPr>
              <a:t>Activities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7191" name="Text Box 7190"/>
          <p:cNvSpPr txBox="1"/>
          <p:nvPr/>
        </p:nvSpPr>
        <p:spPr>
          <a:xfrm>
            <a:off x="3276600" y="2667000"/>
            <a:ext cx="1387475" cy="3667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contain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7192" name="Text Box 7191"/>
          <p:cNvSpPr txBox="1"/>
          <p:nvPr/>
        </p:nvSpPr>
        <p:spPr>
          <a:xfrm>
            <a:off x="4191000" y="3733800"/>
            <a:ext cx="2057400" cy="3667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organized</a:t>
            </a:r>
            <a:r>
              <a:rPr sz="1800">
                <a:latin typeface="Tahoma" panose="020B0604030504040204" pitchFamily="34" charset="0"/>
              </a:rPr>
              <a:t> </a:t>
            </a:r>
            <a:r>
              <a:rPr sz="1800" b="1">
                <a:latin typeface="Tahoma" panose="020B0604030504040204" pitchFamily="34" charset="0"/>
              </a:rPr>
              <a:t>by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7193" name="Text Box 7192"/>
          <p:cNvSpPr txBox="1"/>
          <p:nvPr/>
        </p:nvSpPr>
        <p:spPr>
          <a:xfrm>
            <a:off x="5029200" y="5410200"/>
            <a:ext cx="1387475" cy="3667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contain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7194" name="Text Box 7193"/>
          <p:cNvSpPr txBox="1"/>
          <p:nvPr/>
        </p:nvSpPr>
        <p:spPr>
          <a:xfrm>
            <a:off x="7315200" y="4800600"/>
            <a:ext cx="1387475" cy="3667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describe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7195" name="Text Box 7194"/>
          <p:cNvSpPr txBox="1"/>
          <p:nvPr/>
        </p:nvSpPr>
        <p:spPr>
          <a:xfrm>
            <a:off x="3352800" y="5181600"/>
            <a:ext cx="1387475" cy="3667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address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7196" name="Text Box 7195"/>
          <p:cNvSpPr txBox="1"/>
          <p:nvPr/>
        </p:nvSpPr>
        <p:spPr>
          <a:xfrm>
            <a:off x="5715000" y="2743200"/>
            <a:ext cx="1387475" cy="3667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achieve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7197" name="Text Box 7196"/>
          <p:cNvSpPr txBox="1"/>
          <p:nvPr/>
        </p:nvSpPr>
        <p:spPr>
          <a:xfrm>
            <a:off x="228600" y="2438400"/>
            <a:ext cx="1143000" cy="3667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indicate</a:t>
            </a:r>
            <a:endParaRPr sz="1800" b="1">
              <a:latin typeface="Tahoma" panose="020B0604030504040204" pitchFamily="34" charset="0"/>
            </a:endParaRPr>
          </a:p>
        </p:txBody>
      </p:sp>
      <p:cxnSp>
        <p:nvCxnSpPr>
          <p:cNvPr id="7198" name="Curved Connector 7197"/>
          <p:cNvCxnSpPr>
            <a:stCxn id="7173" idx="3"/>
            <a:endCxn id="7183" idx="3"/>
          </p:cNvCxnSpPr>
          <p:nvPr/>
        </p:nvCxnSpPr>
        <p:spPr>
          <a:xfrm flipV="1">
            <a:off x="4051300" y="2232025"/>
            <a:ext cx="2112963" cy="1235075"/>
          </a:xfrm>
          <a:prstGeom prst="curvedConnector2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200" name="Straight Arrow Connector 7199"/>
          <p:cNvCxnSpPr>
            <a:stCxn id="7175" idx="0"/>
            <a:endCxn id="7185" idx="4"/>
          </p:cNvCxnSpPr>
          <p:nvPr/>
        </p:nvCxnSpPr>
        <p:spPr>
          <a:xfrm flipV="1">
            <a:off x="7010400" y="4127500"/>
            <a:ext cx="647700" cy="149860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201" name="Curved Connector 7200"/>
          <p:cNvCxnSpPr>
            <a:stCxn id="7174" idx="3"/>
            <a:endCxn id="7175" idx="1"/>
          </p:cNvCxnSpPr>
          <p:nvPr/>
        </p:nvCxnSpPr>
        <p:spPr>
          <a:xfrm>
            <a:off x="5651500" y="4838700"/>
            <a:ext cx="660400" cy="1143000"/>
          </a:xfrm>
          <a:prstGeom prst="curvedConnector3">
            <a:avLst>
              <a:gd name="adj1" fmla="val 50000"/>
            </a:avLst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202" name="Curved Connector 7201"/>
          <p:cNvCxnSpPr>
            <a:stCxn id="7173" idx="2"/>
            <a:endCxn id="7174" idx="0"/>
          </p:cNvCxnSpPr>
          <p:nvPr/>
        </p:nvCxnSpPr>
        <p:spPr>
          <a:xfrm rot="-5400000" flipH="1">
            <a:off x="3860800" y="3352800"/>
            <a:ext cx="736600" cy="1524000"/>
          </a:xfrm>
          <a:prstGeom prst="curvedConnector3">
            <a:avLst>
              <a:gd name="adj1" fmla="val 50000"/>
            </a:avLst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204" name="Curved Connector 7203"/>
          <p:cNvCxnSpPr>
            <a:stCxn id="7172" idx="2"/>
            <a:endCxn id="7173" idx="0"/>
          </p:cNvCxnSpPr>
          <p:nvPr/>
        </p:nvCxnSpPr>
        <p:spPr>
          <a:xfrm rot="-5400000" flipH="1">
            <a:off x="2851150" y="2571750"/>
            <a:ext cx="584200" cy="647700"/>
          </a:xfrm>
          <a:prstGeom prst="curvedConnector3">
            <a:avLst>
              <a:gd name="adj1" fmla="val 50000"/>
            </a:avLst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205" name="Curved Connector 7204"/>
          <p:cNvCxnSpPr>
            <a:stCxn id="7172" idx="1"/>
            <a:endCxn id="7179" idx="0"/>
          </p:cNvCxnSpPr>
          <p:nvPr/>
        </p:nvCxnSpPr>
        <p:spPr>
          <a:xfrm rot="-10800000" flipV="1">
            <a:off x="1028700" y="2324100"/>
            <a:ext cx="711200" cy="1168400"/>
          </a:xfrm>
          <a:prstGeom prst="curvedConnector2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206" name="Curved Connector 7205"/>
          <p:cNvCxnSpPr>
            <a:stCxn id="7174" idx="2"/>
            <a:endCxn id="7184" idx="6"/>
          </p:cNvCxnSpPr>
          <p:nvPr/>
        </p:nvCxnSpPr>
        <p:spPr>
          <a:xfrm rot="5400000">
            <a:off x="3937000" y="4546600"/>
            <a:ext cx="406400" cy="1701800"/>
          </a:xfrm>
          <a:prstGeom prst="curvedConnector2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8196" name="Title 819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Maturity Levels</a:t>
            </a:r>
          </a:p>
        </p:txBody>
      </p:sp>
      <p:sp>
        <p:nvSpPr>
          <p:cNvPr id="8197" name="Text Placeholder 819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800"/>
              <a:t>A maturity level is a well-defined evolutionary plateau toward achieving a mature software process. </a:t>
            </a:r>
            <a:endParaRPr sz="2800"/>
          </a:p>
          <a:p>
            <a:r>
              <a:rPr sz="2800"/>
              <a:t>CMM provides for 5 top-levels:</a:t>
            </a:r>
            <a:endParaRPr sz="2800"/>
          </a:p>
          <a:p>
            <a:pPr lvl="1"/>
            <a:r>
              <a:rPr sz="2400"/>
              <a:t>Initial</a:t>
            </a:r>
            <a:endParaRPr sz="2400"/>
          </a:p>
          <a:p>
            <a:pPr lvl="1"/>
            <a:r>
              <a:rPr sz="2400"/>
              <a:t>Repeatable</a:t>
            </a:r>
            <a:endParaRPr sz="2400"/>
          </a:p>
          <a:p>
            <a:pPr lvl="1"/>
            <a:r>
              <a:rPr sz="2400"/>
              <a:t>Defined</a:t>
            </a:r>
            <a:endParaRPr sz="2400"/>
          </a:p>
          <a:p>
            <a:pPr lvl="1"/>
            <a:r>
              <a:rPr sz="2400"/>
              <a:t>Managed</a:t>
            </a:r>
            <a:endParaRPr sz="2400"/>
          </a:p>
          <a:p>
            <a:pPr lvl="1"/>
            <a:r>
              <a:rPr sz="2400"/>
              <a:t>Optimizing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66916" name="Title 16691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Maturity Levels</a:t>
            </a:r>
          </a:p>
        </p:txBody>
      </p:sp>
      <p:sp>
        <p:nvSpPr>
          <p:cNvPr id="166917" name="Text Placeholder 166916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sz="2400"/>
              <a:t>Initial </a:t>
            </a:r>
            <a:endParaRPr sz="2400"/>
          </a:p>
          <a:p>
            <a:pPr marL="914400" lvl="1" indent="-457200"/>
            <a:r>
              <a:rPr sz="2000"/>
              <a:t>No process, Ad-hoc response</a:t>
            </a:r>
            <a:endParaRPr sz="2000"/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sz="2400"/>
              <a:t>Repeatable </a:t>
            </a:r>
            <a:endParaRPr sz="2400"/>
          </a:p>
          <a:p>
            <a:pPr marL="914400" lvl="1" indent="-457200"/>
            <a:r>
              <a:rPr sz="2000"/>
              <a:t>Disciplined Process</a:t>
            </a:r>
            <a:endParaRPr sz="2000"/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sz="2400"/>
              <a:t>Defined </a:t>
            </a:r>
            <a:endParaRPr sz="2400"/>
          </a:p>
          <a:p>
            <a:pPr marL="914400" lvl="1" indent="-457200"/>
            <a:r>
              <a:rPr sz="2000"/>
              <a:t>Standard, Consistent Process</a:t>
            </a:r>
            <a:endParaRPr sz="2000"/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sz="2400"/>
              <a:t>Managed </a:t>
            </a:r>
            <a:endParaRPr sz="2400"/>
          </a:p>
          <a:p>
            <a:pPr marL="914400" lvl="1" indent="-457200"/>
            <a:r>
              <a:rPr sz="2000"/>
              <a:t>Predictable Process</a:t>
            </a:r>
            <a:endParaRPr sz="2000"/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sz="2400"/>
              <a:t>Optimizing </a:t>
            </a:r>
            <a:endParaRPr sz="2400"/>
          </a:p>
          <a:p>
            <a:pPr marL="914400" lvl="1" indent="-457200"/>
            <a:r>
              <a:rPr sz="2000"/>
              <a:t>Continuous Improvements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69986" name="Rectangles 169985"/>
          <p:cNvSpPr/>
          <p:nvPr/>
        </p:nvSpPr>
        <p:spPr>
          <a:xfrm>
            <a:off x="6284913" y="5384800"/>
            <a:ext cx="1800225" cy="6381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69989" name="Title 169988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Maturity Levels - Initial</a:t>
            </a:r>
          </a:p>
        </p:txBody>
      </p:sp>
      <p:sp>
        <p:nvSpPr>
          <p:cNvPr id="169990" name="Text Placeholder 169989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sz="2400"/>
              <a:t>No stable environment for developing and maintaining software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Difficulty making commitments that the staff can meet 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Crises are common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Projects typically abandon planned procedures and revert to coding and testing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Success depends entirely on exceptional managers and seasoned, effective software team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Capability is a characteristic of the individuals, not the organization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72036" name="Title 17203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Maturity Levels - Repeatable</a:t>
            </a:r>
          </a:p>
        </p:txBody>
      </p:sp>
      <p:sp>
        <p:nvSpPr>
          <p:cNvPr id="172037" name="Text Placeholder 17203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400"/>
              <a:t>Policies for managing a software project exist</a:t>
            </a:r>
            <a:endParaRPr sz="2400"/>
          </a:p>
          <a:p>
            <a:r>
              <a:rPr sz="2400"/>
              <a:t>Procedures and Standards are defined</a:t>
            </a:r>
            <a:endParaRPr sz="2400"/>
          </a:p>
          <a:p>
            <a:r>
              <a:rPr sz="2400"/>
              <a:t>Planning and managing new projects is based on experience with similar projects</a:t>
            </a:r>
            <a:endParaRPr sz="2400"/>
          </a:p>
          <a:p>
            <a:r>
              <a:rPr sz="2400"/>
              <a:t>Basic software management controls exist</a:t>
            </a:r>
            <a:endParaRPr sz="2400"/>
          </a:p>
          <a:p>
            <a:r>
              <a:rPr sz="2400"/>
              <a:t>Realistic project commitments based prior knowledge</a:t>
            </a:r>
            <a:endParaRPr sz="2400"/>
          </a:p>
          <a:p>
            <a:r>
              <a:rPr sz="2400"/>
              <a:t>The software project managers track costs, schedules, and functionality; problems in meeting commitments are identified when they arise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74082" name="Rectangles 174081"/>
          <p:cNvSpPr/>
          <p:nvPr/>
        </p:nvSpPr>
        <p:spPr>
          <a:xfrm>
            <a:off x="6284913" y="5384800"/>
            <a:ext cx="1800225" cy="6381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74085" name="Title 174084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Maturity Levels - Defined</a:t>
            </a:r>
          </a:p>
        </p:txBody>
      </p:sp>
      <p:sp>
        <p:nvSpPr>
          <p:cNvPr id="174086" name="Text Placeholder 174085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sz="2400"/>
              <a:t>Based on a common, organization-wide understanding of the activities, roles, and responsibilities in a defined software process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The organization exploits best practices 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Special group responsible for software process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Defined software process integrating engineering and management processes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Management has good insight into technical progress on all projects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Cost, schedule, and functionality are under control, and software quality is tracked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76132" name="Title 17613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Maturity Levels - Managed</a:t>
            </a:r>
          </a:p>
        </p:txBody>
      </p:sp>
      <p:sp>
        <p:nvSpPr>
          <p:cNvPr id="176133" name="Text Placeholder 17613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sz="2800"/>
              <a:t>Use of quantitative quality goals for both software products and processes</a:t>
            </a:r>
            <a:endParaRPr sz="2800"/>
          </a:p>
          <a:p>
            <a:pPr>
              <a:lnSpc>
                <a:spcPct val="90000"/>
              </a:lnSpc>
            </a:pPr>
            <a:r>
              <a:rPr lang="en-AU" altLang="x-none" sz="2800"/>
              <a:t>Strong use of software/process metrics</a:t>
            </a:r>
            <a:endParaRPr sz="2800"/>
          </a:p>
          <a:p>
            <a:pPr>
              <a:lnSpc>
                <a:spcPct val="90000"/>
              </a:lnSpc>
            </a:pPr>
            <a:r>
              <a:rPr sz="2800"/>
              <a:t>Organization-wide software process database is used </a:t>
            </a:r>
            <a:endParaRPr sz="2800"/>
          </a:p>
          <a:p>
            <a:pPr>
              <a:lnSpc>
                <a:spcPct val="90000"/>
              </a:lnSpc>
            </a:pPr>
            <a:r>
              <a:rPr sz="2800"/>
              <a:t>Allows prediction of trends in process and product quality </a:t>
            </a:r>
            <a:endParaRPr sz="2800"/>
          </a:p>
          <a:p>
            <a:pPr>
              <a:lnSpc>
                <a:spcPct val="90000"/>
              </a:lnSpc>
            </a:pPr>
            <a:r>
              <a:rPr sz="2800"/>
              <a:t>Process is both stable and measured</a:t>
            </a:r>
            <a:endParaRPr sz="2800"/>
          </a:p>
          <a:p>
            <a:pPr>
              <a:lnSpc>
                <a:spcPct val="90000"/>
              </a:lnSpc>
            </a:pPr>
            <a:r>
              <a:rPr sz="2800"/>
              <a:t>Software products are of predictably high quality</a:t>
            </a:r>
            <a:endParaRPr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78180" name="Title 17817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Maturity Levels - Optimizing</a:t>
            </a:r>
          </a:p>
        </p:txBody>
      </p:sp>
      <p:sp>
        <p:nvSpPr>
          <p:cNvPr id="178181" name="Text Placeholder 17818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sz="2800"/>
              <a:t>Organization level focus on continuous process improvement</a:t>
            </a:r>
            <a:endParaRPr sz="2800"/>
          </a:p>
          <a:p>
            <a:pPr>
              <a:lnSpc>
                <a:spcPct val="90000"/>
              </a:lnSpc>
            </a:pPr>
            <a:r>
              <a:rPr sz="2800"/>
              <a:t>Innovations that exploit the best software engineering practices are identified and transferred throughout the organization </a:t>
            </a:r>
            <a:endParaRPr sz="2800"/>
          </a:p>
          <a:p>
            <a:pPr>
              <a:lnSpc>
                <a:spcPct val="90000"/>
              </a:lnSpc>
            </a:pPr>
            <a:r>
              <a:rPr sz="2800"/>
              <a:t>Software processes are evaluated to prevent known types of defects from recurring</a:t>
            </a:r>
            <a:endParaRPr sz="2800"/>
          </a:p>
          <a:p>
            <a:pPr>
              <a:lnSpc>
                <a:spcPct val="90000"/>
              </a:lnSpc>
            </a:pPr>
            <a:r>
              <a:rPr sz="2800"/>
              <a:t>Technology and process improvements are planned and managed as ordinary business activities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pic>
        <p:nvPicPr>
          <p:cNvPr id="130052" name="Picture 130051" descr="C:\Documents and Settings\rajesh.vasa\Application Data\Microsoft\Media Catalog\Downloaded Clips\cl79\j0303689.wmf"/>
          <p:cNvPicPr>
            <a:picLocks noChangeAspect="1"/>
          </p:cNvPicPr>
          <p:nvPr/>
        </p:nvPicPr>
        <p:blipFill>
          <a:blip r:embed="rId1">
            <a:grayscl/>
            <a:lum bright="26001" contrast="-42000"/>
          </a:blip>
          <a:stretch>
            <a:fillRect/>
          </a:stretch>
        </p:blipFill>
        <p:spPr>
          <a:xfrm>
            <a:off x="4821238" y="2286000"/>
            <a:ext cx="3968750" cy="403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0053" name="Title 130052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What is a process? …</a:t>
            </a:r>
          </a:p>
        </p:txBody>
      </p:sp>
      <p:sp>
        <p:nvSpPr>
          <p:cNvPr id="130054" name="Text Placeholder 13005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400"/>
              <a:t>It can be seen as a method that can be used to focus the efforts of a development team towards a desired result</a:t>
            </a:r>
            <a:endParaRPr sz="2400"/>
          </a:p>
          <a:p>
            <a:r>
              <a:rPr sz="2400"/>
              <a:t>A process integrates:</a:t>
            </a:r>
            <a:endParaRPr sz="2400"/>
          </a:p>
          <a:p>
            <a:pPr lvl="1"/>
            <a:r>
              <a:rPr sz="2000"/>
              <a:t>People (with Knowledge, Skills, Training, Motivation)</a:t>
            </a:r>
            <a:endParaRPr sz="2000"/>
          </a:p>
          <a:p>
            <a:pPr lvl="1"/>
            <a:r>
              <a:rPr sz="2000"/>
              <a:t>Tools and Equipment</a:t>
            </a:r>
            <a:endParaRPr sz="2000"/>
          </a:p>
          <a:p>
            <a:pPr lvl="1"/>
            <a:r>
              <a:rPr sz="2000"/>
              <a:t>Procedures and Methods defining the relationship of tasks</a:t>
            </a:r>
            <a:endParaRPr sz="2000"/>
          </a:p>
          <a:p>
            <a:r>
              <a:rPr sz="2400"/>
              <a:t>A good process will provide clear guidance, is disciplined and constantly refined based on experience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96610" name="Title 1966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Structure of CMM</a:t>
            </a:r>
          </a:p>
        </p:txBody>
      </p:sp>
      <p:sp>
        <p:nvSpPr>
          <p:cNvPr id="196611" name="Flowchart: Process 196610"/>
          <p:cNvSpPr/>
          <p:nvPr/>
        </p:nvSpPr>
        <p:spPr>
          <a:xfrm>
            <a:off x="2209800" y="2057400"/>
            <a:ext cx="2133600" cy="533400"/>
          </a:xfrm>
          <a:prstGeom prst="flowChartProcess">
            <a:avLst/>
          </a:prstGeom>
          <a:solidFill>
            <a:schemeClr val="accent1"/>
          </a:solidFill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Maturity Level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196612" name="Flowchart: Process 196611"/>
          <p:cNvSpPr/>
          <p:nvPr/>
        </p:nvSpPr>
        <p:spPr>
          <a:xfrm>
            <a:off x="3581400" y="3200400"/>
            <a:ext cx="1143000" cy="533400"/>
          </a:xfrm>
          <a:prstGeom prst="flowChartProcess">
            <a:avLst/>
          </a:prstGeom>
          <a:solidFill>
            <a:schemeClr val="accent1"/>
          </a:solidFill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Key PA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196613" name="Flowchart: Process 196612"/>
          <p:cNvSpPr/>
          <p:nvPr/>
        </p:nvSpPr>
        <p:spPr>
          <a:xfrm>
            <a:off x="5334000" y="3962400"/>
            <a:ext cx="1371600" cy="685800"/>
          </a:xfrm>
          <a:prstGeom prst="flowChartProcess">
            <a:avLst/>
          </a:prstGeom>
          <a:solidFill>
            <a:schemeClr val="accent1"/>
          </a:solidFill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Common</a:t>
            </a:r>
            <a:endParaRPr sz="2400">
              <a:latin typeface="Tahoma" panose="020B0604030504040204" pitchFamily="34" charset="0"/>
            </a:endParaRPr>
          </a:p>
          <a:p>
            <a:pPr algn="ctr" eaLnBrk="0" hangingPunct="0"/>
            <a:r>
              <a:rPr sz="2400">
                <a:latin typeface="Tahoma" panose="020B0604030504040204" pitchFamily="34" charset="0"/>
              </a:rPr>
              <a:t>Features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196614" name="Flowchart: Process 196613"/>
          <p:cNvSpPr/>
          <p:nvPr/>
        </p:nvSpPr>
        <p:spPr>
          <a:xfrm>
            <a:off x="7162800" y="5105400"/>
            <a:ext cx="1447800" cy="685800"/>
          </a:xfrm>
          <a:prstGeom prst="flowChartProcess">
            <a:avLst/>
          </a:prstGeom>
          <a:solidFill>
            <a:schemeClr val="accent1"/>
          </a:solidFill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Key</a:t>
            </a:r>
            <a:endParaRPr sz="2400">
              <a:latin typeface="Tahoma" panose="020B0604030504040204" pitchFamily="34" charset="0"/>
            </a:endParaRPr>
          </a:p>
          <a:p>
            <a:pPr algn="ctr" eaLnBrk="0" hangingPunct="0"/>
            <a:r>
              <a:rPr sz="2400">
                <a:latin typeface="Tahoma" panose="020B0604030504040204" pitchFamily="34" charset="0"/>
              </a:rPr>
              <a:t>Practices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196615" name="Straight Connector 196614"/>
          <p:cNvSpPr/>
          <p:nvPr/>
        </p:nvSpPr>
        <p:spPr>
          <a:xfrm>
            <a:off x="3352800" y="2590800"/>
            <a:ext cx="762000" cy="6096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6616" name="Straight Connector 196615"/>
          <p:cNvSpPr/>
          <p:nvPr/>
        </p:nvSpPr>
        <p:spPr>
          <a:xfrm>
            <a:off x="4724400" y="3505200"/>
            <a:ext cx="1143000" cy="4572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6617" name="Straight Connector 196616"/>
          <p:cNvSpPr/>
          <p:nvPr/>
        </p:nvSpPr>
        <p:spPr>
          <a:xfrm>
            <a:off x="6705600" y="4267200"/>
            <a:ext cx="685800" cy="8382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6618" name="Oval 196617"/>
          <p:cNvSpPr/>
          <p:nvPr/>
        </p:nvSpPr>
        <p:spPr>
          <a:xfrm>
            <a:off x="609600" y="2743200"/>
            <a:ext cx="1524000" cy="838200"/>
          </a:xfrm>
          <a:prstGeom prst="ellipse">
            <a:avLst/>
          </a:prstGeom>
          <a:solidFill>
            <a:srgbClr val="99CCFF"/>
          </a:solidFill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>
                <a:latin typeface="Tahoma" panose="020B0604030504040204" pitchFamily="34" charset="0"/>
              </a:rPr>
              <a:t>Process</a:t>
            </a:r>
            <a:endParaRPr>
              <a:latin typeface="Tahoma" panose="020B0604030504040204" pitchFamily="34" charset="0"/>
            </a:endParaRPr>
          </a:p>
          <a:p>
            <a:pPr algn="ctr" eaLnBrk="0" hangingPunct="0"/>
            <a:r>
              <a:rPr>
                <a:latin typeface="Tahoma" panose="020B0604030504040204" pitchFamily="34" charset="0"/>
              </a:rPr>
              <a:t>Capability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196619" name="Oval 196618"/>
          <p:cNvSpPr/>
          <p:nvPr/>
        </p:nvSpPr>
        <p:spPr>
          <a:xfrm>
            <a:off x="1752600" y="3886200"/>
            <a:ext cx="1219200" cy="457200"/>
          </a:xfrm>
          <a:prstGeom prst="ellipse">
            <a:avLst/>
          </a:prstGeom>
          <a:solidFill>
            <a:srgbClr val="99CCFF"/>
          </a:solidFill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Goals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196620" name="Oval 196619"/>
          <p:cNvSpPr/>
          <p:nvPr/>
        </p:nvSpPr>
        <p:spPr>
          <a:xfrm>
            <a:off x="2514600" y="4724400"/>
            <a:ext cx="2438400" cy="685800"/>
          </a:xfrm>
          <a:prstGeom prst="ellipse">
            <a:avLst/>
          </a:prstGeom>
          <a:solidFill>
            <a:srgbClr val="99CCFF"/>
          </a:solidFill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Implementation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196621" name="Oval 196620"/>
          <p:cNvSpPr/>
          <p:nvPr/>
        </p:nvSpPr>
        <p:spPr>
          <a:xfrm>
            <a:off x="4876800" y="5562600"/>
            <a:ext cx="2057400" cy="990600"/>
          </a:xfrm>
          <a:prstGeom prst="ellipse">
            <a:avLst/>
          </a:prstGeom>
          <a:solidFill>
            <a:srgbClr val="99CCFF"/>
          </a:solidFill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>
                <a:latin typeface="Tahoma" panose="020B0604030504040204" pitchFamily="34" charset="0"/>
              </a:rPr>
              <a:t>Infrastructure/</a:t>
            </a:r>
            <a:endParaRPr>
              <a:latin typeface="Tahoma" panose="020B0604030504040204" pitchFamily="34" charset="0"/>
            </a:endParaRPr>
          </a:p>
          <a:p>
            <a:pPr algn="ctr" eaLnBrk="0" hangingPunct="0"/>
            <a:r>
              <a:rPr>
                <a:latin typeface="Tahoma" panose="020B0604030504040204" pitchFamily="34" charset="0"/>
              </a:rPr>
              <a:t>Activities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196622" name="Straight Connector 196621"/>
          <p:cNvSpPr/>
          <p:nvPr/>
        </p:nvSpPr>
        <p:spPr>
          <a:xfrm flipH="1">
            <a:off x="1905000" y="2590800"/>
            <a:ext cx="685800" cy="2286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6623" name="Straight Connector 196622"/>
          <p:cNvSpPr/>
          <p:nvPr/>
        </p:nvSpPr>
        <p:spPr>
          <a:xfrm flipH="1">
            <a:off x="2971800" y="3657600"/>
            <a:ext cx="609600" cy="3810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6624" name="Straight Connector 196623"/>
          <p:cNvSpPr/>
          <p:nvPr/>
        </p:nvSpPr>
        <p:spPr>
          <a:xfrm flipH="1">
            <a:off x="4800600" y="4419600"/>
            <a:ext cx="533400" cy="4572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6625" name="Straight Connector 196624"/>
          <p:cNvSpPr/>
          <p:nvPr/>
        </p:nvSpPr>
        <p:spPr>
          <a:xfrm flipH="1">
            <a:off x="6705600" y="5486400"/>
            <a:ext cx="457200" cy="3048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6626" name="Text Box 196625"/>
          <p:cNvSpPr txBox="1"/>
          <p:nvPr/>
        </p:nvSpPr>
        <p:spPr>
          <a:xfrm>
            <a:off x="3886200" y="26670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contain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196627" name="Text Box 196626"/>
          <p:cNvSpPr txBox="1"/>
          <p:nvPr/>
        </p:nvSpPr>
        <p:spPr>
          <a:xfrm>
            <a:off x="5181600" y="3352800"/>
            <a:ext cx="2057400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organized</a:t>
            </a:r>
            <a:r>
              <a:rPr sz="1800">
                <a:latin typeface="Tahoma" panose="020B0604030504040204" pitchFamily="34" charset="0"/>
              </a:rPr>
              <a:t> </a:t>
            </a:r>
            <a:r>
              <a:rPr sz="1800" b="1">
                <a:latin typeface="Tahoma" panose="020B0604030504040204" pitchFamily="34" charset="0"/>
              </a:rPr>
              <a:t>by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196628" name="Text Box 196627"/>
          <p:cNvSpPr txBox="1"/>
          <p:nvPr/>
        </p:nvSpPr>
        <p:spPr>
          <a:xfrm>
            <a:off x="7010400" y="44196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contain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196629" name="Text Box 196628"/>
          <p:cNvSpPr txBox="1"/>
          <p:nvPr/>
        </p:nvSpPr>
        <p:spPr>
          <a:xfrm>
            <a:off x="5943600" y="51816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describe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196630" name="Text Box 196629"/>
          <p:cNvSpPr txBox="1"/>
          <p:nvPr/>
        </p:nvSpPr>
        <p:spPr>
          <a:xfrm>
            <a:off x="4114800" y="42672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address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196631" name="Text Box 196630"/>
          <p:cNvSpPr txBox="1"/>
          <p:nvPr/>
        </p:nvSpPr>
        <p:spPr>
          <a:xfrm>
            <a:off x="2438400" y="34290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achieve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196632" name="Text Box 196631"/>
          <p:cNvSpPr txBox="1"/>
          <p:nvPr/>
        </p:nvSpPr>
        <p:spPr>
          <a:xfrm>
            <a:off x="990600" y="22860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indicate</a:t>
            </a:r>
            <a:endParaRPr sz="1800" b="1">
              <a:latin typeface="Tahoma" panose="020B0604030504040204" pitchFamily="34" charset="0"/>
            </a:endParaRPr>
          </a:p>
        </p:txBody>
      </p:sp>
      <p:cxnSp>
        <p:nvCxnSpPr>
          <p:cNvPr id="196633" name="Straight Arrow Connector 196632"/>
          <p:cNvCxnSpPr/>
          <p:nvPr/>
        </p:nvCxnSpPr>
        <p:spPr>
          <a:xfrm flipH="1">
            <a:off x="4876800" y="2209800"/>
            <a:ext cx="1524000" cy="914400"/>
          </a:xfrm>
          <a:prstGeom prst="straightConnector1">
            <a:avLst/>
          </a:prstGeom>
          <a:ln w="1270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0244" name="Title 1024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Key Process Area</a:t>
            </a:r>
          </a:p>
        </p:txBody>
      </p:sp>
      <p:sp>
        <p:nvSpPr>
          <p:cNvPr id="10245" name="Text Placeholder 1024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400"/>
              <a:t>Each maturity level is composed of key process areas.</a:t>
            </a:r>
            <a:endParaRPr sz="2400"/>
          </a:p>
          <a:p>
            <a:r>
              <a:rPr sz="2400"/>
              <a:t>Each key process area identifies a cluster of related activities that, when performed collectively, achieve a set of goals considered important for establishing process capability at that maturity level. </a:t>
            </a:r>
            <a:endParaRPr sz="2400"/>
          </a:p>
          <a:p>
            <a:r>
              <a:rPr sz="2400"/>
              <a:t>The key process areas have been defined to reside at a single maturity level. </a:t>
            </a:r>
            <a:endParaRPr sz="2400"/>
          </a:p>
          <a:p>
            <a:r>
              <a:rPr sz="2400"/>
              <a:t>For example, one of the key process areas for Level 2 is Software Project Planning.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91492" name="Title 19149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Level 1 - Key Process Areas</a:t>
            </a:r>
          </a:p>
        </p:txBody>
      </p:sp>
      <p:sp>
        <p:nvSpPr>
          <p:cNvPr id="191493" name="Text Placeholder 19149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None that can be observed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92516" name="Title 19251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Level 2 - Key Process Areas</a:t>
            </a:r>
          </a:p>
        </p:txBody>
      </p:sp>
      <p:sp>
        <p:nvSpPr>
          <p:cNvPr id="192517" name="Text Placeholder 19251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Software configuration management</a:t>
            </a:r>
          </a:p>
          <a:p>
            <a:r>
              <a:t>Software quality assurance</a:t>
            </a:r>
          </a:p>
          <a:p>
            <a:r>
              <a:t>Software subcontract management</a:t>
            </a:r>
          </a:p>
          <a:p>
            <a:r>
              <a:t>Software project tracking and oversight</a:t>
            </a:r>
          </a:p>
          <a:p>
            <a:r>
              <a:t>Software project planning</a:t>
            </a:r>
          </a:p>
          <a:p>
            <a:r>
              <a:t>Requirements management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93540" name="Title 19353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Level 3 - Key Process Areas</a:t>
            </a:r>
          </a:p>
        </p:txBody>
      </p:sp>
      <p:sp>
        <p:nvSpPr>
          <p:cNvPr id="193541" name="Text Placeholder 19354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Peer reviews</a:t>
            </a:r>
          </a:p>
          <a:p>
            <a:r>
              <a:t>Inter-group coordination</a:t>
            </a:r>
          </a:p>
          <a:p>
            <a:r>
              <a:t>Software product engineering</a:t>
            </a:r>
          </a:p>
          <a:p>
            <a:r>
              <a:t>Integrated software management</a:t>
            </a:r>
          </a:p>
          <a:p>
            <a:r>
              <a:t>Training program</a:t>
            </a:r>
          </a:p>
          <a:p>
            <a:r>
              <a:t>Organization process definition</a:t>
            </a:r>
          </a:p>
          <a:p>
            <a:r>
              <a:t>Organization process focus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94564" name="Title 19456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Level 4 - Key Process Areas</a:t>
            </a:r>
          </a:p>
        </p:txBody>
      </p:sp>
      <p:sp>
        <p:nvSpPr>
          <p:cNvPr id="194565" name="Text Placeholder 19456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Quality management</a:t>
            </a:r>
          </a:p>
          <a:p>
            <a:r>
              <a:t>Process measurement </a:t>
            </a:r>
          </a:p>
          <a:p>
            <a:r>
              <a:t>Software quality management</a:t>
            </a:r>
          </a:p>
          <a:p>
            <a:r>
              <a:t>Quantitative process management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95588" name="Title 19558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Level 5 - Key Process Areas</a:t>
            </a:r>
          </a:p>
        </p:txBody>
      </p:sp>
      <p:sp>
        <p:nvSpPr>
          <p:cNvPr id="195589" name="Text Placeholder 19558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Process change management</a:t>
            </a:r>
          </a:p>
          <a:p>
            <a:r>
              <a:t>Technology change management</a:t>
            </a:r>
          </a:p>
          <a:p>
            <a:r>
              <a:t>Defect prevention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214018" name="Title 2140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Structure of CMM</a:t>
            </a:r>
          </a:p>
        </p:txBody>
      </p:sp>
      <p:sp>
        <p:nvSpPr>
          <p:cNvPr id="214019" name="Flowchart: Process 214018"/>
          <p:cNvSpPr/>
          <p:nvPr/>
        </p:nvSpPr>
        <p:spPr>
          <a:xfrm>
            <a:off x="2209800" y="2057400"/>
            <a:ext cx="2133600" cy="533400"/>
          </a:xfrm>
          <a:prstGeom prst="flowChartProcess">
            <a:avLst/>
          </a:prstGeom>
          <a:solidFill>
            <a:schemeClr val="accent1"/>
          </a:solidFill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Maturity Level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214020" name="Flowchart: Process 214019"/>
          <p:cNvSpPr/>
          <p:nvPr/>
        </p:nvSpPr>
        <p:spPr>
          <a:xfrm>
            <a:off x="3581400" y="3200400"/>
            <a:ext cx="1143000" cy="533400"/>
          </a:xfrm>
          <a:prstGeom prst="flowChartProcess">
            <a:avLst/>
          </a:prstGeom>
          <a:solidFill>
            <a:schemeClr val="accent1"/>
          </a:solidFill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Key PA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214021" name="Flowchart: Process 214020"/>
          <p:cNvSpPr/>
          <p:nvPr/>
        </p:nvSpPr>
        <p:spPr>
          <a:xfrm>
            <a:off x="5334000" y="3962400"/>
            <a:ext cx="1371600" cy="685800"/>
          </a:xfrm>
          <a:prstGeom prst="flowChartProcess">
            <a:avLst/>
          </a:prstGeom>
          <a:solidFill>
            <a:schemeClr val="accent1"/>
          </a:solidFill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Common</a:t>
            </a:r>
            <a:endParaRPr sz="2400">
              <a:latin typeface="Tahoma" panose="020B0604030504040204" pitchFamily="34" charset="0"/>
            </a:endParaRPr>
          </a:p>
          <a:p>
            <a:pPr algn="ctr" eaLnBrk="0" hangingPunct="0"/>
            <a:r>
              <a:rPr sz="2400">
                <a:latin typeface="Tahoma" panose="020B0604030504040204" pitchFamily="34" charset="0"/>
              </a:rPr>
              <a:t>Features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214022" name="Flowchart: Process 214021"/>
          <p:cNvSpPr/>
          <p:nvPr/>
        </p:nvSpPr>
        <p:spPr>
          <a:xfrm>
            <a:off x="7162800" y="5105400"/>
            <a:ext cx="1447800" cy="685800"/>
          </a:xfrm>
          <a:prstGeom prst="flowChartProcess">
            <a:avLst/>
          </a:prstGeom>
          <a:solidFill>
            <a:schemeClr val="accent1"/>
          </a:solidFill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Key</a:t>
            </a:r>
            <a:endParaRPr sz="2400">
              <a:latin typeface="Tahoma" panose="020B0604030504040204" pitchFamily="34" charset="0"/>
            </a:endParaRPr>
          </a:p>
          <a:p>
            <a:pPr algn="ctr" eaLnBrk="0" hangingPunct="0"/>
            <a:r>
              <a:rPr sz="2400">
                <a:latin typeface="Tahoma" panose="020B0604030504040204" pitchFamily="34" charset="0"/>
              </a:rPr>
              <a:t>Practices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214023" name="Straight Connector 214022"/>
          <p:cNvSpPr/>
          <p:nvPr/>
        </p:nvSpPr>
        <p:spPr>
          <a:xfrm>
            <a:off x="3352800" y="2590800"/>
            <a:ext cx="762000" cy="6096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4024" name="Straight Connector 214023"/>
          <p:cNvSpPr/>
          <p:nvPr/>
        </p:nvSpPr>
        <p:spPr>
          <a:xfrm>
            <a:off x="4724400" y="3505200"/>
            <a:ext cx="1143000" cy="4572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4025" name="Straight Connector 214024"/>
          <p:cNvSpPr/>
          <p:nvPr/>
        </p:nvSpPr>
        <p:spPr>
          <a:xfrm>
            <a:off x="6705600" y="4267200"/>
            <a:ext cx="685800" cy="8382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4026" name="Oval 214025"/>
          <p:cNvSpPr/>
          <p:nvPr/>
        </p:nvSpPr>
        <p:spPr>
          <a:xfrm>
            <a:off x="609600" y="2743200"/>
            <a:ext cx="1524000" cy="838200"/>
          </a:xfrm>
          <a:prstGeom prst="ellipse">
            <a:avLst/>
          </a:prstGeom>
          <a:solidFill>
            <a:srgbClr val="99CCFF"/>
          </a:solidFill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>
                <a:latin typeface="Tahoma" panose="020B0604030504040204" pitchFamily="34" charset="0"/>
              </a:rPr>
              <a:t>Process</a:t>
            </a:r>
            <a:endParaRPr>
              <a:latin typeface="Tahoma" panose="020B0604030504040204" pitchFamily="34" charset="0"/>
            </a:endParaRPr>
          </a:p>
          <a:p>
            <a:pPr algn="ctr" eaLnBrk="0" hangingPunct="0"/>
            <a:r>
              <a:rPr>
                <a:latin typeface="Tahoma" panose="020B0604030504040204" pitchFamily="34" charset="0"/>
              </a:rPr>
              <a:t>Capability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214027" name="Oval 214026"/>
          <p:cNvSpPr/>
          <p:nvPr/>
        </p:nvSpPr>
        <p:spPr>
          <a:xfrm>
            <a:off x="1752600" y="3886200"/>
            <a:ext cx="1219200" cy="457200"/>
          </a:xfrm>
          <a:prstGeom prst="ellipse">
            <a:avLst/>
          </a:prstGeom>
          <a:solidFill>
            <a:srgbClr val="99CCFF"/>
          </a:solidFill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Goals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214028" name="Oval 214027"/>
          <p:cNvSpPr/>
          <p:nvPr/>
        </p:nvSpPr>
        <p:spPr>
          <a:xfrm>
            <a:off x="2514600" y="4724400"/>
            <a:ext cx="2438400" cy="685800"/>
          </a:xfrm>
          <a:prstGeom prst="ellipse">
            <a:avLst/>
          </a:prstGeom>
          <a:solidFill>
            <a:srgbClr val="99CCFF"/>
          </a:solidFill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Implementation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214029" name="Oval 214028"/>
          <p:cNvSpPr/>
          <p:nvPr/>
        </p:nvSpPr>
        <p:spPr>
          <a:xfrm>
            <a:off x="4876800" y="5562600"/>
            <a:ext cx="2057400" cy="990600"/>
          </a:xfrm>
          <a:prstGeom prst="ellipse">
            <a:avLst/>
          </a:prstGeom>
          <a:solidFill>
            <a:srgbClr val="99CCFF"/>
          </a:solidFill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>
                <a:latin typeface="Tahoma" panose="020B0604030504040204" pitchFamily="34" charset="0"/>
              </a:rPr>
              <a:t>Infrastructure/</a:t>
            </a:r>
            <a:endParaRPr>
              <a:latin typeface="Tahoma" panose="020B0604030504040204" pitchFamily="34" charset="0"/>
            </a:endParaRPr>
          </a:p>
          <a:p>
            <a:pPr algn="ctr" eaLnBrk="0" hangingPunct="0"/>
            <a:r>
              <a:rPr>
                <a:latin typeface="Tahoma" panose="020B0604030504040204" pitchFamily="34" charset="0"/>
              </a:rPr>
              <a:t>Activities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214030" name="Straight Connector 214029"/>
          <p:cNvSpPr/>
          <p:nvPr/>
        </p:nvSpPr>
        <p:spPr>
          <a:xfrm flipH="1">
            <a:off x="1905000" y="2590800"/>
            <a:ext cx="685800" cy="2286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4031" name="Straight Connector 214030"/>
          <p:cNvSpPr/>
          <p:nvPr/>
        </p:nvSpPr>
        <p:spPr>
          <a:xfrm flipH="1">
            <a:off x="2971800" y="3657600"/>
            <a:ext cx="609600" cy="3810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4032" name="Straight Connector 214031"/>
          <p:cNvSpPr/>
          <p:nvPr/>
        </p:nvSpPr>
        <p:spPr>
          <a:xfrm flipH="1">
            <a:off x="4800600" y="4419600"/>
            <a:ext cx="533400" cy="4572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4033" name="Straight Connector 214032"/>
          <p:cNvSpPr/>
          <p:nvPr/>
        </p:nvSpPr>
        <p:spPr>
          <a:xfrm flipH="1">
            <a:off x="6705600" y="5486400"/>
            <a:ext cx="457200" cy="3048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4034" name="Text Box 214033"/>
          <p:cNvSpPr txBox="1"/>
          <p:nvPr/>
        </p:nvSpPr>
        <p:spPr>
          <a:xfrm>
            <a:off x="3886200" y="26670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contain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214035" name="Text Box 214034"/>
          <p:cNvSpPr txBox="1"/>
          <p:nvPr/>
        </p:nvSpPr>
        <p:spPr>
          <a:xfrm>
            <a:off x="5181600" y="3352800"/>
            <a:ext cx="2057400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organized</a:t>
            </a:r>
            <a:r>
              <a:rPr sz="1800">
                <a:latin typeface="Tahoma" panose="020B0604030504040204" pitchFamily="34" charset="0"/>
              </a:rPr>
              <a:t> </a:t>
            </a:r>
            <a:r>
              <a:rPr sz="1800" b="1">
                <a:latin typeface="Tahoma" panose="020B0604030504040204" pitchFamily="34" charset="0"/>
              </a:rPr>
              <a:t>by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214036" name="Text Box 214035"/>
          <p:cNvSpPr txBox="1"/>
          <p:nvPr/>
        </p:nvSpPr>
        <p:spPr>
          <a:xfrm>
            <a:off x="7010400" y="44196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contain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214037" name="Text Box 214036"/>
          <p:cNvSpPr txBox="1"/>
          <p:nvPr/>
        </p:nvSpPr>
        <p:spPr>
          <a:xfrm>
            <a:off x="5943600" y="51816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describe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214038" name="Text Box 214037"/>
          <p:cNvSpPr txBox="1"/>
          <p:nvPr/>
        </p:nvSpPr>
        <p:spPr>
          <a:xfrm>
            <a:off x="4114800" y="42672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address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214039" name="Text Box 214038"/>
          <p:cNvSpPr txBox="1"/>
          <p:nvPr/>
        </p:nvSpPr>
        <p:spPr>
          <a:xfrm>
            <a:off x="2438400" y="34290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achieve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214040" name="Text Box 214039"/>
          <p:cNvSpPr txBox="1"/>
          <p:nvPr/>
        </p:nvSpPr>
        <p:spPr>
          <a:xfrm>
            <a:off x="990600" y="22860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indicate</a:t>
            </a:r>
            <a:endParaRPr sz="1800" b="1">
              <a:latin typeface="Tahoma" panose="020B0604030504040204" pitchFamily="34" charset="0"/>
            </a:endParaRPr>
          </a:p>
        </p:txBody>
      </p:sp>
      <p:cxnSp>
        <p:nvCxnSpPr>
          <p:cNvPr id="214041" name="Straight Arrow Connector 214040"/>
          <p:cNvCxnSpPr/>
          <p:nvPr/>
        </p:nvCxnSpPr>
        <p:spPr>
          <a:xfrm flipV="1">
            <a:off x="1143000" y="4495800"/>
            <a:ext cx="838200" cy="1143000"/>
          </a:xfrm>
          <a:prstGeom prst="straightConnector1">
            <a:avLst/>
          </a:prstGeom>
          <a:ln w="1270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93186" name="Rectangles 93185"/>
          <p:cNvSpPr/>
          <p:nvPr/>
        </p:nvSpPr>
        <p:spPr>
          <a:xfrm>
            <a:off x="885825" y="5499100"/>
            <a:ext cx="7312025" cy="6397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algn="ctr" eaLnBrk="0" hangingPunct="0"/>
            <a:endParaRPr sz="2400" dirty="0">
              <a:latin typeface="Trebuchet MS" panose="020B0603020202020204" pitchFamily="34" charset="0"/>
            </a:endParaRPr>
          </a:p>
        </p:txBody>
      </p:sp>
      <p:sp>
        <p:nvSpPr>
          <p:cNvPr id="93201" name="Title 93200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Goals</a:t>
            </a:r>
          </a:p>
        </p:txBody>
      </p:sp>
      <p:sp>
        <p:nvSpPr>
          <p:cNvPr id="93202" name="Text Placeholder 9320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sz="2800"/>
              <a:t>The goals: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Summarize the key practices of a key process area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Can be used to determine whether an organization or project has effectively implemented the key process area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Signify the scope, boundaries, and intent of each key process area</a:t>
            </a:r>
            <a:endParaRPr sz="2400"/>
          </a:p>
          <a:p>
            <a:pPr>
              <a:lnSpc>
                <a:spcPct val="90000"/>
              </a:lnSpc>
            </a:pPr>
            <a:r>
              <a:rPr lang="en-AU" altLang="x-none" sz="2800"/>
              <a:t>E.g. : </a:t>
            </a:r>
            <a:r>
              <a:rPr sz="2800"/>
              <a:t>a goal from the Software Project Planning key process area :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"Software estimates are documented for use in planning and tracking the software project."</a:t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215042" name="Title 2150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Structure of CMM</a:t>
            </a:r>
          </a:p>
        </p:txBody>
      </p:sp>
      <p:sp>
        <p:nvSpPr>
          <p:cNvPr id="215043" name="Flowchart: Process 215042"/>
          <p:cNvSpPr/>
          <p:nvPr/>
        </p:nvSpPr>
        <p:spPr>
          <a:xfrm>
            <a:off x="2209800" y="2057400"/>
            <a:ext cx="2133600" cy="533400"/>
          </a:xfrm>
          <a:prstGeom prst="flowChartProcess">
            <a:avLst/>
          </a:prstGeom>
          <a:solidFill>
            <a:schemeClr val="accent1"/>
          </a:solidFill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Maturity Level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215044" name="Flowchart: Process 215043"/>
          <p:cNvSpPr/>
          <p:nvPr/>
        </p:nvSpPr>
        <p:spPr>
          <a:xfrm>
            <a:off x="3581400" y="3200400"/>
            <a:ext cx="1143000" cy="533400"/>
          </a:xfrm>
          <a:prstGeom prst="flowChartProcess">
            <a:avLst/>
          </a:prstGeom>
          <a:solidFill>
            <a:schemeClr val="accent1"/>
          </a:solidFill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Key PA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215045" name="Flowchart: Process 215044"/>
          <p:cNvSpPr/>
          <p:nvPr/>
        </p:nvSpPr>
        <p:spPr>
          <a:xfrm>
            <a:off x="5334000" y="3962400"/>
            <a:ext cx="1371600" cy="685800"/>
          </a:xfrm>
          <a:prstGeom prst="flowChartProcess">
            <a:avLst/>
          </a:prstGeom>
          <a:solidFill>
            <a:schemeClr val="accent1"/>
          </a:solidFill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Common</a:t>
            </a:r>
            <a:endParaRPr sz="2400">
              <a:latin typeface="Tahoma" panose="020B0604030504040204" pitchFamily="34" charset="0"/>
            </a:endParaRPr>
          </a:p>
          <a:p>
            <a:pPr algn="ctr" eaLnBrk="0" hangingPunct="0"/>
            <a:r>
              <a:rPr sz="2400">
                <a:latin typeface="Tahoma" panose="020B0604030504040204" pitchFamily="34" charset="0"/>
              </a:rPr>
              <a:t>Features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215046" name="Flowchart: Process 215045"/>
          <p:cNvSpPr/>
          <p:nvPr/>
        </p:nvSpPr>
        <p:spPr>
          <a:xfrm>
            <a:off x="7162800" y="5105400"/>
            <a:ext cx="1447800" cy="685800"/>
          </a:xfrm>
          <a:prstGeom prst="flowChartProcess">
            <a:avLst/>
          </a:prstGeom>
          <a:solidFill>
            <a:schemeClr val="accent1"/>
          </a:solidFill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Key</a:t>
            </a:r>
            <a:endParaRPr sz="2400">
              <a:latin typeface="Tahoma" panose="020B0604030504040204" pitchFamily="34" charset="0"/>
            </a:endParaRPr>
          </a:p>
          <a:p>
            <a:pPr algn="ctr" eaLnBrk="0" hangingPunct="0"/>
            <a:r>
              <a:rPr sz="2400">
                <a:latin typeface="Tahoma" panose="020B0604030504040204" pitchFamily="34" charset="0"/>
              </a:rPr>
              <a:t>Practices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215047" name="Straight Connector 215046"/>
          <p:cNvSpPr/>
          <p:nvPr/>
        </p:nvSpPr>
        <p:spPr>
          <a:xfrm>
            <a:off x="3352800" y="2590800"/>
            <a:ext cx="762000" cy="6096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048" name="Straight Connector 215047"/>
          <p:cNvSpPr/>
          <p:nvPr/>
        </p:nvSpPr>
        <p:spPr>
          <a:xfrm>
            <a:off x="4724400" y="3505200"/>
            <a:ext cx="1143000" cy="4572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049" name="Straight Connector 215048"/>
          <p:cNvSpPr/>
          <p:nvPr/>
        </p:nvSpPr>
        <p:spPr>
          <a:xfrm>
            <a:off x="6705600" y="4267200"/>
            <a:ext cx="685800" cy="8382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050" name="Oval 215049"/>
          <p:cNvSpPr/>
          <p:nvPr/>
        </p:nvSpPr>
        <p:spPr>
          <a:xfrm>
            <a:off x="609600" y="2743200"/>
            <a:ext cx="1524000" cy="838200"/>
          </a:xfrm>
          <a:prstGeom prst="ellipse">
            <a:avLst/>
          </a:prstGeom>
          <a:solidFill>
            <a:srgbClr val="99CCFF"/>
          </a:solidFill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>
                <a:latin typeface="Tahoma" panose="020B0604030504040204" pitchFamily="34" charset="0"/>
              </a:rPr>
              <a:t>Process</a:t>
            </a:r>
            <a:endParaRPr>
              <a:latin typeface="Tahoma" panose="020B0604030504040204" pitchFamily="34" charset="0"/>
            </a:endParaRPr>
          </a:p>
          <a:p>
            <a:pPr algn="ctr" eaLnBrk="0" hangingPunct="0"/>
            <a:r>
              <a:rPr>
                <a:latin typeface="Tahoma" panose="020B0604030504040204" pitchFamily="34" charset="0"/>
              </a:rPr>
              <a:t>Capability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215051" name="Oval 215050"/>
          <p:cNvSpPr/>
          <p:nvPr/>
        </p:nvSpPr>
        <p:spPr>
          <a:xfrm>
            <a:off x="1752600" y="3886200"/>
            <a:ext cx="1219200" cy="457200"/>
          </a:xfrm>
          <a:prstGeom prst="ellipse">
            <a:avLst/>
          </a:prstGeom>
          <a:solidFill>
            <a:srgbClr val="99CCFF"/>
          </a:solidFill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Goals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215052" name="Oval 215051"/>
          <p:cNvSpPr/>
          <p:nvPr/>
        </p:nvSpPr>
        <p:spPr>
          <a:xfrm>
            <a:off x="2514600" y="4724400"/>
            <a:ext cx="2438400" cy="685800"/>
          </a:xfrm>
          <a:prstGeom prst="ellipse">
            <a:avLst/>
          </a:prstGeom>
          <a:solidFill>
            <a:srgbClr val="99CCFF"/>
          </a:solidFill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Implementation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215053" name="Oval 215052"/>
          <p:cNvSpPr/>
          <p:nvPr/>
        </p:nvSpPr>
        <p:spPr>
          <a:xfrm>
            <a:off x="4876800" y="5562600"/>
            <a:ext cx="2057400" cy="990600"/>
          </a:xfrm>
          <a:prstGeom prst="ellipse">
            <a:avLst/>
          </a:prstGeom>
          <a:solidFill>
            <a:srgbClr val="99CCFF"/>
          </a:solidFill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>
                <a:latin typeface="Tahoma" panose="020B0604030504040204" pitchFamily="34" charset="0"/>
              </a:rPr>
              <a:t>Infrastructure/</a:t>
            </a:r>
            <a:endParaRPr>
              <a:latin typeface="Tahoma" panose="020B0604030504040204" pitchFamily="34" charset="0"/>
            </a:endParaRPr>
          </a:p>
          <a:p>
            <a:pPr algn="ctr" eaLnBrk="0" hangingPunct="0"/>
            <a:r>
              <a:rPr>
                <a:latin typeface="Tahoma" panose="020B0604030504040204" pitchFamily="34" charset="0"/>
              </a:rPr>
              <a:t>Activities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215054" name="Straight Connector 215053"/>
          <p:cNvSpPr/>
          <p:nvPr/>
        </p:nvSpPr>
        <p:spPr>
          <a:xfrm flipH="1">
            <a:off x="1905000" y="2590800"/>
            <a:ext cx="685800" cy="2286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055" name="Straight Connector 215054"/>
          <p:cNvSpPr/>
          <p:nvPr/>
        </p:nvSpPr>
        <p:spPr>
          <a:xfrm flipH="1">
            <a:off x="2971800" y="3657600"/>
            <a:ext cx="609600" cy="3810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056" name="Straight Connector 215055"/>
          <p:cNvSpPr/>
          <p:nvPr/>
        </p:nvSpPr>
        <p:spPr>
          <a:xfrm flipH="1">
            <a:off x="4800600" y="4419600"/>
            <a:ext cx="533400" cy="4572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057" name="Straight Connector 215056"/>
          <p:cNvSpPr/>
          <p:nvPr/>
        </p:nvSpPr>
        <p:spPr>
          <a:xfrm flipH="1">
            <a:off x="6705600" y="5486400"/>
            <a:ext cx="457200" cy="3048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058" name="Text Box 215057"/>
          <p:cNvSpPr txBox="1"/>
          <p:nvPr/>
        </p:nvSpPr>
        <p:spPr>
          <a:xfrm>
            <a:off x="3886200" y="26670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contain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215059" name="Text Box 215058"/>
          <p:cNvSpPr txBox="1"/>
          <p:nvPr/>
        </p:nvSpPr>
        <p:spPr>
          <a:xfrm>
            <a:off x="5181600" y="3352800"/>
            <a:ext cx="2057400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organized</a:t>
            </a:r>
            <a:r>
              <a:rPr sz="1800">
                <a:latin typeface="Tahoma" panose="020B0604030504040204" pitchFamily="34" charset="0"/>
              </a:rPr>
              <a:t> </a:t>
            </a:r>
            <a:r>
              <a:rPr sz="1800" b="1">
                <a:latin typeface="Tahoma" panose="020B0604030504040204" pitchFamily="34" charset="0"/>
              </a:rPr>
              <a:t>by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215060" name="Text Box 215059"/>
          <p:cNvSpPr txBox="1"/>
          <p:nvPr/>
        </p:nvSpPr>
        <p:spPr>
          <a:xfrm>
            <a:off x="7010400" y="44196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contain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215061" name="Text Box 215060"/>
          <p:cNvSpPr txBox="1"/>
          <p:nvPr/>
        </p:nvSpPr>
        <p:spPr>
          <a:xfrm>
            <a:off x="5943600" y="51816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describe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215062" name="Text Box 215061"/>
          <p:cNvSpPr txBox="1"/>
          <p:nvPr/>
        </p:nvSpPr>
        <p:spPr>
          <a:xfrm>
            <a:off x="4114800" y="42672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address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215063" name="Text Box 215062"/>
          <p:cNvSpPr txBox="1"/>
          <p:nvPr/>
        </p:nvSpPr>
        <p:spPr>
          <a:xfrm>
            <a:off x="2438400" y="34290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achieve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215064" name="Text Box 215063"/>
          <p:cNvSpPr txBox="1"/>
          <p:nvPr/>
        </p:nvSpPr>
        <p:spPr>
          <a:xfrm>
            <a:off x="990600" y="22860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indicate</a:t>
            </a:r>
            <a:endParaRPr sz="1800" b="1">
              <a:latin typeface="Tahoma" panose="020B0604030504040204" pitchFamily="34" charset="0"/>
            </a:endParaRPr>
          </a:p>
        </p:txBody>
      </p:sp>
      <p:cxnSp>
        <p:nvCxnSpPr>
          <p:cNvPr id="215065" name="Straight Arrow Connector 215064"/>
          <p:cNvCxnSpPr/>
          <p:nvPr/>
        </p:nvCxnSpPr>
        <p:spPr>
          <a:xfrm flipH="1">
            <a:off x="6781800" y="2514600"/>
            <a:ext cx="1295400" cy="1295400"/>
          </a:xfrm>
          <a:prstGeom prst="straightConnector1">
            <a:avLst/>
          </a:prstGeom>
          <a:ln w="1270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97636" name="Title 19763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What is a process?</a:t>
            </a:r>
          </a:p>
        </p:txBody>
      </p:sp>
      <p:sp>
        <p:nvSpPr>
          <p:cNvPr id="197637" name="Text Placeholder 19763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400"/>
              <a:t>A process provides a framework to work in:</a:t>
            </a:r>
            <a:endParaRPr sz="2400"/>
          </a:p>
          <a:p>
            <a:pPr lvl="1"/>
            <a:r>
              <a:rPr sz="2000"/>
              <a:t>Most developers take pride in their work and want to deliver quality output</a:t>
            </a:r>
            <a:endParaRPr sz="2000"/>
          </a:p>
          <a:p>
            <a:pPr lvl="1"/>
            <a:r>
              <a:rPr sz="2000"/>
              <a:t>Wrong tools that do not fit into the process can end up as shelfware</a:t>
            </a:r>
            <a:endParaRPr sz="2000"/>
          </a:p>
          <a:p>
            <a:pPr lvl="1"/>
            <a:r>
              <a:rPr sz="2000"/>
              <a:t>Procedures and Methods that do not support people will cause resistance – not ideal</a:t>
            </a:r>
            <a:endParaRPr sz="2000"/>
          </a:p>
          <a:p>
            <a:r>
              <a:rPr sz="2400"/>
              <a:t>A good process resolves these issues and is flexible</a:t>
            </a:r>
            <a:endParaRPr sz="2400"/>
          </a:p>
          <a:p>
            <a:r>
              <a:rPr sz="2400"/>
              <a:t>Processes are not there just to be followed, they are supposed to help deliver a better product (at lower cost)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2292" name="Title 1229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Common Features</a:t>
            </a:r>
          </a:p>
        </p:txBody>
      </p:sp>
      <p:sp>
        <p:nvSpPr>
          <p:cNvPr id="12293" name="Text Placeholder 1229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sz="2400"/>
              <a:t>The common features are attributes that indicate whether the implementation and institutionalization of a key process area is effective, repeatable, and lasting.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The key practices are divided among five Common Features sections: </a:t>
            </a:r>
            <a:endParaRPr sz="2400"/>
          </a:p>
          <a:p>
            <a:pPr lvl="1">
              <a:lnSpc>
                <a:spcPct val="90000"/>
              </a:lnSpc>
            </a:pPr>
            <a:r>
              <a:rPr sz="2000"/>
              <a:t>Activities Performed (Describes Implementation Activities) </a:t>
            </a:r>
            <a:endParaRPr sz="2000"/>
          </a:p>
          <a:p>
            <a:pPr lvl="1">
              <a:lnSpc>
                <a:spcPct val="90000"/>
              </a:lnSpc>
            </a:pPr>
            <a:r>
              <a:rPr sz="2000"/>
              <a:t>Commitment to Perform (Organizational culture) </a:t>
            </a:r>
            <a:endParaRPr sz="2000"/>
          </a:p>
          <a:p>
            <a:pPr lvl="1">
              <a:lnSpc>
                <a:spcPct val="90000"/>
              </a:lnSpc>
            </a:pPr>
            <a:r>
              <a:rPr sz="2000"/>
              <a:t>Ability to Perform (Institutionalization factor) </a:t>
            </a:r>
            <a:endParaRPr sz="2000"/>
          </a:p>
          <a:p>
            <a:pPr lvl="1">
              <a:lnSpc>
                <a:spcPct val="90000"/>
              </a:lnSpc>
            </a:pPr>
            <a:r>
              <a:rPr sz="2000"/>
              <a:t>Measurement and Analysis (Organization culture) </a:t>
            </a:r>
            <a:endParaRPr sz="2000"/>
          </a:p>
          <a:p>
            <a:pPr lvl="1">
              <a:lnSpc>
                <a:spcPct val="90000"/>
              </a:lnSpc>
            </a:pPr>
            <a:r>
              <a:rPr sz="2000"/>
              <a:t>Verifying Implementation (Institutionalization factor). </a:t>
            </a: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84324" name="Title 18432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Common Feature - Commitment to Perform</a:t>
            </a:r>
          </a:p>
        </p:txBody>
      </p:sp>
      <p:sp>
        <p:nvSpPr>
          <p:cNvPr id="184325" name="Text Placeholder 18432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Describes the actions the organization must take to ensure that the process is established and will endure. </a:t>
            </a:r>
          </a:p>
          <a:p>
            <a:r>
              <a:t>Typically involves establishing organizational policies and senior management sponsorship.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85348" name="Title 18534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Common Feature - Ability to Perform</a:t>
            </a:r>
          </a:p>
        </p:txBody>
      </p:sp>
      <p:sp>
        <p:nvSpPr>
          <p:cNvPr id="185349" name="Text Placeholder 18534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Describes the preconditions that must exist in the project or organization to implement the software process competently. </a:t>
            </a:r>
          </a:p>
          <a:p>
            <a:r>
              <a:t>Involves resources, organizational structures, and training.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86374" name="Title 1863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Common Feature - Activities Performed</a:t>
            </a:r>
          </a:p>
        </p:txBody>
      </p:sp>
      <p:sp>
        <p:nvSpPr>
          <p:cNvPr id="186375" name="Text Placeholder 18637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sz="2800"/>
              <a:t>Describe the roles and procedures necessary to implement a key process area</a:t>
            </a:r>
            <a:endParaRPr sz="2800"/>
          </a:p>
          <a:p>
            <a:pPr>
              <a:lnSpc>
                <a:spcPct val="90000"/>
              </a:lnSpc>
            </a:pPr>
            <a:r>
              <a:rPr sz="2800"/>
              <a:t>Cover what MUST be implemented to establish a process capability</a:t>
            </a:r>
            <a:endParaRPr sz="2800"/>
          </a:p>
          <a:p>
            <a:pPr>
              <a:lnSpc>
                <a:spcPct val="90000"/>
              </a:lnSpc>
            </a:pPr>
            <a:r>
              <a:rPr sz="2800"/>
              <a:t>Typically involve:</a:t>
            </a:r>
            <a:endParaRPr sz="2800"/>
          </a:p>
          <a:p>
            <a:pPr lvl="1">
              <a:lnSpc>
                <a:spcPct val="90000"/>
              </a:lnSpc>
            </a:pPr>
            <a:r>
              <a:rPr lang="en-AU" altLang="x-none" sz="2400"/>
              <a:t>Establishing plans</a:t>
            </a:r>
            <a:endParaRPr lang="en-AU" altLang="x-none" sz="2400"/>
          </a:p>
          <a:p>
            <a:pPr lvl="1">
              <a:lnSpc>
                <a:spcPct val="90000"/>
              </a:lnSpc>
            </a:pPr>
            <a:r>
              <a:rPr lang="en-AU" altLang="x-none" sz="2400"/>
              <a:t>Procedures</a:t>
            </a:r>
            <a:endParaRPr lang="en-AU" altLang="x-none" sz="2400"/>
          </a:p>
          <a:p>
            <a:pPr lvl="1">
              <a:lnSpc>
                <a:spcPct val="90000"/>
              </a:lnSpc>
            </a:pPr>
            <a:r>
              <a:rPr lang="en-AU" altLang="x-none" sz="2400"/>
              <a:t>Performing the work</a:t>
            </a:r>
            <a:endParaRPr lang="en-AU" altLang="x-none" sz="2400"/>
          </a:p>
          <a:p>
            <a:pPr lvl="1">
              <a:lnSpc>
                <a:spcPct val="90000"/>
              </a:lnSpc>
            </a:pPr>
            <a:r>
              <a:rPr lang="en-AU" altLang="x-none" sz="2400"/>
              <a:t>Tracking it</a:t>
            </a:r>
            <a:endParaRPr lang="en-AU" altLang="x-none" sz="2400"/>
          </a:p>
          <a:p>
            <a:pPr lvl="1">
              <a:lnSpc>
                <a:spcPct val="90000"/>
              </a:lnSpc>
            </a:pPr>
            <a:r>
              <a:rPr sz="2400"/>
              <a:t>Taking corrective actions as necessary.</a:t>
            </a:r>
            <a:endParaRPr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87396" name="Title 18739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Common Feature - Measurement &amp; Analysis</a:t>
            </a:r>
          </a:p>
        </p:txBody>
      </p:sp>
      <p:sp>
        <p:nvSpPr>
          <p:cNvPr id="187397" name="Text Placeholder 18739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Describes the need to measure the process and analyze the measurements. </a:t>
            </a:r>
          </a:p>
          <a:p>
            <a:r>
              <a:t>Typically includes examples of the measurements that could be taken to determine the status and effectiveness of the Activities Performed.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88420" name="Title 18841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Common Feature - Verifying Implementation</a:t>
            </a:r>
          </a:p>
        </p:txBody>
      </p:sp>
      <p:sp>
        <p:nvSpPr>
          <p:cNvPr id="188421" name="Text Placeholder 18842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Describes the steps to ensure that the activities are performed in compliance with the process that has been established. </a:t>
            </a:r>
          </a:p>
          <a:p>
            <a:r>
              <a:t>Typically encompasses reviews and audits by management and software quality assurance.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216066" name="Title 2160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Structure of CMM</a:t>
            </a:r>
          </a:p>
        </p:txBody>
      </p:sp>
      <p:sp>
        <p:nvSpPr>
          <p:cNvPr id="216067" name="Flowchart: Process 216066"/>
          <p:cNvSpPr/>
          <p:nvPr/>
        </p:nvSpPr>
        <p:spPr>
          <a:xfrm>
            <a:off x="2209800" y="2057400"/>
            <a:ext cx="2133600" cy="533400"/>
          </a:xfrm>
          <a:prstGeom prst="flowChartProcess">
            <a:avLst/>
          </a:prstGeom>
          <a:solidFill>
            <a:schemeClr val="accent1"/>
          </a:solidFill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Maturity Level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216068" name="Flowchart: Process 216067"/>
          <p:cNvSpPr/>
          <p:nvPr/>
        </p:nvSpPr>
        <p:spPr>
          <a:xfrm>
            <a:off x="3581400" y="3200400"/>
            <a:ext cx="1143000" cy="533400"/>
          </a:xfrm>
          <a:prstGeom prst="flowChartProcess">
            <a:avLst/>
          </a:prstGeom>
          <a:solidFill>
            <a:schemeClr val="accent1"/>
          </a:solidFill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Key PA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216069" name="Flowchart: Process 216068"/>
          <p:cNvSpPr/>
          <p:nvPr/>
        </p:nvSpPr>
        <p:spPr>
          <a:xfrm>
            <a:off x="5334000" y="3962400"/>
            <a:ext cx="1371600" cy="685800"/>
          </a:xfrm>
          <a:prstGeom prst="flowChartProcess">
            <a:avLst/>
          </a:prstGeom>
          <a:solidFill>
            <a:schemeClr val="accent1"/>
          </a:solidFill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Common</a:t>
            </a:r>
            <a:endParaRPr sz="2400">
              <a:latin typeface="Tahoma" panose="020B0604030504040204" pitchFamily="34" charset="0"/>
            </a:endParaRPr>
          </a:p>
          <a:p>
            <a:pPr algn="ctr" eaLnBrk="0" hangingPunct="0"/>
            <a:r>
              <a:rPr sz="2400">
                <a:latin typeface="Tahoma" panose="020B0604030504040204" pitchFamily="34" charset="0"/>
              </a:rPr>
              <a:t>Features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216070" name="Flowchart: Process 216069"/>
          <p:cNvSpPr/>
          <p:nvPr/>
        </p:nvSpPr>
        <p:spPr>
          <a:xfrm>
            <a:off x="7162800" y="5105400"/>
            <a:ext cx="1447800" cy="685800"/>
          </a:xfrm>
          <a:prstGeom prst="flowChartProcess">
            <a:avLst/>
          </a:prstGeom>
          <a:solidFill>
            <a:schemeClr val="accent1"/>
          </a:solidFill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Key</a:t>
            </a:r>
            <a:endParaRPr sz="2400">
              <a:latin typeface="Tahoma" panose="020B0604030504040204" pitchFamily="34" charset="0"/>
            </a:endParaRPr>
          </a:p>
          <a:p>
            <a:pPr algn="ctr" eaLnBrk="0" hangingPunct="0"/>
            <a:r>
              <a:rPr sz="2400">
                <a:latin typeface="Tahoma" panose="020B0604030504040204" pitchFamily="34" charset="0"/>
              </a:rPr>
              <a:t>Practices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216071" name="Straight Connector 216070"/>
          <p:cNvSpPr/>
          <p:nvPr/>
        </p:nvSpPr>
        <p:spPr>
          <a:xfrm>
            <a:off x="3352800" y="2590800"/>
            <a:ext cx="762000" cy="6096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6072" name="Straight Connector 216071"/>
          <p:cNvSpPr/>
          <p:nvPr/>
        </p:nvSpPr>
        <p:spPr>
          <a:xfrm>
            <a:off x="4724400" y="3505200"/>
            <a:ext cx="1143000" cy="4572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6073" name="Straight Connector 216072"/>
          <p:cNvSpPr/>
          <p:nvPr/>
        </p:nvSpPr>
        <p:spPr>
          <a:xfrm>
            <a:off x="6705600" y="4267200"/>
            <a:ext cx="685800" cy="8382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6074" name="Oval 216073"/>
          <p:cNvSpPr/>
          <p:nvPr/>
        </p:nvSpPr>
        <p:spPr>
          <a:xfrm>
            <a:off x="609600" y="2743200"/>
            <a:ext cx="1524000" cy="838200"/>
          </a:xfrm>
          <a:prstGeom prst="ellipse">
            <a:avLst/>
          </a:prstGeom>
          <a:solidFill>
            <a:srgbClr val="99CCFF"/>
          </a:solidFill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>
                <a:latin typeface="Tahoma" panose="020B0604030504040204" pitchFamily="34" charset="0"/>
              </a:rPr>
              <a:t>Process</a:t>
            </a:r>
            <a:endParaRPr>
              <a:latin typeface="Tahoma" panose="020B0604030504040204" pitchFamily="34" charset="0"/>
            </a:endParaRPr>
          </a:p>
          <a:p>
            <a:pPr algn="ctr" eaLnBrk="0" hangingPunct="0"/>
            <a:r>
              <a:rPr>
                <a:latin typeface="Tahoma" panose="020B0604030504040204" pitchFamily="34" charset="0"/>
              </a:rPr>
              <a:t>Capability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216075" name="Oval 216074"/>
          <p:cNvSpPr/>
          <p:nvPr/>
        </p:nvSpPr>
        <p:spPr>
          <a:xfrm>
            <a:off x="1752600" y="3886200"/>
            <a:ext cx="1219200" cy="457200"/>
          </a:xfrm>
          <a:prstGeom prst="ellipse">
            <a:avLst/>
          </a:prstGeom>
          <a:solidFill>
            <a:srgbClr val="99CCFF"/>
          </a:solidFill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Goals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216076" name="Oval 216075"/>
          <p:cNvSpPr/>
          <p:nvPr/>
        </p:nvSpPr>
        <p:spPr>
          <a:xfrm>
            <a:off x="2514600" y="4724400"/>
            <a:ext cx="2438400" cy="685800"/>
          </a:xfrm>
          <a:prstGeom prst="ellipse">
            <a:avLst/>
          </a:prstGeom>
          <a:solidFill>
            <a:srgbClr val="99CCFF"/>
          </a:solidFill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Tahoma" panose="020B0604030504040204" pitchFamily="34" charset="0"/>
              </a:rPr>
              <a:t>Implementation</a:t>
            </a:r>
            <a:endParaRPr sz="2400">
              <a:latin typeface="Tahoma" panose="020B0604030504040204" pitchFamily="34" charset="0"/>
            </a:endParaRPr>
          </a:p>
        </p:txBody>
      </p:sp>
      <p:sp>
        <p:nvSpPr>
          <p:cNvPr id="216077" name="Oval 216076"/>
          <p:cNvSpPr/>
          <p:nvPr/>
        </p:nvSpPr>
        <p:spPr>
          <a:xfrm>
            <a:off x="4876800" y="5562600"/>
            <a:ext cx="2057400" cy="990600"/>
          </a:xfrm>
          <a:prstGeom prst="ellipse">
            <a:avLst/>
          </a:prstGeom>
          <a:solidFill>
            <a:srgbClr val="99CCFF"/>
          </a:solidFill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>
                <a:latin typeface="Tahoma" panose="020B0604030504040204" pitchFamily="34" charset="0"/>
              </a:rPr>
              <a:t>Infrastructure/</a:t>
            </a:r>
            <a:endParaRPr>
              <a:latin typeface="Tahoma" panose="020B0604030504040204" pitchFamily="34" charset="0"/>
            </a:endParaRPr>
          </a:p>
          <a:p>
            <a:pPr algn="ctr" eaLnBrk="0" hangingPunct="0"/>
            <a:r>
              <a:rPr>
                <a:latin typeface="Tahoma" panose="020B0604030504040204" pitchFamily="34" charset="0"/>
              </a:rPr>
              <a:t>Activities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216078" name="Straight Connector 216077"/>
          <p:cNvSpPr/>
          <p:nvPr/>
        </p:nvSpPr>
        <p:spPr>
          <a:xfrm flipH="1">
            <a:off x="1905000" y="2590800"/>
            <a:ext cx="685800" cy="2286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6079" name="Straight Connector 216078"/>
          <p:cNvSpPr/>
          <p:nvPr/>
        </p:nvSpPr>
        <p:spPr>
          <a:xfrm flipH="1">
            <a:off x="2971800" y="3657600"/>
            <a:ext cx="609600" cy="3810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6080" name="Straight Connector 216079"/>
          <p:cNvSpPr/>
          <p:nvPr/>
        </p:nvSpPr>
        <p:spPr>
          <a:xfrm flipH="1">
            <a:off x="4800600" y="4419600"/>
            <a:ext cx="533400" cy="4572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6081" name="Straight Connector 216080"/>
          <p:cNvSpPr/>
          <p:nvPr/>
        </p:nvSpPr>
        <p:spPr>
          <a:xfrm flipH="1">
            <a:off x="6705600" y="5486400"/>
            <a:ext cx="457200" cy="3048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6082" name="Text Box 216081"/>
          <p:cNvSpPr txBox="1"/>
          <p:nvPr/>
        </p:nvSpPr>
        <p:spPr>
          <a:xfrm>
            <a:off x="3886200" y="26670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contain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216083" name="Text Box 216082"/>
          <p:cNvSpPr txBox="1"/>
          <p:nvPr/>
        </p:nvSpPr>
        <p:spPr>
          <a:xfrm>
            <a:off x="5181600" y="3352800"/>
            <a:ext cx="2057400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organized</a:t>
            </a:r>
            <a:r>
              <a:rPr sz="1800">
                <a:latin typeface="Tahoma" panose="020B0604030504040204" pitchFamily="34" charset="0"/>
              </a:rPr>
              <a:t> </a:t>
            </a:r>
            <a:r>
              <a:rPr sz="1800" b="1">
                <a:latin typeface="Tahoma" panose="020B0604030504040204" pitchFamily="34" charset="0"/>
              </a:rPr>
              <a:t>by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216084" name="Text Box 216083"/>
          <p:cNvSpPr txBox="1"/>
          <p:nvPr/>
        </p:nvSpPr>
        <p:spPr>
          <a:xfrm>
            <a:off x="7010400" y="44196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contain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216085" name="Text Box 216084"/>
          <p:cNvSpPr txBox="1"/>
          <p:nvPr/>
        </p:nvSpPr>
        <p:spPr>
          <a:xfrm>
            <a:off x="5943600" y="51816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describe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216086" name="Text Box 216085"/>
          <p:cNvSpPr txBox="1"/>
          <p:nvPr/>
        </p:nvSpPr>
        <p:spPr>
          <a:xfrm>
            <a:off x="4114800" y="42672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address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216087" name="Text Box 216086"/>
          <p:cNvSpPr txBox="1"/>
          <p:nvPr/>
        </p:nvSpPr>
        <p:spPr>
          <a:xfrm>
            <a:off x="2438400" y="34290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achieve</a:t>
            </a:r>
            <a:endParaRPr sz="1800" b="1">
              <a:latin typeface="Tahoma" panose="020B0604030504040204" pitchFamily="34" charset="0"/>
            </a:endParaRPr>
          </a:p>
        </p:txBody>
      </p:sp>
      <p:sp>
        <p:nvSpPr>
          <p:cNvPr id="216088" name="Text Box 216087"/>
          <p:cNvSpPr txBox="1"/>
          <p:nvPr/>
        </p:nvSpPr>
        <p:spPr>
          <a:xfrm>
            <a:off x="990600" y="2286000"/>
            <a:ext cx="1387475" cy="3667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0" hangingPunct="0"/>
            <a:r>
              <a:rPr sz="1800" b="1">
                <a:latin typeface="Tahoma" panose="020B0604030504040204" pitchFamily="34" charset="0"/>
              </a:rPr>
              <a:t>indicate</a:t>
            </a:r>
            <a:endParaRPr sz="1800" b="1">
              <a:latin typeface="Tahoma" panose="020B0604030504040204" pitchFamily="34" charset="0"/>
            </a:endParaRPr>
          </a:p>
        </p:txBody>
      </p:sp>
      <p:cxnSp>
        <p:nvCxnSpPr>
          <p:cNvPr id="216089" name="Straight Arrow Connector 216088"/>
          <p:cNvCxnSpPr/>
          <p:nvPr/>
        </p:nvCxnSpPr>
        <p:spPr>
          <a:xfrm flipH="1">
            <a:off x="8229600" y="3657600"/>
            <a:ext cx="609600" cy="1371600"/>
          </a:xfrm>
          <a:prstGeom prst="straightConnector1">
            <a:avLst/>
          </a:prstGeom>
          <a:ln w="1270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3316" name="Title 1331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Key Practices</a:t>
            </a:r>
          </a:p>
        </p:txBody>
      </p:sp>
      <p:sp>
        <p:nvSpPr>
          <p:cNvPr id="13317" name="Text Placeholder 1331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sz="2400"/>
              <a:t>Each key process area is described in terms of key practices that, when implemented, help to satisfy the goals of that key process area. 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The key practices describe the infrastructure and activities that contribute most to the effective implementation and institutionalization of the key process area.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For example, one of the practices from the Software Project Planning key process area is "The project's software development plan is developed according to a documented procedure."</a:t>
            </a:r>
            <a:endParaRPr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4340" name="Title 1433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Software Maturity – An Overview</a:t>
            </a:r>
          </a:p>
        </p:txBody>
      </p:sp>
      <p:sp>
        <p:nvSpPr>
          <p:cNvPr id="14341" name="Text Placeholder 1434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Just to sum up again:</a:t>
            </a:r>
          </a:p>
          <a:p>
            <a:pPr lvl="1"/>
            <a:r>
              <a:t>Initial (No process, Ad-hoc response)</a:t>
            </a:r>
          </a:p>
          <a:p>
            <a:pPr lvl="1"/>
            <a:r>
              <a:t>Repeatable (Disciplined Process)</a:t>
            </a:r>
          </a:p>
          <a:p>
            <a:pPr lvl="1"/>
            <a:r>
              <a:t>Defined (Standard, Consistent Process)</a:t>
            </a:r>
          </a:p>
          <a:p>
            <a:pPr lvl="1"/>
            <a:r>
              <a:t>Managed (Predictable Process)</a:t>
            </a:r>
          </a:p>
          <a:p>
            <a:pPr lvl="1"/>
            <a:r>
              <a:t>Optimizing (Continuous Improvements)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26628" name="Title 2662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ISO 9001 Vs CMM</a:t>
            </a:r>
          </a:p>
        </p:txBody>
      </p:sp>
      <p:sp>
        <p:nvSpPr>
          <p:cNvPr id="26629" name="Text Placeholder 2662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sz="2400"/>
              <a:t>Almost all concerns raised by ISO 9001 are encompassed by CMM.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ISO 9001 describes the minimum criteria for adequate quality management systems - rather than process improvement.  CMM address process improvement as well as provides a clear path to achieving it.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CMM provides more detailed guidance and greater breadth provided to software organizations.</a:t>
            </a:r>
            <a:endParaRPr sz="2400"/>
          </a:p>
          <a:p>
            <a:pPr>
              <a:lnSpc>
                <a:spcPct val="90000"/>
              </a:lnSpc>
            </a:pPr>
            <a:r>
              <a:rPr lang="en-AU" altLang="x-none" sz="2400"/>
              <a:t>Building competitive advantage should be focused on improvement, not on achieving a score (which is the primary focus of</a:t>
            </a:r>
            <a:r>
              <a:rPr sz="2400"/>
              <a:t> ISO 9001).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31087" name="Title 131086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How is a process used?</a:t>
            </a:r>
          </a:p>
        </p:txBody>
      </p:sp>
      <p:sp>
        <p:nvSpPr>
          <p:cNvPr id="131088" name="Text Placeholder 131087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400"/>
              <a:t>Help ensure production of high-quality</a:t>
            </a:r>
            <a:br>
              <a:rPr sz="2400"/>
            </a:br>
            <a:r>
              <a:rPr sz="2400"/>
              <a:t>software matching the needs of the</a:t>
            </a:r>
            <a:br>
              <a:rPr sz="2400"/>
            </a:br>
            <a:r>
              <a:rPr sz="2400"/>
              <a:t>end-users</a:t>
            </a:r>
            <a:endParaRPr sz="2400"/>
          </a:p>
          <a:p>
            <a:r>
              <a:rPr sz="2400"/>
              <a:t>Enhance team productivity</a:t>
            </a:r>
            <a:endParaRPr sz="2400"/>
          </a:p>
          <a:p>
            <a:r>
              <a:rPr sz="2400"/>
              <a:t>Make purchase/hiring/management decisions</a:t>
            </a:r>
            <a:endParaRPr sz="2400"/>
          </a:p>
          <a:p>
            <a:r>
              <a:rPr sz="2400"/>
              <a:t>Control schedule and budget</a:t>
            </a:r>
            <a:endParaRPr sz="2400"/>
          </a:p>
          <a:p>
            <a:r>
              <a:rPr sz="2400"/>
              <a:t>Put software development best practices</a:t>
            </a:r>
            <a:br>
              <a:rPr sz="2400"/>
            </a:br>
            <a:r>
              <a:rPr sz="2400"/>
              <a:t>in action</a:t>
            </a:r>
            <a:endParaRPr sz="2400"/>
          </a:p>
          <a:p>
            <a:r>
              <a:rPr sz="2400"/>
              <a:t>A well understood “Process Model” is</a:t>
            </a:r>
            <a:br>
              <a:rPr sz="2400"/>
            </a:br>
            <a:r>
              <a:rPr sz="2400"/>
              <a:t>used to communicate the details visually.</a:t>
            </a:r>
            <a:endParaRPr sz="2400"/>
          </a:p>
        </p:txBody>
      </p:sp>
      <p:sp>
        <p:nvSpPr>
          <p:cNvPr id="131076" name="Rounded Rectangle 131075"/>
          <p:cNvSpPr/>
          <p:nvPr/>
        </p:nvSpPr>
        <p:spPr>
          <a:xfrm>
            <a:off x="7467600" y="2971800"/>
            <a:ext cx="1371600" cy="6096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AFAFFF">
                  <a:gamma/>
                  <a:tint val="51373"/>
                  <a:invGamma/>
                </a:srgbClr>
              </a:gs>
              <a:gs pos="50000">
                <a:srgbClr val="AFAFFF"/>
              </a:gs>
              <a:gs pos="100000">
                <a:srgbClr val="AFAFFF">
                  <a:gamma/>
                  <a:tint val="51373"/>
                  <a:invGamma/>
                </a:srgbClr>
              </a:gs>
            </a:gsLst>
            <a:lin ang="5400000" scaled="1"/>
            <a:tileRect/>
          </a:gradFill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>
                <a:latin typeface="Arial" panose="020B0604020202020204" pitchFamily="34" charset="0"/>
              </a:rPr>
              <a:t>Process</a:t>
            </a:r>
            <a:endParaRPr sz="2400">
              <a:latin typeface="Arial" panose="020B0604020202020204" pitchFamily="34" charset="0"/>
            </a:endParaRPr>
          </a:p>
        </p:txBody>
      </p:sp>
      <p:sp>
        <p:nvSpPr>
          <p:cNvPr id="131077" name="Text Box 131076"/>
          <p:cNvSpPr txBox="1"/>
          <p:nvPr/>
        </p:nvSpPr>
        <p:spPr>
          <a:xfrm>
            <a:off x="7162800" y="2057400"/>
            <a:ext cx="1981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/>
            <a:r>
              <a:rPr b="1">
                <a:latin typeface="Tahoma" panose="020B0604030504040204" pitchFamily="34" charset="0"/>
              </a:rPr>
              <a:t>User Needs</a:t>
            </a:r>
            <a:endParaRPr b="1">
              <a:latin typeface="Tahoma" panose="020B0604030504040204" pitchFamily="34" charset="0"/>
            </a:endParaRPr>
          </a:p>
        </p:txBody>
      </p:sp>
      <p:sp>
        <p:nvSpPr>
          <p:cNvPr id="131078" name="Text Box 131077"/>
          <p:cNvSpPr txBox="1"/>
          <p:nvPr/>
        </p:nvSpPr>
        <p:spPr>
          <a:xfrm>
            <a:off x="7467600" y="4267200"/>
            <a:ext cx="1371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/>
            <a:r>
              <a:rPr b="1">
                <a:latin typeface="Tahoma" panose="020B0604030504040204" pitchFamily="34" charset="0"/>
              </a:rPr>
              <a:t>Software</a:t>
            </a:r>
            <a:endParaRPr b="1">
              <a:latin typeface="Tahoma" panose="020B0604030504040204" pitchFamily="34" charset="0"/>
            </a:endParaRPr>
          </a:p>
          <a:p>
            <a:pPr algn="ctr" eaLnBrk="0" hangingPunct="0"/>
            <a:r>
              <a:rPr b="1">
                <a:latin typeface="Tahoma" panose="020B0604030504040204" pitchFamily="34" charset="0"/>
              </a:rPr>
              <a:t>System</a:t>
            </a:r>
            <a:endParaRPr b="1">
              <a:latin typeface="Tahoma" panose="020B0604030504040204" pitchFamily="34" charset="0"/>
            </a:endParaRPr>
          </a:p>
        </p:txBody>
      </p:sp>
      <p:pic>
        <p:nvPicPr>
          <p:cNvPr id="131081" name="Picture 131080" descr="C:\Documents and Settings\rajesh.vasa\Application Data\Microsoft\Media Catalog\Downloaded Clips\cl0\BS00135_.wm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0" y="762000"/>
            <a:ext cx="1574800" cy="1249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1084" name="Picture 131083" descr="C:\Documents and Settings\rajesh.vasa\Application Data\Microsoft\Media Catalog\Downloaded Clips\cl0\BS00598_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113" y="5029200"/>
            <a:ext cx="2147887" cy="126523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31085" name="Straight Arrow Connector 131084"/>
          <p:cNvCxnSpPr>
            <a:stCxn id="131077" idx="2"/>
            <a:endCxn id="131076" idx="0"/>
          </p:cNvCxnSpPr>
          <p:nvPr/>
        </p:nvCxnSpPr>
        <p:spPr>
          <a:xfrm>
            <a:off x="8153400" y="2454275"/>
            <a:ext cx="0" cy="50165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31086" name="Straight Arrow Connector 131085"/>
          <p:cNvCxnSpPr>
            <a:stCxn id="131076" idx="2"/>
            <a:endCxn id="131078" idx="0"/>
          </p:cNvCxnSpPr>
          <p:nvPr/>
        </p:nvCxnSpPr>
        <p:spPr>
          <a:xfrm>
            <a:off x="8153400" y="3597275"/>
            <a:ext cx="0" cy="6699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27652" name="Title 2765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ISO 9001 Certification Vs CMM Levels</a:t>
            </a:r>
          </a:p>
        </p:txBody>
      </p:sp>
      <p:sp>
        <p:nvSpPr>
          <p:cNvPr id="27653" name="Text Placeholder 2765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sz="2800"/>
              <a:t>An ISO 9001-compliant organization would not necessarily satisfy all of the level 2 key process areas, it would satisfy most of the level 2 goals and many of the level 3 goals </a:t>
            </a:r>
            <a:endParaRPr sz="2800"/>
          </a:p>
          <a:p>
            <a:pPr>
              <a:lnSpc>
                <a:spcPct val="90000"/>
              </a:lnSpc>
            </a:pPr>
            <a:r>
              <a:rPr sz="2800"/>
              <a:t>It is possible (in theory) for a level 1 organization to receive ISO 9001 registration</a:t>
            </a:r>
            <a:endParaRPr sz="2800"/>
          </a:p>
          <a:p>
            <a:pPr>
              <a:lnSpc>
                <a:spcPct val="90000"/>
              </a:lnSpc>
            </a:pPr>
            <a:r>
              <a:rPr sz="2800"/>
              <a:t>A level 3 organization would have little difficulty in obtaining ISO 9001 certification</a:t>
            </a:r>
            <a:endParaRPr sz="2800"/>
          </a:p>
          <a:p>
            <a:pPr>
              <a:lnSpc>
                <a:spcPct val="90000"/>
              </a:lnSpc>
            </a:pPr>
            <a:r>
              <a:rPr sz="2800"/>
              <a:t>A level 2 organization would have significant advantages in obtaining certification.</a:t>
            </a:r>
            <a:endParaRPr sz="2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2048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err="1"/>
              <a:t>Level 3 KPAs</a:t>
            </a:r>
          </a:p>
        </p:txBody>
      </p:sp>
      <p:sp>
        <p:nvSpPr>
          <p:cNvPr id="20483" name="Text Placeholder 204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800"/>
              <a:t>Organization Process Focus</a:t>
            </a:r>
            <a:endParaRPr sz="2800"/>
          </a:p>
          <a:p>
            <a:pPr lvl="1"/>
            <a:r>
              <a:rPr sz="2400"/>
              <a:t>Establish organizational responsibility for software process activities that improve the organization’s overall software process capability</a:t>
            </a:r>
            <a:endParaRPr sz="2400"/>
          </a:p>
          <a:p>
            <a:r>
              <a:rPr sz="2800"/>
              <a:t>Organization Process Definition</a:t>
            </a:r>
            <a:endParaRPr sz="2800"/>
          </a:p>
          <a:p>
            <a:pPr lvl="1"/>
            <a:r>
              <a:rPr sz="2400"/>
              <a:t>Develop and maintain a usable set of software process assets</a:t>
            </a:r>
            <a:endParaRPr sz="2400"/>
          </a:p>
          <a:p>
            <a:pPr lvl="2"/>
            <a:r>
              <a:rPr sz="2000"/>
              <a:t>stable foundation that can be institutionalized</a:t>
            </a:r>
            <a:endParaRPr sz="2000"/>
          </a:p>
          <a:p>
            <a:pPr lvl="2"/>
            <a:r>
              <a:rPr sz="2000"/>
              <a:t>basis for defining meaningful data for quantitative process management</a:t>
            </a:r>
            <a:endParaRPr sz="2000"/>
          </a:p>
          <a:p>
            <a:endParaRPr sz="2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Title 5324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err="1"/>
              <a:t>Level 3 KPAs</a:t>
            </a:r>
          </a:p>
        </p:txBody>
      </p:sp>
      <p:sp>
        <p:nvSpPr>
          <p:cNvPr id="53251" name="Text Placeholder 53250"/>
          <p:cNvSpPr>
            <a:spLocks noGrp="1"/>
          </p:cNvSpPr>
          <p:nvPr>
            <p:ph type="body" idx="1"/>
          </p:nvPr>
        </p:nvSpPr>
        <p:spPr>
          <a:xfrm>
            <a:off x="1173163" y="1676400"/>
            <a:ext cx="7772400" cy="4419600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sz="2800"/>
              <a:t>Training Program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Develop skills and knowledge so that individual can perform their roles effectively and efficiently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Organizational responsibility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Needs identified by project</a:t>
            </a:r>
            <a:endParaRPr sz="2400"/>
          </a:p>
          <a:p>
            <a:pPr>
              <a:lnSpc>
                <a:spcPct val="90000"/>
              </a:lnSpc>
            </a:pPr>
            <a:r>
              <a:rPr sz="2800"/>
              <a:t>Integrated Software Management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Integrated engineering and management activities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Engineering and management processes are tailored from the organizational standard processes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Tailoring based on business environment and project needs</a:t>
            </a:r>
            <a:endParaRPr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itle 5222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err="1"/>
              <a:t>Level 3 KPAs</a:t>
            </a:r>
          </a:p>
        </p:txBody>
      </p:sp>
      <p:sp>
        <p:nvSpPr>
          <p:cNvPr id="52227" name="Text Placeholder 52226"/>
          <p:cNvSpPr>
            <a:spLocks noGrp="1"/>
          </p:cNvSpPr>
          <p:nvPr>
            <p:ph type="body" idx="1"/>
          </p:nvPr>
        </p:nvSpPr>
        <p:spPr>
          <a:xfrm>
            <a:off x="1173163" y="1676400"/>
            <a:ext cx="7772400" cy="4419600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sz="2800"/>
              <a:t>Software Product Engineering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technical activities of the project are well defined (SDLC)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correct, consistent work products</a:t>
            </a:r>
            <a:endParaRPr sz="2400"/>
          </a:p>
          <a:p>
            <a:pPr>
              <a:lnSpc>
                <a:spcPct val="90000"/>
              </a:lnSpc>
            </a:pPr>
            <a:r>
              <a:rPr sz="2800" err="1"/>
              <a:t>Intergroup</a:t>
            </a:r>
            <a:r>
              <a:rPr sz="2800"/>
              <a:t> Coordination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Software engineering groups participate actively with other groups </a:t>
            </a:r>
            <a:endParaRPr sz="2400"/>
          </a:p>
          <a:p>
            <a:pPr>
              <a:lnSpc>
                <a:spcPct val="90000"/>
              </a:lnSpc>
            </a:pPr>
            <a:r>
              <a:rPr sz="2800"/>
              <a:t>Peer Reviews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early defect detection and removal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better understanding of the products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implemented with inspections, walkthroughs, etc</a:t>
            </a:r>
            <a:endParaRPr sz="2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3891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err="1"/>
              <a:t>Level 4 KPAs</a:t>
            </a:r>
          </a:p>
        </p:txBody>
      </p:sp>
      <p:sp>
        <p:nvSpPr>
          <p:cNvPr id="38915" name="Text Placeholder 38914"/>
          <p:cNvSpPr>
            <a:spLocks noGrp="1"/>
          </p:cNvSpPr>
          <p:nvPr>
            <p:ph type="body" idx="1"/>
          </p:nvPr>
        </p:nvSpPr>
        <p:spPr>
          <a:xfrm>
            <a:off x="1173163" y="1981200"/>
            <a:ext cx="7772400" cy="4419600"/>
          </a:xfrm>
          <a:ln/>
        </p:spPr>
        <p:txBody>
          <a:bodyPr/>
          <a:p>
            <a:r>
              <a:rPr sz="2800"/>
              <a:t>Quantitative Process Management</a:t>
            </a:r>
            <a:endParaRPr sz="2800"/>
          </a:p>
          <a:p>
            <a:pPr lvl="1"/>
            <a:r>
              <a:rPr sz="2400"/>
              <a:t>control process performance quantitatively</a:t>
            </a:r>
            <a:endParaRPr sz="2400"/>
          </a:p>
          <a:p>
            <a:pPr lvl="1"/>
            <a:r>
              <a:rPr sz="2400"/>
              <a:t>actual results from following a software process</a:t>
            </a:r>
            <a:endParaRPr sz="2400"/>
          </a:p>
          <a:p>
            <a:pPr lvl="1"/>
            <a:r>
              <a:rPr sz="2400"/>
              <a:t>focus on identifying and correcting special causes of variation with respect to a baseline process</a:t>
            </a:r>
            <a:endParaRPr sz="2400"/>
          </a:p>
          <a:p>
            <a:r>
              <a:rPr sz="2800"/>
              <a:t>Software Quality Management</a:t>
            </a:r>
            <a:endParaRPr sz="2800"/>
          </a:p>
          <a:p>
            <a:pPr lvl="1"/>
            <a:r>
              <a:rPr sz="2400"/>
              <a:t>quantitative understanding of software quality</a:t>
            </a:r>
            <a:endParaRPr sz="2400"/>
          </a:p>
          <a:p>
            <a:pPr lvl="2"/>
            <a:r>
              <a:rPr sz="2000"/>
              <a:t>products</a:t>
            </a:r>
            <a:endParaRPr sz="2000"/>
          </a:p>
          <a:p>
            <a:pPr lvl="2"/>
            <a:r>
              <a:rPr sz="2000"/>
              <a:t>process</a:t>
            </a:r>
            <a:endParaRPr sz="2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3993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err="1"/>
              <a:t>Level 5 KPAs</a:t>
            </a:r>
          </a:p>
        </p:txBody>
      </p:sp>
      <p:sp>
        <p:nvSpPr>
          <p:cNvPr id="39939" name="Text Placeholder 399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sz="2800"/>
              <a:t>Process Change Management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continuous process improvement to improve quality, increase productivity, decrease cycle time</a:t>
            </a:r>
            <a:endParaRPr sz="2400"/>
          </a:p>
          <a:p>
            <a:pPr>
              <a:lnSpc>
                <a:spcPct val="90000"/>
              </a:lnSpc>
            </a:pPr>
            <a:r>
              <a:rPr sz="2800"/>
              <a:t>Technology Change Management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identify and transfer beneficial new technologies</a:t>
            </a:r>
            <a:endParaRPr sz="2400"/>
          </a:p>
          <a:p>
            <a:pPr lvl="2">
              <a:lnSpc>
                <a:spcPct val="90000"/>
              </a:lnSpc>
            </a:pPr>
            <a:r>
              <a:rPr sz="2000"/>
              <a:t>tools</a:t>
            </a:r>
            <a:endParaRPr sz="2000"/>
          </a:p>
          <a:p>
            <a:pPr lvl="2">
              <a:lnSpc>
                <a:spcPct val="90000"/>
              </a:lnSpc>
            </a:pPr>
            <a:r>
              <a:rPr sz="2000"/>
              <a:t>methods</a:t>
            </a:r>
            <a:endParaRPr sz="2000"/>
          </a:p>
          <a:p>
            <a:pPr lvl="2">
              <a:lnSpc>
                <a:spcPct val="90000"/>
              </a:lnSpc>
            </a:pPr>
            <a:r>
              <a:rPr sz="2000"/>
              <a:t>processes</a:t>
            </a:r>
            <a:endParaRPr sz="2000"/>
          </a:p>
          <a:p>
            <a:pPr>
              <a:lnSpc>
                <a:spcPct val="90000"/>
              </a:lnSpc>
            </a:pPr>
            <a:r>
              <a:rPr sz="2800"/>
              <a:t>Defect Prevention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causal analysis of defects to prevent recurrence</a:t>
            </a:r>
            <a:endParaRPr sz="2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t>What are the benefits ?</a:t>
            </a:r>
          </a:p>
        </p:txBody>
      </p:sp>
      <p:sp>
        <p:nvSpPr>
          <p:cNvPr id="7171" name="Text Placeholder 71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sz="2800"/>
              <a:t>Helps forge a shared vision of what software process improvement means for the organization</a:t>
            </a:r>
            <a:endParaRPr sz="2800"/>
          </a:p>
          <a:p>
            <a:pPr>
              <a:lnSpc>
                <a:spcPct val="90000"/>
              </a:lnSpc>
            </a:pPr>
            <a:r>
              <a:rPr sz="2800"/>
              <a:t>Defines set of priorities for addressing software problems</a:t>
            </a:r>
            <a:endParaRPr sz="2800"/>
          </a:p>
          <a:p>
            <a:pPr>
              <a:lnSpc>
                <a:spcPct val="90000"/>
              </a:lnSpc>
            </a:pPr>
            <a:r>
              <a:rPr sz="2800"/>
              <a:t>Supports measurement of process by providing framework for performing reliable and consistent appraisals</a:t>
            </a:r>
            <a:endParaRPr sz="2800"/>
          </a:p>
          <a:p>
            <a:pPr>
              <a:lnSpc>
                <a:spcPct val="90000"/>
              </a:lnSpc>
            </a:pPr>
            <a:r>
              <a:rPr sz="2800"/>
              <a:t>Provides framework for consistency of processes and product</a:t>
            </a:r>
            <a:endParaRPr sz="2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2355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t>Why measure software and software process?</a:t>
            </a:r>
          </a:p>
        </p:txBody>
      </p:sp>
      <p:sp>
        <p:nvSpPr>
          <p:cNvPr id="23555" name="Text Placeholder 235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t>Obtain data that helps us to better control</a:t>
            </a:r>
          </a:p>
          <a:p>
            <a:r>
              <a:t>schedule</a:t>
            </a:r>
          </a:p>
          <a:p>
            <a:r>
              <a:t>cost</a:t>
            </a:r>
          </a:p>
          <a:p>
            <a:r>
              <a:t>quality of software products</a:t>
            </a: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2457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t>Consistent measurement provide data for:</a:t>
            </a:r>
          </a:p>
        </p:txBody>
      </p:sp>
      <p:sp>
        <p:nvSpPr>
          <p:cNvPr id="24579" name="Text Placeholder 2457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Quantitatively expressing requirements, goals, and acceptance criteria</a:t>
            </a:r>
          </a:p>
          <a:p>
            <a:r>
              <a:t>Monitoring progress and anticipating problems</a:t>
            </a:r>
          </a:p>
          <a:p>
            <a:r>
              <a:t>Quantifying tradeoffs used in allocating resources</a:t>
            </a:r>
          </a:p>
          <a:p>
            <a:r>
              <a:t>Predicting schedule, cost and quality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84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t>Measurements</a:t>
            </a:r>
          </a:p>
        </p:txBody>
      </p:sp>
      <p:sp>
        <p:nvSpPr>
          <p:cNvPr id="18435" name="Text Placeholder 184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Historical</a:t>
            </a:r>
          </a:p>
          <a:p>
            <a:r>
              <a:t>Plan</a:t>
            </a:r>
          </a:p>
          <a:p>
            <a:r>
              <a:t>Actual</a:t>
            </a:r>
          </a:p>
          <a:p>
            <a:r>
              <a:t>Projections</a:t>
            </a: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pic>
        <p:nvPicPr>
          <p:cNvPr id="132117" name="Picture 132116" descr="pe01561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800600"/>
            <a:ext cx="2743200" cy="1670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2098" name="Title 1320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An Example Process – RUP</a:t>
            </a:r>
          </a:p>
        </p:txBody>
      </p:sp>
      <p:sp>
        <p:nvSpPr>
          <p:cNvPr id="132100" name="Oval 132099"/>
          <p:cNvSpPr/>
          <p:nvPr/>
        </p:nvSpPr>
        <p:spPr>
          <a:xfrm>
            <a:off x="4008438" y="1739900"/>
            <a:ext cx="3733800" cy="652463"/>
          </a:xfrm>
          <a:prstGeom prst="ellipse">
            <a:avLst/>
          </a:prstGeom>
          <a:gradFill rotWithShape="1">
            <a:gsLst>
              <a:gs pos="0">
                <a:srgbClr val="AFAFFF"/>
              </a:gs>
              <a:gs pos="100000">
                <a:srgbClr val="AFAFFF">
                  <a:gamma/>
                  <a:tint val="63529"/>
                  <a:invGamma/>
                </a:srgbClr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sz="2400" b="1">
                <a:latin typeface="Arial" panose="020B0604020202020204" pitchFamily="34" charset="0"/>
              </a:rPr>
              <a:t>Development Process</a:t>
            </a:r>
            <a:endParaRPr sz="2400" b="1">
              <a:latin typeface="Arial" panose="020B0604020202020204" pitchFamily="34" charset="0"/>
            </a:endParaRPr>
          </a:p>
        </p:txBody>
      </p:sp>
      <p:sp>
        <p:nvSpPr>
          <p:cNvPr id="132101" name="Rounded Rectangle 132100"/>
          <p:cNvSpPr/>
          <p:nvPr/>
        </p:nvSpPr>
        <p:spPr>
          <a:xfrm>
            <a:off x="3094038" y="2955925"/>
            <a:ext cx="1782762" cy="644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2E0EC">
                  <a:gamma/>
                  <a:tint val="44314"/>
                  <a:invGamma/>
                </a:srgbClr>
              </a:gs>
              <a:gs pos="100000">
                <a:srgbClr val="C2E0EC"/>
              </a:gs>
            </a:gsLst>
            <a:lin ang="5400000" scaled="1"/>
            <a:tileRect/>
          </a:gradFill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>
            <a:prstShdw prst="shdw13" dist="53882" dir="13499999">
              <a:schemeClr val="bg2"/>
            </a:prstShdw>
          </a:effectLst>
        </p:spPr>
        <p:txBody>
          <a:bodyPr wrap="none" anchor="ctr"/>
          <a:p>
            <a:pPr algn="ctr" eaLnBrk="0" hangingPunct="0">
              <a:lnSpc>
                <a:spcPct val="9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</a:pPr>
            <a:r>
              <a:rPr sz="2400" b="1">
                <a:latin typeface="Arial" panose="020B0604020202020204" pitchFamily="34" charset="0"/>
              </a:rPr>
              <a:t>Phases</a:t>
            </a:r>
            <a:endParaRPr sz="2400" b="1">
              <a:latin typeface="Arial" panose="020B0604020202020204" pitchFamily="34" charset="0"/>
            </a:endParaRPr>
          </a:p>
        </p:txBody>
      </p:sp>
      <p:sp>
        <p:nvSpPr>
          <p:cNvPr id="132102" name="Rounded Rectangle 132101"/>
          <p:cNvSpPr/>
          <p:nvPr/>
        </p:nvSpPr>
        <p:spPr>
          <a:xfrm>
            <a:off x="3094038" y="4052888"/>
            <a:ext cx="1782762" cy="644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2E0EC">
                  <a:gamma/>
                  <a:tint val="44314"/>
                  <a:invGamma/>
                </a:srgbClr>
              </a:gs>
              <a:gs pos="100000">
                <a:srgbClr val="C2E0EC"/>
              </a:gs>
            </a:gsLst>
            <a:lin ang="5400000" scaled="1"/>
            <a:tileRect/>
          </a:gradFill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>
            <a:prstShdw prst="shdw13" dist="53882" dir="13499999">
              <a:schemeClr val="bg2"/>
            </a:prstShdw>
          </a:effectLst>
        </p:spPr>
        <p:txBody>
          <a:bodyPr wrap="none" anchor="ctr"/>
          <a:p>
            <a:pPr algn="ctr" eaLnBrk="0" hangingPunct="0">
              <a:lnSpc>
                <a:spcPct val="9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</a:pPr>
            <a:r>
              <a:rPr sz="2400" b="1">
                <a:latin typeface="Arial" panose="020B0604020202020204" pitchFamily="34" charset="0"/>
              </a:rPr>
              <a:t>Iterations</a:t>
            </a:r>
            <a:endParaRPr sz="2400" b="1">
              <a:latin typeface="Arial" panose="020B0604020202020204" pitchFamily="34" charset="0"/>
            </a:endParaRPr>
          </a:p>
        </p:txBody>
      </p:sp>
      <p:sp>
        <p:nvSpPr>
          <p:cNvPr id="132103" name="Rounded Rectangle 132102"/>
          <p:cNvSpPr/>
          <p:nvPr/>
        </p:nvSpPr>
        <p:spPr>
          <a:xfrm>
            <a:off x="4922838" y="5043488"/>
            <a:ext cx="1782762" cy="644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2E0EC">
                  <a:gamma/>
                  <a:tint val="44314"/>
                  <a:invGamma/>
                </a:srgbClr>
              </a:gs>
              <a:gs pos="100000">
                <a:srgbClr val="C2E0EC"/>
              </a:gs>
            </a:gsLst>
            <a:lin ang="5400000" scaled="1"/>
            <a:tileRect/>
          </a:gradFill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>
            <a:prstShdw prst="shdw13" dist="53882" dir="13499999">
              <a:schemeClr val="bg2"/>
            </a:prstShdw>
          </a:effectLst>
        </p:spPr>
        <p:txBody>
          <a:bodyPr wrap="none" anchor="ctr"/>
          <a:p>
            <a:pPr algn="ctr" eaLnBrk="0" hangingPunct="0">
              <a:lnSpc>
                <a:spcPct val="9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</a:pPr>
            <a:r>
              <a:rPr sz="2400" b="1">
                <a:latin typeface="Arial" panose="020B0604020202020204" pitchFamily="34" charset="0"/>
              </a:rPr>
              <a:t>Workflows</a:t>
            </a:r>
            <a:endParaRPr sz="2400" b="1">
              <a:latin typeface="Arial" panose="020B0604020202020204" pitchFamily="34" charset="0"/>
            </a:endParaRPr>
          </a:p>
        </p:txBody>
      </p:sp>
      <p:sp>
        <p:nvSpPr>
          <p:cNvPr id="132104" name="Rounded Rectangle 132103"/>
          <p:cNvSpPr/>
          <p:nvPr/>
        </p:nvSpPr>
        <p:spPr>
          <a:xfrm>
            <a:off x="6218238" y="4052888"/>
            <a:ext cx="2087562" cy="644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2E0EC">
                  <a:gamma/>
                  <a:tint val="44314"/>
                  <a:invGamma/>
                </a:srgbClr>
              </a:gs>
              <a:gs pos="100000">
                <a:srgbClr val="C2E0EC"/>
              </a:gs>
            </a:gsLst>
            <a:lin ang="5400000" scaled="1"/>
            <a:tileRect/>
          </a:gradFill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>
            <a:prstShdw prst="shdw13" dist="53882" dir="13499999">
              <a:schemeClr val="bg2"/>
            </a:prstShdw>
          </a:effectLst>
        </p:spPr>
        <p:txBody>
          <a:bodyPr wrap="none" anchor="ctr"/>
          <a:p>
            <a:pPr algn="ctr" eaLnBrk="0" hangingPunct="0">
              <a:lnSpc>
                <a:spcPct val="9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</a:pPr>
            <a:r>
              <a:rPr sz="2400" b="1">
                <a:latin typeface="Arial" panose="020B0604020202020204" pitchFamily="34" charset="0"/>
              </a:rPr>
              <a:t>Release</a:t>
            </a:r>
            <a:endParaRPr sz="2400" b="1">
              <a:latin typeface="Arial" panose="020B0604020202020204" pitchFamily="34" charset="0"/>
            </a:endParaRPr>
          </a:p>
        </p:txBody>
      </p:sp>
      <p:sp>
        <p:nvSpPr>
          <p:cNvPr id="132105" name="Rounded Rectangle 132104"/>
          <p:cNvSpPr/>
          <p:nvPr/>
        </p:nvSpPr>
        <p:spPr>
          <a:xfrm>
            <a:off x="6218238" y="2955925"/>
            <a:ext cx="1782762" cy="644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2E0EC">
                  <a:gamma/>
                  <a:tint val="44314"/>
                  <a:invGamma/>
                </a:srgbClr>
              </a:gs>
              <a:gs pos="100000">
                <a:srgbClr val="C2E0EC"/>
              </a:gs>
            </a:gsLst>
            <a:lin ang="5400000" scaled="1"/>
            <a:tileRect/>
          </a:gradFill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>
            <a:prstShdw prst="shdw13" dist="53882" dir="13499999">
              <a:schemeClr val="bg2"/>
            </a:prstShdw>
          </a:effectLst>
        </p:spPr>
        <p:txBody>
          <a:bodyPr wrap="none" anchor="ctr"/>
          <a:p>
            <a:pPr algn="ctr" eaLnBrk="0" hangingPunct="0">
              <a:lnSpc>
                <a:spcPct val="9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</a:pPr>
            <a:r>
              <a:rPr sz="2400" b="1">
                <a:latin typeface="Arial" panose="020B0604020202020204" pitchFamily="34" charset="0"/>
              </a:rPr>
              <a:t>Artifacts</a:t>
            </a:r>
            <a:endParaRPr sz="2400" b="1">
              <a:latin typeface="Arial" panose="020B0604020202020204" pitchFamily="34" charset="0"/>
            </a:endParaRPr>
          </a:p>
        </p:txBody>
      </p:sp>
      <p:cxnSp>
        <p:nvCxnSpPr>
          <p:cNvPr id="132106" name="Straight Arrow Connector 132105"/>
          <p:cNvCxnSpPr>
            <a:stCxn id="132100" idx="3"/>
            <a:endCxn id="132101" idx="0"/>
          </p:cNvCxnSpPr>
          <p:nvPr/>
        </p:nvCxnSpPr>
        <p:spPr>
          <a:xfrm flipH="1">
            <a:off x="3986213" y="2309813"/>
            <a:ext cx="568325" cy="633412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32107" name="Straight Arrow Connector 132106"/>
          <p:cNvCxnSpPr>
            <a:stCxn id="132101" idx="2"/>
            <a:endCxn id="132102" idx="0"/>
          </p:cNvCxnSpPr>
          <p:nvPr/>
        </p:nvCxnSpPr>
        <p:spPr>
          <a:xfrm>
            <a:off x="3986213" y="3613150"/>
            <a:ext cx="0" cy="42703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2108" name="Text Box 132107"/>
          <p:cNvSpPr txBox="1"/>
          <p:nvPr/>
        </p:nvSpPr>
        <p:spPr>
          <a:xfrm>
            <a:off x="2895600" y="2286000"/>
            <a:ext cx="1439863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</a:pPr>
            <a:r>
              <a:rPr>
                <a:solidFill>
                  <a:schemeClr val="tx2"/>
                </a:solidFill>
                <a:latin typeface="Arial" panose="020B0604020202020204" pitchFamily="34" charset="0"/>
              </a:rPr>
              <a:t>Consists</a:t>
            </a:r>
            <a:r>
              <a:rPr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>
                <a:solidFill>
                  <a:schemeClr val="tx2"/>
                </a:solidFill>
                <a:latin typeface="Arial" panose="020B0604020202020204" pitchFamily="34" charset="0"/>
              </a:rPr>
              <a:t>of</a:t>
            </a:r>
            <a:endParaRPr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2109" name="Text Box 132108"/>
          <p:cNvSpPr txBox="1"/>
          <p:nvPr/>
        </p:nvSpPr>
        <p:spPr>
          <a:xfrm>
            <a:off x="3398838" y="3605213"/>
            <a:ext cx="593725" cy="366712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</a:pPr>
            <a:r>
              <a:rPr>
                <a:solidFill>
                  <a:schemeClr val="tx2"/>
                </a:solidFill>
                <a:latin typeface="Arial" panose="020B0604020202020204" pitchFamily="34" charset="0"/>
              </a:rPr>
              <a:t>has</a:t>
            </a:r>
            <a:endParaRPr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cxnSp>
        <p:nvCxnSpPr>
          <p:cNvPr id="132110" name="Curved Connector 132109"/>
          <p:cNvCxnSpPr>
            <a:stCxn id="132102" idx="2"/>
            <a:endCxn id="132103" idx="1"/>
          </p:cNvCxnSpPr>
          <p:nvPr/>
        </p:nvCxnSpPr>
        <p:spPr>
          <a:xfrm rot="-5400000" flipH="1">
            <a:off x="4119563" y="4575175"/>
            <a:ext cx="655637" cy="923925"/>
          </a:xfrm>
          <a:prstGeom prst="curvedConnector2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32111" name="Straight Arrow Connector 132110"/>
          <p:cNvCxnSpPr>
            <a:stCxn id="132102" idx="3"/>
            <a:endCxn id="132104" idx="1"/>
          </p:cNvCxnSpPr>
          <p:nvPr/>
        </p:nvCxnSpPr>
        <p:spPr>
          <a:xfrm>
            <a:off x="4889500" y="4375150"/>
            <a:ext cx="1316038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32112" name="Straight Arrow Connector 132111"/>
          <p:cNvCxnSpPr>
            <a:stCxn id="132101" idx="3"/>
            <a:endCxn id="132105" idx="1"/>
          </p:cNvCxnSpPr>
          <p:nvPr/>
        </p:nvCxnSpPr>
        <p:spPr>
          <a:xfrm>
            <a:off x="4889500" y="3278188"/>
            <a:ext cx="1316038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2113" name="Text Box 132112"/>
          <p:cNvSpPr txBox="1"/>
          <p:nvPr/>
        </p:nvSpPr>
        <p:spPr>
          <a:xfrm>
            <a:off x="4922838" y="2819400"/>
            <a:ext cx="1101725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</a:pPr>
            <a:r>
              <a:rPr>
                <a:solidFill>
                  <a:schemeClr val="tx2"/>
                </a:solidFill>
                <a:latin typeface="Arial" panose="020B0604020202020204" pitchFamily="34" charset="0"/>
              </a:rPr>
              <a:t>produce</a:t>
            </a:r>
            <a:endParaRPr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2114" name="Text Box 132113"/>
          <p:cNvSpPr txBox="1"/>
          <p:nvPr/>
        </p:nvSpPr>
        <p:spPr>
          <a:xfrm>
            <a:off x="4922838" y="3902075"/>
            <a:ext cx="113030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</a:pPr>
            <a:r>
              <a:rPr>
                <a:solidFill>
                  <a:schemeClr val="tx2"/>
                </a:solidFill>
                <a:latin typeface="Arial" panose="020B0604020202020204" pitchFamily="34" charset="0"/>
              </a:rPr>
              <a:t>end</a:t>
            </a:r>
            <a:r>
              <a:rPr b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>
                <a:solidFill>
                  <a:schemeClr val="tx2"/>
                </a:solidFill>
                <a:latin typeface="Arial" panose="020B0604020202020204" pitchFamily="34" charset="0"/>
              </a:rPr>
              <a:t>with</a:t>
            </a:r>
            <a:endParaRPr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2115" name="Text Box 132114"/>
          <p:cNvSpPr txBox="1"/>
          <p:nvPr/>
        </p:nvSpPr>
        <p:spPr>
          <a:xfrm>
            <a:off x="4113213" y="4764088"/>
            <a:ext cx="636587" cy="366712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</a:pPr>
            <a:r>
              <a:rPr>
                <a:solidFill>
                  <a:schemeClr val="tx2"/>
                </a:solidFill>
                <a:latin typeface="Arial" panose="020B0604020202020204" pitchFamily="34" charset="0"/>
              </a:rPr>
              <a:t>Use</a:t>
            </a:r>
            <a:endParaRPr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2118" name="Text Box 132117"/>
          <p:cNvSpPr txBox="1"/>
          <p:nvPr/>
        </p:nvSpPr>
        <p:spPr>
          <a:xfrm>
            <a:off x="1143000" y="4572000"/>
            <a:ext cx="1412875" cy="366713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</a:pPr>
            <a:r>
              <a:rPr b="1">
                <a:latin typeface="Arial" panose="020B0604020202020204" pitchFamily="34" charset="0"/>
              </a:rPr>
              <a:t>Engineers</a:t>
            </a:r>
            <a:endParaRPr b="1">
              <a:latin typeface="Arial" panose="020B0604020202020204" pitchFamily="34" charset="0"/>
            </a:endParaRPr>
          </a:p>
        </p:txBody>
      </p:sp>
      <p:sp>
        <p:nvSpPr>
          <p:cNvPr id="132119" name="Text Box 132118"/>
          <p:cNvSpPr txBox="1"/>
          <p:nvPr/>
        </p:nvSpPr>
        <p:spPr>
          <a:xfrm rot="-347055">
            <a:off x="1089025" y="2747963"/>
            <a:ext cx="1736725" cy="366712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</a:pPr>
            <a:r>
              <a:rPr b="1">
                <a:latin typeface="Arial" panose="020B0604020202020204" pitchFamily="34" charset="0"/>
              </a:rPr>
              <a:t>Management</a:t>
            </a:r>
            <a:endParaRPr b="1">
              <a:latin typeface="Arial" panose="020B0604020202020204" pitchFamily="34" charset="0"/>
            </a:endParaRPr>
          </a:p>
        </p:txBody>
      </p:sp>
      <p:cxnSp>
        <p:nvCxnSpPr>
          <p:cNvPr id="132120" name="Curved Connector 132119"/>
          <p:cNvCxnSpPr>
            <a:stCxn id="132119" idx="2"/>
            <a:endCxn id="132101" idx="1"/>
          </p:cNvCxnSpPr>
          <p:nvPr/>
        </p:nvCxnSpPr>
        <p:spPr>
          <a:xfrm rot="-5400000" flipH="1">
            <a:off x="2444750" y="2641600"/>
            <a:ext cx="165100" cy="1106488"/>
          </a:xfrm>
          <a:prstGeom prst="curvedConnector2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32121" name="Curved Connector 132120"/>
          <p:cNvCxnSpPr>
            <a:stCxn id="132118" idx="0"/>
            <a:endCxn id="132102" idx="1"/>
          </p:cNvCxnSpPr>
          <p:nvPr/>
        </p:nvCxnSpPr>
        <p:spPr>
          <a:xfrm rot="16200000">
            <a:off x="2366963" y="3857625"/>
            <a:ext cx="196850" cy="1231900"/>
          </a:xfrm>
          <a:prstGeom prst="curvedConnector2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2122" name="Text Box 132121"/>
          <p:cNvSpPr txBox="1"/>
          <p:nvPr/>
        </p:nvSpPr>
        <p:spPr>
          <a:xfrm>
            <a:off x="1417638" y="4144963"/>
            <a:ext cx="790575" cy="366712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</a:pPr>
            <a:r>
              <a:rPr>
                <a:solidFill>
                  <a:schemeClr val="tx2"/>
                </a:solidFill>
                <a:latin typeface="Arial" panose="020B0604020202020204" pitchFamily="34" charset="0"/>
              </a:rPr>
              <a:t>focus</a:t>
            </a:r>
            <a:endParaRPr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2123" name="Text Box 132122"/>
          <p:cNvSpPr txBox="1"/>
          <p:nvPr/>
        </p:nvSpPr>
        <p:spPr>
          <a:xfrm>
            <a:off x="1665288" y="3395663"/>
            <a:ext cx="1030287" cy="366712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</a:pPr>
            <a:r>
              <a:rPr>
                <a:solidFill>
                  <a:schemeClr val="tx2"/>
                </a:solidFill>
                <a:latin typeface="Arial" panose="020B0604020202020204" pitchFamily="34" charset="0"/>
              </a:rPr>
              <a:t>monitor</a:t>
            </a:r>
            <a:endParaRPr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2124" name="Text Box 132123"/>
          <p:cNvSpPr txBox="1"/>
          <p:nvPr/>
        </p:nvSpPr>
        <p:spPr>
          <a:xfrm>
            <a:off x="3505200" y="5943600"/>
            <a:ext cx="4572000" cy="3667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rgbClr val="CC0000"/>
              </a:buClr>
              <a:buFont typeface="Wingdings" panose="05000000000000000000" pitchFamily="2" charset="2"/>
            </a:pPr>
            <a:r>
              <a:rPr b="1">
                <a:latin typeface="Arial" panose="020B0604020202020204" pitchFamily="34" charset="0"/>
              </a:rPr>
              <a:t>The Rational Unified Process Model</a:t>
            </a:r>
            <a:endParaRPr b="1">
              <a:latin typeface="Arial" panose="020B0604020202020204" pitchFamily="34" charset="0"/>
            </a:endParaRPr>
          </a:p>
        </p:txBody>
      </p:sp>
      <p:pic>
        <p:nvPicPr>
          <p:cNvPr id="132125" name="Picture 132124" descr="C:\Documents and Settings\rajesh.vasa\Application Data\Microsoft\Media Catalog\Downloaded Clips\cl2\PE05994_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2038350" cy="1141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2150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t>SEI Core Measures</a:t>
            </a:r>
          </a:p>
        </p:txBody>
      </p:sp>
      <p:graphicFrame>
        <p:nvGraphicFramePr>
          <p:cNvPr id="21508" name="Text Placeholder 21507"/>
          <p:cNvGraphicFramePr>
            <a:graphicFrameLocks noGrp="1"/>
          </p:cNvGraphicFramePr>
          <p:nvPr>
            <p:ph type="body" idx="1"/>
          </p:nvPr>
        </p:nvGraphicFramePr>
        <p:xfrm>
          <a:off x="990600" y="2590800"/>
          <a:ext cx="7772400" cy="281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5632450" imgH="2043430" progId="Word.Document.8">
                  <p:embed/>
                </p:oleObj>
              </mc:Choice>
              <mc:Fallback>
                <p:oleObj name="" r:id="rId1" imgW="5632450" imgH="2043430" progId="Word.Document.8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2590800"/>
                        <a:ext cx="7772400" cy="28178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286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t>Examples of measurements for size of work products</a:t>
            </a:r>
          </a:p>
        </p:txBody>
      </p:sp>
      <p:sp>
        <p:nvSpPr>
          <p:cNvPr id="28675" name="Text Placeholder 286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Estimated number of requirements</a:t>
            </a:r>
          </a:p>
          <a:p>
            <a:r>
              <a:t>Actual number of requirements</a:t>
            </a:r>
          </a:p>
          <a:p>
            <a:r>
              <a:t>Estimated source lines of code (SLOC)</a:t>
            </a:r>
          </a:p>
          <a:p>
            <a:r>
              <a:t>Actual SLOC</a:t>
            </a:r>
          </a:p>
          <a:p>
            <a:r>
              <a:t>Estimated number of test cases</a:t>
            </a:r>
          </a:p>
          <a:p>
            <a:r>
              <a:t>Actual number of test cases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itle 317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t>Example of measurements of effort</a:t>
            </a:r>
          </a:p>
        </p:txBody>
      </p:sp>
      <p:sp>
        <p:nvSpPr>
          <p:cNvPr id="31747" name="Text Placeholder 3174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t>Estimated man-hours to design/code a given module</a:t>
            </a:r>
          </a:p>
          <a:p>
            <a:pPr>
              <a:lnSpc>
                <a:spcPct val="90000"/>
              </a:lnSpc>
            </a:pPr>
            <a:r>
              <a:t>Actual man-hours expended for designing/coding the module</a:t>
            </a:r>
          </a:p>
          <a:p>
            <a:pPr>
              <a:lnSpc>
                <a:spcPct val="90000"/>
              </a:lnSpc>
            </a:pPr>
            <a:r>
              <a:t>Estimated number of hours to run builds for a given release</a:t>
            </a:r>
          </a:p>
          <a:p>
            <a:pPr>
              <a:lnSpc>
                <a:spcPct val="90000"/>
              </a:lnSpc>
            </a:pPr>
            <a:r>
              <a:t>Actual number of hours spent running builds for the release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2969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t>Examples of measurements of quality of the work product</a:t>
            </a:r>
          </a:p>
        </p:txBody>
      </p:sp>
      <p:sp>
        <p:nvSpPr>
          <p:cNvPr id="29699" name="Text Placeholder 296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t>Number of issues raised at requirements inspection</a:t>
            </a:r>
          </a:p>
          <a:p>
            <a:pPr>
              <a:lnSpc>
                <a:spcPct val="90000"/>
              </a:lnSpc>
            </a:pPr>
            <a:r>
              <a:t>Number of requirements issues open</a:t>
            </a:r>
          </a:p>
          <a:p>
            <a:pPr>
              <a:lnSpc>
                <a:spcPct val="90000"/>
              </a:lnSpc>
            </a:pPr>
            <a:r>
              <a:t>Number of requirements issues closed</a:t>
            </a:r>
          </a:p>
          <a:p>
            <a:pPr>
              <a:lnSpc>
                <a:spcPct val="90000"/>
              </a:lnSpc>
            </a:pPr>
            <a:r>
              <a:t>Number of issues raised during code inspection</a:t>
            </a:r>
          </a:p>
          <a:p>
            <a:pPr>
              <a:lnSpc>
                <a:spcPct val="90000"/>
              </a:lnSpc>
            </a:pPr>
            <a:r>
              <a:t>Number of defects opened during unit testing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itle 307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t>Examples of measurements of quality of the work product</a:t>
            </a:r>
          </a:p>
        </p:txBody>
      </p:sp>
      <p:sp>
        <p:nvSpPr>
          <p:cNvPr id="30723" name="Text Placeholder 307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Number of defects opened during system testing</a:t>
            </a:r>
          </a:p>
          <a:p>
            <a:r>
              <a:t>Number of defects opened during UAT</a:t>
            </a:r>
          </a:p>
          <a:p>
            <a:r>
              <a:t>Number of defects still open</a:t>
            </a:r>
          </a:p>
          <a:p>
            <a:r>
              <a:t>Number of defects closed</a:t>
            </a:r>
          </a:p>
          <a:p>
            <a:r>
              <a:t>Defect age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327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t>Examples of measurements of quality of the work product</a:t>
            </a:r>
          </a:p>
        </p:txBody>
      </p:sp>
      <p:sp>
        <p:nvSpPr>
          <p:cNvPr id="32771" name="Text Placeholder 327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Total number of build failures</a:t>
            </a:r>
          </a:p>
          <a:p>
            <a:r>
              <a:t>Total number of defects fixed for a given release</a:t>
            </a:r>
          </a:p>
          <a:p>
            <a:r>
              <a:t>Total number of defects verified and accepted</a:t>
            </a:r>
          </a:p>
          <a:p>
            <a:r>
              <a:t>Total number of defects verified and rejected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>
            <a:spLocks noGrp="1"/>
          </p:cNvSpPr>
          <p:nvPr>
            <p:ph type="ctrTitle" hasCustomPrompt="1"/>
          </p:nvPr>
        </p:nvSpPr>
        <p:spPr>
          <a:xfrm>
            <a:off x="842963" y="560388"/>
            <a:ext cx="7883525" cy="1331912"/>
          </a:xfrm>
        </p:spPr>
        <p:txBody>
          <a:bodyPr vert="horz" wrap="square" lIns="0" tIns="0" rIns="0" bIns="0" anchor="t"/>
          <a:p>
            <a:pPr algn="ctr">
              <a:buClrTx/>
              <a:buSzTx/>
              <a:buFontTx/>
            </a:pPr>
            <a:r>
              <a:rPr sz="4000" dirty="0">
                <a:latin typeface="+mj-lt"/>
                <a:ea typeface="+mj-ea"/>
                <a:cs typeface="+mj-cs"/>
              </a:rPr>
              <a:t>CMMI </a:t>
            </a:r>
            <a:br>
              <a:rPr sz="4000" dirty="0">
                <a:latin typeface="+mj-lt"/>
                <a:ea typeface="+mj-ea"/>
                <a:cs typeface="+mj-cs"/>
              </a:rPr>
            </a:br>
            <a:r>
              <a:rPr sz="4000" dirty="0">
                <a:latin typeface="+mj-lt"/>
                <a:ea typeface="+mj-ea"/>
                <a:cs typeface="+mj-cs"/>
              </a:rPr>
              <a:t>Overview </a:t>
            </a:r>
            <a:endParaRPr dirty="0"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8" descr="t_ferry-w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35188"/>
            <a:ext cx="4805363" cy="2132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Rectangle 10"/>
          <p:cNvSpPr/>
          <p:nvPr/>
        </p:nvSpPr>
        <p:spPr>
          <a:xfrm>
            <a:off x="5805488" y="2600325"/>
            <a:ext cx="2921000" cy="11906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GB" altLang="x-none" sz="3600" dirty="0">
                <a:latin typeface="Arial" panose="020B0604020202020204" pitchFamily="34" charset="0"/>
              </a:rPr>
              <a:t>Quality </a:t>
            </a:r>
            <a:br>
              <a:rPr lang="en-GB" altLang="x-none" sz="3600" dirty="0">
                <a:latin typeface="Arial" panose="020B0604020202020204" pitchFamily="34" charset="0"/>
              </a:rPr>
            </a:br>
            <a:r>
              <a:rPr lang="en-GB" altLang="x-none" sz="3600" dirty="0">
                <a:latin typeface="Arial" panose="020B0604020202020204" pitchFamily="34" charset="0"/>
              </a:rPr>
              <a:t>Frameworks</a:t>
            </a:r>
            <a:endParaRPr lang="en-GB" altLang="x-none" sz="3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wrap="none"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000" dirty="0"/>
              <a:t>Slide </a:t>
            </a:r>
            <a:fld id="{9A0DB2DC-4C9A-4742-B13C-FB6460FD3503}" type="slidenum">
              <a:rPr lang="en-US" sz="1000" dirty="0"/>
            </a:fld>
            <a:r>
              <a:rPr sz="1000" dirty="0"/>
              <a:t> of 146</a:t>
            </a:r>
            <a:endParaRPr sz="1000" dirty="0"/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p>
            <a:r>
              <a:rPr dirty="0"/>
              <a:t>Outline</a:t>
            </a:r>
            <a:endParaRPr dirty="0"/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xfrm>
            <a:off x="627063" y="1895475"/>
            <a:ext cx="8202612" cy="3998913"/>
          </a:xfrm>
        </p:spPr>
        <p:txBody>
          <a:bodyPr vert="horz" wrap="square" lIns="0" tIns="0" rIns="0" bIns="0" anchor="t"/>
          <a:p>
            <a:r>
              <a:rPr sz="2400" dirty="0"/>
              <a:t>Introduction </a:t>
            </a:r>
            <a:endParaRPr sz="1800" dirty="0"/>
          </a:p>
          <a:p>
            <a:r>
              <a:rPr sz="2400" dirty="0"/>
              <a:t>High level overview of CMMI </a:t>
            </a:r>
            <a:endParaRPr sz="1800" dirty="0"/>
          </a:p>
          <a:p>
            <a:r>
              <a:rPr sz="2400" dirty="0"/>
              <a:t>Questions and comments </a:t>
            </a:r>
            <a:endParaRPr sz="24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wrap="none"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000" dirty="0"/>
              <a:t>Slide </a:t>
            </a:r>
            <a:fld id="{9A0DB2DC-4C9A-4742-B13C-FB6460FD3503}" type="slidenum">
              <a:rPr lang="en-US" sz="1000" dirty="0"/>
            </a:fld>
            <a:r>
              <a:rPr sz="1000" dirty="0"/>
              <a:t> of 146</a:t>
            </a:r>
            <a:endParaRPr sz="1000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p>
            <a:r>
              <a:rPr lang="en-GB" altLang="x-none" dirty="0"/>
              <a:t>What is CMMI?</a:t>
            </a:r>
            <a:endParaRPr dirty="0"/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627063" y="1323975"/>
            <a:ext cx="7885112" cy="5056188"/>
          </a:xfrm>
        </p:spPr>
        <p:txBody>
          <a:bodyPr vert="horz" wrap="square" lIns="0" tIns="0" rIns="0" bIns="0" anchor="t"/>
          <a:p>
            <a:pPr>
              <a:lnSpc>
                <a:spcPct val="80000"/>
              </a:lnSpc>
            </a:pPr>
            <a:r>
              <a:rPr lang="en-GB" altLang="x-none" sz="2200" dirty="0"/>
              <a:t>CMMI (Capability Maturity Model Integration) is a proven industry </a:t>
            </a:r>
            <a:r>
              <a:rPr lang="en-GB" altLang="x-none" sz="2200" dirty="0">
                <a:solidFill>
                  <a:schemeClr val="accent1"/>
                </a:solidFill>
              </a:rPr>
              <a:t>framework</a:t>
            </a:r>
            <a:r>
              <a:rPr lang="en-GB" altLang="x-none" sz="2200" dirty="0"/>
              <a:t> to improve product quality and development efficiency for </a:t>
            </a:r>
            <a:r>
              <a:rPr lang="en-GB" altLang="x-none" sz="2200" dirty="0">
                <a:solidFill>
                  <a:schemeClr val="accent1"/>
                </a:solidFill>
              </a:rPr>
              <a:t>both</a:t>
            </a:r>
            <a:r>
              <a:rPr lang="en-GB" altLang="x-none" sz="2200" dirty="0"/>
              <a:t> hardware and software</a:t>
            </a:r>
            <a:endParaRPr lang="en-GB" altLang="x-none" sz="2200" dirty="0"/>
          </a:p>
          <a:p>
            <a:pPr lvl="1">
              <a:lnSpc>
                <a:spcPct val="80000"/>
              </a:lnSpc>
            </a:pPr>
            <a:r>
              <a:rPr lang="en-GB" altLang="x-none" dirty="0"/>
              <a:t>Sponsored by US Department of Defence in cooperation with </a:t>
            </a:r>
            <a:r>
              <a:rPr dirty="0"/>
              <a:t>Carnegie Mellon University and the Software Engineering Institute (SEI)</a:t>
            </a:r>
            <a:endParaRPr lang="en-GB" altLang="x-none" dirty="0"/>
          </a:p>
          <a:p>
            <a:pPr lvl="1">
              <a:lnSpc>
                <a:spcPct val="80000"/>
              </a:lnSpc>
            </a:pPr>
            <a:r>
              <a:rPr lang="en-GB" altLang="x-none" dirty="0"/>
              <a:t>Many companies have been involved in CMMI definition such as </a:t>
            </a:r>
            <a:r>
              <a:rPr lang="en-GB" altLang="x-none" u="sng" dirty="0"/>
              <a:t>Motorola</a:t>
            </a:r>
            <a:r>
              <a:rPr lang="en-GB" altLang="x-none" dirty="0"/>
              <a:t> and </a:t>
            </a:r>
            <a:r>
              <a:rPr lang="en-GB" altLang="x-none" u="sng" dirty="0"/>
              <a:t>Ericsson</a:t>
            </a:r>
            <a:endParaRPr lang="en-GB" altLang="x-none" u="sng" dirty="0"/>
          </a:p>
          <a:p>
            <a:pPr lvl="1">
              <a:lnSpc>
                <a:spcPct val="80000"/>
              </a:lnSpc>
            </a:pPr>
            <a:r>
              <a:rPr lang="en-GB" altLang="x-none" dirty="0"/>
              <a:t>CMMI has been established as a model to improve business results</a:t>
            </a:r>
            <a:endParaRPr lang="en-GB" altLang="x-none" dirty="0"/>
          </a:p>
          <a:p>
            <a:pPr>
              <a:lnSpc>
                <a:spcPct val="80000"/>
              </a:lnSpc>
            </a:pPr>
            <a:r>
              <a:rPr lang="en-GB" altLang="x-none" sz="2200" dirty="0"/>
              <a:t>CMMI, staged, uses 5 levels to describe the maturity of the organization, same as predecessor CMM</a:t>
            </a:r>
            <a:endParaRPr lang="en-GB" altLang="x-none" sz="2200" dirty="0"/>
          </a:p>
          <a:p>
            <a:pPr lvl="1">
              <a:lnSpc>
                <a:spcPct val="80000"/>
              </a:lnSpc>
            </a:pPr>
            <a:r>
              <a:rPr lang="en-GB" altLang="x-none" dirty="0"/>
              <a:t>Vastly improved version of the CMM </a:t>
            </a:r>
            <a:endParaRPr lang="en-GB" altLang="x-none" dirty="0"/>
          </a:p>
          <a:p>
            <a:pPr lvl="1">
              <a:lnSpc>
                <a:spcPct val="80000"/>
              </a:lnSpc>
            </a:pPr>
            <a:r>
              <a:rPr lang="en-GB" altLang="x-none" dirty="0"/>
              <a:t>Emphasis on business needs, integration and institutionalization</a:t>
            </a:r>
            <a:endParaRPr lang="en-GB" altLang="x-none" dirty="0"/>
          </a:p>
          <a:p>
            <a:pPr>
              <a:lnSpc>
                <a:spcPct val="80000"/>
              </a:lnSpc>
            </a:pPr>
            <a:endParaRPr sz="22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wrap="none"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000" dirty="0"/>
              <a:t>Slide </a:t>
            </a:r>
            <a:fld id="{9A0DB2DC-4C9A-4742-B13C-FB6460FD3503}" type="slidenum">
              <a:rPr lang="en-US" sz="1000" dirty="0"/>
            </a:fld>
            <a:r>
              <a:rPr sz="1000" dirty="0"/>
              <a:t> of 146</a:t>
            </a:r>
            <a:endParaRPr sz="1000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p>
            <a:r>
              <a:rPr lang="en-GB" altLang="x-none" dirty="0"/>
              <a:t>How can CMMI help?</a:t>
            </a:r>
            <a:endParaRPr lang="en-GB" altLang="x-none" dirty="0"/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658813" y="1295400"/>
            <a:ext cx="7885112" cy="5257800"/>
          </a:xfrm>
        </p:spPr>
        <p:txBody>
          <a:bodyPr vert="horz" wrap="square" lIns="0" tIns="0" rIns="0" bIns="0" anchor="t"/>
          <a:p>
            <a:pPr>
              <a:lnSpc>
                <a:spcPct val="80000"/>
              </a:lnSpc>
            </a:pPr>
            <a:r>
              <a:rPr lang="en-GB" altLang="x-none" sz="2200" dirty="0"/>
              <a:t>CMMI provides a way to focus and manage hardware and software development from product inception through deployment and maintenance.</a:t>
            </a:r>
            <a:endParaRPr lang="en-GB" altLang="x-none" sz="2200" dirty="0"/>
          </a:p>
          <a:p>
            <a:pPr lvl="1">
              <a:lnSpc>
                <a:spcPct val="80000"/>
              </a:lnSpc>
            </a:pPr>
            <a:r>
              <a:rPr dirty="0"/>
              <a:t>ISO/TL9000 are still required. CMMI interfaces well with them. CMMI and TL are complementary - both are needed since they address different aspects</a:t>
            </a:r>
            <a:r>
              <a:rPr sz="1400" dirty="0"/>
              <a:t>.</a:t>
            </a:r>
            <a:endParaRPr sz="1400" dirty="0"/>
          </a:p>
          <a:p>
            <a:pPr lvl="2">
              <a:lnSpc>
                <a:spcPct val="80000"/>
              </a:lnSpc>
            </a:pPr>
            <a:r>
              <a:rPr dirty="0">
                <a:cs typeface="Arial" panose="020B0604020202020204" pitchFamily="34" charset="0"/>
              </a:rPr>
              <a:t>ISO/TL9000 is a </a:t>
            </a:r>
            <a:r>
              <a:rPr u="sng" dirty="0">
                <a:cs typeface="Arial" panose="020B0604020202020204" pitchFamily="34" charset="0"/>
              </a:rPr>
              <a:t>process compliance standard</a:t>
            </a:r>
            <a:endParaRPr u="sng" dirty="0">
              <a:cs typeface="Arial" panose="020B0604020202020204" pitchFamily="34" charset="0"/>
            </a:endParaRPr>
          </a:p>
          <a:p>
            <a:pPr lvl="2">
              <a:lnSpc>
                <a:spcPct val="80000"/>
              </a:lnSpc>
            </a:pPr>
            <a:r>
              <a:rPr dirty="0">
                <a:cs typeface="Arial" panose="020B0604020202020204" pitchFamily="34" charset="0"/>
              </a:rPr>
              <a:t>CMMI is a </a:t>
            </a:r>
            <a:r>
              <a:rPr u="sng" dirty="0">
                <a:cs typeface="Arial" panose="020B0604020202020204" pitchFamily="34" charset="0"/>
              </a:rPr>
              <a:t>process improvement model</a:t>
            </a:r>
            <a:endParaRPr u="sng" dirty="0"/>
          </a:p>
          <a:p>
            <a:pPr>
              <a:lnSpc>
                <a:spcPct val="80000"/>
              </a:lnSpc>
            </a:pPr>
            <a:r>
              <a:rPr sz="2200" dirty="0"/>
              <a:t>Behavioral changes are needed at both management and staff levels.  Examples:</a:t>
            </a:r>
            <a:endParaRPr sz="2200" dirty="0"/>
          </a:p>
          <a:p>
            <a:pPr lvl="1">
              <a:lnSpc>
                <a:spcPct val="80000"/>
              </a:lnSpc>
            </a:pPr>
            <a:r>
              <a:rPr dirty="0"/>
              <a:t>Increased personal accountability</a:t>
            </a:r>
            <a:endParaRPr dirty="0"/>
          </a:p>
          <a:p>
            <a:pPr lvl="1">
              <a:lnSpc>
                <a:spcPct val="80000"/>
              </a:lnSpc>
            </a:pPr>
            <a:r>
              <a:rPr dirty="0"/>
              <a:t>Tighter links between Product Management, Development, SCN, etc.</a:t>
            </a:r>
            <a:endParaRPr dirty="0"/>
          </a:p>
          <a:p>
            <a:pPr>
              <a:lnSpc>
                <a:spcPct val="80000"/>
              </a:lnSpc>
            </a:pPr>
            <a:r>
              <a:rPr sz="2200" dirty="0"/>
              <a:t>Initially a lot of investment required – but, </a:t>
            </a:r>
            <a:r>
              <a:rPr sz="2200" u="sng" dirty="0"/>
              <a:t>if properly managed</a:t>
            </a:r>
            <a:r>
              <a:rPr sz="2200" dirty="0"/>
              <a:t>, we will be more efficient and productive while turning out products with consistently higher quality.</a:t>
            </a:r>
            <a:endParaRPr sz="2200" dirty="0"/>
          </a:p>
          <a:p>
            <a:pPr>
              <a:lnSpc>
                <a:spcPct val="80000"/>
              </a:lnSpc>
            </a:pPr>
            <a:endParaRPr lang="en-GB" altLang="x-none" sz="22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36196" name="Title 13619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Immature Organizations</a:t>
            </a:r>
          </a:p>
        </p:txBody>
      </p:sp>
      <p:sp>
        <p:nvSpPr>
          <p:cNvPr id="136197" name="Text Placeholder 13619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sz="2800"/>
              <a:t>Immature Organization: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A defined/documented process may not exist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If Processes exist they are improvised (as required), not rigorously followed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Managers react to crises only (fire fighting)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Ad-hoc project planning (poorly documented)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Schedules/budgets are rarely met (poor estimation)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Product quality is difficult to predict or judge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Difficult to maintain the products in the long term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Has a high turn-over of employees</a:t>
            </a:r>
            <a:endParaRPr sz="2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wrap="none"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000" dirty="0"/>
              <a:t>Slide </a:t>
            </a:r>
            <a:fld id="{9A0DB2DC-4C9A-4742-B13C-FB6460FD3503}" type="slidenum">
              <a:rPr lang="en-US" sz="1000" dirty="0"/>
            </a:fld>
            <a:r>
              <a:rPr sz="1000" dirty="0"/>
              <a:t> of 146</a:t>
            </a:r>
            <a:endParaRPr sz="1000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627063" y="228600"/>
            <a:ext cx="7883525" cy="657225"/>
          </a:xfrm>
        </p:spPr>
        <p:txBody>
          <a:bodyPr vert="horz" wrap="square" lIns="0" tIns="0" rIns="0" bIns="0" anchor="b"/>
          <a:p>
            <a:r>
              <a:rPr lang="en-GB" altLang="x-none" dirty="0"/>
              <a:t>CMMI Models within the Framework</a:t>
            </a:r>
            <a:endParaRPr lang="en-GB" altLang="x-none" dirty="0"/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339725" y="1211263"/>
            <a:ext cx="8534400" cy="5257800"/>
          </a:xfrm>
        </p:spPr>
        <p:txBody>
          <a:bodyPr vert="horz" wrap="square" lIns="0" tIns="0" rIns="0" bIns="0" anchor="t"/>
          <a:p>
            <a:pPr marL="342900" indent="-342900"/>
            <a:r>
              <a:rPr lang="en-US" altLang="zh-CN" sz="2200" dirty="0">
                <a:ea typeface="SimSun" panose="02010600030101010101" pitchFamily="2" charset="-122"/>
              </a:rPr>
              <a:t>Models: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 marL="742950" lvl="1" indent="-285750"/>
            <a:r>
              <a:rPr lang="en-US" altLang="zh-CN" sz="1800" b="1" dirty="0">
                <a:solidFill>
                  <a:schemeClr val="accent1"/>
                </a:solidFill>
                <a:ea typeface="SimSun" panose="02010600030101010101" pitchFamily="2" charset="-122"/>
              </a:rPr>
              <a:t>Systems Engineering + Software Engineering (</a:t>
            </a:r>
            <a:r>
              <a:rPr lang="en-US" altLang="zh-CN" sz="1800" b="1" u="sng" dirty="0">
                <a:solidFill>
                  <a:schemeClr val="accent1"/>
                </a:solidFill>
                <a:ea typeface="SimSun" panose="02010600030101010101" pitchFamily="2" charset="-122"/>
              </a:rPr>
              <a:t>SE/SW</a:t>
            </a:r>
            <a:r>
              <a:rPr lang="en-US" altLang="zh-CN" sz="1800" b="1" dirty="0">
                <a:solidFill>
                  <a:schemeClr val="accent1"/>
                </a:solidFill>
                <a:ea typeface="SimSun" panose="02010600030101010101" pitchFamily="2" charset="-122"/>
              </a:rPr>
              <a:t>)</a:t>
            </a:r>
            <a:endParaRPr lang="en-US" altLang="zh-CN" sz="1800" b="1" dirty="0">
              <a:solidFill>
                <a:schemeClr val="accent1"/>
              </a:solidFill>
              <a:ea typeface="SimSun" panose="02010600030101010101" pitchFamily="2" charset="-122"/>
            </a:endParaRPr>
          </a:p>
          <a:p>
            <a:pPr marL="742950" lvl="1" indent="-285750"/>
            <a:r>
              <a:rPr lang="en-US" altLang="zh-CN" sz="1800" dirty="0">
                <a:ea typeface="SimSun" panose="02010600030101010101" pitchFamily="2" charset="-122"/>
              </a:rPr>
              <a:t>Systems Engineering + Software Engineering + Integrated Product and Process Development (IPPD) </a:t>
            </a:r>
            <a:endParaRPr lang="en-US" altLang="zh-CN" sz="1800" dirty="0">
              <a:ea typeface="SimSun" panose="02010600030101010101" pitchFamily="2" charset="-122"/>
            </a:endParaRPr>
          </a:p>
          <a:p>
            <a:pPr marL="742950" lvl="1" indent="-285750"/>
            <a:r>
              <a:rPr lang="en-US" altLang="zh-CN" sz="1800" dirty="0">
                <a:ea typeface="SimSun" panose="02010600030101010101" pitchFamily="2" charset="-122"/>
              </a:rPr>
              <a:t>Systems Engineering + Software Engineering + Integrated Product and Process Development + Supplier Sourcing (SS)</a:t>
            </a:r>
            <a:endParaRPr lang="en-US" altLang="zh-CN" sz="1800" dirty="0">
              <a:ea typeface="SimSun" panose="02010600030101010101" pitchFamily="2" charset="-122"/>
            </a:endParaRPr>
          </a:p>
          <a:p>
            <a:pPr marL="742950" lvl="1" indent="-285750"/>
            <a:r>
              <a:rPr lang="en-US" altLang="zh-CN" sz="1800" dirty="0">
                <a:ea typeface="SimSun" panose="02010600030101010101" pitchFamily="2" charset="-122"/>
              </a:rPr>
              <a:t>Software Engineering only</a:t>
            </a:r>
            <a:endParaRPr lang="en-US" altLang="zh-CN" sz="1800" dirty="0">
              <a:ea typeface="SimSun" panose="02010600030101010101" pitchFamily="2" charset="-122"/>
            </a:endParaRPr>
          </a:p>
          <a:p>
            <a:pPr marL="342900" indent="-342900"/>
            <a:r>
              <a:rPr lang="en-US" altLang="zh-CN" sz="2200" dirty="0">
                <a:ea typeface="SimSun" panose="02010600030101010101" pitchFamily="2" charset="-122"/>
              </a:rPr>
              <a:t>Representation options: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 marL="742950" lvl="1" indent="-285750"/>
            <a:r>
              <a:rPr lang="en-US" altLang="zh-CN" sz="1800" b="1" dirty="0">
                <a:solidFill>
                  <a:schemeClr val="accent1"/>
                </a:solidFill>
                <a:ea typeface="SimSun" panose="02010600030101010101" pitchFamily="2" charset="-122"/>
              </a:rPr>
              <a:t>Staged</a:t>
            </a:r>
            <a:r>
              <a:rPr lang="en-US" altLang="zh-CN" sz="1800" dirty="0">
                <a:solidFill>
                  <a:schemeClr val="accent1"/>
                </a:solidFill>
                <a:ea typeface="SimSun" panose="02010600030101010101" pitchFamily="2" charset="-122"/>
              </a:rPr>
              <a:t> </a:t>
            </a:r>
            <a:endParaRPr lang="en-US" altLang="zh-CN" sz="1800" dirty="0">
              <a:solidFill>
                <a:schemeClr val="accent1"/>
              </a:solidFill>
              <a:ea typeface="SimSun" panose="02010600030101010101" pitchFamily="2" charset="-122"/>
            </a:endParaRPr>
          </a:p>
          <a:p>
            <a:pPr marL="742950" lvl="1" indent="-285750"/>
            <a:r>
              <a:rPr lang="en-US" altLang="zh-CN" sz="1800" dirty="0">
                <a:ea typeface="SimSun" panose="02010600030101010101" pitchFamily="2" charset="-122"/>
              </a:rPr>
              <a:t>Continuous</a:t>
            </a:r>
            <a:endParaRPr lang="en-US" altLang="zh-CN" sz="1800" dirty="0">
              <a:ea typeface="SimSun" panose="02010600030101010101" pitchFamily="2" charset="-122"/>
            </a:endParaRPr>
          </a:p>
          <a:p>
            <a:pPr marL="342900" indent="-342900"/>
            <a:r>
              <a:rPr lang="en-GB" altLang="x-none" sz="2000" dirty="0"/>
              <a:t>The CMMI definition of “Systems Engineering” -</a:t>
            </a:r>
            <a:endParaRPr lang="en-GB" altLang="x-none" sz="2000" dirty="0"/>
          </a:p>
          <a:p>
            <a:pPr marL="742950" lvl="1" indent="-285750">
              <a:buNone/>
            </a:pPr>
            <a:r>
              <a:rPr lang="en-GB" altLang="x-none" sz="1800" dirty="0">
                <a:solidFill>
                  <a:srgbClr val="008000"/>
                </a:solidFill>
              </a:rPr>
              <a:t>	 “The </a:t>
            </a:r>
            <a:r>
              <a:rPr lang="en-GB" altLang="x-none" sz="1800" u="sng" dirty="0">
                <a:solidFill>
                  <a:srgbClr val="008000"/>
                </a:solidFill>
              </a:rPr>
              <a:t>interdisciplinary approach</a:t>
            </a:r>
            <a:r>
              <a:rPr lang="en-GB" altLang="x-none" sz="1800" dirty="0">
                <a:solidFill>
                  <a:srgbClr val="008000"/>
                </a:solidFill>
              </a:rPr>
              <a:t> governing the </a:t>
            </a:r>
            <a:r>
              <a:rPr lang="en-GB" altLang="x-none" sz="1800" u="sng" dirty="0">
                <a:solidFill>
                  <a:srgbClr val="008000"/>
                </a:solidFill>
              </a:rPr>
              <a:t>total technical and managerial</a:t>
            </a:r>
            <a:r>
              <a:rPr lang="en-GB" altLang="x-none" sz="1800" dirty="0">
                <a:solidFill>
                  <a:srgbClr val="008000"/>
                </a:solidFill>
              </a:rPr>
              <a:t> effort required to transform a set of </a:t>
            </a:r>
            <a:r>
              <a:rPr lang="en-GB" altLang="x-none" sz="1800" u="sng" dirty="0">
                <a:solidFill>
                  <a:srgbClr val="008000"/>
                </a:solidFill>
              </a:rPr>
              <a:t>customer needs</a:t>
            </a:r>
            <a:r>
              <a:rPr lang="en-GB" altLang="x-none" sz="1800" dirty="0">
                <a:solidFill>
                  <a:srgbClr val="008000"/>
                </a:solidFill>
              </a:rPr>
              <a:t>, </a:t>
            </a:r>
            <a:r>
              <a:rPr lang="en-GB" altLang="x-none" sz="1800" u="sng" dirty="0">
                <a:solidFill>
                  <a:srgbClr val="008000"/>
                </a:solidFill>
              </a:rPr>
              <a:t>expectations</a:t>
            </a:r>
            <a:r>
              <a:rPr lang="en-GB" altLang="x-none" sz="1800" dirty="0">
                <a:solidFill>
                  <a:srgbClr val="008000"/>
                </a:solidFill>
              </a:rPr>
              <a:t> and constraints into a </a:t>
            </a:r>
            <a:r>
              <a:rPr lang="en-GB" altLang="x-none" sz="1800" u="sng" dirty="0">
                <a:solidFill>
                  <a:srgbClr val="008000"/>
                </a:solidFill>
              </a:rPr>
              <a:t>product solution</a:t>
            </a:r>
            <a:r>
              <a:rPr lang="en-GB" altLang="x-none" sz="1800" dirty="0">
                <a:solidFill>
                  <a:srgbClr val="008000"/>
                </a:solidFill>
              </a:rPr>
              <a:t> and to </a:t>
            </a:r>
            <a:r>
              <a:rPr lang="en-GB" altLang="x-none" sz="1800" u="sng" dirty="0">
                <a:solidFill>
                  <a:srgbClr val="008000"/>
                </a:solidFill>
              </a:rPr>
              <a:t>support</a:t>
            </a:r>
            <a:r>
              <a:rPr lang="en-GB" altLang="x-none" sz="1800" dirty="0">
                <a:solidFill>
                  <a:srgbClr val="008000"/>
                </a:solidFill>
              </a:rPr>
              <a:t> that solution throughout the </a:t>
            </a:r>
            <a:r>
              <a:rPr lang="en-GB" altLang="x-none" sz="1800" u="sng" dirty="0">
                <a:solidFill>
                  <a:srgbClr val="008000"/>
                </a:solidFill>
              </a:rPr>
              <a:t>product’s life</a:t>
            </a:r>
            <a:r>
              <a:rPr lang="en-GB" altLang="x-none" sz="1800" dirty="0">
                <a:solidFill>
                  <a:srgbClr val="008000"/>
                </a:solidFill>
              </a:rPr>
              <a:t>.”  </a:t>
            </a:r>
            <a:r>
              <a:rPr lang="en-GB" altLang="x-none" sz="1800" b="1" dirty="0">
                <a:solidFill>
                  <a:srgbClr val="008000"/>
                </a:solidFill>
              </a:rPr>
              <a:t>This includes both hardware and software.</a:t>
            </a:r>
            <a:endParaRPr lang="en-GB" altLang="x-none" sz="18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wrap="none"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000" dirty="0"/>
              <a:t>Slide </a:t>
            </a:r>
            <a:fld id="{9A0DB2DC-4C9A-4742-B13C-FB6460FD3503}" type="slidenum">
              <a:rPr lang="en-US" sz="1000" dirty="0"/>
            </a:fld>
            <a:r>
              <a:rPr sz="1000" dirty="0"/>
              <a:t> of 146</a:t>
            </a:r>
            <a:endParaRPr sz="1000" dirty="0"/>
          </a:p>
        </p:txBody>
      </p:sp>
      <p:sp>
        <p:nvSpPr>
          <p:cNvPr id="9219" name="Rectangle 2"/>
          <p:cNvSpPr/>
          <p:nvPr/>
        </p:nvSpPr>
        <p:spPr>
          <a:xfrm>
            <a:off x="381000" y="304800"/>
            <a:ext cx="85344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2800" b="1" dirty="0">
                <a:solidFill>
                  <a:schemeClr val="accent1"/>
                </a:solidFill>
                <a:latin typeface="Arial" panose="020B0604020202020204" pitchFamily="34" charset="0"/>
              </a:rPr>
              <a:t>CMMI Staged Representation - 5 Maturity Levels</a:t>
            </a:r>
            <a:endParaRPr sz="2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Text Box 3"/>
          <p:cNvSpPr txBox="1"/>
          <p:nvPr/>
        </p:nvSpPr>
        <p:spPr>
          <a:xfrm>
            <a:off x="4257675" y="1263650"/>
            <a:ext cx="98742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latin typeface="Arial" panose="020B0604020202020204" pitchFamily="34" charset="0"/>
              </a:rPr>
              <a:t>Level  5 </a:t>
            </a:r>
            <a:endParaRPr sz="1600" b="1" dirty="0">
              <a:latin typeface="Arial" panose="020B0604020202020204" pitchFamily="34" charset="0"/>
            </a:endParaRPr>
          </a:p>
        </p:txBody>
      </p:sp>
      <p:sp>
        <p:nvSpPr>
          <p:cNvPr id="9221" name="AutoShape 4"/>
          <p:cNvSpPr/>
          <p:nvPr/>
        </p:nvSpPr>
        <p:spPr>
          <a:xfrm>
            <a:off x="257175" y="5724525"/>
            <a:ext cx="1792288" cy="70167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5E1800"/>
              </a:gs>
              <a:gs pos="100000">
                <a:srgbClr val="CC3300"/>
              </a:gs>
            </a:gsLst>
            <a:lin ang="0" scaled="1"/>
            <a:tileRect/>
          </a:gra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chemeClr val="bg1"/>
                </a:solidFill>
                <a:latin typeface="Arial" panose="020B0604020202020204" pitchFamily="34" charset="0"/>
              </a:rPr>
              <a:t>Initial</a:t>
            </a:r>
            <a:r>
              <a:rPr sz="1600" b="1" dirty="0">
                <a:latin typeface="Arial" panose="020B0604020202020204" pitchFamily="34" charset="0"/>
              </a:rPr>
              <a:t> </a:t>
            </a:r>
            <a:endParaRPr sz="1600" b="1" dirty="0">
              <a:latin typeface="Arial" panose="020B0604020202020204" pitchFamily="34" charset="0"/>
            </a:endParaRPr>
          </a:p>
        </p:txBody>
      </p:sp>
      <p:sp>
        <p:nvSpPr>
          <p:cNvPr id="9222" name="Text Box 5"/>
          <p:cNvSpPr txBox="1"/>
          <p:nvPr/>
        </p:nvSpPr>
        <p:spPr>
          <a:xfrm>
            <a:off x="685800" y="5429250"/>
            <a:ext cx="10445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latin typeface="Arial" panose="020B0604020202020204" pitchFamily="34" charset="0"/>
              </a:rPr>
              <a:t>Level  1  </a:t>
            </a:r>
            <a:endParaRPr sz="1600" b="1" dirty="0">
              <a:latin typeface="Arial" panose="020B0604020202020204" pitchFamily="34" charset="0"/>
            </a:endParaRPr>
          </a:p>
        </p:txBody>
      </p:sp>
      <p:sp>
        <p:nvSpPr>
          <p:cNvPr id="9223" name="Text Box 6"/>
          <p:cNvSpPr txBox="1"/>
          <p:nvPr/>
        </p:nvSpPr>
        <p:spPr>
          <a:xfrm>
            <a:off x="2590800" y="6019800"/>
            <a:ext cx="61722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latin typeface="Arial" panose="020B0604020202020204" pitchFamily="34" charset="0"/>
              </a:rPr>
              <a:t>Processes are unpredictable, poorly controlled, reactive.  </a:t>
            </a:r>
            <a:endParaRPr sz="1600" b="1" dirty="0">
              <a:latin typeface="Arial" panose="020B0604020202020204" pitchFamily="34" charset="0"/>
            </a:endParaRPr>
          </a:p>
        </p:txBody>
      </p:sp>
      <p:sp>
        <p:nvSpPr>
          <p:cNvPr id="9224" name="AutoShape 7"/>
          <p:cNvSpPr/>
          <p:nvPr/>
        </p:nvSpPr>
        <p:spPr>
          <a:xfrm>
            <a:off x="1117600" y="4672013"/>
            <a:ext cx="1792288" cy="70167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764700"/>
              </a:gs>
              <a:gs pos="100000">
                <a:srgbClr val="FF9900"/>
              </a:gs>
            </a:gsLst>
            <a:lin ang="0" scaled="1"/>
            <a:tileRect/>
          </a:gra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chemeClr val="bg1"/>
                </a:solidFill>
                <a:latin typeface="Arial" panose="020B0604020202020204" pitchFamily="34" charset="0"/>
              </a:rPr>
              <a:t>Managed</a:t>
            </a:r>
            <a:r>
              <a:rPr sz="1600" dirty="0">
                <a:latin typeface="Arial" panose="020B0604020202020204" pitchFamily="34" charset="0"/>
              </a:rPr>
              <a:t> </a:t>
            </a:r>
            <a:endParaRPr sz="1600" dirty="0">
              <a:latin typeface="Arial" panose="020B0604020202020204" pitchFamily="34" charset="0"/>
            </a:endParaRPr>
          </a:p>
        </p:txBody>
      </p:sp>
      <p:sp>
        <p:nvSpPr>
          <p:cNvPr id="9225" name="Text Box 8"/>
          <p:cNvSpPr txBox="1"/>
          <p:nvPr/>
        </p:nvSpPr>
        <p:spPr>
          <a:xfrm>
            <a:off x="1663700" y="4391025"/>
            <a:ext cx="110172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latin typeface="Arial" panose="020B0604020202020204" pitchFamily="34" charset="0"/>
              </a:rPr>
              <a:t>Level  2   </a:t>
            </a:r>
            <a:endParaRPr sz="1600" b="1" dirty="0">
              <a:latin typeface="Arial" panose="020B0604020202020204" pitchFamily="34" charset="0"/>
            </a:endParaRPr>
          </a:p>
        </p:txBody>
      </p:sp>
      <p:sp>
        <p:nvSpPr>
          <p:cNvPr id="9226" name="Text Box 9"/>
          <p:cNvSpPr txBox="1"/>
          <p:nvPr/>
        </p:nvSpPr>
        <p:spPr>
          <a:xfrm>
            <a:off x="3352800" y="4876800"/>
            <a:ext cx="5400675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latin typeface="Arial" panose="020B0604020202020204" pitchFamily="34" charset="0"/>
              </a:rPr>
              <a:t>Processes are planned, documented, performed, monitored, and controlled at the </a:t>
            </a:r>
            <a:r>
              <a:rPr sz="1600" b="1" dirty="0">
                <a:solidFill>
                  <a:schemeClr val="accent1"/>
                </a:solidFill>
                <a:latin typeface="Arial" panose="020B0604020202020204" pitchFamily="34" charset="0"/>
              </a:rPr>
              <a:t>project</a:t>
            </a:r>
            <a:r>
              <a:rPr sz="1600" b="1" dirty="0">
                <a:latin typeface="Arial" panose="020B0604020202020204" pitchFamily="34" charset="0"/>
              </a:rPr>
              <a:t> level.  Often reactive.</a:t>
            </a:r>
            <a:endParaRPr sz="1600" b="1" dirty="0">
              <a:latin typeface="Arial" panose="020B0604020202020204" pitchFamily="34" charset="0"/>
            </a:endParaRPr>
          </a:p>
        </p:txBody>
      </p:sp>
      <p:sp>
        <p:nvSpPr>
          <p:cNvPr id="9227" name="AutoShape 10"/>
          <p:cNvSpPr/>
          <p:nvPr/>
        </p:nvSpPr>
        <p:spPr>
          <a:xfrm>
            <a:off x="1978025" y="3690938"/>
            <a:ext cx="1790700" cy="700087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470076"/>
              </a:gs>
              <a:gs pos="100000">
                <a:srgbClr val="9900FF"/>
              </a:gs>
            </a:gsLst>
            <a:lin ang="0" scaled="1"/>
            <a:tileRect/>
          </a:gra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chemeClr val="bg1"/>
                </a:solidFill>
                <a:latin typeface="Arial" panose="020B0604020202020204" pitchFamily="34" charset="0"/>
              </a:rPr>
              <a:t>Defined</a:t>
            </a:r>
            <a:endParaRPr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228" name="Text Box 11"/>
          <p:cNvSpPr txBox="1"/>
          <p:nvPr/>
        </p:nvSpPr>
        <p:spPr>
          <a:xfrm>
            <a:off x="2495550" y="3395663"/>
            <a:ext cx="98742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latin typeface="Arial" panose="020B0604020202020204" pitchFamily="34" charset="0"/>
              </a:rPr>
              <a:t>Level  3 </a:t>
            </a:r>
            <a:endParaRPr sz="1600" b="1" dirty="0">
              <a:latin typeface="Arial" panose="020B0604020202020204" pitchFamily="34" charset="0"/>
            </a:endParaRPr>
          </a:p>
        </p:txBody>
      </p:sp>
      <p:sp>
        <p:nvSpPr>
          <p:cNvPr id="9229" name="Text Box 12"/>
          <p:cNvSpPr txBox="1"/>
          <p:nvPr/>
        </p:nvSpPr>
        <p:spPr>
          <a:xfrm>
            <a:off x="4572000" y="3581400"/>
            <a:ext cx="4778375" cy="1314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latin typeface="Arial" panose="020B0604020202020204" pitchFamily="34" charset="0"/>
              </a:rPr>
              <a:t>Processes are well characterized and understood.  Processes, standards, procedures, tools, etc. are defined at the </a:t>
            </a:r>
            <a:r>
              <a:rPr sz="1600" b="1" dirty="0">
                <a:solidFill>
                  <a:schemeClr val="accent1"/>
                </a:solidFill>
                <a:latin typeface="Arial" panose="020B0604020202020204" pitchFamily="34" charset="0"/>
              </a:rPr>
              <a:t>organizational (Organization X )</a:t>
            </a:r>
            <a:r>
              <a:rPr sz="1600" b="1" dirty="0">
                <a:solidFill>
                  <a:srgbClr val="F42E00"/>
                </a:solidFill>
                <a:latin typeface="Arial" panose="020B0604020202020204" pitchFamily="34" charset="0"/>
              </a:rPr>
              <a:t> </a:t>
            </a:r>
            <a:r>
              <a:rPr sz="1600" b="1" dirty="0">
                <a:latin typeface="Arial" panose="020B0604020202020204" pitchFamily="34" charset="0"/>
              </a:rPr>
              <a:t>level.  Proactive.</a:t>
            </a:r>
            <a:endParaRPr sz="1600" b="1" dirty="0">
              <a:latin typeface="Arial" panose="020B0604020202020204" pitchFamily="34" charset="0"/>
            </a:endParaRPr>
          </a:p>
        </p:txBody>
      </p:sp>
      <p:sp>
        <p:nvSpPr>
          <p:cNvPr id="9230" name="AutoShape 13"/>
          <p:cNvSpPr/>
          <p:nvPr/>
        </p:nvSpPr>
        <p:spPr>
          <a:xfrm>
            <a:off x="2909888" y="2566988"/>
            <a:ext cx="1790700" cy="70167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181847"/>
              </a:gs>
              <a:gs pos="100000">
                <a:srgbClr val="333399"/>
              </a:gs>
            </a:gsLst>
            <a:lin ang="0" scaled="1"/>
            <a:tileRect/>
          </a:gra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chemeClr val="bg1"/>
                </a:solidFill>
                <a:latin typeface="Arial" panose="020B0604020202020204" pitchFamily="34" charset="0"/>
              </a:rPr>
              <a:t>Quantitatively</a:t>
            </a:r>
            <a:r>
              <a:rPr sz="1600" b="1" dirty="0">
                <a:latin typeface="Arial" panose="020B0604020202020204" pitchFamily="34" charset="0"/>
              </a:rPr>
              <a:t> </a:t>
            </a:r>
            <a:endParaRPr sz="1600" b="1" dirty="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chemeClr val="bg1"/>
                </a:solidFill>
                <a:latin typeface="Arial" panose="020B0604020202020204" pitchFamily="34" charset="0"/>
              </a:rPr>
              <a:t>Managed</a:t>
            </a:r>
            <a:r>
              <a:rPr sz="1600" dirty="0">
                <a:latin typeface="Arial" panose="020B0604020202020204" pitchFamily="34" charset="0"/>
              </a:rPr>
              <a:t> </a:t>
            </a:r>
            <a:endParaRPr sz="1600" dirty="0">
              <a:latin typeface="Arial" panose="020B0604020202020204" pitchFamily="34" charset="0"/>
            </a:endParaRPr>
          </a:p>
        </p:txBody>
      </p:sp>
      <p:sp>
        <p:nvSpPr>
          <p:cNvPr id="9231" name="Text Box 14"/>
          <p:cNvSpPr txBox="1"/>
          <p:nvPr/>
        </p:nvSpPr>
        <p:spPr>
          <a:xfrm>
            <a:off x="3462338" y="2271713"/>
            <a:ext cx="98742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latin typeface="Arial" panose="020B0604020202020204" pitchFamily="34" charset="0"/>
              </a:rPr>
              <a:t>Level  4 </a:t>
            </a:r>
            <a:endParaRPr sz="1600" b="1" dirty="0">
              <a:latin typeface="Arial" panose="020B0604020202020204" pitchFamily="34" charset="0"/>
            </a:endParaRPr>
          </a:p>
        </p:txBody>
      </p:sp>
      <p:sp>
        <p:nvSpPr>
          <p:cNvPr id="9232" name="Text Box 15"/>
          <p:cNvSpPr txBox="1"/>
          <p:nvPr/>
        </p:nvSpPr>
        <p:spPr>
          <a:xfrm>
            <a:off x="5245100" y="2590800"/>
            <a:ext cx="38989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latin typeface="Arial" panose="020B0604020202020204" pitchFamily="34" charset="0"/>
              </a:rPr>
              <a:t>Processes are controlled using statistical and other quantitative techniques.</a:t>
            </a:r>
            <a:endParaRPr sz="1600" b="1" dirty="0">
              <a:latin typeface="Arial" panose="020B0604020202020204" pitchFamily="34" charset="0"/>
            </a:endParaRPr>
          </a:p>
        </p:txBody>
      </p:sp>
      <p:sp>
        <p:nvSpPr>
          <p:cNvPr id="9233" name="AutoShape 16"/>
          <p:cNvSpPr/>
          <p:nvPr/>
        </p:nvSpPr>
        <p:spPr>
          <a:xfrm>
            <a:off x="3768725" y="1600200"/>
            <a:ext cx="1792288" cy="70167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003B00"/>
              </a:gs>
              <a:gs pos="100000">
                <a:srgbClr val="008000"/>
              </a:gs>
            </a:gsLst>
            <a:lin ang="0" scaled="1"/>
            <a:tileRect/>
          </a:gra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chemeClr val="bg1"/>
                </a:solidFill>
                <a:latin typeface="Arial" panose="020B0604020202020204" pitchFamily="34" charset="0"/>
              </a:rPr>
              <a:t>Optimizing</a:t>
            </a:r>
            <a:r>
              <a:rPr sz="1600" dirty="0">
                <a:latin typeface="Arial" panose="020B0604020202020204" pitchFamily="34" charset="0"/>
              </a:rPr>
              <a:t> </a:t>
            </a:r>
            <a:endParaRPr sz="1600" dirty="0">
              <a:latin typeface="Arial" panose="020B0604020202020204" pitchFamily="34" charset="0"/>
            </a:endParaRPr>
          </a:p>
        </p:txBody>
      </p:sp>
      <p:sp>
        <p:nvSpPr>
          <p:cNvPr id="9234" name="AutoShape 17"/>
          <p:cNvSpPr/>
          <p:nvPr/>
        </p:nvSpPr>
        <p:spPr>
          <a:xfrm rot="2212552">
            <a:off x="2479675" y="5499100"/>
            <a:ext cx="285750" cy="492125"/>
          </a:xfrm>
          <a:prstGeom prst="upArrow">
            <a:avLst>
              <a:gd name="adj1" fmla="val 50000"/>
              <a:gd name="adj2" fmla="val 43055"/>
            </a:avLst>
          </a:prstGeom>
          <a:solidFill>
            <a:srgbClr val="999999"/>
          </a:solidFill>
          <a:ln w="9525" cap="flat" cmpd="sng">
            <a:solidFill>
              <a:srgbClr val="9999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9235" name="AutoShape 18"/>
          <p:cNvSpPr/>
          <p:nvPr/>
        </p:nvSpPr>
        <p:spPr>
          <a:xfrm rot="2212552">
            <a:off x="3340100" y="4518025"/>
            <a:ext cx="285750" cy="490538"/>
          </a:xfrm>
          <a:prstGeom prst="upArrow">
            <a:avLst>
              <a:gd name="adj1" fmla="val 50000"/>
              <a:gd name="adj2" fmla="val 42916"/>
            </a:avLst>
          </a:prstGeom>
          <a:solidFill>
            <a:srgbClr val="999999"/>
          </a:solidFill>
          <a:ln w="9525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9236" name="AutoShape 19"/>
          <p:cNvSpPr/>
          <p:nvPr/>
        </p:nvSpPr>
        <p:spPr>
          <a:xfrm rot="2212552">
            <a:off x="4191000" y="3505200"/>
            <a:ext cx="285750" cy="490538"/>
          </a:xfrm>
          <a:prstGeom prst="upArrow">
            <a:avLst>
              <a:gd name="adj1" fmla="val 50000"/>
              <a:gd name="adj2" fmla="val 42916"/>
            </a:avLst>
          </a:prstGeom>
          <a:solidFill>
            <a:srgbClr val="999999"/>
          </a:solidFill>
          <a:ln w="9525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9237" name="AutoShape 20"/>
          <p:cNvSpPr/>
          <p:nvPr/>
        </p:nvSpPr>
        <p:spPr>
          <a:xfrm rot="2212552">
            <a:off x="5203825" y="2271713"/>
            <a:ext cx="285750" cy="492125"/>
          </a:xfrm>
          <a:prstGeom prst="upArrow">
            <a:avLst>
              <a:gd name="adj1" fmla="val 50000"/>
              <a:gd name="adj2" fmla="val 43055"/>
            </a:avLst>
          </a:prstGeom>
          <a:solidFill>
            <a:srgbClr val="999999"/>
          </a:solidFill>
          <a:ln w="9525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9238" name="Text Box 21"/>
          <p:cNvSpPr txBox="1"/>
          <p:nvPr/>
        </p:nvSpPr>
        <p:spPr>
          <a:xfrm rot="-3063224">
            <a:off x="1250950" y="2854325"/>
            <a:ext cx="20907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2000" i="1" dirty="0">
                <a:latin typeface="Arial" panose="020B0604020202020204" pitchFamily="34" charset="0"/>
              </a:rPr>
              <a:t>Process Maturity</a:t>
            </a:r>
            <a:endParaRPr sz="2000" i="1" dirty="0">
              <a:latin typeface="Arial" panose="020B0604020202020204" pitchFamily="34" charset="0"/>
            </a:endParaRPr>
          </a:p>
        </p:txBody>
      </p:sp>
      <p:sp>
        <p:nvSpPr>
          <p:cNvPr id="9239" name="Rectangle 22"/>
          <p:cNvSpPr/>
          <p:nvPr/>
        </p:nvSpPr>
        <p:spPr>
          <a:xfrm>
            <a:off x="5715000" y="1219200"/>
            <a:ext cx="3200400" cy="1069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sz="1600" b="1" dirty="0">
                <a:latin typeface="Arial" panose="020B0604020202020204" pitchFamily="34" charset="0"/>
              </a:rPr>
              <a:t>Process performance continually improved through incremental and innovative technological improvements. </a:t>
            </a:r>
            <a:endParaRPr sz="1600" b="1" dirty="0">
              <a:latin typeface="Arial" panose="020B0604020202020204" pitchFamily="34" charset="0"/>
            </a:endParaRPr>
          </a:p>
        </p:txBody>
      </p:sp>
      <p:sp>
        <p:nvSpPr>
          <p:cNvPr id="9240" name="Line 27"/>
          <p:cNvSpPr/>
          <p:nvPr/>
        </p:nvSpPr>
        <p:spPr>
          <a:xfrm flipV="1">
            <a:off x="3019425" y="1524000"/>
            <a:ext cx="571500" cy="7254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wrap="none"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000" dirty="0"/>
              <a:t>Slide </a:t>
            </a:r>
            <a:fld id="{9A0DB2DC-4C9A-4742-B13C-FB6460FD3503}" type="slidenum">
              <a:rPr lang="en-US" sz="1000" dirty="0"/>
            </a:fld>
            <a:r>
              <a:rPr sz="1000" dirty="0"/>
              <a:t> of 146</a:t>
            </a:r>
            <a:endParaRPr sz="1000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7883525" cy="755650"/>
          </a:xfrm>
        </p:spPr>
        <p:txBody>
          <a:bodyPr vert="horz" wrap="square" lIns="0" tIns="0" rIns="0" bIns="0" anchor="b"/>
          <a:p>
            <a:r>
              <a:rPr lang="en-US" altLang="zh-CN" dirty="0">
                <a:ea typeface="SimSun" panose="02010600030101010101" pitchFamily="2" charset="-122"/>
              </a:rPr>
              <a:t>Maturity Level 1 </a:t>
            </a:r>
            <a:br>
              <a:rPr lang="en-US" altLang="zh-CN" dirty="0">
                <a:ea typeface="SimSun" panose="02010600030101010101" pitchFamily="2" charset="-122"/>
              </a:rPr>
            </a:br>
            <a:r>
              <a:rPr lang="en-US" altLang="zh-CN" dirty="0">
                <a:ea typeface="SimSun" panose="02010600030101010101" pitchFamily="2" charset="-122"/>
              </a:rPr>
              <a:t>Initial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031163" cy="3816350"/>
          </a:xfrm>
        </p:spPr>
        <p:txBody>
          <a:bodyPr vert="horz" wrap="square" lIns="0" tIns="0" rIns="0" bIns="0" anchor="t"/>
          <a:p>
            <a:r>
              <a:rPr lang="en-US" altLang="zh-CN" sz="2200" dirty="0">
                <a:ea typeface="SimSun" panose="02010600030101010101" pitchFamily="2" charset="-122"/>
              </a:rPr>
              <a:t>Maturity Level 1 deals with </a:t>
            </a:r>
            <a:r>
              <a:rPr lang="en-US" altLang="zh-CN" sz="2200" dirty="0">
                <a:solidFill>
                  <a:srgbClr val="0000CC"/>
                </a:solidFill>
                <a:ea typeface="SimSun" panose="02010600030101010101" pitchFamily="2" charset="-122"/>
              </a:rPr>
              <a:t>performed</a:t>
            </a:r>
            <a:r>
              <a:rPr lang="en-US" altLang="zh-CN" sz="2200" dirty="0">
                <a:solidFill>
                  <a:srgbClr val="8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200" dirty="0">
                <a:ea typeface="SimSun" panose="02010600030101010101" pitchFamily="2" charset="-122"/>
              </a:rPr>
              <a:t>processes.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>
              <a:spcBef>
                <a:spcPct val="60000"/>
              </a:spcBef>
            </a:pPr>
            <a:r>
              <a:rPr sz="2200" dirty="0">
                <a:ea typeface="SimSun" panose="02010600030101010101" pitchFamily="2" charset="-122"/>
              </a:rPr>
              <a:t>Processes are unpredictable, poorly controlled, reactive.</a:t>
            </a:r>
            <a:r>
              <a:rPr lang="en-US" altLang="zh-CN" sz="2200" dirty="0">
                <a:ea typeface="SimSun" panose="02010600030101010101" pitchFamily="2" charset="-122"/>
              </a:rPr>
              <a:t> 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>
              <a:spcBef>
                <a:spcPct val="60000"/>
              </a:spcBef>
            </a:pPr>
            <a:r>
              <a:rPr lang="en-US" altLang="zh-CN" sz="2200" dirty="0">
                <a:ea typeface="SimSun" panose="02010600030101010101" pitchFamily="2" charset="-122"/>
              </a:rPr>
              <a:t>The process performance may not be stable and may not meet specific objectives such as quality, cost, and schedule, but useful work can be done.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>
              <a:spcBef>
                <a:spcPct val="60000"/>
              </a:spcBef>
            </a:pPr>
            <a:endParaRPr lang="en-US" altLang="zh-CN" sz="220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wrap="none"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000" dirty="0"/>
              <a:t>Slide </a:t>
            </a:r>
            <a:fld id="{9A0DB2DC-4C9A-4742-B13C-FB6460FD3503}" type="slidenum">
              <a:rPr lang="en-US" sz="1000" dirty="0"/>
            </a:fld>
            <a:r>
              <a:rPr sz="1000" dirty="0"/>
              <a:t> of 146</a:t>
            </a:r>
            <a:endParaRPr sz="1000" dirty="0"/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883525" cy="749300"/>
          </a:xfrm>
        </p:spPr>
        <p:txBody>
          <a:bodyPr vert="horz" wrap="square" lIns="0" tIns="0" rIns="0" bIns="0" anchor="b"/>
          <a:p>
            <a:r>
              <a:rPr lang="en-US" altLang="zh-CN" dirty="0">
                <a:ea typeface="SimSun" panose="02010600030101010101" pitchFamily="2" charset="-122"/>
              </a:rPr>
              <a:t>Maturity Level 2</a:t>
            </a:r>
            <a:br>
              <a:rPr lang="en-US" altLang="zh-CN" dirty="0">
                <a:ea typeface="SimSun" panose="02010600030101010101" pitchFamily="2" charset="-122"/>
              </a:rPr>
            </a:br>
            <a:r>
              <a:rPr lang="en-US" altLang="zh-CN" dirty="0">
                <a:ea typeface="SimSun" panose="02010600030101010101" pitchFamily="2" charset="-122"/>
              </a:rPr>
              <a:t>Managed </a:t>
            </a:r>
            <a:r>
              <a:rPr lang="en-US" altLang="zh-CN" u="sng" dirty="0">
                <a:ea typeface="SimSun" panose="02010600030101010101" pitchFamily="2" charset="-122"/>
              </a:rPr>
              <a:t>at the Project Level</a:t>
            </a:r>
            <a:endParaRPr lang="en-US" altLang="zh-CN" u="sng" dirty="0">
              <a:ea typeface="SimSun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xfrm>
            <a:off x="538163" y="1524000"/>
            <a:ext cx="8031162" cy="4781550"/>
          </a:xfrm>
        </p:spPr>
        <p:txBody>
          <a:bodyPr vert="horz" wrap="square" lIns="0" tIns="0" rIns="0" bIns="0" anchor="t"/>
          <a:p>
            <a:pPr marL="342900" indent="-342900">
              <a:lnSpc>
                <a:spcPct val="8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Maturity Level 2 deals with </a:t>
            </a:r>
            <a:r>
              <a:rPr lang="en-US" altLang="zh-CN" sz="2200" dirty="0">
                <a:solidFill>
                  <a:srgbClr val="0000CC"/>
                </a:solidFill>
                <a:ea typeface="SimSun" panose="02010600030101010101" pitchFamily="2" charset="-122"/>
              </a:rPr>
              <a:t>managed</a:t>
            </a:r>
            <a:r>
              <a:rPr lang="en-US" altLang="zh-CN" sz="2200" dirty="0">
                <a:ea typeface="SimSun" panose="02010600030101010101" pitchFamily="2" charset="-122"/>
              </a:rPr>
              <a:t> processes.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A managed process is a performed process that is also: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 marL="742950" lvl="1" indent="-285750">
              <a:lnSpc>
                <a:spcPct val="80000"/>
              </a:lnSpc>
            </a:pPr>
            <a:r>
              <a:rPr lang="en-US" altLang="zh-CN" sz="2000" dirty="0">
                <a:solidFill>
                  <a:schemeClr val="folHlink"/>
                </a:solidFill>
                <a:ea typeface="SimSun" panose="02010600030101010101" pitchFamily="2" charset="-122"/>
              </a:rPr>
              <a:t>Planned</a:t>
            </a:r>
            <a:r>
              <a:rPr lang="en-US" altLang="zh-CN" sz="2000" dirty="0">
                <a:ea typeface="SimSun" panose="02010600030101010101" pitchFamily="2" charset="-122"/>
              </a:rPr>
              <a:t> and executed in accordance with </a:t>
            </a:r>
            <a:r>
              <a:rPr lang="en-US" altLang="zh-CN" sz="2000" dirty="0">
                <a:solidFill>
                  <a:srgbClr val="0000FF"/>
                </a:solidFill>
                <a:ea typeface="SimSun" panose="02010600030101010101" pitchFamily="2" charset="-122"/>
              </a:rPr>
              <a:t>policy</a:t>
            </a:r>
            <a:endParaRPr lang="en-US" altLang="zh-CN" sz="2000" dirty="0">
              <a:solidFill>
                <a:srgbClr val="0000FF"/>
              </a:solidFill>
              <a:ea typeface="SimSun" panose="02010600030101010101" pitchFamily="2" charset="-122"/>
            </a:endParaRPr>
          </a:p>
          <a:p>
            <a:pPr marL="742950" lvl="1" indent="-285750">
              <a:lnSpc>
                <a:spcPct val="8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Employs </a:t>
            </a:r>
            <a:r>
              <a:rPr lang="en-US" altLang="zh-CN" sz="2000" dirty="0">
                <a:solidFill>
                  <a:srgbClr val="0000FF"/>
                </a:solidFill>
                <a:ea typeface="SimSun" panose="02010600030101010101" pitchFamily="2" charset="-122"/>
              </a:rPr>
              <a:t>skilled people</a:t>
            </a:r>
            <a:endParaRPr lang="en-US" altLang="zh-CN" sz="2000" dirty="0">
              <a:solidFill>
                <a:srgbClr val="0000FF"/>
              </a:solidFill>
              <a:ea typeface="SimSun" panose="02010600030101010101" pitchFamily="2" charset="-122"/>
            </a:endParaRPr>
          </a:p>
          <a:p>
            <a:pPr marL="742950" lvl="1" indent="-285750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ea typeface="SimSun" panose="02010600030101010101" pitchFamily="2" charset="-122"/>
              </a:rPr>
              <a:t>Adequate resources</a:t>
            </a:r>
            <a:r>
              <a:rPr lang="en-US" altLang="zh-CN" sz="2000" dirty="0">
                <a:ea typeface="SimSun" panose="02010600030101010101" pitchFamily="2" charset="-122"/>
              </a:rPr>
              <a:t> are available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 marL="742950" lvl="1" indent="-285750">
              <a:lnSpc>
                <a:spcPct val="8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Controlled outputs are produced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 marL="742950" lvl="1" indent="-285750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ea typeface="SimSun" panose="02010600030101010101" pitchFamily="2" charset="-122"/>
              </a:rPr>
              <a:t>Stakeholders</a:t>
            </a:r>
            <a:r>
              <a:rPr lang="en-US" altLang="zh-CN" sz="2000" dirty="0">
                <a:ea typeface="SimSun" panose="02010600030101010101" pitchFamily="2" charset="-122"/>
              </a:rPr>
              <a:t> are involved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 marL="742950" lvl="1" indent="-285750">
              <a:lnSpc>
                <a:spcPct val="8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The </a:t>
            </a:r>
            <a:r>
              <a:rPr lang="en-US" altLang="zh-CN" sz="2000" dirty="0">
                <a:solidFill>
                  <a:srgbClr val="0000FF"/>
                </a:solidFill>
                <a:ea typeface="SimSun" panose="02010600030101010101" pitchFamily="2" charset="-122"/>
              </a:rPr>
              <a:t>process</a:t>
            </a:r>
            <a:r>
              <a:rPr lang="en-US" altLang="zh-CN" sz="2000" dirty="0">
                <a:ea typeface="SimSun" panose="02010600030101010101" pitchFamily="2" charset="-122"/>
              </a:rPr>
              <a:t> is reviewed and evaluated for adherence to requirements 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 marL="342900" indent="-342900">
              <a:lnSpc>
                <a:spcPct val="80000"/>
              </a:lnSpc>
            </a:pPr>
            <a:r>
              <a:rPr sz="2200" dirty="0">
                <a:ea typeface="SimSun" panose="02010600030101010101" pitchFamily="2" charset="-122"/>
              </a:rPr>
              <a:t>Processes are planned, documented, performed, monitored, and controlled at the </a:t>
            </a:r>
            <a:r>
              <a:rPr sz="2200" dirty="0">
                <a:solidFill>
                  <a:schemeClr val="accent1"/>
                </a:solidFill>
                <a:ea typeface="SimSun" panose="02010600030101010101" pitchFamily="2" charset="-122"/>
              </a:rPr>
              <a:t>project </a:t>
            </a:r>
            <a:r>
              <a:rPr sz="2200" dirty="0">
                <a:ea typeface="SimSun" panose="02010600030101010101" pitchFamily="2" charset="-122"/>
              </a:rPr>
              <a:t>level.  Often reactive.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The managed process comes closer to achieving the specific objectives such as quality, cost, and schedule.</a:t>
            </a:r>
            <a:endParaRPr lang="en-US" altLang="zh-CN" sz="220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wrap="none"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000" dirty="0"/>
              <a:t>Slide </a:t>
            </a:r>
            <a:fld id="{9A0DB2DC-4C9A-4742-B13C-FB6460FD3503}" type="slidenum">
              <a:rPr lang="en-US" sz="1000" dirty="0"/>
            </a:fld>
            <a:r>
              <a:rPr sz="1000" dirty="0"/>
              <a:t> of 146</a:t>
            </a:r>
            <a:endParaRPr sz="1000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883525" cy="749300"/>
          </a:xfrm>
        </p:spPr>
        <p:txBody>
          <a:bodyPr vert="horz" wrap="square" lIns="0" tIns="0" rIns="0" bIns="0" anchor="b"/>
          <a:p>
            <a:r>
              <a:rPr lang="en-US" altLang="zh-CN" dirty="0">
                <a:ea typeface="SimSun" panose="02010600030101010101" pitchFamily="2" charset="-122"/>
              </a:rPr>
              <a:t>Maturity Level 3</a:t>
            </a:r>
            <a:br>
              <a:rPr lang="en-US" altLang="zh-CN" dirty="0">
                <a:ea typeface="SimSun" panose="02010600030101010101" pitchFamily="2" charset="-122"/>
              </a:rPr>
            </a:br>
            <a:r>
              <a:rPr lang="en-US" altLang="zh-CN" dirty="0">
                <a:ea typeface="SimSun" panose="02010600030101010101" pitchFamily="2" charset="-122"/>
              </a:rPr>
              <a:t>Defined </a:t>
            </a:r>
            <a:r>
              <a:rPr lang="en-US" altLang="zh-CN" u="sng" dirty="0">
                <a:ea typeface="SimSun" panose="02010600030101010101" pitchFamily="2" charset="-122"/>
              </a:rPr>
              <a:t>at the Organization Level</a:t>
            </a:r>
            <a:endParaRPr lang="en-US" altLang="zh-CN" u="sng" dirty="0">
              <a:ea typeface="SimSun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8107363" cy="4819650"/>
          </a:xfrm>
        </p:spPr>
        <p:txBody>
          <a:bodyPr vert="horz" wrap="square" lIns="0" tIns="0" rIns="0" bIns="0" anchor="t"/>
          <a:p>
            <a:r>
              <a:rPr lang="en-US" altLang="zh-CN" sz="2200" dirty="0">
                <a:ea typeface="SimSun" panose="02010600030101010101" pitchFamily="2" charset="-122"/>
              </a:rPr>
              <a:t>Maturity Level 3 deals with </a:t>
            </a:r>
            <a:r>
              <a:rPr lang="en-US" altLang="zh-CN" sz="2200" dirty="0">
                <a:solidFill>
                  <a:srgbClr val="0000CC"/>
                </a:solidFill>
                <a:ea typeface="SimSun" panose="02010600030101010101" pitchFamily="2" charset="-122"/>
              </a:rPr>
              <a:t>defined </a:t>
            </a:r>
            <a:r>
              <a:rPr lang="en-US" altLang="zh-CN" sz="2200" dirty="0">
                <a:ea typeface="SimSun" panose="02010600030101010101" pitchFamily="2" charset="-122"/>
              </a:rPr>
              <a:t>processes.</a:t>
            </a:r>
            <a:endParaRPr lang="en-US" altLang="zh-CN" sz="2200" dirty="0">
              <a:ea typeface="SimSun" panose="02010600030101010101" pitchFamily="2" charset="-122"/>
            </a:endParaRPr>
          </a:p>
          <a:p>
            <a:r>
              <a:rPr lang="en-US" altLang="zh-CN" sz="2200" dirty="0">
                <a:ea typeface="SimSun" panose="02010600030101010101" pitchFamily="2" charset="-122"/>
              </a:rPr>
              <a:t>A defined process is a managed process that: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Well defined, understood, deployed and executed across the entire </a:t>
            </a:r>
            <a:r>
              <a:rPr lang="en-US" altLang="zh-CN" b="1" dirty="0">
                <a:solidFill>
                  <a:schemeClr val="accent1"/>
                </a:solidFill>
                <a:ea typeface="SimSun" panose="02010600030101010101" pitchFamily="2" charset="-122"/>
              </a:rPr>
              <a:t>organization</a:t>
            </a:r>
            <a:r>
              <a:rPr lang="en-US" altLang="zh-CN" dirty="0">
                <a:ea typeface="SimSun" panose="02010600030101010101" pitchFamily="2" charset="-122"/>
              </a:rPr>
              <a:t>.  Proactive.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/>
            <a:r>
              <a:rPr dirty="0">
                <a:ea typeface="SimSun" panose="02010600030101010101" pitchFamily="2" charset="-122"/>
              </a:rPr>
              <a:t>Processes, standards, procedures, tools, etc. are defined at the organizational (Organization X ) level.  Project or local tailoring</a:t>
            </a:r>
            <a:r>
              <a:rPr lang="en-US" altLang="zh-CN" dirty="0">
                <a:ea typeface="SimSun" panose="02010600030101010101" pitchFamily="2" charset="-122"/>
              </a:rPr>
              <a:t> is allowed, however it must be based on the organization’s set of standard processes and defined per the organization’s tailoring guidelines.</a:t>
            </a:r>
            <a:endParaRPr lang="en-US" altLang="zh-CN" dirty="0">
              <a:ea typeface="SimSun" panose="02010600030101010101" pitchFamily="2" charset="-122"/>
            </a:endParaRPr>
          </a:p>
          <a:p>
            <a:r>
              <a:rPr lang="en-US" altLang="zh-CN" sz="2200" dirty="0">
                <a:ea typeface="SimSun" panose="02010600030101010101" pitchFamily="2" charset="-122"/>
              </a:rPr>
              <a:t>Major portions of the organization cannot “opt out.”</a:t>
            </a:r>
            <a:endParaRPr lang="zh-CN" altLang="en-US" sz="220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Number Placeholder 1"/>
          <p:cNvSpPr txBox="1">
            <a:spLocks noGrp="1"/>
          </p:cNvSpPr>
          <p:nvPr>
            <p:ph type="sldNum" sz="quarter" idx="10"/>
          </p:nvPr>
        </p:nvSpPr>
        <p:spPr/>
        <p:txBody>
          <a:bodyPr wrap="none"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000" dirty="0"/>
              <a:t>Slide </a:t>
            </a:r>
            <a:fld id="{9A0DB2DC-4C9A-4742-B13C-FB6460FD3503}" type="slidenum">
              <a:rPr lang="en-US" sz="1000" dirty="0"/>
            </a:fld>
            <a:r>
              <a:rPr sz="1000" dirty="0"/>
              <a:t> of 146</a:t>
            </a:r>
            <a:endParaRPr sz="1000" dirty="0"/>
          </a:p>
        </p:txBody>
      </p:sp>
      <p:sp>
        <p:nvSpPr>
          <p:cNvPr id="13315" name="Rectangle 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1"/>
          <a:p>
            <a:pPr algn="ctr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3200" b="1" dirty="0">
                <a:solidFill>
                  <a:schemeClr val="accent1"/>
                </a:solidFill>
                <a:latin typeface="Arial" panose="020B0604020202020204" pitchFamily="34" charset="0"/>
              </a:rPr>
              <a:t>Behaviors at the Five Levels</a:t>
            </a:r>
            <a:endParaRPr sz="32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3"/>
          <p:cNvSpPr/>
          <p:nvPr/>
        </p:nvSpPr>
        <p:spPr>
          <a:xfrm>
            <a:off x="439738" y="1062038"/>
            <a:ext cx="8267700" cy="5240337"/>
          </a:xfrm>
          <a:prstGeom prst="rect">
            <a:avLst/>
          </a:prstGeom>
          <a:solidFill>
            <a:srgbClr val="9999FF"/>
          </a:solidFill>
          <a:ln w="9525">
            <a:noFill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3317" name="Rectangle 4" descr="Horizontal brick"/>
          <p:cNvSpPr/>
          <p:nvPr/>
        </p:nvSpPr>
        <p:spPr>
          <a:xfrm>
            <a:off x="446088" y="1068388"/>
            <a:ext cx="8255000" cy="323850"/>
          </a:xfrm>
          <a:prstGeom prst="rect">
            <a:avLst/>
          </a:prstGeom>
          <a:pattFill prst="horzBrick">
            <a:fgClr>
              <a:srgbClr val="66FFFF"/>
            </a:fgClr>
            <a:bgClr>
              <a:srgbClr val="FFFFFF"/>
            </a:bgClr>
          </a:patt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3318" name="Rectangle 5"/>
          <p:cNvSpPr/>
          <p:nvPr/>
        </p:nvSpPr>
        <p:spPr>
          <a:xfrm>
            <a:off x="446088" y="1463675"/>
            <a:ext cx="8255000" cy="4903788"/>
          </a:xfrm>
          <a:prstGeom prst="rect">
            <a:avLst/>
          </a:prstGeom>
          <a:solidFill>
            <a:srgbClr val="99FFCC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3319" name="Freeform 6"/>
          <p:cNvSpPr/>
          <p:nvPr/>
        </p:nvSpPr>
        <p:spPr>
          <a:xfrm>
            <a:off x="995363" y="5651500"/>
            <a:ext cx="277812" cy="558800"/>
          </a:xfrm>
          <a:custGeom>
            <a:avLst/>
            <a:gdLst>
              <a:gd name="txL" fmla="*/ 0 w 191"/>
              <a:gd name="txT" fmla="*/ 0 h 375"/>
              <a:gd name="txR" fmla="*/ 191 w 191"/>
              <a:gd name="txB" fmla="*/ 375 h 375"/>
            </a:gdLst>
            <a:ahLst/>
            <a:cxnLst>
              <a:cxn ang="0">
                <a:pos x="0" y="558800"/>
              </a:cxn>
              <a:cxn ang="0">
                <a:pos x="277812" y="558800"/>
              </a:cxn>
              <a:cxn ang="0">
                <a:pos x="277812" y="523037"/>
              </a:cxn>
              <a:cxn ang="0">
                <a:pos x="231268" y="523037"/>
              </a:cxn>
              <a:cxn ang="0">
                <a:pos x="196359" y="511116"/>
              </a:cxn>
              <a:cxn ang="0">
                <a:pos x="184723" y="500685"/>
              </a:cxn>
              <a:cxn ang="0">
                <a:pos x="173087" y="476843"/>
              </a:cxn>
              <a:cxn ang="0">
                <a:pos x="173087" y="0"/>
              </a:cxn>
              <a:cxn ang="0">
                <a:pos x="149815" y="0"/>
              </a:cxn>
              <a:cxn ang="0">
                <a:pos x="114907" y="0"/>
              </a:cxn>
              <a:cxn ang="0">
                <a:pos x="69817" y="11921"/>
              </a:cxn>
              <a:cxn ang="0">
                <a:pos x="34908" y="23842"/>
              </a:cxn>
              <a:cxn ang="0">
                <a:pos x="0" y="23842"/>
              </a:cxn>
              <a:cxn ang="0">
                <a:pos x="0" y="47684"/>
              </a:cxn>
              <a:cxn ang="0">
                <a:pos x="11636" y="47684"/>
              </a:cxn>
              <a:cxn ang="0">
                <a:pos x="23272" y="47684"/>
              </a:cxn>
              <a:cxn ang="0">
                <a:pos x="58181" y="58115"/>
              </a:cxn>
              <a:cxn ang="0">
                <a:pos x="81453" y="70036"/>
              </a:cxn>
              <a:cxn ang="0">
                <a:pos x="91634" y="81957"/>
              </a:cxn>
              <a:cxn ang="0">
                <a:pos x="91634" y="116230"/>
              </a:cxn>
              <a:cxn ang="0">
                <a:pos x="91634" y="476843"/>
              </a:cxn>
              <a:cxn ang="0">
                <a:pos x="91634" y="500685"/>
              </a:cxn>
              <a:cxn ang="0">
                <a:pos x="69817" y="511116"/>
              </a:cxn>
              <a:cxn ang="0">
                <a:pos x="46544" y="523037"/>
              </a:cxn>
              <a:cxn ang="0">
                <a:pos x="0" y="523037"/>
              </a:cxn>
              <a:cxn ang="0">
                <a:pos x="0" y="558800"/>
              </a:cxn>
            </a:cxnLst>
            <a:rect l="txL" t="txT" r="txR" b="txB"/>
            <a:pathLst>
              <a:path w="191" h="375">
                <a:moveTo>
                  <a:pt x="0" y="375"/>
                </a:moveTo>
                <a:lnTo>
                  <a:pt x="191" y="375"/>
                </a:lnTo>
                <a:lnTo>
                  <a:pt x="191" y="351"/>
                </a:lnTo>
                <a:lnTo>
                  <a:pt x="159" y="351"/>
                </a:lnTo>
                <a:lnTo>
                  <a:pt x="135" y="343"/>
                </a:lnTo>
                <a:lnTo>
                  <a:pt x="127" y="336"/>
                </a:lnTo>
                <a:lnTo>
                  <a:pt x="119" y="320"/>
                </a:lnTo>
                <a:lnTo>
                  <a:pt x="119" y="0"/>
                </a:lnTo>
                <a:lnTo>
                  <a:pt x="103" y="0"/>
                </a:lnTo>
                <a:lnTo>
                  <a:pt x="79" y="0"/>
                </a:lnTo>
                <a:lnTo>
                  <a:pt x="48" y="8"/>
                </a:lnTo>
                <a:lnTo>
                  <a:pt x="24" y="16"/>
                </a:lnTo>
                <a:lnTo>
                  <a:pt x="0" y="16"/>
                </a:lnTo>
                <a:lnTo>
                  <a:pt x="0" y="32"/>
                </a:lnTo>
                <a:lnTo>
                  <a:pt x="8" y="32"/>
                </a:lnTo>
                <a:lnTo>
                  <a:pt x="16" y="32"/>
                </a:lnTo>
                <a:lnTo>
                  <a:pt x="40" y="39"/>
                </a:lnTo>
                <a:lnTo>
                  <a:pt x="56" y="47"/>
                </a:lnTo>
                <a:lnTo>
                  <a:pt x="63" y="55"/>
                </a:lnTo>
                <a:lnTo>
                  <a:pt x="63" y="78"/>
                </a:lnTo>
                <a:lnTo>
                  <a:pt x="63" y="320"/>
                </a:lnTo>
                <a:lnTo>
                  <a:pt x="63" y="336"/>
                </a:lnTo>
                <a:lnTo>
                  <a:pt x="48" y="343"/>
                </a:lnTo>
                <a:lnTo>
                  <a:pt x="32" y="351"/>
                </a:lnTo>
                <a:lnTo>
                  <a:pt x="0" y="351"/>
                </a:lnTo>
                <a:lnTo>
                  <a:pt x="0" y="375"/>
                </a:lnTo>
                <a:close/>
              </a:path>
            </a:pathLst>
          </a:custGeom>
          <a:blipFill rotWithShape="0">
            <a:blip r:embed="rId1"/>
          </a:blipFill>
          <a:ln w="9525">
            <a:noFill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3320" name="Freeform 7"/>
          <p:cNvSpPr/>
          <p:nvPr/>
        </p:nvSpPr>
        <p:spPr>
          <a:xfrm>
            <a:off x="995363" y="5651500"/>
            <a:ext cx="277812" cy="558800"/>
          </a:xfrm>
          <a:custGeom>
            <a:avLst/>
            <a:gdLst>
              <a:gd name="txL" fmla="*/ 0 w 191"/>
              <a:gd name="txT" fmla="*/ 0 h 375"/>
              <a:gd name="txR" fmla="*/ 191 w 191"/>
              <a:gd name="txB" fmla="*/ 375 h 375"/>
            </a:gdLst>
            <a:ahLst/>
            <a:cxnLst>
              <a:cxn ang="0">
                <a:pos x="0" y="558800"/>
              </a:cxn>
              <a:cxn ang="0">
                <a:pos x="277812" y="558800"/>
              </a:cxn>
              <a:cxn ang="0">
                <a:pos x="277812" y="523037"/>
              </a:cxn>
              <a:cxn ang="0">
                <a:pos x="231268" y="523037"/>
              </a:cxn>
              <a:cxn ang="0">
                <a:pos x="196359" y="511116"/>
              </a:cxn>
              <a:cxn ang="0">
                <a:pos x="184723" y="500685"/>
              </a:cxn>
              <a:cxn ang="0">
                <a:pos x="173087" y="476843"/>
              </a:cxn>
              <a:cxn ang="0">
                <a:pos x="173087" y="0"/>
              </a:cxn>
              <a:cxn ang="0">
                <a:pos x="149815" y="0"/>
              </a:cxn>
              <a:cxn ang="0">
                <a:pos x="114907" y="0"/>
              </a:cxn>
              <a:cxn ang="0">
                <a:pos x="69817" y="11921"/>
              </a:cxn>
              <a:cxn ang="0">
                <a:pos x="34908" y="23842"/>
              </a:cxn>
              <a:cxn ang="0">
                <a:pos x="0" y="23842"/>
              </a:cxn>
              <a:cxn ang="0">
                <a:pos x="0" y="47684"/>
              </a:cxn>
              <a:cxn ang="0">
                <a:pos x="11636" y="47684"/>
              </a:cxn>
              <a:cxn ang="0">
                <a:pos x="23272" y="47684"/>
              </a:cxn>
              <a:cxn ang="0">
                <a:pos x="58181" y="58115"/>
              </a:cxn>
              <a:cxn ang="0">
                <a:pos x="81453" y="70036"/>
              </a:cxn>
              <a:cxn ang="0">
                <a:pos x="91634" y="81957"/>
              </a:cxn>
              <a:cxn ang="0">
                <a:pos x="91634" y="116230"/>
              </a:cxn>
              <a:cxn ang="0">
                <a:pos x="91634" y="476843"/>
              </a:cxn>
              <a:cxn ang="0">
                <a:pos x="91634" y="500685"/>
              </a:cxn>
              <a:cxn ang="0">
                <a:pos x="69817" y="511116"/>
              </a:cxn>
              <a:cxn ang="0">
                <a:pos x="46544" y="523037"/>
              </a:cxn>
              <a:cxn ang="0">
                <a:pos x="0" y="523037"/>
              </a:cxn>
              <a:cxn ang="0">
                <a:pos x="0" y="558800"/>
              </a:cxn>
            </a:cxnLst>
            <a:rect l="txL" t="txT" r="txR" b="txB"/>
            <a:pathLst>
              <a:path w="191" h="375">
                <a:moveTo>
                  <a:pt x="0" y="375"/>
                </a:moveTo>
                <a:lnTo>
                  <a:pt x="191" y="375"/>
                </a:lnTo>
                <a:lnTo>
                  <a:pt x="191" y="351"/>
                </a:lnTo>
                <a:lnTo>
                  <a:pt x="159" y="351"/>
                </a:lnTo>
                <a:lnTo>
                  <a:pt x="135" y="343"/>
                </a:lnTo>
                <a:lnTo>
                  <a:pt x="127" y="336"/>
                </a:lnTo>
                <a:lnTo>
                  <a:pt x="119" y="320"/>
                </a:lnTo>
                <a:lnTo>
                  <a:pt x="119" y="0"/>
                </a:lnTo>
                <a:lnTo>
                  <a:pt x="103" y="0"/>
                </a:lnTo>
                <a:lnTo>
                  <a:pt x="79" y="0"/>
                </a:lnTo>
                <a:lnTo>
                  <a:pt x="48" y="8"/>
                </a:lnTo>
                <a:lnTo>
                  <a:pt x="24" y="16"/>
                </a:lnTo>
                <a:lnTo>
                  <a:pt x="0" y="16"/>
                </a:lnTo>
                <a:lnTo>
                  <a:pt x="0" y="32"/>
                </a:lnTo>
                <a:lnTo>
                  <a:pt x="8" y="32"/>
                </a:lnTo>
                <a:lnTo>
                  <a:pt x="16" y="32"/>
                </a:lnTo>
                <a:lnTo>
                  <a:pt x="40" y="39"/>
                </a:lnTo>
                <a:lnTo>
                  <a:pt x="56" y="47"/>
                </a:lnTo>
                <a:lnTo>
                  <a:pt x="63" y="55"/>
                </a:lnTo>
                <a:lnTo>
                  <a:pt x="63" y="78"/>
                </a:lnTo>
                <a:lnTo>
                  <a:pt x="63" y="320"/>
                </a:lnTo>
                <a:lnTo>
                  <a:pt x="63" y="336"/>
                </a:lnTo>
                <a:lnTo>
                  <a:pt x="48" y="343"/>
                </a:lnTo>
                <a:lnTo>
                  <a:pt x="32" y="351"/>
                </a:lnTo>
                <a:lnTo>
                  <a:pt x="0" y="351"/>
                </a:lnTo>
                <a:lnTo>
                  <a:pt x="0" y="375"/>
                </a:lnTo>
                <a:close/>
              </a:path>
            </a:pathLst>
          </a:custGeom>
          <a:blipFill rotWithShape="0">
            <a:blip r:embed="rId1"/>
          </a:blipFill>
          <a:ln w="9525">
            <a:noFill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3321" name="Rectangle 8"/>
          <p:cNvSpPr/>
          <p:nvPr/>
        </p:nvSpPr>
        <p:spPr>
          <a:xfrm>
            <a:off x="803275" y="5791200"/>
            <a:ext cx="596900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800" b="1" dirty="0">
                <a:solidFill>
                  <a:srgbClr val="000000"/>
                </a:solidFill>
                <a:latin typeface="Arial" panose="020B0604020202020204" pitchFamily="34" charset="0"/>
              </a:rPr>
              <a:t>Initial</a:t>
            </a:r>
            <a:endParaRPr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3322" name="Group 9"/>
          <p:cNvGrpSpPr/>
          <p:nvPr/>
        </p:nvGrpSpPr>
        <p:grpSpPr>
          <a:xfrm>
            <a:off x="588963" y="4699000"/>
            <a:ext cx="1117600" cy="568325"/>
            <a:chOff x="139" y="3014"/>
            <a:chExt cx="767" cy="382"/>
          </a:xfrm>
        </p:grpSpPr>
        <p:sp>
          <p:nvSpPr>
            <p:cNvPr id="13363" name="Freeform 10"/>
            <p:cNvSpPr/>
            <p:nvPr/>
          </p:nvSpPr>
          <p:spPr>
            <a:xfrm>
              <a:off x="362" y="3014"/>
              <a:ext cx="295" cy="382"/>
            </a:xfrm>
            <a:custGeom>
              <a:avLst/>
              <a:gdLst>
                <a:gd name="txL" fmla="*/ 0 w 295"/>
                <a:gd name="txT" fmla="*/ 0 h 382"/>
                <a:gd name="txR" fmla="*/ 295 w 295"/>
                <a:gd name="txB" fmla="*/ 382 h 382"/>
              </a:gdLst>
              <a:ahLst/>
              <a:cxnLst>
                <a:cxn ang="0">
                  <a:pos x="8" y="382"/>
                </a:cxn>
                <a:cxn ang="0">
                  <a:pos x="271" y="382"/>
                </a:cxn>
                <a:cxn ang="0">
                  <a:pos x="295" y="281"/>
                </a:cxn>
                <a:cxn ang="0">
                  <a:pos x="271" y="273"/>
                </a:cxn>
                <a:cxn ang="0">
                  <a:pos x="263" y="304"/>
                </a:cxn>
                <a:cxn ang="0">
                  <a:pos x="247" y="328"/>
                </a:cxn>
                <a:cxn ang="0">
                  <a:pos x="223" y="335"/>
                </a:cxn>
                <a:cxn ang="0">
                  <a:pos x="183" y="343"/>
                </a:cxn>
                <a:cxn ang="0">
                  <a:pos x="64" y="343"/>
                </a:cxn>
                <a:cxn ang="0">
                  <a:pos x="80" y="328"/>
                </a:cxn>
                <a:cxn ang="0">
                  <a:pos x="119" y="296"/>
                </a:cxn>
                <a:cxn ang="0">
                  <a:pos x="167" y="265"/>
                </a:cxn>
                <a:cxn ang="0">
                  <a:pos x="199" y="234"/>
                </a:cxn>
                <a:cxn ang="0">
                  <a:pos x="223" y="203"/>
                </a:cxn>
                <a:cxn ang="0">
                  <a:pos x="247" y="179"/>
                </a:cxn>
                <a:cxn ang="0">
                  <a:pos x="263" y="148"/>
                </a:cxn>
                <a:cxn ang="0">
                  <a:pos x="271" y="125"/>
                </a:cxn>
                <a:cxn ang="0">
                  <a:pos x="271" y="101"/>
                </a:cxn>
                <a:cxn ang="0">
                  <a:pos x="263" y="63"/>
                </a:cxn>
                <a:cxn ang="0">
                  <a:pos x="239" y="31"/>
                </a:cxn>
                <a:cxn ang="0">
                  <a:pos x="191" y="8"/>
                </a:cxn>
                <a:cxn ang="0">
                  <a:pos x="143" y="0"/>
                </a:cxn>
                <a:cxn ang="0">
                  <a:pos x="88" y="8"/>
                </a:cxn>
                <a:cxn ang="0">
                  <a:pos x="48" y="31"/>
                </a:cxn>
                <a:cxn ang="0">
                  <a:pos x="16" y="63"/>
                </a:cxn>
                <a:cxn ang="0">
                  <a:pos x="8" y="101"/>
                </a:cxn>
                <a:cxn ang="0">
                  <a:pos x="8" y="125"/>
                </a:cxn>
                <a:cxn ang="0">
                  <a:pos x="16" y="140"/>
                </a:cxn>
                <a:cxn ang="0">
                  <a:pos x="24" y="148"/>
                </a:cxn>
                <a:cxn ang="0">
                  <a:pos x="40" y="148"/>
                </a:cxn>
                <a:cxn ang="0">
                  <a:pos x="56" y="148"/>
                </a:cxn>
                <a:cxn ang="0">
                  <a:pos x="64" y="140"/>
                </a:cxn>
                <a:cxn ang="0">
                  <a:pos x="72" y="133"/>
                </a:cxn>
                <a:cxn ang="0">
                  <a:pos x="72" y="117"/>
                </a:cxn>
                <a:cxn ang="0">
                  <a:pos x="72" y="109"/>
                </a:cxn>
                <a:cxn ang="0">
                  <a:pos x="64" y="101"/>
                </a:cxn>
                <a:cxn ang="0">
                  <a:pos x="56" y="86"/>
                </a:cxn>
                <a:cxn ang="0">
                  <a:pos x="56" y="78"/>
                </a:cxn>
                <a:cxn ang="0">
                  <a:pos x="64" y="63"/>
                </a:cxn>
                <a:cxn ang="0">
                  <a:pos x="80" y="39"/>
                </a:cxn>
                <a:cxn ang="0">
                  <a:pos x="104" y="31"/>
                </a:cxn>
                <a:cxn ang="0">
                  <a:pos x="127" y="31"/>
                </a:cxn>
                <a:cxn ang="0">
                  <a:pos x="167" y="31"/>
                </a:cxn>
                <a:cxn ang="0">
                  <a:pos x="191" y="47"/>
                </a:cxn>
                <a:cxn ang="0">
                  <a:pos x="207" y="70"/>
                </a:cxn>
                <a:cxn ang="0">
                  <a:pos x="207" y="101"/>
                </a:cxn>
                <a:cxn ang="0">
                  <a:pos x="207" y="125"/>
                </a:cxn>
                <a:cxn ang="0">
                  <a:pos x="199" y="156"/>
                </a:cxn>
                <a:cxn ang="0">
                  <a:pos x="183" y="179"/>
                </a:cxn>
                <a:cxn ang="0">
                  <a:pos x="159" y="211"/>
                </a:cxn>
                <a:cxn ang="0">
                  <a:pos x="135" y="242"/>
                </a:cxn>
                <a:cxn ang="0">
                  <a:pos x="96" y="273"/>
                </a:cxn>
                <a:cxn ang="0">
                  <a:pos x="56" y="304"/>
                </a:cxn>
                <a:cxn ang="0">
                  <a:pos x="0" y="343"/>
                </a:cxn>
                <a:cxn ang="0">
                  <a:pos x="8" y="382"/>
                </a:cxn>
              </a:cxnLst>
              <a:rect l="txL" t="txT" r="txR" b="txB"/>
              <a:pathLst>
                <a:path w="295" h="382">
                  <a:moveTo>
                    <a:pt x="8" y="382"/>
                  </a:moveTo>
                  <a:lnTo>
                    <a:pt x="271" y="382"/>
                  </a:lnTo>
                  <a:lnTo>
                    <a:pt x="295" y="281"/>
                  </a:lnTo>
                  <a:lnTo>
                    <a:pt x="271" y="273"/>
                  </a:lnTo>
                  <a:lnTo>
                    <a:pt x="263" y="304"/>
                  </a:lnTo>
                  <a:lnTo>
                    <a:pt x="247" y="328"/>
                  </a:lnTo>
                  <a:lnTo>
                    <a:pt x="223" y="335"/>
                  </a:lnTo>
                  <a:lnTo>
                    <a:pt x="183" y="343"/>
                  </a:lnTo>
                  <a:lnTo>
                    <a:pt x="64" y="343"/>
                  </a:lnTo>
                  <a:lnTo>
                    <a:pt x="80" y="328"/>
                  </a:lnTo>
                  <a:lnTo>
                    <a:pt x="119" y="296"/>
                  </a:lnTo>
                  <a:lnTo>
                    <a:pt x="167" y="265"/>
                  </a:lnTo>
                  <a:lnTo>
                    <a:pt x="199" y="234"/>
                  </a:lnTo>
                  <a:lnTo>
                    <a:pt x="223" y="203"/>
                  </a:lnTo>
                  <a:lnTo>
                    <a:pt x="247" y="179"/>
                  </a:lnTo>
                  <a:lnTo>
                    <a:pt x="263" y="148"/>
                  </a:lnTo>
                  <a:lnTo>
                    <a:pt x="271" y="125"/>
                  </a:lnTo>
                  <a:lnTo>
                    <a:pt x="271" y="101"/>
                  </a:lnTo>
                  <a:lnTo>
                    <a:pt x="263" y="63"/>
                  </a:lnTo>
                  <a:lnTo>
                    <a:pt x="239" y="31"/>
                  </a:lnTo>
                  <a:lnTo>
                    <a:pt x="191" y="8"/>
                  </a:lnTo>
                  <a:lnTo>
                    <a:pt x="143" y="0"/>
                  </a:lnTo>
                  <a:lnTo>
                    <a:pt x="88" y="8"/>
                  </a:lnTo>
                  <a:lnTo>
                    <a:pt x="48" y="31"/>
                  </a:lnTo>
                  <a:lnTo>
                    <a:pt x="16" y="63"/>
                  </a:lnTo>
                  <a:lnTo>
                    <a:pt x="8" y="101"/>
                  </a:lnTo>
                  <a:lnTo>
                    <a:pt x="8" y="125"/>
                  </a:lnTo>
                  <a:lnTo>
                    <a:pt x="16" y="140"/>
                  </a:lnTo>
                  <a:lnTo>
                    <a:pt x="24" y="148"/>
                  </a:lnTo>
                  <a:lnTo>
                    <a:pt x="40" y="148"/>
                  </a:lnTo>
                  <a:lnTo>
                    <a:pt x="56" y="148"/>
                  </a:lnTo>
                  <a:lnTo>
                    <a:pt x="64" y="140"/>
                  </a:lnTo>
                  <a:lnTo>
                    <a:pt x="72" y="133"/>
                  </a:lnTo>
                  <a:lnTo>
                    <a:pt x="72" y="117"/>
                  </a:lnTo>
                  <a:lnTo>
                    <a:pt x="72" y="109"/>
                  </a:lnTo>
                  <a:lnTo>
                    <a:pt x="64" y="101"/>
                  </a:lnTo>
                  <a:lnTo>
                    <a:pt x="56" y="86"/>
                  </a:lnTo>
                  <a:lnTo>
                    <a:pt x="56" y="78"/>
                  </a:lnTo>
                  <a:lnTo>
                    <a:pt x="64" y="63"/>
                  </a:lnTo>
                  <a:lnTo>
                    <a:pt x="80" y="39"/>
                  </a:lnTo>
                  <a:lnTo>
                    <a:pt x="104" y="31"/>
                  </a:lnTo>
                  <a:lnTo>
                    <a:pt x="127" y="31"/>
                  </a:lnTo>
                  <a:lnTo>
                    <a:pt x="167" y="31"/>
                  </a:lnTo>
                  <a:lnTo>
                    <a:pt x="191" y="47"/>
                  </a:lnTo>
                  <a:lnTo>
                    <a:pt x="207" y="70"/>
                  </a:lnTo>
                  <a:lnTo>
                    <a:pt x="207" y="101"/>
                  </a:lnTo>
                  <a:lnTo>
                    <a:pt x="207" y="125"/>
                  </a:lnTo>
                  <a:lnTo>
                    <a:pt x="199" y="156"/>
                  </a:lnTo>
                  <a:lnTo>
                    <a:pt x="183" y="179"/>
                  </a:lnTo>
                  <a:lnTo>
                    <a:pt x="159" y="211"/>
                  </a:lnTo>
                  <a:lnTo>
                    <a:pt x="135" y="242"/>
                  </a:lnTo>
                  <a:lnTo>
                    <a:pt x="96" y="273"/>
                  </a:lnTo>
                  <a:lnTo>
                    <a:pt x="56" y="304"/>
                  </a:lnTo>
                  <a:lnTo>
                    <a:pt x="0" y="343"/>
                  </a:lnTo>
                  <a:lnTo>
                    <a:pt x="8" y="382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3364" name="Freeform 11"/>
            <p:cNvSpPr/>
            <p:nvPr/>
          </p:nvSpPr>
          <p:spPr>
            <a:xfrm>
              <a:off x="362" y="3014"/>
              <a:ext cx="295" cy="382"/>
            </a:xfrm>
            <a:custGeom>
              <a:avLst/>
              <a:gdLst>
                <a:gd name="txL" fmla="*/ 0 w 295"/>
                <a:gd name="txT" fmla="*/ 0 h 382"/>
                <a:gd name="txR" fmla="*/ 295 w 295"/>
                <a:gd name="txB" fmla="*/ 382 h 382"/>
              </a:gdLst>
              <a:ahLst/>
              <a:cxnLst>
                <a:cxn ang="0">
                  <a:pos x="8" y="382"/>
                </a:cxn>
                <a:cxn ang="0">
                  <a:pos x="271" y="382"/>
                </a:cxn>
                <a:cxn ang="0">
                  <a:pos x="295" y="281"/>
                </a:cxn>
                <a:cxn ang="0">
                  <a:pos x="271" y="273"/>
                </a:cxn>
                <a:cxn ang="0">
                  <a:pos x="263" y="304"/>
                </a:cxn>
                <a:cxn ang="0">
                  <a:pos x="247" y="328"/>
                </a:cxn>
                <a:cxn ang="0">
                  <a:pos x="223" y="335"/>
                </a:cxn>
                <a:cxn ang="0">
                  <a:pos x="183" y="343"/>
                </a:cxn>
                <a:cxn ang="0">
                  <a:pos x="64" y="343"/>
                </a:cxn>
                <a:cxn ang="0">
                  <a:pos x="80" y="328"/>
                </a:cxn>
                <a:cxn ang="0">
                  <a:pos x="119" y="296"/>
                </a:cxn>
                <a:cxn ang="0">
                  <a:pos x="167" y="265"/>
                </a:cxn>
                <a:cxn ang="0">
                  <a:pos x="199" y="234"/>
                </a:cxn>
                <a:cxn ang="0">
                  <a:pos x="223" y="203"/>
                </a:cxn>
                <a:cxn ang="0">
                  <a:pos x="247" y="179"/>
                </a:cxn>
                <a:cxn ang="0">
                  <a:pos x="263" y="148"/>
                </a:cxn>
                <a:cxn ang="0">
                  <a:pos x="271" y="125"/>
                </a:cxn>
                <a:cxn ang="0">
                  <a:pos x="271" y="101"/>
                </a:cxn>
                <a:cxn ang="0">
                  <a:pos x="263" y="63"/>
                </a:cxn>
                <a:cxn ang="0">
                  <a:pos x="239" y="31"/>
                </a:cxn>
                <a:cxn ang="0">
                  <a:pos x="191" y="8"/>
                </a:cxn>
                <a:cxn ang="0">
                  <a:pos x="143" y="0"/>
                </a:cxn>
                <a:cxn ang="0">
                  <a:pos x="88" y="8"/>
                </a:cxn>
                <a:cxn ang="0">
                  <a:pos x="48" y="31"/>
                </a:cxn>
                <a:cxn ang="0">
                  <a:pos x="16" y="63"/>
                </a:cxn>
                <a:cxn ang="0">
                  <a:pos x="8" y="101"/>
                </a:cxn>
                <a:cxn ang="0">
                  <a:pos x="8" y="125"/>
                </a:cxn>
                <a:cxn ang="0">
                  <a:pos x="16" y="140"/>
                </a:cxn>
                <a:cxn ang="0">
                  <a:pos x="24" y="148"/>
                </a:cxn>
                <a:cxn ang="0">
                  <a:pos x="40" y="148"/>
                </a:cxn>
                <a:cxn ang="0">
                  <a:pos x="56" y="148"/>
                </a:cxn>
                <a:cxn ang="0">
                  <a:pos x="64" y="140"/>
                </a:cxn>
                <a:cxn ang="0">
                  <a:pos x="72" y="133"/>
                </a:cxn>
                <a:cxn ang="0">
                  <a:pos x="72" y="117"/>
                </a:cxn>
                <a:cxn ang="0">
                  <a:pos x="72" y="109"/>
                </a:cxn>
                <a:cxn ang="0">
                  <a:pos x="64" y="101"/>
                </a:cxn>
                <a:cxn ang="0">
                  <a:pos x="56" y="86"/>
                </a:cxn>
                <a:cxn ang="0">
                  <a:pos x="56" y="78"/>
                </a:cxn>
                <a:cxn ang="0">
                  <a:pos x="64" y="63"/>
                </a:cxn>
                <a:cxn ang="0">
                  <a:pos x="80" y="39"/>
                </a:cxn>
                <a:cxn ang="0">
                  <a:pos x="104" y="31"/>
                </a:cxn>
                <a:cxn ang="0">
                  <a:pos x="127" y="31"/>
                </a:cxn>
                <a:cxn ang="0">
                  <a:pos x="167" y="31"/>
                </a:cxn>
                <a:cxn ang="0">
                  <a:pos x="191" y="47"/>
                </a:cxn>
                <a:cxn ang="0">
                  <a:pos x="207" y="70"/>
                </a:cxn>
                <a:cxn ang="0">
                  <a:pos x="207" y="101"/>
                </a:cxn>
                <a:cxn ang="0">
                  <a:pos x="207" y="125"/>
                </a:cxn>
                <a:cxn ang="0">
                  <a:pos x="199" y="156"/>
                </a:cxn>
                <a:cxn ang="0">
                  <a:pos x="183" y="179"/>
                </a:cxn>
                <a:cxn ang="0">
                  <a:pos x="159" y="211"/>
                </a:cxn>
                <a:cxn ang="0">
                  <a:pos x="135" y="242"/>
                </a:cxn>
                <a:cxn ang="0">
                  <a:pos x="96" y="273"/>
                </a:cxn>
                <a:cxn ang="0">
                  <a:pos x="56" y="304"/>
                </a:cxn>
                <a:cxn ang="0">
                  <a:pos x="0" y="343"/>
                </a:cxn>
                <a:cxn ang="0">
                  <a:pos x="8" y="382"/>
                </a:cxn>
              </a:cxnLst>
              <a:rect l="txL" t="txT" r="txR" b="txB"/>
              <a:pathLst>
                <a:path w="295" h="382">
                  <a:moveTo>
                    <a:pt x="8" y="382"/>
                  </a:moveTo>
                  <a:lnTo>
                    <a:pt x="271" y="382"/>
                  </a:lnTo>
                  <a:lnTo>
                    <a:pt x="295" y="281"/>
                  </a:lnTo>
                  <a:lnTo>
                    <a:pt x="271" y="273"/>
                  </a:lnTo>
                  <a:lnTo>
                    <a:pt x="263" y="304"/>
                  </a:lnTo>
                  <a:lnTo>
                    <a:pt x="247" y="328"/>
                  </a:lnTo>
                  <a:lnTo>
                    <a:pt x="223" y="335"/>
                  </a:lnTo>
                  <a:lnTo>
                    <a:pt x="183" y="343"/>
                  </a:lnTo>
                  <a:lnTo>
                    <a:pt x="64" y="343"/>
                  </a:lnTo>
                  <a:lnTo>
                    <a:pt x="80" y="328"/>
                  </a:lnTo>
                  <a:lnTo>
                    <a:pt x="119" y="296"/>
                  </a:lnTo>
                  <a:lnTo>
                    <a:pt x="167" y="265"/>
                  </a:lnTo>
                  <a:lnTo>
                    <a:pt x="199" y="234"/>
                  </a:lnTo>
                  <a:lnTo>
                    <a:pt x="223" y="203"/>
                  </a:lnTo>
                  <a:lnTo>
                    <a:pt x="247" y="179"/>
                  </a:lnTo>
                  <a:lnTo>
                    <a:pt x="263" y="148"/>
                  </a:lnTo>
                  <a:lnTo>
                    <a:pt x="271" y="125"/>
                  </a:lnTo>
                  <a:lnTo>
                    <a:pt x="271" y="101"/>
                  </a:lnTo>
                  <a:lnTo>
                    <a:pt x="263" y="63"/>
                  </a:lnTo>
                  <a:lnTo>
                    <a:pt x="239" y="31"/>
                  </a:lnTo>
                  <a:lnTo>
                    <a:pt x="191" y="8"/>
                  </a:lnTo>
                  <a:lnTo>
                    <a:pt x="143" y="0"/>
                  </a:lnTo>
                  <a:lnTo>
                    <a:pt x="88" y="8"/>
                  </a:lnTo>
                  <a:lnTo>
                    <a:pt x="48" y="31"/>
                  </a:lnTo>
                  <a:lnTo>
                    <a:pt x="16" y="63"/>
                  </a:lnTo>
                  <a:lnTo>
                    <a:pt x="8" y="101"/>
                  </a:lnTo>
                  <a:lnTo>
                    <a:pt x="8" y="125"/>
                  </a:lnTo>
                  <a:lnTo>
                    <a:pt x="16" y="140"/>
                  </a:lnTo>
                  <a:lnTo>
                    <a:pt x="24" y="148"/>
                  </a:lnTo>
                  <a:lnTo>
                    <a:pt x="40" y="148"/>
                  </a:lnTo>
                  <a:lnTo>
                    <a:pt x="56" y="148"/>
                  </a:lnTo>
                  <a:lnTo>
                    <a:pt x="64" y="140"/>
                  </a:lnTo>
                  <a:lnTo>
                    <a:pt x="72" y="133"/>
                  </a:lnTo>
                  <a:lnTo>
                    <a:pt x="72" y="117"/>
                  </a:lnTo>
                  <a:lnTo>
                    <a:pt x="72" y="109"/>
                  </a:lnTo>
                  <a:lnTo>
                    <a:pt x="64" y="101"/>
                  </a:lnTo>
                  <a:lnTo>
                    <a:pt x="56" y="86"/>
                  </a:lnTo>
                  <a:lnTo>
                    <a:pt x="56" y="78"/>
                  </a:lnTo>
                  <a:lnTo>
                    <a:pt x="64" y="63"/>
                  </a:lnTo>
                  <a:lnTo>
                    <a:pt x="80" y="39"/>
                  </a:lnTo>
                  <a:lnTo>
                    <a:pt x="104" y="31"/>
                  </a:lnTo>
                  <a:lnTo>
                    <a:pt x="127" y="31"/>
                  </a:lnTo>
                  <a:lnTo>
                    <a:pt x="167" y="31"/>
                  </a:lnTo>
                  <a:lnTo>
                    <a:pt x="191" y="47"/>
                  </a:lnTo>
                  <a:lnTo>
                    <a:pt x="207" y="70"/>
                  </a:lnTo>
                  <a:lnTo>
                    <a:pt x="207" y="101"/>
                  </a:lnTo>
                  <a:lnTo>
                    <a:pt x="207" y="125"/>
                  </a:lnTo>
                  <a:lnTo>
                    <a:pt x="199" y="156"/>
                  </a:lnTo>
                  <a:lnTo>
                    <a:pt x="183" y="179"/>
                  </a:lnTo>
                  <a:lnTo>
                    <a:pt x="159" y="211"/>
                  </a:lnTo>
                  <a:lnTo>
                    <a:pt x="135" y="242"/>
                  </a:lnTo>
                  <a:lnTo>
                    <a:pt x="96" y="273"/>
                  </a:lnTo>
                  <a:lnTo>
                    <a:pt x="56" y="304"/>
                  </a:lnTo>
                  <a:lnTo>
                    <a:pt x="0" y="343"/>
                  </a:lnTo>
                  <a:lnTo>
                    <a:pt x="8" y="382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3365" name="Rectangle 12"/>
            <p:cNvSpPr/>
            <p:nvPr/>
          </p:nvSpPr>
          <p:spPr>
            <a:xfrm>
              <a:off x="139" y="3115"/>
              <a:ext cx="767" cy="1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sz="1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 Managed</a:t>
              </a:r>
              <a:endParaRPr sz="2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3323" name="Group 13"/>
          <p:cNvGrpSpPr/>
          <p:nvPr/>
        </p:nvGrpSpPr>
        <p:grpSpPr>
          <a:xfrm>
            <a:off x="776288" y="3709988"/>
            <a:ext cx="838200" cy="581025"/>
            <a:chOff x="267" y="2351"/>
            <a:chExt cx="576" cy="390"/>
          </a:xfrm>
        </p:grpSpPr>
        <p:sp>
          <p:nvSpPr>
            <p:cNvPr id="13360" name="Freeform 14"/>
            <p:cNvSpPr/>
            <p:nvPr/>
          </p:nvSpPr>
          <p:spPr>
            <a:xfrm>
              <a:off x="362" y="2351"/>
              <a:ext cx="295" cy="390"/>
            </a:xfrm>
            <a:custGeom>
              <a:avLst/>
              <a:gdLst>
                <a:gd name="txL" fmla="*/ 0 w 295"/>
                <a:gd name="txT" fmla="*/ 0 h 390"/>
                <a:gd name="txR" fmla="*/ 295 w 295"/>
                <a:gd name="txB" fmla="*/ 390 h 390"/>
              </a:gdLst>
              <a:ahLst/>
              <a:cxnLst>
                <a:cxn ang="0">
                  <a:pos x="223" y="156"/>
                </a:cxn>
                <a:cxn ang="0">
                  <a:pos x="271" y="117"/>
                </a:cxn>
                <a:cxn ang="0">
                  <a:pos x="263" y="55"/>
                </a:cxn>
                <a:cxn ang="0">
                  <a:pos x="199" y="0"/>
                </a:cxn>
                <a:cxn ang="0">
                  <a:pos x="96" y="8"/>
                </a:cxn>
                <a:cxn ang="0">
                  <a:pos x="32" y="55"/>
                </a:cxn>
                <a:cxn ang="0">
                  <a:pos x="24" y="102"/>
                </a:cxn>
                <a:cxn ang="0">
                  <a:pos x="40" y="117"/>
                </a:cxn>
                <a:cxn ang="0">
                  <a:pos x="64" y="125"/>
                </a:cxn>
                <a:cxn ang="0">
                  <a:pos x="80" y="110"/>
                </a:cxn>
                <a:cxn ang="0">
                  <a:pos x="80" y="86"/>
                </a:cxn>
                <a:cxn ang="0">
                  <a:pos x="72" y="71"/>
                </a:cxn>
                <a:cxn ang="0">
                  <a:pos x="80" y="47"/>
                </a:cxn>
                <a:cxn ang="0">
                  <a:pos x="119" y="24"/>
                </a:cxn>
                <a:cxn ang="0">
                  <a:pos x="175" y="24"/>
                </a:cxn>
                <a:cxn ang="0">
                  <a:pos x="207" y="63"/>
                </a:cxn>
                <a:cxn ang="0">
                  <a:pos x="207" y="117"/>
                </a:cxn>
                <a:cxn ang="0">
                  <a:pos x="159" y="156"/>
                </a:cxn>
                <a:cxn ang="0">
                  <a:pos x="119" y="164"/>
                </a:cxn>
                <a:cxn ang="0">
                  <a:pos x="104" y="164"/>
                </a:cxn>
                <a:cxn ang="0">
                  <a:pos x="112" y="188"/>
                </a:cxn>
                <a:cxn ang="0">
                  <a:pos x="127" y="188"/>
                </a:cxn>
                <a:cxn ang="0">
                  <a:pos x="207" y="203"/>
                </a:cxn>
                <a:cxn ang="0">
                  <a:pos x="231" y="273"/>
                </a:cxn>
                <a:cxn ang="0">
                  <a:pos x="207" y="336"/>
                </a:cxn>
                <a:cxn ang="0">
                  <a:pos x="143" y="359"/>
                </a:cxn>
                <a:cxn ang="0">
                  <a:pos x="88" y="351"/>
                </a:cxn>
                <a:cxn ang="0">
                  <a:pos x="64" y="320"/>
                </a:cxn>
                <a:cxn ang="0">
                  <a:pos x="64" y="305"/>
                </a:cxn>
                <a:cxn ang="0">
                  <a:pos x="64" y="281"/>
                </a:cxn>
                <a:cxn ang="0">
                  <a:pos x="48" y="266"/>
                </a:cxn>
                <a:cxn ang="0">
                  <a:pos x="24" y="266"/>
                </a:cxn>
                <a:cxn ang="0">
                  <a:pos x="0" y="289"/>
                </a:cxn>
                <a:cxn ang="0">
                  <a:pos x="8" y="336"/>
                </a:cxn>
                <a:cxn ang="0">
                  <a:pos x="80" y="382"/>
                </a:cxn>
                <a:cxn ang="0">
                  <a:pos x="199" y="382"/>
                </a:cxn>
                <a:cxn ang="0">
                  <a:pos x="287" y="320"/>
                </a:cxn>
                <a:cxn ang="0">
                  <a:pos x="287" y="234"/>
                </a:cxn>
                <a:cxn ang="0">
                  <a:pos x="239" y="188"/>
                </a:cxn>
              </a:cxnLst>
              <a:rect l="txL" t="txT" r="txR" b="txB"/>
              <a:pathLst>
                <a:path w="295" h="390">
                  <a:moveTo>
                    <a:pt x="191" y="172"/>
                  </a:moveTo>
                  <a:lnTo>
                    <a:pt x="223" y="156"/>
                  </a:lnTo>
                  <a:lnTo>
                    <a:pt x="255" y="141"/>
                  </a:lnTo>
                  <a:lnTo>
                    <a:pt x="271" y="117"/>
                  </a:lnTo>
                  <a:lnTo>
                    <a:pt x="279" y="94"/>
                  </a:lnTo>
                  <a:lnTo>
                    <a:pt x="263" y="55"/>
                  </a:lnTo>
                  <a:lnTo>
                    <a:pt x="239" y="24"/>
                  </a:lnTo>
                  <a:lnTo>
                    <a:pt x="199" y="0"/>
                  </a:lnTo>
                  <a:lnTo>
                    <a:pt x="151" y="0"/>
                  </a:lnTo>
                  <a:lnTo>
                    <a:pt x="96" y="8"/>
                  </a:lnTo>
                  <a:lnTo>
                    <a:pt x="56" y="24"/>
                  </a:lnTo>
                  <a:lnTo>
                    <a:pt x="32" y="55"/>
                  </a:lnTo>
                  <a:lnTo>
                    <a:pt x="24" y="86"/>
                  </a:lnTo>
                  <a:lnTo>
                    <a:pt x="24" y="102"/>
                  </a:lnTo>
                  <a:lnTo>
                    <a:pt x="32" y="117"/>
                  </a:lnTo>
                  <a:lnTo>
                    <a:pt x="40" y="117"/>
                  </a:lnTo>
                  <a:lnTo>
                    <a:pt x="56" y="125"/>
                  </a:lnTo>
                  <a:lnTo>
                    <a:pt x="64" y="125"/>
                  </a:lnTo>
                  <a:lnTo>
                    <a:pt x="72" y="117"/>
                  </a:lnTo>
                  <a:lnTo>
                    <a:pt x="80" y="110"/>
                  </a:lnTo>
                  <a:lnTo>
                    <a:pt x="80" y="94"/>
                  </a:lnTo>
                  <a:lnTo>
                    <a:pt x="80" y="86"/>
                  </a:lnTo>
                  <a:lnTo>
                    <a:pt x="80" y="78"/>
                  </a:lnTo>
                  <a:lnTo>
                    <a:pt x="72" y="71"/>
                  </a:lnTo>
                  <a:lnTo>
                    <a:pt x="72" y="63"/>
                  </a:lnTo>
                  <a:lnTo>
                    <a:pt x="80" y="47"/>
                  </a:lnTo>
                  <a:lnTo>
                    <a:pt x="96" y="32"/>
                  </a:lnTo>
                  <a:lnTo>
                    <a:pt x="119" y="24"/>
                  </a:lnTo>
                  <a:lnTo>
                    <a:pt x="143" y="24"/>
                  </a:lnTo>
                  <a:lnTo>
                    <a:pt x="175" y="24"/>
                  </a:lnTo>
                  <a:lnTo>
                    <a:pt x="191" y="39"/>
                  </a:lnTo>
                  <a:lnTo>
                    <a:pt x="207" y="63"/>
                  </a:lnTo>
                  <a:lnTo>
                    <a:pt x="215" y="94"/>
                  </a:lnTo>
                  <a:lnTo>
                    <a:pt x="207" y="117"/>
                  </a:lnTo>
                  <a:lnTo>
                    <a:pt x="191" y="141"/>
                  </a:lnTo>
                  <a:lnTo>
                    <a:pt x="159" y="156"/>
                  </a:lnTo>
                  <a:lnTo>
                    <a:pt x="127" y="164"/>
                  </a:lnTo>
                  <a:lnTo>
                    <a:pt x="119" y="164"/>
                  </a:lnTo>
                  <a:lnTo>
                    <a:pt x="112" y="164"/>
                  </a:lnTo>
                  <a:lnTo>
                    <a:pt x="104" y="164"/>
                  </a:lnTo>
                  <a:lnTo>
                    <a:pt x="104" y="188"/>
                  </a:lnTo>
                  <a:lnTo>
                    <a:pt x="112" y="188"/>
                  </a:lnTo>
                  <a:lnTo>
                    <a:pt x="119" y="188"/>
                  </a:lnTo>
                  <a:lnTo>
                    <a:pt x="127" y="188"/>
                  </a:lnTo>
                  <a:lnTo>
                    <a:pt x="175" y="188"/>
                  </a:lnTo>
                  <a:lnTo>
                    <a:pt x="207" y="203"/>
                  </a:lnTo>
                  <a:lnTo>
                    <a:pt x="223" y="234"/>
                  </a:lnTo>
                  <a:lnTo>
                    <a:pt x="231" y="273"/>
                  </a:lnTo>
                  <a:lnTo>
                    <a:pt x="223" y="312"/>
                  </a:lnTo>
                  <a:lnTo>
                    <a:pt x="207" y="336"/>
                  </a:lnTo>
                  <a:lnTo>
                    <a:pt x="175" y="359"/>
                  </a:lnTo>
                  <a:lnTo>
                    <a:pt x="143" y="359"/>
                  </a:lnTo>
                  <a:lnTo>
                    <a:pt x="112" y="359"/>
                  </a:lnTo>
                  <a:lnTo>
                    <a:pt x="88" y="351"/>
                  </a:lnTo>
                  <a:lnTo>
                    <a:pt x="64" y="336"/>
                  </a:lnTo>
                  <a:lnTo>
                    <a:pt x="64" y="320"/>
                  </a:lnTo>
                  <a:lnTo>
                    <a:pt x="64" y="312"/>
                  </a:lnTo>
                  <a:lnTo>
                    <a:pt x="64" y="305"/>
                  </a:lnTo>
                  <a:lnTo>
                    <a:pt x="64" y="297"/>
                  </a:lnTo>
                  <a:lnTo>
                    <a:pt x="64" y="281"/>
                  </a:lnTo>
                  <a:lnTo>
                    <a:pt x="56" y="273"/>
                  </a:lnTo>
                  <a:lnTo>
                    <a:pt x="48" y="266"/>
                  </a:lnTo>
                  <a:lnTo>
                    <a:pt x="40" y="266"/>
                  </a:lnTo>
                  <a:lnTo>
                    <a:pt x="24" y="266"/>
                  </a:lnTo>
                  <a:lnTo>
                    <a:pt x="8" y="273"/>
                  </a:lnTo>
                  <a:lnTo>
                    <a:pt x="0" y="289"/>
                  </a:lnTo>
                  <a:lnTo>
                    <a:pt x="0" y="305"/>
                  </a:lnTo>
                  <a:lnTo>
                    <a:pt x="8" y="336"/>
                  </a:lnTo>
                  <a:lnTo>
                    <a:pt x="40" y="359"/>
                  </a:lnTo>
                  <a:lnTo>
                    <a:pt x="80" y="382"/>
                  </a:lnTo>
                  <a:lnTo>
                    <a:pt x="135" y="390"/>
                  </a:lnTo>
                  <a:lnTo>
                    <a:pt x="199" y="382"/>
                  </a:lnTo>
                  <a:lnTo>
                    <a:pt x="247" y="359"/>
                  </a:lnTo>
                  <a:lnTo>
                    <a:pt x="287" y="320"/>
                  </a:lnTo>
                  <a:lnTo>
                    <a:pt x="295" y="273"/>
                  </a:lnTo>
                  <a:lnTo>
                    <a:pt x="287" y="234"/>
                  </a:lnTo>
                  <a:lnTo>
                    <a:pt x="271" y="203"/>
                  </a:lnTo>
                  <a:lnTo>
                    <a:pt x="239" y="188"/>
                  </a:lnTo>
                  <a:lnTo>
                    <a:pt x="191" y="172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3361" name="Freeform 15"/>
            <p:cNvSpPr/>
            <p:nvPr/>
          </p:nvSpPr>
          <p:spPr>
            <a:xfrm>
              <a:off x="362" y="2351"/>
              <a:ext cx="295" cy="390"/>
            </a:xfrm>
            <a:custGeom>
              <a:avLst/>
              <a:gdLst>
                <a:gd name="txL" fmla="*/ 0 w 295"/>
                <a:gd name="txT" fmla="*/ 0 h 390"/>
                <a:gd name="txR" fmla="*/ 295 w 295"/>
                <a:gd name="txB" fmla="*/ 390 h 390"/>
              </a:gdLst>
              <a:ahLst/>
              <a:cxnLst>
                <a:cxn ang="0">
                  <a:pos x="223" y="156"/>
                </a:cxn>
                <a:cxn ang="0">
                  <a:pos x="271" y="117"/>
                </a:cxn>
                <a:cxn ang="0">
                  <a:pos x="263" y="55"/>
                </a:cxn>
                <a:cxn ang="0">
                  <a:pos x="199" y="0"/>
                </a:cxn>
                <a:cxn ang="0">
                  <a:pos x="96" y="8"/>
                </a:cxn>
                <a:cxn ang="0">
                  <a:pos x="32" y="55"/>
                </a:cxn>
                <a:cxn ang="0">
                  <a:pos x="24" y="102"/>
                </a:cxn>
                <a:cxn ang="0">
                  <a:pos x="40" y="117"/>
                </a:cxn>
                <a:cxn ang="0">
                  <a:pos x="64" y="125"/>
                </a:cxn>
                <a:cxn ang="0">
                  <a:pos x="80" y="110"/>
                </a:cxn>
                <a:cxn ang="0">
                  <a:pos x="80" y="86"/>
                </a:cxn>
                <a:cxn ang="0">
                  <a:pos x="72" y="71"/>
                </a:cxn>
                <a:cxn ang="0">
                  <a:pos x="80" y="47"/>
                </a:cxn>
                <a:cxn ang="0">
                  <a:pos x="119" y="24"/>
                </a:cxn>
                <a:cxn ang="0">
                  <a:pos x="175" y="24"/>
                </a:cxn>
                <a:cxn ang="0">
                  <a:pos x="207" y="63"/>
                </a:cxn>
                <a:cxn ang="0">
                  <a:pos x="207" y="117"/>
                </a:cxn>
                <a:cxn ang="0">
                  <a:pos x="159" y="156"/>
                </a:cxn>
                <a:cxn ang="0">
                  <a:pos x="119" y="164"/>
                </a:cxn>
                <a:cxn ang="0">
                  <a:pos x="104" y="164"/>
                </a:cxn>
                <a:cxn ang="0">
                  <a:pos x="112" y="188"/>
                </a:cxn>
                <a:cxn ang="0">
                  <a:pos x="127" y="188"/>
                </a:cxn>
                <a:cxn ang="0">
                  <a:pos x="207" y="203"/>
                </a:cxn>
                <a:cxn ang="0">
                  <a:pos x="231" y="273"/>
                </a:cxn>
                <a:cxn ang="0">
                  <a:pos x="207" y="336"/>
                </a:cxn>
                <a:cxn ang="0">
                  <a:pos x="143" y="359"/>
                </a:cxn>
                <a:cxn ang="0">
                  <a:pos x="88" y="351"/>
                </a:cxn>
                <a:cxn ang="0">
                  <a:pos x="64" y="320"/>
                </a:cxn>
                <a:cxn ang="0">
                  <a:pos x="64" y="305"/>
                </a:cxn>
                <a:cxn ang="0">
                  <a:pos x="64" y="281"/>
                </a:cxn>
                <a:cxn ang="0">
                  <a:pos x="48" y="266"/>
                </a:cxn>
                <a:cxn ang="0">
                  <a:pos x="24" y="266"/>
                </a:cxn>
                <a:cxn ang="0">
                  <a:pos x="0" y="289"/>
                </a:cxn>
                <a:cxn ang="0">
                  <a:pos x="8" y="336"/>
                </a:cxn>
                <a:cxn ang="0">
                  <a:pos x="80" y="382"/>
                </a:cxn>
                <a:cxn ang="0">
                  <a:pos x="199" y="382"/>
                </a:cxn>
                <a:cxn ang="0">
                  <a:pos x="287" y="320"/>
                </a:cxn>
                <a:cxn ang="0">
                  <a:pos x="287" y="234"/>
                </a:cxn>
                <a:cxn ang="0">
                  <a:pos x="239" y="188"/>
                </a:cxn>
              </a:cxnLst>
              <a:rect l="txL" t="txT" r="txR" b="txB"/>
              <a:pathLst>
                <a:path w="295" h="390">
                  <a:moveTo>
                    <a:pt x="191" y="172"/>
                  </a:moveTo>
                  <a:lnTo>
                    <a:pt x="223" y="156"/>
                  </a:lnTo>
                  <a:lnTo>
                    <a:pt x="255" y="141"/>
                  </a:lnTo>
                  <a:lnTo>
                    <a:pt x="271" y="117"/>
                  </a:lnTo>
                  <a:lnTo>
                    <a:pt x="279" y="94"/>
                  </a:lnTo>
                  <a:lnTo>
                    <a:pt x="263" y="55"/>
                  </a:lnTo>
                  <a:lnTo>
                    <a:pt x="239" y="24"/>
                  </a:lnTo>
                  <a:lnTo>
                    <a:pt x="199" y="0"/>
                  </a:lnTo>
                  <a:lnTo>
                    <a:pt x="151" y="0"/>
                  </a:lnTo>
                  <a:lnTo>
                    <a:pt x="96" y="8"/>
                  </a:lnTo>
                  <a:lnTo>
                    <a:pt x="56" y="24"/>
                  </a:lnTo>
                  <a:lnTo>
                    <a:pt x="32" y="55"/>
                  </a:lnTo>
                  <a:lnTo>
                    <a:pt x="24" y="86"/>
                  </a:lnTo>
                  <a:lnTo>
                    <a:pt x="24" y="102"/>
                  </a:lnTo>
                  <a:lnTo>
                    <a:pt x="32" y="117"/>
                  </a:lnTo>
                  <a:lnTo>
                    <a:pt x="40" y="117"/>
                  </a:lnTo>
                  <a:lnTo>
                    <a:pt x="56" y="125"/>
                  </a:lnTo>
                  <a:lnTo>
                    <a:pt x="64" y="125"/>
                  </a:lnTo>
                  <a:lnTo>
                    <a:pt x="72" y="117"/>
                  </a:lnTo>
                  <a:lnTo>
                    <a:pt x="80" y="110"/>
                  </a:lnTo>
                  <a:lnTo>
                    <a:pt x="80" y="94"/>
                  </a:lnTo>
                  <a:lnTo>
                    <a:pt x="80" y="86"/>
                  </a:lnTo>
                  <a:lnTo>
                    <a:pt x="80" y="78"/>
                  </a:lnTo>
                  <a:lnTo>
                    <a:pt x="72" y="71"/>
                  </a:lnTo>
                  <a:lnTo>
                    <a:pt x="72" y="63"/>
                  </a:lnTo>
                  <a:lnTo>
                    <a:pt x="80" y="47"/>
                  </a:lnTo>
                  <a:lnTo>
                    <a:pt x="96" y="32"/>
                  </a:lnTo>
                  <a:lnTo>
                    <a:pt x="119" y="24"/>
                  </a:lnTo>
                  <a:lnTo>
                    <a:pt x="143" y="24"/>
                  </a:lnTo>
                  <a:lnTo>
                    <a:pt x="175" y="24"/>
                  </a:lnTo>
                  <a:lnTo>
                    <a:pt x="191" y="39"/>
                  </a:lnTo>
                  <a:lnTo>
                    <a:pt x="207" y="63"/>
                  </a:lnTo>
                  <a:lnTo>
                    <a:pt x="215" y="94"/>
                  </a:lnTo>
                  <a:lnTo>
                    <a:pt x="207" y="117"/>
                  </a:lnTo>
                  <a:lnTo>
                    <a:pt x="191" y="141"/>
                  </a:lnTo>
                  <a:lnTo>
                    <a:pt x="159" y="156"/>
                  </a:lnTo>
                  <a:lnTo>
                    <a:pt x="127" y="164"/>
                  </a:lnTo>
                  <a:lnTo>
                    <a:pt x="119" y="164"/>
                  </a:lnTo>
                  <a:lnTo>
                    <a:pt x="112" y="164"/>
                  </a:lnTo>
                  <a:lnTo>
                    <a:pt x="104" y="164"/>
                  </a:lnTo>
                  <a:lnTo>
                    <a:pt x="104" y="188"/>
                  </a:lnTo>
                  <a:lnTo>
                    <a:pt x="112" y="188"/>
                  </a:lnTo>
                  <a:lnTo>
                    <a:pt x="119" y="188"/>
                  </a:lnTo>
                  <a:lnTo>
                    <a:pt x="127" y="188"/>
                  </a:lnTo>
                  <a:lnTo>
                    <a:pt x="175" y="188"/>
                  </a:lnTo>
                  <a:lnTo>
                    <a:pt x="207" y="203"/>
                  </a:lnTo>
                  <a:lnTo>
                    <a:pt x="223" y="234"/>
                  </a:lnTo>
                  <a:lnTo>
                    <a:pt x="231" y="273"/>
                  </a:lnTo>
                  <a:lnTo>
                    <a:pt x="223" y="312"/>
                  </a:lnTo>
                  <a:lnTo>
                    <a:pt x="207" y="336"/>
                  </a:lnTo>
                  <a:lnTo>
                    <a:pt x="175" y="359"/>
                  </a:lnTo>
                  <a:lnTo>
                    <a:pt x="143" y="359"/>
                  </a:lnTo>
                  <a:lnTo>
                    <a:pt x="112" y="359"/>
                  </a:lnTo>
                  <a:lnTo>
                    <a:pt x="88" y="351"/>
                  </a:lnTo>
                  <a:lnTo>
                    <a:pt x="64" y="336"/>
                  </a:lnTo>
                  <a:lnTo>
                    <a:pt x="64" y="320"/>
                  </a:lnTo>
                  <a:lnTo>
                    <a:pt x="64" y="312"/>
                  </a:lnTo>
                  <a:lnTo>
                    <a:pt x="64" y="305"/>
                  </a:lnTo>
                  <a:lnTo>
                    <a:pt x="64" y="297"/>
                  </a:lnTo>
                  <a:lnTo>
                    <a:pt x="64" y="281"/>
                  </a:lnTo>
                  <a:lnTo>
                    <a:pt x="56" y="273"/>
                  </a:lnTo>
                  <a:lnTo>
                    <a:pt x="48" y="266"/>
                  </a:lnTo>
                  <a:lnTo>
                    <a:pt x="40" y="266"/>
                  </a:lnTo>
                  <a:lnTo>
                    <a:pt x="24" y="266"/>
                  </a:lnTo>
                  <a:lnTo>
                    <a:pt x="8" y="273"/>
                  </a:lnTo>
                  <a:lnTo>
                    <a:pt x="0" y="289"/>
                  </a:lnTo>
                  <a:lnTo>
                    <a:pt x="0" y="305"/>
                  </a:lnTo>
                  <a:lnTo>
                    <a:pt x="8" y="336"/>
                  </a:lnTo>
                  <a:lnTo>
                    <a:pt x="40" y="359"/>
                  </a:lnTo>
                  <a:lnTo>
                    <a:pt x="80" y="382"/>
                  </a:lnTo>
                  <a:lnTo>
                    <a:pt x="135" y="390"/>
                  </a:lnTo>
                  <a:lnTo>
                    <a:pt x="199" y="382"/>
                  </a:lnTo>
                  <a:lnTo>
                    <a:pt x="247" y="359"/>
                  </a:lnTo>
                  <a:lnTo>
                    <a:pt x="287" y="320"/>
                  </a:lnTo>
                  <a:lnTo>
                    <a:pt x="295" y="273"/>
                  </a:lnTo>
                  <a:lnTo>
                    <a:pt x="287" y="234"/>
                  </a:lnTo>
                  <a:lnTo>
                    <a:pt x="271" y="203"/>
                  </a:lnTo>
                  <a:lnTo>
                    <a:pt x="239" y="188"/>
                  </a:lnTo>
                  <a:lnTo>
                    <a:pt x="191" y="172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3362" name="Rectangle 16"/>
            <p:cNvSpPr/>
            <p:nvPr/>
          </p:nvSpPr>
          <p:spPr>
            <a:xfrm>
              <a:off x="267" y="2452"/>
              <a:ext cx="576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sz="1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Defined</a:t>
              </a:r>
              <a:endParaRPr sz="2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3324" name="Group 17"/>
          <p:cNvGrpSpPr/>
          <p:nvPr/>
        </p:nvGrpSpPr>
        <p:grpSpPr>
          <a:xfrm>
            <a:off x="903288" y="2595563"/>
            <a:ext cx="461962" cy="557212"/>
            <a:chOff x="354" y="1603"/>
            <a:chExt cx="318" cy="374"/>
          </a:xfrm>
        </p:grpSpPr>
        <p:sp>
          <p:nvSpPr>
            <p:cNvPr id="13356" name="Freeform 18"/>
            <p:cNvSpPr/>
            <p:nvPr/>
          </p:nvSpPr>
          <p:spPr>
            <a:xfrm>
              <a:off x="354" y="1603"/>
              <a:ext cx="318" cy="374"/>
            </a:xfrm>
            <a:custGeom>
              <a:avLst/>
              <a:gdLst>
                <a:gd name="txL" fmla="*/ 0 w 318"/>
                <a:gd name="txT" fmla="*/ 0 h 374"/>
                <a:gd name="txR" fmla="*/ 318 w 318"/>
                <a:gd name="txB" fmla="*/ 374 h 374"/>
              </a:gdLst>
              <a:ahLst/>
              <a:cxnLst>
                <a:cxn ang="0">
                  <a:pos x="127" y="374"/>
                </a:cxn>
                <a:cxn ang="0">
                  <a:pos x="287" y="374"/>
                </a:cxn>
                <a:cxn ang="0">
                  <a:pos x="287" y="359"/>
                </a:cxn>
                <a:cxn ang="0">
                  <a:pos x="263" y="351"/>
                </a:cxn>
                <a:cxn ang="0">
                  <a:pos x="247" y="351"/>
                </a:cxn>
                <a:cxn ang="0">
                  <a:pos x="239" y="335"/>
                </a:cxn>
                <a:cxn ang="0">
                  <a:pos x="231" y="320"/>
                </a:cxn>
                <a:cxn ang="0">
                  <a:pos x="231" y="273"/>
                </a:cxn>
                <a:cxn ang="0">
                  <a:pos x="303" y="273"/>
                </a:cxn>
                <a:cxn ang="0">
                  <a:pos x="318" y="242"/>
                </a:cxn>
                <a:cxn ang="0">
                  <a:pos x="231" y="242"/>
                </a:cxn>
                <a:cxn ang="0">
                  <a:pos x="231" y="0"/>
                </a:cxn>
                <a:cxn ang="0">
                  <a:pos x="183" y="0"/>
                </a:cxn>
                <a:cxn ang="0">
                  <a:pos x="143" y="62"/>
                </a:cxn>
                <a:cxn ang="0">
                  <a:pos x="96" y="125"/>
                </a:cxn>
                <a:cxn ang="0">
                  <a:pos x="48" y="187"/>
                </a:cxn>
                <a:cxn ang="0">
                  <a:pos x="0" y="250"/>
                </a:cxn>
                <a:cxn ang="0">
                  <a:pos x="8" y="273"/>
                </a:cxn>
                <a:cxn ang="0">
                  <a:pos x="175" y="273"/>
                </a:cxn>
                <a:cxn ang="0">
                  <a:pos x="175" y="320"/>
                </a:cxn>
                <a:cxn ang="0">
                  <a:pos x="175" y="335"/>
                </a:cxn>
                <a:cxn ang="0">
                  <a:pos x="167" y="343"/>
                </a:cxn>
                <a:cxn ang="0">
                  <a:pos x="151" y="351"/>
                </a:cxn>
                <a:cxn ang="0">
                  <a:pos x="127" y="359"/>
                </a:cxn>
                <a:cxn ang="0">
                  <a:pos x="127" y="374"/>
                </a:cxn>
              </a:cxnLst>
              <a:rect l="txL" t="txT" r="txR" b="txB"/>
              <a:pathLst>
                <a:path w="318" h="374">
                  <a:moveTo>
                    <a:pt x="127" y="374"/>
                  </a:moveTo>
                  <a:lnTo>
                    <a:pt x="287" y="374"/>
                  </a:lnTo>
                  <a:lnTo>
                    <a:pt x="287" y="359"/>
                  </a:lnTo>
                  <a:lnTo>
                    <a:pt x="263" y="351"/>
                  </a:lnTo>
                  <a:lnTo>
                    <a:pt x="247" y="351"/>
                  </a:lnTo>
                  <a:lnTo>
                    <a:pt x="239" y="335"/>
                  </a:lnTo>
                  <a:lnTo>
                    <a:pt x="231" y="320"/>
                  </a:lnTo>
                  <a:lnTo>
                    <a:pt x="231" y="273"/>
                  </a:lnTo>
                  <a:lnTo>
                    <a:pt x="303" y="273"/>
                  </a:lnTo>
                  <a:lnTo>
                    <a:pt x="318" y="242"/>
                  </a:lnTo>
                  <a:lnTo>
                    <a:pt x="231" y="242"/>
                  </a:lnTo>
                  <a:lnTo>
                    <a:pt x="231" y="0"/>
                  </a:lnTo>
                  <a:lnTo>
                    <a:pt x="183" y="0"/>
                  </a:lnTo>
                  <a:lnTo>
                    <a:pt x="143" y="62"/>
                  </a:lnTo>
                  <a:lnTo>
                    <a:pt x="96" y="125"/>
                  </a:lnTo>
                  <a:lnTo>
                    <a:pt x="48" y="187"/>
                  </a:lnTo>
                  <a:lnTo>
                    <a:pt x="0" y="250"/>
                  </a:lnTo>
                  <a:lnTo>
                    <a:pt x="8" y="273"/>
                  </a:lnTo>
                  <a:lnTo>
                    <a:pt x="175" y="273"/>
                  </a:lnTo>
                  <a:lnTo>
                    <a:pt x="175" y="320"/>
                  </a:lnTo>
                  <a:lnTo>
                    <a:pt x="175" y="335"/>
                  </a:lnTo>
                  <a:lnTo>
                    <a:pt x="167" y="343"/>
                  </a:lnTo>
                  <a:lnTo>
                    <a:pt x="151" y="351"/>
                  </a:lnTo>
                  <a:lnTo>
                    <a:pt x="127" y="359"/>
                  </a:lnTo>
                  <a:lnTo>
                    <a:pt x="127" y="374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3357" name="Freeform 19"/>
            <p:cNvSpPr/>
            <p:nvPr/>
          </p:nvSpPr>
          <p:spPr>
            <a:xfrm>
              <a:off x="354" y="1603"/>
              <a:ext cx="318" cy="374"/>
            </a:xfrm>
            <a:custGeom>
              <a:avLst/>
              <a:gdLst>
                <a:gd name="txL" fmla="*/ 0 w 318"/>
                <a:gd name="txT" fmla="*/ 0 h 374"/>
                <a:gd name="txR" fmla="*/ 318 w 318"/>
                <a:gd name="txB" fmla="*/ 374 h 374"/>
              </a:gdLst>
              <a:ahLst/>
              <a:cxnLst>
                <a:cxn ang="0">
                  <a:pos x="127" y="374"/>
                </a:cxn>
                <a:cxn ang="0">
                  <a:pos x="287" y="374"/>
                </a:cxn>
                <a:cxn ang="0">
                  <a:pos x="287" y="359"/>
                </a:cxn>
                <a:cxn ang="0">
                  <a:pos x="263" y="351"/>
                </a:cxn>
                <a:cxn ang="0">
                  <a:pos x="247" y="351"/>
                </a:cxn>
                <a:cxn ang="0">
                  <a:pos x="239" y="335"/>
                </a:cxn>
                <a:cxn ang="0">
                  <a:pos x="231" y="320"/>
                </a:cxn>
                <a:cxn ang="0">
                  <a:pos x="231" y="273"/>
                </a:cxn>
                <a:cxn ang="0">
                  <a:pos x="303" y="273"/>
                </a:cxn>
                <a:cxn ang="0">
                  <a:pos x="318" y="242"/>
                </a:cxn>
                <a:cxn ang="0">
                  <a:pos x="231" y="242"/>
                </a:cxn>
                <a:cxn ang="0">
                  <a:pos x="231" y="0"/>
                </a:cxn>
                <a:cxn ang="0">
                  <a:pos x="183" y="0"/>
                </a:cxn>
                <a:cxn ang="0">
                  <a:pos x="143" y="62"/>
                </a:cxn>
                <a:cxn ang="0">
                  <a:pos x="96" y="125"/>
                </a:cxn>
                <a:cxn ang="0">
                  <a:pos x="48" y="187"/>
                </a:cxn>
                <a:cxn ang="0">
                  <a:pos x="0" y="250"/>
                </a:cxn>
                <a:cxn ang="0">
                  <a:pos x="8" y="273"/>
                </a:cxn>
                <a:cxn ang="0">
                  <a:pos x="175" y="273"/>
                </a:cxn>
                <a:cxn ang="0">
                  <a:pos x="175" y="320"/>
                </a:cxn>
                <a:cxn ang="0">
                  <a:pos x="175" y="335"/>
                </a:cxn>
                <a:cxn ang="0">
                  <a:pos x="167" y="343"/>
                </a:cxn>
                <a:cxn ang="0">
                  <a:pos x="151" y="351"/>
                </a:cxn>
                <a:cxn ang="0">
                  <a:pos x="127" y="359"/>
                </a:cxn>
                <a:cxn ang="0">
                  <a:pos x="127" y="374"/>
                </a:cxn>
              </a:cxnLst>
              <a:rect l="txL" t="txT" r="txR" b="txB"/>
              <a:pathLst>
                <a:path w="318" h="374">
                  <a:moveTo>
                    <a:pt x="127" y="374"/>
                  </a:moveTo>
                  <a:lnTo>
                    <a:pt x="287" y="374"/>
                  </a:lnTo>
                  <a:lnTo>
                    <a:pt x="287" y="359"/>
                  </a:lnTo>
                  <a:lnTo>
                    <a:pt x="263" y="351"/>
                  </a:lnTo>
                  <a:lnTo>
                    <a:pt x="247" y="351"/>
                  </a:lnTo>
                  <a:lnTo>
                    <a:pt x="239" y="335"/>
                  </a:lnTo>
                  <a:lnTo>
                    <a:pt x="231" y="320"/>
                  </a:lnTo>
                  <a:lnTo>
                    <a:pt x="231" y="273"/>
                  </a:lnTo>
                  <a:lnTo>
                    <a:pt x="303" y="273"/>
                  </a:lnTo>
                  <a:lnTo>
                    <a:pt x="318" y="242"/>
                  </a:lnTo>
                  <a:lnTo>
                    <a:pt x="231" y="242"/>
                  </a:lnTo>
                  <a:lnTo>
                    <a:pt x="231" y="0"/>
                  </a:lnTo>
                  <a:lnTo>
                    <a:pt x="183" y="0"/>
                  </a:lnTo>
                  <a:lnTo>
                    <a:pt x="143" y="62"/>
                  </a:lnTo>
                  <a:lnTo>
                    <a:pt x="96" y="125"/>
                  </a:lnTo>
                  <a:lnTo>
                    <a:pt x="48" y="187"/>
                  </a:lnTo>
                  <a:lnTo>
                    <a:pt x="0" y="250"/>
                  </a:lnTo>
                  <a:lnTo>
                    <a:pt x="8" y="273"/>
                  </a:lnTo>
                  <a:lnTo>
                    <a:pt x="175" y="273"/>
                  </a:lnTo>
                  <a:lnTo>
                    <a:pt x="175" y="320"/>
                  </a:lnTo>
                  <a:lnTo>
                    <a:pt x="175" y="335"/>
                  </a:lnTo>
                  <a:lnTo>
                    <a:pt x="167" y="343"/>
                  </a:lnTo>
                  <a:lnTo>
                    <a:pt x="151" y="351"/>
                  </a:lnTo>
                  <a:lnTo>
                    <a:pt x="127" y="359"/>
                  </a:lnTo>
                  <a:lnTo>
                    <a:pt x="127" y="374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3358" name="Freeform 20"/>
            <p:cNvSpPr/>
            <p:nvPr/>
          </p:nvSpPr>
          <p:spPr>
            <a:xfrm>
              <a:off x="394" y="1650"/>
              <a:ext cx="135" cy="195"/>
            </a:xfrm>
            <a:custGeom>
              <a:avLst/>
              <a:gdLst>
                <a:gd name="txL" fmla="*/ 0 w 135"/>
                <a:gd name="txT" fmla="*/ 0 h 195"/>
                <a:gd name="txR" fmla="*/ 135 w 135"/>
                <a:gd name="txB" fmla="*/ 195 h 195"/>
              </a:gdLst>
              <a:ahLst/>
              <a:cxnLst>
                <a:cxn ang="0">
                  <a:pos x="135" y="195"/>
                </a:cxn>
                <a:cxn ang="0">
                  <a:pos x="0" y="195"/>
                </a:cxn>
                <a:cxn ang="0">
                  <a:pos x="32" y="148"/>
                </a:cxn>
                <a:cxn ang="0">
                  <a:pos x="64" y="101"/>
                </a:cxn>
                <a:cxn ang="0">
                  <a:pos x="95" y="62"/>
                </a:cxn>
                <a:cxn ang="0">
                  <a:pos x="119" y="31"/>
                </a:cxn>
                <a:cxn ang="0">
                  <a:pos x="135" y="0"/>
                </a:cxn>
                <a:cxn ang="0">
                  <a:pos x="135" y="195"/>
                </a:cxn>
              </a:cxnLst>
              <a:rect l="txL" t="txT" r="txR" b="txB"/>
              <a:pathLst>
                <a:path w="135" h="195">
                  <a:moveTo>
                    <a:pt x="135" y="195"/>
                  </a:moveTo>
                  <a:lnTo>
                    <a:pt x="0" y="195"/>
                  </a:lnTo>
                  <a:lnTo>
                    <a:pt x="32" y="148"/>
                  </a:lnTo>
                  <a:lnTo>
                    <a:pt x="64" y="101"/>
                  </a:lnTo>
                  <a:lnTo>
                    <a:pt x="95" y="62"/>
                  </a:lnTo>
                  <a:lnTo>
                    <a:pt x="119" y="31"/>
                  </a:lnTo>
                  <a:lnTo>
                    <a:pt x="135" y="0"/>
                  </a:lnTo>
                  <a:lnTo>
                    <a:pt x="135" y="1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3359" name="Freeform 21"/>
            <p:cNvSpPr/>
            <p:nvPr/>
          </p:nvSpPr>
          <p:spPr>
            <a:xfrm>
              <a:off x="394" y="1650"/>
              <a:ext cx="135" cy="195"/>
            </a:xfrm>
            <a:custGeom>
              <a:avLst/>
              <a:gdLst>
                <a:gd name="txL" fmla="*/ 0 w 135"/>
                <a:gd name="txT" fmla="*/ 0 h 195"/>
                <a:gd name="txR" fmla="*/ 135 w 135"/>
                <a:gd name="txB" fmla="*/ 195 h 195"/>
              </a:gdLst>
              <a:ahLst/>
              <a:cxnLst>
                <a:cxn ang="0">
                  <a:pos x="135" y="195"/>
                </a:cxn>
                <a:cxn ang="0">
                  <a:pos x="0" y="195"/>
                </a:cxn>
                <a:cxn ang="0">
                  <a:pos x="32" y="148"/>
                </a:cxn>
                <a:cxn ang="0">
                  <a:pos x="64" y="101"/>
                </a:cxn>
                <a:cxn ang="0">
                  <a:pos x="95" y="62"/>
                </a:cxn>
                <a:cxn ang="0">
                  <a:pos x="119" y="31"/>
                </a:cxn>
                <a:cxn ang="0">
                  <a:pos x="135" y="0"/>
                </a:cxn>
                <a:cxn ang="0">
                  <a:pos x="135" y="195"/>
                </a:cxn>
              </a:cxnLst>
              <a:rect l="txL" t="txT" r="txR" b="txB"/>
              <a:pathLst>
                <a:path w="135" h="195">
                  <a:moveTo>
                    <a:pt x="135" y="195"/>
                  </a:moveTo>
                  <a:lnTo>
                    <a:pt x="0" y="195"/>
                  </a:lnTo>
                  <a:lnTo>
                    <a:pt x="32" y="148"/>
                  </a:lnTo>
                  <a:lnTo>
                    <a:pt x="64" y="101"/>
                  </a:lnTo>
                  <a:lnTo>
                    <a:pt x="95" y="62"/>
                  </a:lnTo>
                  <a:lnTo>
                    <a:pt x="119" y="31"/>
                  </a:lnTo>
                  <a:lnTo>
                    <a:pt x="135" y="0"/>
                  </a:lnTo>
                  <a:lnTo>
                    <a:pt x="135" y="1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13325" name="Rectangle 22"/>
          <p:cNvSpPr/>
          <p:nvPr/>
        </p:nvSpPr>
        <p:spPr>
          <a:xfrm>
            <a:off x="473075" y="2733675"/>
            <a:ext cx="1511300" cy="5492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800" b="1" dirty="0">
                <a:solidFill>
                  <a:srgbClr val="000000"/>
                </a:solidFill>
                <a:latin typeface="Arial" panose="020B0604020202020204" pitchFamily="34" charset="0"/>
              </a:rPr>
              <a:t>Quantitatively</a:t>
            </a:r>
            <a:endParaRPr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800" b="1" dirty="0">
                <a:solidFill>
                  <a:srgbClr val="000000"/>
                </a:solidFill>
                <a:latin typeface="Arial" panose="020B0604020202020204" pitchFamily="34" charset="0"/>
              </a:rPr>
              <a:t>Managed</a:t>
            </a:r>
            <a:endParaRPr sz="2400" b="1" dirty="0">
              <a:latin typeface="Arial" panose="020B0604020202020204" pitchFamily="34" charset="0"/>
            </a:endParaRPr>
          </a:p>
        </p:txBody>
      </p:sp>
      <p:grpSp>
        <p:nvGrpSpPr>
          <p:cNvPr id="13326" name="Group 23"/>
          <p:cNvGrpSpPr/>
          <p:nvPr/>
        </p:nvGrpSpPr>
        <p:grpSpPr>
          <a:xfrm>
            <a:off x="625475" y="1631950"/>
            <a:ext cx="1181100" cy="603250"/>
            <a:chOff x="155" y="956"/>
            <a:chExt cx="811" cy="405"/>
          </a:xfrm>
        </p:grpSpPr>
        <p:sp>
          <p:nvSpPr>
            <p:cNvPr id="13353" name="Freeform 24"/>
            <p:cNvSpPr/>
            <p:nvPr/>
          </p:nvSpPr>
          <p:spPr>
            <a:xfrm>
              <a:off x="362" y="956"/>
              <a:ext cx="295" cy="405"/>
            </a:xfrm>
            <a:custGeom>
              <a:avLst/>
              <a:gdLst>
                <a:gd name="txL" fmla="*/ 0 w 295"/>
                <a:gd name="txT" fmla="*/ 0 h 405"/>
                <a:gd name="txR" fmla="*/ 295 w 295"/>
                <a:gd name="txB" fmla="*/ 405 h 405"/>
              </a:gdLst>
              <a:ahLst/>
              <a:cxnLst>
                <a:cxn ang="0">
                  <a:pos x="56" y="179"/>
                </a:cxn>
                <a:cxn ang="0">
                  <a:pos x="64" y="156"/>
                </a:cxn>
                <a:cxn ang="0">
                  <a:pos x="64" y="133"/>
                </a:cxn>
                <a:cxn ang="0">
                  <a:pos x="64" y="117"/>
                </a:cxn>
                <a:cxn ang="0">
                  <a:pos x="64" y="101"/>
                </a:cxn>
                <a:cxn ang="0">
                  <a:pos x="64" y="62"/>
                </a:cxn>
                <a:cxn ang="0">
                  <a:pos x="247" y="62"/>
                </a:cxn>
                <a:cxn ang="0">
                  <a:pos x="255" y="0"/>
                </a:cxn>
                <a:cxn ang="0">
                  <a:pos x="239" y="0"/>
                </a:cxn>
                <a:cxn ang="0">
                  <a:pos x="231" y="8"/>
                </a:cxn>
                <a:cxn ang="0">
                  <a:pos x="223" y="16"/>
                </a:cxn>
                <a:cxn ang="0">
                  <a:pos x="207" y="16"/>
                </a:cxn>
                <a:cxn ang="0">
                  <a:pos x="191" y="23"/>
                </a:cxn>
                <a:cxn ang="0">
                  <a:pos x="32" y="23"/>
                </a:cxn>
                <a:cxn ang="0">
                  <a:pos x="32" y="86"/>
                </a:cxn>
                <a:cxn ang="0">
                  <a:pos x="32" y="117"/>
                </a:cxn>
                <a:cxn ang="0">
                  <a:pos x="24" y="156"/>
                </a:cxn>
                <a:cxn ang="0">
                  <a:pos x="24" y="187"/>
                </a:cxn>
                <a:cxn ang="0">
                  <a:pos x="24" y="218"/>
                </a:cxn>
                <a:cxn ang="0">
                  <a:pos x="48" y="226"/>
                </a:cxn>
                <a:cxn ang="0">
                  <a:pos x="64" y="203"/>
                </a:cxn>
                <a:cxn ang="0">
                  <a:pos x="88" y="187"/>
                </a:cxn>
                <a:cxn ang="0">
                  <a:pos x="112" y="179"/>
                </a:cxn>
                <a:cxn ang="0">
                  <a:pos x="135" y="172"/>
                </a:cxn>
                <a:cxn ang="0">
                  <a:pos x="175" y="179"/>
                </a:cxn>
                <a:cxn ang="0">
                  <a:pos x="199" y="203"/>
                </a:cxn>
                <a:cxn ang="0">
                  <a:pos x="223" y="234"/>
                </a:cxn>
                <a:cxn ang="0">
                  <a:pos x="231" y="273"/>
                </a:cxn>
                <a:cxn ang="0">
                  <a:pos x="223" y="320"/>
                </a:cxn>
                <a:cxn ang="0">
                  <a:pos x="199" y="351"/>
                </a:cxn>
                <a:cxn ang="0">
                  <a:pos x="167" y="374"/>
                </a:cxn>
                <a:cxn ang="0">
                  <a:pos x="127" y="382"/>
                </a:cxn>
                <a:cxn ang="0">
                  <a:pos x="104" y="374"/>
                </a:cxn>
                <a:cxn ang="0">
                  <a:pos x="80" y="366"/>
                </a:cxn>
                <a:cxn ang="0">
                  <a:pos x="72" y="359"/>
                </a:cxn>
                <a:cxn ang="0">
                  <a:pos x="64" y="343"/>
                </a:cxn>
                <a:cxn ang="0">
                  <a:pos x="64" y="335"/>
                </a:cxn>
                <a:cxn ang="0">
                  <a:pos x="72" y="327"/>
                </a:cxn>
                <a:cxn ang="0">
                  <a:pos x="72" y="320"/>
                </a:cxn>
                <a:cxn ang="0">
                  <a:pos x="64" y="304"/>
                </a:cxn>
                <a:cxn ang="0">
                  <a:pos x="64" y="296"/>
                </a:cxn>
                <a:cxn ang="0">
                  <a:pos x="48" y="288"/>
                </a:cxn>
                <a:cxn ang="0">
                  <a:pos x="40" y="288"/>
                </a:cxn>
                <a:cxn ang="0">
                  <a:pos x="24" y="288"/>
                </a:cxn>
                <a:cxn ang="0">
                  <a:pos x="8" y="296"/>
                </a:cxn>
                <a:cxn ang="0">
                  <a:pos x="8" y="312"/>
                </a:cxn>
                <a:cxn ang="0">
                  <a:pos x="0" y="327"/>
                </a:cxn>
                <a:cxn ang="0">
                  <a:pos x="8" y="351"/>
                </a:cxn>
                <a:cxn ang="0">
                  <a:pos x="40" y="382"/>
                </a:cxn>
                <a:cxn ang="0">
                  <a:pos x="80" y="398"/>
                </a:cxn>
                <a:cxn ang="0">
                  <a:pos x="135" y="405"/>
                </a:cxn>
                <a:cxn ang="0">
                  <a:pos x="199" y="398"/>
                </a:cxn>
                <a:cxn ang="0">
                  <a:pos x="247" y="366"/>
                </a:cxn>
                <a:cxn ang="0">
                  <a:pos x="287" y="320"/>
                </a:cxn>
                <a:cxn ang="0">
                  <a:pos x="295" y="265"/>
                </a:cxn>
                <a:cxn ang="0">
                  <a:pos x="287" y="218"/>
                </a:cxn>
                <a:cxn ang="0">
                  <a:pos x="255" y="179"/>
                </a:cxn>
                <a:cxn ang="0">
                  <a:pos x="207" y="156"/>
                </a:cxn>
                <a:cxn ang="0">
                  <a:pos x="159" y="140"/>
                </a:cxn>
                <a:cxn ang="0">
                  <a:pos x="127" y="148"/>
                </a:cxn>
                <a:cxn ang="0">
                  <a:pos x="104" y="148"/>
                </a:cxn>
                <a:cxn ang="0">
                  <a:pos x="80" y="164"/>
                </a:cxn>
                <a:cxn ang="0">
                  <a:pos x="56" y="179"/>
                </a:cxn>
              </a:cxnLst>
              <a:rect l="txL" t="txT" r="txR" b="txB"/>
              <a:pathLst>
                <a:path w="295" h="405">
                  <a:moveTo>
                    <a:pt x="56" y="179"/>
                  </a:moveTo>
                  <a:lnTo>
                    <a:pt x="64" y="156"/>
                  </a:lnTo>
                  <a:lnTo>
                    <a:pt x="64" y="133"/>
                  </a:lnTo>
                  <a:lnTo>
                    <a:pt x="64" y="117"/>
                  </a:lnTo>
                  <a:lnTo>
                    <a:pt x="64" y="101"/>
                  </a:lnTo>
                  <a:lnTo>
                    <a:pt x="64" y="62"/>
                  </a:lnTo>
                  <a:lnTo>
                    <a:pt x="247" y="62"/>
                  </a:lnTo>
                  <a:lnTo>
                    <a:pt x="255" y="0"/>
                  </a:lnTo>
                  <a:lnTo>
                    <a:pt x="239" y="0"/>
                  </a:lnTo>
                  <a:lnTo>
                    <a:pt x="231" y="8"/>
                  </a:lnTo>
                  <a:lnTo>
                    <a:pt x="223" y="16"/>
                  </a:lnTo>
                  <a:lnTo>
                    <a:pt x="207" y="16"/>
                  </a:lnTo>
                  <a:lnTo>
                    <a:pt x="191" y="23"/>
                  </a:lnTo>
                  <a:lnTo>
                    <a:pt x="32" y="23"/>
                  </a:lnTo>
                  <a:lnTo>
                    <a:pt x="32" y="86"/>
                  </a:lnTo>
                  <a:lnTo>
                    <a:pt x="32" y="117"/>
                  </a:lnTo>
                  <a:lnTo>
                    <a:pt x="24" y="156"/>
                  </a:lnTo>
                  <a:lnTo>
                    <a:pt x="24" y="187"/>
                  </a:lnTo>
                  <a:lnTo>
                    <a:pt x="24" y="218"/>
                  </a:lnTo>
                  <a:lnTo>
                    <a:pt x="48" y="226"/>
                  </a:lnTo>
                  <a:lnTo>
                    <a:pt x="64" y="203"/>
                  </a:lnTo>
                  <a:lnTo>
                    <a:pt x="88" y="187"/>
                  </a:lnTo>
                  <a:lnTo>
                    <a:pt x="112" y="179"/>
                  </a:lnTo>
                  <a:lnTo>
                    <a:pt x="135" y="172"/>
                  </a:lnTo>
                  <a:lnTo>
                    <a:pt x="175" y="179"/>
                  </a:lnTo>
                  <a:lnTo>
                    <a:pt x="199" y="203"/>
                  </a:lnTo>
                  <a:lnTo>
                    <a:pt x="223" y="234"/>
                  </a:lnTo>
                  <a:lnTo>
                    <a:pt x="231" y="273"/>
                  </a:lnTo>
                  <a:lnTo>
                    <a:pt x="223" y="320"/>
                  </a:lnTo>
                  <a:lnTo>
                    <a:pt x="199" y="351"/>
                  </a:lnTo>
                  <a:lnTo>
                    <a:pt x="167" y="374"/>
                  </a:lnTo>
                  <a:lnTo>
                    <a:pt x="127" y="382"/>
                  </a:lnTo>
                  <a:lnTo>
                    <a:pt x="104" y="374"/>
                  </a:lnTo>
                  <a:lnTo>
                    <a:pt x="80" y="366"/>
                  </a:lnTo>
                  <a:lnTo>
                    <a:pt x="72" y="359"/>
                  </a:lnTo>
                  <a:lnTo>
                    <a:pt x="64" y="343"/>
                  </a:lnTo>
                  <a:lnTo>
                    <a:pt x="64" y="335"/>
                  </a:lnTo>
                  <a:lnTo>
                    <a:pt x="72" y="327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64" y="296"/>
                  </a:lnTo>
                  <a:lnTo>
                    <a:pt x="48" y="288"/>
                  </a:lnTo>
                  <a:lnTo>
                    <a:pt x="40" y="288"/>
                  </a:lnTo>
                  <a:lnTo>
                    <a:pt x="24" y="288"/>
                  </a:lnTo>
                  <a:lnTo>
                    <a:pt x="8" y="296"/>
                  </a:lnTo>
                  <a:lnTo>
                    <a:pt x="8" y="312"/>
                  </a:lnTo>
                  <a:lnTo>
                    <a:pt x="0" y="327"/>
                  </a:lnTo>
                  <a:lnTo>
                    <a:pt x="8" y="351"/>
                  </a:lnTo>
                  <a:lnTo>
                    <a:pt x="40" y="382"/>
                  </a:lnTo>
                  <a:lnTo>
                    <a:pt x="80" y="398"/>
                  </a:lnTo>
                  <a:lnTo>
                    <a:pt x="135" y="405"/>
                  </a:lnTo>
                  <a:lnTo>
                    <a:pt x="199" y="398"/>
                  </a:lnTo>
                  <a:lnTo>
                    <a:pt x="247" y="366"/>
                  </a:lnTo>
                  <a:lnTo>
                    <a:pt x="287" y="320"/>
                  </a:lnTo>
                  <a:lnTo>
                    <a:pt x="295" y="265"/>
                  </a:lnTo>
                  <a:lnTo>
                    <a:pt x="287" y="218"/>
                  </a:lnTo>
                  <a:lnTo>
                    <a:pt x="255" y="179"/>
                  </a:lnTo>
                  <a:lnTo>
                    <a:pt x="207" y="156"/>
                  </a:lnTo>
                  <a:lnTo>
                    <a:pt x="159" y="140"/>
                  </a:lnTo>
                  <a:lnTo>
                    <a:pt x="127" y="148"/>
                  </a:lnTo>
                  <a:lnTo>
                    <a:pt x="104" y="148"/>
                  </a:lnTo>
                  <a:lnTo>
                    <a:pt x="80" y="164"/>
                  </a:lnTo>
                  <a:lnTo>
                    <a:pt x="56" y="179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3354" name="Freeform 25"/>
            <p:cNvSpPr/>
            <p:nvPr/>
          </p:nvSpPr>
          <p:spPr>
            <a:xfrm>
              <a:off x="362" y="956"/>
              <a:ext cx="295" cy="405"/>
            </a:xfrm>
            <a:custGeom>
              <a:avLst/>
              <a:gdLst>
                <a:gd name="txL" fmla="*/ 0 w 295"/>
                <a:gd name="txT" fmla="*/ 0 h 405"/>
                <a:gd name="txR" fmla="*/ 295 w 295"/>
                <a:gd name="txB" fmla="*/ 405 h 405"/>
              </a:gdLst>
              <a:ahLst/>
              <a:cxnLst>
                <a:cxn ang="0">
                  <a:pos x="56" y="179"/>
                </a:cxn>
                <a:cxn ang="0">
                  <a:pos x="64" y="156"/>
                </a:cxn>
                <a:cxn ang="0">
                  <a:pos x="64" y="133"/>
                </a:cxn>
                <a:cxn ang="0">
                  <a:pos x="64" y="117"/>
                </a:cxn>
                <a:cxn ang="0">
                  <a:pos x="64" y="101"/>
                </a:cxn>
                <a:cxn ang="0">
                  <a:pos x="64" y="62"/>
                </a:cxn>
                <a:cxn ang="0">
                  <a:pos x="247" y="62"/>
                </a:cxn>
                <a:cxn ang="0">
                  <a:pos x="255" y="0"/>
                </a:cxn>
                <a:cxn ang="0">
                  <a:pos x="239" y="0"/>
                </a:cxn>
                <a:cxn ang="0">
                  <a:pos x="231" y="8"/>
                </a:cxn>
                <a:cxn ang="0">
                  <a:pos x="223" y="16"/>
                </a:cxn>
                <a:cxn ang="0">
                  <a:pos x="207" y="16"/>
                </a:cxn>
                <a:cxn ang="0">
                  <a:pos x="191" y="23"/>
                </a:cxn>
                <a:cxn ang="0">
                  <a:pos x="32" y="23"/>
                </a:cxn>
                <a:cxn ang="0">
                  <a:pos x="32" y="86"/>
                </a:cxn>
                <a:cxn ang="0">
                  <a:pos x="32" y="117"/>
                </a:cxn>
                <a:cxn ang="0">
                  <a:pos x="24" y="156"/>
                </a:cxn>
                <a:cxn ang="0">
                  <a:pos x="24" y="187"/>
                </a:cxn>
                <a:cxn ang="0">
                  <a:pos x="24" y="218"/>
                </a:cxn>
                <a:cxn ang="0">
                  <a:pos x="48" y="226"/>
                </a:cxn>
                <a:cxn ang="0">
                  <a:pos x="64" y="203"/>
                </a:cxn>
                <a:cxn ang="0">
                  <a:pos x="88" y="187"/>
                </a:cxn>
                <a:cxn ang="0">
                  <a:pos x="112" y="179"/>
                </a:cxn>
                <a:cxn ang="0">
                  <a:pos x="135" y="172"/>
                </a:cxn>
                <a:cxn ang="0">
                  <a:pos x="175" y="179"/>
                </a:cxn>
                <a:cxn ang="0">
                  <a:pos x="199" y="203"/>
                </a:cxn>
                <a:cxn ang="0">
                  <a:pos x="223" y="234"/>
                </a:cxn>
                <a:cxn ang="0">
                  <a:pos x="231" y="273"/>
                </a:cxn>
                <a:cxn ang="0">
                  <a:pos x="223" y="320"/>
                </a:cxn>
                <a:cxn ang="0">
                  <a:pos x="199" y="351"/>
                </a:cxn>
                <a:cxn ang="0">
                  <a:pos x="167" y="374"/>
                </a:cxn>
                <a:cxn ang="0">
                  <a:pos x="127" y="382"/>
                </a:cxn>
                <a:cxn ang="0">
                  <a:pos x="104" y="374"/>
                </a:cxn>
                <a:cxn ang="0">
                  <a:pos x="80" y="366"/>
                </a:cxn>
                <a:cxn ang="0">
                  <a:pos x="72" y="359"/>
                </a:cxn>
                <a:cxn ang="0">
                  <a:pos x="64" y="343"/>
                </a:cxn>
                <a:cxn ang="0">
                  <a:pos x="64" y="335"/>
                </a:cxn>
                <a:cxn ang="0">
                  <a:pos x="72" y="327"/>
                </a:cxn>
                <a:cxn ang="0">
                  <a:pos x="72" y="320"/>
                </a:cxn>
                <a:cxn ang="0">
                  <a:pos x="64" y="304"/>
                </a:cxn>
                <a:cxn ang="0">
                  <a:pos x="64" y="296"/>
                </a:cxn>
                <a:cxn ang="0">
                  <a:pos x="48" y="288"/>
                </a:cxn>
                <a:cxn ang="0">
                  <a:pos x="40" y="288"/>
                </a:cxn>
                <a:cxn ang="0">
                  <a:pos x="24" y="288"/>
                </a:cxn>
                <a:cxn ang="0">
                  <a:pos x="8" y="296"/>
                </a:cxn>
                <a:cxn ang="0">
                  <a:pos x="8" y="312"/>
                </a:cxn>
                <a:cxn ang="0">
                  <a:pos x="0" y="327"/>
                </a:cxn>
                <a:cxn ang="0">
                  <a:pos x="8" y="351"/>
                </a:cxn>
                <a:cxn ang="0">
                  <a:pos x="40" y="382"/>
                </a:cxn>
                <a:cxn ang="0">
                  <a:pos x="80" y="398"/>
                </a:cxn>
                <a:cxn ang="0">
                  <a:pos x="135" y="405"/>
                </a:cxn>
                <a:cxn ang="0">
                  <a:pos x="199" y="398"/>
                </a:cxn>
                <a:cxn ang="0">
                  <a:pos x="247" y="366"/>
                </a:cxn>
                <a:cxn ang="0">
                  <a:pos x="287" y="320"/>
                </a:cxn>
                <a:cxn ang="0">
                  <a:pos x="295" y="265"/>
                </a:cxn>
                <a:cxn ang="0">
                  <a:pos x="287" y="218"/>
                </a:cxn>
                <a:cxn ang="0">
                  <a:pos x="255" y="179"/>
                </a:cxn>
                <a:cxn ang="0">
                  <a:pos x="207" y="156"/>
                </a:cxn>
                <a:cxn ang="0">
                  <a:pos x="159" y="140"/>
                </a:cxn>
                <a:cxn ang="0">
                  <a:pos x="127" y="148"/>
                </a:cxn>
                <a:cxn ang="0">
                  <a:pos x="104" y="148"/>
                </a:cxn>
                <a:cxn ang="0">
                  <a:pos x="80" y="164"/>
                </a:cxn>
                <a:cxn ang="0">
                  <a:pos x="56" y="179"/>
                </a:cxn>
              </a:cxnLst>
              <a:rect l="txL" t="txT" r="txR" b="txB"/>
              <a:pathLst>
                <a:path w="295" h="405">
                  <a:moveTo>
                    <a:pt x="56" y="179"/>
                  </a:moveTo>
                  <a:lnTo>
                    <a:pt x="64" y="156"/>
                  </a:lnTo>
                  <a:lnTo>
                    <a:pt x="64" y="133"/>
                  </a:lnTo>
                  <a:lnTo>
                    <a:pt x="64" y="117"/>
                  </a:lnTo>
                  <a:lnTo>
                    <a:pt x="64" y="101"/>
                  </a:lnTo>
                  <a:lnTo>
                    <a:pt x="64" y="62"/>
                  </a:lnTo>
                  <a:lnTo>
                    <a:pt x="247" y="62"/>
                  </a:lnTo>
                  <a:lnTo>
                    <a:pt x="255" y="0"/>
                  </a:lnTo>
                  <a:lnTo>
                    <a:pt x="239" y="0"/>
                  </a:lnTo>
                  <a:lnTo>
                    <a:pt x="231" y="8"/>
                  </a:lnTo>
                  <a:lnTo>
                    <a:pt x="223" y="16"/>
                  </a:lnTo>
                  <a:lnTo>
                    <a:pt x="207" y="16"/>
                  </a:lnTo>
                  <a:lnTo>
                    <a:pt x="191" y="23"/>
                  </a:lnTo>
                  <a:lnTo>
                    <a:pt x="32" y="23"/>
                  </a:lnTo>
                  <a:lnTo>
                    <a:pt x="32" y="86"/>
                  </a:lnTo>
                  <a:lnTo>
                    <a:pt x="32" y="117"/>
                  </a:lnTo>
                  <a:lnTo>
                    <a:pt x="24" y="156"/>
                  </a:lnTo>
                  <a:lnTo>
                    <a:pt x="24" y="187"/>
                  </a:lnTo>
                  <a:lnTo>
                    <a:pt x="24" y="218"/>
                  </a:lnTo>
                  <a:lnTo>
                    <a:pt x="48" y="226"/>
                  </a:lnTo>
                  <a:lnTo>
                    <a:pt x="64" y="203"/>
                  </a:lnTo>
                  <a:lnTo>
                    <a:pt x="88" y="187"/>
                  </a:lnTo>
                  <a:lnTo>
                    <a:pt x="112" y="179"/>
                  </a:lnTo>
                  <a:lnTo>
                    <a:pt x="135" y="172"/>
                  </a:lnTo>
                  <a:lnTo>
                    <a:pt x="175" y="179"/>
                  </a:lnTo>
                  <a:lnTo>
                    <a:pt x="199" y="203"/>
                  </a:lnTo>
                  <a:lnTo>
                    <a:pt x="223" y="234"/>
                  </a:lnTo>
                  <a:lnTo>
                    <a:pt x="231" y="273"/>
                  </a:lnTo>
                  <a:lnTo>
                    <a:pt x="223" y="320"/>
                  </a:lnTo>
                  <a:lnTo>
                    <a:pt x="199" y="351"/>
                  </a:lnTo>
                  <a:lnTo>
                    <a:pt x="167" y="374"/>
                  </a:lnTo>
                  <a:lnTo>
                    <a:pt x="127" y="382"/>
                  </a:lnTo>
                  <a:lnTo>
                    <a:pt x="104" y="374"/>
                  </a:lnTo>
                  <a:lnTo>
                    <a:pt x="80" y="366"/>
                  </a:lnTo>
                  <a:lnTo>
                    <a:pt x="72" y="359"/>
                  </a:lnTo>
                  <a:lnTo>
                    <a:pt x="64" y="343"/>
                  </a:lnTo>
                  <a:lnTo>
                    <a:pt x="64" y="335"/>
                  </a:lnTo>
                  <a:lnTo>
                    <a:pt x="72" y="327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64" y="296"/>
                  </a:lnTo>
                  <a:lnTo>
                    <a:pt x="48" y="288"/>
                  </a:lnTo>
                  <a:lnTo>
                    <a:pt x="40" y="288"/>
                  </a:lnTo>
                  <a:lnTo>
                    <a:pt x="24" y="288"/>
                  </a:lnTo>
                  <a:lnTo>
                    <a:pt x="8" y="296"/>
                  </a:lnTo>
                  <a:lnTo>
                    <a:pt x="8" y="312"/>
                  </a:lnTo>
                  <a:lnTo>
                    <a:pt x="0" y="327"/>
                  </a:lnTo>
                  <a:lnTo>
                    <a:pt x="8" y="351"/>
                  </a:lnTo>
                  <a:lnTo>
                    <a:pt x="40" y="382"/>
                  </a:lnTo>
                  <a:lnTo>
                    <a:pt x="80" y="398"/>
                  </a:lnTo>
                  <a:lnTo>
                    <a:pt x="135" y="405"/>
                  </a:lnTo>
                  <a:lnTo>
                    <a:pt x="199" y="398"/>
                  </a:lnTo>
                  <a:lnTo>
                    <a:pt x="247" y="366"/>
                  </a:lnTo>
                  <a:lnTo>
                    <a:pt x="287" y="320"/>
                  </a:lnTo>
                  <a:lnTo>
                    <a:pt x="295" y="265"/>
                  </a:lnTo>
                  <a:lnTo>
                    <a:pt x="287" y="218"/>
                  </a:lnTo>
                  <a:lnTo>
                    <a:pt x="255" y="179"/>
                  </a:lnTo>
                  <a:lnTo>
                    <a:pt x="207" y="156"/>
                  </a:lnTo>
                  <a:lnTo>
                    <a:pt x="159" y="140"/>
                  </a:lnTo>
                  <a:lnTo>
                    <a:pt x="127" y="148"/>
                  </a:lnTo>
                  <a:lnTo>
                    <a:pt x="104" y="148"/>
                  </a:lnTo>
                  <a:lnTo>
                    <a:pt x="80" y="164"/>
                  </a:lnTo>
                  <a:lnTo>
                    <a:pt x="56" y="179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3355" name="Rectangle 26"/>
            <p:cNvSpPr/>
            <p:nvPr/>
          </p:nvSpPr>
          <p:spPr>
            <a:xfrm>
              <a:off x="155" y="1065"/>
              <a:ext cx="811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sz="1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Optimizing</a:t>
              </a:r>
              <a:endParaRPr sz="24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13327" name="Line 27"/>
          <p:cNvSpPr/>
          <p:nvPr/>
        </p:nvSpPr>
        <p:spPr>
          <a:xfrm>
            <a:off x="439738" y="2374900"/>
            <a:ext cx="8256587" cy="1588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8" name="Line 28"/>
          <p:cNvSpPr/>
          <p:nvPr/>
        </p:nvSpPr>
        <p:spPr>
          <a:xfrm>
            <a:off x="439738" y="3467100"/>
            <a:ext cx="8256587" cy="1588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9" name="Line 29"/>
          <p:cNvSpPr/>
          <p:nvPr/>
        </p:nvSpPr>
        <p:spPr>
          <a:xfrm>
            <a:off x="439738" y="4548188"/>
            <a:ext cx="8256587" cy="1587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0" name="Line 30"/>
          <p:cNvSpPr/>
          <p:nvPr/>
        </p:nvSpPr>
        <p:spPr>
          <a:xfrm>
            <a:off x="439738" y="5534025"/>
            <a:ext cx="8256587" cy="1588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1" name="Line 31"/>
          <p:cNvSpPr/>
          <p:nvPr/>
        </p:nvSpPr>
        <p:spPr>
          <a:xfrm>
            <a:off x="1984375" y="1062038"/>
            <a:ext cx="1588" cy="5227637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2" name="Rectangle 32"/>
          <p:cNvSpPr/>
          <p:nvPr/>
        </p:nvSpPr>
        <p:spPr>
          <a:xfrm>
            <a:off x="2054225" y="5630863"/>
            <a:ext cx="2462213" cy="6619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Process is unpredictable,</a:t>
            </a:r>
            <a:endParaRPr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poorly controlled, and </a:t>
            </a:r>
            <a:endParaRPr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reactive</a:t>
            </a:r>
            <a:endParaRPr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33" name="Rectangle 33"/>
          <p:cNvSpPr/>
          <p:nvPr/>
        </p:nvSpPr>
        <p:spPr>
          <a:xfrm>
            <a:off x="2041525" y="4683125"/>
            <a:ext cx="2439988" cy="6619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Process is characterized </a:t>
            </a:r>
            <a:endParaRPr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for projects and is often</a:t>
            </a:r>
            <a:endParaRPr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reactive</a:t>
            </a:r>
            <a:endParaRPr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34" name="Rectangle 34"/>
          <p:cNvSpPr/>
          <p:nvPr/>
        </p:nvSpPr>
        <p:spPr>
          <a:xfrm>
            <a:off x="2039938" y="3683000"/>
            <a:ext cx="2382837" cy="9366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Process is characterized</a:t>
            </a:r>
            <a:endParaRPr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for the organization and</a:t>
            </a:r>
            <a:endParaRPr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is proactive</a:t>
            </a:r>
            <a:endParaRPr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None/>
            </a:pPr>
            <a:endParaRPr sz="2000" b="1" dirty="0">
              <a:latin typeface="Arial" panose="020B0604020202020204" pitchFamily="34" charset="0"/>
            </a:endParaRPr>
          </a:p>
        </p:txBody>
      </p:sp>
      <p:sp>
        <p:nvSpPr>
          <p:cNvPr id="13335" name="Rectangle 35"/>
          <p:cNvSpPr/>
          <p:nvPr/>
        </p:nvSpPr>
        <p:spPr>
          <a:xfrm>
            <a:off x="2041525" y="2711450"/>
            <a:ext cx="2032000" cy="4413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Process is measured</a:t>
            </a:r>
            <a:endParaRPr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and controlled</a:t>
            </a:r>
            <a:endParaRPr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36" name="Rectangle 36"/>
          <p:cNvSpPr/>
          <p:nvPr/>
        </p:nvSpPr>
        <p:spPr>
          <a:xfrm>
            <a:off x="2054225" y="1687513"/>
            <a:ext cx="2474913" cy="4413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Focus is on continuous</a:t>
            </a:r>
            <a:endParaRPr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quantitative improvement</a:t>
            </a:r>
            <a:endParaRPr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37" name="Line 37"/>
          <p:cNvSpPr/>
          <p:nvPr/>
        </p:nvSpPr>
        <p:spPr>
          <a:xfrm>
            <a:off x="4573588" y="1062038"/>
            <a:ext cx="1587" cy="5227637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8" name="Rectangle 38"/>
          <p:cNvSpPr/>
          <p:nvPr/>
        </p:nvSpPr>
        <p:spPr>
          <a:xfrm>
            <a:off x="542925" y="1100138"/>
            <a:ext cx="1368425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Maturity Level</a:t>
            </a:r>
            <a:endParaRPr sz="1600" b="1" dirty="0">
              <a:latin typeface="Arial" panose="020B0604020202020204" pitchFamily="34" charset="0"/>
            </a:endParaRPr>
          </a:p>
        </p:txBody>
      </p:sp>
      <p:sp>
        <p:nvSpPr>
          <p:cNvPr id="13339" name="Rectangle 39"/>
          <p:cNvSpPr/>
          <p:nvPr/>
        </p:nvSpPr>
        <p:spPr>
          <a:xfrm>
            <a:off x="2136775" y="1100138"/>
            <a:ext cx="2314575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Process Characteristics</a:t>
            </a:r>
            <a:endParaRPr sz="1600" b="1" dirty="0">
              <a:latin typeface="Arial" panose="020B0604020202020204" pitchFamily="34" charset="0"/>
            </a:endParaRPr>
          </a:p>
        </p:txBody>
      </p:sp>
      <p:sp>
        <p:nvSpPr>
          <p:cNvPr id="13340" name="Rectangle 40"/>
          <p:cNvSpPr/>
          <p:nvPr/>
        </p:nvSpPr>
        <p:spPr>
          <a:xfrm>
            <a:off x="5565775" y="1101725"/>
            <a:ext cx="981075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Behaviors</a:t>
            </a:r>
            <a:endParaRPr sz="1600" b="1" dirty="0">
              <a:latin typeface="Arial" panose="020B0604020202020204" pitchFamily="34" charset="0"/>
            </a:endParaRPr>
          </a:p>
        </p:txBody>
      </p:sp>
      <p:sp>
        <p:nvSpPr>
          <p:cNvPr id="13341" name="Rectangle 41"/>
          <p:cNvSpPr/>
          <p:nvPr/>
        </p:nvSpPr>
        <p:spPr>
          <a:xfrm>
            <a:off x="4702175" y="1552575"/>
            <a:ext cx="2633663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Focus on "fire prevention";</a:t>
            </a:r>
            <a:endParaRPr sz="1600" b="1" dirty="0">
              <a:latin typeface="Arial" panose="020B0604020202020204" pitchFamily="34" charset="0"/>
            </a:endParaRPr>
          </a:p>
        </p:txBody>
      </p:sp>
      <p:sp>
        <p:nvSpPr>
          <p:cNvPr id="13342" name="Rectangle 42"/>
          <p:cNvSpPr/>
          <p:nvPr/>
        </p:nvSpPr>
        <p:spPr>
          <a:xfrm>
            <a:off x="4702175" y="1760538"/>
            <a:ext cx="2824163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improvement anticipated and</a:t>
            </a:r>
            <a:endParaRPr sz="1600" b="1" dirty="0">
              <a:latin typeface="Arial" panose="020B0604020202020204" pitchFamily="34" charset="0"/>
            </a:endParaRPr>
          </a:p>
        </p:txBody>
      </p:sp>
      <p:sp>
        <p:nvSpPr>
          <p:cNvPr id="13343" name="Rectangle 43"/>
          <p:cNvSpPr/>
          <p:nvPr/>
        </p:nvSpPr>
        <p:spPr>
          <a:xfrm>
            <a:off x="4702175" y="1970088"/>
            <a:ext cx="3049588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desired, and impacts assessed.</a:t>
            </a:r>
            <a:endParaRPr sz="1600" b="1" dirty="0">
              <a:latin typeface="Arial" panose="020B0604020202020204" pitchFamily="34" charset="0"/>
            </a:endParaRPr>
          </a:p>
        </p:txBody>
      </p:sp>
      <p:sp>
        <p:nvSpPr>
          <p:cNvPr id="13344" name="Rectangle 44"/>
          <p:cNvSpPr/>
          <p:nvPr/>
        </p:nvSpPr>
        <p:spPr>
          <a:xfrm>
            <a:off x="4689475" y="2698750"/>
            <a:ext cx="3595688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Greater sense of teamwork and inter-</a:t>
            </a:r>
            <a:endParaRPr sz="1600" b="1" dirty="0">
              <a:latin typeface="Arial" panose="020B0604020202020204" pitchFamily="34" charset="0"/>
            </a:endParaRPr>
          </a:p>
        </p:txBody>
      </p:sp>
      <p:sp>
        <p:nvSpPr>
          <p:cNvPr id="13345" name="Rectangle 45"/>
          <p:cNvSpPr/>
          <p:nvPr/>
        </p:nvSpPr>
        <p:spPr>
          <a:xfrm>
            <a:off x="4689475" y="2906713"/>
            <a:ext cx="1352550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dependencies</a:t>
            </a:r>
            <a:endParaRPr sz="1600" b="1" dirty="0">
              <a:latin typeface="Arial" panose="020B0604020202020204" pitchFamily="34" charset="0"/>
            </a:endParaRPr>
          </a:p>
        </p:txBody>
      </p:sp>
      <p:sp>
        <p:nvSpPr>
          <p:cNvPr id="13346" name="Rectangle 46"/>
          <p:cNvSpPr/>
          <p:nvPr/>
        </p:nvSpPr>
        <p:spPr>
          <a:xfrm>
            <a:off x="4702175" y="3582988"/>
            <a:ext cx="3343275" cy="7334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Reliance on defined process.  People understand, support and follow the process.</a:t>
            </a:r>
            <a:endParaRPr sz="1600" b="1" dirty="0">
              <a:latin typeface="Arial" panose="020B0604020202020204" pitchFamily="34" charset="0"/>
            </a:endParaRPr>
          </a:p>
        </p:txBody>
      </p:sp>
      <p:grpSp>
        <p:nvGrpSpPr>
          <p:cNvPr id="13347" name="Group 47"/>
          <p:cNvGrpSpPr/>
          <p:nvPr/>
        </p:nvGrpSpPr>
        <p:grpSpPr>
          <a:xfrm>
            <a:off x="4702175" y="4667250"/>
            <a:ext cx="3513138" cy="663575"/>
            <a:chOff x="2962" y="2913"/>
            <a:chExt cx="2213" cy="418"/>
          </a:xfrm>
        </p:grpSpPr>
        <p:sp>
          <p:nvSpPr>
            <p:cNvPr id="13350" name="Rectangle 48"/>
            <p:cNvSpPr/>
            <p:nvPr/>
          </p:nvSpPr>
          <p:spPr>
            <a:xfrm>
              <a:off x="2962" y="2913"/>
              <a:ext cx="221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Over reliance on experience of good</a:t>
              </a:r>
              <a:endParaRPr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3351" name="Rectangle 49"/>
            <p:cNvSpPr/>
            <p:nvPr/>
          </p:nvSpPr>
          <p:spPr>
            <a:xfrm>
              <a:off x="2962" y="3045"/>
              <a:ext cx="216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people – when they go, the process</a:t>
              </a:r>
              <a:endParaRPr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3352" name="Rectangle 50"/>
            <p:cNvSpPr/>
            <p:nvPr/>
          </p:nvSpPr>
          <p:spPr>
            <a:xfrm>
              <a:off x="2962" y="3177"/>
              <a:ext cx="100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goes. “Heroics.”</a:t>
              </a:r>
              <a:endParaRPr sz="16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13348" name="Rectangle 51"/>
          <p:cNvSpPr/>
          <p:nvPr/>
        </p:nvSpPr>
        <p:spPr>
          <a:xfrm>
            <a:off x="4711700" y="5614988"/>
            <a:ext cx="2341563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Focus on "fire fighting";</a:t>
            </a:r>
            <a:endParaRPr sz="1600" b="1" dirty="0">
              <a:latin typeface="Arial" panose="020B0604020202020204" pitchFamily="34" charset="0"/>
            </a:endParaRPr>
          </a:p>
        </p:txBody>
      </p:sp>
      <p:sp>
        <p:nvSpPr>
          <p:cNvPr id="13349" name="Rectangle 52"/>
          <p:cNvSpPr/>
          <p:nvPr/>
        </p:nvSpPr>
        <p:spPr>
          <a:xfrm>
            <a:off x="4711700" y="5824538"/>
            <a:ext cx="3471863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effectiveness low – frustration high.</a:t>
            </a:r>
            <a:endParaRPr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wrap="none"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000" dirty="0"/>
              <a:t>Slide </a:t>
            </a:r>
            <a:fld id="{9A0DB2DC-4C9A-4742-B13C-FB6460FD3503}" type="slidenum">
              <a:rPr lang="en-US" sz="1000" dirty="0"/>
            </a:fld>
            <a:r>
              <a:rPr sz="1000" dirty="0"/>
              <a:t> of 146</a:t>
            </a:r>
            <a:endParaRPr sz="10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p>
            <a:r>
              <a:rPr lang="en-US" altLang="zh-CN" dirty="0">
                <a:ea typeface="SimSun" panose="02010600030101010101" pitchFamily="2" charset="-122"/>
              </a:rPr>
              <a:t>CMMI Components</a:t>
            </a:r>
            <a:endParaRPr dirty="0">
              <a:ea typeface="SimSun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anchor="t"/>
          <a:p>
            <a:pPr marL="342900" indent="-342900"/>
            <a:r>
              <a:rPr lang="en-US" altLang="zh-CN" sz="2200" dirty="0">
                <a:ea typeface="SimSun" panose="02010600030101010101" pitchFamily="2" charset="-122"/>
              </a:rPr>
              <a:t>Within each of the 5 Maturity Levels, there are basic functions that need to be performed – these are called </a:t>
            </a:r>
            <a:r>
              <a:rPr lang="en-US" altLang="zh-CN" sz="2200" dirty="0">
                <a:solidFill>
                  <a:schemeClr val="accent1"/>
                </a:solidFill>
                <a:ea typeface="SimSun" panose="02010600030101010101" pitchFamily="2" charset="-122"/>
              </a:rPr>
              <a:t>Process Areas (PAs).</a:t>
            </a:r>
            <a:endParaRPr lang="en-US" altLang="zh-CN" sz="2200" dirty="0">
              <a:solidFill>
                <a:schemeClr val="accent1"/>
              </a:solidFill>
              <a:ea typeface="SimSun" panose="02010600030101010101" pitchFamily="2" charset="-122"/>
            </a:endParaRPr>
          </a:p>
          <a:p>
            <a:pPr marL="342900" indent="-342900"/>
            <a:r>
              <a:rPr lang="en-US" altLang="zh-CN" sz="2200" dirty="0">
                <a:ea typeface="SimSun" panose="02010600030101010101" pitchFamily="2" charset="-122"/>
              </a:rPr>
              <a:t>For Maturity Level 2 there are 7 Process Areas that must be completely satisfied.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 marL="342900" indent="-342900"/>
            <a:r>
              <a:rPr lang="en-US" altLang="zh-CN" sz="2200" dirty="0">
                <a:ea typeface="SimSun" panose="02010600030101010101" pitchFamily="2" charset="-122"/>
              </a:rPr>
              <a:t>For Maturity Level 3 there are 11 Process Areas that must be completely satisfied.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 marL="342900" indent="-342900"/>
            <a:r>
              <a:rPr sz="2200" dirty="0">
                <a:ea typeface="SimSun" panose="02010600030101010101" pitchFamily="2" charset="-122"/>
              </a:rPr>
              <a:t>Given the interactions and overlap, it becomes more efficient to work the Maturity Level 2 and 3 issues concurrently.</a:t>
            </a:r>
            <a:endParaRPr sz="2200" dirty="0">
              <a:ea typeface="SimSun" panose="02010600030101010101" pitchFamily="2" charset="-122"/>
            </a:endParaRPr>
          </a:p>
          <a:p>
            <a:pPr marL="342900" indent="-342900"/>
            <a:r>
              <a:rPr sz="2200" dirty="0">
                <a:ea typeface="SimSun" panose="02010600030101010101" pitchFamily="2" charset="-122"/>
              </a:rPr>
              <a:t>Within each PA there are </a:t>
            </a:r>
            <a:r>
              <a:rPr sz="2200" dirty="0">
                <a:solidFill>
                  <a:schemeClr val="accent1"/>
                </a:solidFill>
                <a:ea typeface="SimSun" panose="02010600030101010101" pitchFamily="2" charset="-122"/>
              </a:rPr>
              <a:t>Goals</a:t>
            </a:r>
            <a:r>
              <a:rPr sz="2200" dirty="0">
                <a:ea typeface="SimSun" panose="02010600030101010101" pitchFamily="2" charset="-122"/>
              </a:rPr>
              <a:t> to be achieved and within each Goal there are </a:t>
            </a:r>
            <a:r>
              <a:rPr sz="2200" dirty="0">
                <a:solidFill>
                  <a:schemeClr val="accent1"/>
                </a:solidFill>
                <a:ea typeface="SimSun" panose="02010600030101010101" pitchFamily="2" charset="-122"/>
              </a:rPr>
              <a:t>Practices</a:t>
            </a:r>
            <a:r>
              <a:rPr sz="2200" dirty="0">
                <a:ea typeface="SimSun" panose="02010600030101010101" pitchFamily="2" charset="-122"/>
              </a:rPr>
              <a:t>, work products, etc. to be followed that will support each of the Goals.</a:t>
            </a:r>
            <a:endParaRPr sz="220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Slide Number Placeholder 1"/>
          <p:cNvSpPr txBox="1">
            <a:spLocks noGrp="1"/>
          </p:cNvSpPr>
          <p:nvPr>
            <p:ph type="sldNum" sz="quarter" idx="10"/>
          </p:nvPr>
        </p:nvSpPr>
        <p:spPr/>
        <p:txBody>
          <a:bodyPr wrap="none"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000" dirty="0"/>
              <a:t>Slide </a:t>
            </a:r>
            <a:fld id="{9A0DB2DC-4C9A-4742-B13C-FB6460FD3503}" type="slidenum">
              <a:rPr lang="en-US" sz="1000" dirty="0"/>
            </a:fld>
            <a:r>
              <a:rPr sz="1000" dirty="0"/>
              <a:t> of 146</a:t>
            </a:r>
            <a:endParaRPr sz="1000" dirty="0"/>
          </a:p>
        </p:txBody>
      </p:sp>
      <p:graphicFrame>
        <p:nvGraphicFramePr>
          <p:cNvPr id="1026" name="Object 2"/>
          <p:cNvGraphicFramePr/>
          <p:nvPr/>
        </p:nvGraphicFramePr>
        <p:xfrm>
          <a:off x="249238" y="1700213"/>
          <a:ext cx="8612187" cy="37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956800" imgH="3556000" progId="Excel.Sheet.8">
                  <p:embed/>
                </p:oleObj>
              </mc:Choice>
              <mc:Fallback>
                <p:oleObj name="" r:id="rId1" imgW="9956800" imgH="3556000" progId="Excel.Sheet.8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238" y="1700213"/>
                        <a:ext cx="8612187" cy="3741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3"/>
          <p:cNvSpPr txBox="1"/>
          <p:nvPr/>
        </p:nvSpPr>
        <p:spPr>
          <a:xfrm>
            <a:off x="1038225" y="457200"/>
            <a:ext cx="7391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sz="3200" b="1" dirty="0">
                <a:solidFill>
                  <a:schemeClr val="accent1"/>
                </a:solidFill>
                <a:latin typeface="Arial" panose="020B0604020202020204" pitchFamily="34" charset="0"/>
              </a:rPr>
              <a:t>CMMI Process Areas</a:t>
            </a:r>
            <a:endParaRPr sz="32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1"/>
          <p:cNvSpPr txBox="1">
            <a:spLocks noGrp="1"/>
          </p:cNvSpPr>
          <p:nvPr>
            <p:ph type="sldNum" sz="quarter" idx="10"/>
          </p:nvPr>
        </p:nvSpPr>
        <p:spPr/>
        <p:txBody>
          <a:bodyPr wrap="none"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000" dirty="0"/>
              <a:t>Slide </a:t>
            </a:r>
            <a:fld id="{9A0DB2DC-4C9A-4742-B13C-FB6460FD3503}" type="slidenum">
              <a:rPr lang="en-US" sz="1000" dirty="0"/>
            </a:fld>
            <a:r>
              <a:rPr sz="1000" dirty="0"/>
              <a:t> of 146</a:t>
            </a:r>
            <a:endParaRPr sz="1000" dirty="0"/>
          </a:p>
        </p:txBody>
      </p:sp>
      <p:sp>
        <p:nvSpPr>
          <p:cNvPr id="15363" name="Rectangle 2"/>
          <p:cNvSpPr/>
          <p:nvPr/>
        </p:nvSpPr>
        <p:spPr>
          <a:xfrm>
            <a:off x="609600" y="176213"/>
            <a:ext cx="8534400" cy="62388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64" name="Rectangle 156"/>
          <p:cNvSpPr/>
          <p:nvPr/>
        </p:nvSpPr>
        <p:spPr>
          <a:xfrm>
            <a:off x="1219200" y="474663"/>
            <a:ext cx="7399338" cy="6429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65" name="Rectangle 157"/>
          <p:cNvSpPr/>
          <p:nvPr/>
        </p:nvSpPr>
        <p:spPr>
          <a:xfrm>
            <a:off x="1412875" y="447675"/>
            <a:ext cx="661352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3000" b="1" dirty="0">
                <a:solidFill>
                  <a:schemeClr val="accent1"/>
                </a:solidFill>
                <a:latin typeface="Verdana" panose="020B0604030504040204" pitchFamily="34" charset="0"/>
              </a:rPr>
              <a:t>CMMI Terminology &amp; Structure</a:t>
            </a:r>
            <a:endParaRPr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grpSp>
        <p:nvGrpSpPr>
          <p:cNvPr id="15366" name="Group 158"/>
          <p:cNvGrpSpPr/>
          <p:nvPr/>
        </p:nvGrpSpPr>
        <p:grpSpPr>
          <a:xfrm>
            <a:off x="4267200" y="1514475"/>
            <a:ext cx="103188" cy="371475"/>
            <a:chOff x="2688" y="954"/>
            <a:chExt cx="65" cy="234"/>
          </a:xfrm>
        </p:grpSpPr>
        <p:sp>
          <p:nvSpPr>
            <p:cNvPr id="15488" name="Line 159"/>
            <p:cNvSpPr/>
            <p:nvPr/>
          </p:nvSpPr>
          <p:spPr>
            <a:xfrm>
              <a:off x="2720" y="954"/>
              <a:ext cx="1" cy="175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89" name="Freeform 160"/>
            <p:cNvSpPr/>
            <p:nvPr/>
          </p:nvSpPr>
          <p:spPr>
            <a:xfrm>
              <a:off x="2688" y="1125"/>
              <a:ext cx="65" cy="63"/>
            </a:xfrm>
            <a:custGeom>
              <a:avLst/>
              <a:gdLst>
                <a:gd name="txL" fmla="*/ 0 w 65"/>
                <a:gd name="txT" fmla="*/ 0 h 63"/>
                <a:gd name="txR" fmla="*/ 65 w 65"/>
                <a:gd name="txB" fmla="*/ 63 h 63"/>
              </a:gdLst>
              <a:ahLst/>
              <a:cxnLst>
                <a:cxn ang="0">
                  <a:pos x="0" y="0"/>
                </a:cxn>
                <a:cxn ang="0">
                  <a:pos x="34" y="63"/>
                </a:cxn>
                <a:cxn ang="0">
                  <a:pos x="65" y="0"/>
                </a:cxn>
                <a:cxn ang="0">
                  <a:pos x="0" y="0"/>
                </a:cxn>
              </a:cxnLst>
              <a:rect l="txL" t="txT" r="txR" b="txB"/>
              <a:pathLst>
                <a:path w="65" h="63">
                  <a:moveTo>
                    <a:pt x="0" y="0"/>
                  </a:moveTo>
                  <a:lnTo>
                    <a:pt x="34" y="63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15367" name="Freeform 161"/>
          <p:cNvSpPr/>
          <p:nvPr/>
        </p:nvSpPr>
        <p:spPr>
          <a:xfrm>
            <a:off x="3544888" y="1255713"/>
            <a:ext cx="1657350" cy="258762"/>
          </a:xfrm>
          <a:custGeom>
            <a:avLst/>
            <a:gdLst>
              <a:gd name="txL" fmla="*/ 0 w 1044"/>
              <a:gd name="txT" fmla="*/ 0 h 163"/>
              <a:gd name="txR" fmla="*/ 1044 w 1044"/>
              <a:gd name="txB" fmla="*/ 163 h 163"/>
            </a:gdLst>
            <a:ahLst/>
            <a:cxnLst>
              <a:cxn ang="0">
                <a:pos x="33337" y="0"/>
              </a:cxn>
              <a:cxn ang="0">
                <a:pos x="20637" y="3175"/>
              </a:cxn>
              <a:cxn ang="0">
                <a:pos x="9525" y="7937"/>
              </a:cxn>
              <a:cxn ang="0">
                <a:pos x="3175" y="20637"/>
              </a:cxn>
              <a:cxn ang="0">
                <a:pos x="0" y="31750"/>
              </a:cxn>
              <a:cxn ang="0">
                <a:pos x="0" y="227012"/>
              </a:cxn>
              <a:cxn ang="0">
                <a:pos x="3175" y="238125"/>
              </a:cxn>
              <a:cxn ang="0">
                <a:pos x="9525" y="250825"/>
              </a:cxn>
              <a:cxn ang="0">
                <a:pos x="20637" y="255587"/>
              </a:cxn>
              <a:cxn ang="0">
                <a:pos x="33337" y="258762"/>
              </a:cxn>
              <a:cxn ang="0">
                <a:pos x="1625600" y="258762"/>
              </a:cxn>
              <a:cxn ang="0">
                <a:pos x="1636713" y="255587"/>
              </a:cxn>
              <a:cxn ang="0">
                <a:pos x="1647825" y="250825"/>
              </a:cxn>
              <a:cxn ang="0">
                <a:pos x="1654175" y="238125"/>
              </a:cxn>
              <a:cxn ang="0">
                <a:pos x="1657350" y="227012"/>
              </a:cxn>
              <a:cxn ang="0">
                <a:pos x="1657350" y="31750"/>
              </a:cxn>
              <a:cxn ang="0">
                <a:pos x="1654175" y="20637"/>
              </a:cxn>
              <a:cxn ang="0">
                <a:pos x="1647825" y="7937"/>
              </a:cxn>
              <a:cxn ang="0">
                <a:pos x="1636713" y="3175"/>
              </a:cxn>
              <a:cxn ang="0">
                <a:pos x="1625600" y="0"/>
              </a:cxn>
              <a:cxn ang="0">
                <a:pos x="33337" y="0"/>
              </a:cxn>
            </a:cxnLst>
            <a:rect l="txL" t="txT" r="txR" b="txB"/>
            <a:pathLst>
              <a:path w="1044" h="163">
                <a:moveTo>
                  <a:pt x="21" y="0"/>
                </a:moveTo>
                <a:lnTo>
                  <a:pt x="13" y="2"/>
                </a:lnTo>
                <a:lnTo>
                  <a:pt x="6" y="5"/>
                </a:lnTo>
                <a:lnTo>
                  <a:pt x="2" y="13"/>
                </a:lnTo>
                <a:lnTo>
                  <a:pt x="0" y="20"/>
                </a:lnTo>
                <a:lnTo>
                  <a:pt x="0" y="143"/>
                </a:lnTo>
                <a:lnTo>
                  <a:pt x="2" y="150"/>
                </a:lnTo>
                <a:lnTo>
                  <a:pt x="6" y="158"/>
                </a:lnTo>
                <a:lnTo>
                  <a:pt x="13" y="161"/>
                </a:lnTo>
                <a:lnTo>
                  <a:pt x="21" y="163"/>
                </a:lnTo>
                <a:lnTo>
                  <a:pt x="1024" y="163"/>
                </a:lnTo>
                <a:lnTo>
                  <a:pt x="1031" y="161"/>
                </a:lnTo>
                <a:lnTo>
                  <a:pt x="1038" y="158"/>
                </a:lnTo>
                <a:lnTo>
                  <a:pt x="1042" y="150"/>
                </a:lnTo>
                <a:lnTo>
                  <a:pt x="1044" y="143"/>
                </a:lnTo>
                <a:lnTo>
                  <a:pt x="1044" y="20"/>
                </a:lnTo>
                <a:lnTo>
                  <a:pt x="1042" y="13"/>
                </a:lnTo>
                <a:lnTo>
                  <a:pt x="1038" y="5"/>
                </a:lnTo>
                <a:lnTo>
                  <a:pt x="1031" y="2"/>
                </a:lnTo>
                <a:lnTo>
                  <a:pt x="1024" y="0"/>
                </a:lnTo>
                <a:lnTo>
                  <a:pt x="21" y="0"/>
                </a:lnTo>
                <a:close/>
              </a:path>
            </a:pathLst>
          </a:custGeom>
          <a:solidFill>
            <a:srgbClr val="FF0000"/>
          </a:solidFill>
          <a:ln w="11113" cap="flat" cmpd="sng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68" name="Rectangle 162"/>
          <p:cNvSpPr/>
          <p:nvPr/>
        </p:nvSpPr>
        <p:spPr>
          <a:xfrm>
            <a:off x="3663950" y="1304925"/>
            <a:ext cx="1362075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b="1" dirty="0">
                <a:solidFill>
                  <a:srgbClr val="FFFFFF"/>
                </a:solidFill>
                <a:latin typeface="Arial" panose="020B0604020202020204" pitchFamily="34" charset="0"/>
              </a:rPr>
              <a:t>Maturity Levels (1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369" name="Rectangle 163"/>
          <p:cNvSpPr/>
          <p:nvPr/>
        </p:nvSpPr>
        <p:spPr>
          <a:xfrm>
            <a:off x="4862513" y="1304925"/>
            <a:ext cx="123825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b="1" dirty="0">
                <a:solidFill>
                  <a:srgbClr val="FFFFFF"/>
                </a:solidFill>
                <a:latin typeface="Arial" panose="020B0604020202020204" pitchFamily="34" charset="0"/>
              </a:rPr>
              <a:t>-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370" name="Rectangle 164"/>
          <p:cNvSpPr/>
          <p:nvPr/>
        </p:nvSpPr>
        <p:spPr>
          <a:xfrm>
            <a:off x="4951413" y="1304925"/>
            <a:ext cx="209550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b="1" dirty="0">
                <a:solidFill>
                  <a:srgbClr val="FFFFFF"/>
                </a:solidFill>
                <a:latin typeface="Arial" panose="020B0604020202020204" pitchFamily="34" charset="0"/>
              </a:rPr>
              <a:t>5)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371" name="Oval 165"/>
          <p:cNvSpPr/>
          <p:nvPr/>
        </p:nvSpPr>
        <p:spPr>
          <a:xfrm>
            <a:off x="4651375" y="4038600"/>
            <a:ext cx="819150" cy="755650"/>
          </a:xfrm>
          <a:prstGeom prst="ellipse">
            <a:avLst/>
          </a:prstGeom>
          <a:solidFill>
            <a:srgbClr val="0000FF"/>
          </a:solidFill>
          <a:ln w="11113" cap="flat" cmpd="sng">
            <a:solidFill>
              <a:srgbClr val="66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72" name="Rectangle 166"/>
          <p:cNvSpPr/>
          <p:nvPr/>
        </p:nvSpPr>
        <p:spPr>
          <a:xfrm>
            <a:off x="4792663" y="4248150"/>
            <a:ext cx="642937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b="1" dirty="0">
                <a:solidFill>
                  <a:srgbClr val="FFFFFF"/>
                </a:solidFill>
                <a:latin typeface="Arial" panose="020B0604020202020204" pitchFamily="34" charset="0"/>
              </a:rPr>
              <a:t>Generic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373" name="Rectangle 167"/>
          <p:cNvSpPr/>
          <p:nvPr/>
        </p:nvSpPr>
        <p:spPr>
          <a:xfrm>
            <a:off x="4745038" y="4418013"/>
            <a:ext cx="754062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b="1" dirty="0">
                <a:solidFill>
                  <a:srgbClr val="FFFFFF"/>
                </a:solidFill>
                <a:latin typeface="Arial" panose="020B0604020202020204" pitchFamily="34" charset="0"/>
              </a:rPr>
              <a:t>Practices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374" name="Oval 168"/>
          <p:cNvSpPr/>
          <p:nvPr/>
        </p:nvSpPr>
        <p:spPr>
          <a:xfrm>
            <a:off x="4521200" y="2401888"/>
            <a:ext cx="1125538" cy="407987"/>
          </a:xfrm>
          <a:prstGeom prst="ellipse">
            <a:avLst/>
          </a:prstGeom>
          <a:solidFill>
            <a:srgbClr val="FF0000"/>
          </a:solidFill>
          <a:ln w="11113" cap="flat" cmpd="sng">
            <a:solidFill>
              <a:srgbClr val="66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75" name="Rectangle 169"/>
          <p:cNvSpPr/>
          <p:nvPr/>
        </p:nvSpPr>
        <p:spPr>
          <a:xfrm>
            <a:off x="4816475" y="2439988"/>
            <a:ext cx="642938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b="1" dirty="0">
                <a:solidFill>
                  <a:srgbClr val="FFFFFF"/>
                </a:solidFill>
                <a:latin typeface="Arial" panose="020B0604020202020204" pitchFamily="34" charset="0"/>
              </a:rPr>
              <a:t>Generic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376" name="Rectangle 170"/>
          <p:cNvSpPr/>
          <p:nvPr/>
        </p:nvSpPr>
        <p:spPr>
          <a:xfrm>
            <a:off x="4883150" y="2611438"/>
            <a:ext cx="498475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b="1" dirty="0">
                <a:solidFill>
                  <a:srgbClr val="FFFFFF"/>
                </a:solidFill>
                <a:latin typeface="Arial" panose="020B0604020202020204" pitchFamily="34" charset="0"/>
              </a:rPr>
              <a:t>Goals</a:t>
            </a:r>
            <a:endParaRPr sz="2400" dirty="0">
              <a:latin typeface="Arial" panose="020B0604020202020204" pitchFamily="34" charset="0"/>
            </a:endParaRPr>
          </a:p>
        </p:txBody>
      </p:sp>
      <p:grpSp>
        <p:nvGrpSpPr>
          <p:cNvPr id="15377" name="Group 171"/>
          <p:cNvGrpSpPr/>
          <p:nvPr/>
        </p:nvGrpSpPr>
        <p:grpSpPr>
          <a:xfrm>
            <a:off x="2946400" y="1535113"/>
            <a:ext cx="790575" cy="285750"/>
            <a:chOff x="1856" y="967"/>
            <a:chExt cx="498" cy="180"/>
          </a:xfrm>
        </p:grpSpPr>
        <p:sp>
          <p:nvSpPr>
            <p:cNvPr id="15486" name="Line 172"/>
            <p:cNvSpPr/>
            <p:nvPr/>
          </p:nvSpPr>
          <p:spPr>
            <a:xfrm flipH="1">
              <a:off x="1912" y="967"/>
              <a:ext cx="442" cy="149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87" name="Freeform 173"/>
            <p:cNvSpPr/>
            <p:nvPr/>
          </p:nvSpPr>
          <p:spPr>
            <a:xfrm>
              <a:off x="1856" y="1086"/>
              <a:ext cx="71" cy="61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51" y="0"/>
                </a:cxn>
                <a:cxn ang="0">
                  <a:pos x="0" y="50"/>
                </a:cxn>
                <a:cxn ang="0">
                  <a:pos x="71" y="61"/>
                </a:cxn>
                <a:cxn ang="0">
                  <a:pos x="51" y="0"/>
                </a:cxn>
              </a:cxnLst>
              <a:rect l="txL" t="txT" r="txR" b="txB"/>
              <a:pathLst>
                <a:path w="71" h="61">
                  <a:moveTo>
                    <a:pt x="51" y="0"/>
                  </a:moveTo>
                  <a:lnTo>
                    <a:pt x="0" y="50"/>
                  </a:lnTo>
                  <a:lnTo>
                    <a:pt x="71" y="6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15378" name="Freeform 174"/>
          <p:cNvSpPr/>
          <p:nvPr/>
        </p:nvSpPr>
        <p:spPr>
          <a:xfrm>
            <a:off x="3544888" y="1882775"/>
            <a:ext cx="1557337" cy="257175"/>
          </a:xfrm>
          <a:custGeom>
            <a:avLst/>
            <a:gdLst>
              <a:gd name="txL" fmla="*/ 0 w 981"/>
              <a:gd name="txT" fmla="*/ 0 h 162"/>
              <a:gd name="txR" fmla="*/ 981 w 981"/>
              <a:gd name="txB" fmla="*/ 162 h 162"/>
            </a:gdLst>
            <a:ahLst/>
            <a:cxnLst>
              <a:cxn ang="0">
                <a:pos x="33337" y="0"/>
              </a:cxn>
              <a:cxn ang="0">
                <a:pos x="20637" y="3175"/>
              </a:cxn>
              <a:cxn ang="0">
                <a:pos x="9525" y="9525"/>
              </a:cxn>
              <a:cxn ang="0">
                <a:pos x="3175" y="19050"/>
              </a:cxn>
              <a:cxn ang="0">
                <a:pos x="0" y="33337"/>
              </a:cxn>
              <a:cxn ang="0">
                <a:pos x="0" y="227013"/>
              </a:cxn>
              <a:cxn ang="0">
                <a:pos x="3175" y="239713"/>
              </a:cxn>
              <a:cxn ang="0">
                <a:pos x="9525" y="247650"/>
              </a:cxn>
              <a:cxn ang="0">
                <a:pos x="20637" y="254000"/>
              </a:cxn>
              <a:cxn ang="0">
                <a:pos x="33337" y="257175"/>
              </a:cxn>
              <a:cxn ang="0">
                <a:pos x="1524000" y="257175"/>
              </a:cxn>
              <a:cxn ang="0">
                <a:pos x="1536700" y="254000"/>
              </a:cxn>
              <a:cxn ang="0">
                <a:pos x="1547812" y="247650"/>
              </a:cxn>
              <a:cxn ang="0">
                <a:pos x="1554162" y="239713"/>
              </a:cxn>
              <a:cxn ang="0">
                <a:pos x="1557337" y="227013"/>
              </a:cxn>
              <a:cxn ang="0">
                <a:pos x="1557337" y="33337"/>
              </a:cxn>
              <a:cxn ang="0">
                <a:pos x="1554162" y="19050"/>
              </a:cxn>
              <a:cxn ang="0">
                <a:pos x="1547812" y="9525"/>
              </a:cxn>
              <a:cxn ang="0">
                <a:pos x="1536700" y="3175"/>
              </a:cxn>
              <a:cxn ang="0">
                <a:pos x="1524000" y="0"/>
              </a:cxn>
              <a:cxn ang="0">
                <a:pos x="33337" y="0"/>
              </a:cxn>
            </a:cxnLst>
            <a:rect l="txL" t="txT" r="txR" b="txB"/>
            <a:pathLst>
              <a:path w="981" h="162">
                <a:moveTo>
                  <a:pt x="21" y="0"/>
                </a:moveTo>
                <a:lnTo>
                  <a:pt x="13" y="2"/>
                </a:lnTo>
                <a:lnTo>
                  <a:pt x="6" y="6"/>
                </a:lnTo>
                <a:lnTo>
                  <a:pt x="2" y="12"/>
                </a:lnTo>
                <a:lnTo>
                  <a:pt x="0" y="21"/>
                </a:lnTo>
                <a:lnTo>
                  <a:pt x="0" y="143"/>
                </a:lnTo>
                <a:lnTo>
                  <a:pt x="2" y="151"/>
                </a:lnTo>
                <a:lnTo>
                  <a:pt x="6" y="156"/>
                </a:lnTo>
                <a:lnTo>
                  <a:pt x="13" y="160"/>
                </a:lnTo>
                <a:lnTo>
                  <a:pt x="21" y="162"/>
                </a:lnTo>
                <a:lnTo>
                  <a:pt x="960" y="162"/>
                </a:lnTo>
                <a:lnTo>
                  <a:pt x="968" y="160"/>
                </a:lnTo>
                <a:lnTo>
                  <a:pt x="975" y="156"/>
                </a:lnTo>
                <a:lnTo>
                  <a:pt x="979" y="151"/>
                </a:lnTo>
                <a:lnTo>
                  <a:pt x="981" y="143"/>
                </a:lnTo>
                <a:lnTo>
                  <a:pt x="981" y="21"/>
                </a:lnTo>
                <a:lnTo>
                  <a:pt x="979" y="12"/>
                </a:lnTo>
                <a:lnTo>
                  <a:pt x="975" y="6"/>
                </a:lnTo>
                <a:lnTo>
                  <a:pt x="968" y="2"/>
                </a:lnTo>
                <a:lnTo>
                  <a:pt x="960" y="0"/>
                </a:lnTo>
                <a:lnTo>
                  <a:pt x="21" y="0"/>
                </a:lnTo>
                <a:close/>
              </a:path>
            </a:pathLst>
          </a:custGeom>
          <a:solidFill>
            <a:srgbClr val="FF0000"/>
          </a:solidFill>
          <a:ln w="11113" cap="flat" cmpd="sng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79" name="Rectangle 175"/>
          <p:cNvSpPr/>
          <p:nvPr/>
        </p:nvSpPr>
        <p:spPr>
          <a:xfrm>
            <a:off x="3808413" y="1930400"/>
            <a:ext cx="1173162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b="1" dirty="0">
                <a:solidFill>
                  <a:srgbClr val="FFFFFF"/>
                </a:solidFill>
                <a:latin typeface="Arial" panose="020B0604020202020204" pitchFamily="34" charset="0"/>
              </a:rPr>
              <a:t>Process Area 2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380" name="Line 176"/>
          <p:cNvSpPr/>
          <p:nvPr/>
        </p:nvSpPr>
        <p:spPr>
          <a:xfrm>
            <a:off x="3544888" y="3071813"/>
            <a:ext cx="3298825" cy="1587"/>
          </a:xfrm>
          <a:prstGeom prst="line">
            <a:avLst/>
          </a:prstGeom>
          <a:ln w="1111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1" name="Line 177"/>
          <p:cNvSpPr/>
          <p:nvPr/>
        </p:nvSpPr>
        <p:spPr>
          <a:xfrm>
            <a:off x="3536950" y="3074988"/>
            <a:ext cx="1588" cy="152400"/>
          </a:xfrm>
          <a:prstGeom prst="line">
            <a:avLst/>
          </a:prstGeom>
          <a:ln w="1111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2" name="Line 178"/>
          <p:cNvSpPr/>
          <p:nvPr/>
        </p:nvSpPr>
        <p:spPr>
          <a:xfrm>
            <a:off x="6838950" y="3078163"/>
            <a:ext cx="1588" cy="152400"/>
          </a:xfrm>
          <a:prstGeom prst="line">
            <a:avLst/>
          </a:prstGeom>
          <a:ln w="1111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3" name="Rectangle 179"/>
          <p:cNvSpPr/>
          <p:nvPr/>
        </p:nvSpPr>
        <p:spPr>
          <a:xfrm>
            <a:off x="4421188" y="2876550"/>
            <a:ext cx="1585912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b="1" dirty="0">
                <a:solidFill>
                  <a:srgbClr val="000000"/>
                </a:solidFill>
                <a:latin typeface="Arial" panose="020B0604020202020204" pitchFamily="34" charset="0"/>
              </a:rPr>
              <a:t>Common     Features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384" name="Line 180"/>
          <p:cNvSpPr/>
          <p:nvPr/>
        </p:nvSpPr>
        <p:spPr>
          <a:xfrm>
            <a:off x="5632450" y="3078163"/>
            <a:ext cx="1588" cy="149225"/>
          </a:xfrm>
          <a:prstGeom prst="line">
            <a:avLst/>
          </a:prstGeom>
          <a:ln w="1111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5" name="Freeform 181"/>
          <p:cNvSpPr/>
          <p:nvPr/>
        </p:nvSpPr>
        <p:spPr>
          <a:xfrm>
            <a:off x="1744663" y="1882775"/>
            <a:ext cx="1555750" cy="257175"/>
          </a:xfrm>
          <a:custGeom>
            <a:avLst/>
            <a:gdLst>
              <a:gd name="txL" fmla="*/ 0 w 980"/>
              <a:gd name="txT" fmla="*/ 0 h 162"/>
              <a:gd name="txR" fmla="*/ 980 w 980"/>
              <a:gd name="txB" fmla="*/ 162 h 162"/>
            </a:gdLst>
            <a:ahLst/>
            <a:cxnLst>
              <a:cxn ang="0">
                <a:pos x="31750" y="0"/>
              </a:cxn>
              <a:cxn ang="0">
                <a:pos x="20638" y="3175"/>
              </a:cxn>
              <a:cxn ang="0">
                <a:pos x="7938" y="9525"/>
              </a:cxn>
              <a:cxn ang="0">
                <a:pos x="3175" y="19050"/>
              </a:cxn>
              <a:cxn ang="0">
                <a:pos x="0" y="33337"/>
              </a:cxn>
              <a:cxn ang="0">
                <a:pos x="0" y="227013"/>
              </a:cxn>
              <a:cxn ang="0">
                <a:pos x="3175" y="239713"/>
              </a:cxn>
              <a:cxn ang="0">
                <a:pos x="7938" y="247650"/>
              </a:cxn>
              <a:cxn ang="0">
                <a:pos x="20638" y="254000"/>
              </a:cxn>
              <a:cxn ang="0">
                <a:pos x="31750" y="257175"/>
              </a:cxn>
              <a:cxn ang="0">
                <a:pos x="1524000" y="257175"/>
              </a:cxn>
              <a:cxn ang="0">
                <a:pos x="1535113" y="254000"/>
              </a:cxn>
              <a:cxn ang="0">
                <a:pos x="1547813" y="247650"/>
              </a:cxn>
              <a:cxn ang="0">
                <a:pos x="1552575" y="239713"/>
              </a:cxn>
              <a:cxn ang="0">
                <a:pos x="1555750" y="227013"/>
              </a:cxn>
              <a:cxn ang="0">
                <a:pos x="1555750" y="33337"/>
              </a:cxn>
              <a:cxn ang="0">
                <a:pos x="1552575" y="19050"/>
              </a:cxn>
              <a:cxn ang="0">
                <a:pos x="1547813" y="9525"/>
              </a:cxn>
              <a:cxn ang="0">
                <a:pos x="1535113" y="3175"/>
              </a:cxn>
              <a:cxn ang="0">
                <a:pos x="1524000" y="0"/>
              </a:cxn>
              <a:cxn ang="0">
                <a:pos x="31750" y="0"/>
              </a:cxn>
            </a:cxnLst>
            <a:rect l="txL" t="txT" r="txR" b="txB"/>
            <a:pathLst>
              <a:path w="980" h="162">
                <a:moveTo>
                  <a:pt x="20" y="0"/>
                </a:moveTo>
                <a:lnTo>
                  <a:pt x="13" y="2"/>
                </a:lnTo>
                <a:lnTo>
                  <a:pt x="5" y="6"/>
                </a:lnTo>
                <a:lnTo>
                  <a:pt x="2" y="12"/>
                </a:lnTo>
                <a:lnTo>
                  <a:pt x="0" y="21"/>
                </a:lnTo>
                <a:lnTo>
                  <a:pt x="0" y="143"/>
                </a:lnTo>
                <a:lnTo>
                  <a:pt x="2" y="151"/>
                </a:lnTo>
                <a:lnTo>
                  <a:pt x="5" y="156"/>
                </a:lnTo>
                <a:lnTo>
                  <a:pt x="13" y="160"/>
                </a:lnTo>
                <a:lnTo>
                  <a:pt x="20" y="162"/>
                </a:lnTo>
                <a:lnTo>
                  <a:pt x="960" y="162"/>
                </a:lnTo>
                <a:lnTo>
                  <a:pt x="967" y="160"/>
                </a:lnTo>
                <a:lnTo>
                  <a:pt x="975" y="156"/>
                </a:lnTo>
                <a:lnTo>
                  <a:pt x="978" y="151"/>
                </a:lnTo>
                <a:lnTo>
                  <a:pt x="980" y="143"/>
                </a:lnTo>
                <a:lnTo>
                  <a:pt x="980" y="21"/>
                </a:lnTo>
                <a:lnTo>
                  <a:pt x="978" y="12"/>
                </a:lnTo>
                <a:lnTo>
                  <a:pt x="975" y="6"/>
                </a:lnTo>
                <a:lnTo>
                  <a:pt x="967" y="2"/>
                </a:lnTo>
                <a:lnTo>
                  <a:pt x="96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0000"/>
          </a:solidFill>
          <a:ln w="11113" cap="flat" cmpd="sng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86" name="Rectangle 182"/>
          <p:cNvSpPr/>
          <p:nvPr/>
        </p:nvSpPr>
        <p:spPr>
          <a:xfrm>
            <a:off x="2006600" y="1930400"/>
            <a:ext cx="1173163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b="1" dirty="0">
                <a:solidFill>
                  <a:srgbClr val="FFFFFF"/>
                </a:solidFill>
                <a:latin typeface="Arial" panose="020B0604020202020204" pitchFamily="34" charset="0"/>
              </a:rPr>
              <a:t>Process Area 1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387" name="Freeform 183"/>
          <p:cNvSpPr/>
          <p:nvPr/>
        </p:nvSpPr>
        <p:spPr>
          <a:xfrm>
            <a:off x="5326063" y="1882775"/>
            <a:ext cx="1557337" cy="257175"/>
          </a:xfrm>
          <a:custGeom>
            <a:avLst/>
            <a:gdLst>
              <a:gd name="txL" fmla="*/ 0 w 981"/>
              <a:gd name="txT" fmla="*/ 0 h 162"/>
              <a:gd name="txR" fmla="*/ 981 w 981"/>
              <a:gd name="txB" fmla="*/ 162 h 162"/>
            </a:gdLst>
            <a:ahLst/>
            <a:cxnLst>
              <a:cxn ang="0">
                <a:pos x="31750" y="0"/>
              </a:cxn>
              <a:cxn ang="0">
                <a:pos x="20637" y="3175"/>
              </a:cxn>
              <a:cxn ang="0">
                <a:pos x="9525" y="9525"/>
              </a:cxn>
              <a:cxn ang="0">
                <a:pos x="3175" y="19050"/>
              </a:cxn>
              <a:cxn ang="0">
                <a:pos x="0" y="33337"/>
              </a:cxn>
              <a:cxn ang="0">
                <a:pos x="0" y="227013"/>
              </a:cxn>
              <a:cxn ang="0">
                <a:pos x="3175" y="239713"/>
              </a:cxn>
              <a:cxn ang="0">
                <a:pos x="9525" y="247650"/>
              </a:cxn>
              <a:cxn ang="0">
                <a:pos x="20637" y="254000"/>
              </a:cxn>
              <a:cxn ang="0">
                <a:pos x="31750" y="257175"/>
              </a:cxn>
              <a:cxn ang="0">
                <a:pos x="1524000" y="257175"/>
              </a:cxn>
              <a:cxn ang="0">
                <a:pos x="1536700" y="254000"/>
              </a:cxn>
              <a:cxn ang="0">
                <a:pos x="1547812" y="247650"/>
              </a:cxn>
              <a:cxn ang="0">
                <a:pos x="1554162" y="239713"/>
              </a:cxn>
              <a:cxn ang="0">
                <a:pos x="1557337" y="227013"/>
              </a:cxn>
              <a:cxn ang="0">
                <a:pos x="1557337" y="33337"/>
              </a:cxn>
              <a:cxn ang="0">
                <a:pos x="1554162" y="19050"/>
              </a:cxn>
              <a:cxn ang="0">
                <a:pos x="1547812" y="9525"/>
              </a:cxn>
              <a:cxn ang="0">
                <a:pos x="1536700" y="3175"/>
              </a:cxn>
              <a:cxn ang="0">
                <a:pos x="1524000" y="0"/>
              </a:cxn>
              <a:cxn ang="0">
                <a:pos x="31750" y="0"/>
              </a:cxn>
            </a:cxnLst>
            <a:rect l="txL" t="txT" r="txR" b="txB"/>
            <a:pathLst>
              <a:path w="981" h="162">
                <a:moveTo>
                  <a:pt x="20" y="0"/>
                </a:moveTo>
                <a:lnTo>
                  <a:pt x="13" y="2"/>
                </a:lnTo>
                <a:lnTo>
                  <a:pt x="6" y="6"/>
                </a:lnTo>
                <a:lnTo>
                  <a:pt x="2" y="12"/>
                </a:lnTo>
                <a:lnTo>
                  <a:pt x="0" y="21"/>
                </a:lnTo>
                <a:lnTo>
                  <a:pt x="0" y="143"/>
                </a:lnTo>
                <a:lnTo>
                  <a:pt x="2" y="151"/>
                </a:lnTo>
                <a:lnTo>
                  <a:pt x="6" y="156"/>
                </a:lnTo>
                <a:lnTo>
                  <a:pt x="13" y="160"/>
                </a:lnTo>
                <a:lnTo>
                  <a:pt x="20" y="162"/>
                </a:lnTo>
                <a:lnTo>
                  <a:pt x="960" y="162"/>
                </a:lnTo>
                <a:lnTo>
                  <a:pt x="968" y="160"/>
                </a:lnTo>
                <a:lnTo>
                  <a:pt x="975" y="156"/>
                </a:lnTo>
                <a:lnTo>
                  <a:pt x="979" y="151"/>
                </a:lnTo>
                <a:lnTo>
                  <a:pt x="981" y="143"/>
                </a:lnTo>
                <a:lnTo>
                  <a:pt x="981" y="21"/>
                </a:lnTo>
                <a:lnTo>
                  <a:pt x="979" y="12"/>
                </a:lnTo>
                <a:lnTo>
                  <a:pt x="975" y="6"/>
                </a:lnTo>
                <a:lnTo>
                  <a:pt x="968" y="2"/>
                </a:lnTo>
                <a:lnTo>
                  <a:pt x="96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0000"/>
          </a:solidFill>
          <a:ln w="11113" cap="flat" cmpd="sng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88" name="Rectangle 184"/>
          <p:cNvSpPr/>
          <p:nvPr/>
        </p:nvSpPr>
        <p:spPr>
          <a:xfrm>
            <a:off x="5584825" y="1930400"/>
            <a:ext cx="1182688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b="1" dirty="0">
                <a:solidFill>
                  <a:srgbClr val="FFFFFF"/>
                </a:solidFill>
                <a:latin typeface="Arial" panose="020B0604020202020204" pitchFamily="34" charset="0"/>
              </a:rPr>
              <a:t>Process Area n</a:t>
            </a:r>
            <a:endParaRPr sz="2400" dirty="0">
              <a:latin typeface="Arial" panose="020B0604020202020204" pitchFamily="34" charset="0"/>
            </a:endParaRPr>
          </a:p>
        </p:txBody>
      </p:sp>
      <p:grpSp>
        <p:nvGrpSpPr>
          <p:cNvPr id="15389" name="Group 185"/>
          <p:cNvGrpSpPr/>
          <p:nvPr/>
        </p:nvGrpSpPr>
        <p:grpSpPr>
          <a:xfrm>
            <a:off x="4913313" y="1547813"/>
            <a:ext cx="774700" cy="273050"/>
            <a:chOff x="3095" y="975"/>
            <a:chExt cx="488" cy="172"/>
          </a:xfrm>
        </p:grpSpPr>
        <p:sp>
          <p:nvSpPr>
            <p:cNvPr id="15484" name="Line 186"/>
            <p:cNvSpPr/>
            <p:nvPr/>
          </p:nvSpPr>
          <p:spPr>
            <a:xfrm>
              <a:off x="3095" y="975"/>
              <a:ext cx="431" cy="14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85" name="Freeform 187"/>
            <p:cNvSpPr/>
            <p:nvPr/>
          </p:nvSpPr>
          <p:spPr>
            <a:xfrm>
              <a:off x="3513" y="1086"/>
              <a:ext cx="70" cy="61"/>
            </a:xfrm>
            <a:custGeom>
              <a:avLst/>
              <a:gdLst>
                <a:gd name="txL" fmla="*/ 0 w 70"/>
                <a:gd name="txT" fmla="*/ 0 h 61"/>
                <a:gd name="txR" fmla="*/ 70 w 70"/>
                <a:gd name="txB" fmla="*/ 61 h 61"/>
              </a:gdLst>
              <a:ahLst/>
              <a:cxnLst>
                <a:cxn ang="0">
                  <a:pos x="0" y="61"/>
                </a:cxn>
                <a:cxn ang="0">
                  <a:pos x="70" y="50"/>
                </a:cxn>
                <a:cxn ang="0">
                  <a:pos x="20" y="0"/>
                </a:cxn>
                <a:cxn ang="0">
                  <a:pos x="0" y="61"/>
                </a:cxn>
              </a:cxnLst>
              <a:rect l="txL" t="txT" r="txR" b="txB"/>
              <a:pathLst>
                <a:path w="70" h="61">
                  <a:moveTo>
                    <a:pt x="0" y="61"/>
                  </a:moveTo>
                  <a:lnTo>
                    <a:pt x="70" y="50"/>
                  </a:lnTo>
                  <a:lnTo>
                    <a:pt x="20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390" name="Group 188"/>
          <p:cNvGrpSpPr/>
          <p:nvPr/>
        </p:nvGrpSpPr>
        <p:grpSpPr>
          <a:xfrm>
            <a:off x="4324350" y="2149475"/>
            <a:ext cx="314325" cy="303213"/>
            <a:chOff x="2724" y="1354"/>
            <a:chExt cx="198" cy="191"/>
          </a:xfrm>
        </p:grpSpPr>
        <p:sp>
          <p:nvSpPr>
            <p:cNvPr id="15482" name="Line 189"/>
            <p:cNvSpPr/>
            <p:nvPr/>
          </p:nvSpPr>
          <p:spPr>
            <a:xfrm>
              <a:off x="2724" y="1354"/>
              <a:ext cx="156" cy="150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83" name="Freeform 190"/>
            <p:cNvSpPr/>
            <p:nvPr/>
          </p:nvSpPr>
          <p:spPr>
            <a:xfrm>
              <a:off x="2855" y="1478"/>
              <a:ext cx="67" cy="67"/>
            </a:xfrm>
            <a:custGeom>
              <a:avLst/>
              <a:gdLst>
                <a:gd name="txL" fmla="*/ 0 w 67"/>
                <a:gd name="txT" fmla="*/ 0 h 67"/>
                <a:gd name="txR" fmla="*/ 67 w 67"/>
                <a:gd name="txB" fmla="*/ 67 h 67"/>
              </a:gdLst>
              <a:ahLst/>
              <a:cxnLst>
                <a:cxn ang="0">
                  <a:pos x="0" y="46"/>
                </a:cxn>
                <a:cxn ang="0">
                  <a:pos x="67" y="67"/>
                </a:cxn>
                <a:cxn ang="0">
                  <a:pos x="43" y="0"/>
                </a:cxn>
                <a:cxn ang="0">
                  <a:pos x="0" y="46"/>
                </a:cxn>
              </a:cxnLst>
              <a:rect l="txL" t="txT" r="txR" b="txB"/>
              <a:pathLst>
                <a:path w="67" h="67">
                  <a:moveTo>
                    <a:pt x="0" y="46"/>
                  </a:moveTo>
                  <a:lnTo>
                    <a:pt x="67" y="67"/>
                  </a:lnTo>
                  <a:lnTo>
                    <a:pt x="43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15391" name="Freeform 191"/>
          <p:cNvSpPr/>
          <p:nvPr/>
        </p:nvSpPr>
        <p:spPr>
          <a:xfrm>
            <a:off x="6327775" y="3233738"/>
            <a:ext cx="1131888" cy="415925"/>
          </a:xfrm>
          <a:custGeom>
            <a:avLst/>
            <a:gdLst>
              <a:gd name="txL" fmla="*/ 0 w 713"/>
              <a:gd name="txT" fmla="*/ 0 h 262"/>
              <a:gd name="txR" fmla="*/ 713 w 713"/>
              <a:gd name="txB" fmla="*/ 262 h 262"/>
            </a:gdLst>
            <a:ahLst/>
            <a:cxnLst>
              <a:cxn ang="0">
                <a:pos x="53975" y="0"/>
              </a:cxn>
              <a:cxn ang="0">
                <a:pos x="33338" y="3175"/>
              </a:cxn>
              <a:cxn ang="0">
                <a:pos x="15875" y="14287"/>
              </a:cxn>
              <a:cxn ang="0">
                <a:pos x="3175" y="31750"/>
              </a:cxn>
              <a:cxn ang="0">
                <a:pos x="0" y="52387"/>
              </a:cxn>
              <a:cxn ang="0">
                <a:pos x="0" y="365125"/>
              </a:cxn>
              <a:cxn ang="0">
                <a:pos x="3175" y="384175"/>
              </a:cxn>
              <a:cxn ang="0">
                <a:pos x="15875" y="401637"/>
              </a:cxn>
              <a:cxn ang="0">
                <a:pos x="33338" y="412750"/>
              </a:cxn>
              <a:cxn ang="0">
                <a:pos x="53975" y="415925"/>
              </a:cxn>
              <a:cxn ang="0">
                <a:pos x="1082675" y="415925"/>
              </a:cxn>
              <a:cxn ang="0">
                <a:pos x="1100138" y="412750"/>
              </a:cxn>
              <a:cxn ang="0">
                <a:pos x="1117600" y="401637"/>
              </a:cxn>
              <a:cxn ang="0">
                <a:pos x="1130300" y="384175"/>
              </a:cxn>
              <a:cxn ang="0">
                <a:pos x="1131888" y="365125"/>
              </a:cxn>
              <a:cxn ang="0">
                <a:pos x="1131888" y="52387"/>
              </a:cxn>
              <a:cxn ang="0">
                <a:pos x="1130300" y="31750"/>
              </a:cxn>
              <a:cxn ang="0">
                <a:pos x="1117600" y="14287"/>
              </a:cxn>
              <a:cxn ang="0">
                <a:pos x="1100138" y="3175"/>
              </a:cxn>
              <a:cxn ang="0">
                <a:pos x="1082675" y="0"/>
              </a:cxn>
              <a:cxn ang="0">
                <a:pos x="53975" y="0"/>
              </a:cxn>
            </a:cxnLst>
            <a:rect l="txL" t="txT" r="txR" b="txB"/>
            <a:pathLst>
              <a:path w="713" h="262">
                <a:moveTo>
                  <a:pt x="34" y="0"/>
                </a:moveTo>
                <a:lnTo>
                  <a:pt x="21" y="2"/>
                </a:lnTo>
                <a:lnTo>
                  <a:pt x="10" y="9"/>
                </a:lnTo>
                <a:lnTo>
                  <a:pt x="2" y="20"/>
                </a:lnTo>
                <a:lnTo>
                  <a:pt x="0" y="33"/>
                </a:lnTo>
                <a:lnTo>
                  <a:pt x="0" y="230"/>
                </a:lnTo>
                <a:lnTo>
                  <a:pt x="2" y="242"/>
                </a:lnTo>
                <a:lnTo>
                  <a:pt x="10" y="253"/>
                </a:lnTo>
                <a:lnTo>
                  <a:pt x="21" y="260"/>
                </a:lnTo>
                <a:lnTo>
                  <a:pt x="34" y="262"/>
                </a:lnTo>
                <a:lnTo>
                  <a:pt x="682" y="262"/>
                </a:lnTo>
                <a:lnTo>
                  <a:pt x="693" y="260"/>
                </a:lnTo>
                <a:lnTo>
                  <a:pt x="704" y="253"/>
                </a:lnTo>
                <a:lnTo>
                  <a:pt x="712" y="242"/>
                </a:lnTo>
                <a:lnTo>
                  <a:pt x="713" y="230"/>
                </a:lnTo>
                <a:lnTo>
                  <a:pt x="713" y="33"/>
                </a:lnTo>
                <a:lnTo>
                  <a:pt x="712" y="20"/>
                </a:lnTo>
                <a:lnTo>
                  <a:pt x="704" y="9"/>
                </a:lnTo>
                <a:lnTo>
                  <a:pt x="693" y="2"/>
                </a:lnTo>
                <a:lnTo>
                  <a:pt x="682" y="0"/>
                </a:lnTo>
                <a:lnTo>
                  <a:pt x="34" y="0"/>
                </a:lnTo>
                <a:close/>
              </a:path>
            </a:pathLst>
          </a:custGeom>
          <a:solidFill>
            <a:srgbClr val="FFAFAF"/>
          </a:solidFill>
          <a:ln w="11113" cap="flat" cmpd="sng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92" name="Rectangle 192"/>
          <p:cNvSpPr/>
          <p:nvPr/>
        </p:nvSpPr>
        <p:spPr>
          <a:xfrm>
            <a:off x="6619875" y="3278188"/>
            <a:ext cx="65405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dirty="0">
                <a:solidFill>
                  <a:srgbClr val="000000"/>
                </a:solidFill>
                <a:latin typeface="Arial" panose="020B0604020202020204" pitchFamily="34" charset="0"/>
              </a:rPr>
              <a:t>Verifying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393" name="Rectangle 193"/>
          <p:cNvSpPr/>
          <p:nvPr/>
        </p:nvSpPr>
        <p:spPr>
          <a:xfrm>
            <a:off x="6410325" y="3448050"/>
            <a:ext cx="1096963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dirty="0">
                <a:solidFill>
                  <a:srgbClr val="000000"/>
                </a:solidFill>
                <a:latin typeface="Arial" panose="020B0604020202020204" pitchFamily="34" charset="0"/>
              </a:rPr>
              <a:t>Implementation</a:t>
            </a:r>
            <a:endParaRPr sz="2400" dirty="0">
              <a:latin typeface="Arial" panose="020B0604020202020204" pitchFamily="34" charset="0"/>
            </a:endParaRPr>
          </a:p>
        </p:txBody>
      </p:sp>
      <p:grpSp>
        <p:nvGrpSpPr>
          <p:cNvPr id="15394" name="Group 194"/>
          <p:cNvGrpSpPr/>
          <p:nvPr/>
        </p:nvGrpSpPr>
        <p:grpSpPr>
          <a:xfrm>
            <a:off x="4527550" y="3649663"/>
            <a:ext cx="306388" cy="436562"/>
            <a:chOff x="2852" y="2299"/>
            <a:chExt cx="193" cy="275"/>
          </a:xfrm>
        </p:grpSpPr>
        <p:sp>
          <p:nvSpPr>
            <p:cNvPr id="15480" name="Line 195"/>
            <p:cNvSpPr/>
            <p:nvPr/>
          </p:nvSpPr>
          <p:spPr>
            <a:xfrm>
              <a:off x="2852" y="2299"/>
              <a:ext cx="158" cy="225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81" name="Freeform 196"/>
            <p:cNvSpPr/>
            <p:nvPr/>
          </p:nvSpPr>
          <p:spPr>
            <a:xfrm>
              <a:off x="2982" y="2503"/>
              <a:ext cx="63" cy="71"/>
            </a:xfrm>
            <a:custGeom>
              <a:avLst/>
              <a:gdLst>
                <a:gd name="txL" fmla="*/ 0 w 63"/>
                <a:gd name="txT" fmla="*/ 0 h 71"/>
                <a:gd name="txR" fmla="*/ 63 w 63"/>
                <a:gd name="txB" fmla="*/ 71 h 71"/>
              </a:gdLst>
              <a:ahLst/>
              <a:cxnLst>
                <a:cxn ang="0">
                  <a:pos x="0" y="37"/>
                </a:cxn>
                <a:cxn ang="0">
                  <a:pos x="63" y="71"/>
                </a:cxn>
                <a:cxn ang="0">
                  <a:pos x="52" y="0"/>
                </a:cxn>
                <a:cxn ang="0">
                  <a:pos x="0" y="37"/>
                </a:cxn>
              </a:cxnLst>
              <a:rect l="txL" t="txT" r="txR" b="txB"/>
              <a:pathLst>
                <a:path w="63" h="71">
                  <a:moveTo>
                    <a:pt x="0" y="37"/>
                  </a:moveTo>
                  <a:lnTo>
                    <a:pt x="63" y="71"/>
                  </a:lnTo>
                  <a:lnTo>
                    <a:pt x="52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395" name="Group 197"/>
          <p:cNvGrpSpPr/>
          <p:nvPr/>
        </p:nvGrpSpPr>
        <p:grpSpPr>
          <a:xfrm>
            <a:off x="3554413" y="3660775"/>
            <a:ext cx="1084262" cy="642938"/>
            <a:chOff x="2239" y="2306"/>
            <a:chExt cx="683" cy="405"/>
          </a:xfrm>
        </p:grpSpPr>
        <p:sp>
          <p:nvSpPr>
            <p:cNvPr id="15478" name="Line 198"/>
            <p:cNvSpPr/>
            <p:nvPr/>
          </p:nvSpPr>
          <p:spPr>
            <a:xfrm>
              <a:off x="2239" y="2306"/>
              <a:ext cx="633" cy="377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79" name="Freeform 199"/>
            <p:cNvSpPr/>
            <p:nvPr/>
          </p:nvSpPr>
          <p:spPr>
            <a:xfrm>
              <a:off x="2852" y="2652"/>
              <a:ext cx="70" cy="59"/>
            </a:xfrm>
            <a:custGeom>
              <a:avLst/>
              <a:gdLst>
                <a:gd name="txL" fmla="*/ 0 w 70"/>
                <a:gd name="txT" fmla="*/ 0 h 59"/>
                <a:gd name="txR" fmla="*/ 70 w 70"/>
                <a:gd name="txB" fmla="*/ 59 h 59"/>
              </a:gdLst>
              <a:ahLst/>
              <a:cxnLst>
                <a:cxn ang="0">
                  <a:pos x="0" y="56"/>
                </a:cxn>
                <a:cxn ang="0">
                  <a:pos x="70" y="59"/>
                </a:cxn>
                <a:cxn ang="0">
                  <a:pos x="33" y="0"/>
                </a:cxn>
                <a:cxn ang="0">
                  <a:pos x="0" y="56"/>
                </a:cxn>
              </a:cxnLst>
              <a:rect l="txL" t="txT" r="txR" b="txB"/>
              <a:pathLst>
                <a:path w="70" h="59">
                  <a:moveTo>
                    <a:pt x="0" y="56"/>
                  </a:moveTo>
                  <a:lnTo>
                    <a:pt x="70" y="59"/>
                  </a:lnTo>
                  <a:lnTo>
                    <a:pt x="33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396" name="Group 200"/>
          <p:cNvGrpSpPr/>
          <p:nvPr/>
        </p:nvGrpSpPr>
        <p:grpSpPr>
          <a:xfrm>
            <a:off x="5311775" y="3660775"/>
            <a:ext cx="341313" cy="454025"/>
            <a:chOff x="3346" y="2306"/>
            <a:chExt cx="215" cy="286"/>
          </a:xfrm>
        </p:grpSpPr>
        <p:sp>
          <p:nvSpPr>
            <p:cNvPr id="15476" name="Line 201"/>
            <p:cNvSpPr/>
            <p:nvPr/>
          </p:nvSpPr>
          <p:spPr>
            <a:xfrm flipH="1">
              <a:off x="3379" y="2306"/>
              <a:ext cx="182" cy="240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77" name="Freeform 202"/>
            <p:cNvSpPr/>
            <p:nvPr/>
          </p:nvSpPr>
          <p:spPr>
            <a:xfrm>
              <a:off x="3346" y="2524"/>
              <a:ext cx="65" cy="68"/>
            </a:xfrm>
            <a:custGeom>
              <a:avLst/>
              <a:gdLst>
                <a:gd name="txL" fmla="*/ 0 w 65"/>
                <a:gd name="txT" fmla="*/ 0 h 68"/>
                <a:gd name="txR" fmla="*/ 65 w 65"/>
                <a:gd name="txB" fmla="*/ 68 h 68"/>
              </a:gdLst>
              <a:ahLst/>
              <a:cxnLst>
                <a:cxn ang="0">
                  <a:pos x="13" y="0"/>
                </a:cxn>
                <a:cxn ang="0">
                  <a:pos x="0" y="68"/>
                </a:cxn>
                <a:cxn ang="0">
                  <a:pos x="65" y="37"/>
                </a:cxn>
                <a:cxn ang="0">
                  <a:pos x="13" y="0"/>
                </a:cxn>
              </a:cxnLst>
              <a:rect l="txL" t="txT" r="txR" b="txB"/>
              <a:pathLst>
                <a:path w="65" h="68">
                  <a:moveTo>
                    <a:pt x="13" y="0"/>
                  </a:moveTo>
                  <a:lnTo>
                    <a:pt x="0" y="68"/>
                  </a:lnTo>
                  <a:lnTo>
                    <a:pt x="65" y="3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397" name="Group 203"/>
          <p:cNvGrpSpPr/>
          <p:nvPr/>
        </p:nvGrpSpPr>
        <p:grpSpPr>
          <a:xfrm>
            <a:off x="5476875" y="3660775"/>
            <a:ext cx="1373188" cy="684213"/>
            <a:chOff x="3450" y="2306"/>
            <a:chExt cx="865" cy="431"/>
          </a:xfrm>
        </p:grpSpPr>
        <p:sp>
          <p:nvSpPr>
            <p:cNvPr id="15474" name="Line 204"/>
            <p:cNvSpPr/>
            <p:nvPr/>
          </p:nvSpPr>
          <p:spPr>
            <a:xfrm flipH="1">
              <a:off x="3502" y="2306"/>
              <a:ext cx="813" cy="403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75" name="Freeform 205"/>
            <p:cNvSpPr/>
            <p:nvPr/>
          </p:nvSpPr>
          <p:spPr>
            <a:xfrm>
              <a:off x="3450" y="2682"/>
              <a:ext cx="72" cy="55"/>
            </a:xfrm>
            <a:custGeom>
              <a:avLst/>
              <a:gdLst>
                <a:gd name="txL" fmla="*/ 0 w 72"/>
                <a:gd name="txT" fmla="*/ 0 h 55"/>
                <a:gd name="txR" fmla="*/ 72 w 72"/>
                <a:gd name="txB" fmla="*/ 55 h 55"/>
              </a:gdLst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72" y="55"/>
                </a:cxn>
                <a:cxn ang="0">
                  <a:pos x="42" y="0"/>
                </a:cxn>
              </a:cxnLst>
              <a:rect l="txL" t="txT" r="txR" b="txB"/>
              <a:pathLst>
                <a:path w="72" h="55">
                  <a:moveTo>
                    <a:pt x="42" y="0"/>
                  </a:moveTo>
                  <a:lnTo>
                    <a:pt x="0" y="55"/>
                  </a:lnTo>
                  <a:lnTo>
                    <a:pt x="72" y="5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15398" name="Line 206"/>
          <p:cNvSpPr/>
          <p:nvPr/>
        </p:nvSpPr>
        <p:spPr>
          <a:xfrm>
            <a:off x="4521200" y="3074988"/>
            <a:ext cx="1588" cy="152400"/>
          </a:xfrm>
          <a:prstGeom prst="line">
            <a:avLst/>
          </a:prstGeom>
          <a:ln w="1111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99" name="Oval 207"/>
          <p:cNvSpPr/>
          <p:nvPr/>
        </p:nvSpPr>
        <p:spPr>
          <a:xfrm>
            <a:off x="2967038" y="2401888"/>
            <a:ext cx="1123950" cy="407987"/>
          </a:xfrm>
          <a:prstGeom prst="ellipse">
            <a:avLst/>
          </a:prstGeom>
          <a:solidFill>
            <a:srgbClr val="FF0000"/>
          </a:solidFill>
          <a:ln w="11113" cap="flat" cmpd="sng">
            <a:solidFill>
              <a:srgbClr val="66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400" name="Rectangle 208"/>
          <p:cNvSpPr/>
          <p:nvPr/>
        </p:nvSpPr>
        <p:spPr>
          <a:xfrm>
            <a:off x="3254375" y="2439988"/>
            <a:ext cx="660400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b="1" dirty="0">
                <a:solidFill>
                  <a:srgbClr val="FFFFFF"/>
                </a:solidFill>
                <a:latin typeface="Arial" panose="020B0604020202020204" pitchFamily="34" charset="0"/>
              </a:rPr>
              <a:t>Specific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401" name="Rectangle 209"/>
          <p:cNvSpPr/>
          <p:nvPr/>
        </p:nvSpPr>
        <p:spPr>
          <a:xfrm>
            <a:off x="3330575" y="2611438"/>
            <a:ext cx="498475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b="1" dirty="0">
                <a:solidFill>
                  <a:srgbClr val="FFFFFF"/>
                </a:solidFill>
                <a:latin typeface="Arial" panose="020B0604020202020204" pitchFamily="34" charset="0"/>
              </a:rPr>
              <a:t>Goals</a:t>
            </a:r>
            <a:endParaRPr sz="2400" dirty="0">
              <a:latin typeface="Arial" panose="020B0604020202020204" pitchFamily="34" charset="0"/>
            </a:endParaRPr>
          </a:p>
        </p:txBody>
      </p:sp>
      <p:grpSp>
        <p:nvGrpSpPr>
          <p:cNvPr id="15402" name="Group 210"/>
          <p:cNvGrpSpPr/>
          <p:nvPr/>
        </p:nvGrpSpPr>
        <p:grpSpPr>
          <a:xfrm>
            <a:off x="3984625" y="2128838"/>
            <a:ext cx="327025" cy="334962"/>
            <a:chOff x="2510" y="1341"/>
            <a:chExt cx="206" cy="211"/>
          </a:xfrm>
        </p:grpSpPr>
        <p:sp>
          <p:nvSpPr>
            <p:cNvPr id="15472" name="Line 211"/>
            <p:cNvSpPr/>
            <p:nvPr/>
          </p:nvSpPr>
          <p:spPr>
            <a:xfrm flipH="1">
              <a:off x="2551" y="1341"/>
              <a:ext cx="165" cy="170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73" name="Freeform 212"/>
            <p:cNvSpPr/>
            <p:nvPr/>
          </p:nvSpPr>
          <p:spPr>
            <a:xfrm>
              <a:off x="2510" y="1485"/>
              <a:ext cx="69" cy="67"/>
            </a:xfrm>
            <a:custGeom>
              <a:avLst/>
              <a:gdLst>
                <a:gd name="txL" fmla="*/ 0 w 69"/>
                <a:gd name="txT" fmla="*/ 0 h 67"/>
                <a:gd name="txR" fmla="*/ 69 w 69"/>
                <a:gd name="txB" fmla="*/ 67 h 67"/>
              </a:gdLst>
              <a:ahLst/>
              <a:cxnLst>
                <a:cxn ang="0">
                  <a:pos x="24" y="0"/>
                </a:cxn>
                <a:cxn ang="0">
                  <a:pos x="0" y="67"/>
                </a:cxn>
                <a:cxn ang="0">
                  <a:pos x="69" y="45"/>
                </a:cxn>
                <a:cxn ang="0">
                  <a:pos x="24" y="0"/>
                </a:cxn>
              </a:cxnLst>
              <a:rect l="txL" t="txT" r="txR" b="txB"/>
              <a:pathLst>
                <a:path w="69" h="67">
                  <a:moveTo>
                    <a:pt x="24" y="0"/>
                  </a:moveTo>
                  <a:lnTo>
                    <a:pt x="0" y="67"/>
                  </a:lnTo>
                  <a:lnTo>
                    <a:pt x="69" y="4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403" name="Group 213"/>
          <p:cNvGrpSpPr/>
          <p:nvPr/>
        </p:nvGrpSpPr>
        <p:grpSpPr>
          <a:xfrm>
            <a:off x="2003425" y="2789238"/>
            <a:ext cx="1227138" cy="1266825"/>
            <a:chOff x="1262" y="1757"/>
            <a:chExt cx="773" cy="798"/>
          </a:xfrm>
        </p:grpSpPr>
        <p:sp>
          <p:nvSpPr>
            <p:cNvPr id="15470" name="Line 214"/>
            <p:cNvSpPr/>
            <p:nvPr/>
          </p:nvSpPr>
          <p:spPr>
            <a:xfrm flipH="1">
              <a:off x="1303" y="1757"/>
              <a:ext cx="732" cy="756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71" name="Freeform 215"/>
            <p:cNvSpPr/>
            <p:nvPr/>
          </p:nvSpPr>
          <p:spPr>
            <a:xfrm>
              <a:off x="1262" y="2487"/>
              <a:ext cx="69" cy="68"/>
            </a:xfrm>
            <a:custGeom>
              <a:avLst/>
              <a:gdLst>
                <a:gd name="txL" fmla="*/ 0 w 69"/>
                <a:gd name="txT" fmla="*/ 0 h 68"/>
                <a:gd name="txR" fmla="*/ 69 w 69"/>
                <a:gd name="txB" fmla="*/ 68 h 68"/>
              </a:gdLst>
              <a:ahLst/>
              <a:cxnLst>
                <a:cxn ang="0">
                  <a:pos x="24" y="0"/>
                </a:cxn>
                <a:cxn ang="0">
                  <a:pos x="0" y="68"/>
                </a:cxn>
                <a:cxn ang="0">
                  <a:pos x="69" y="44"/>
                </a:cxn>
                <a:cxn ang="0">
                  <a:pos x="24" y="0"/>
                </a:cxn>
              </a:cxnLst>
              <a:rect l="txL" t="txT" r="txR" b="txB"/>
              <a:pathLst>
                <a:path w="69" h="68">
                  <a:moveTo>
                    <a:pt x="24" y="0"/>
                  </a:moveTo>
                  <a:lnTo>
                    <a:pt x="0" y="68"/>
                  </a:lnTo>
                  <a:lnTo>
                    <a:pt x="69" y="4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404" name="Group 216"/>
          <p:cNvGrpSpPr/>
          <p:nvPr/>
        </p:nvGrpSpPr>
        <p:grpSpPr>
          <a:xfrm>
            <a:off x="2120900" y="2789238"/>
            <a:ext cx="1109663" cy="1344612"/>
            <a:chOff x="1336" y="1757"/>
            <a:chExt cx="699" cy="847"/>
          </a:xfrm>
        </p:grpSpPr>
        <p:sp>
          <p:nvSpPr>
            <p:cNvPr id="15468" name="Line 217"/>
            <p:cNvSpPr/>
            <p:nvPr/>
          </p:nvSpPr>
          <p:spPr>
            <a:xfrm flipH="1">
              <a:off x="1372" y="1757"/>
              <a:ext cx="663" cy="802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9" name="Freeform 218"/>
            <p:cNvSpPr/>
            <p:nvPr/>
          </p:nvSpPr>
          <p:spPr>
            <a:xfrm>
              <a:off x="1336" y="2535"/>
              <a:ext cx="65" cy="69"/>
            </a:xfrm>
            <a:custGeom>
              <a:avLst/>
              <a:gdLst>
                <a:gd name="txL" fmla="*/ 0 w 65"/>
                <a:gd name="txT" fmla="*/ 0 h 69"/>
                <a:gd name="txR" fmla="*/ 65 w 65"/>
                <a:gd name="txB" fmla="*/ 69 h 69"/>
              </a:gdLst>
              <a:ahLst/>
              <a:cxnLst>
                <a:cxn ang="0">
                  <a:pos x="17" y="0"/>
                </a:cxn>
                <a:cxn ang="0">
                  <a:pos x="0" y="69"/>
                </a:cxn>
                <a:cxn ang="0">
                  <a:pos x="65" y="41"/>
                </a:cxn>
                <a:cxn ang="0">
                  <a:pos x="17" y="0"/>
                </a:cxn>
              </a:cxnLst>
              <a:rect l="txL" t="txT" r="txR" b="txB"/>
              <a:pathLst>
                <a:path w="65" h="69">
                  <a:moveTo>
                    <a:pt x="17" y="0"/>
                  </a:moveTo>
                  <a:lnTo>
                    <a:pt x="0" y="69"/>
                  </a:lnTo>
                  <a:lnTo>
                    <a:pt x="65" y="4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405" name="Group 219"/>
          <p:cNvGrpSpPr/>
          <p:nvPr/>
        </p:nvGrpSpPr>
        <p:grpSpPr>
          <a:xfrm>
            <a:off x="1838325" y="2789238"/>
            <a:ext cx="1382713" cy="1238250"/>
            <a:chOff x="1158" y="1757"/>
            <a:chExt cx="871" cy="780"/>
          </a:xfrm>
        </p:grpSpPr>
        <p:sp>
          <p:nvSpPr>
            <p:cNvPr id="15466" name="Line 220"/>
            <p:cNvSpPr/>
            <p:nvPr/>
          </p:nvSpPr>
          <p:spPr>
            <a:xfrm flipH="1">
              <a:off x="1199" y="1757"/>
              <a:ext cx="830" cy="74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7" name="Freeform 221"/>
            <p:cNvSpPr/>
            <p:nvPr/>
          </p:nvSpPr>
          <p:spPr>
            <a:xfrm>
              <a:off x="1158" y="2472"/>
              <a:ext cx="67" cy="65"/>
            </a:xfrm>
            <a:custGeom>
              <a:avLst/>
              <a:gdLst>
                <a:gd name="txL" fmla="*/ 0 w 67"/>
                <a:gd name="txT" fmla="*/ 0 h 65"/>
                <a:gd name="txR" fmla="*/ 67 w 67"/>
                <a:gd name="txB" fmla="*/ 65 h 65"/>
              </a:gdLst>
              <a:ahLst/>
              <a:cxnLst>
                <a:cxn ang="0">
                  <a:pos x="24" y="0"/>
                </a:cxn>
                <a:cxn ang="0">
                  <a:pos x="0" y="65"/>
                </a:cxn>
                <a:cxn ang="0">
                  <a:pos x="67" y="46"/>
                </a:cxn>
                <a:cxn ang="0">
                  <a:pos x="24" y="0"/>
                </a:cxn>
              </a:cxnLst>
              <a:rect l="txL" t="txT" r="txR" b="txB"/>
              <a:pathLst>
                <a:path w="67" h="65">
                  <a:moveTo>
                    <a:pt x="24" y="0"/>
                  </a:moveTo>
                  <a:lnTo>
                    <a:pt x="0" y="65"/>
                  </a:lnTo>
                  <a:lnTo>
                    <a:pt x="67" y="4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15406" name="Oval 222"/>
          <p:cNvSpPr/>
          <p:nvPr/>
        </p:nvSpPr>
        <p:spPr>
          <a:xfrm>
            <a:off x="1431925" y="4038600"/>
            <a:ext cx="819150" cy="755650"/>
          </a:xfrm>
          <a:prstGeom prst="ellipse">
            <a:avLst/>
          </a:prstGeom>
          <a:solidFill>
            <a:srgbClr val="0000FF"/>
          </a:solidFill>
          <a:ln w="11113" cap="flat" cmpd="sng">
            <a:solidFill>
              <a:srgbClr val="66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407" name="Rectangle 223"/>
          <p:cNvSpPr/>
          <p:nvPr/>
        </p:nvSpPr>
        <p:spPr>
          <a:xfrm>
            <a:off x="1566863" y="4248150"/>
            <a:ext cx="660400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b="1" dirty="0">
                <a:solidFill>
                  <a:srgbClr val="FFFFFF"/>
                </a:solidFill>
                <a:latin typeface="Arial" panose="020B0604020202020204" pitchFamily="34" charset="0"/>
              </a:rPr>
              <a:t>Specific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408" name="Rectangle 224"/>
          <p:cNvSpPr/>
          <p:nvPr/>
        </p:nvSpPr>
        <p:spPr>
          <a:xfrm>
            <a:off x="1525588" y="4418013"/>
            <a:ext cx="754062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b="1" dirty="0">
                <a:solidFill>
                  <a:srgbClr val="FFFFFF"/>
                </a:solidFill>
                <a:latin typeface="Arial" panose="020B0604020202020204" pitchFamily="34" charset="0"/>
              </a:rPr>
              <a:t>Practices</a:t>
            </a:r>
            <a:endParaRPr sz="2400" dirty="0">
              <a:latin typeface="Arial" panose="020B0604020202020204" pitchFamily="34" charset="0"/>
            </a:endParaRPr>
          </a:p>
        </p:txBody>
      </p:sp>
      <p:grpSp>
        <p:nvGrpSpPr>
          <p:cNvPr id="15409" name="Group 225"/>
          <p:cNvGrpSpPr/>
          <p:nvPr/>
        </p:nvGrpSpPr>
        <p:grpSpPr>
          <a:xfrm>
            <a:off x="5051425" y="2820988"/>
            <a:ext cx="103188" cy="250825"/>
            <a:chOff x="3182" y="1777"/>
            <a:chExt cx="65" cy="158"/>
          </a:xfrm>
        </p:grpSpPr>
        <p:sp>
          <p:nvSpPr>
            <p:cNvPr id="15464" name="Line 226"/>
            <p:cNvSpPr/>
            <p:nvPr/>
          </p:nvSpPr>
          <p:spPr>
            <a:xfrm>
              <a:off x="3214" y="1777"/>
              <a:ext cx="1" cy="97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5" name="Freeform 227"/>
            <p:cNvSpPr/>
            <p:nvPr/>
          </p:nvSpPr>
          <p:spPr>
            <a:xfrm>
              <a:off x="3182" y="1870"/>
              <a:ext cx="65" cy="65"/>
            </a:xfrm>
            <a:custGeom>
              <a:avLst/>
              <a:gdLst>
                <a:gd name="txL" fmla="*/ 0 w 65"/>
                <a:gd name="txT" fmla="*/ 0 h 65"/>
                <a:gd name="txR" fmla="*/ 65 w 65"/>
                <a:gd name="txB" fmla="*/ 65 h 65"/>
              </a:gdLst>
              <a:ahLst/>
              <a:cxnLst>
                <a:cxn ang="0">
                  <a:pos x="0" y="0"/>
                </a:cxn>
                <a:cxn ang="0">
                  <a:pos x="34" y="65"/>
                </a:cxn>
                <a:cxn ang="0">
                  <a:pos x="65" y="0"/>
                </a:cxn>
                <a:cxn ang="0">
                  <a:pos x="0" y="0"/>
                </a:cxn>
              </a:cxnLst>
              <a:rect l="txL" t="txT" r="txR" b="txB"/>
              <a:pathLst>
                <a:path w="65" h="65">
                  <a:moveTo>
                    <a:pt x="0" y="0"/>
                  </a:moveTo>
                  <a:lnTo>
                    <a:pt x="34" y="65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15410" name="Freeform 228"/>
          <p:cNvSpPr/>
          <p:nvPr/>
        </p:nvSpPr>
        <p:spPr>
          <a:xfrm>
            <a:off x="4097338" y="3230563"/>
            <a:ext cx="871537" cy="415925"/>
          </a:xfrm>
          <a:custGeom>
            <a:avLst/>
            <a:gdLst>
              <a:gd name="txL" fmla="*/ 0 w 549"/>
              <a:gd name="txT" fmla="*/ 0 h 262"/>
              <a:gd name="txR" fmla="*/ 549 w 549"/>
              <a:gd name="txB" fmla="*/ 262 h 262"/>
            </a:gdLst>
            <a:ahLst/>
            <a:cxnLst>
              <a:cxn ang="0">
                <a:pos x="49212" y="0"/>
              </a:cxn>
              <a:cxn ang="0">
                <a:pos x="31750" y="3175"/>
              </a:cxn>
              <a:cxn ang="0">
                <a:pos x="14287" y="14287"/>
              </a:cxn>
              <a:cxn ang="0">
                <a:pos x="3175" y="33337"/>
              </a:cxn>
              <a:cxn ang="0">
                <a:pos x="0" y="50800"/>
              </a:cxn>
              <a:cxn ang="0">
                <a:pos x="0" y="363537"/>
              </a:cxn>
              <a:cxn ang="0">
                <a:pos x="3175" y="384175"/>
              </a:cxn>
              <a:cxn ang="0">
                <a:pos x="14287" y="401637"/>
              </a:cxn>
              <a:cxn ang="0">
                <a:pos x="31750" y="412750"/>
              </a:cxn>
              <a:cxn ang="0">
                <a:pos x="49212" y="415925"/>
              </a:cxn>
              <a:cxn ang="0">
                <a:pos x="819150" y="415925"/>
              </a:cxn>
              <a:cxn ang="0">
                <a:pos x="839787" y="412750"/>
              </a:cxn>
              <a:cxn ang="0">
                <a:pos x="857250" y="401637"/>
              </a:cxn>
              <a:cxn ang="0">
                <a:pos x="868362" y="384175"/>
              </a:cxn>
              <a:cxn ang="0">
                <a:pos x="871537" y="363537"/>
              </a:cxn>
              <a:cxn ang="0">
                <a:pos x="871537" y="50800"/>
              </a:cxn>
              <a:cxn ang="0">
                <a:pos x="868362" y="33337"/>
              </a:cxn>
              <a:cxn ang="0">
                <a:pos x="857250" y="14287"/>
              </a:cxn>
              <a:cxn ang="0">
                <a:pos x="839787" y="3175"/>
              </a:cxn>
              <a:cxn ang="0">
                <a:pos x="819150" y="0"/>
              </a:cxn>
              <a:cxn ang="0">
                <a:pos x="49212" y="0"/>
              </a:cxn>
            </a:cxnLst>
            <a:rect l="txL" t="txT" r="txR" b="txB"/>
            <a:pathLst>
              <a:path w="549" h="262">
                <a:moveTo>
                  <a:pt x="31" y="0"/>
                </a:moveTo>
                <a:lnTo>
                  <a:pt x="20" y="2"/>
                </a:lnTo>
                <a:lnTo>
                  <a:pt x="9" y="9"/>
                </a:lnTo>
                <a:lnTo>
                  <a:pt x="2" y="21"/>
                </a:lnTo>
                <a:lnTo>
                  <a:pt x="0" y="32"/>
                </a:lnTo>
                <a:lnTo>
                  <a:pt x="0" y="229"/>
                </a:lnTo>
                <a:lnTo>
                  <a:pt x="2" y="242"/>
                </a:lnTo>
                <a:lnTo>
                  <a:pt x="9" y="253"/>
                </a:lnTo>
                <a:lnTo>
                  <a:pt x="20" y="260"/>
                </a:lnTo>
                <a:lnTo>
                  <a:pt x="31" y="262"/>
                </a:lnTo>
                <a:lnTo>
                  <a:pt x="516" y="262"/>
                </a:lnTo>
                <a:lnTo>
                  <a:pt x="529" y="260"/>
                </a:lnTo>
                <a:lnTo>
                  <a:pt x="540" y="253"/>
                </a:lnTo>
                <a:lnTo>
                  <a:pt x="547" y="242"/>
                </a:lnTo>
                <a:lnTo>
                  <a:pt x="549" y="229"/>
                </a:lnTo>
                <a:lnTo>
                  <a:pt x="549" y="32"/>
                </a:lnTo>
                <a:lnTo>
                  <a:pt x="547" y="21"/>
                </a:lnTo>
                <a:lnTo>
                  <a:pt x="540" y="9"/>
                </a:lnTo>
                <a:lnTo>
                  <a:pt x="529" y="2"/>
                </a:lnTo>
                <a:lnTo>
                  <a:pt x="516" y="0"/>
                </a:lnTo>
                <a:lnTo>
                  <a:pt x="31" y="0"/>
                </a:lnTo>
                <a:close/>
              </a:path>
            </a:pathLst>
          </a:custGeom>
          <a:solidFill>
            <a:srgbClr val="FFAFAF"/>
          </a:solidFill>
          <a:ln w="11113" cap="flat" cmpd="sng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411" name="Rectangle 229"/>
          <p:cNvSpPr/>
          <p:nvPr/>
        </p:nvSpPr>
        <p:spPr>
          <a:xfrm>
            <a:off x="4344988" y="3271838"/>
            <a:ext cx="465137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dirty="0">
                <a:solidFill>
                  <a:srgbClr val="000000"/>
                </a:solidFill>
                <a:latin typeface="Arial" panose="020B0604020202020204" pitchFamily="34" charset="0"/>
              </a:rPr>
              <a:t>Ability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412" name="Rectangle 230"/>
          <p:cNvSpPr/>
          <p:nvPr/>
        </p:nvSpPr>
        <p:spPr>
          <a:xfrm>
            <a:off x="4197350" y="3443288"/>
            <a:ext cx="78105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dirty="0">
                <a:solidFill>
                  <a:srgbClr val="000000"/>
                </a:solidFill>
                <a:latin typeface="Arial" panose="020B0604020202020204" pitchFamily="34" charset="0"/>
              </a:rPr>
              <a:t>to Perform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413" name="Freeform 231"/>
          <p:cNvSpPr/>
          <p:nvPr/>
        </p:nvSpPr>
        <p:spPr>
          <a:xfrm>
            <a:off x="5060950" y="3244850"/>
            <a:ext cx="1158875" cy="428625"/>
          </a:xfrm>
          <a:custGeom>
            <a:avLst/>
            <a:gdLst>
              <a:gd name="txL" fmla="*/ 0 w 730"/>
              <a:gd name="txT" fmla="*/ 0 h 270"/>
              <a:gd name="txR" fmla="*/ 730 w 730"/>
              <a:gd name="txB" fmla="*/ 270 h 270"/>
            </a:gdLst>
            <a:ahLst/>
            <a:cxnLst>
              <a:cxn ang="0">
                <a:pos x="52388" y="0"/>
              </a:cxn>
              <a:cxn ang="0">
                <a:pos x="31750" y="3175"/>
              </a:cxn>
              <a:cxn ang="0">
                <a:pos x="14288" y="15875"/>
              </a:cxn>
              <a:cxn ang="0">
                <a:pos x="3175" y="33337"/>
              </a:cxn>
              <a:cxn ang="0">
                <a:pos x="0" y="53975"/>
              </a:cxn>
              <a:cxn ang="0">
                <a:pos x="0" y="374650"/>
              </a:cxn>
              <a:cxn ang="0">
                <a:pos x="3175" y="395287"/>
              </a:cxn>
              <a:cxn ang="0">
                <a:pos x="14288" y="414338"/>
              </a:cxn>
              <a:cxn ang="0">
                <a:pos x="31750" y="425450"/>
              </a:cxn>
              <a:cxn ang="0">
                <a:pos x="52388" y="428625"/>
              </a:cxn>
              <a:cxn ang="0">
                <a:pos x="1104900" y="428625"/>
              </a:cxn>
              <a:cxn ang="0">
                <a:pos x="1125538" y="425450"/>
              </a:cxn>
              <a:cxn ang="0">
                <a:pos x="1143000" y="414338"/>
              </a:cxn>
              <a:cxn ang="0">
                <a:pos x="1155700" y="395287"/>
              </a:cxn>
              <a:cxn ang="0">
                <a:pos x="1158875" y="374650"/>
              </a:cxn>
              <a:cxn ang="0">
                <a:pos x="1158875" y="53975"/>
              </a:cxn>
              <a:cxn ang="0">
                <a:pos x="1155700" y="33337"/>
              </a:cxn>
              <a:cxn ang="0">
                <a:pos x="1143000" y="15875"/>
              </a:cxn>
              <a:cxn ang="0">
                <a:pos x="1125538" y="3175"/>
              </a:cxn>
              <a:cxn ang="0">
                <a:pos x="1104900" y="0"/>
              </a:cxn>
              <a:cxn ang="0">
                <a:pos x="52388" y="0"/>
              </a:cxn>
            </a:cxnLst>
            <a:rect l="txL" t="txT" r="txR" b="txB"/>
            <a:pathLst>
              <a:path w="730" h="270">
                <a:moveTo>
                  <a:pt x="33" y="0"/>
                </a:moveTo>
                <a:lnTo>
                  <a:pt x="20" y="2"/>
                </a:lnTo>
                <a:lnTo>
                  <a:pt x="9" y="10"/>
                </a:lnTo>
                <a:lnTo>
                  <a:pt x="2" y="21"/>
                </a:lnTo>
                <a:lnTo>
                  <a:pt x="0" y="34"/>
                </a:lnTo>
                <a:lnTo>
                  <a:pt x="0" y="236"/>
                </a:lnTo>
                <a:lnTo>
                  <a:pt x="2" y="249"/>
                </a:lnTo>
                <a:lnTo>
                  <a:pt x="9" y="261"/>
                </a:lnTo>
                <a:lnTo>
                  <a:pt x="20" y="268"/>
                </a:lnTo>
                <a:lnTo>
                  <a:pt x="33" y="270"/>
                </a:lnTo>
                <a:lnTo>
                  <a:pt x="696" y="270"/>
                </a:lnTo>
                <a:lnTo>
                  <a:pt x="709" y="268"/>
                </a:lnTo>
                <a:lnTo>
                  <a:pt x="720" y="261"/>
                </a:lnTo>
                <a:lnTo>
                  <a:pt x="728" y="249"/>
                </a:lnTo>
                <a:lnTo>
                  <a:pt x="730" y="236"/>
                </a:lnTo>
                <a:lnTo>
                  <a:pt x="730" y="34"/>
                </a:lnTo>
                <a:lnTo>
                  <a:pt x="728" y="21"/>
                </a:lnTo>
                <a:lnTo>
                  <a:pt x="720" y="10"/>
                </a:lnTo>
                <a:lnTo>
                  <a:pt x="709" y="2"/>
                </a:lnTo>
                <a:lnTo>
                  <a:pt x="696" y="0"/>
                </a:lnTo>
                <a:lnTo>
                  <a:pt x="33" y="0"/>
                </a:lnTo>
                <a:close/>
              </a:path>
            </a:pathLst>
          </a:custGeom>
          <a:solidFill>
            <a:srgbClr val="FFAFAF"/>
          </a:solidFill>
          <a:ln w="11113" cap="flat" cmpd="sng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414" name="Rectangle 232"/>
          <p:cNvSpPr/>
          <p:nvPr/>
        </p:nvSpPr>
        <p:spPr>
          <a:xfrm>
            <a:off x="5356225" y="3295650"/>
            <a:ext cx="663575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dirty="0">
                <a:solidFill>
                  <a:srgbClr val="000000"/>
                </a:solidFill>
                <a:latin typeface="Arial" panose="020B0604020202020204" pitchFamily="34" charset="0"/>
              </a:rPr>
              <a:t>Directing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415" name="Rectangle 233"/>
          <p:cNvSpPr/>
          <p:nvPr/>
        </p:nvSpPr>
        <p:spPr>
          <a:xfrm>
            <a:off x="5154613" y="3465513"/>
            <a:ext cx="1096962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dirty="0">
                <a:solidFill>
                  <a:srgbClr val="000000"/>
                </a:solidFill>
                <a:latin typeface="Arial" panose="020B0604020202020204" pitchFamily="34" charset="0"/>
              </a:rPr>
              <a:t>Implementation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416" name="Freeform 234"/>
          <p:cNvSpPr/>
          <p:nvPr/>
        </p:nvSpPr>
        <p:spPr>
          <a:xfrm>
            <a:off x="5611813" y="2128838"/>
            <a:ext cx="2792412" cy="949325"/>
          </a:xfrm>
          <a:custGeom>
            <a:avLst/>
            <a:gdLst>
              <a:gd name="txL" fmla="*/ 0 w 806"/>
              <a:gd name="txT" fmla="*/ 0 h 358"/>
              <a:gd name="txR" fmla="*/ 806 w 806"/>
              <a:gd name="txB" fmla="*/ 358 h 358"/>
            </a:gdLst>
            <a:ahLst/>
            <a:cxnLst>
              <a:cxn ang="0">
                <a:pos x="703300" y="0"/>
              </a:cxn>
              <a:cxn ang="0">
                <a:pos x="703300" y="236005"/>
              </a:cxn>
              <a:cxn ang="0">
                <a:pos x="2792412" y="236005"/>
              </a:cxn>
              <a:cxn ang="0">
                <a:pos x="2792412" y="708016"/>
              </a:cxn>
              <a:cxn ang="0">
                <a:pos x="703300" y="708016"/>
              </a:cxn>
              <a:cxn ang="0">
                <a:pos x="703300" y="949325"/>
              </a:cxn>
              <a:cxn ang="0">
                <a:pos x="0" y="472011"/>
              </a:cxn>
              <a:cxn ang="0">
                <a:pos x="703300" y="0"/>
              </a:cxn>
            </a:cxnLst>
            <a:rect l="txL" t="txT" r="txR" b="txB"/>
            <a:pathLst>
              <a:path w="806" h="358">
                <a:moveTo>
                  <a:pt x="203" y="0"/>
                </a:moveTo>
                <a:lnTo>
                  <a:pt x="203" y="89"/>
                </a:lnTo>
                <a:lnTo>
                  <a:pt x="806" y="89"/>
                </a:lnTo>
                <a:lnTo>
                  <a:pt x="806" y="267"/>
                </a:lnTo>
                <a:lnTo>
                  <a:pt x="203" y="267"/>
                </a:lnTo>
                <a:lnTo>
                  <a:pt x="203" y="358"/>
                </a:lnTo>
                <a:lnTo>
                  <a:pt x="0" y="178"/>
                </a:lnTo>
                <a:lnTo>
                  <a:pt x="203" y="0"/>
                </a:lnTo>
                <a:close/>
              </a:path>
            </a:pathLst>
          </a:custGeom>
          <a:solidFill>
            <a:srgbClr val="FFFF66"/>
          </a:solidFill>
          <a:ln w="1111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417" name="Freeform 235"/>
          <p:cNvSpPr/>
          <p:nvPr/>
        </p:nvSpPr>
        <p:spPr>
          <a:xfrm>
            <a:off x="3565525" y="4133850"/>
            <a:ext cx="1109663" cy="536575"/>
          </a:xfrm>
          <a:custGeom>
            <a:avLst/>
            <a:gdLst>
              <a:gd name="txL" fmla="*/ 0 w 806"/>
              <a:gd name="txT" fmla="*/ 0 h 359"/>
              <a:gd name="txR" fmla="*/ 806 w 806"/>
              <a:gd name="txB" fmla="*/ 359 h 359"/>
            </a:gdLst>
            <a:ahLst/>
            <a:cxnLst>
              <a:cxn ang="0">
                <a:pos x="834312" y="0"/>
              </a:cxn>
              <a:cxn ang="0">
                <a:pos x="834312" y="133023"/>
              </a:cxn>
              <a:cxn ang="0">
                <a:pos x="0" y="133023"/>
              </a:cxn>
              <a:cxn ang="0">
                <a:pos x="0" y="402058"/>
              </a:cxn>
              <a:cxn ang="0">
                <a:pos x="834312" y="402058"/>
              </a:cxn>
              <a:cxn ang="0">
                <a:pos x="834312" y="536575"/>
              </a:cxn>
              <a:cxn ang="0">
                <a:pos x="1109663" y="266046"/>
              </a:cxn>
              <a:cxn ang="0">
                <a:pos x="834312" y="0"/>
              </a:cxn>
            </a:cxnLst>
            <a:rect l="txL" t="txT" r="txR" b="txB"/>
            <a:pathLst>
              <a:path w="806" h="359">
                <a:moveTo>
                  <a:pt x="606" y="0"/>
                </a:moveTo>
                <a:lnTo>
                  <a:pt x="606" y="89"/>
                </a:lnTo>
                <a:lnTo>
                  <a:pt x="0" y="89"/>
                </a:lnTo>
                <a:lnTo>
                  <a:pt x="0" y="269"/>
                </a:lnTo>
                <a:lnTo>
                  <a:pt x="606" y="269"/>
                </a:lnTo>
                <a:lnTo>
                  <a:pt x="606" y="359"/>
                </a:lnTo>
                <a:lnTo>
                  <a:pt x="806" y="178"/>
                </a:lnTo>
                <a:lnTo>
                  <a:pt x="606" y="0"/>
                </a:lnTo>
                <a:close/>
              </a:path>
            </a:pathLst>
          </a:custGeom>
          <a:solidFill>
            <a:srgbClr val="FFFF66"/>
          </a:solidFill>
          <a:ln w="1111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418" name="Rectangle 236"/>
          <p:cNvSpPr/>
          <p:nvPr/>
        </p:nvSpPr>
        <p:spPr>
          <a:xfrm>
            <a:off x="3640138" y="4262438"/>
            <a:ext cx="822325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Required</a:t>
            </a:r>
            <a:endParaRPr sz="1600" dirty="0">
              <a:latin typeface="Arial" panose="020B0604020202020204" pitchFamily="34" charset="0"/>
            </a:endParaRPr>
          </a:p>
        </p:txBody>
      </p:sp>
      <p:sp>
        <p:nvSpPr>
          <p:cNvPr id="15419" name="Freeform 237"/>
          <p:cNvSpPr/>
          <p:nvPr/>
        </p:nvSpPr>
        <p:spPr>
          <a:xfrm>
            <a:off x="2243138" y="4133850"/>
            <a:ext cx="1111250" cy="550863"/>
          </a:xfrm>
          <a:custGeom>
            <a:avLst/>
            <a:gdLst>
              <a:gd name="txL" fmla="*/ 0 w 808"/>
              <a:gd name="txT" fmla="*/ 0 h 359"/>
              <a:gd name="txR" fmla="*/ 808 w 808"/>
              <a:gd name="txB" fmla="*/ 359 h 359"/>
            </a:gdLst>
            <a:ahLst/>
            <a:cxnLst>
              <a:cxn ang="0">
                <a:pos x="277813" y="0"/>
              </a:cxn>
              <a:cxn ang="0">
                <a:pos x="277813" y="138099"/>
              </a:cxn>
              <a:cxn ang="0">
                <a:pos x="1111250" y="138099"/>
              </a:cxn>
              <a:cxn ang="0">
                <a:pos x="1111250" y="414298"/>
              </a:cxn>
              <a:cxn ang="0">
                <a:pos x="277813" y="414298"/>
              </a:cxn>
              <a:cxn ang="0">
                <a:pos x="277813" y="550863"/>
              </a:cxn>
              <a:cxn ang="0">
                <a:pos x="0" y="274664"/>
              </a:cxn>
              <a:cxn ang="0">
                <a:pos x="277813" y="0"/>
              </a:cxn>
            </a:cxnLst>
            <a:rect l="txL" t="txT" r="txR" b="txB"/>
            <a:pathLst>
              <a:path w="808" h="359">
                <a:moveTo>
                  <a:pt x="202" y="0"/>
                </a:moveTo>
                <a:lnTo>
                  <a:pt x="202" y="90"/>
                </a:lnTo>
                <a:lnTo>
                  <a:pt x="808" y="90"/>
                </a:lnTo>
                <a:lnTo>
                  <a:pt x="808" y="270"/>
                </a:lnTo>
                <a:lnTo>
                  <a:pt x="202" y="270"/>
                </a:lnTo>
                <a:lnTo>
                  <a:pt x="202" y="359"/>
                </a:lnTo>
                <a:lnTo>
                  <a:pt x="0" y="179"/>
                </a:lnTo>
                <a:lnTo>
                  <a:pt x="202" y="0"/>
                </a:lnTo>
                <a:close/>
              </a:path>
            </a:pathLst>
          </a:custGeom>
          <a:solidFill>
            <a:srgbClr val="FFFF66"/>
          </a:solidFill>
          <a:ln w="1111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420" name="Rectangle 238"/>
          <p:cNvSpPr/>
          <p:nvPr/>
        </p:nvSpPr>
        <p:spPr>
          <a:xfrm>
            <a:off x="2455863" y="4276725"/>
            <a:ext cx="822325" cy="2444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Required</a:t>
            </a:r>
            <a:endParaRPr sz="1600" dirty="0">
              <a:latin typeface="Arial" panose="020B0604020202020204" pitchFamily="34" charset="0"/>
            </a:endParaRPr>
          </a:p>
        </p:txBody>
      </p:sp>
      <p:sp>
        <p:nvSpPr>
          <p:cNvPr id="15421" name="Rectangle 239"/>
          <p:cNvSpPr/>
          <p:nvPr/>
        </p:nvSpPr>
        <p:spPr>
          <a:xfrm>
            <a:off x="1008063" y="4953000"/>
            <a:ext cx="3059112" cy="1093788"/>
          </a:xfrm>
          <a:prstGeom prst="rect">
            <a:avLst/>
          </a:prstGeom>
          <a:solidFill>
            <a:srgbClr val="FFAFAF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422" name="Rectangle 240"/>
          <p:cNvSpPr/>
          <p:nvPr/>
        </p:nvSpPr>
        <p:spPr>
          <a:xfrm>
            <a:off x="1214438" y="5008563"/>
            <a:ext cx="1001712" cy="1984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300" dirty="0">
                <a:solidFill>
                  <a:srgbClr val="000000"/>
                </a:solidFill>
                <a:latin typeface="Arial" panose="020B0604020202020204" pitchFamily="34" charset="0"/>
              </a:rPr>
              <a:t>Sub practices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423" name="Rectangle 241"/>
          <p:cNvSpPr/>
          <p:nvPr/>
        </p:nvSpPr>
        <p:spPr>
          <a:xfrm>
            <a:off x="2168525" y="5008563"/>
            <a:ext cx="1798638" cy="2301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300" dirty="0">
                <a:solidFill>
                  <a:srgbClr val="000000"/>
                </a:solidFill>
                <a:latin typeface="Arial" panose="020B0604020202020204" pitchFamily="34" charset="0"/>
              </a:rPr>
              <a:t>, typical work products, 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424" name="Rectangle 242"/>
          <p:cNvSpPr/>
          <p:nvPr/>
        </p:nvSpPr>
        <p:spPr>
          <a:xfrm>
            <a:off x="1349375" y="5208588"/>
            <a:ext cx="2484438" cy="2301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300" dirty="0">
                <a:solidFill>
                  <a:srgbClr val="000000"/>
                </a:solidFill>
                <a:latin typeface="Arial" panose="020B0604020202020204" pitchFamily="34" charset="0"/>
              </a:rPr>
              <a:t>discipline amplifications, generic 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425" name="Rectangle 243"/>
          <p:cNvSpPr/>
          <p:nvPr/>
        </p:nvSpPr>
        <p:spPr>
          <a:xfrm>
            <a:off x="1408113" y="5405438"/>
            <a:ext cx="2366962" cy="2301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300" dirty="0">
                <a:solidFill>
                  <a:srgbClr val="000000"/>
                </a:solidFill>
                <a:latin typeface="Arial" panose="020B0604020202020204" pitchFamily="34" charset="0"/>
              </a:rPr>
              <a:t>practice elaborations, goal and 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426" name="Rectangle 244"/>
          <p:cNvSpPr/>
          <p:nvPr/>
        </p:nvSpPr>
        <p:spPr>
          <a:xfrm>
            <a:off x="1125538" y="5603875"/>
            <a:ext cx="2936875" cy="2301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300" dirty="0">
                <a:solidFill>
                  <a:srgbClr val="000000"/>
                </a:solidFill>
                <a:latin typeface="Arial" panose="020B0604020202020204" pitchFamily="34" charset="0"/>
              </a:rPr>
              <a:t>practice titles, goal and practice notes, 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427" name="Rectangle 245"/>
          <p:cNvSpPr/>
          <p:nvPr/>
        </p:nvSpPr>
        <p:spPr>
          <a:xfrm>
            <a:off x="1982788" y="5803900"/>
            <a:ext cx="1223962" cy="2301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300" dirty="0">
                <a:solidFill>
                  <a:srgbClr val="000000"/>
                </a:solidFill>
                <a:latin typeface="Arial" panose="020B0604020202020204" pitchFamily="34" charset="0"/>
              </a:rPr>
              <a:t>and references 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428" name="Freeform 246"/>
          <p:cNvSpPr/>
          <p:nvPr/>
        </p:nvSpPr>
        <p:spPr>
          <a:xfrm>
            <a:off x="3048000" y="3233738"/>
            <a:ext cx="954088" cy="415925"/>
          </a:xfrm>
          <a:custGeom>
            <a:avLst/>
            <a:gdLst>
              <a:gd name="txL" fmla="*/ 0 w 601"/>
              <a:gd name="txT" fmla="*/ 0 h 262"/>
              <a:gd name="txR" fmla="*/ 601 w 601"/>
              <a:gd name="txB" fmla="*/ 262 h 262"/>
            </a:gdLst>
            <a:ahLst/>
            <a:cxnLst>
              <a:cxn ang="0">
                <a:pos x="49213" y="0"/>
              </a:cxn>
              <a:cxn ang="0">
                <a:pos x="28575" y="3175"/>
              </a:cxn>
              <a:cxn ang="0">
                <a:pos x="14288" y="14287"/>
              </a:cxn>
              <a:cxn ang="0">
                <a:pos x="1588" y="31750"/>
              </a:cxn>
              <a:cxn ang="0">
                <a:pos x="0" y="52387"/>
              </a:cxn>
              <a:cxn ang="0">
                <a:pos x="0" y="365125"/>
              </a:cxn>
              <a:cxn ang="0">
                <a:pos x="1588" y="384175"/>
              </a:cxn>
              <a:cxn ang="0">
                <a:pos x="14288" y="401637"/>
              </a:cxn>
              <a:cxn ang="0">
                <a:pos x="28575" y="412750"/>
              </a:cxn>
              <a:cxn ang="0">
                <a:pos x="49213" y="415925"/>
              </a:cxn>
              <a:cxn ang="0">
                <a:pos x="901700" y="415925"/>
              </a:cxn>
              <a:cxn ang="0">
                <a:pos x="922338" y="412750"/>
              </a:cxn>
              <a:cxn ang="0">
                <a:pos x="939800" y="401637"/>
              </a:cxn>
              <a:cxn ang="0">
                <a:pos x="950913" y="384175"/>
              </a:cxn>
              <a:cxn ang="0">
                <a:pos x="954088" y="365125"/>
              </a:cxn>
              <a:cxn ang="0">
                <a:pos x="954088" y="52387"/>
              </a:cxn>
              <a:cxn ang="0">
                <a:pos x="950913" y="31750"/>
              </a:cxn>
              <a:cxn ang="0">
                <a:pos x="939800" y="14287"/>
              </a:cxn>
              <a:cxn ang="0">
                <a:pos x="922338" y="3175"/>
              </a:cxn>
              <a:cxn ang="0">
                <a:pos x="901700" y="0"/>
              </a:cxn>
              <a:cxn ang="0">
                <a:pos x="49213" y="0"/>
              </a:cxn>
            </a:cxnLst>
            <a:rect l="txL" t="txT" r="txR" b="txB"/>
            <a:pathLst>
              <a:path w="601" h="262">
                <a:moveTo>
                  <a:pt x="31" y="0"/>
                </a:moveTo>
                <a:lnTo>
                  <a:pt x="18" y="2"/>
                </a:lnTo>
                <a:lnTo>
                  <a:pt x="9" y="9"/>
                </a:lnTo>
                <a:lnTo>
                  <a:pt x="1" y="20"/>
                </a:lnTo>
                <a:lnTo>
                  <a:pt x="0" y="33"/>
                </a:lnTo>
                <a:lnTo>
                  <a:pt x="0" y="230"/>
                </a:lnTo>
                <a:lnTo>
                  <a:pt x="1" y="242"/>
                </a:lnTo>
                <a:lnTo>
                  <a:pt x="9" y="253"/>
                </a:lnTo>
                <a:lnTo>
                  <a:pt x="18" y="260"/>
                </a:lnTo>
                <a:lnTo>
                  <a:pt x="31" y="262"/>
                </a:lnTo>
                <a:lnTo>
                  <a:pt x="568" y="262"/>
                </a:lnTo>
                <a:lnTo>
                  <a:pt x="581" y="260"/>
                </a:lnTo>
                <a:lnTo>
                  <a:pt x="592" y="253"/>
                </a:lnTo>
                <a:lnTo>
                  <a:pt x="599" y="242"/>
                </a:lnTo>
                <a:lnTo>
                  <a:pt x="601" y="230"/>
                </a:lnTo>
                <a:lnTo>
                  <a:pt x="601" y="33"/>
                </a:lnTo>
                <a:lnTo>
                  <a:pt x="599" y="20"/>
                </a:lnTo>
                <a:lnTo>
                  <a:pt x="592" y="9"/>
                </a:lnTo>
                <a:lnTo>
                  <a:pt x="581" y="2"/>
                </a:lnTo>
                <a:lnTo>
                  <a:pt x="568" y="0"/>
                </a:lnTo>
                <a:lnTo>
                  <a:pt x="31" y="0"/>
                </a:lnTo>
                <a:close/>
              </a:path>
            </a:pathLst>
          </a:custGeom>
          <a:solidFill>
            <a:srgbClr val="FFAFAF"/>
          </a:solidFill>
          <a:ln w="11113" cap="flat" cmpd="sng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429" name="Rectangle 247"/>
          <p:cNvSpPr/>
          <p:nvPr/>
        </p:nvSpPr>
        <p:spPr>
          <a:xfrm>
            <a:off x="3052763" y="3265488"/>
            <a:ext cx="1014412" cy="2301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300" dirty="0">
                <a:solidFill>
                  <a:srgbClr val="000000"/>
                </a:solidFill>
                <a:latin typeface="Arial" panose="020B0604020202020204" pitchFamily="34" charset="0"/>
              </a:rPr>
              <a:t>Commitment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430" name="Rectangle 248"/>
          <p:cNvSpPr/>
          <p:nvPr/>
        </p:nvSpPr>
        <p:spPr>
          <a:xfrm>
            <a:off x="3189288" y="3463925"/>
            <a:ext cx="781050" cy="212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100" dirty="0">
                <a:solidFill>
                  <a:srgbClr val="000000"/>
                </a:solidFill>
                <a:latin typeface="Arial" panose="020B0604020202020204" pitchFamily="34" charset="0"/>
              </a:rPr>
              <a:t>to Perform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431" name="Rectangle 249"/>
          <p:cNvSpPr/>
          <p:nvPr/>
        </p:nvSpPr>
        <p:spPr>
          <a:xfrm>
            <a:off x="4775200" y="4953000"/>
            <a:ext cx="3062288" cy="1093788"/>
          </a:xfrm>
          <a:prstGeom prst="rect">
            <a:avLst/>
          </a:prstGeom>
          <a:solidFill>
            <a:srgbClr val="FFAFAF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432" name="Rectangle 250"/>
          <p:cNvSpPr/>
          <p:nvPr/>
        </p:nvSpPr>
        <p:spPr>
          <a:xfrm>
            <a:off x="4981575" y="5008563"/>
            <a:ext cx="1001713" cy="1984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300" dirty="0">
                <a:solidFill>
                  <a:srgbClr val="000000"/>
                </a:solidFill>
                <a:latin typeface="Arial" panose="020B0604020202020204" pitchFamily="34" charset="0"/>
              </a:rPr>
              <a:t>Sub practices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433" name="Rectangle 251"/>
          <p:cNvSpPr/>
          <p:nvPr/>
        </p:nvSpPr>
        <p:spPr>
          <a:xfrm>
            <a:off x="5935663" y="5008563"/>
            <a:ext cx="1798637" cy="2301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300" dirty="0">
                <a:solidFill>
                  <a:srgbClr val="000000"/>
                </a:solidFill>
                <a:latin typeface="Arial" panose="020B0604020202020204" pitchFamily="34" charset="0"/>
              </a:rPr>
              <a:t>, typical work products, 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434" name="Rectangle 252"/>
          <p:cNvSpPr/>
          <p:nvPr/>
        </p:nvSpPr>
        <p:spPr>
          <a:xfrm>
            <a:off x="5116513" y="5208588"/>
            <a:ext cx="2484437" cy="2301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300" dirty="0">
                <a:solidFill>
                  <a:srgbClr val="000000"/>
                </a:solidFill>
                <a:latin typeface="Arial" panose="020B0604020202020204" pitchFamily="34" charset="0"/>
              </a:rPr>
              <a:t>discipline amplifications, generic 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435" name="Rectangle 253"/>
          <p:cNvSpPr/>
          <p:nvPr/>
        </p:nvSpPr>
        <p:spPr>
          <a:xfrm>
            <a:off x="5175250" y="5405438"/>
            <a:ext cx="2366963" cy="2301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300" dirty="0">
                <a:solidFill>
                  <a:srgbClr val="000000"/>
                </a:solidFill>
                <a:latin typeface="Arial" panose="020B0604020202020204" pitchFamily="34" charset="0"/>
              </a:rPr>
              <a:t>practice elaborations, goal and 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436" name="Rectangle 254"/>
          <p:cNvSpPr/>
          <p:nvPr/>
        </p:nvSpPr>
        <p:spPr>
          <a:xfrm>
            <a:off x="4892675" y="5603875"/>
            <a:ext cx="2936875" cy="2301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300" dirty="0">
                <a:solidFill>
                  <a:srgbClr val="000000"/>
                </a:solidFill>
                <a:latin typeface="Arial" panose="020B0604020202020204" pitchFamily="34" charset="0"/>
              </a:rPr>
              <a:t>practice titles, goal and practice notes, 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437" name="Rectangle 255"/>
          <p:cNvSpPr/>
          <p:nvPr/>
        </p:nvSpPr>
        <p:spPr>
          <a:xfrm>
            <a:off x="5749925" y="5803900"/>
            <a:ext cx="1223963" cy="2301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300" dirty="0">
                <a:solidFill>
                  <a:srgbClr val="000000"/>
                </a:solidFill>
                <a:latin typeface="Arial" panose="020B0604020202020204" pitchFamily="34" charset="0"/>
              </a:rPr>
              <a:t>and references </a:t>
            </a:r>
            <a:endParaRPr sz="2400" dirty="0">
              <a:latin typeface="Arial" panose="020B0604020202020204" pitchFamily="34" charset="0"/>
            </a:endParaRPr>
          </a:p>
        </p:txBody>
      </p:sp>
      <p:grpSp>
        <p:nvGrpSpPr>
          <p:cNvPr id="15438" name="Group 256"/>
          <p:cNvGrpSpPr/>
          <p:nvPr/>
        </p:nvGrpSpPr>
        <p:grpSpPr>
          <a:xfrm>
            <a:off x="1858963" y="4811713"/>
            <a:ext cx="144462" cy="141287"/>
            <a:chOff x="1171" y="3031"/>
            <a:chExt cx="91" cy="89"/>
          </a:xfrm>
        </p:grpSpPr>
        <p:sp>
          <p:nvSpPr>
            <p:cNvPr id="15462" name="Line 257"/>
            <p:cNvSpPr/>
            <p:nvPr/>
          </p:nvSpPr>
          <p:spPr>
            <a:xfrm>
              <a:off x="1171" y="3031"/>
              <a:ext cx="48" cy="48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3" name="Freeform 258"/>
            <p:cNvSpPr/>
            <p:nvPr/>
          </p:nvSpPr>
          <p:spPr>
            <a:xfrm>
              <a:off x="1193" y="3053"/>
              <a:ext cx="69" cy="67"/>
            </a:xfrm>
            <a:custGeom>
              <a:avLst/>
              <a:gdLst>
                <a:gd name="txL" fmla="*/ 0 w 69"/>
                <a:gd name="txT" fmla="*/ 0 h 67"/>
                <a:gd name="txR" fmla="*/ 69 w 69"/>
                <a:gd name="txB" fmla="*/ 67 h 67"/>
              </a:gdLst>
              <a:ahLst/>
              <a:cxnLst>
                <a:cxn ang="0">
                  <a:pos x="0" y="45"/>
                </a:cxn>
                <a:cxn ang="0">
                  <a:pos x="69" y="67"/>
                </a:cxn>
                <a:cxn ang="0">
                  <a:pos x="45" y="0"/>
                </a:cxn>
                <a:cxn ang="0">
                  <a:pos x="0" y="45"/>
                </a:cxn>
              </a:cxnLst>
              <a:rect l="txL" t="txT" r="txR" b="txB"/>
              <a:pathLst>
                <a:path w="69" h="67">
                  <a:moveTo>
                    <a:pt x="0" y="45"/>
                  </a:moveTo>
                  <a:lnTo>
                    <a:pt x="69" y="67"/>
                  </a:lnTo>
                  <a:lnTo>
                    <a:pt x="45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439" name="Group 259"/>
          <p:cNvGrpSpPr/>
          <p:nvPr/>
        </p:nvGrpSpPr>
        <p:grpSpPr>
          <a:xfrm>
            <a:off x="1858963" y="4811713"/>
            <a:ext cx="498475" cy="165100"/>
            <a:chOff x="1171" y="3031"/>
            <a:chExt cx="314" cy="104"/>
          </a:xfrm>
        </p:grpSpPr>
        <p:sp>
          <p:nvSpPr>
            <p:cNvPr id="15460" name="Line 260"/>
            <p:cNvSpPr/>
            <p:nvPr/>
          </p:nvSpPr>
          <p:spPr>
            <a:xfrm>
              <a:off x="1171" y="3031"/>
              <a:ext cx="256" cy="72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1" name="Freeform 261"/>
            <p:cNvSpPr/>
            <p:nvPr/>
          </p:nvSpPr>
          <p:spPr>
            <a:xfrm>
              <a:off x="1416" y="3073"/>
              <a:ext cx="69" cy="62"/>
            </a:xfrm>
            <a:custGeom>
              <a:avLst/>
              <a:gdLst>
                <a:gd name="txL" fmla="*/ 0 w 69"/>
                <a:gd name="txT" fmla="*/ 0 h 62"/>
                <a:gd name="txR" fmla="*/ 69 w 69"/>
                <a:gd name="txB" fmla="*/ 62 h 62"/>
              </a:gdLst>
              <a:ahLst/>
              <a:cxnLst>
                <a:cxn ang="0">
                  <a:pos x="0" y="62"/>
                </a:cxn>
                <a:cxn ang="0">
                  <a:pos x="69" y="47"/>
                </a:cxn>
                <a:cxn ang="0">
                  <a:pos x="17" y="0"/>
                </a:cxn>
                <a:cxn ang="0">
                  <a:pos x="0" y="62"/>
                </a:cxn>
              </a:cxnLst>
              <a:rect l="txL" t="txT" r="txR" b="txB"/>
              <a:pathLst>
                <a:path w="69" h="62">
                  <a:moveTo>
                    <a:pt x="0" y="62"/>
                  </a:moveTo>
                  <a:lnTo>
                    <a:pt x="69" y="47"/>
                  </a:lnTo>
                  <a:lnTo>
                    <a:pt x="17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440" name="Group 262"/>
          <p:cNvGrpSpPr/>
          <p:nvPr/>
        </p:nvGrpSpPr>
        <p:grpSpPr>
          <a:xfrm>
            <a:off x="1573213" y="4811713"/>
            <a:ext cx="285750" cy="141287"/>
            <a:chOff x="991" y="3031"/>
            <a:chExt cx="180" cy="89"/>
          </a:xfrm>
        </p:grpSpPr>
        <p:sp>
          <p:nvSpPr>
            <p:cNvPr id="15458" name="Line 263"/>
            <p:cNvSpPr/>
            <p:nvPr/>
          </p:nvSpPr>
          <p:spPr>
            <a:xfrm flipH="1">
              <a:off x="1043" y="3031"/>
              <a:ext cx="128" cy="6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59" name="Freeform 264"/>
            <p:cNvSpPr/>
            <p:nvPr/>
          </p:nvSpPr>
          <p:spPr>
            <a:xfrm>
              <a:off x="991" y="3064"/>
              <a:ext cx="72" cy="56"/>
            </a:xfrm>
            <a:custGeom>
              <a:avLst/>
              <a:gdLst>
                <a:gd name="txL" fmla="*/ 0 w 72"/>
                <a:gd name="txT" fmla="*/ 0 h 56"/>
                <a:gd name="txR" fmla="*/ 72 w 72"/>
                <a:gd name="txB" fmla="*/ 56 h 56"/>
              </a:gdLst>
              <a:ahLst/>
              <a:cxnLst>
                <a:cxn ang="0">
                  <a:pos x="43" y="0"/>
                </a:cxn>
                <a:cxn ang="0">
                  <a:pos x="0" y="56"/>
                </a:cxn>
                <a:cxn ang="0">
                  <a:pos x="72" y="56"/>
                </a:cxn>
                <a:cxn ang="0">
                  <a:pos x="43" y="0"/>
                </a:cxn>
              </a:cxnLst>
              <a:rect l="txL" t="txT" r="txR" b="txB"/>
              <a:pathLst>
                <a:path w="72" h="56">
                  <a:moveTo>
                    <a:pt x="43" y="0"/>
                  </a:moveTo>
                  <a:lnTo>
                    <a:pt x="0" y="56"/>
                  </a:lnTo>
                  <a:lnTo>
                    <a:pt x="72" y="5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441" name="Group 265"/>
          <p:cNvGrpSpPr/>
          <p:nvPr/>
        </p:nvGrpSpPr>
        <p:grpSpPr>
          <a:xfrm>
            <a:off x="5081588" y="4811713"/>
            <a:ext cx="103187" cy="211137"/>
            <a:chOff x="3201" y="3031"/>
            <a:chExt cx="65" cy="133"/>
          </a:xfrm>
        </p:grpSpPr>
        <p:sp>
          <p:nvSpPr>
            <p:cNvPr id="15456" name="Line 266"/>
            <p:cNvSpPr/>
            <p:nvPr/>
          </p:nvSpPr>
          <p:spPr>
            <a:xfrm>
              <a:off x="3232" y="3031"/>
              <a:ext cx="1" cy="74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57" name="Freeform 267"/>
            <p:cNvSpPr/>
            <p:nvPr/>
          </p:nvSpPr>
          <p:spPr>
            <a:xfrm>
              <a:off x="3201" y="3101"/>
              <a:ext cx="65" cy="63"/>
            </a:xfrm>
            <a:custGeom>
              <a:avLst/>
              <a:gdLst>
                <a:gd name="txL" fmla="*/ 0 w 65"/>
                <a:gd name="txT" fmla="*/ 0 h 63"/>
                <a:gd name="txR" fmla="*/ 65 w 65"/>
                <a:gd name="txB" fmla="*/ 63 h 63"/>
              </a:gdLst>
              <a:ahLst/>
              <a:cxnLst>
                <a:cxn ang="0">
                  <a:pos x="0" y="0"/>
                </a:cxn>
                <a:cxn ang="0">
                  <a:pos x="33" y="63"/>
                </a:cxn>
                <a:cxn ang="0">
                  <a:pos x="65" y="0"/>
                </a:cxn>
                <a:cxn ang="0">
                  <a:pos x="0" y="0"/>
                </a:cxn>
              </a:cxnLst>
              <a:rect l="txL" t="txT" r="txR" b="txB"/>
              <a:pathLst>
                <a:path w="65" h="63">
                  <a:moveTo>
                    <a:pt x="0" y="0"/>
                  </a:moveTo>
                  <a:lnTo>
                    <a:pt x="33" y="63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442" name="Group 268"/>
          <p:cNvGrpSpPr/>
          <p:nvPr/>
        </p:nvGrpSpPr>
        <p:grpSpPr>
          <a:xfrm>
            <a:off x="5130800" y="4811713"/>
            <a:ext cx="498475" cy="165100"/>
            <a:chOff x="3232" y="3031"/>
            <a:chExt cx="314" cy="104"/>
          </a:xfrm>
        </p:grpSpPr>
        <p:sp>
          <p:nvSpPr>
            <p:cNvPr id="15454" name="Line 269"/>
            <p:cNvSpPr/>
            <p:nvPr/>
          </p:nvSpPr>
          <p:spPr>
            <a:xfrm>
              <a:off x="3232" y="3031"/>
              <a:ext cx="257" cy="72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55" name="Freeform 270"/>
            <p:cNvSpPr/>
            <p:nvPr/>
          </p:nvSpPr>
          <p:spPr>
            <a:xfrm>
              <a:off x="3478" y="3073"/>
              <a:ext cx="68" cy="62"/>
            </a:xfrm>
            <a:custGeom>
              <a:avLst/>
              <a:gdLst>
                <a:gd name="txL" fmla="*/ 0 w 68"/>
                <a:gd name="txT" fmla="*/ 0 h 62"/>
                <a:gd name="txR" fmla="*/ 68 w 68"/>
                <a:gd name="txB" fmla="*/ 62 h 62"/>
              </a:gdLst>
              <a:ahLst/>
              <a:cxnLst>
                <a:cxn ang="0">
                  <a:pos x="0" y="62"/>
                </a:cxn>
                <a:cxn ang="0">
                  <a:pos x="68" y="47"/>
                </a:cxn>
                <a:cxn ang="0">
                  <a:pos x="16" y="0"/>
                </a:cxn>
                <a:cxn ang="0">
                  <a:pos x="0" y="62"/>
                </a:cxn>
              </a:cxnLst>
              <a:rect l="txL" t="txT" r="txR" b="txB"/>
              <a:pathLst>
                <a:path w="68" h="62">
                  <a:moveTo>
                    <a:pt x="0" y="62"/>
                  </a:moveTo>
                  <a:lnTo>
                    <a:pt x="68" y="47"/>
                  </a:lnTo>
                  <a:lnTo>
                    <a:pt x="16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443" name="Group 271"/>
          <p:cNvGrpSpPr/>
          <p:nvPr/>
        </p:nvGrpSpPr>
        <p:grpSpPr>
          <a:xfrm>
            <a:off x="5130800" y="4811713"/>
            <a:ext cx="923925" cy="176212"/>
            <a:chOff x="3232" y="3031"/>
            <a:chExt cx="582" cy="111"/>
          </a:xfrm>
        </p:grpSpPr>
        <p:sp>
          <p:nvSpPr>
            <p:cNvPr id="15452" name="Line 272"/>
            <p:cNvSpPr/>
            <p:nvPr/>
          </p:nvSpPr>
          <p:spPr>
            <a:xfrm>
              <a:off x="3232" y="3031"/>
              <a:ext cx="522" cy="80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53" name="Freeform 273"/>
            <p:cNvSpPr/>
            <p:nvPr/>
          </p:nvSpPr>
          <p:spPr>
            <a:xfrm>
              <a:off x="3747" y="3081"/>
              <a:ext cx="67" cy="61"/>
            </a:xfrm>
            <a:custGeom>
              <a:avLst/>
              <a:gdLst>
                <a:gd name="txL" fmla="*/ 0 w 67"/>
                <a:gd name="txT" fmla="*/ 0 h 61"/>
                <a:gd name="txR" fmla="*/ 67 w 67"/>
                <a:gd name="txB" fmla="*/ 61 h 61"/>
              </a:gdLst>
              <a:ahLst/>
              <a:cxnLst>
                <a:cxn ang="0">
                  <a:pos x="0" y="61"/>
                </a:cxn>
                <a:cxn ang="0">
                  <a:pos x="67" y="39"/>
                </a:cxn>
                <a:cxn ang="0">
                  <a:pos x="9" y="0"/>
                </a:cxn>
                <a:cxn ang="0">
                  <a:pos x="0" y="61"/>
                </a:cxn>
              </a:cxnLst>
              <a:rect l="txL" t="txT" r="txR" b="txB"/>
              <a:pathLst>
                <a:path w="67" h="61">
                  <a:moveTo>
                    <a:pt x="0" y="61"/>
                  </a:moveTo>
                  <a:lnTo>
                    <a:pt x="67" y="39"/>
                  </a:lnTo>
                  <a:lnTo>
                    <a:pt x="9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15444" name="Freeform 274"/>
          <p:cNvSpPr/>
          <p:nvPr/>
        </p:nvSpPr>
        <p:spPr>
          <a:xfrm>
            <a:off x="7159625" y="4124325"/>
            <a:ext cx="1144588" cy="887413"/>
          </a:xfrm>
          <a:custGeom>
            <a:avLst/>
            <a:gdLst>
              <a:gd name="txL" fmla="*/ 0 w 721"/>
              <a:gd name="txT" fmla="*/ 0 h 559"/>
              <a:gd name="txR" fmla="*/ 721 w 721"/>
              <a:gd name="txB" fmla="*/ 559 h 559"/>
            </a:gdLst>
            <a:ahLst/>
            <a:cxnLst>
              <a:cxn ang="0">
                <a:pos x="106363" y="415925"/>
              </a:cxn>
              <a:cxn ang="0">
                <a:pos x="185738" y="533400"/>
              </a:cxn>
              <a:cxn ang="0">
                <a:pos x="984250" y="0"/>
              </a:cxn>
              <a:cxn ang="0">
                <a:pos x="1144588" y="238125"/>
              </a:cxn>
              <a:cxn ang="0">
                <a:pos x="344488" y="769938"/>
              </a:cxn>
              <a:cxn ang="0">
                <a:pos x="422275" y="887413"/>
              </a:cxn>
              <a:cxn ang="0">
                <a:pos x="0" y="828675"/>
              </a:cxn>
              <a:cxn ang="0">
                <a:pos x="106363" y="415925"/>
              </a:cxn>
            </a:cxnLst>
            <a:rect l="txL" t="txT" r="txR" b="txB"/>
            <a:pathLst>
              <a:path w="721" h="559">
                <a:moveTo>
                  <a:pt x="67" y="262"/>
                </a:moveTo>
                <a:lnTo>
                  <a:pt x="117" y="336"/>
                </a:lnTo>
                <a:lnTo>
                  <a:pt x="620" y="0"/>
                </a:lnTo>
                <a:lnTo>
                  <a:pt x="721" y="150"/>
                </a:lnTo>
                <a:lnTo>
                  <a:pt x="217" y="485"/>
                </a:lnTo>
                <a:lnTo>
                  <a:pt x="266" y="559"/>
                </a:lnTo>
                <a:lnTo>
                  <a:pt x="0" y="522"/>
                </a:lnTo>
                <a:lnTo>
                  <a:pt x="67" y="262"/>
                </a:lnTo>
                <a:close/>
              </a:path>
            </a:pathLst>
          </a:custGeom>
          <a:solidFill>
            <a:srgbClr val="FFFF66"/>
          </a:solidFill>
          <a:ln w="1111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445" name="Rectangle 275"/>
          <p:cNvSpPr/>
          <p:nvPr/>
        </p:nvSpPr>
        <p:spPr>
          <a:xfrm rot="-2040000">
            <a:off x="7150100" y="4365625"/>
            <a:ext cx="1306513" cy="3206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900" dirty="0">
                <a:solidFill>
                  <a:srgbClr val="000000"/>
                </a:solidFill>
                <a:latin typeface="Arial" panose="020B0604020202020204" pitchFamily="34" charset="0"/>
              </a:rPr>
              <a:t>Informative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15446" name="Freeform 276"/>
          <p:cNvSpPr/>
          <p:nvPr/>
        </p:nvSpPr>
        <p:spPr>
          <a:xfrm>
            <a:off x="323850" y="4124325"/>
            <a:ext cx="1143000" cy="887413"/>
          </a:xfrm>
          <a:custGeom>
            <a:avLst/>
            <a:gdLst>
              <a:gd name="txL" fmla="*/ 0 w 720"/>
              <a:gd name="txT" fmla="*/ 0 h 559"/>
              <a:gd name="txR" fmla="*/ 720 w 720"/>
              <a:gd name="txB" fmla="*/ 559 h 559"/>
            </a:gdLst>
            <a:ahLst/>
            <a:cxnLst>
              <a:cxn ang="0">
                <a:pos x="1035050" y="415925"/>
              </a:cxn>
              <a:cxn ang="0">
                <a:pos x="954088" y="533400"/>
              </a:cxn>
              <a:cxn ang="0">
                <a:pos x="155575" y="0"/>
              </a:cxn>
              <a:cxn ang="0">
                <a:pos x="0" y="238125"/>
              </a:cxn>
              <a:cxn ang="0">
                <a:pos x="798512" y="769938"/>
              </a:cxn>
              <a:cxn ang="0">
                <a:pos x="719137" y="887413"/>
              </a:cxn>
              <a:cxn ang="0">
                <a:pos x="1143000" y="828675"/>
              </a:cxn>
              <a:cxn ang="0">
                <a:pos x="1035050" y="415925"/>
              </a:cxn>
            </a:cxnLst>
            <a:rect l="txL" t="txT" r="txR" b="txB"/>
            <a:pathLst>
              <a:path w="720" h="559">
                <a:moveTo>
                  <a:pt x="652" y="262"/>
                </a:moveTo>
                <a:lnTo>
                  <a:pt x="601" y="336"/>
                </a:lnTo>
                <a:lnTo>
                  <a:pt x="98" y="0"/>
                </a:lnTo>
                <a:lnTo>
                  <a:pt x="0" y="150"/>
                </a:lnTo>
                <a:lnTo>
                  <a:pt x="503" y="485"/>
                </a:lnTo>
                <a:lnTo>
                  <a:pt x="453" y="559"/>
                </a:lnTo>
                <a:lnTo>
                  <a:pt x="720" y="522"/>
                </a:lnTo>
                <a:lnTo>
                  <a:pt x="652" y="262"/>
                </a:lnTo>
                <a:close/>
              </a:path>
            </a:pathLst>
          </a:custGeom>
          <a:solidFill>
            <a:srgbClr val="FFFF66"/>
          </a:solidFill>
          <a:ln w="11113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447" name="Rectangle 277"/>
          <p:cNvSpPr/>
          <p:nvPr/>
        </p:nvSpPr>
        <p:spPr>
          <a:xfrm rot="1980000">
            <a:off x="279400" y="4437063"/>
            <a:ext cx="1306513" cy="3206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900" dirty="0">
                <a:solidFill>
                  <a:srgbClr val="000000"/>
                </a:solidFill>
                <a:latin typeface="Arial" panose="020B0604020202020204" pitchFamily="34" charset="0"/>
              </a:rPr>
              <a:t>Informative</a:t>
            </a:r>
            <a:endParaRPr sz="2400" dirty="0">
              <a:latin typeface="Arial" panose="020B0604020202020204" pitchFamily="34" charset="0"/>
            </a:endParaRPr>
          </a:p>
        </p:txBody>
      </p:sp>
      <p:grpSp>
        <p:nvGrpSpPr>
          <p:cNvPr id="15448" name="Group 278"/>
          <p:cNvGrpSpPr/>
          <p:nvPr/>
        </p:nvGrpSpPr>
        <p:grpSpPr>
          <a:xfrm>
            <a:off x="517525" y="2152650"/>
            <a:ext cx="2462213" cy="960438"/>
            <a:chOff x="326" y="1428"/>
            <a:chExt cx="1551" cy="605"/>
          </a:xfrm>
        </p:grpSpPr>
        <p:sp>
          <p:nvSpPr>
            <p:cNvPr id="15450" name="Freeform 279"/>
            <p:cNvSpPr/>
            <p:nvPr/>
          </p:nvSpPr>
          <p:spPr>
            <a:xfrm>
              <a:off x="345" y="1428"/>
              <a:ext cx="1532" cy="605"/>
            </a:xfrm>
            <a:custGeom>
              <a:avLst/>
              <a:gdLst>
                <a:gd name="txL" fmla="*/ 0 w 808"/>
                <a:gd name="txT" fmla="*/ 0 h 358"/>
                <a:gd name="txR" fmla="*/ 808 w 808"/>
                <a:gd name="txB" fmla="*/ 358 h 358"/>
              </a:gdLst>
              <a:ahLst/>
              <a:cxnLst>
                <a:cxn ang="0">
                  <a:pos x="1149" y="0"/>
                </a:cxn>
                <a:cxn ang="0">
                  <a:pos x="1149" y="150"/>
                </a:cxn>
                <a:cxn ang="0">
                  <a:pos x="0" y="150"/>
                </a:cxn>
                <a:cxn ang="0">
                  <a:pos x="0" y="451"/>
                </a:cxn>
                <a:cxn ang="0">
                  <a:pos x="1149" y="451"/>
                </a:cxn>
                <a:cxn ang="0">
                  <a:pos x="1149" y="605"/>
                </a:cxn>
                <a:cxn ang="0">
                  <a:pos x="1532" y="301"/>
                </a:cxn>
                <a:cxn ang="0">
                  <a:pos x="1149" y="0"/>
                </a:cxn>
              </a:cxnLst>
              <a:rect l="txL" t="txT" r="txR" b="txB"/>
              <a:pathLst>
                <a:path w="808" h="358">
                  <a:moveTo>
                    <a:pt x="606" y="0"/>
                  </a:moveTo>
                  <a:lnTo>
                    <a:pt x="606" y="89"/>
                  </a:lnTo>
                  <a:lnTo>
                    <a:pt x="0" y="89"/>
                  </a:lnTo>
                  <a:lnTo>
                    <a:pt x="0" y="267"/>
                  </a:lnTo>
                  <a:lnTo>
                    <a:pt x="606" y="267"/>
                  </a:lnTo>
                  <a:lnTo>
                    <a:pt x="606" y="358"/>
                  </a:lnTo>
                  <a:lnTo>
                    <a:pt x="808" y="178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66"/>
            </a:solidFill>
            <a:ln w="111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5451" name="Text Box 280"/>
            <p:cNvSpPr txBox="1"/>
            <p:nvPr/>
          </p:nvSpPr>
          <p:spPr>
            <a:xfrm>
              <a:off x="326" y="1552"/>
              <a:ext cx="1474" cy="36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sz="1600" dirty="0">
                  <a:latin typeface="Arial" panose="020B0604020202020204" pitchFamily="34" charset="0"/>
                </a:rPr>
                <a:t>Required. Specific for each process area.</a:t>
              </a:r>
              <a:endParaRPr sz="1600" dirty="0">
                <a:latin typeface="Arial" panose="020B0604020202020204" pitchFamily="34" charset="0"/>
              </a:endParaRPr>
            </a:p>
          </p:txBody>
        </p:sp>
      </p:grpSp>
      <p:sp>
        <p:nvSpPr>
          <p:cNvPr id="15449" name="Text Box 281"/>
          <p:cNvSpPr txBox="1"/>
          <p:nvPr/>
        </p:nvSpPr>
        <p:spPr>
          <a:xfrm>
            <a:off x="6022975" y="2320925"/>
            <a:ext cx="2551113" cy="5810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sz="1600" dirty="0">
                <a:latin typeface="Arial" panose="020B0604020202020204" pitchFamily="34" charset="0"/>
              </a:rPr>
              <a:t>Required. Common across all process areas.</a:t>
            </a:r>
            <a:endParaRPr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wrap="none"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000" dirty="0"/>
              <a:t>Slide </a:t>
            </a:r>
            <a:fld id="{9A0DB2DC-4C9A-4742-B13C-FB6460FD3503}" type="slidenum">
              <a:rPr lang="en-US" sz="1000" dirty="0"/>
            </a:fld>
            <a:r>
              <a:rPr sz="1000" dirty="0"/>
              <a:t> of 146</a:t>
            </a:r>
            <a:endParaRPr sz="1000" dirty="0"/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83525" cy="673100"/>
          </a:xfrm>
        </p:spPr>
        <p:txBody>
          <a:bodyPr vert="horz" wrap="square" lIns="0" tIns="0" rIns="0" bIns="0" anchor="b"/>
          <a:p>
            <a:r>
              <a:rPr dirty="0">
                <a:cs typeface="Times New Roman" panose="02020603050405020304" pitchFamily="18" charset="0"/>
              </a:rPr>
              <a:t>Example</a:t>
            </a:r>
            <a:endParaRPr dirty="0">
              <a:ea typeface="Times New Roman" panose="02020603050405020304" pitchFamily="18" charset="0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608013" y="1295400"/>
            <a:ext cx="7885112" cy="4948238"/>
          </a:xfrm>
        </p:spPr>
        <p:txBody>
          <a:bodyPr vert="horz" wrap="square" lIns="0" tIns="0" rIns="0" bIns="0" anchor="t"/>
          <a:p>
            <a:pPr>
              <a:buNone/>
            </a:pPr>
            <a:r>
              <a:rPr sz="2200" dirty="0"/>
              <a:t>For the </a:t>
            </a:r>
            <a:r>
              <a:rPr sz="2200" u="sng" dirty="0"/>
              <a:t>Requirements Management</a:t>
            </a:r>
            <a:r>
              <a:rPr sz="2200" dirty="0"/>
              <a:t> Process Area:</a:t>
            </a:r>
            <a:endParaRPr sz="2200" dirty="0"/>
          </a:p>
          <a:p>
            <a:pPr>
              <a:buNone/>
            </a:pPr>
            <a:r>
              <a:rPr sz="2200" dirty="0"/>
              <a:t>An example </a:t>
            </a:r>
            <a:r>
              <a:rPr sz="2200" b="1" dirty="0">
                <a:solidFill>
                  <a:schemeClr val="accent1"/>
                </a:solidFill>
              </a:rPr>
              <a:t>Goal</a:t>
            </a:r>
            <a:r>
              <a:rPr sz="2200" dirty="0"/>
              <a:t> (required): </a:t>
            </a:r>
            <a:endParaRPr sz="2200" dirty="0"/>
          </a:p>
          <a:p>
            <a:pPr>
              <a:buNone/>
            </a:pPr>
            <a:r>
              <a:rPr sz="2200" dirty="0"/>
              <a:t>	</a:t>
            </a:r>
            <a:r>
              <a:rPr sz="2200" dirty="0">
                <a:solidFill>
                  <a:srgbClr val="0000FF"/>
                </a:solidFill>
              </a:rPr>
              <a:t>“Manage Requirements”</a:t>
            </a:r>
            <a:endParaRPr sz="22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sz="2200" dirty="0"/>
              <a:t>An example</a:t>
            </a:r>
            <a:r>
              <a:rPr sz="2200" dirty="0">
                <a:solidFill>
                  <a:schemeClr val="accent1"/>
                </a:solidFill>
              </a:rPr>
              <a:t> </a:t>
            </a:r>
            <a:r>
              <a:rPr sz="2200" b="1" dirty="0">
                <a:solidFill>
                  <a:schemeClr val="accent1"/>
                </a:solidFill>
              </a:rPr>
              <a:t>Practice</a:t>
            </a:r>
            <a:r>
              <a:rPr sz="2200" dirty="0"/>
              <a:t> to support the Goal (required):</a:t>
            </a:r>
            <a:endParaRPr sz="2200" dirty="0"/>
          </a:p>
          <a:p>
            <a:pPr>
              <a:buNone/>
            </a:pPr>
            <a:r>
              <a:rPr sz="2200" dirty="0"/>
              <a:t>	</a:t>
            </a:r>
            <a:r>
              <a:rPr sz="2200" dirty="0">
                <a:solidFill>
                  <a:srgbClr val="0000FF"/>
                </a:solidFill>
              </a:rPr>
              <a:t>“Maintain bi-directional traceability of requirements”</a:t>
            </a:r>
            <a:endParaRPr sz="22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sz="2200" dirty="0"/>
              <a:t>Examples (suggested, but not required) of typical </a:t>
            </a:r>
            <a:r>
              <a:rPr sz="2200" b="1" dirty="0">
                <a:solidFill>
                  <a:schemeClr val="accent1"/>
                </a:solidFill>
              </a:rPr>
              <a:t>Work</a:t>
            </a:r>
            <a:r>
              <a:rPr sz="2200" dirty="0">
                <a:solidFill>
                  <a:schemeClr val="accent1"/>
                </a:solidFill>
              </a:rPr>
              <a:t> </a:t>
            </a:r>
            <a:r>
              <a:rPr sz="2200" b="1" dirty="0">
                <a:solidFill>
                  <a:schemeClr val="accent1"/>
                </a:solidFill>
              </a:rPr>
              <a:t>Products</a:t>
            </a:r>
            <a:r>
              <a:rPr sz="2200" dirty="0"/>
              <a:t> might be</a:t>
            </a:r>
            <a:endParaRPr sz="2200" dirty="0"/>
          </a:p>
          <a:p>
            <a:pPr>
              <a:buNone/>
            </a:pPr>
            <a:r>
              <a:rPr sz="2200" dirty="0"/>
              <a:t>	</a:t>
            </a:r>
            <a:r>
              <a:rPr sz="2200" dirty="0">
                <a:solidFill>
                  <a:srgbClr val="0000FF"/>
                </a:solidFill>
              </a:rPr>
              <a:t>Requirements traceability matrix</a:t>
            </a:r>
            <a:r>
              <a:rPr sz="2200" dirty="0"/>
              <a:t> or</a:t>
            </a:r>
            <a:endParaRPr sz="2200" dirty="0"/>
          </a:p>
          <a:p>
            <a:pPr>
              <a:buNone/>
            </a:pPr>
            <a:r>
              <a:rPr sz="2200" dirty="0"/>
              <a:t>	</a:t>
            </a:r>
            <a:r>
              <a:rPr sz="2200" dirty="0">
                <a:solidFill>
                  <a:srgbClr val="0000FF"/>
                </a:solidFill>
              </a:rPr>
              <a:t>Requirements tracking system</a:t>
            </a:r>
            <a:endParaRPr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lang="en-AU" altLang="x-none" sz="1400">
                <a:latin typeface="Tahoma" panose="020B0604030504040204" pitchFamily="34" charset="0"/>
              </a:rPr>
              <a:t>Software Project Management</a:t>
            </a:r>
            <a:endParaRPr lang="en-AU" altLang="x-none" sz="1400">
              <a:latin typeface="Tahoma" panose="020B0604030504040204" pitchFamily="34" charset="0"/>
            </a:endParaRPr>
          </a:p>
        </p:txBody>
      </p:sp>
      <p:sp>
        <p:nvSpPr>
          <p:cNvPr id="3" name="Slide Number Placeholder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AU" altLang="x-none"/>
            </a:fld>
            <a:endParaRPr lang="en-AU" altLang="x-none">
              <a:latin typeface="Times New Roman" panose="02020603050405020304" pitchFamily="18" charset="0"/>
            </a:endParaRPr>
          </a:p>
        </p:txBody>
      </p:sp>
      <p:sp>
        <p:nvSpPr>
          <p:cNvPr id="138244" name="Title 13824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Mature Organizations</a:t>
            </a:r>
          </a:p>
        </p:txBody>
      </p:sp>
      <p:sp>
        <p:nvSpPr>
          <p:cNvPr id="138245" name="Text Placeholder 13824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400"/>
              <a:t>Mature Organization:</a:t>
            </a:r>
            <a:endParaRPr sz="2400"/>
          </a:p>
          <a:p>
            <a:pPr lvl="1"/>
            <a:r>
              <a:rPr sz="2000"/>
              <a:t>Well-defined and well-followed processes that are updated when necessary (Process changes are formal)</a:t>
            </a:r>
            <a:endParaRPr sz="2000"/>
          </a:p>
          <a:p>
            <a:pPr lvl="1"/>
            <a:r>
              <a:rPr sz="2000"/>
              <a:t>Well-defined roles and responsibilities (Reduces confusion)</a:t>
            </a:r>
            <a:endParaRPr sz="2000"/>
          </a:p>
          <a:p>
            <a:pPr lvl="1"/>
            <a:r>
              <a:rPr sz="2000"/>
              <a:t>Product and process quality are monitored</a:t>
            </a:r>
            <a:endParaRPr sz="2000"/>
          </a:p>
          <a:p>
            <a:pPr lvl="1"/>
            <a:r>
              <a:rPr sz="2000"/>
              <a:t>Schedules are realistic (refined estimation process)</a:t>
            </a:r>
            <a:endParaRPr sz="2000"/>
          </a:p>
          <a:p>
            <a:pPr lvl="1"/>
            <a:r>
              <a:rPr sz="2000"/>
              <a:t>Participants understand value of the process (Staff are fully trained in the company process, expectations)</a:t>
            </a:r>
            <a:endParaRPr sz="2000"/>
          </a:p>
          <a:p>
            <a:pPr lvl="1"/>
            <a:r>
              <a:rPr sz="2000"/>
              <a:t>The deliverables from these organizations take longer, but the output is stable and predictable</a:t>
            </a:r>
            <a:endParaRPr sz="2000"/>
          </a:p>
          <a:p>
            <a:pPr lvl="1"/>
            <a:r>
              <a:rPr sz="2000"/>
              <a:t>Long term costs are low</a:t>
            </a:r>
            <a:endParaRPr sz="20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wrap="none"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000" dirty="0"/>
              <a:t>Slide </a:t>
            </a:r>
            <a:fld id="{9A0DB2DC-4C9A-4742-B13C-FB6460FD3503}" type="slidenum">
              <a:rPr lang="en-US" sz="1000" dirty="0"/>
            </a:fld>
            <a:r>
              <a:rPr sz="1000" dirty="0"/>
              <a:t> of 146</a:t>
            </a:r>
            <a:endParaRPr sz="1000" dirty="0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883525" cy="990600"/>
          </a:xfrm>
        </p:spPr>
        <p:txBody>
          <a:bodyPr vert="horz" wrap="square" lIns="0" tIns="0" rIns="0" bIns="0" anchor="b"/>
          <a:p>
            <a:r>
              <a:rPr dirty="0">
                <a:cs typeface="Times New Roman" panose="02020603050405020304" pitchFamily="18" charset="0"/>
              </a:rPr>
              <a:t>Yet another CMMI term:</a:t>
            </a:r>
            <a:r>
              <a:rPr dirty="0">
                <a:solidFill>
                  <a:srgbClr val="F42E00"/>
                </a:solidFill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CC"/>
                </a:solidFill>
                <a:cs typeface="Times New Roman" panose="02020603050405020304" pitchFamily="18" charset="0"/>
              </a:rPr>
              <a:t>Institutionalization</a:t>
            </a:r>
            <a:br>
              <a:rPr b="0" dirty="0">
                <a:solidFill>
                  <a:srgbClr val="0000CC"/>
                </a:solidFill>
                <a:cs typeface="Times New Roman" panose="02020603050405020304" pitchFamily="18" charset="0"/>
              </a:rPr>
            </a:br>
            <a:endParaRPr b="0" dirty="0">
              <a:solidFill>
                <a:srgbClr val="0000CC"/>
              </a:solidFill>
              <a:ea typeface="Times New Roman" panose="02020603050405020304" pitchFamily="18" charset="0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xfrm>
            <a:off x="628650" y="1524000"/>
            <a:ext cx="7885113" cy="4405313"/>
          </a:xfrm>
        </p:spPr>
        <p:txBody>
          <a:bodyPr vert="horz" wrap="square" lIns="0" tIns="0" rIns="0" bIns="0" anchor="t"/>
          <a:p>
            <a:pPr>
              <a:lnSpc>
                <a:spcPct val="80000"/>
              </a:lnSpc>
            </a:pPr>
            <a:r>
              <a:rPr sz="2200" dirty="0">
                <a:solidFill>
                  <a:schemeClr val="accent1"/>
                </a:solidFill>
              </a:rPr>
              <a:t>This is the most difficult part of CMMI implementation and the portion where managers play the biggest role and have the biggest impact</a:t>
            </a:r>
            <a:endParaRPr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sz="2200" dirty="0"/>
              <a:t>Building and reinforcement of corporate culture that supports methods, practices and procedures so they are the ongoing way of business…….. </a:t>
            </a:r>
            <a:endParaRPr sz="2200" dirty="0"/>
          </a:p>
          <a:p>
            <a:pPr lvl="1">
              <a:lnSpc>
                <a:spcPct val="100000"/>
              </a:lnSpc>
            </a:pPr>
            <a:r>
              <a:rPr dirty="0"/>
              <a:t>Must be able to demonstrate institutionalization of all CMMI process areas for all organizations, technologies, etc. </a:t>
            </a:r>
            <a:endParaRPr dirty="0"/>
          </a:p>
          <a:p>
            <a:pPr>
              <a:lnSpc>
                <a:spcPct val="100000"/>
              </a:lnSpc>
            </a:pPr>
            <a:r>
              <a:rPr sz="2200" u="sng" dirty="0">
                <a:solidFill>
                  <a:srgbClr val="008000"/>
                </a:solidFill>
              </a:rPr>
              <a:t>Required for all Process Areas</a:t>
            </a:r>
            <a:endParaRPr sz="2200" u="sng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wrap="none" anchor="b"/>
          <a:lstStyle>
            <a:lvl1pPr marL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Char char="•"/>
              <a:defRPr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sz="1000" dirty="0"/>
              <a:t>Slide </a:t>
            </a:r>
            <a:fld id="{9A0DB2DC-4C9A-4742-B13C-FB6460FD3503}" type="slidenum">
              <a:rPr lang="en-US" sz="1000" dirty="0"/>
            </a:fld>
            <a:r>
              <a:rPr sz="1000" dirty="0"/>
              <a:t> of 146</a:t>
            </a:r>
            <a:endParaRPr sz="1000" dirty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p>
            <a:r>
              <a:rPr dirty="0"/>
              <a:t>CMMI Resources</a:t>
            </a:r>
            <a:endParaRPr dirty="0"/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596900" y="1433513"/>
            <a:ext cx="8107363" cy="4948237"/>
          </a:xfrm>
        </p:spPr>
        <p:txBody>
          <a:bodyPr vert="horz" wrap="square" lIns="0" tIns="0" rIns="0" bIns="0" anchor="t"/>
          <a:p>
            <a:pPr marL="342900" indent="-342900">
              <a:lnSpc>
                <a:spcPct val="80000"/>
              </a:lnSpc>
            </a:pPr>
            <a:r>
              <a:rPr dirty="0"/>
              <a:t>Software Engineering Institute's CMMI website:</a:t>
            </a:r>
            <a:endParaRPr dirty="0"/>
          </a:p>
          <a:p>
            <a:pPr marL="742950" lvl="1" indent="-285750">
              <a:lnSpc>
                <a:spcPct val="80000"/>
              </a:lnSpc>
              <a:buNone/>
            </a:pPr>
            <a:r>
              <a:rPr sz="1600" b="1" dirty="0">
                <a:solidFill>
                  <a:srgbClr val="0000FF"/>
                </a:solidFill>
                <a:hlinkClick r:id="rId1"/>
              </a:rPr>
              <a:t>http://www.sei.cmu.edu/cmmi/</a:t>
            </a:r>
            <a:endParaRPr sz="1600" b="1" dirty="0">
              <a:solidFill>
                <a:srgbClr val="0000FF"/>
              </a:solidFill>
            </a:endParaRPr>
          </a:p>
          <a:p>
            <a:pPr marL="342900" indent="-342900">
              <a:lnSpc>
                <a:spcPct val="80000"/>
              </a:lnSpc>
            </a:pPr>
            <a:endParaRPr sz="1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ds Tie">
  <a:themeElements>
    <a:clrScheme name="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BB7"/>
      </a:accent6>
      <a:hlink>
        <a:srgbClr val="99CCFF"/>
      </a:hlink>
      <a:folHlink>
        <a:srgbClr val="E1E1B7"/>
      </a:folHlink>
    </a:clrScheme>
    <a:fontScheme name="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DDDDDD"/>
        </a:dk1>
        <a:lt1>
          <a:srgbClr val="00172E"/>
        </a:lt1>
        <a:dk2>
          <a:srgbClr val="CCECFF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AAAAAC"/>
        </a:accent3>
        <a:accent4>
          <a:srgbClr val="BEBEBE"/>
        </a:accent4>
        <a:accent5>
          <a:srgbClr val="AACAE2"/>
        </a:accent5>
        <a:accent6>
          <a:srgbClr val="2D5BB7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BB7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1C1AA"/>
        </a:accent5>
        <a:accent6>
          <a:srgbClr val="895B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9B9FF"/>
        </a:accent5>
        <a:accent6>
          <a:srgbClr val="2D2D89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CC0099"/>
        </a:dk2>
        <a:lt2>
          <a:srgbClr val="CC0066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CDCDC"/>
        </a:accent4>
        <a:accent5>
          <a:srgbClr val="FFCAAA"/>
        </a:accent5>
        <a:accent6>
          <a:srgbClr val="B75B00"/>
        </a:accent6>
        <a:hlink>
          <a:srgbClr val="0099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ads Tie">
  <a:themeElements>
    <a:clrScheme name="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BB7"/>
      </a:accent6>
      <a:hlink>
        <a:srgbClr val="99CCFF"/>
      </a:hlink>
      <a:folHlink>
        <a:srgbClr val="E1E1B7"/>
      </a:folHlink>
    </a:clrScheme>
    <a:fontScheme name="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DDDDDD"/>
        </a:dk1>
        <a:lt1>
          <a:srgbClr val="00172E"/>
        </a:lt1>
        <a:dk2>
          <a:srgbClr val="CCECFF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AAAAAC"/>
        </a:accent3>
        <a:accent4>
          <a:srgbClr val="BEBEBE"/>
        </a:accent4>
        <a:accent5>
          <a:srgbClr val="AACAE2"/>
        </a:accent5>
        <a:accent6>
          <a:srgbClr val="2D5BB7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BB7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1C1AA"/>
        </a:accent5>
        <a:accent6>
          <a:srgbClr val="895B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9B9FF"/>
        </a:accent5>
        <a:accent6>
          <a:srgbClr val="2D2D89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CC0099"/>
        </a:dk2>
        <a:lt2>
          <a:srgbClr val="CC0066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CDCDC"/>
        </a:accent4>
        <a:accent5>
          <a:srgbClr val="FFCAAA"/>
        </a:accent5>
        <a:accent6>
          <a:srgbClr val="B75B00"/>
        </a:accent6>
        <a:hlink>
          <a:srgbClr val="0099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Designs\Dads Tie.pot</Template>
  <TotalTime>0</TotalTime>
  <Words>29615</Words>
  <Application>WPS Presentation</Application>
  <PresentationFormat>On-screen Show</PresentationFormat>
  <Paragraphs>1248</Paragraphs>
  <Slides>92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92</vt:i4>
      </vt:variant>
    </vt:vector>
  </HeadingPairs>
  <TitlesOfParts>
    <vt:vector size="112" baseType="lpstr">
      <vt:lpstr>Arial</vt:lpstr>
      <vt:lpstr>SimSun</vt:lpstr>
      <vt:lpstr>Wingdings</vt:lpstr>
      <vt:lpstr>Times New Roman</vt:lpstr>
      <vt:lpstr>Monotype Sorts</vt:lpstr>
      <vt:lpstr>Wingdings</vt:lpstr>
      <vt:lpstr>Microsoft YaHei</vt:lpstr>
      <vt:lpstr>Arial Unicode MS</vt:lpstr>
      <vt:lpstr>Calibri</vt:lpstr>
      <vt:lpstr>Verdana</vt:lpstr>
      <vt:lpstr>Tahoma</vt:lpstr>
      <vt:lpstr>Trebuchet MS</vt:lpstr>
      <vt:lpstr>Dads Tie</vt:lpstr>
      <vt:lpstr>1_Dads Tie</vt:lpstr>
      <vt:lpstr>Photoshop.Image.6</vt:lpstr>
      <vt:lpstr>Photoshop.Image.6</vt:lpstr>
      <vt:lpstr>Photoshop.Image.6</vt:lpstr>
      <vt:lpstr>Photoshop.Image.6</vt:lpstr>
      <vt:lpstr>Word.Document.8</vt:lpstr>
      <vt:lpstr>Excel.Sheet.8</vt:lpstr>
      <vt:lpstr>PowerPoint 演示文稿</vt:lpstr>
      <vt:lpstr>Overview</vt:lpstr>
      <vt:lpstr>History</vt:lpstr>
      <vt:lpstr>What is a process? …</vt:lpstr>
      <vt:lpstr>What is a process?</vt:lpstr>
      <vt:lpstr>How is a process used?</vt:lpstr>
      <vt:lpstr>An Example Process – RUP</vt:lpstr>
      <vt:lpstr>Immature Organizations</vt:lpstr>
      <vt:lpstr>Mature Organizations</vt:lpstr>
      <vt:lpstr>What is CMM?…</vt:lpstr>
      <vt:lpstr>What is CMM?</vt:lpstr>
      <vt:lpstr>Definitions from the CMM Specification</vt:lpstr>
      <vt:lpstr>CMM - Definition</vt:lpstr>
      <vt:lpstr>Software Process</vt:lpstr>
      <vt:lpstr>Software Process Capability</vt:lpstr>
      <vt:lpstr>Software Process Performance</vt:lpstr>
      <vt:lpstr>Software Process Maturity</vt:lpstr>
      <vt:lpstr>Structure of CMM</vt:lpstr>
      <vt:lpstr>What are the CMM Levels? (The five levels of software process maturity) </vt:lpstr>
      <vt:lpstr>PowerPoint 演示文稿</vt:lpstr>
      <vt:lpstr>Level 1: Initial</vt:lpstr>
      <vt:lpstr>Level 2: Repeatable</vt:lpstr>
      <vt:lpstr>Level 3: Defined</vt:lpstr>
      <vt:lpstr>Level 4: Managed</vt:lpstr>
      <vt:lpstr>Level 5: Optimizing</vt:lpstr>
      <vt:lpstr>Internal Structure to Maturity Levels</vt:lpstr>
      <vt:lpstr>PowerPoint 演示文稿</vt:lpstr>
      <vt:lpstr>PowerPoint 演示文稿</vt:lpstr>
      <vt:lpstr>Level 2 KPAs</vt:lpstr>
      <vt:lpstr>Level 2 KPAs</vt:lpstr>
      <vt:lpstr>Level 2 KPAs</vt:lpstr>
      <vt:lpstr>Structure of CMM</vt:lpstr>
      <vt:lpstr>Maturity Levels</vt:lpstr>
      <vt:lpstr>Maturity Levels</vt:lpstr>
      <vt:lpstr>Maturity Levels - Initial</vt:lpstr>
      <vt:lpstr>Maturity Levels - Repeatable</vt:lpstr>
      <vt:lpstr>Maturity Levels - Defined</vt:lpstr>
      <vt:lpstr>Maturity Levels - Managed</vt:lpstr>
      <vt:lpstr>Maturity Levels - Optimizing</vt:lpstr>
      <vt:lpstr>Structure of CMM</vt:lpstr>
      <vt:lpstr>Key Process Area</vt:lpstr>
      <vt:lpstr>Level 1 - Key Process Areas</vt:lpstr>
      <vt:lpstr>Level 2 - Key Process Areas</vt:lpstr>
      <vt:lpstr>Level 3 - Key Process Areas</vt:lpstr>
      <vt:lpstr>Level 4 - Key Process Areas</vt:lpstr>
      <vt:lpstr>Level 5 - Key Process Areas</vt:lpstr>
      <vt:lpstr>Structure of CMM</vt:lpstr>
      <vt:lpstr>Goals</vt:lpstr>
      <vt:lpstr>Structure of CMM</vt:lpstr>
      <vt:lpstr>Common Features</vt:lpstr>
      <vt:lpstr>Common Feature - Commitment to Perform</vt:lpstr>
      <vt:lpstr>Common Feature - Ability to Perform</vt:lpstr>
      <vt:lpstr>Common Feature - Activities Performed</vt:lpstr>
      <vt:lpstr>Common Feature - Measurement &amp; Analysis</vt:lpstr>
      <vt:lpstr>Common Feature - Verifying Implementation</vt:lpstr>
      <vt:lpstr>Structure of CMM</vt:lpstr>
      <vt:lpstr>Key Practices</vt:lpstr>
      <vt:lpstr>Software Maturity – An Overview</vt:lpstr>
      <vt:lpstr>ISO 9001 Vs CMM</vt:lpstr>
      <vt:lpstr>ISO 9001 Certification Vs CMM Levels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CMMI  Overview </vt:lpstr>
      <vt:lpstr>Outline</vt:lpstr>
      <vt:lpstr>What is CMMI?</vt:lpstr>
      <vt:lpstr>How can CMMI help?</vt:lpstr>
      <vt:lpstr>CMMI Models within the Framework</vt:lpstr>
      <vt:lpstr>PowerPoint 演示文稿</vt:lpstr>
      <vt:lpstr>Maturity Level 1  Initial</vt:lpstr>
      <vt:lpstr>Maturity Level 2 Managed at the Project Level</vt:lpstr>
      <vt:lpstr>Maturity Level 3 Defined at the Organization Level</vt:lpstr>
      <vt:lpstr>PowerPoint 演示文稿</vt:lpstr>
      <vt:lpstr>CMMI Components</vt:lpstr>
      <vt:lpstr>PowerPoint 演示文稿</vt:lpstr>
      <vt:lpstr>PowerPoint 演示文稿</vt:lpstr>
      <vt:lpstr>Example</vt:lpstr>
      <vt:lpstr>Yet another CMMI term: Institutionalization </vt:lpstr>
      <vt:lpstr>CMMI Resources</vt:lpstr>
      <vt:lpstr>PowerPoint 演示文稿</vt:lpstr>
    </vt:vector>
  </TitlesOfParts>
  <Company>AIG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Maturity Model</dc:title>
  <dc:creator>CDEVERA</dc:creator>
  <cp:lastModifiedBy>admin</cp:lastModifiedBy>
  <cp:revision>25</cp:revision>
  <cp:lastPrinted>2002-07-11T08:06:44Z</cp:lastPrinted>
  <dcterms:created xsi:type="dcterms:W3CDTF">2002-07-11T00:11:40Z</dcterms:created>
  <dcterms:modified xsi:type="dcterms:W3CDTF">2020-09-24T04:01:06Z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