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303" r:id="rId4"/>
    <p:sldId id="304" r:id="rId5"/>
    <p:sldId id="305" r:id="rId7"/>
    <p:sldId id="257" r:id="rId8"/>
    <p:sldId id="258" r:id="rId9"/>
    <p:sldId id="259" r:id="rId10"/>
    <p:sldId id="306" r:id="rId11"/>
    <p:sldId id="307" r:id="rId12"/>
    <p:sldId id="308" r:id="rId13"/>
    <p:sldId id="314" r:id="rId14"/>
    <p:sldId id="309" r:id="rId15"/>
    <p:sldId id="313" r:id="rId16"/>
    <p:sldId id="310" r:id="rId17"/>
    <p:sldId id="312" r:id="rId18"/>
    <p:sldId id="260" r:id="rId19"/>
    <p:sldId id="344" r:id="rId20"/>
    <p:sldId id="261" r:id="rId21"/>
    <p:sldId id="262" r:id="rId22"/>
    <p:sldId id="263" r:id="rId23"/>
    <p:sldId id="264" r:id="rId24"/>
    <p:sldId id="265" r:id="rId25"/>
    <p:sldId id="266" r:id="rId26"/>
    <p:sldId id="345" r:id="rId27"/>
    <p:sldId id="267" r:id="rId28"/>
    <p:sldId id="268" r:id="rId29"/>
    <p:sldId id="346" r:id="rId30"/>
    <p:sldId id="277" r:id="rId31"/>
    <p:sldId id="278" r:id="rId32"/>
    <p:sldId id="269" r:id="rId33"/>
    <p:sldId id="270" r:id="rId34"/>
    <p:sldId id="271" r:id="rId35"/>
    <p:sldId id="292" r:id="rId36"/>
    <p:sldId id="272" r:id="rId37"/>
    <p:sldId id="273" r:id="rId38"/>
    <p:sldId id="274" r:id="rId39"/>
    <p:sldId id="275" r:id="rId40"/>
    <p:sldId id="276" r:id="rId41"/>
    <p:sldId id="279" r:id="rId42"/>
    <p:sldId id="280" r:id="rId43"/>
    <p:sldId id="281" r:id="rId44"/>
    <p:sldId id="282" r:id="rId45"/>
    <p:sldId id="28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97282" name="Slide Image Placeholder 97281"/>
          <p:cNvSpPr>
            <a:spLocks noRot="1" noTextEdit="1"/>
          </p:cNvSpPr>
          <p:nvPr>
            <p:ph type="sldImg"/>
          </p:nvPr>
        </p:nvSpPr>
        <p:spPr/>
      </p:sp>
      <p:sp>
        <p:nvSpPr>
          <p:cNvPr id="97283" name="Text Placeholder 97282"/>
          <p:cNvSpPr>
            <a:spLocks noGrp="1"/>
          </p:cNvSpPr>
          <p:nvPr>
            <p:ph type="body" idx="1"/>
          </p:nvPr>
        </p:nvSpPr>
        <p:spPr/>
        <p:txBody>
          <a:bodyPr/>
          <a:p>
            <a:pPr lvl="0">
              <a:spcBef>
                <a:spcPct val="0"/>
              </a:spcBef>
            </a:pPr>
            <a:r>
              <a:t>The reliability of a system used in Requirement Documents represents the probability that the system will perform a mission action without a mission failure within a specified mission time, represented as t.  A system with a 90% reliability has a 90% probability that the system will operate the mission duration t without a critical failure.  The failure rate, represented as Lambda (</a:t>
            </a:r>
            <a:r>
              <a:rPr b="1"/>
              <a:t>λ)</a:t>
            </a:r>
            <a:r>
              <a:t>, provides the frequency of failure occurrences over time. </a:t>
            </a:r>
          </a:p>
          <a:p>
            <a:pPr lvl="0">
              <a:spcBef>
                <a:spcPct val="0"/>
              </a:spcBef>
            </a:pPr>
          </a:p>
          <a:p>
            <a:pPr lvl="0">
              <a:spcBef>
                <a:spcPct val="0"/>
              </a:spcBef>
            </a:pPr>
            <a:r>
              <a:t>1 divided by </a:t>
            </a:r>
            <a:r>
              <a:rPr b="1"/>
              <a:t>λ</a:t>
            </a:r>
            <a:r>
              <a:t> is the reciprocal of the Failure Rate. It represents the mean time to failure, typically in units of hours per failure.  When the failure rate remains constant over the systems life, the reliability equation for a system has its failure rate </a:t>
            </a:r>
            <a:r>
              <a:rPr b="1"/>
              <a:t>λ</a:t>
            </a:r>
            <a:r>
              <a:t> times the mission time t distributed exponentially.  The system’s reliability R shown as function of the mission time t is equal to the exponent of minus </a:t>
            </a:r>
            <a:r>
              <a:rPr b="1"/>
              <a:t>λ</a:t>
            </a:r>
            <a:r>
              <a:t> times 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26978" name="Slide Image Placeholder 126977"/>
          <p:cNvSpPr>
            <a:spLocks noRot="1" noTextEdit="1"/>
          </p:cNvSpPr>
          <p:nvPr>
            <p:ph type="sldImg"/>
          </p:nvPr>
        </p:nvSpPr>
        <p:spPr/>
      </p:sp>
      <p:sp>
        <p:nvSpPr>
          <p:cNvPr id="126979" name="Text Placeholder 126978"/>
          <p:cNvSpPr>
            <a:spLocks noGrp="1"/>
          </p:cNvSpPr>
          <p:nvPr>
            <p:ph type="body" idx="1"/>
          </p:nvPr>
        </p:nvSpPr>
        <p:spPr/>
        <p:txBody>
          <a:bodyPr/>
          <a:p>
            <a:pPr lvl="0">
              <a:spcBef>
                <a:spcPct val="0"/>
              </a:spcBef>
            </a:pPr>
            <a:r>
              <a:t>Additional Mean Time to Failure terminology frequently used is listed on this slide.</a:t>
            </a:r>
          </a:p>
          <a:p>
            <a:pPr lvl="0">
              <a:spcBef>
                <a:spcPct val="0"/>
              </a:spcBef>
            </a:pPr>
          </a:p>
          <a:p>
            <a:pPr lvl="0">
              <a:spcBef>
                <a:spcPct val="0"/>
              </a:spcBef>
            </a:pPr>
            <a:r>
              <a:t>The Mean Time Between Operational Mission Failure (MTBOMF) is often applied to a system mission reliability requirement where the system’s failure causes a mission abort of mission degradation.</a:t>
            </a:r>
          </a:p>
          <a:p>
            <a:pPr lvl="0">
              <a:spcBef>
                <a:spcPct val="0"/>
              </a:spcBef>
            </a:pPr>
          </a:p>
          <a:p>
            <a:pPr lvl="0">
              <a:spcBef>
                <a:spcPct val="0"/>
              </a:spcBef>
            </a:pPr>
            <a:r>
              <a:t>Mean Time Between Failures (MTBF) is often applied in a system reliability design specification.  MTBF is also based on system operating time only.  Depending on the failure definition used, the failure may be to any item causing a logistics demand or just to critical item failures within the system.</a:t>
            </a:r>
          </a:p>
          <a:p>
            <a:pPr lvl="0">
              <a:spcBef>
                <a:spcPct val="0"/>
              </a:spcBef>
            </a:pPr>
          </a:p>
          <a:p>
            <a:pPr lvl="0">
              <a:spcBef>
                <a:spcPct val="0"/>
              </a:spcBef>
            </a:pPr>
            <a:r>
              <a:t>The Mean Calendar Time Between Failures (MCTBF) is applied as a system reliability term tied to Operational Availability (Ao), which is based on the calendar time per failure.</a:t>
            </a:r>
          </a:p>
          <a:p>
            <a:pPr lvl="0">
              <a:spcBef>
                <a:spcPct val="0"/>
              </a:spcBef>
            </a:pPr>
          </a:p>
          <a:p>
            <a:pPr lvl="0">
              <a:spcBef>
                <a:spcPct val="0"/>
              </a:spcBef>
            </a:pPr>
            <a:r>
              <a:t>The Failure Factor is typically a component logistics reliability time to failure term tied to the calendar time frequency of logistics support.  A Failure Factor is expressed in terms of failures or demands per 100 systems per year.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99330" name="Slide Image Placeholder 99329"/>
          <p:cNvSpPr>
            <a:spLocks noRot="1" noTextEdit="1"/>
          </p:cNvSpPr>
          <p:nvPr>
            <p:ph type="sldImg"/>
          </p:nvPr>
        </p:nvSpPr>
        <p:spPr/>
      </p:sp>
      <p:sp>
        <p:nvSpPr>
          <p:cNvPr id="99331" name="Text Placeholder 99330"/>
          <p:cNvSpPr>
            <a:spLocks noGrp="1"/>
          </p:cNvSpPr>
          <p:nvPr>
            <p:ph type="body" idx="1"/>
          </p:nvPr>
        </p:nvSpPr>
        <p:spPr/>
        <p:txBody>
          <a:bodyPr/>
          <a:p>
            <a:pPr lvl="0">
              <a:spcBef>
                <a:spcPct val="0"/>
              </a:spcBef>
            </a:pPr>
            <a:r>
              <a:t>Availability considers reliability, which covers the probability that the item will not fail and considers maintainability, which covers the probability that the item is successfully restored after failure.</a:t>
            </a:r>
          </a:p>
          <a:p>
            <a:pPr lvl="0">
              <a:spcBef>
                <a:spcPct val="0"/>
              </a:spcBef>
            </a:pPr>
          </a:p>
          <a:p>
            <a:pPr lvl="0">
              <a:spcBef>
                <a:spcPct val="0"/>
              </a:spcBef>
            </a:pPr>
            <a:r>
              <a:t>Reliability, Availability, and Maintainability known as the acronym RAM, are always associated with time.  Availability is a probability that the system or component is operational at a given time, t.  If an item has not failed or if the item has been restored after failure, it is considered operational.</a:t>
            </a:r>
          </a:p>
          <a:p>
            <a:pPr lvl="0">
              <a:spcBef>
                <a:spcPct val="0"/>
              </a:spcBef>
            </a:pPr>
          </a:p>
          <a:p>
            <a:pPr lvl="0">
              <a:spcBef>
                <a:spcPct val="0"/>
              </a:spcBef>
            </a:pPr>
            <a:r>
              <a:t>Availability may also be defined as the probability an item is operable and can be committed at the start of a mission when the mission is called for at any unknown (random) point in time.  For example, for a lamp with a 99.9% availability, there will be one time out of a thousand that someone needs to use the lamp and finds it is not operating.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00354" name="Slide Image Placeholder 100353"/>
          <p:cNvSpPr>
            <a:spLocks noRot="1" noTextEdit="1"/>
          </p:cNvSpPr>
          <p:nvPr>
            <p:ph type="sldImg"/>
          </p:nvPr>
        </p:nvSpPr>
        <p:spPr/>
      </p:sp>
      <p:sp>
        <p:nvSpPr>
          <p:cNvPr id="100355" name="Text Placeholder 100354"/>
          <p:cNvSpPr>
            <a:spLocks noGrp="1"/>
          </p:cNvSpPr>
          <p:nvPr>
            <p:ph type="body" idx="1"/>
          </p:nvPr>
        </p:nvSpPr>
        <p:spPr/>
        <p:txBody>
          <a:bodyPr/>
          <a:p>
            <a:pPr lvl="0">
              <a:spcBef>
                <a:spcPct val="0"/>
              </a:spcBef>
            </a:pPr>
            <a:r>
              <a:t>Availability alone tells us nothing about how many times the lamp has been replaced.  The lamp could have been replaced ever day or the lamp may never have been replaced.  Therefore, reliability and maintainability metrics are still important and needed.</a:t>
            </a:r>
          </a:p>
          <a:p>
            <a:pPr lvl="0">
              <a:spcBef>
                <a:spcPct val="0"/>
              </a:spcBef>
            </a:pPr>
          </a:p>
          <a:p>
            <a:pPr lvl="0">
              <a:spcBef>
                <a:spcPct val="0"/>
              </a:spcBef>
            </a:pPr>
            <a:r>
              <a:t>The table illustrates RAM relationships.  If reliability remains constant and maintainability decreases to a larger time to repair, the availability will decrease.  Conversely, if reliability remains constant and maintainability increases to a smaller time to repair, then availability will increase.  If reliability increases to a larger time to failure and maintainability remains constant, then availability will increase.  Conversely, if reliability decreases to a smaller time to failure and maintainability remains constant, then availability will decrease.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01378" name="Slide Image Placeholder 101377"/>
          <p:cNvSpPr>
            <a:spLocks noRot="1" noTextEdit="1"/>
          </p:cNvSpPr>
          <p:nvPr>
            <p:ph type="sldImg"/>
          </p:nvPr>
        </p:nvSpPr>
        <p:spPr/>
      </p:sp>
      <p:sp>
        <p:nvSpPr>
          <p:cNvPr id="101379" name="Text Placeholder 101378"/>
          <p:cNvSpPr>
            <a:spLocks noGrp="1"/>
          </p:cNvSpPr>
          <p:nvPr>
            <p:ph type="body" idx="1"/>
          </p:nvPr>
        </p:nvSpPr>
        <p:spPr/>
        <p:txBody>
          <a:bodyPr/>
          <a:p>
            <a:pPr lvl="0">
              <a:spcBef>
                <a:spcPct val="0"/>
              </a:spcBef>
            </a:pPr>
            <a:r>
              <a:t>Inherent Availability is the steady state availability when considering only the corrective downtime of the system.  For a single component, this can be computed as the Mean Time To Failure divided by quantity of the Mean Time To Failure plus the Mean Time To Repair.  For a system, the Mean Time Between Failures, or MTBF, is used to compute inherent availability.  Inherent Availability is the responsibility of the system designer and equipment manufacturer.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02402" name="Slide Image Placeholder 102401"/>
          <p:cNvSpPr>
            <a:spLocks noRot="1" noTextEdit="1"/>
          </p:cNvSpPr>
          <p:nvPr>
            <p:ph type="sldImg"/>
          </p:nvPr>
        </p:nvSpPr>
        <p:spPr/>
      </p:sp>
      <p:sp>
        <p:nvSpPr>
          <p:cNvPr id="102403" name="Text Placeholder 102402"/>
          <p:cNvSpPr>
            <a:spLocks noGrp="1"/>
          </p:cNvSpPr>
          <p:nvPr>
            <p:ph type="body" idx="1"/>
          </p:nvPr>
        </p:nvSpPr>
        <p:spPr/>
        <p:txBody>
          <a:bodyPr/>
          <a:p>
            <a:pPr lvl="0">
              <a:spcBef>
                <a:spcPct val="0"/>
              </a:spcBef>
            </a:pPr>
            <a:r>
              <a:t>Achieved Availability is very similar to Inherent Availability with the exception that Preventive Maintenance downtimes are also included.  Specifically, it is the steady state availability when considering the corrective and preventive downtime for the system.  Achieved Availability is computed as the Mean Time Between Maintenance actions or MTBM divided by the MTBM plus the Mean Maintenance Downtime.  Achieved Availability is also the responsibility of the system designer and equipment manufacture.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03426" name="Slide Image Placeholder 103425"/>
          <p:cNvSpPr>
            <a:spLocks noRot="1" noTextEdit="1"/>
          </p:cNvSpPr>
          <p:nvPr>
            <p:ph type="sldImg"/>
          </p:nvPr>
        </p:nvSpPr>
        <p:spPr/>
      </p:sp>
      <p:sp>
        <p:nvSpPr>
          <p:cNvPr id="103427" name="Text Placeholder 103426"/>
          <p:cNvSpPr>
            <a:spLocks noGrp="1"/>
          </p:cNvSpPr>
          <p:nvPr>
            <p:ph type="body" idx="1"/>
          </p:nvPr>
        </p:nvSpPr>
        <p:spPr/>
        <p:txBody>
          <a:bodyPr/>
          <a:p>
            <a:pPr lvl="0">
              <a:spcBef>
                <a:spcPct val="0"/>
              </a:spcBef>
            </a:pPr>
            <a:r>
              <a:t>Operational Availability is the percentage of calendar time to which one can expect a system to work properly when it is require.  Ao is an expression of User Need rather than just Design Need.</a:t>
            </a:r>
          </a:p>
          <a:p>
            <a:pPr lvl="0">
              <a:spcBef>
                <a:spcPct val="0"/>
              </a:spcBef>
            </a:pPr>
          </a:p>
          <a:p>
            <a:pPr lvl="0">
              <a:spcBef>
                <a:spcPct val="0"/>
              </a:spcBef>
            </a:pPr>
            <a:r>
              <a:t>Operational Availability is the ratio of the system Uptime and Total time.  Mathematically, it is Uptime divided by the quantity of Uptime plus Downtime, which represents Total Time.  Ao includes all experienced sources of downtime, such as administrative downtime and logistics downtime to restore the system. </a:t>
            </a:r>
          </a:p>
          <a:p>
            <a:pPr lvl="0">
              <a:spcBef>
                <a:spcPct val="0"/>
              </a:spcBef>
            </a:pPr>
          </a:p>
          <a:p>
            <a:pPr lvl="0">
              <a:spcBef>
                <a:spcPct val="0"/>
              </a:spcBef>
            </a:pPr>
            <a:r>
              <a:t>Some of the downtime factors are beyond the responsibility of the system designer making logistics planning and analysis very important when Ao is required or desired by the user of the system.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05474" name="Slide Image Placeholder 105473"/>
          <p:cNvSpPr>
            <a:spLocks noRot="1" noTextEdit="1"/>
          </p:cNvSpPr>
          <p:nvPr>
            <p:ph type="sldImg"/>
          </p:nvPr>
        </p:nvSpPr>
        <p:spPr/>
      </p:sp>
      <p:sp>
        <p:nvSpPr>
          <p:cNvPr id="105475" name="Text Placeholder 105474"/>
          <p:cNvSpPr>
            <a:spLocks noGrp="1"/>
          </p:cNvSpPr>
          <p:nvPr>
            <p:ph type="body" idx="1"/>
          </p:nvPr>
        </p:nvSpPr>
        <p:spPr/>
        <p:txBody>
          <a:bodyPr/>
          <a:p>
            <a:pPr lvl="0">
              <a:spcBef>
                <a:spcPct val="0"/>
              </a:spcBef>
            </a:pPr>
            <a:r>
              <a:t>As an Operational Availability (Ao) or Operational Readiness Rate example, consider the following scenario.  A diesel power generator is supplying electricity at a research site in Antarctica and the personnel there are not satisfied with the generator.  In the past six months, they estimate being without electricity due to generator failure for an accumulated time of 1.5 months.  Therefore, the Ao of the diesel generator experienced by personnel of the station is 75% as shown by being up only 4 ½ months over a 6 month timeframe.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B22754-5116-4194-87B2-5C19EFBAB0D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86A05-CD89-4C0C-B573-CA299C343C8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FB22754-5116-4194-87B2-5C19EFBAB0D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86A05-CD89-4C0C-B573-CA299C343C8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FB22754-5116-4194-87B2-5C19EFBAB0D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86A05-CD89-4C0C-B573-CA299C343C8D}"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28650" y="1825625"/>
            <a:ext cx="38862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29150" y="1825625"/>
            <a:ext cx="3886200" cy="209867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629150" y="4076700"/>
            <a:ext cx="3886200" cy="21002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Date Placeholder 5"/>
          <p:cNvSpPr>
            <a:spLocks noGrp="1"/>
          </p:cNvSpPr>
          <p:nvPr>
            <p:ph type="dt" sz="half" idx="10"/>
          </p:nvPr>
        </p:nvSpPr>
        <p:spPr/>
        <p:txBody>
          <a:bodyPr/>
          <a:lstStyle/>
          <a:p>
            <a:pPr lvl="0"/>
            <a:fld id="{BB962C8B-B14F-4D97-AF65-F5344CB8AC3E}" type="datetime1">
              <a:rPr lang="en-US" dirty="0"/>
            </a:fld>
            <a:endParaRPr lang="en-US" dirty="0"/>
          </a:p>
        </p:txBody>
      </p:sp>
      <p:sp>
        <p:nvSpPr>
          <p:cNvPr id="7" name="Footer Placeholder 6"/>
          <p:cNvSpPr>
            <a:spLocks noGrp="1"/>
          </p:cNvSpPr>
          <p:nvPr>
            <p:ph type="ftr" sz="quarter" idx="11"/>
          </p:nvPr>
        </p:nvSpPr>
        <p:spPr/>
        <p:txBody>
          <a:bodyPr/>
          <a:lstStyle/>
          <a:p>
            <a:pPr lvl="0"/>
            <a:endParaRPr lang="en-US" dirty="0"/>
          </a:p>
        </p:txBody>
      </p:sp>
      <p:sp>
        <p:nvSpPr>
          <p:cNvPr id="8" name="Slide Number Placeholder 7"/>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28650" y="1825625"/>
            <a:ext cx="38862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dirty="0"/>
          </a:p>
        </p:txBody>
      </p:sp>
      <p:sp>
        <p:nvSpPr>
          <p:cNvPr id="6" name="Footer Placeholder 5"/>
          <p:cNvSpPr>
            <a:spLocks noGrp="1"/>
          </p:cNvSpPr>
          <p:nvPr>
            <p:ph type="ftr" sz="quarter" idx="11"/>
          </p:nvPr>
        </p:nvSpPr>
        <p:spPr/>
        <p:txBody>
          <a:bodyPr/>
          <a:lstStyle/>
          <a:p>
            <a:pPr lvl="0"/>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FB22754-5116-4194-87B2-5C19EFBAB0D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86A05-CD89-4C0C-B573-CA299C343C8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FB22754-5116-4194-87B2-5C19EFBAB0D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86A05-CD89-4C0C-B573-CA299C343C8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FB22754-5116-4194-87B2-5C19EFBAB0D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86A05-CD89-4C0C-B573-CA299C343C8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FB22754-5116-4194-87B2-5C19EFBAB0D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86A05-CD89-4C0C-B573-CA299C343C8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B22754-5116-4194-87B2-5C19EFBAB0D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86A05-CD89-4C0C-B573-CA299C343C8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22754-5116-4194-87B2-5C19EFBAB0D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86A05-CD89-4C0C-B573-CA299C343C8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FB22754-5116-4194-87B2-5C19EFBAB0D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86A05-CD89-4C0C-B573-CA299C343C8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FB22754-5116-4194-87B2-5C19EFBAB0D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86A05-CD89-4C0C-B573-CA299C343C8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22754-5116-4194-87B2-5C19EFBAB0D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86A05-CD89-4C0C-B573-CA299C343C8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12.wmf"/><Relationship Id="rId1"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4.xml"/><Relationship Id="rId2" Type="http://schemas.openxmlformats.org/officeDocument/2006/relationships/image" Target="../media/image15.wmf"/><Relationship Id="rId1"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vmlDrawing" Target="../drawings/vmlDrawing1.vml"/><Relationship Id="rId6" Type="http://schemas.openxmlformats.org/officeDocument/2006/relationships/slideLayout" Target="../slideLayouts/slideLayout12.xml"/><Relationship Id="rId5" Type="http://schemas.openxmlformats.org/officeDocument/2006/relationships/image" Target="../media/image3.wmf"/><Relationship Id="rId4" Type="http://schemas.openxmlformats.org/officeDocument/2006/relationships/oleObject" Target="../embeddings/oleObject2.bin"/><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7.xml"/><Relationship Id="rId6" Type="http://schemas.openxmlformats.org/officeDocument/2006/relationships/image" Target="../media/image34.wmf"/><Relationship Id="rId5" Type="http://schemas.openxmlformats.org/officeDocument/2006/relationships/oleObject" Target="../embeddings/oleObject9.bin"/><Relationship Id="rId4" Type="http://schemas.openxmlformats.org/officeDocument/2006/relationships/image" Target="../media/image33.wmf"/><Relationship Id="rId3" Type="http://schemas.openxmlformats.org/officeDocument/2006/relationships/oleObject" Target="../embeddings/oleObject8.bin"/><Relationship Id="rId2" Type="http://schemas.openxmlformats.org/officeDocument/2006/relationships/image" Target="../media/image32.wmf"/><Relationship Id="rId1" Type="http://schemas.openxmlformats.org/officeDocument/2006/relationships/oleObject" Target="../embeddings/oleObject7.bin"/></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10.bin"/></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36.wmf"/><Relationship Id="rId1" Type="http://schemas.openxmlformats.org/officeDocument/2006/relationships/oleObject" Target="../embeddings/oleObject11.bin"/></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37.wmf"/><Relationship Id="rId1"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hyperlink" Target="http://www.weibull.com/SystemRelWeb/maintainability.htm" TargetMode="External"/><Relationship Id="rId1" Type="http://schemas.openxmlformats.org/officeDocument/2006/relationships/hyperlink" Target="http://www.weibull.com/SystemRelWeb/overview_of_system_reliability.htm"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Reliability Mathematics</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dirty="0"/>
            </a:fld>
            <a:endParaRPr lang="en-US" dirty="0"/>
          </a:p>
        </p:txBody>
      </p:sp>
      <p:sp>
        <p:nvSpPr>
          <p:cNvPr id="48130" name="Title 48129"/>
          <p:cNvSpPr>
            <a:spLocks noGrp="1"/>
          </p:cNvSpPr>
          <p:nvPr>
            <p:ph type="title"/>
          </p:nvPr>
        </p:nvSpPr>
        <p:spPr>
          <a:xfrm>
            <a:off x="685800" y="274638"/>
            <a:ext cx="7391400" cy="715962"/>
          </a:xfrm>
        </p:spPr>
        <p:txBody>
          <a:bodyPr anchor="ctr"/>
          <a:p>
            <a:r>
              <a:rPr sz="3200" b="1"/>
              <a:t>Inherent Availability</a:t>
            </a:r>
            <a:endParaRPr sz="3200" b="1"/>
          </a:p>
        </p:txBody>
      </p:sp>
      <p:sp>
        <p:nvSpPr>
          <p:cNvPr id="48131" name="Text Placeholder 48130"/>
          <p:cNvSpPr>
            <a:spLocks noGrp="1"/>
          </p:cNvSpPr>
          <p:nvPr>
            <p:ph type="body" sz="half" idx="1"/>
          </p:nvPr>
        </p:nvSpPr>
        <p:spPr>
          <a:xfrm>
            <a:off x="381000" y="1600200"/>
            <a:ext cx="8382000" cy="1524000"/>
          </a:xfrm>
        </p:spPr>
        <p:txBody>
          <a:bodyPr/>
          <a:p>
            <a:pPr>
              <a:buClr>
                <a:srgbClr val="FF3300"/>
              </a:buClr>
              <a:buSzTx/>
              <a:buFontTx/>
            </a:pPr>
            <a:r>
              <a:rPr sz="2800" b="1"/>
              <a:t>The steady state availability when considering only the corrective downtime of the system</a:t>
            </a:r>
            <a:endParaRPr sz="2800"/>
          </a:p>
          <a:p>
            <a:pPr lvl="1"/>
            <a:r>
              <a:rPr sz="2400" b="1"/>
              <a:t>For a single component, this can be computed by:</a:t>
            </a:r>
            <a:endParaRPr sz="2400" b="1"/>
          </a:p>
        </p:txBody>
      </p:sp>
      <p:pic>
        <p:nvPicPr>
          <p:cNvPr id="48133" name="Content Placeholder 48132" descr="MATH"/>
          <p:cNvPicPr>
            <a:picLocks noChangeAspect="1"/>
          </p:cNvPicPr>
          <p:nvPr>
            <p:ph sz="quarter" idx="2"/>
          </p:nvPr>
        </p:nvPicPr>
        <p:blipFill>
          <a:blip r:embed="rId1"/>
          <a:stretch>
            <a:fillRect/>
          </a:stretch>
        </p:blipFill>
        <p:spPr>
          <a:xfrm>
            <a:off x="2362200" y="3200400"/>
            <a:ext cx="2971800" cy="687388"/>
          </a:xfrm>
        </p:spPr>
      </p:pic>
      <p:sp>
        <p:nvSpPr>
          <p:cNvPr id="48135" name="Text Box 48134"/>
          <p:cNvSpPr txBox="1"/>
          <p:nvPr/>
        </p:nvSpPr>
        <p:spPr>
          <a:xfrm>
            <a:off x="381000" y="4237038"/>
            <a:ext cx="8458200" cy="1096962"/>
          </a:xfrm>
          <a:prstGeom prst="rect">
            <a:avLst/>
          </a:prstGeom>
          <a:noFill/>
          <a:ln w="9525">
            <a:noFill/>
          </a:ln>
        </p:spPr>
        <p:txBody>
          <a:bodyPr>
            <a:spAutoFit/>
          </a:bodyPr>
          <a:p>
            <a:pPr lvl="1"/>
            <a:r>
              <a:rPr sz="2400" b="1"/>
              <a:t>- For a system, the Mean Time Between Failures, or MTBF, is used to compute inherent availability:</a:t>
            </a:r>
            <a:endParaRPr sz="2400" b="1"/>
          </a:p>
          <a:p>
            <a:r>
              <a:rPr sz="2400"/>
              <a:t> </a:t>
            </a:r>
            <a:endParaRPr sz="2400"/>
          </a:p>
        </p:txBody>
      </p:sp>
      <p:pic>
        <p:nvPicPr>
          <p:cNvPr id="48137" name="Content Placeholder 48136" descr="MATH"/>
          <p:cNvPicPr>
            <a:picLocks noChangeAspect="1"/>
          </p:cNvPicPr>
          <p:nvPr>
            <p:ph sz="quarter" idx="3"/>
          </p:nvPr>
        </p:nvPicPr>
        <p:blipFill>
          <a:blip r:embed="rId2"/>
          <a:stretch>
            <a:fillRect/>
          </a:stretch>
        </p:blipFill>
        <p:spPr>
          <a:xfrm>
            <a:off x="2514600" y="5429250"/>
            <a:ext cx="2895600" cy="66675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sz="half" idx="1"/>
          </p:nvPr>
        </p:nvSpPr>
        <p:spPr>
          <a:xfrm>
            <a:off x="628650" y="1637665"/>
            <a:ext cx="7148830" cy="4351655"/>
          </a:xfrm>
        </p:spPr>
        <p:txBody>
          <a:bodyPr/>
          <a:p>
            <a:r>
              <a:rPr lang="en-US"/>
              <a:t> MTBF = Uptime / Number of System Failures</a:t>
            </a:r>
            <a:endParaRPr lang="en-US"/>
          </a:p>
          <a:p>
            <a:endParaRPr lang="en-US"/>
          </a:p>
          <a:p>
            <a:r>
              <a:rPr lang="en-US"/>
              <a:t>MTTR = CM Downtime / Number of System Failures </a:t>
            </a:r>
            <a:endParaRPr lang="en-US"/>
          </a:p>
        </p:txBody>
      </p:sp>
      <p:sp>
        <p:nvSpPr>
          <p:cNvPr id="4" name="Content Placeholder 3"/>
          <p:cNvSpPr>
            <a:spLocks noGrp="1"/>
          </p:cNvSpPr>
          <p:nvPr>
            <p:ph sz="quarter" idx="2"/>
          </p:nvPr>
        </p:nvSpPr>
        <p:spPr/>
        <p:txBody>
          <a:bodyPr/>
          <a:p>
            <a:endParaRPr lang="en-US"/>
          </a:p>
        </p:txBody>
      </p:sp>
      <p:sp>
        <p:nvSpPr>
          <p:cNvPr id="5" name="Content Placeholder 4"/>
          <p:cNvSpPr>
            <a:spLocks noGrp="1"/>
          </p:cNvSpPr>
          <p:nvPr>
            <p:ph sz="quarter" idx="3"/>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dirty="0"/>
            </a:fld>
            <a:endParaRPr lang="en-US" dirty="0"/>
          </a:p>
        </p:txBody>
      </p:sp>
      <p:sp>
        <p:nvSpPr>
          <p:cNvPr id="49154" name="Title 49153"/>
          <p:cNvSpPr>
            <a:spLocks noGrp="1"/>
          </p:cNvSpPr>
          <p:nvPr>
            <p:ph type="title"/>
          </p:nvPr>
        </p:nvSpPr>
        <p:spPr>
          <a:xfrm>
            <a:off x="609600" y="274638"/>
            <a:ext cx="7315200" cy="792162"/>
          </a:xfrm>
        </p:spPr>
        <p:txBody>
          <a:bodyPr anchor="ctr"/>
          <a:p>
            <a:r>
              <a:rPr sz="3200" b="1"/>
              <a:t>Achieved Availability</a:t>
            </a:r>
            <a:endParaRPr sz="3200" b="1"/>
          </a:p>
        </p:txBody>
      </p:sp>
      <p:sp>
        <p:nvSpPr>
          <p:cNvPr id="49155" name="Text Placeholder 49154"/>
          <p:cNvSpPr>
            <a:spLocks noGrp="1"/>
          </p:cNvSpPr>
          <p:nvPr>
            <p:ph type="body" sz="half" idx="1"/>
          </p:nvPr>
        </p:nvSpPr>
        <p:spPr>
          <a:xfrm>
            <a:off x="304800" y="1600200"/>
            <a:ext cx="8610600" cy="3200400"/>
          </a:xfrm>
        </p:spPr>
        <p:txBody>
          <a:bodyPr/>
          <a:p>
            <a:pPr>
              <a:spcBef>
                <a:spcPct val="0"/>
              </a:spcBef>
              <a:buClr>
                <a:srgbClr val="FF3300"/>
              </a:buClr>
              <a:buSzTx/>
              <a:buFontTx/>
            </a:pPr>
            <a:r>
              <a:rPr sz="2400" b="1"/>
              <a:t>Achieved Availability is similar to Inherent Availability except Preventive Maintenance (PM) is also included</a:t>
            </a:r>
            <a:endParaRPr sz="2400" b="1"/>
          </a:p>
          <a:p>
            <a:pPr>
              <a:lnSpc>
                <a:spcPct val="50000"/>
              </a:lnSpc>
              <a:spcBef>
                <a:spcPct val="0"/>
              </a:spcBef>
              <a:buClr>
                <a:srgbClr val="FF3300"/>
              </a:buClr>
              <a:buSzTx/>
              <a:buFontTx/>
              <a:buNone/>
            </a:pPr>
            <a:endParaRPr sz="2400" b="1"/>
          </a:p>
          <a:p>
            <a:pPr>
              <a:spcBef>
                <a:spcPct val="0"/>
              </a:spcBef>
              <a:buClr>
                <a:srgbClr val="FF3300"/>
              </a:buClr>
              <a:buSzTx/>
              <a:buFontTx/>
            </a:pPr>
            <a:r>
              <a:rPr sz="2400" b="1"/>
              <a:t>The steady state availability when considering the corrective and preventive downtime of the system</a:t>
            </a:r>
            <a:endParaRPr sz="2400" b="1"/>
          </a:p>
          <a:p>
            <a:pPr>
              <a:lnSpc>
                <a:spcPct val="50000"/>
              </a:lnSpc>
              <a:spcBef>
                <a:spcPct val="0"/>
              </a:spcBef>
              <a:buClr>
                <a:srgbClr val="FF3300"/>
              </a:buClr>
              <a:buSzTx/>
              <a:buFontTx/>
              <a:buNone/>
            </a:pPr>
            <a:endParaRPr sz="2400" b="1"/>
          </a:p>
          <a:p>
            <a:pPr>
              <a:spcBef>
                <a:spcPct val="0"/>
              </a:spcBef>
              <a:buClr>
                <a:srgbClr val="FF3300"/>
              </a:buClr>
              <a:buSzTx/>
              <a:buFontTx/>
            </a:pPr>
            <a:r>
              <a:rPr sz="2400" b="1"/>
              <a:t>Computed by looking at the Mean Time Between Maintenance actions, </a:t>
            </a:r>
            <a:r>
              <a:rPr sz="2400" b="1" i="1"/>
              <a:t>MTBM</a:t>
            </a:r>
            <a:r>
              <a:rPr sz="2400" b="1"/>
              <a:t> and the Mean Maintenance Downtime:</a:t>
            </a:r>
            <a:endParaRPr sz="2400" b="1"/>
          </a:p>
        </p:txBody>
      </p:sp>
      <p:pic>
        <p:nvPicPr>
          <p:cNvPr id="49157" name="Content Placeholder 49156" descr="MATH"/>
          <p:cNvPicPr>
            <a:picLocks noChangeAspect="1"/>
          </p:cNvPicPr>
          <p:nvPr>
            <p:ph sz="half" idx="2"/>
          </p:nvPr>
        </p:nvPicPr>
        <p:blipFill>
          <a:blip r:embed="rId1"/>
          <a:stretch>
            <a:fillRect/>
          </a:stretch>
        </p:blipFill>
        <p:spPr>
          <a:xfrm>
            <a:off x="2438400" y="5018088"/>
            <a:ext cx="2819400" cy="77311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sz="half" idx="1"/>
          </p:nvPr>
        </p:nvSpPr>
        <p:spPr/>
        <p:txBody>
          <a:bodyPr>
            <a:normAutofit fontScale="70000"/>
          </a:bodyPr>
          <a:p>
            <a:r>
              <a:rPr lang="en-US"/>
              <a:t>There are two components to the system availability formula. The first is total uptime and the second is total downtime. Uptime is any time that asset is performing at a normal output. Downtime is any time the equipment is not available for production, including planned and unplanned downtime.</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dirty="0"/>
            </a:fld>
            <a:endParaRPr lang="en-US" dirty="0"/>
          </a:p>
        </p:txBody>
      </p:sp>
      <p:sp>
        <p:nvSpPr>
          <p:cNvPr id="50178" name="Title 50177"/>
          <p:cNvSpPr>
            <a:spLocks noGrp="1"/>
          </p:cNvSpPr>
          <p:nvPr>
            <p:ph type="title"/>
          </p:nvPr>
        </p:nvSpPr>
        <p:spPr>
          <a:xfrm>
            <a:off x="457200" y="274638"/>
            <a:ext cx="7772400" cy="715962"/>
          </a:xfrm>
        </p:spPr>
        <p:txBody>
          <a:bodyPr anchor="ctr"/>
          <a:p>
            <a:r>
              <a:rPr sz="3600" b="1"/>
              <a:t>Operational Availability</a:t>
            </a:r>
            <a:endParaRPr sz="3600" b="1"/>
          </a:p>
        </p:txBody>
      </p:sp>
      <p:sp>
        <p:nvSpPr>
          <p:cNvPr id="50179" name="Text Placeholder 50178"/>
          <p:cNvSpPr>
            <a:spLocks noGrp="1"/>
          </p:cNvSpPr>
          <p:nvPr>
            <p:ph type="body" sz="half" idx="1"/>
          </p:nvPr>
        </p:nvSpPr>
        <p:spPr>
          <a:xfrm>
            <a:off x="457200" y="1219200"/>
            <a:ext cx="8458200" cy="2667000"/>
          </a:xfrm>
        </p:spPr>
        <p:txBody>
          <a:bodyPr/>
          <a:p>
            <a:pPr>
              <a:spcBef>
                <a:spcPct val="0"/>
              </a:spcBef>
              <a:buClr>
                <a:srgbClr val="FF3300"/>
              </a:buClr>
              <a:buSzTx/>
              <a:buFontTx/>
            </a:pPr>
            <a:r>
              <a:rPr sz="2400" b="1"/>
              <a:t>Operational Availability is the percentage of calendar time to which one can expect a system to work properly when it is required</a:t>
            </a:r>
            <a:endParaRPr sz="2400" b="1"/>
          </a:p>
          <a:p>
            <a:pPr>
              <a:lnSpc>
                <a:spcPct val="50000"/>
              </a:lnSpc>
              <a:spcBef>
                <a:spcPct val="0"/>
              </a:spcBef>
              <a:buClr>
                <a:srgbClr val="FF3300"/>
              </a:buClr>
              <a:buSzTx/>
              <a:buFontTx/>
              <a:buNone/>
            </a:pPr>
            <a:endParaRPr sz="2400" b="1"/>
          </a:p>
          <a:p>
            <a:pPr>
              <a:spcBef>
                <a:spcPct val="0"/>
              </a:spcBef>
              <a:buClr>
                <a:srgbClr val="FF3300"/>
              </a:buClr>
              <a:buSzTx/>
              <a:buFontTx/>
            </a:pPr>
            <a:r>
              <a:rPr sz="2400" b="1"/>
              <a:t>Expression of User Need rather than just Design Need</a:t>
            </a:r>
            <a:endParaRPr sz="2400" b="1"/>
          </a:p>
          <a:p>
            <a:pPr>
              <a:lnSpc>
                <a:spcPct val="50000"/>
              </a:lnSpc>
              <a:spcBef>
                <a:spcPct val="0"/>
              </a:spcBef>
              <a:buClr>
                <a:srgbClr val="FF3300"/>
              </a:buClr>
              <a:buSzTx/>
              <a:buFontTx/>
              <a:buNone/>
            </a:pPr>
            <a:endParaRPr sz="2400" b="1"/>
          </a:p>
          <a:p>
            <a:pPr>
              <a:spcBef>
                <a:spcPct val="0"/>
              </a:spcBef>
              <a:buClr>
                <a:srgbClr val="FF3300"/>
              </a:buClr>
              <a:buSzTx/>
              <a:buFontTx/>
            </a:pPr>
            <a:r>
              <a:rPr sz="2400" b="1"/>
              <a:t>Operational Availability is the ratio of the system Uptime and Total time. Mathematically, it is: </a:t>
            </a:r>
            <a:endParaRPr sz="2400" b="1"/>
          </a:p>
        </p:txBody>
      </p:sp>
      <p:graphicFrame>
        <p:nvGraphicFramePr>
          <p:cNvPr id="50185" name="Content Placeholder 50184"/>
          <p:cNvGraphicFramePr/>
          <p:nvPr>
            <p:ph sz="half" idx="2"/>
          </p:nvPr>
        </p:nvGraphicFramePr>
        <p:xfrm>
          <a:off x="2057400" y="4038600"/>
          <a:ext cx="3614738" cy="917575"/>
        </p:xfrm>
        <a:graphic>
          <a:graphicData uri="http://schemas.openxmlformats.org/presentationml/2006/ole">
            <mc:AlternateContent xmlns:mc="http://schemas.openxmlformats.org/markup-compatibility/2006">
              <mc:Choice xmlns:v="urn:schemas-microsoft-com:vml" Requires="v">
                <p:oleObj spid="_x0000_s3091" name="" r:id="rId1" imgW="1651000" imgH="419100" progId="Equation.3">
                  <p:embed/>
                </p:oleObj>
              </mc:Choice>
              <mc:Fallback>
                <p:oleObj name="" r:id="rId1" imgW="1651000" imgH="419100" progId="Equation.3">
                  <p:embed/>
                  <p:pic>
                    <p:nvPicPr>
                      <p:cNvPr id="0" name="Picture 3090"/>
                      <p:cNvPicPr/>
                      <p:nvPr/>
                    </p:nvPicPr>
                    <p:blipFill>
                      <a:blip r:embed="rId2"/>
                      <a:stretch>
                        <a:fillRect/>
                      </a:stretch>
                    </p:blipFill>
                    <p:spPr>
                      <a:xfrm>
                        <a:off x="2057400" y="4038600"/>
                        <a:ext cx="3614738" cy="917575"/>
                      </a:xfrm>
                      <a:prstGeom prst="rect">
                        <a:avLst/>
                      </a:prstGeom>
                      <a:noFill/>
                      <a:ln w="38100">
                        <a:miter/>
                      </a:ln>
                    </p:spPr>
                  </p:pic>
                </p:oleObj>
              </mc:Fallback>
            </mc:AlternateContent>
          </a:graphicData>
        </a:graphic>
      </p:graphicFrame>
      <p:sp>
        <p:nvSpPr>
          <p:cNvPr id="50187" name="Rectangles 50186"/>
          <p:cNvSpPr/>
          <p:nvPr/>
        </p:nvSpPr>
        <p:spPr>
          <a:xfrm>
            <a:off x="457200" y="5181600"/>
            <a:ext cx="8458200" cy="1066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lnSpc>
                <a:spcPct val="90000"/>
              </a:lnSpc>
              <a:spcBef>
                <a:spcPct val="0"/>
              </a:spcBef>
              <a:buClr>
                <a:srgbClr val="FF3300"/>
              </a:buClr>
            </a:pPr>
            <a:r>
              <a:rPr sz="2400" b="1"/>
              <a:t>Includes all experienced sources of downtime, such as administrative downtime and logistic downtime to restore the system</a:t>
            </a:r>
            <a:endParaRPr sz="24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dirty="0"/>
            </a:fld>
            <a:endParaRPr lang="en-US" dirty="0"/>
          </a:p>
        </p:txBody>
      </p:sp>
      <p:sp>
        <p:nvSpPr>
          <p:cNvPr id="52226" name="Title 52225"/>
          <p:cNvSpPr>
            <a:spLocks noGrp="1"/>
          </p:cNvSpPr>
          <p:nvPr>
            <p:ph type="title"/>
          </p:nvPr>
        </p:nvSpPr>
        <p:spPr>
          <a:xfrm>
            <a:off x="533400" y="228600"/>
            <a:ext cx="7467600" cy="838200"/>
          </a:xfrm>
        </p:spPr>
        <p:txBody>
          <a:bodyPr anchor="ctr"/>
          <a:p>
            <a:r>
              <a:rPr sz="3200" b="1"/>
              <a:t>Ao / Operational Readiness Example</a:t>
            </a:r>
            <a:endParaRPr sz="3200" b="1"/>
          </a:p>
        </p:txBody>
      </p:sp>
      <p:sp>
        <p:nvSpPr>
          <p:cNvPr id="52227" name="Text Placeholder 52226"/>
          <p:cNvSpPr>
            <a:spLocks noGrp="1"/>
          </p:cNvSpPr>
          <p:nvPr>
            <p:ph type="body" sz="half" idx="1"/>
          </p:nvPr>
        </p:nvSpPr>
        <p:spPr>
          <a:xfrm>
            <a:off x="228600" y="1524000"/>
            <a:ext cx="8686800" cy="3352800"/>
          </a:xfrm>
        </p:spPr>
        <p:txBody>
          <a:bodyPr/>
          <a:p>
            <a:pPr>
              <a:spcBef>
                <a:spcPct val="0"/>
              </a:spcBef>
              <a:buClr>
                <a:srgbClr val="FF3300"/>
              </a:buClr>
              <a:buSzTx/>
              <a:buFontTx/>
            </a:pPr>
            <a:r>
              <a:rPr sz="2400" b="1"/>
              <a:t>A diesel power generator is supplying electricity at a research site in Antarctica &amp; personnel are not satisfied with the generator</a:t>
            </a:r>
            <a:endParaRPr sz="2400" b="1"/>
          </a:p>
          <a:p>
            <a:pPr>
              <a:lnSpc>
                <a:spcPct val="50000"/>
              </a:lnSpc>
              <a:spcBef>
                <a:spcPct val="0"/>
              </a:spcBef>
              <a:buClr>
                <a:srgbClr val="FF3300"/>
              </a:buClr>
              <a:buSzTx/>
              <a:buFontTx/>
            </a:pPr>
            <a:endParaRPr sz="2400" b="1"/>
          </a:p>
          <a:p>
            <a:pPr>
              <a:spcBef>
                <a:spcPct val="0"/>
              </a:spcBef>
              <a:buClr>
                <a:srgbClr val="FF3300"/>
              </a:buClr>
              <a:buSzTx/>
              <a:buFontTx/>
            </a:pPr>
            <a:r>
              <a:rPr sz="2400" b="1"/>
              <a:t>In the past six months, they estimate being without electricity due to generator failure for an accumulated time of 1.5 months</a:t>
            </a:r>
            <a:endParaRPr sz="2400" b="1"/>
          </a:p>
          <a:p>
            <a:pPr>
              <a:lnSpc>
                <a:spcPct val="50000"/>
              </a:lnSpc>
              <a:spcBef>
                <a:spcPct val="0"/>
              </a:spcBef>
              <a:buClr>
                <a:srgbClr val="FF3300"/>
              </a:buClr>
              <a:buSzTx/>
              <a:buFontTx/>
              <a:buNone/>
            </a:pPr>
            <a:endParaRPr sz="2400" b="1"/>
          </a:p>
          <a:p>
            <a:pPr>
              <a:spcBef>
                <a:spcPct val="0"/>
              </a:spcBef>
              <a:buClr>
                <a:srgbClr val="FF3300"/>
              </a:buClr>
              <a:buSzTx/>
              <a:buFontTx/>
            </a:pPr>
            <a:r>
              <a:rPr sz="2400" b="1"/>
              <a:t>Therefore, the operational availability of the diesel generator experienced by personnel of the station is:</a:t>
            </a:r>
            <a:endParaRPr sz="2400" b="1"/>
          </a:p>
        </p:txBody>
      </p:sp>
      <p:pic>
        <p:nvPicPr>
          <p:cNvPr id="52229" name="Content Placeholder 52228" descr="MATH"/>
          <p:cNvPicPr>
            <a:picLocks noChangeAspect="1"/>
          </p:cNvPicPr>
          <p:nvPr>
            <p:ph sz="half" idx="2"/>
          </p:nvPr>
        </p:nvPicPr>
        <p:blipFill>
          <a:blip r:embed="rId1"/>
          <a:stretch>
            <a:fillRect/>
          </a:stretch>
        </p:blipFill>
        <p:spPr>
          <a:xfrm>
            <a:off x="2438400" y="5221288"/>
            <a:ext cx="3429000" cy="95091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availability</a:t>
            </a:r>
            <a:br>
              <a:rPr lang="en-US" b="1" dirty="0" smtClean="0">
                <a:effectLst/>
              </a:rPr>
            </a:br>
            <a:endParaRPr lang="en-US" dirty="0"/>
          </a:p>
        </p:txBody>
      </p:sp>
      <p:sp>
        <p:nvSpPr>
          <p:cNvPr id="3" name="Content Placeholder 2"/>
          <p:cNvSpPr>
            <a:spLocks noGrp="1"/>
          </p:cNvSpPr>
          <p:nvPr>
            <p:ph idx="1"/>
          </p:nvPr>
        </p:nvSpPr>
        <p:spPr/>
        <p:txBody>
          <a:bodyPr/>
          <a:lstStyle/>
          <a:p>
            <a:r>
              <a:rPr lang="en-US" dirty="0" smtClean="0"/>
              <a:t>availability—the probability that a system is functioning when needed, under normal operating conditions.</a:t>
            </a:r>
            <a:endParaRPr lang="en-US" dirty="0" smtClean="0"/>
          </a:p>
          <a:p>
            <a:endParaRPr lang="en-US"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800" y="3429000"/>
            <a:ext cx="5334000"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a:t>Reliability Formula</a:t>
            </a:r>
            <a:endParaRPr lang="en-US"/>
          </a:p>
          <a:p>
            <a:pPr marL="0" indent="0">
              <a:buNone/>
            </a:pPr>
            <a:endParaRPr lang="en-US"/>
          </a:p>
        </p:txBody>
      </p:sp>
      <p:graphicFrame>
        <p:nvGraphicFramePr>
          <p:cNvPr id="4" name="Content Placeholder 3"/>
          <p:cNvGraphicFramePr/>
          <p:nvPr>
            <p:ph sz="half" idx="2"/>
          </p:nvPr>
        </p:nvGraphicFramePr>
        <p:xfrm>
          <a:off x="3759200" y="1691005"/>
          <a:ext cx="4481830" cy="372110"/>
        </p:xfrm>
        <a:graphic>
          <a:graphicData uri="http://schemas.openxmlformats.org/presentationml/2006/ole">
            <mc:AlternateContent xmlns:mc="http://schemas.openxmlformats.org/markup-compatibility/2006">
              <mc:Choice xmlns:v="urn:schemas-microsoft-com:vml" Requires="v">
                <p:oleObj spid="_x0000_s5" name="" r:id="rId1" imgW="2943225" imgH="371475" progId="Paint.Picture">
                  <p:embed/>
                </p:oleObj>
              </mc:Choice>
              <mc:Fallback>
                <p:oleObj name="" r:id="rId1" imgW="2943225" imgH="371475" progId="Paint.Picture">
                  <p:embed/>
                  <p:pic>
                    <p:nvPicPr>
                      <p:cNvPr id="0" name="Picture 4"/>
                      <p:cNvPicPr/>
                      <p:nvPr/>
                    </p:nvPicPr>
                    <p:blipFill>
                      <a:blip r:embed="rId2"/>
                      <a:stretch>
                        <a:fillRect/>
                      </a:stretch>
                    </p:blipFill>
                    <p:spPr>
                      <a:xfrm>
                        <a:off x="3759200" y="1691005"/>
                        <a:ext cx="4481830" cy="372110"/>
                      </a:xfrm>
                      <a:prstGeom prst="rect">
                        <a:avLst/>
                      </a:prstGeom>
                    </p:spPr>
                  </p:pic>
                </p:oleObj>
              </mc:Fallback>
            </mc:AlternateContent>
          </a:graphicData>
        </a:graphic>
      </p:graphicFrame>
      <p:sp>
        <p:nvSpPr>
          <p:cNvPr id="7" name="Text Box 6"/>
          <p:cNvSpPr txBox="1"/>
          <p:nvPr/>
        </p:nvSpPr>
        <p:spPr>
          <a:xfrm>
            <a:off x="895985" y="2200275"/>
            <a:ext cx="7047865" cy="368300"/>
          </a:xfrm>
          <a:prstGeom prst="rect">
            <a:avLst/>
          </a:prstGeom>
          <a:noFill/>
        </p:spPr>
        <p:txBody>
          <a:bodyPr wrap="square" rtlCol="0" anchor="t">
            <a:spAutoFit/>
          </a:bodyPr>
          <a:p>
            <a:r>
              <a:rPr lang="en-US"/>
              <a:t>Where t is the mission time and e is a constant value of 2.71828. </a:t>
            </a:r>
            <a:endParaRPr lang="en-US"/>
          </a:p>
        </p:txBody>
      </p:sp>
      <p:sp>
        <p:nvSpPr>
          <p:cNvPr id="8" name="Text Box 7"/>
          <p:cNvSpPr txBox="1"/>
          <p:nvPr/>
        </p:nvSpPr>
        <p:spPr>
          <a:xfrm>
            <a:off x="896620" y="3885565"/>
            <a:ext cx="7047230" cy="3415030"/>
          </a:xfrm>
          <a:prstGeom prst="rect">
            <a:avLst/>
          </a:prstGeom>
          <a:noFill/>
        </p:spPr>
        <p:txBody>
          <a:bodyPr wrap="square" rtlCol="0" anchor="t">
            <a:spAutoFit/>
          </a:bodyPr>
          <a:p>
            <a:r>
              <a:rPr lang="en-US"/>
              <a:t>A sample of 450 devices were tested for 30 hours and 5 failures were recorded. The device is designed to operate for 1000 hours without failure. What is the reliability of the tested device?</a:t>
            </a:r>
            <a:endParaRPr lang="en-US"/>
          </a:p>
          <a:p>
            <a:endParaRPr lang="en-US"/>
          </a:p>
          <a:p>
            <a:r>
              <a:rPr lang="en-US"/>
              <a:t>Failure rate = l = 5/(450)(30) = 5/13500 = .0003704</a:t>
            </a:r>
            <a:endParaRPr lang="en-US"/>
          </a:p>
          <a:p>
            <a:endParaRPr lang="en-US"/>
          </a:p>
          <a:p>
            <a:r>
              <a:rPr lang="en-US"/>
              <a:t>Reliability = e - = e - (.0003704)(1000) = e - .3704 = .6905</a:t>
            </a:r>
            <a:endParaRPr lang="en-US"/>
          </a:p>
          <a:p>
            <a:endParaRPr lang="en-US"/>
          </a:p>
          <a:p>
            <a:r>
              <a:rPr lang="en-US"/>
              <a:t>The probability of a device operating for 1000 hours without a failure is .69.05%.</a:t>
            </a:r>
            <a:endParaRPr lang="en-US"/>
          </a:p>
          <a:p>
            <a:endParaRPr lang="en-US"/>
          </a:p>
          <a:p>
            <a:r>
              <a:rPr lang="en-US"/>
              <a:t> </a:t>
            </a:r>
            <a:endParaRPr lang="en-US"/>
          </a:p>
        </p:txBody>
      </p:sp>
      <p:sp>
        <p:nvSpPr>
          <p:cNvPr id="9" name="Text Box 8"/>
          <p:cNvSpPr txBox="1"/>
          <p:nvPr/>
        </p:nvSpPr>
        <p:spPr>
          <a:xfrm>
            <a:off x="457200" y="2568575"/>
            <a:ext cx="7783830" cy="1198880"/>
          </a:xfrm>
          <a:prstGeom prst="rect">
            <a:avLst/>
          </a:prstGeom>
          <a:noFill/>
        </p:spPr>
        <p:txBody>
          <a:bodyPr wrap="square" rtlCol="0" anchor="t">
            <a:spAutoFit/>
          </a:bodyPr>
          <a:p>
            <a:r>
              <a:rPr lang="en-US"/>
              <a:t>Failure rate = Lambda = l = f/n</a:t>
            </a:r>
            <a:endParaRPr lang="en-US"/>
          </a:p>
          <a:p>
            <a:endParaRPr lang="en-US"/>
          </a:p>
          <a:p>
            <a:r>
              <a:rPr lang="en-US"/>
              <a:t>    Where f = the total failures during a given time interval and n = the number of units or items placed on test.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pic>
        <p:nvPicPr>
          <p:cNvPr id="5122"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070877" y="1071880"/>
            <a:ext cx="5383898" cy="2677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Box 2"/>
          <p:cNvSpPr txBox="1"/>
          <p:nvPr/>
        </p:nvSpPr>
        <p:spPr>
          <a:xfrm>
            <a:off x="1532890" y="3982720"/>
            <a:ext cx="6932295" cy="368300"/>
          </a:xfrm>
          <a:prstGeom prst="rect">
            <a:avLst/>
          </a:prstGeom>
          <a:noFill/>
        </p:spPr>
        <p:txBody>
          <a:bodyPr wrap="square" rtlCol="0" anchor="t">
            <a:spAutoFit/>
          </a:bodyPr>
          <a:p>
            <a:r>
              <a:rPr lang="en-US"/>
              <a:t>Mean Time To Repair = (Total down time) / (number of breakdowns)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Exercise2</a:t>
            </a:r>
            <a:endParaRPr lang="en-US" dirty="0"/>
          </a:p>
        </p:txBody>
      </p:sp>
      <p:pic>
        <p:nvPicPr>
          <p:cNvPr id="614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595312" y="1867694"/>
            <a:ext cx="7953375"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70000"/>
          </a:bodyPr>
          <a:p>
            <a:r>
              <a:rPr lang="en-US"/>
              <a:t>quantify reliability are the mathematics of probability and statistics</a:t>
            </a:r>
            <a:endParaRPr lang="en-US"/>
          </a:p>
          <a:p>
            <a:r>
              <a:rPr lang="en-US"/>
              <a:t>Reliability statistics can be broadly divided into the treatment of discrete functions, continuous functions and point processes. </a:t>
            </a:r>
            <a:endParaRPr lang="en-US"/>
          </a:p>
          <a:p>
            <a:r>
              <a:rPr lang="en-US"/>
              <a:t>For example, a switch may either work or not work when selected or a pressure vessel may pass or fail a test—these situations are described by discrete functions. In reliability we are often concerned with two-state discrete systems, since equipment is in either an operational or a failed state. Continuous functions describe those situations which are governed by a continuous variable, such as time or distance travelled</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Total Uptime  = </a:t>
            </a:r>
            <a:r>
              <a:rPr lang="en-US" dirty="0"/>
              <a:t>U1 + U2 +U3 + U4 + U5 + U6 + U7</a:t>
            </a:r>
            <a:r>
              <a:rPr lang="en-US" dirty="0" smtClean="0"/>
              <a:t>.  = Say 900 Hrs.</a:t>
            </a:r>
            <a:endParaRPr lang="en-US" dirty="0" smtClean="0"/>
          </a:p>
          <a:p>
            <a:r>
              <a:rPr lang="en-US" dirty="0" smtClean="0"/>
              <a:t>Total Downtime = </a:t>
            </a:r>
            <a:r>
              <a:rPr lang="en-US" dirty="0"/>
              <a:t>D1 + D2 + D3 + D4 + D5 + D6</a:t>
            </a:r>
            <a:r>
              <a:rPr lang="en-US" dirty="0" smtClean="0"/>
              <a:t>.     = Say 108 Hrs.</a:t>
            </a:r>
            <a:endParaRPr lang="en-US" dirty="0" smtClean="0"/>
          </a:p>
          <a:p>
            <a:r>
              <a:rPr lang="en-US" dirty="0" smtClean="0"/>
              <a:t>We know that MTTR  (Mean Time to Repair in </a:t>
            </a:r>
            <a:r>
              <a:rPr lang="en-US" dirty="0" err="1" smtClean="0"/>
              <a:t>Hrs</a:t>
            </a:r>
            <a:r>
              <a:rPr lang="en-US" dirty="0" smtClean="0"/>
              <a:t>) =  ( </a:t>
            </a:r>
            <a:r>
              <a:rPr lang="en-US" dirty="0"/>
              <a:t>D1 + D2 + D3 + D4 + D5 + D6</a:t>
            </a:r>
            <a:r>
              <a:rPr lang="en-US" dirty="0" smtClean="0"/>
              <a:t> ) / 6 = </a:t>
            </a:r>
            <a:r>
              <a:rPr lang="en-US" dirty="0"/>
              <a:t>18</a:t>
            </a:r>
            <a:r>
              <a:rPr lang="en-US" dirty="0" smtClean="0"/>
              <a:t> .</a:t>
            </a:r>
            <a:endParaRPr lang="en-US" dirty="0" smtClean="0"/>
          </a:p>
          <a:p>
            <a:r>
              <a:rPr lang="en-US" dirty="0" smtClean="0"/>
              <a:t>Similarly MTBR (Mean Time Between Repairs in </a:t>
            </a:r>
            <a:r>
              <a:rPr lang="en-US" dirty="0" err="1" smtClean="0"/>
              <a:t>Hrs</a:t>
            </a:r>
            <a:r>
              <a:rPr lang="en-US" dirty="0" smtClean="0"/>
              <a:t>) = ( </a:t>
            </a:r>
            <a:r>
              <a:rPr lang="en-US" dirty="0"/>
              <a:t>U1 + U2 +U3 + U4 + U5 + U6 + U7</a:t>
            </a:r>
            <a:r>
              <a:rPr lang="en-US" dirty="0" smtClean="0"/>
              <a:t> ) / 6 = </a:t>
            </a:r>
            <a:r>
              <a:rPr lang="en-US" dirty="0"/>
              <a:t>150</a:t>
            </a:r>
            <a:r>
              <a:rPr lang="en-US" dirty="0" smtClean="0"/>
              <a:t> .</a:t>
            </a:r>
            <a:endParaRPr lang="en-US" dirty="0" smtClean="0"/>
          </a:p>
          <a:p>
            <a:r>
              <a:rPr lang="en-US" dirty="0" smtClean="0"/>
              <a:t>Now,</a:t>
            </a:r>
            <a:endParaRPr lang="en-US" dirty="0" smtClean="0"/>
          </a:p>
          <a:p>
            <a:r>
              <a:rPr lang="en-US" dirty="0"/>
              <a:t>Equipment Availability</a:t>
            </a:r>
            <a:r>
              <a:rPr lang="en-US" dirty="0" smtClean="0"/>
              <a:t> (%) is: </a:t>
            </a:r>
            <a:r>
              <a:rPr lang="en-US" dirty="0" err="1" smtClean="0"/>
              <a:t>UpTime</a:t>
            </a:r>
            <a:r>
              <a:rPr lang="en-US" dirty="0" smtClean="0"/>
              <a:t> / Total Time   = (900 / 1008)  * 100  =  </a:t>
            </a:r>
            <a:r>
              <a:rPr lang="en-US" dirty="0"/>
              <a:t>89.2</a:t>
            </a:r>
            <a:endParaRPr lang="en-US" dirty="0" smtClean="0"/>
          </a:p>
          <a:p>
            <a:r>
              <a:rPr lang="en-US" dirty="0" smtClean="0"/>
              <a:t>Another formula for Equipment Availability in practice is   </a:t>
            </a:r>
            <a:r>
              <a:rPr lang="en-US" dirty="0"/>
              <a:t>[MTBR / (MTTR + MTBR)] * 100</a:t>
            </a:r>
            <a:r>
              <a:rPr lang="en-US" dirty="0" smtClean="0"/>
              <a:t>   = (150 / 168 )*100   = </a:t>
            </a:r>
            <a:r>
              <a:rPr lang="en-US" dirty="0"/>
              <a:t>89.2</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u="sng" dirty="0"/>
              <a:t>Case2: </a:t>
            </a:r>
            <a:endParaRPr lang="en-US" dirty="0" smtClean="0"/>
          </a:p>
          <a:p>
            <a:r>
              <a:rPr lang="en-US" dirty="0" smtClean="0"/>
              <a:t>No. of Failures  = 2 (Denominator for MTTR, MTBR Calculations)</a:t>
            </a:r>
            <a:endParaRPr lang="en-US" dirty="0" smtClean="0"/>
          </a:p>
          <a:p>
            <a:r>
              <a:rPr lang="en-US" dirty="0" smtClean="0"/>
              <a:t>Suppose here too we get the same total values like:</a:t>
            </a:r>
            <a:endParaRPr lang="en-US" dirty="0" smtClean="0"/>
          </a:p>
          <a:p>
            <a:r>
              <a:rPr lang="en-US" dirty="0" smtClean="0"/>
              <a:t>Total Uptime  = U1 + U2 +U3  = Say 900 </a:t>
            </a:r>
            <a:r>
              <a:rPr lang="en-US" dirty="0" err="1" smtClean="0"/>
              <a:t>Hrs</a:t>
            </a:r>
            <a:endParaRPr lang="en-US" dirty="0" smtClean="0"/>
          </a:p>
          <a:p>
            <a:r>
              <a:rPr lang="en-US" dirty="0" smtClean="0"/>
              <a:t>Total Downtime = D1 + D2 =  Say 108 </a:t>
            </a:r>
            <a:r>
              <a:rPr lang="en-US" dirty="0" err="1" smtClean="0"/>
              <a:t>Hrs</a:t>
            </a:r>
            <a:endParaRPr lang="en-US" dirty="0" smtClean="0"/>
          </a:p>
          <a:p>
            <a:r>
              <a:rPr lang="en-US" dirty="0" smtClean="0"/>
              <a:t>MTTR (H) =  ( D1 + D2) / 2 = </a:t>
            </a:r>
            <a:r>
              <a:rPr lang="en-US" dirty="0"/>
              <a:t>54</a:t>
            </a:r>
            <a:r>
              <a:rPr lang="en-US" dirty="0" smtClean="0"/>
              <a:t> .</a:t>
            </a:r>
            <a:endParaRPr lang="en-US" dirty="0" smtClean="0"/>
          </a:p>
          <a:p>
            <a:r>
              <a:rPr lang="en-US" dirty="0" smtClean="0"/>
              <a:t>MTBR (H) = ( U1 + U2 + U3) / 2 = </a:t>
            </a:r>
            <a:r>
              <a:rPr lang="en-US" dirty="0"/>
              <a:t>450</a:t>
            </a:r>
            <a:r>
              <a:rPr lang="en-US" dirty="0" smtClean="0"/>
              <a:t> .</a:t>
            </a:r>
            <a:endParaRPr lang="en-US" dirty="0" smtClean="0"/>
          </a:p>
          <a:p>
            <a:r>
              <a:rPr lang="en-US" dirty="0"/>
              <a:t>Equipment Availability</a:t>
            </a:r>
            <a:r>
              <a:rPr lang="en-US" dirty="0" smtClean="0"/>
              <a:t> (%) is: Uptime / Total Time   = (900 / 1008)  * 100  =  </a:t>
            </a:r>
            <a:r>
              <a:rPr lang="en-US" dirty="0"/>
              <a:t>89.2</a:t>
            </a:r>
            <a:endParaRPr lang="en-US" dirty="0" smtClean="0"/>
          </a:p>
          <a:p>
            <a:r>
              <a:rPr lang="en-US" dirty="0" smtClean="0"/>
              <a:t>Through other formula for Equipment Availability :  </a:t>
            </a:r>
            <a:r>
              <a:rPr lang="en-US" dirty="0"/>
              <a:t>[MTBR / (MTTR + MTBR)] * 100 </a:t>
            </a:r>
            <a:r>
              <a:rPr lang="en-US" dirty="0" smtClean="0"/>
              <a:t>  = (450 / 504 )*100   = </a:t>
            </a:r>
            <a:r>
              <a:rPr lang="en-US" dirty="0"/>
              <a:t>89.2</a:t>
            </a: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Reliability?</a:t>
            </a:r>
            <a:endParaRPr lang="en-US" dirty="0"/>
          </a:p>
        </p:txBody>
      </p:sp>
      <p:pic>
        <p:nvPicPr>
          <p:cNvPr id="717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609600" y="1752600"/>
            <a:ext cx="7318521"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5"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28600" y="1828800"/>
            <a:ext cx="82296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76600"/>
            <a:ext cx="4029075"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1"/>
          <p:cNvSpPr/>
          <p:nvPr>
            <p:ph type="title"/>
          </p:nvPr>
        </p:nvSpPr>
        <p:spPr/>
        <p:txBody>
          <a:bodyPr vert="horz" wrap="square" lIns="91440" tIns="45720" rIns="91440" bIns="45720" anchor="ctr"/>
          <a:p>
            <a:r>
              <a:rPr dirty="0"/>
              <a:t>Measuring Availability</a:t>
            </a:r>
            <a:endParaRPr dirty="0"/>
          </a:p>
        </p:txBody>
      </p:sp>
      <p:sp>
        <p:nvSpPr>
          <p:cNvPr id="20482" name="Rectangle 2"/>
          <p:cNvSpPr/>
          <p:nvPr>
            <p:ph idx="1"/>
          </p:nvPr>
        </p:nvSpPr>
        <p:spPr/>
        <p:txBody>
          <a:bodyPr vert="horz" wrap="square" lIns="91440" tIns="45720" rIns="91440" bIns="45720" anchor="t"/>
          <a:p>
            <a:r>
              <a:t>Mean time to failure (MTTF)</a:t>
            </a:r>
          </a:p>
          <a:p>
            <a:r>
              <a:t>Mean time to repair (MTTR)</a:t>
            </a:r>
          </a:p>
          <a:p>
            <a:r>
              <a:t>MTBF = MTTF + MTTR</a:t>
            </a:r>
          </a:p>
          <a:p/>
          <a:p>
            <a:r>
              <a:t>Availability = MTTF / (MTTF + MTTR)</a:t>
            </a:r>
          </a:p>
          <a:p>
            <a:pPr lvl="1"/>
            <a:r>
              <a:t>Suppose OS crashes once per month, takes 10min to reboot.  </a:t>
            </a:r>
          </a:p>
          <a:p>
            <a:pPr lvl="1"/>
            <a:r>
              <a:t>MTTF = 720 hours = 43,200 minutes</a:t>
            </a:r>
            <a:br/>
            <a:r>
              <a:t>MTTR = 10 minutes</a:t>
            </a:r>
          </a:p>
          <a:p>
            <a:pPr lvl="1"/>
            <a:r>
              <a:rPr lang="ja-JP" altLang="en-US"/>
              <a:t>Availability = 43200 / 43210 = 0.997 (~“</a:t>
            </a:r>
            <a:r>
              <a:rPr lang="en-US" altLang="ja-JP"/>
              <a:t>3 nines</a:t>
            </a:r>
            <a:r>
              <a:rPr lang="ja-JP" altLang="en-US"/>
              <a:t>”</a:t>
            </a:r>
            <a:r>
              <a:rPr lang="en-US" altLang="ja-JP"/>
              <a:t>)</a:t>
            </a:r>
            <a:endParaRPr lang="en-US" altLang="ja-JP"/>
          </a:p>
        </p:txBody>
      </p:sp>
      <p:sp>
        <p:nvSpPr>
          <p:cNvPr id="4" name="Slide Number Placeholder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charset="-128"/>
                <a:cs typeface="+mn-cs"/>
              </a:defRPr>
            </a:lvl5pPr>
          </a:lstStyle>
          <a:p>
            <a:pPr lvl="0" algn="r" eaLnBrk="1" hangingPunct="1"/>
            <a:fld id="{9A0DB2DC-4C9A-4742-B13C-FB6460FD3503}" type="slidenum">
              <a:rPr lang="en-US" sz="1400" dirty="0"/>
            </a:fld>
            <a:endParaRPr lang="en-US" sz="1400" dirty="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1744" y="1676400"/>
            <a:ext cx="881326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90600" y="2391569"/>
            <a:ext cx="621982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MTTF=3 years MTTR=1 day </a:t>
            </a:r>
            <a:endParaRPr lang="en-US"/>
          </a:p>
          <a:p>
            <a:r>
              <a:rPr lang="en-US"/>
              <a:t>MTBF = MTTF + MTTR = 3 years + 1 day = 3 years * 365 days + 1 day = 1095 + 1 = 1096 days = 1096 </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E6DA119B-11D7-4E27-AF7C-3ADA02F7B703}" type="slidenum">
              <a:rPr lang="en-US" altLang="en-US"/>
            </a:fld>
            <a:endParaRPr lang="en-US" altLang="en-US"/>
          </a:p>
        </p:txBody>
      </p:sp>
      <p:sp>
        <p:nvSpPr>
          <p:cNvPr id="3074" name="Rectangle 2"/>
          <p:cNvSpPr>
            <a:spLocks noGrp="1" noChangeArrowheads="1"/>
          </p:cNvSpPr>
          <p:nvPr>
            <p:ph type="title"/>
          </p:nvPr>
        </p:nvSpPr>
        <p:spPr/>
        <p:txBody>
          <a:bodyPr>
            <a:normAutofit fontScale="90000"/>
          </a:bodyPr>
          <a:lstStyle/>
          <a:p>
            <a:r>
              <a:rPr lang="en-US" altLang="en-US" sz="4000">
                <a:solidFill>
                  <a:srgbClr val="FF0000"/>
                </a:solidFill>
              </a:rPr>
              <a:t>Series system</a:t>
            </a:r>
            <a:br>
              <a:rPr lang="en-US" altLang="en-US" sz="4000">
                <a:solidFill>
                  <a:srgbClr val="FF0000"/>
                </a:solidFill>
              </a:rPr>
            </a:br>
            <a:r>
              <a:rPr lang="en-US" altLang="en-US" sz="4000">
                <a:solidFill>
                  <a:srgbClr val="FF0000"/>
                </a:solidFill>
              </a:rPr>
              <a:t>Calculation of reliability</a:t>
            </a:r>
            <a:endParaRPr lang="en-US" altLang="en-US" sz="4000">
              <a:solidFill>
                <a:srgbClr val="FF0000"/>
              </a:solidFill>
            </a:endParaRPr>
          </a:p>
        </p:txBody>
      </p:sp>
      <p:sp>
        <p:nvSpPr>
          <p:cNvPr id="3075" name="Rectangle 3"/>
          <p:cNvSpPr>
            <a:spLocks noGrp="1" noChangeArrowheads="1"/>
          </p:cNvSpPr>
          <p:nvPr>
            <p:ph type="body" idx="1"/>
          </p:nvPr>
        </p:nvSpPr>
        <p:spPr/>
        <p:txBody>
          <a:bodyPr/>
          <a:lstStyle/>
          <a:p>
            <a:r>
              <a:rPr lang="en-US" altLang="en-US"/>
              <a:t>System fails if any one of its components fails</a:t>
            </a:r>
            <a:endParaRPr lang="en-US" altLang="en-US"/>
          </a:p>
        </p:txBody>
      </p:sp>
      <p:sp>
        <p:nvSpPr>
          <p:cNvPr id="3076" name="Rectangle 4"/>
          <p:cNvSpPr>
            <a:spLocks noChangeArrowheads="1"/>
          </p:cNvSpPr>
          <p:nvPr/>
        </p:nvSpPr>
        <p:spPr bwMode="auto">
          <a:xfrm>
            <a:off x="1828800" y="3352800"/>
            <a:ext cx="762000" cy="3810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endParaRPr lang="en-US" altLang="en-US"/>
          </a:p>
        </p:txBody>
      </p:sp>
      <p:sp>
        <p:nvSpPr>
          <p:cNvPr id="3077" name="Line 5"/>
          <p:cNvSpPr>
            <a:spLocks noChangeShapeType="1"/>
          </p:cNvSpPr>
          <p:nvPr/>
        </p:nvSpPr>
        <p:spPr bwMode="auto">
          <a:xfrm>
            <a:off x="1295400" y="3505200"/>
            <a:ext cx="5334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8" name="Rectangle 6"/>
          <p:cNvSpPr>
            <a:spLocks noChangeArrowheads="1"/>
          </p:cNvSpPr>
          <p:nvPr/>
        </p:nvSpPr>
        <p:spPr bwMode="auto">
          <a:xfrm>
            <a:off x="3124200" y="3352800"/>
            <a:ext cx="762000" cy="3810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9" name="Line 7"/>
          <p:cNvSpPr>
            <a:spLocks noChangeShapeType="1"/>
          </p:cNvSpPr>
          <p:nvPr/>
        </p:nvSpPr>
        <p:spPr bwMode="auto">
          <a:xfrm>
            <a:off x="2590800" y="3505200"/>
            <a:ext cx="5334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0" name="Line 8"/>
          <p:cNvSpPr>
            <a:spLocks noChangeShapeType="1"/>
          </p:cNvSpPr>
          <p:nvPr/>
        </p:nvSpPr>
        <p:spPr bwMode="auto">
          <a:xfrm>
            <a:off x="3886200" y="3505200"/>
            <a:ext cx="4572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1" name="Text Box 9"/>
          <p:cNvSpPr txBox="1">
            <a:spLocks noChangeArrowheads="1"/>
          </p:cNvSpPr>
          <p:nvPr/>
        </p:nvSpPr>
        <p:spPr bwMode="auto">
          <a:xfrm>
            <a:off x="4403725" y="32416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endParaRPr lang="en-US" altLang="en-US"/>
          </a:p>
        </p:txBody>
      </p:sp>
      <p:sp>
        <p:nvSpPr>
          <p:cNvPr id="3082" name="Rectangle 10"/>
          <p:cNvSpPr>
            <a:spLocks noChangeArrowheads="1"/>
          </p:cNvSpPr>
          <p:nvPr/>
        </p:nvSpPr>
        <p:spPr bwMode="auto">
          <a:xfrm>
            <a:off x="5486400" y="3352800"/>
            <a:ext cx="762000" cy="3810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a:t>
            </a:r>
            <a:endParaRPr lang="en-US" altLang="en-US"/>
          </a:p>
        </p:txBody>
      </p:sp>
      <p:sp>
        <p:nvSpPr>
          <p:cNvPr id="3083" name="Line 11"/>
          <p:cNvSpPr>
            <a:spLocks noChangeShapeType="1"/>
          </p:cNvSpPr>
          <p:nvPr/>
        </p:nvSpPr>
        <p:spPr bwMode="auto">
          <a:xfrm>
            <a:off x="4953000" y="3505200"/>
            <a:ext cx="5334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5" name="Text Box 13"/>
          <p:cNvSpPr txBox="1">
            <a:spLocks noChangeArrowheads="1"/>
          </p:cNvSpPr>
          <p:nvPr/>
        </p:nvSpPr>
        <p:spPr bwMode="auto">
          <a:xfrm>
            <a:off x="3429000" y="3352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endParaRPr lang="en-US" altLang="en-US"/>
          </a:p>
        </p:txBody>
      </p:sp>
      <p:sp>
        <p:nvSpPr>
          <p:cNvPr id="3087" name="Text Box 15"/>
          <p:cNvSpPr txBox="1">
            <a:spLocks noChangeArrowheads="1"/>
          </p:cNvSpPr>
          <p:nvPr/>
        </p:nvSpPr>
        <p:spPr bwMode="auto">
          <a:xfrm>
            <a:off x="2209800" y="5029200"/>
            <a:ext cx="2073275" cy="4667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R</a:t>
            </a:r>
            <a:r>
              <a:rPr lang="en-US" altLang="en-US" baseline="-25000"/>
              <a:t>S</a:t>
            </a:r>
            <a:r>
              <a:rPr lang="en-US" altLang="en-US"/>
              <a:t>=R</a:t>
            </a:r>
            <a:r>
              <a:rPr lang="en-US" altLang="en-US" baseline="-25000"/>
              <a:t>1</a:t>
            </a:r>
            <a:r>
              <a:rPr lang="en-US" altLang="en-US">
                <a:sym typeface="Symbol" panose="05050102010706020507" pitchFamily="18" charset="2"/>
              </a:rPr>
              <a:t></a:t>
            </a:r>
            <a:r>
              <a:rPr lang="en-US" altLang="en-US"/>
              <a:t>… </a:t>
            </a:r>
            <a:r>
              <a:rPr lang="en-US" altLang="en-US">
                <a:sym typeface="Symbol" panose="05050102010706020507" pitchFamily="18" charset="2"/>
              </a:rPr>
              <a:t></a:t>
            </a:r>
            <a:r>
              <a:rPr lang="en-US" altLang="en-US"/>
              <a:t> R</a:t>
            </a:r>
            <a:r>
              <a:rPr lang="en-US" altLang="en-US" baseline="-25000"/>
              <a:t>n</a:t>
            </a:r>
            <a:endParaRPr lang="en-US" altLang="en-US" baseline="-25000"/>
          </a:p>
        </p:txBody>
      </p:sp>
      <p:sp>
        <p:nvSpPr>
          <p:cNvPr id="3088" name="Text Box 16"/>
          <p:cNvSpPr txBox="1">
            <a:spLocks noChangeArrowheads="1"/>
          </p:cNvSpPr>
          <p:nvPr/>
        </p:nvSpPr>
        <p:spPr bwMode="auto">
          <a:xfrm>
            <a:off x="1431925" y="3927475"/>
            <a:ext cx="3236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Independent components</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p:cNvSpPr>
            <a:spLocks noGrp="1"/>
          </p:cNvSpPr>
          <p:nvPr>
            <p:ph type="sldNum" sz="quarter" idx="12"/>
          </p:nvPr>
        </p:nvSpPr>
        <p:spPr/>
        <p:txBody>
          <a:bodyPr/>
          <a:lstStyle/>
          <a:p>
            <a:fld id="{29262AB3-3E07-4FDA-BBE3-E975B452459A}" type="slidenum">
              <a:rPr lang="en-US" altLang="en-US"/>
            </a:fld>
            <a:endParaRPr lang="en-US" altLang="en-US"/>
          </a:p>
        </p:txBody>
      </p:sp>
      <p:sp>
        <p:nvSpPr>
          <p:cNvPr id="5122" name="Rectangle 2"/>
          <p:cNvSpPr>
            <a:spLocks noGrp="1" noChangeArrowheads="1"/>
          </p:cNvSpPr>
          <p:nvPr>
            <p:ph type="title"/>
          </p:nvPr>
        </p:nvSpPr>
        <p:spPr/>
        <p:txBody>
          <a:bodyPr>
            <a:normAutofit fontScale="90000"/>
          </a:bodyPr>
          <a:lstStyle/>
          <a:p>
            <a:r>
              <a:rPr lang="en-US" altLang="en-US" sz="4000">
                <a:solidFill>
                  <a:srgbClr val="FF0000"/>
                </a:solidFill>
              </a:rPr>
              <a:t>Parallel system: </a:t>
            </a:r>
            <a:br>
              <a:rPr lang="en-US" altLang="en-US" sz="4000">
                <a:solidFill>
                  <a:srgbClr val="FF0000"/>
                </a:solidFill>
              </a:rPr>
            </a:br>
            <a:r>
              <a:rPr lang="en-US" altLang="en-US" sz="4000">
                <a:solidFill>
                  <a:srgbClr val="FF0000"/>
                </a:solidFill>
              </a:rPr>
              <a:t>calculation of reliability</a:t>
            </a:r>
            <a:r>
              <a:rPr lang="en-US" altLang="en-US" sz="4000"/>
              <a:t> </a:t>
            </a:r>
            <a:endParaRPr lang="en-US" altLang="en-US" sz="4000"/>
          </a:p>
        </p:txBody>
      </p:sp>
      <p:sp>
        <p:nvSpPr>
          <p:cNvPr id="5123" name="Rectangle 3"/>
          <p:cNvSpPr>
            <a:spLocks noGrp="1" noChangeArrowheads="1"/>
          </p:cNvSpPr>
          <p:nvPr>
            <p:ph type="body" idx="1"/>
          </p:nvPr>
        </p:nvSpPr>
        <p:spPr/>
        <p:txBody>
          <a:bodyPr/>
          <a:lstStyle/>
          <a:p>
            <a:r>
              <a:rPr lang="en-US" altLang="en-US"/>
              <a:t>System survives if one component survives</a:t>
            </a:r>
            <a:endParaRPr lang="en-US" altLang="en-US"/>
          </a:p>
        </p:txBody>
      </p:sp>
      <p:sp>
        <p:nvSpPr>
          <p:cNvPr id="5124" name="Rectangle 4"/>
          <p:cNvSpPr>
            <a:spLocks noChangeArrowheads="1"/>
          </p:cNvSpPr>
          <p:nvPr/>
        </p:nvSpPr>
        <p:spPr bwMode="auto">
          <a:xfrm>
            <a:off x="3962400" y="3048000"/>
            <a:ext cx="762000" cy="3810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1</a:t>
            </a:r>
            <a:endParaRPr lang="en-US" altLang="en-US"/>
          </a:p>
        </p:txBody>
      </p:sp>
      <p:sp>
        <p:nvSpPr>
          <p:cNvPr id="5125" name="Rectangle 5"/>
          <p:cNvSpPr>
            <a:spLocks noChangeArrowheads="1"/>
          </p:cNvSpPr>
          <p:nvPr/>
        </p:nvSpPr>
        <p:spPr bwMode="auto">
          <a:xfrm>
            <a:off x="3962400" y="3657600"/>
            <a:ext cx="762000" cy="3810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2</a:t>
            </a:r>
            <a:endParaRPr lang="en-US" altLang="en-US"/>
          </a:p>
        </p:txBody>
      </p:sp>
      <p:sp>
        <p:nvSpPr>
          <p:cNvPr id="5126" name="Rectangle 6"/>
          <p:cNvSpPr>
            <a:spLocks noChangeArrowheads="1"/>
          </p:cNvSpPr>
          <p:nvPr/>
        </p:nvSpPr>
        <p:spPr bwMode="auto">
          <a:xfrm>
            <a:off x="3962400" y="4724400"/>
            <a:ext cx="762000" cy="3810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31" name="Group 11"/>
          <p:cNvGrpSpPr/>
          <p:nvPr/>
        </p:nvGrpSpPr>
        <p:grpSpPr bwMode="auto">
          <a:xfrm>
            <a:off x="3352800" y="3200400"/>
            <a:ext cx="609600" cy="1676400"/>
            <a:chOff x="2112" y="2016"/>
            <a:chExt cx="384" cy="1056"/>
          </a:xfrm>
        </p:grpSpPr>
        <p:sp>
          <p:nvSpPr>
            <p:cNvPr id="5127" name="Line 7"/>
            <p:cNvSpPr>
              <a:spLocks noChangeShapeType="1"/>
            </p:cNvSpPr>
            <p:nvPr/>
          </p:nvSpPr>
          <p:spPr bwMode="auto">
            <a:xfrm>
              <a:off x="2112" y="2016"/>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 name="Line 8"/>
            <p:cNvSpPr>
              <a:spLocks noChangeShapeType="1"/>
            </p:cNvSpPr>
            <p:nvPr/>
          </p:nvSpPr>
          <p:spPr bwMode="auto">
            <a:xfrm>
              <a:off x="2112" y="2016"/>
              <a:ext cx="0" cy="10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 name="Line 9"/>
            <p:cNvSpPr>
              <a:spLocks noChangeShapeType="1"/>
            </p:cNvSpPr>
            <p:nvPr/>
          </p:nvSpPr>
          <p:spPr bwMode="auto">
            <a:xfrm>
              <a:off x="2112" y="3072"/>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 name="Line 10"/>
            <p:cNvSpPr>
              <a:spLocks noChangeShapeType="1"/>
            </p:cNvSpPr>
            <p:nvPr/>
          </p:nvSpPr>
          <p:spPr bwMode="auto">
            <a:xfrm>
              <a:off x="2112" y="2400"/>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132" name="Group 12"/>
          <p:cNvGrpSpPr/>
          <p:nvPr/>
        </p:nvGrpSpPr>
        <p:grpSpPr bwMode="auto">
          <a:xfrm flipH="1">
            <a:off x="4724400" y="3200400"/>
            <a:ext cx="609600" cy="1676400"/>
            <a:chOff x="2112" y="2016"/>
            <a:chExt cx="384" cy="1056"/>
          </a:xfrm>
        </p:grpSpPr>
        <p:sp>
          <p:nvSpPr>
            <p:cNvPr id="5133" name="Line 13"/>
            <p:cNvSpPr>
              <a:spLocks noChangeShapeType="1"/>
            </p:cNvSpPr>
            <p:nvPr/>
          </p:nvSpPr>
          <p:spPr bwMode="auto">
            <a:xfrm>
              <a:off x="2112" y="2016"/>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4" name="Line 14"/>
            <p:cNvSpPr>
              <a:spLocks noChangeShapeType="1"/>
            </p:cNvSpPr>
            <p:nvPr/>
          </p:nvSpPr>
          <p:spPr bwMode="auto">
            <a:xfrm>
              <a:off x="2112" y="2016"/>
              <a:ext cx="0" cy="105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5" name="Line 15"/>
            <p:cNvSpPr>
              <a:spLocks noChangeShapeType="1"/>
            </p:cNvSpPr>
            <p:nvPr/>
          </p:nvSpPr>
          <p:spPr bwMode="auto">
            <a:xfrm>
              <a:off x="2112" y="3072"/>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6" name="Line 16"/>
            <p:cNvSpPr>
              <a:spLocks noChangeShapeType="1"/>
            </p:cNvSpPr>
            <p:nvPr/>
          </p:nvSpPr>
          <p:spPr bwMode="auto">
            <a:xfrm>
              <a:off x="2112" y="2400"/>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37" name="Line 17"/>
          <p:cNvSpPr>
            <a:spLocks noChangeShapeType="1"/>
          </p:cNvSpPr>
          <p:nvPr/>
        </p:nvSpPr>
        <p:spPr bwMode="auto">
          <a:xfrm>
            <a:off x="2590800" y="4038600"/>
            <a:ext cx="762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8" name="Line 18"/>
          <p:cNvSpPr>
            <a:spLocks noChangeShapeType="1"/>
          </p:cNvSpPr>
          <p:nvPr/>
        </p:nvSpPr>
        <p:spPr bwMode="auto">
          <a:xfrm>
            <a:off x="5334000" y="4038600"/>
            <a:ext cx="685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1" name="Text Box 21"/>
          <p:cNvSpPr txBox="1">
            <a:spLocks noChangeArrowheads="1"/>
          </p:cNvSpPr>
          <p:nvPr/>
        </p:nvSpPr>
        <p:spPr bwMode="auto">
          <a:xfrm>
            <a:off x="4191000" y="48006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endParaRPr lang="en-US" altLang="en-US"/>
          </a:p>
        </p:txBody>
      </p:sp>
      <p:sp>
        <p:nvSpPr>
          <p:cNvPr id="5142" name="Text Box 22"/>
          <p:cNvSpPr txBox="1">
            <a:spLocks noChangeArrowheads="1"/>
          </p:cNvSpPr>
          <p:nvPr/>
        </p:nvSpPr>
        <p:spPr bwMode="auto">
          <a:xfrm>
            <a:off x="4191000" y="47244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n</a:t>
            </a:r>
            <a:endParaRPr lang="en-US" altLang="en-US"/>
          </a:p>
        </p:txBody>
      </p:sp>
      <p:graphicFrame>
        <p:nvGraphicFramePr>
          <p:cNvPr id="5144" name="Object 24"/>
          <p:cNvGraphicFramePr>
            <a:graphicFrameLocks noChangeAspect="1"/>
          </p:cNvGraphicFramePr>
          <p:nvPr/>
        </p:nvGraphicFramePr>
        <p:xfrm>
          <a:off x="3505200" y="5334000"/>
          <a:ext cx="1727200" cy="673100"/>
        </p:xfrm>
        <a:graphic>
          <a:graphicData uri="http://schemas.openxmlformats.org/presentationml/2006/ole">
            <mc:AlternateContent xmlns:mc="http://schemas.openxmlformats.org/markup-compatibility/2006">
              <mc:Choice xmlns:v="urn:schemas-microsoft-com:vml" Requires="v">
                <p:oleObj spid="_x0000_s7175" name="Equation" r:id="rId1" imgW="1726565" imgH="673100" progId="Equation.3">
                  <p:embed/>
                </p:oleObj>
              </mc:Choice>
              <mc:Fallback>
                <p:oleObj name="Equation" r:id="rId1" imgW="1726565" imgH="673100" progId="Equation.3">
                  <p:embed/>
                  <p:pic>
                    <p:nvPicPr>
                      <p:cNvPr id="0" name="Picture 71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5334000"/>
                        <a:ext cx="17272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dirty="0"/>
            </a:fld>
            <a:endParaRPr lang="en-US" dirty="0"/>
          </a:p>
        </p:txBody>
      </p:sp>
      <p:sp>
        <p:nvSpPr>
          <p:cNvPr id="41996" name="Title 41995"/>
          <p:cNvSpPr>
            <a:spLocks noGrp="1"/>
          </p:cNvSpPr>
          <p:nvPr>
            <p:ph type="title"/>
          </p:nvPr>
        </p:nvSpPr>
        <p:spPr/>
        <p:txBody>
          <a:bodyPr anchor="ctr"/>
          <a:p>
            <a:r>
              <a:rPr sz="3200" b="1"/>
              <a:t>System Reliability</a:t>
            </a:r>
            <a:endParaRPr sz="3200" b="1"/>
          </a:p>
        </p:txBody>
      </p:sp>
      <p:sp>
        <p:nvSpPr>
          <p:cNvPr id="41987" name="Text Placeholder 41986"/>
          <p:cNvSpPr>
            <a:spLocks noGrp="1"/>
          </p:cNvSpPr>
          <p:nvPr>
            <p:ph type="body" sz="half" idx="1"/>
          </p:nvPr>
        </p:nvSpPr>
        <p:spPr>
          <a:xfrm>
            <a:off x="304800" y="1295400"/>
            <a:ext cx="8610600" cy="4373563"/>
          </a:xfrm>
        </p:spPr>
        <p:txBody>
          <a:bodyPr/>
          <a:p>
            <a:pPr>
              <a:spcBef>
                <a:spcPct val="0"/>
              </a:spcBef>
              <a:buClr>
                <a:srgbClr val="FF3300"/>
              </a:buClr>
              <a:buSzTx/>
              <a:buFontTx/>
            </a:pPr>
            <a:r>
              <a:rPr sz="2000" b="1"/>
              <a:t>The probability of performing a mission action without a mission failure within a specified mission time t</a:t>
            </a:r>
            <a:endParaRPr sz="2000" b="1"/>
          </a:p>
          <a:p>
            <a:pPr>
              <a:lnSpc>
                <a:spcPct val="50000"/>
              </a:lnSpc>
              <a:spcBef>
                <a:spcPct val="0"/>
              </a:spcBef>
              <a:buClr>
                <a:srgbClr val="FF3300"/>
              </a:buClr>
              <a:buSzTx/>
              <a:buFontTx/>
              <a:buNone/>
            </a:pPr>
            <a:endParaRPr sz="2000" b="1"/>
          </a:p>
          <a:p>
            <a:pPr>
              <a:spcBef>
                <a:spcPct val="0"/>
              </a:spcBef>
              <a:buClr>
                <a:srgbClr val="FF3300"/>
              </a:buClr>
              <a:buSzTx/>
              <a:buFontTx/>
            </a:pPr>
            <a:r>
              <a:rPr sz="2000" b="1"/>
              <a:t>A system with a 90% reliability has a 90% probability that the system will operate the mission duration without a critical failure</a:t>
            </a:r>
            <a:endParaRPr sz="2000" b="1"/>
          </a:p>
          <a:p>
            <a:pPr>
              <a:lnSpc>
                <a:spcPct val="50000"/>
              </a:lnSpc>
              <a:spcBef>
                <a:spcPct val="0"/>
              </a:spcBef>
              <a:buClr>
                <a:srgbClr val="FF3300"/>
              </a:buClr>
              <a:buSzTx/>
              <a:buFontTx/>
              <a:buNone/>
            </a:pPr>
            <a:endParaRPr sz="2000" b="1"/>
          </a:p>
          <a:p>
            <a:pPr>
              <a:spcBef>
                <a:spcPct val="0"/>
              </a:spcBef>
              <a:buClr>
                <a:srgbClr val="FF3300"/>
              </a:buClr>
              <a:buSzTx/>
              <a:buFontTx/>
            </a:pPr>
            <a:r>
              <a:rPr sz="2000" b="1"/>
              <a:t>The failure rate, Lambda, provides the frequency of failure occurrences over time</a:t>
            </a:r>
            <a:endParaRPr sz="2000" b="1"/>
          </a:p>
          <a:p>
            <a:pPr>
              <a:lnSpc>
                <a:spcPct val="50000"/>
              </a:lnSpc>
              <a:spcBef>
                <a:spcPct val="0"/>
              </a:spcBef>
              <a:buClr>
                <a:srgbClr val="FF3300"/>
              </a:buClr>
              <a:buSzTx/>
              <a:buFontTx/>
              <a:buNone/>
            </a:pPr>
            <a:endParaRPr sz="2000" b="1"/>
          </a:p>
          <a:p>
            <a:pPr>
              <a:spcBef>
                <a:spcPct val="0"/>
              </a:spcBef>
              <a:buClr>
                <a:srgbClr val="FF3300"/>
              </a:buClr>
              <a:buSzTx/>
              <a:buFontTx/>
            </a:pPr>
            <a:r>
              <a:rPr sz="2000" b="1"/>
              <a:t>The random variable in Reliability is time-to-failure</a:t>
            </a:r>
            <a:endParaRPr sz="2000" b="1"/>
          </a:p>
        </p:txBody>
      </p:sp>
      <p:graphicFrame>
        <p:nvGraphicFramePr>
          <p:cNvPr id="41999" name="Content Placeholder 41998"/>
          <p:cNvGraphicFramePr/>
          <p:nvPr>
            <p:ph sz="quarter" idx="3"/>
          </p:nvPr>
        </p:nvGraphicFramePr>
        <p:xfrm>
          <a:off x="1676400" y="4038600"/>
          <a:ext cx="1376363" cy="762000"/>
        </p:xfrm>
        <a:graphic>
          <a:graphicData uri="http://schemas.openxmlformats.org/presentationml/2006/ole">
            <mc:AlternateContent xmlns:mc="http://schemas.openxmlformats.org/markup-compatibility/2006">
              <mc:Choice xmlns:v="urn:schemas-microsoft-com:vml" Requires="v">
                <p:oleObj spid="_x0000_s3077" name="" r:id="rId1" imgW="711200" imgH="393700" progId="Equation.3">
                  <p:embed/>
                </p:oleObj>
              </mc:Choice>
              <mc:Fallback>
                <p:oleObj name="" r:id="rId1" imgW="711200" imgH="393700" progId="Equation.3">
                  <p:embed/>
                  <p:pic>
                    <p:nvPicPr>
                      <p:cNvPr id="0" name="Picture 3076"/>
                      <p:cNvPicPr/>
                      <p:nvPr/>
                    </p:nvPicPr>
                    <p:blipFill>
                      <a:blip r:embed="rId2"/>
                      <a:stretch>
                        <a:fillRect/>
                      </a:stretch>
                    </p:blipFill>
                    <p:spPr>
                      <a:xfrm>
                        <a:off x="1676400" y="4038600"/>
                        <a:ext cx="1376363" cy="762000"/>
                      </a:xfrm>
                      <a:prstGeom prst="rect">
                        <a:avLst/>
                      </a:prstGeom>
                      <a:noFill/>
                      <a:ln w="38100">
                        <a:miter/>
                      </a:ln>
                    </p:spPr>
                  </p:pic>
                </p:oleObj>
              </mc:Fallback>
            </mc:AlternateContent>
          </a:graphicData>
        </a:graphic>
      </p:graphicFrame>
      <p:sp>
        <p:nvSpPr>
          <p:cNvPr id="41991" name="Rectangles 41990"/>
          <p:cNvSpPr/>
          <p:nvPr/>
        </p:nvSpPr>
        <p:spPr>
          <a:xfrm>
            <a:off x="3505200" y="5791200"/>
            <a:ext cx="3276600" cy="457200"/>
          </a:xfrm>
          <a:prstGeom prst="rect">
            <a:avLst/>
          </a:prstGeom>
          <a:noFill/>
          <a:ln w="9525">
            <a:noFill/>
          </a:ln>
        </p:spPr>
        <p:txBody>
          <a:bodyPr anchor="ctr">
            <a:spAutoFit/>
          </a:bodyPr>
          <a:p>
            <a:r>
              <a:rPr sz="2400" b="1">
                <a:solidFill>
                  <a:srgbClr val="000000"/>
                </a:solidFill>
                <a:cs typeface="Arial" panose="020B0604020202020204" pitchFamily="34" charset="0"/>
              </a:rPr>
              <a:t>(</a:t>
            </a:r>
            <a:r>
              <a:rPr sz="2400" b="1">
                <a:latin typeface="Times New Roman" panose="02020603050405020304" pitchFamily="18" charset="0"/>
              </a:rPr>
              <a:t>λ</a:t>
            </a:r>
            <a:r>
              <a:rPr sz="2400"/>
              <a:t> </a:t>
            </a:r>
            <a:r>
              <a:rPr sz="2400">
                <a:solidFill>
                  <a:srgbClr val="000000"/>
                </a:solidFill>
                <a:cs typeface="Arial" panose="020B0604020202020204" pitchFamily="34" charset="0"/>
              </a:rPr>
              <a:t>= failure rate)</a:t>
            </a:r>
            <a:endParaRPr sz="2400">
              <a:solidFill>
                <a:srgbClr val="000000"/>
              </a:solidFill>
              <a:ea typeface="Arial" panose="020B0604020202020204" pitchFamily="34" charset="0"/>
            </a:endParaRPr>
          </a:p>
        </p:txBody>
      </p:sp>
      <p:pic>
        <p:nvPicPr>
          <p:cNvPr id="41992" name="Picture 41991" descr="swptransparent"/>
          <p:cNvPicPr>
            <a:picLocks noChangeAspect="1"/>
          </p:cNvPicPr>
          <p:nvPr/>
        </p:nvPicPr>
        <p:blipFill>
          <a:blip r:embed="rId3"/>
          <a:stretch>
            <a:fillRect/>
          </a:stretch>
        </p:blipFill>
        <p:spPr>
          <a:xfrm>
            <a:off x="4303713" y="3306763"/>
            <a:ext cx="9525" cy="257175"/>
          </a:xfrm>
          <a:prstGeom prst="rect">
            <a:avLst/>
          </a:prstGeom>
          <a:noFill/>
          <a:ln w="9525">
            <a:noFill/>
          </a:ln>
        </p:spPr>
      </p:pic>
      <p:sp>
        <p:nvSpPr>
          <p:cNvPr id="41997" name="Rectangles 41996"/>
          <p:cNvSpPr/>
          <p:nvPr/>
        </p:nvSpPr>
        <p:spPr>
          <a:xfrm>
            <a:off x="304800" y="4953000"/>
            <a:ext cx="8534400" cy="8382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defRPr>
            </a:lvl5pPr>
          </a:lstStyle>
          <a:p>
            <a:pPr lvl="0">
              <a:spcBef>
                <a:spcPct val="0"/>
              </a:spcBef>
              <a:buClr>
                <a:srgbClr val="FF3300"/>
              </a:buClr>
            </a:pPr>
            <a:r>
              <a:rPr sz="2000" b="1"/>
              <a:t>The Reliability equation for a system has the failure rate times the mission time distributed exponentially, Reliability </a:t>
            </a:r>
            <a:r>
              <a:rPr sz="2000" b="1" i="1" dirty="0" err="1"/>
              <a:t>R</a:t>
            </a:r>
            <a:r>
              <a:rPr sz="2000" b="1" dirty="0" err="1"/>
              <a:t>(</a:t>
            </a:r>
            <a:r>
              <a:rPr sz="2000" b="1" i="1" dirty="0" err="1"/>
              <a:t>t</a:t>
            </a:r>
            <a:r>
              <a:rPr sz="2000" b="1"/>
              <a:t>) is given by:</a:t>
            </a:r>
            <a:endParaRPr sz="2000" b="1"/>
          </a:p>
        </p:txBody>
      </p:sp>
      <p:sp>
        <p:nvSpPr>
          <p:cNvPr id="42001" name="Text Box 42000"/>
          <p:cNvSpPr txBox="1"/>
          <p:nvPr/>
        </p:nvSpPr>
        <p:spPr>
          <a:xfrm>
            <a:off x="3232150" y="4191000"/>
            <a:ext cx="3657600" cy="427038"/>
          </a:xfrm>
          <a:prstGeom prst="rect">
            <a:avLst/>
          </a:prstGeom>
          <a:noFill/>
          <a:ln w="9525">
            <a:noFill/>
          </a:ln>
        </p:spPr>
        <p:txBody>
          <a:bodyPr>
            <a:spAutoFit/>
          </a:bodyPr>
          <a:p>
            <a:pPr>
              <a:spcBef>
                <a:spcPct val="50000"/>
              </a:spcBef>
            </a:pPr>
            <a:r>
              <a:rPr sz="2200" b="1"/>
              <a:t>(Mean Time To Failure)</a:t>
            </a:r>
            <a:endParaRPr sz="2200" b="1"/>
          </a:p>
        </p:txBody>
      </p:sp>
      <p:graphicFrame>
        <p:nvGraphicFramePr>
          <p:cNvPr id="42003" name="Content Placeholder 42002"/>
          <p:cNvGraphicFramePr/>
          <p:nvPr>
            <p:ph sz="quarter" idx="2"/>
          </p:nvPr>
        </p:nvGraphicFramePr>
        <p:xfrm>
          <a:off x="1676400" y="5738813"/>
          <a:ext cx="1660525" cy="585787"/>
        </p:xfrm>
        <a:graphic>
          <a:graphicData uri="http://schemas.openxmlformats.org/presentationml/2006/ole">
            <mc:AlternateContent xmlns:mc="http://schemas.openxmlformats.org/markup-compatibility/2006">
              <mc:Choice xmlns:v="urn:schemas-microsoft-com:vml" Requires="v">
                <p:oleObj spid="_x0000_s3078" name="" r:id="rId4" imgW="647700" imgH="228600" progId="Equation.3">
                  <p:embed/>
                </p:oleObj>
              </mc:Choice>
              <mc:Fallback>
                <p:oleObj name="" r:id="rId4" imgW="647700" imgH="228600" progId="Equation.3">
                  <p:embed/>
                  <p:pic>
                    <p:nvPicPr>
                      <p:cNvPr id="0" name="Picture 3077"/>
                      <p:cNvPicPr/>
                      <p:nvPr/>
                    </p:nvPicPr>
                    <p:blipFill>
                      <a:blip r:embed="rId5"/>
                      <a:stretch>
                        <a:fillRect/>
                      </a:stretch>
                    </p:blipFill>
                    <p:spPr>
                      <a:xfrm>
                        <a:off x="1676400" y="5738813"/>
                        <a:ext cx="1660525" cy="585787"/>
                      </a:xfrm>
                      <a:prstGeom prst="rect">
                        <a:avLst/>
                      </a:prstGeom>
                      <a:noFill/>
                      <a:ln w="38100">
                        <a:miter/>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14400" y="1712007"/>
            <a:ext cx="7324455" cy="4307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1 --- a simple series system</a:t>
            </a:r>
            <a:endParaRPr lang="en-US" dirty="0"/>
          </a:p>
        </p:txBody>
      </p:sp>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066800" y="1219200"/>
            <a:ext cx="6483616"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276600"/>
            <a:ext cx="502920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4"/>
          <p:cNvSpPr>
            <a:spLocks noChangeArrowheads="1"/>
          </p:cNvSpPr>
          <p:nvPr/>
        </p:nvSpPr>
        <p:spPr bwMode="auto">
          <a:xfrm>
            <a:off x="685800" y="541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System Reliability = </a:t>
            </a:r>
            <a:r>
              <a:rPr kumimoji="0" lang="en-US" altLang="en-US" sz="1400" b="1" i="1"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e</a:t>
            </a:r>
            <a:r>
              <a:rPr kumimoji="0" lang="en-US" altLang="en-US" sz="14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-1.5t</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a:t>
            </a:r>
            <a:r>
              <a:rPr kumimoji="0" lang="en-US" altLang="en-US" sz="1400" b="1" i="1"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e</a:t>
            </a:r>
            <a:r>
              <a:rPr kumimoji="0" lang="en-US" altLang="en-US" sz="14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-2t</a:t>
            </a:r>
            <a:r>
              <a:rPr kumimoji="0" lang="en-US" altLang="en-US"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2 --- a simple parallel system</a:t>
            </a:r>
            <a:endParaRPr lang="en-US" dirty="0"/>
          </a:p>
        </p:txBody>
      </p:sp>
      <p:pic>
        <p:nvPicPr>
          <p:cNvPr id="307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19200" y="1371600"/>
            <a:ext cx="236220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ChangeArrowheads="1"/>
          </p:cNvSpPr>
          <p:nvPr/>
        </p:nvSpPr>
        <p:spPr bwMode="auto">
          <a:xfrm>
            <a:off x="533400" y="2590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dirty="0" smtClean="0">
                <a:ln>
                  <a:noFill/>
                </a:ln>
                <a:solidFill>
                  <a:schemeClr val="tx1"/>
                </a:solidFill>
                <a:effectLst/>
                <a:latin typeface="Arial Unicode MS" panose="020B0604020202020204" pitchFamily="34" charset="-128"/>
                <a:cs typeface="Arial" panose="020B0604020202020204" pitchFamily="34" charset="0"/>
              </a:rPr>
              <a:t>System Reliability = 1-(1-R</a:t>
            </a:r>
            <a:r>
              <a:rPr kumimoji="0" lang="en-US" altLang="en-US" sz="1400" b="1" i="0" u="none" strike="noStrike" cap="none" normalizeH="0" baseline="-30000" dirty="0" smtClean="0">
                <a:ln>
                  <a:noFill/>
                </a:ln>
                <a:solidFill>
                  <a:schemeClr val="tx1"/>
                </a:solidFill>
                <a:effectLst/>
                <a:latin typeface="Arial Unicode MS" panose="020B0604020202020204" pitchFamily="34" charset="-128"/>
                <a:cs typeface="Arial" panose="020B0604020202020204" pitchFamily="34" charset="0"/>
              </a:rPr>
              <a:t>a</a:t>
            </a:r>
            <a:r>
              <a:rPr kumimoji="0" lang="en-US" altLang="en-US" sz="1400" b="1" i="0" u="none" strike="noStrike" cap="none" normalizeH="0" baseline="0" dirty="0" smtClean="0">
                <a:ln>
                  <a:noFill/>
                </a:ln>
                <a:solidFill>
                  <a:schemeClr val="tx1"/>
                </a:solidFill>
                <a:effectLst/>
                <a:latin typeface="Arial Unicode MS" panose="020B0604020202020204" pitchFamily="34" charset="-128"/>
                <a:cs typeface="Arial" panose="020B0604020202020204" pitchFamily="34" charset="0"/>
              </a:rPr>
              <a:t>)*(1-R</a:t>
            </a:r>
            <a:r>
              <a:rPr kumimoji="0" lang="en-US" altLang="en-US" sz="1400" b="1" i="0" u="none" strike="noStrike" cap="none" normalizeH="0" baseline="-30000" dirty="0" smtClean="0">
                <a:ln>
                  <a:noFill/>
                </a:ln>
                <a:solidFill>
                  <a:schemeClr val="tx1"/>
                </a:solidFill>
                <a:effectLst/>
                <a:latin typeface="Arial Unicode MS" panose="020B0604020202020204" pitchFamily="34" charset="-128"/>
                <a:cs typeface="Arial" panose="020B0604020202020204" pitchFamily="34" charset="0"/>
              </a:rPr>
              <a:t>b</a:t>
            </a:r>
            <a:r>
              <a:rPr kumimoji="0" lang="en-US" altLang="en-US" sz="1400" b="1" i="0" u="none" strike="noStrike" cap="none" normalizeH="0" baseline="0" dirty="0" smtClean="0">
                <a:ln>
                  <a:noFill/>
                </a:ln>
                <a:solidFill>
                  <a:schemeClr val="tx1"/>
                </a:solidFill>
                <a:effectLst/>
                <a:latin typeface="Arial Unicode MS" panose="020B0604020202020204" pitchFamily="34" charset="-128"/>
                <a:cs typeface="Arial" panose="020B0604020202020204" pitchFamily="34" charset="0"/>
              </a:rPr>
              <a:t>)</a:t>
            </a:r>
            <a:r>
              <a:rPr kumimoji="0" lang="en-US" altLang="en-US"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b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smtClean="0">
                <a:ln>
                  <a:noFill/>
                </a:ln>
                <a:solidFill>
                  <a:srgbClr val="0000FF"/>
                </a:solidFill>
                <a:effectLst/>
                <a:latin typeface="Arial" panose="020B0604020202020204" pitchFamily="34" charset="0"/>
                <a:cs typeface="Arial" panose="020B0604020202020204" pitchFamily="34" charset="0"/>
              </a:rPr>
              <a:t>3. Input the numeric value of reliability for each module:</a:t>
            </a:r>
            <a:r>
              <a:rPr kumimoji="0" lang="en-US" altLang="en-US"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14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0.9, 0.8</a:t>
            </a:r>
            <a:r>
              <a:rPr kumimoji="0" lang="en-US" altLang="en-US"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a:spLocks noChangeArrowheads="1"/>
          </p:cNvSpPr>
          <p:nvPr/>
        </p:nvSpPr>
        <p:spPr bwMode="auto">
          <a:xfrm>
            <a:off x="304800" y="3886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dirty="0" smtClean="0">
                <a:ln>
                  <a:noFill/>
                </a:ln>
                <a:solidFill>
                  <a:schemeClr val="tx1"/>
                </a:solidFill>
                <a:effectLst/>
                <a:latin typeface="Arial Unicode MS" panose="020B0604020202020204" pitchFamily="34" charset="-128"/>
                <a:cs typeface="Arial" panose="020B0604020202020204" pitchFamily="34" charset="0"/>
              </a:rPr>
              <a:t>System Reliability = 1-(1-R</a:t>
            </a:r>
            <a:r>
              <a:rPr kumimoji="0" lang="en-US" altLang="en-US" sz="1400" b="1" i="0" u="none" strike="noStrike" cap="none" normalizeH="0" baseline="-30000" dirty="0" smtClean="0">
                <a:ln>
                  <a:noFill/>
                </a:ln>
                <a:solidFill>
                  <a:schemeClr val="tx1"/>
                </a:solidFill>
                <a:effectLst/>
                <a:latin typeface="Arial Unicode MS" panose="020B0604020202020204" pitchFamily="34" charset="-128"/>
                <a:cs typeface="Arial" panose="020B0604020202020204" pitchFamily="34" charset="0"/>
              </a:rPr>
              <a:t>a</a:t>
            </a:r>
            <a:r>
              <a:rPr kumimoji="0" lang="en-US" altLang="en-US" sz="1400" b="1" i="0" u="none" strike="noStrike" cap="none" normalizeH="0" baseline="0" dirty="0" smtClean="0">
                <a:ln>
                  <a:noFill/>
                </a:ln>
                <a:solidFill>
                  <a:schemeClr val="tx1"/>
                </a:solidFill>
                <a:effectLst/>
                <a:latin typeface="Arial Unicode MS" panose="020B0604020202020204" pitchFamily="34" charset="-128"/>
                <a:cs typeface="Arial" panose="020B0604020202020204" pitchFamily="34" charset="0"/>
              </a:rPr>
              <a:t>)*(1-R</a:t>
            </a:r>
            <a:r>
              <a:rPr kumimoji="0" lang="en-US" altLang="en-US" sz="1400" b="1" i="0" u="none" strike="noStrike" cap="none" normalizeH="0" baseline="-30000" dirty="0" smtClean="0">
                <a:ln>
                  <a:noFill/>
                </a:ln>
                <a:solidFill>
                  <a:schemeClr val="tx1"/>
                </a:solidFill>
                <a:effectLst/>
                <a:latin typeface="Arial Unicode MS" panose="020B0604020202020204" pitchFamily="34" charset="-128"/>
                <a:cs typeface="Arial" panose="020B0604020202020204" pitchFamily="34" charset="0"/>
              </a:rPr>
              <a:t>b</a:t>
            </a:r>
            <a:r>
              <a:rPr kumimoji="0" lang="en-US" altLang="en-US" sz="1400" b="1" i="0" u="none" strike="noStrike" cap="none" normalizeH="0" baseline="0" dirty="0" smtClean="0">
                <a:ln>
                  <a:noFill/>
                </a:ln>
                <a:solidFill>
                  <a:schemeClr val="tx1"/>
                </a:solidFill>
                <a:effectLst/>
                <a:latin typeface="Arial Unicode MS" panose="020B0604020202020204" pitchFamily="34" charset="-128"/>
                <a:cs typeface="Arial" panose="020B0604020202020204" pitchFamily="34" charset="0"/>
              </a:rPr>
              <a:t>)</a:t>
            </a:r>
            <a:r>
              <a:rPr kumimoji="0" lang="en-US" altLang="en-US"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Given R</a:t>
            </a:r>
            <a:r>
              <a:rPr kumimoji="0" lang="en-US" altLang="en-US" sz="14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a </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0.9, </a:t>
            </a:r>
            <a:r>
              <a:rPr kumimoji="0" lang="en-US" altLang="en-US" sz="14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R</a:t>
            </a:r>
            <a:r>
              <a:rPr kumimoji="0" lang="en-US" altLang="en-US" sz="1400" b="1" i="0" u="none" strike="noStrike" cap="none" normalizeH="0" baseline="-30000" dirty="0" err="1" smtClean="0">
                <a:ln>
                  <a:noFill/>
                </a:ln>
                <a:solidFill>
                  <a:srgbClr val="000000"/>
                </a:solidFill>
                <a:effectLst/>
                <a:latin typeface="Arial Unicode MS" panose="020B0604020202020204" pitchFamily="34" charset="-128"/>
                <a:cs typeface="Arial" panose="020B0604020202020204" pitchFamily="34" charset="0"/>
              </a:rPr>
              <a:t>b</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 0.8</a:t>
            </a:r>
            <a:r>
              <a:rPr kumimoji="0" lang="en-US" altLang="en-US"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br>
              <a:rPr kumimoji="0" lang="en-US" altLang="en-US"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r>
              <a:rPr kumimoji="0" lang="en-US" altLang="en-US" sz="14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R</a:t>
            </a:r>
            <a:r>
              <a:rPr kumimoji="0" lang="en-US" altLang="en-US" sz="1400" b="1" i="0" u="none" strike="noStrike" cap="none" normalizeH="0" baseline="-30000" dirty="0" err="1" smtClean="0">
                <a:ln>
                  <a:noFill/>
                </a:ln>
                <a:solidFill>
                  <a:srgbClr val="000000"/>
                </a:solidFill>
                <a:effectLst/>
                <a:latin typeface="Arial Unicode MS" panose="020B0604020202020204" pitchFamily="34" charset="-128"/>
                <a:cs typeface="Arial" panose="020B0604020202020204" pitchFamily="34" charset="0"/>
              </a:rPr>
              <a:t>system</a:t>
            </a:r>
            <a:r>
              <a:rPr kumimoji="0" lang="en-US" altLang="en-US" sz="14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 </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0.98</a:t>
            </a:r>
            <a:endParaRPr kumimoji="0" lang="en-US" altLang="en-US"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4" name="Content Placeholder 3"/>
          <p:cNvGraphicFramePr>
            <a:graphicFrameLocks noChangeAspect="1"/>
          </p:cNvGraphicFramePr>
          <p:nvPr>
            <p:ph idx="1"/>
          </p:nvPr>
        </p:nvGraphicFramePr>
        <p:xfrm>
          <a:off x="482600" y="1562100"/>
          <a:ext cx="8408035" cy="4730750"/>
        </p:xfrm>
        <a:graphic>
          <a:graphicData uri="http://schemas.openxmlformats.org/presentationml/2006/ole">
            <mc:AlternateContent xmlns:mc="http://schemas.openxmlformats.org/markup-compatibility/2006">
              <mc:Choice xmlns:v="urn:schemas-microsoft-com:vml" Requires="v">
                <p:oleObj spid="_x0000_s5" name="" r:id="rId1" imgW="5857875" imgH="3295650" progId="Paint.Picture">
                  <p:embed/>
                </p:oleObj>
              </mc:Choice>
              <mc:Fallback>
                <p:oleObj name="" r:id="rId1" imgW="5857875" imgH="3295650" progId="Paint.Picture">
                  <p:embed/>
                  <p:pic>
                    <p:nvPicPr>
                      <p:cNvPr id="0" name="Picture 4"/>
                      <p:cNvPicPr/>
                      <p:nvPr/>
                    </p:nvPicPr>
                    <p:blipFill>
                      <a:blip r:embed="rId2"/>
                      <a:stretch>
                        <a:fillRect/>
                      </a:stretch>
                    </p:blipFill>
                    <p:spPr>
                      <a:xfrm>
                        <a:off x="482600" y="1562100"/>
                        <a:ext cx="8408035" cy="4730750"/>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3 --- a series/parallel system</a:t>
            </a:r>
            <a:endParaRPr lang="en-US" dirty="0"/>
          </a:p>
        </p:txBody>
      </p:sp>
      <p:pic>
        <p:nvPicPr>
          <p:cNvPr id="409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38200" y="1981200"/>
            <a:ext cx="637222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ChangeArrowheads="1"/>
          </p:cNvSpPr>
          <p:nvPr/>
        </p:nvSpPr>
        <p:spPr bwMode="auto">
          <a:xfrm>
            <a:off x="228600" y="4308903"/>
            <a:ext cx="731161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System Reliability = (1-(1-R</a:t>
            </a:r>
            <a:r>
              <a:rPr kumimoji="0" lang="en-US" altLang="en-US" sz="10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a</a:t>
            </a:r>
            <a:r>
              <a:rPr kumimoji="0" lang="en-US" altLang="en-US" sz="10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a:t>
            </a:r>
            <a:r>
              <a:rPr kumimoji="0" lang="en-US" altLang="en-US" sz="10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R</a:t>
            </a:r>
            <a:r>
              <a:rPr kumimoji="0" lang="en-US" altLang="en-US" sz="1000" b="1" i="0" u="none" strike="noStrike" cap="none" normalizeH="0" baseline="-30000" dirty="0" err="1" smtClean="0">
                <a:ln>
                  <a:noFill/>
                </a:ln>
                <a:solidFill>
                  <a:srgbClr val="000000"/>
                </a:solidFill>
                <a:effectLst/>
                <a:latin typeface="Arial Unicode MS" panose="020B0604020202020204" pitchFamily="34" charset="-128"/>
                <a:cs typeface="Arial" panose="020B0604020202020204" pitchFamily="34" charset="0"/>
              </a:rPr>
              <a:t>b</a:t>
            </a:r>
            <a:r>
              <a:rPr kumimoji="0" lang="en-US" altLang="en-US" sz="10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*(1-(1-R</a:t>
            </a:r>
            <a:r>
              <a:rPr kumimoji="0" lang="en-US" altLang="en-US" sz="10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c</a:t>
            </a:r>
            <a:r>
              <a:rPr kumimoji="0" lang="en-US" altLang="en-US" sz="10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)*(1-R</a:t>
            </a:r>
            <a:r>
              <a:rPr kumimoji="0" lang="en-US" altLang="en-US" sz="10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d</a:t>
            </a:r>
            <a:r>
              <a:rPr kumimoji="0" lang="en-US" altLang="en-US" sz="10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)))*(1-R</a:t>
            </a:r>
            <a:r>
              <a:rPr kumimoji="0" lang="en-US" altLang="en-US" sz="10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e</a:t>
            </a:r>
            <a:r>
              <a:rPr kumimoji="0" lang="en-US" altLang="en-US" sz="10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a:t>
            </a:r>
            <a:r>
              <a:rPr kumimoji="0" lang="en-US" altLang="en-US" sz="10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R</a:t>
            </a:r>
            <a:r>
              <a:rPr kumimoji="0" lang="en-US" altLang="en-US" sz="1000" b="1" i="0" u="none" strike="noStrike" cap="none" normalizeH="0" baseline="-30000" dirty="0" err="1" smtClean="0">
                <a:ln>
                  <a:noFill/>
                </a:ln>
                <a:solidFill>
                  <a:srgbClr val="000000"/>
                </a:solidFill>
                <a:effectLst/>
                <a:latin typeface="Arial Unicode MS" panose="020B0604020202020204" pitchFamily="34" charset="-128"/>
                <a:cs typeface="Arial" panose="020B0604020202020204" pitchFamily="34" charset="0"/>
              </a:rPr>
              <a:t>f</a:t>
            </a:r>
            <a:r>
              <a:rPr kumimoji="0" lang="en-US" altLang="en-US" sz="10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a:t>
            </a:r>
            <a:r>
              <a:rPr kumimoji="0" lang="en-US" altLang="en-US" sz="10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R</a:t>
            </a:r>
            <a:r>
              <a:rPr kumimoji="0" lang="en-US" altLang="en-US" sz="1000" b="1" i="0" u="none" strike="noStrike" cap="none" normalizeH="0" baseline="-30000" dirty="0" err="1" smtClean="0">
                <a:ln>
                  <a:noFill/>
                </a:ln>
                <a:solidFill>
                  <a:srgbClr val="000000"/>
                </a:solidFill>
                <a:effectLst/>
                <a:latin typeface="Arial Unicode MS" panose="020B0604020202020204" pitchFamily="34" charset="-128"/>
                <a:cs typeface="Arial" panose="020B0604020202020204" pitchFamily="34" charset="0"/>
              </a:rPr>
              <a:t>g</a:t>
            </a:r>
            <a:r>
              <a:rPr kumimoji="0" lang="en-US" altLang="en-US" sz="10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))*R</a:t>
            </a:r>
            <a:r>
              <a:rPr kumimoji="0" lang="en-US" altLang="en-US" sz="10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h</a:t>
            </a:r>
            <a:r>
              <a:rPr kumimoji="0" lang="en-US" altLang="en-US"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lang="en-US" altLang="en-US" sz="800" dirty="0">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en-US" sz="800" b="0" i="0" u="none" strike="noStrike" cap="none" normalizeH="0" baseline="0" dirty="0" smtClean="0">
              <a:ln>
                <a:noFill/>
              </a:ln>
              <a:solidFill>
                <a:srgbClr val="0000FF"/>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lang="en-US" altLang="en-US" sz="800" dirty="0">
              <a:solidFill>
                <a:srgbClr val="0000FF"/>
              </a:solidFill>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400" b="0" i="0" u="none" strike="noStrike" cap="none" normalizeH="0" baseline="0" dirty="0" smtClean="0">
                <a:ln>
                  <a:noFill/>
                </a:ln>
                <a:solidFill>
                  <a:srgbClr val="0000FF"/>
                </a:solidFill>
                <a:effectLst/>
                <a:latin typeface="Arial" panose="020B0604020202020204" pitchFamily="34" charset="0"/>
                <a:cs typeface="Arial" panose="020B0604020202020204" pitchFamily="34" charset="0"/>
              </a:rPr>
              <a:t>3. Input the numeric value of reliability for each module:</a:t>
            </a:r>
            <a:r>
              <a:rPr kumimoji="0" lang="en-US" altLang="en-US"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14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0.9, 0.8, 0.7, 0.8, 0.9, 0.5, 0.6, 0.9</a:t>
            </a:r>
            <a:r>
              <a:rPr kumimoji="0" lang="en-US" altLang="en-US"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a:spLocks noChangeArrowheads="1"/>
          </p:cNvSpPr>
          <p:nvPr/>
        </p:nvSpPr>
        <p:spPr bwMode="auto">
          <a:xfrm>
            <a:off x="533400" y="541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en-US" sz="10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System Reliability = (1-(1-R</a:t>
            </a:r>
            <a:r>
              <a:rPr kumimoji="0" lang="en-US" altLang="en-US" sz="10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a</a:t>
            </a:r>
            <a:r>
              <a:rPr kumimoji="0" lang="en-US" altLang="en-US" sz="10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a:t>
            </a:r>
            <a:r>
              <a:rPr kumimoji="0" lang="en-US" altLang="en-US" sz="10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R</a:t>
            </a:r>
            <a:r>
              <a:rPr kumimoji="0" lang="en-US" altLang="en-US" sz="1000" b="1" i="0" u="none" strike="noStrike" cap="none" normalizeH="0" baseline="-30000" dirty="0" err="1" smtClean="0">
                <a:ln>
                  <a:noFill/>
                </a:ln>
                <a:solidFill>
                  <a:srgbClr val="000000"/>
                </a:solidFill>
                <a:effectLst/>
                <a:latin typeface="Arial Unicode MS" panose="020B0604020202020204" pitchFamily="34" charset="-128"/>
                <a:cs typeface="Arial" panose="020B0604020202020204" pitchFamily="34" charset="0"/>
              </a:rPr>
              <a:t>b</a:t>
            </a:r>
            <a:r>
              <a:rPr kumimoji="0" lang="en-US" altLang="en-US" sz="10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*(1-(1-R</a:t>
            </a:r>
            <a:r>
              <a:rPr kumimoji="0" lang="en-US" altLang="en-US" sz="10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c</a:t>
            </a:r>
            <a:r>
              <a:rPr kumimoji="0" lang="en-US" altLang="en-US" sz="10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)*(1-R</a:t>
            </a:r>
            <a:r>
              <a:rPr kumimoji="0" lang="en-US" altLang="en-US" sz="10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d</a:t>
            </a:r>
            <a:r>
              <a:rPr kumimoji="0" lang="en-US" altLang="en-US" sz="10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)))*(1-R</a:t>
            </a:r>
            <a:r>
              <a:rPr kumimoji="0" lang="en-US" altLang="en-US" sz="10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e</a:t>
            </a:r>
            <a:r>
              <a:rPr kumimoji="0" lang="en-US" altLang="en-US" sz="10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a:t>
            </a:r>
            <a:r>
              <a:rPr kumimoji="0" lang="en-US" altLang="en-US" sz="10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R</a:t>
            </a:r>
            <a:r>
              <a:rPr kumimoji="0" lang="en-US" altLang="en-US" sz="1000" b="1" i="0" u="none" strike="noStrike" cap="none" normalizeH="0" baseline="-30000" dirty="0" err="1" smtClean="0">
                <a:ln>
                  <a:noFill/>
                </a:ln>
                <a:solidFill>
                  <a:srgbClr val="000000"/>
                </a:solidFill>
                <a:effectLst/>
                <a:latin typeface="Arial Unicode MS" panose="020B0604020202020204" pitchFamily="34" charset="-128"/>
                <a:cs typeface="Arial" panose="020B0604020202020204" pitchFamily="34" charset="0"/>
              </a:rPr>
              <a:t>f</a:t>
            </a:r>
            <a:r>
              <a:rPr kumimoji="0" lang="en-US" altLang="en-US" sz="10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a:t>
            </a:r>
            <a:r>
              <a:rPr kumimoji="0" lang="en-US" altLang="en-US" sz="10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R</a:t>
            </a:r>
            <a:r>
              <a:rPr kumimoji="0" lang="en-US" altLang="en-US" sz="1000" b="1" i="0" u="none" strike="noStrike" cap="none" normalizeH="0" baseline="-30000" dirty="0" err="1" smtClean="0">
                <a:ln>
                  <a:noFill/>
                </a:ln>
                <a:solidFill>
                  <a:srgbClr val="000000"/>
                </a:solidFill>
                <a:effectLst/>
                <a:latin typeface="Arial Unicode MS" panose="020B0604020202020204" pitchFamily="34" charset="-128"/>
                <a:cs typeface="Arial" panose="020B0604020202020204" pitchFamily="34" charset="0"/>
              </a:rPr>
              <a:t>g</a:t>
            </a:r>
            <a:r>
              <a:rPr kumimoji="0" lang="en-US" altLang="en-US" sz="10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))*R</a:t>
            </a:r>
            <a:r>
              <a:rPr kumimoji="0" lang="en-US" altLang="en-US" sz="10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h</a:t>
            </a:r>
            <a:r>
              <a:rPr kumimoji="0" lang="en-US" altLang="en-US"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Given R</a:t>
            </a:r>
            <a:r>
              <a:rPr kumimoji="0" lang="en-US" altLang="en-US" sz="14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a </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0.9, </a:t>
            </a:r>
            <a:r>
              <a:rPr kumimoji="0" lang="en-US" altLang="en-US" sz="14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R</a:t>
            </a:r>
            <a:r>
              <a:rPr kumimoji="0" lang="en-US" altLang="en-US" sz="1400" b="1" i="0" u="none" strike="noStrike" cap="none" normalizeH="0" baseline="-30000" dirty="0" err="1" smtClean="0">
                <a:ln>
                  <a:noFill/>
                </a:ln>
                <a:solidFill>
                  <a:srgbClr val="000000"/>
                </a:solidFill>
                <a:effectLst/>
                <a:latin typeface="Arial Unicode MS" panose="020B0604020202020204" pitchFamily="34" charset="-128"/>
                <a:cs typeface="Arial" panose="020B0604020202020204" pitchFamily="34" charset="0"/>
              </a:rPr>
              <a:t>b</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 0.8, </a:t>
            </a:r>
            <a:r>
              <a:rPr kumimoji="0" lang="en-US" altLang="en-US" sz="14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R</a:t>
            </a:r>
            <a:r>
              <a:rPr kumimoji="0" lang="en-US" altLang="en-US" sz="1400" b="1" i="0" u="none" strike="noStrike" cap="none" normalizeH="0" baseline="-30000" dirty="0" err="1" smtClean="0">
                <a:ln>
                  <a:noFill/>
                </a:ln>
                <a:solidFill>
                  <a:srgbClr val="000000"/>
                </a:solidFill>
                <a:effectLst/>
                <a:latin typeface="Arial Unicode MS" panose="020B0604020202020204" pitchFamily="34" charset="-128"/>
                <a:cs typeface="Arial" panose="020B0604020202020204" pitchFamily="34" charset="0"/>
              </a:rPr>
              <a:t>c</a:t>
            </a:r>
            <a:r>
              <a:rPr kumimoji="0" lang="en-US" altLang="en-US" sz="14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 </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0.7, R</a:t>
            </a:r>
            <a:r>
              <a:rPr kumimoji="0" lang="en-US" altLang="en-US" sz="14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d</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 0.8, R</a:t>
            </a:r>
            <a:r>
              <a:rPr kumimoji="0" lang="en-US" altLang="en-US" sz="14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e </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0.9, </a:t>
            </a:r>
            <a:r>
              <a:rPr kumimoji="0" lang="en-US" altLang="en-US" sz="14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R</a:t>
            </a:r>
            <a:r>
              <a:rPr kumimoji="0" lang="en-US" altLang="en-US" sz="1400" b="1" i="0" u="none" strike="noStrike" cap="none" normalizeH="0" baseline="-30000" dirty="0" err="1" smtClean="0">
                <a:ln>
                  <a:noFill/>
                </a:ln>
                <a:solidFill>
                  <a:srgbClr val="000000"/>
                </a:solidFill>
                <a:effectLst/>
                <a:latin typeface="Arial Unicode MS" panose="020B0604020202020204" pitchFamily="34" charset="-128"/>
                <a:cs typeface="Arial" panose="020B0604020202020204" pitchFamily="34" charset="0"/>
              </a:rPr>
              <a:t>f</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 0.5, </a:t>
            </a:r>
            <a:r>
              <a:rPr kumimoji="0" lang="en-US" altLang="en-US" sz="14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R</a:t>
            </a:r>
            <a:r>
              <a:rPr kumimoji="0" lang="en-US" altLang="en-US" sz="1400" b="1" i="0" u="none" strike="noStrike" cap="none" normalizeH="0" baseline="-30000" dirty="0" err="1" smtClean="0">
                <a:ln>
                  <a:noFill/>
                </a:ln>
                <a:solidFill>
                  <a:srgbClr val="000000"/>
                </a:solidFill>
                <a:effectLst/>
                <a:latin typeface="Arial Unicode MS" panose="020B0604020202020204" pitchFamily="34" charset="-128"/>
                <a:cs typeface="Arial" panose="020B0604020202020204" pitchFamily="34" charset="0"/>
              </a:rPr>
              <a:t>g</a:t>
            </a:r>
            <a:r>
              <a:rPr kumimoji="0" lang="en-US" altLang="en-US" sz="14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 </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0.6, R</a:t>
            </a:r>
            <a:r>
              <a:rPr kumimoji="0" lang="en-US" altLang="en-US" sz="14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h</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 0.9,</a:t>
            </a:r>
            <a:r>
              <a:rPr kumimoji="0" lang="en-US" altLang="en-US"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br>
              <a:rPr kumimoji="0" lang="en-US" altLang="en-US"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r>
              <a:rPr kumimoji="0" lang="en-US" altLang="en-US" sz="1400" b="1" i="0" u="none" strike="noStrike" cap="none" normalizeH="0" baseline="0" dirty="0" err="1" smtClean="0">
                <a:ln>
                  <a:noFill/>
                </a:ln>
                <a:solidFill>
                  <a:srgbClr val="000000"/>
                </a:solidFill>
                <a:effectLst/>
                <a:latin typeface="Arial Unicode MS" panose="020B0604020202020204" pitchFamily="34" charset="-128"/>
                <a:cs typeface="Arial" panose="020B0604020202020204" pitchFamily="34" charset="0"/>
              </a:rPr>
              <a:t>R</a:t>
            </a:r>
            <a:r>
              <a:rPr kumimoji="0" lang="en-US" altLang="en-US" sz="1400" b="1" i="0" u="none" strike="noStrike" cap="none" normalizeH="0" baseline="-30000" dirty="0" err="1" smtClean="0">
                <a:ln>
                  <a:noFill/>
                </a:ln>
                <a:solidFill>
                  <a:srgbClr val="000000"/>
                </a:solidFill>
                <a:effectLst/>
                <a:latin typeface="Arial Unicode MS" panose="020B0604020202020204" pitchFamily="34" charset="-128"/>
                <a:cs typeface="Arial" panose="020B0604020202020204" pitchFamily="34" charset="0"/>
              </a:rPr>
              <a:t>system</a:t>
            </a:r>
            <a:r>
              <a:rPr kumimoji="0" lang="en-US" altLang="en-US" sz="1400" b="1" i="0" u="none" strike="noStrike" cap="none" normalizeH="0" baseline="-30000" dirty="0" smtClean="0">
                <a:ln>
                  <a:noFill/>
                </a:ln>
                <a:solidFill>
                  <a:srgbClr val="000000"/>
                </a:solidFill>
                <a:effectLst/>
                <a:latin typeface="Arial Unicode MS" panose="020B0604020202020204" pitchFamily="34" charset="-128"/>
                <a:cs typeface="Arial" panose="020B0604020202020204" pitchFamily="34" charset="0"/>
              </a:rPr>
              <a:t> </a:t>
            </a:r>
            <a:r>
              <a:rPr kumimoji="0" lang="en-US" altLang="en-US" sz="1400" b="1" i="0" u="none" strike="noStrike" cap="none" normalizeH="0" baseline="0" dirty="0" smtClean="0">
                <a:ln>
                  <a:noFill/>
                </a:ln>
                <a:solidFill>
                  <a:srgbClr val="000000"/>
                </a:solidFill>
                <a:effectLst/>
                <a:latin typeface="Arial Unicode MS" panose="020B0604020202020204" pitchFamily="34" charset="-128"/>
                <a:cs typeface="Arial" panose="020B0604020202020204" pitchFamily="34" charset="0"/>
              </a:rPr>
              <a:t>= 0.6876576000000001</a:t>
            </a:r>
            <a:endParaRPr kumimoji="0" lang="en-US" altLang="en-US" sz="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Reliability Modeling: Combination of Series and Parallel</a:t>
            </a:r>
            <a:br>
              <a:rPr lang="en-US" b="1" dirty="0"/>
            </a:br>
            <a:endParaRPr lang="en-US" dirty="0"/>
          </a:p>
        </p:txBody>
      </p:sp>
      <p:pic>
        <p:nvPicPr>
          <p:cNvPr id="5122"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14400" y="1524000"/>
            <a:ext cx="5781675"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a:t>
            </a:r>
            <a:r>
              <a:rPr lang="en-US" baseline="-25000" dirty="0"/>
              <a:t>ad</a:t>
            </a:r>
            <a:r>
              <a:rPr lang="en-US" dirty="0"/>
              <a:t> = R</a:t>
            </a:r>
            <a:r>
              <a:rPr lang="en-US" baseline="-25000" dirty="0"/>
              <a:t>1</a:t>
            </a:r>
            <a:r>
              <a:rPr lang="en-US" dirty="0"/>
              <a:t> · R</a:t>
            </a:r>
            <a:r>
              <a:rPr lang="en-US" baseline="-25000" dirty="0"/>
              <a:t>2</a:t>
            </a:r>
            <a:r>
              <a:rPr lang="en-US" dirty="0"/>
              <a:t> = (0.9)(0.8) = 0.72</a:t>
            </a:r>
            <a:endParaRPr lang="en-US" dirty="0"/>
          </a:p>
          <a:p>
            <a:r>
              <a:rPr lang="en-US" dirty="0" err="1"/>
              <a:t>R</a:t>
            </a:r>
            <a:r>
              <a:rPr lang="en-US" baseline="-25000" dirty="0" err="1"/>
              <a:t>bd</a:t>
            </a:r>
            <a:r>
              <a:rPr lang="en-US" dirty="0"/>
              <a:t> = R</a:t>
            </a:r>
            <a:r>
              <a:rPr lang="en-US" baseline="-25000" dirty="0"/>
              <a:t>3</a:t>
            </a:r>
            <a:r>
              <a:rPr lang="en-US" dirty="0"/>
              <a:t> · R</a:t>
            </a:r>
            <a:r>
              <a:rPr lang="en-US" baseline="-25000" dirty="0"/>
              <a:t>4</a:t>
            </a:r>
            <a:r>
              <a:rPr lang="en-US" dirty="0"/>
              <a:t> · R</a:t>
            </a:r>
            <a:r>
              <a:rPr lang="en-US" baseline="-25000" dirty="0"/>
              <a:t>5</a:t>
            </a:r>
            <a:r>
              <a:rPr lang="en-US" dirty="0"/>
              <a:t> = (0.8)(0.8)(0.9) = 0.576</a:t>
            </a:r>
            <a:endParaRPr lang="en-US" dirty="0"/>
          </a:p>
          <a:p>
            <a:r>
              <a:rPr lang="en-US" dirty="0"/>
              <a:t>but R</a:t>
            </a:r>
            <a:r>
              <a:rPr lang="en-US" baseline="-25000" dirty="0"/>
              <a:t>ad</a:t>
            </a:r>
            <a:r>
              <a:rPr lang="en-US" dirty="0"/>
              <a:t> and </a:t>
            </a:r>
            <a:r>
              <a:rPr lang="en-US" dirty="0" err="1"/>
              <a:t>R</a:t>
            </a:r>
            <a:r>
              <a:rPr lang="en-US" baseline="-25000" dirty="0" err="1"/>
              <a:t>bd</a:t>
            </a:r>
            <a:r>
              <a:rPr lang="en-US" dirty="0"/>
              <a:t> are in parallel; thus, the unreliability of this parallel subsystem (S</a:t>
            </a:r>
            <a:r>
              <a:rPr lang="en-US" baseline="-25000" dirty="0"/>
              <a:t>1</a:t>
            </a:r>
            <a:r>
              <a:rPr lang="en-US" dirty="0"/>
              <a:t>) is</a:t>
            </a:r>
            <a:endParaRPr lang="en-US" dirty="0"/>
          </a:p>
          <a:p>
            <a:r>
              <a:rPr lang="en-US" dirty="0"/>
              <a:t>Q</a:t>
            </a:r>
            <a:r>
              <a:rPr lang="en-US" baseline="-25000" dirty="0"/>
              <a:t>S1</a:t>
            </a:r>
            <a:r>
              <a:rPr lang="en-US" dirty="0"/>
              <a:t> = </a:t>
            </a:r>
            <a:r>
              <a:rPr lang="en-US" dirty="0" err="1"/>
              <a:t>Q</a:t>
            </a:r>
            <a:r>
              <a:rPr lang="en-US" baseline="-25000" dirty="0" err="1"/>
              <a:t>ad</a:t>
            </a:r>
            <a:r>
              <a:rPr lang="en-US" dirty="0"/>
              <a:t> · </a:t>
            </a:r>
            <a:r>
              <a:rPr lang="en-US" dirty="0" err="1"/>
              <a:t>Q</a:t>
            </a:r>
            <a:r>
              <a:rPr lang="en-US" baseline="-25000" dirty="0" err="1"/>
              <a:t>bd</a:t>
            </a:r>
            <a:r>
              <a:rPr lang="en-US" dirty="0"/>
              <a:t> = (1 – R</a:t>
            </a:r>
            <a:r>
              <a:rPr lang="en-US" baseline="-25000" dirty="0"/>
              <a:t>ad</a:t>
            </a:r>
            <a:r>
              <a:rPr lang="en-US" dirty="0"/>
              <a:t>)(1 – </a:t>
            </a:r>
            <a:r>
              <a:rPr lang="en-US" dirty="0" err="1"/>
              <a:t>R</a:t>
            </a:r>
            <a:r>
              <a:rPr lang="en-US" baseline="-25000" dirty="0" err="1"/>
              <a:t>bd</a:t>
            </a:r>
            <a:r>
              <a:rPr lang="en-US" dirty="0"/>
              <a:t>) = (1 – 0.72)(1 – 0.576) = (0.28)(0.424) = 0.119</a:t>
            </a:r>
            <a:endParaRPr lang="en-US" dirty="0"/>
          </a:p>
          <a:p>
            <a:r>
              <a:rPr lang="en-US" dirty="0"/>
              <a:t>and its reliability is</a:t>
            </a:r>
            <a:endParaRPr lang="en-US" dirty="0"/>
          </a:p>
          <a:p>
            <a:r>
              <a:rPr lang="en-US" dirty="0"/>
              <a:t>R</a:t>
            </a:r>
            <a:r>
              <a:rPr lang="en-US" baseline="-25000" dirty="0"/>
              <a:t>S1</a:t>
            </a:r>
            <a:r>
              <a:rPr lang="en-US" dirty="0"/>
              <a:t> = 1 – Q</a:t>
            </a:r>
            <a:r>
              <a:rPr lang="en-US" baseline="-25000" dirty="0"/>
              <a:t>S1</a:t>
            </a:r>
            <a:r>
              <a:rPr lang="en-US" dirty="0"/>
              <a:t> = 1 – 0.119  = 0.881</a:t>
            </a:r>
            <a:endParaRPr lang="en-US" dirty="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4 --- a non-series/parallel system</a:t>
            </a:r>
            <a:endParaRPr lang="en-US" dirty="0"/>
          </a:p>
        </p:txBody>
      </p:sp>
      <p:pic>
        <p:nvPicPr>
          <p:cNvPr id="614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466850" y="2339181"/>
            <a:ext cx="62103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System </a:t>
            </a:r>
            <a:r>
              <a:rPr lang="en-US" b="1" dirty="0"/>
              <a:t>Reliability = - R</a:t>
            </a:r>
            <a:r>
              <a:rPr lang="en-US" b="1" i="1" baseline="-25000" dirty="0"/>
              <a:t>a</a:t>
            </a:r>
            <a:r>
              <a:rPr lang="en-US" b="1" dirty="0"/>
              <a:t>*</a:t>
            </a:r>
            <a:r>
              <a:rPr lang="en-US" b="1" dirty="0" err="1"/>
              <a:t>R</a:t>
            </a:r>
            <a:r>
              <a:rPr lang="en-US" b="1" i="1" baseline="-25000" dirty="0" err="1"/>
              <a:t>b</a:t>
            </a:r>
            <a:r>
              <a:rPr lang="en-US" b="1" dirty="0"/>
              <a:t>*</a:t>
            </a:r>
            <a:r>
              <a:rPr lang="en-US" b="1" dirty="0" err="1"/>
              <a:t>R</a:t>
            </a:r>
            <a:r>
              <a:rPr lang="en-US" b="1" i="1" baseline="-25000" dirty="0" err="1"/>
              <a:t>c</a:t>
            </a:r>
            <a:r>
              <a:rPr lang="en-US" b="1" dirty="0"/>
              <a:t>*R</a:t>
            </a:r>
            <a:r>
              <a:rPr lang="en-US" b="1" i="1" baseline="-25000" dirty="0"/>
              <a:t>e</a:t>
            </a:r>
            <a:r>
              <a:rPr lang="en-US" b="1" dirty="0"/>
              <a:t>*</a:t>
            </a:r>
            <a:r>
              <a:rPr lang="en-US" b="1" dirty="0" err="1"/>
              <a:t>R</a:t>
            </a:r>
            <a:r>
              <a:rPr lang="en-US" b="1" i="1" baseline="-25000" dirty="0" err="1"/>
              <a:t>f</a:t>
            </a:r>
            <a:r>
              <a:rPr lang="en-US" b="1" dirty="0"/>
              <a:t> + R</a:t>
            </a:r>
            <a:r>
              <a:rPr lang="en-US" b="1" i="1" baseline="-25000" dirty="0"/>
              <a:t>a</a:t>
            </a:r>
            <a:r>
              <a:rPr lang="en-US" b="1" dirty="0"/>
              <a:t>*</a:t>
            </a:r>
            <a:r>
              <a:rPr lang="en-US" b="1" dirty="0" err="1"/>
              <a:t>R</a:t>
            </a:r>
            <a:r>
              <a:rPr lang="en-US" b="1" i="1" baseline="-25000" dirty="0" err="1"/>
              <a:t>b</a:t>
            </a:r>
            <a:r>
              <a:rPr lang="en-US" b="1" dirty="0"/>
              <a:t>*</a:t>
            </a:r>
            <a:r>
              <a:rPr lang="en-US" b="1" dirty="0" err="1"/>
              <a:t>R</a:t>
            </a:r>
            <a:r>
              <a:rPr lang="en-US" b="1" i="1" baseline="-25000" dirty="0" err="1"/>
              <a:t>c</a:t>
            </a:r>
            <a:r>
              <a:rPr lang="en-US" b="1" dirty="0"/>
              <a:t>*R</a:t>
            </a:r>
            <a:r>
              <a:rPr lang="en-US" b="1" i="1" baseline="-25000" dirty="0"/>
              <a:t>d</a:t>
            </a:r>
            <a:r>
              <a:rPr lang="en-US" b="1" dirty="0"/>
              <a:t>*R</a:t>
            </a:r>
            <a:r>
              <a:rPr lang="en-US" b="1" i="1" baseline="-25000" dirty="0"/>
              <a:t>e</a:t>
            </a:r>
            <a:r>
              <a:rPr lang="en-US" b="1" dirty="0"/>
              <a:t>*</a:t>
            </a:r>
            <a:r>
              <a:rPr lang="en-US" b="1" dirty="0" err="1"/>
              <a:t>R</a:t>
            </a:r>
            <a:r>
              <a:rPr lang="en-US" b="1" i="1" baseline="-25000" dirty="0" err="1"/>
              <a:t>f</a:t>
            </a:r>
            <a:r>
              <a:rPr lang="en-US" b="1" dirty="0"/>
              <a:t> + R</a:t>
            </a:r>
            <a:r>
              <a:rPr lang="en-US" b="1" i="1" baseline="-25000" dirty="0"/>
              <a:t>a</a:t>
            </a:r>
            <a:r>
              <a:rPr lang="en-US" b="1" dirty="0"/>
              <a:t>*R</a:t>
            </a:r>
            <a:r>
              <a:rPr lang="en-US" b="1" i="1" baseline="-25000" dirty="0"/>
              <a:t>d</a:t>
            </a:r>
            <a:r>
              <a:rPr lang="en-US" b="1" dirty="0"/>
              <a:t>*</a:t>
            </a:r>
            <a:r>
              <a:rPr lang="en-US" b="1" dirty="0" err="1"/>
              <a:t>R</a:t>
            </a:r>
            <a:r>
              <a:rPr lang="en-US" b="1" i="1" baseline="-25000" dirty="0" err="1"/>
              <a:t>f</a:t>
            </a:r>
            <a:r>
              <a:rPr lang="en-US" b="1" dirty="0"/>
              <a:t> + </a:t>
            </a:r>
            <a:r>
              <a:rPr lang="en-US" b="1" dirty="0" err="1"/>
              <a:t>R</a:t>
            </a:r>
            <a:r>
              <a:rPr lang="en-US" b="1" i="1" baseline="-25000" dirty="0" err="1"/>
              <a:t>b</a:t>
            </a:r>
            <a:r>
              <a:rPr lang="en-US" b="1" dirty="0"/>
              <a:t>*R</a:t>
            </a:r>
            <a:r>
              <a:rPr lang="en-US" b="1" i="1" baseline="-25000" dirty="0"/>
              <a:t>e</a:t>
            </a:r>
            <a:r>
              <a:rPr lang="en-US" b="1" dirty="0"/>
              <a:t>*</a:t>
            </a:r>
            <a:r>
              <a:rPr lang="en-US" b="1" dirty="0" err="1"/>
              <a:t>R</a:t>
            </a:r>
            <a:r>
              <a:rPr lang="en-US" b="1" i="1" baseline="-25000" dirty="0" err="1"/>
              <a:t>f</a:t>
            </a:r>
            <a:r>
              <a:rPr lang="en-US" b="1" dirty="0"/>
              <a:t> - R</a:t>
            </a:r>
            <a:r>
              <a:rPr lang="en-US" b="1" i="1" baseline="-25000" dirty="0"/>
              <a:t>a</a:t>
            </a:r>
            <a:r>
              <a:rPr lang="en-US" b="1" dirty="0"/>
              <a:t>*</a:t>
            </a:r>
            <a:r>
              <a:rPr lang="en-US" b="1" dirty="0" err="1"/>
              <a:t>R</a:t>
            </a:r>
            <a:r>
              <a:rPr lang="en-US" b="1" i="1" baseline="-25000" dirty="0" err="1"/>
              <a:t>b</a:t>
            </a:r>
            <a:r>
              <a:rPr lang="en-US" b="1" dirty="0"/>
              <a:t>*R</a:t>
            </a:r>
            <a:r>
              <a:rPr lang="en-US" b="1" i="1" baseline="-25000" dirty="0"/>
              <a:t>d</a:t>
            </a:r>
            <a:r>
              <a:rPr lang="en-US" b="1" dirty="0"/>
              <a:t>*R</a:t>
            </a:r>
            <a:r>
              <a:rPr lang="en-US" b="1" i="1" baseline="-25000" dirty="0"/>
              <a:t>e</a:t>
            </a:r>
            <a:r>
              <a:rPr lang="en-US" b="1" dirty="0"/>
              <a:t>*</a:t>
            </a:r>
            <a:r>
              <a:rPr lang="en-US" b="1" dirty="0" err="1"/>
              <a:t>R</a:t>
            </a:r>
            <a:r>
              <a:rPr lang="en-US" b="1" i="1" baseline="-25000" dirty="0" err="1"/>
              <a:t>f</a:t>
            </a:r>
            <a:r>
              <a:rPr lang="en-US" b="1" dirty="0"/>
              <a:t> + R</a:t>
            </a:r>
            <a:r>
              <a:rPr lang="en-US" b="1" i="1" baseline="-25000" dirty="0"/>
              <a:t>a</a:t>
            </a:r>
            <a:r>
              <a:rPr lang="en-US" b="1" dirty="0"/>
              <a:t>*</a:t>
            </a:r>
            <a:r>
              <a:rPr lang="en-US" b="1" dirty="0" err="1"/>
              <a:t>R</a:t>
            </a:r>
            <a:r>
              <a:rPr lang="en-US" b="1" i="1" baseline="-25000" dirty="0" err="1"/>
              <a:t>c</a:t>
            </a:r>
            <a:r>
              <a:rPr lang="en-US" b="1" dirty="0"/>
              <a:t>*R</a:t>
            </a:r>
            <a:r>
              <a:rPr lang="en-US" b="1" i="1" baseline="-25000" dirty="0"/>
              <a:t>e</a:t>
            </a:r>
            <a:r>
              <a:rPr lang="en-US" b="1" dirty="0"/>
              <a:t>*</a:t>
            </a:r>
            <a:r>
              <a:rPr lang="en-US" b="1" dirty="0" err="1"/>
              <a:t>R</a:t>
            </a:r>
            <a:r>
              <a:rPr lang="en-US" b="1" i="1" baseline="-25000" dirty="0" err="1"/>
              <a:t>f</a:t>
            </a:r>
            <a:r>
              <a:rPr lang="en-US" b="1" dirty="0"/>
              <a:t> - R</a:t>
            </a:r>
            <a:r>
              <a:rPr lang="en-US" b="1" i="1" baseline="-25000" dirty="0"/>
              <a:t>a</a:t>
            </a:r>
            <a:r>
              <a:rPr lang="en-US" b="1" dirty="0"/>
              <a:t>*</a:t>
            </a:r>
            <a:r>
              <a:rPr lang="en-US" b="1" dirty="0" err="1"/>
              <a:t>R</a:t>
            </a:r>
            <a:r>
              <a:rPr lang="en-US" b="1" i="1" baseline="-25000" dirty="0" err="1"/>
              <a:t>c</a:t>
            </a:r>
            <a:r>
              <a:rPr lang="en-US" b="1" dirty="0"/>
              <a:t>*R</a:t>
            </a:r>
            <a:r>
              <a:rPr lang="en-US" b="1" i="1" baseline="-25000" dirty="0"/>
              <a:t>d</a:t>
            </a:r>
            <a:r>
              <a:rPr lang="en-US" b="1" dirty="0"/>
              <a:t>*R</a:t>
            </a:r>
            <a:r>
              <a:rPr lang="en-US" b="1" i="1" baseline="-25000" dirty="0"/>
              <a:t>e</a:t>
            </a:r>
            <a:r>
              <a:rPr lang="en-US" b="1" dirty="0"/>
              <a:t>*</a:t>
            </a:r>
            <a:r>
              <a:rPr lang="en-US" b="1" dirty="0" err="1"/>
              <a:t>R</a:t>
            </a:r>
            <a:r>
              <a:rPr lang="en-US" b="1" i="1" baseline="-25000" dirty="0" err="1"/>
              <a:t>f</a:t>
            </a:r>
            <a:r>
              <a:rPr lang="en-US" dirty="0"/>
              <a:t> </a:t>
            </a:r>
            <a:endParaRPr lang="en-US" dirty="0" smtClean="0"/>
          </a:p>
          <a:p>
            <a:r>
              <a:rPr lang="en-US" dirty="0" smtClean="0"/>
              <a:t>3</a:t>
            </a:r>
            <a:r>
              <a:rPr lang="en-US" dirty="0"/>
              <a:t>. Input the numeric value of reliability for each </a:t>
            </a:r>
            <a:r>
              <a:rPr lang="en-US" dirty="0" smtClean="0"/>
              <a:t>module</a:t>
            </a:r>
            <a:r>
              <a:rPr lang="en-US" dirty="0"/>
              <a:t>: </a:t>
            </a:r>
            <a:r>
              <a:rPr lang="en-US" b="1" dirty="0"/>
              <a:t>0.9, 0.8, 0.7, 0.5, 0.9, </a:t>
            </a:r>
            <a:r>
              <a:rPr lang="en-US" b="1" dirty="0" smtClean="0"/>
              <a:t>0.9</a:t>
            </a:r>
            <a:endParaRPr lang="en-US" b="1" dirty="0" smtClean="0"/>
          </a:p>
          <a:p>
            <a:r>
              <a:rPr lang="en-US" b="1" dirty="0"/>
              <a:t>Given R</a:t>
            </a:r>
            <a:r>
              <a:rPr lang="en-US" b="1" i="1" baseline="-25000" dirty="0"/>
              <a:t>a</a:t>
            </a:r>
            <a:r>
              <a:rPr lang="en-US" b="1" dirty="0"/>
              <a:t>=0.9, </a:t>
            </a:r>
            <a:r>
              <a:rPr lang="en-US" b="1" dirty="0" err="1"/>
              <a:t>R</a:t>
            </a:r>
            <a:r>
              <a:rPr lang="en-US" b="1" i="1" baseline="-25000" dirty="0" err="1"/>
              <a:t>b</a:t>
            </a:r>
            <a:r>
              <a:rPr lang="en-US" b="1" dirty="0"/>
              <a:t>=0.8, </a:t>
            </a:r>
            <a:r>
              <a:rPr lang="en-US" b="1" dirty="0" err="1"/>
              <a:t>R</a:t>
            </a:r>
            <a:r>
              <a:rPr lang="en-US" b="1" i="1" baseline="-25000" dirty="0" err="1"/>
              <a:t>c</a:t>
            </a:r>
            <a:r>
              <a:rPr lang="en-US" b="1" dirty="0"/>
              <a:t>=0.7, R</a:t>
            </a:r>
            <a:r>
              <a:rPr lang="en-US" b="1" i="1" baseline="-25000" dirty="0"/>
              <a:t>d</a:t>
            </a:r>
            <a:r>
              <a:rPr lang="en-US" b="1" dirty="0"/>
              <a:t>=0.5, R</a:t>
            </a:r>
            <a:r>
              <a:rPr lang="en-US" b="1" i="1" baseline="-25000" dirty="0"/>
              <a:t>e</a:t>
            </a:r>
            <a:r>
              <a:rPr lang="en-US" b="1" dirty="0"/>
              <a:t>=0.9, </a:t>
            </a:r>
            <a:r>
              <a:rPr lang="en-US" b="1" dirty="0" err="1"/>
              <a:t>R</a:t>
            </a:r>
            <a:r>
              <a:rPr lang="en-US" b="1" i="1" baseline="-25000" dirty="0" err="1"/>
              <a:t>f</a:t>
            </a:r>
            <a:r>
              <a:rPr lang="en-US" b="1" dirty="0"/>
              <a:t>=0.9, </a:t>
            </a:r>
            <a:endParaRPr lang="en-US" b="1" dirty="0" smtClean="0"/>
          </a:p>
          <a:p>
            <a:r>
              <a:rPr lang="en-US" b="1" dirty="0" err="1" smtClean="0"/>
              <a:t>R</a:t>
            </a:r>
            <a:r>
              <a:rPr lang="en-US" b="1" baseline="-25000" dirty="0" err="1" smtClean="0"/>
              <a:t>system</a:t>
            </a:r>
            <a:r>
              <a:rPr lang="en-US" b="1" dirty="0" smtClean="0"/>
              <a:t> </a:t>
            </a:r>
            <a:r>
              <a:rPr lang="en-US" b="1" dirty="0"/>
              <a:t>= 0.8124300000000002</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p:cNvSpPr>
            <a:spLocks noChangeShapeType="1"/>
          </p:cNvSpPr>
          <p:nvPr/>
        </p:nvSpPr>
        <p:spPr bwMode="auto">
          <a:xfrm>
            <a:off x="3352800" y="2971800"/>
            <a:ext cx="0" cy="16764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 name="Line 3"/>
          <p:cNvSpPr>
            <a:spLocks noChangeShapeType="1"/>
          </p:cNvSpPr>
          <p:nvPr/>
        </p:nvSpPr>
        <p:spPr bwMode="auto">
          <a:xfrm>
            <a:off x="5257800" y="2971800"/>
            <a:ext cx="0" cy="16764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 name="Freeform 4"/>
          <p:cNvSpPr/>
          <p:nvPr/>
        </p:nvSpPr>
        <p:spPr bwMode="auto">
          <a:xfrm>
            <a:off x="3352800" y="2438400"/>
            <a:ext cx="1905000" cy="533400"/>
          </a:xfrm>
          <a:custGeom>
            <a:avLst/>
            <a:gdLst>
              <a:gd name="T0" fmla="*/ 1200 w 1200"/>
              <a:gd name="T1" fmla="*/ 336 h 336"/>
              <a:gd name="T2" fmla="*/ 988 w 1200"/>
              <a:gd name="T3" fmla="*/ 131 h 336"/>
              <a:gd name="T4" fmla="*/ 576 w 1200"/>
              <a:gd name="T5" fmla="*/ 0 h 336"/>
              <a:gd name="T6" fmla="*/ 211 w 1200"/>
              <a:gd name="T7" fmla="*/ 131 h 336"/>
              <a:gd name="T8" fmla="*/ 0 w 1200"/>
              <a:gd name="T9" fmla="*/ 336 h 336"/>
            </a:gdLst>
            <a:ahLst/>
            <a:cxnLst>
              <a:cxn ang="0">
                <a:pos x="T0" y="T1"/>
              </a:cxn>
              <a:cxn ang="0">
                <a:pos x="T2" y="T3"/>
              </a:cxn>
              <a:cxn ang="0">
                <a:pos x="T4" y="T5"/>
              </a:cxn>
              <a:cxn ang="0">
                <a:pos x="T6" y="T7"/>
              </a:cxn>
              <a:cxn ang="0">
                <a:pos x="T8" y="T9"/>
              </a:cxn>
            </a:cxnLst>
            <a:rect l="0" t="0" r="r" b="b"/>
            <a:pathLst>
              <a:path w="1200" h="336">
                <a:moveTo>
                  <a:pt x="1200" y="336"/>
                </a:moveTo>
                <a:cubicBezTo>
                  <a:pt x="1165" y="302"/>
                  <a:pt x="1092" y="187"/>
                  <a:pt x="988" y="131"/>
                </a:cubicBezTo>
                <a:cubicBezTo>
                  <a:pt x="884" y="75"/>
                  <a:pt x="705" y="0"/>
                  <a:pt x="576" y="0"/>
                </a:cubicBezTo>
                <a:cubicBezTo>
                  <a:pt x="447" y="0"/>
                  <a:pt x="307" y="75"/>
                  <a:pt x="211" y="131"/>
                </a:cubicBezTo>
                <a:cubicBezTo>
                  <a:pt x="115" y="187"/>
                  <a:pt x="44" y="293"/>
                  <a:pt x="0" y="336"/>
                </a:cubicBez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 name="Freeform 5" descr="5%"/>
          <p:cNvSpPr/>
          <p:nvPr/>
        </p:nvSpPr>
        <p:spPr bwMode="auto">
          <a:xfrm>
            <a:off x="3352800" y="4648200"/>
            <a:ext cx="1905000" cy="533400"/>
          </a:xfrm>
          <a:custGeom>
            <a:avLst/>
            <a:gdLst>
              <a:gd name="T0" fmla="*/ 1200 w 1200"/>
              <a:gd name="T1" fmla="*/ 0 h 336"/>
              <a:gd name="T2" fmla="*/ 1008 w 1200"/>
              <a:gd name="T3" fmla="*/ 192 h 336"/>
              <a:gd name="T4" fmla="*/ 624 w 1200"/>
              <a:gd name="T5" fmla="*/ 336 h 336"/>
              <a:gd name="T6" fmla="*/ 240 w 1200"/>
              <a:gd name="T7" fmla="*/ 192 h 336"/>
              <a:gd name="T8" fmla="*/ 0 w 1200"/>
              <a:gd name="T9" fmla="*/ 0 h 336"/>
            </a:gdLst>
            <a:ahLst/>
            <a:cxnLst>
              <a:cxn ang="0">
                <a:pos x="T0" y="T1"/>
              </a:cxn>
              <a:cxn ang="0">
                <a:pos x="T2" y="T3"/>
              </a:cxn>
              <a:cxn ang="0">
                <a:pos x="T4" y="T5"/>
              </a:cxn>
              <a:cxn ang="0">
                <a:pos x="T6" y="T7"/>
              </a:cxn>
              <a:cxn ang="0">
                <a:pos x="T8" y="T9"/>
              </a:cxn>
            </a:cxnLst>
            <a:rect l="0" t="0" r="r" b="b"/>
            <a:pathLst>
              <a:path w="1200" h="336">
                <a:moveTo>
                  <a:pt x="1200" y="0"/>
                </a:moveTo>
                <a:cubicBezTo>
                  <a:pt x="1152" y="68"/>
                  <a:pt x="1104" y="136"/>
                  <a:pt x="1008" y="192"/>
                </a:cubicBezTo>
                <a:cubicBezTo>
                  <a:pt x="912" y="248"/>
                  <a:pt x="752" y="336"/>
                  <a:pt x="624" y="336"/>
                </a:cubicBezTo>
                <a:cubicBezTo>
                  <a:pt x="496" y="336"/>
                  <a:pt x="344" y="248"/>
                  <a:pt x="240" y="192"/>
                </a:cubicBezTo>
                <a:cubicBezTo>
                  <a:pt x="136" y="136"/>
                  <a:pt x="40" y="32"/>
                  <a:pt x="0" y="0"/>
                </a:cubicBezTo>
              </a:path>
            </a:pathLst>
          </a:custGeom>
          <a:pattFill prst="pct5">
            <a:fgClr>
              <a:schemeClr val="tx1"/>
            </a:fgClr>
            <a:bgClr>
              <a:srgbClr val="FFFFFF"/>
            </a:bgClr>
          </a:patt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6" name="Freeform 6" descr="5%"/>
          <p:cNvSpPr/>
          <p:nvPr/>
        </p:nvSpPr>
        <p:spPr bwMode="auto">
          <a:xfrm>
            <a:off x="3368675" y="3438525"/>
            <a:ext cx="1889125" cy="106363"/>
          </a:xfrm>
          <a:custGeom>
            <a:avLst/>
            <a:gdLst>
              <a:gd name="T0" fmla="*/ 0 w 1190"/>
              <a:gd name="T1" fmla="*/ 56 h 67"/>
              <a:gd name="T2" fmla="*/ 145 w 1190"/>
              <a:gd name="T3" fmla="*/ 0 h 67"/>
              <a:gd name="T4" fmla="*/ 289 w 1190"/>
              <a:gd name="T5" fmla="*/ 56 h 67"/>
              <a:gd name="T6" fmla="*/ 434 w 1190"/>
              <a:gd name="T7" fmla="*/ 0 h 67"/>
              <a:gd name="T8" fmla="*/ 589 w 1190"/>
              <a:gd name="T9" fmla="*/ 56 h 67"/>
              <a:gd name="T10" fmla="*/ 723 w 1190"/>
              <a:gd name="T11" fmla="*/ 12 h 67"/>
              <a:gd name="T12" fmla="*/ 901 w 1190"/>
              <a:gd name="T13" fmla="*/ 56 h 67"/>
              <a:gd name="T14" fmla="*/ 1034 w 1190"/>
              <a:gd name="T15" fmla="*/ 23 h 67"/>
              <a:gd name="T16" fmla="*/ 1190 w 1190"/>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0" h="67">
                <a:moveTo>
                  <a:pt x="0" y="56"/>
                </a:moveTo>
                <a:cubicBezTo>
                  <a:pt x="24" y="47"/>
                  <a:pt x="97" y="0"/>
                  <a:pt x="145" y="0"/>
                </a:cubicBezTo>
                <a:cubicBezTo>
                  <a:pt x="193" y="0"/>
                  <a:pt x="241" y="56"/>
                  <a:pt x="289" y="56"/>
                </a:cubicBezTo>
                <a:cubicBezTo>
                  <a:pt x="337" y="56"/>
                  <a:pt x="384" y="0"/>
                  <a:pt x="434" y="0"/>
                </a:cubicBezTo>
                <a:cubicBezTo>
                  <a:pt x="484" y="0"/>
                  <a:pt x="541" y="54"/>
                  <a:pt x="589" y="56"/>
                </a:cubicBezTo>
                <a:cubicBezTo>
                  <a:pt x="637" y="58"/>
                  <a:pt x="671" y="12"/>
                  <a:pt x="723" y="12"/>
                </a:cubicBezTo>
                <a:cubicBezTo>
                  <a:pt x="775" y="12"/>
                  <a:pt x="849" y="54"/>
                  <a:pt x="901" y="56"/>
                </a:cubicBezTo>
                <a:cubicBezTo>
                  <a:pt x="953" y="58"/>
                  <a:pt x="986" y="21"/>
                  <a:pt x="1034" y="23"/>
                </a:cubicBezTo>
                <a:cubicBezTo>
                  <a:pt x="1082" y="25"/>
                  <a:pt x="1158" y="58"/>
                  <a:pt x="1190" y="67"/>
                </a:cubicBezTo>
              </a:path>
            </a:pathLst>
          </a:custGeom>
          <a:pattFill prst="pct5">
            <a:fgClr>
              <a:schemeClr val="tx1"/>
            </a:fgClr>
            <a:bgClr>
              <a:srgbClr val="FFFFFF"/>
            </a:bgClr>
          </a:patt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7" name="Rectangle 7" descr="5%"/>
          <p:cNvSpPr>
            <a:spLocks noChangeArrowheads="1"/>
          </p:cNvSpPr>
          <p:nvPr/>
        </p:nvSpPr>
        <p:spPr bwMode="auto">
          <a:xfrm>
            <a:off x="3352800" y="3581400"/>
            <a:ext cx="1905000" cy="1066800"/>
          </a:xfrm>
          <a:prstGeom prst="rect">
            <a:avLst/>
          </a:prstGeom>
          <a:pattFill prst="pct5">
            <a:fgClr>
              <a:schemeClr val="tx2"/>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 name="Line 8"/>
          <p:cNvSpPr>
            <a:spLocks noChangeShapeType="1"/>
          </p:cNvSpPr>
          <p:nvPr/>
        </p:nvSpPr>
        <p:spPr bwMode="auto">
          <a:xfrm>
            <a:off x="3352800" y="3581400"/>
            <a:ext cx="0" cy="1066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 name="Line 9"/>
          <p:cNvSpPr>
            <a:spLocks noChangeShapeType="1"/>
          </p:cNvSpPr>
          <p:nvPr/>
        </p:nvSpPr>
        <p:spPr bwMode="auto">
          <a:xfrm>
            <a:off x="5257800" y="3581400"/>
            <a:ext cx="0" cy="1066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 name="Line 10"/>
          <p:cNvSpPr>
            <a:spLocks noChangeShapeType="1"/>
          </p:cNvSpPr>
          <p:nvPr/>
        </p:nvSpPr>
        <p:spPr bwMode="auto">
          <a:xfrm flipH="1" flipV="1">
            <a:off x="4114800" y="2286000"/>
            <a:ext cx="0" cy="152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1" name="Line 11"/>
          <p:cNvSpPr>
            <a:spLocks noChangeShapeType="1"/>
          </p:cNvSpPr>
          <p:nvPr/>
        </p:nvSpPr>
        <p:spPr bwMode="auto">
          <a:xfrm>
            <a:off x="4267200" y="2438400"/>
            <a:ext cx="0" cy="19812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Line 12"/>
          <p:cNvSpPr>
            <a:spLocks noChangeShapeType="1"/>
          </p:cNvSpPr>
          <p:nvPr/>
        </p:nvSpPr>
        <p:spPr bwMode="auto">
          <a:xfrm>
            <a:off x="3886200" y="4419600"/>
            <a:ext cx="838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3" name="Rectangle 13"/>
          <p:cNvSpPr>
            <a:spLocks noChangeArrowheads="1"/>
          </p:cNvSpPr>
          <p:nvPr/>
        </p:nvSpPr>
        <p:spPr bwMode="auto">
          <a:xfrm>
            <a:off x="4724400" y="4267200"/>
            <a:ext cx="381000" cy="304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Rectangle 14"/>
          <p:cNvSpPr>
            <a:spLocks noChangeArrowheads="1"/>
          </p:cNvSpPr>
          <p:nvPr/>
        </p:nvSpPr>
        <p:spPr bwMode="auto">
          <a:xfrm>
            <a:off x="3505200" y="4267200"/>
            <a:ext cx="381000" cy="304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5" name="Text Box 15"/>
          <p:cNvSpPr txBox="1">
            <a:spLocks noChangeArrowheads="1"/>
          </p:cNvSpPr>
          <p:nvPr/>
        </p:nvSpPr>
        <p:spPr bwMode="auto">
          <a:xfrm>
            <a:off x="3810000" y="46482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a:latin typeface="Times New Roman" panose="02020603050405020304" pitchFamily="18" charset="0"/>
              </a:rPr>
              <a:t>Reactor</a:t>
            </a:r>
            <a:endParaRPr lang="en-US" altLang="zh-TW" sz="1400">
              <a:latin typeface="Times New Roman" panose="02020603050405020304" pitchFamily="18" charset="0"/>
            </a:endParaRPr>
          </a:p>
        </p:txBody>
      </p:sp>
      <p:sp>
        <p:nvSpPr>
          <p:cNvPr id="30736" name="Line 16"/>
          <p:cNvSpPr>
            <a:spLocks noChangeShapeType="1"/>
          </p:cNvSpPr>
          <p:nvPr/>
        </p:nvSpPr>
        <p:spPr bwMode="auto">
          <a:xfrm>
            <a:off x="4267200" y="5181600"/>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7" name="Line 17"/>
          <p:cNvSpPr>
            <a:spLocks noChangeShapeType="1"/>
          </p:cNvSpPr>
          <p:nvPr/>
        </p:nvSpPr>
        <p:spPr bwMode="auto">
          <a:xfrm>
            <a:off x="4191000" y="5334000"/>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8" name="AutoShape 18"/>
          <p:cNvSpPr>
            <a:spLocks noChangeArrowheads="1"/>
          </p:cNvSpPr>
          <p:nvPr/>
        </p:nvSpPr>
        <p:spPr bwMode="auto">
          <a:xfrm>
            <a:off x="4191000" y="5562600"/>
            <a:ext cx="152400" cy="304800"/>
          </a:xfrm>
          <a:prstGeom prst="flowChartCollate">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9" name="Line 19"/>
          <p:cNvSpPr>
            <a:spLocks noChangeShapeType="1"/>
          </p:cNvSpPr>
          <p:nvPr/>
        </p:nvSpPr>
        <p:spPr bwMode="auto">
          <a:xfrm flipH="1" flipV="1">
            <a:off x="4419600" y="2286000"/>
            <a:ext cx="0" cy="152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0" name="Rectangle 20"/>
          <p:cNvSpPr>
            <a:spLocks noChangeArrowheads="1"/>
          </p:cNvSpPr>
          <p:nvPr/>
        </p:nvSpPr>
        <p:spPr bwMode="auto">
          <a:xfrm>
            <a:off x="4038600" y="2209800"/>
            <a:ext cx="457200" cy="76200"/>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1" name="Line 21"/>
          <p:cNvSpPr>
            <a:spLocks noChangeShapeType="1"/>
          </p:cNvSpPr>
          <p:nvPr/>
        </p:nvSpPr>
        <p:spPr bwMode="auto">
          <a:xfrm flipV="1">
            <a:off x="4267200" y="2057400"/>
            <a:ext cx="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2" name="Line 22"/>
          <p:cNvSpPr>
            <a:spLocks noChangeShapeType="1"/>
          </p:cNvSpPr>
          <p:nvPr/>
        </p:nvSpPr>
        <p:spPr bwMode="auto">
          <a:xfrm flipV="1">
            <a:off x="4191000" y="2057400"/>
            <a:ext cx="0" cy="152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3" name="Line 23"/>
          <p:cNvSpPr>
            <a:spLocks noChangeShapeType="1"/>
          </p:cNvSpPr>
          <p:nvPr/>
        </p:nvSpPr>
        <p:spPr bwMode="auto">
          <a:xfrm flipV="1">
            <a:off x="4343400" y="2057400"/>
            <a:ext cx="0" cy="152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4" name="Line 24"/>
          <p:cNvSpPr>
            <a:spLocks noChangeShapeType="1"/>
          </p:cNvSpPr>
          <p:nvPr/>
        </p:nvSpPr>
        <p:spPr bwMode="auto">
          <a:xfrm>
            <a:off x="3962400" y="1447800"/>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5" name="Line 25"/>
          <p:cNvSpPr>
            <a:spLocks noChangeShapeType="1"/>
          </p:cNvSpPr>
          <p:nvPr/>
        </p:nvSpPr>
        <p:spPr bwMode="auto">
          <a:xfrm>
            <a:off x="4572000" y="1447800"/>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6" name="Freeform 26"/>
          <p:cNvSpPr/>
          <p:nvPr/>
        </p:nvSpPr>
        <p:spPr bwMode="auto">
          <a:xfrm>
            <a:off x="3962400" y="1249363"/>
            <a:ext cx="609600" cy="198437"/>
          </a:xfrm>
          <a:custGeom>
            <a:avLst/>
            <a:gdLst>
              <a:gd name="T0" fmla="*/ 0 w 384"/>
              <a:gd name="T1" fmla="*/ 125 h 125"/>
              <a:gd name="T2" fmla="*/ 71 w 384"/>
              <a:gd name="T3" fmla="*/ 35 h 125"/>
              <a:gd name="T4" fmla="*/ 182 w 384"/>
              <a:gd name="T5" fmla="*/ 2 h 125"/>
              <a:gd name="T6" fmla="*/ 304 w 384"/>
              <a:gd name="T7" fmla="*/ 46 h 125"/>
              <a:gd name="T8" fmla="*/ 384 w 384"/>
              <a:gd name="T9" fmla="*/ 125 h 125"/>
            </a:gdLst>
            <a:ahLst/>
            <a:cxnLst>
              <a:cxn ang="0">
                <a:pos x="T0" y="T1"/>
              </a:cxn>
              <a:cxn ang="0">
                <a:pos x="T2" y="T3"/>
              </a:cxn>
              <a:cxn ang="0">
                <a:pos x="T4" y="T5"/>
              </a:cxn>
              <a:cxn ang="0">
                <a:pos x="T6" y="T7"/>
              </a:cxn>
              <a:cxn ang="0">
                <a:pos x="T8" y="T9"/>
              </a:cxn>
            </a:cxnLst>
            <a:rect l="0" t="0" r="r" b="b"/>
            <a:pathLst>
              <a:path w="384" h="125">
                <a:moveTo>
                  <a:pt x="0" y="125"/>
                </a:moveTo>
                <a:cubicBezTo>
                  <a:pt x="12" y="110"/>
                  <a:pt x="41" y="55"/>
                  <a:pt x="71" y="35"/>
                </a:cubicBezTo>
                <a:cubicBezTo>
                  <a:pt x="101" y="15"/>
                  <a:pt x="143" y="0"/>
                  <a:pt x="182" y="2"/>
                </a:cubicBezTo>
                <a:cubicBezTo>
                  <a:pt x="221" y="4"/>
                  <a:pt x="270" y="26"/>
                  <a:pt x="304" y="46"/>
                </a:cubicBezTo>
                <a:cubicBezTo>
                  <a:pt x="338" y="66"/>
                  <a:pt x="367" y="109"/>
                  <a:pt x="384" y="125"/>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7" name="Freeform 27"/>
          <p:cNvSpPr/>
          <p:nvPr/>
        </p:nvSpPr>
        <p:spPr bwMode="auto">
          <a:xfrm>
            <a:off x="3962400" y="1905000"/>
            <a:ext cx="609600" cy="152400"/>
          </a:xfrm>
          <a:custGeom>
            <a:avLst/>
            <a:gdLst>
              <a:gd name="T0" fmla="*/ 384 w 384"/>
              <a:gd name="T1" fmla="*/ 0 h 96"/>
              <a:gd name="T2" fmla="*/ 336 w 384"/>
              <a:gd name="T3" fmla="*/ 48 h 96"/>
              <a:gd name="T4" fmla="*/ 192 w 384"/>
              <a:gd name="T5" fmla="*/ 96 h 96"/>
              <a:gd name="T6" fmla="*/ 48 w 384"/>
              <a:gd name="T7" fmla="*/ 48 h 96"/>
              <a:gd name="T8" fmla="*/ 0 w 384"/>
              <a:gd name="T9" fmla="*/ 0 h 96"/>
            </a:gdLst>
            <a:ahLst/>
            <a:cxnLst>
              <a:cxn ang="0">
                <a:pos x="T0" y="T1"/>
              </a:cxn>
              <a:cxn ang="0">
                <a:pos x="T2" y="T3"/>
              </a:cxn>
              <a:cxn ang="0">
                <a:pos x="T4" y="T5"/>
              </a:cxn>
              <a:cxn ang="0">
                <a:pos x="T6" y="T7"/>
              </a:cxn>
              <a:cxn ang="0">
                <a:pos x="T8" y="T9"/>
              </a:cxn>
            </a:cxnLst>
            <a:rect l="0" t="0" r="r" b="b"/>
            <a:pathLst>
              <a:path w="384" h="96">
                <a:moveTo>
                  <a:pt x="384" y="0"/>
                </a:moveTo>
                <a:cubicBezTo>
                  <a:pt x="376" y="16"/>
                  <a:pt x="368" y="32"/>
                  <a:pt x="336" y="48"/>
                </a:cubicBezTo>
                <a:cubicBezTo>
                  <a:pt x="304" y="64"/>
                  <a:pt x="240" y="96"/>
                  <a:pt x="192" y="96"/>
                </a:cubicBezTo>
                <a:cubicBezTo>
                  <a:pt x="144" y="96"/>
                  <a:pt x="80" y="64"/>
                  <a:pt x="48" y="48"/>
                </a:cubicBezTo>
                <a:cubicBezTo>
                  <a:pt x="16" y="32"/>
                  <a:pt x="8" y="8"/>
                  <a:pt x="0" y="0"/>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8" name="Line 28"/>
          <p:cNvSpPr>
            <a:spLocks noChangeShapeType="1"/>
          </p:cNvSpPr>
          <p:nvPr/>
        </p:nvSpPr>
        <p:spPr bwMode="auto">
          <a:xfrm flipV="1">
            <a:off x="3581400" y="2133600"/>
            <a:ext cx="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9" name="Line 29"/>
          <p:cNvSpPr>
            <a:spLocks noChangeShapeType="1"/>
          </p:cNvSpPr>
          <p:nvPr/>
        </p:nvSpPr>
        <p:spPr bwMode="auto">
          <a:xfrm>
            <a:off x="3505200" y="2514600"/>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0" name="Oval 30"/>
          <p:cNvSpPr>
            <a:spLocks noChangeArrowheads="1"/>
          </p:cNvSpPr>
          <p:nvPr/>
        </p:nvSpPr>
        <p:spPr bwMode="auto">
          <a:xfrm>
            <a:off x="3276600" y="1524000"/>
            <a:ext cx="609600" cy="60960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1" name="Line 31"/>
          <p:cNvSpPr>
            <a:spLocks noChangeShapeType="1"/>
          </p:cNvSpPr>
          <p:nvPr/>
        </p:nvSpPr>
        <p:spPr bwMode="auto">
          <a:xfrm flipH="1">
            <a:off x="3352800" y="1676400"/>
            <a:ext cx="45720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2" name="Line 32"/>
          <p:cNvSpPr>
            <a:spLocks noChangeShapeType="1"/>
          </p:cNvSpPr>
          <p:nvPr/>
        </p:nvSpPr>
        <p:spPr bwMode="auto">
          <a:xfrm>
            <a:off x="3352800" y="1676400"/>
            <a:ext cx="45720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3" name="Oval 33"/>
          <p:cNvSpPr>
            <a:spLocks noChangeArrowheads="1"/>
          </p:cNvSpPr>
          <p:nvPr/>
        </p:nvSpPr>
        <p:spPr bwMode="auto">
          <a:xfrm>
            <a:off x="3276600" y="914400"/>
            <a:ext cx="609600" cy="60960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rPr>
              <a:t>PIA</a:t>
            </a:r>
            <a:endParaRPr lang="en-US" altLang="zh-TW">
              <a:latin typeface="Times New Roman" panose="02020603050405020304" pitchFamily="18" charset="0"/>
            </a:endParaRPr>
          </a:p>
        </p:txBody>
      </p:sp>
      <p:sp>
        <p:nvSpPr>
          <p:cNvPr id="30754" name="Line 34"/>
          <p:cNvSpPr>
            <a:spLocks noChangeShapeType="1"/>
          </p:cNvSpPr>
          <p:nvPr/>
        </p:nvSpPr>
        <p:spPr bwMode="auto">
          <a:xfrm>
            <a:off x="5029200" y="2133600"/>
            <a:ext cx="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5" name="Line 35"/>
          <p:cNvSpPr>
            <a:spLocks noChangeShapeType="1"/>
          </p:cNvSpPr>
          <p:nvPr/>
        </p:nvSpPr>
        <p:spPr bwMode="auto">
          <a:xfrm>
            <a:off x="4953000" y="2514600"/>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6" name="Oval 36"/>
          <p:cNvSpPr>
            <a:spLocks noChangeArrowheads="1"/>
          </p:cNvSpPr>
          <p:nvPr/>
        </p:nvSpPr>
        <p:spPr bwMode="auto">
          <a:xfrm>
            <a:off x="4724400" y="1600200"/>
            <a:ext cx="609600" cy="60960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7" name="Line 37"/>
          <p:cNvSpPr>
            <a:spLocks noChangeShapeType="1"/>
          </p:cNvSpPr>
          <p:nvPr/>
        </p:nvSpPr>
        <p:spPr bwMode="auto">
          <a:xfrm>
            <a:off x="4800600" y="1752600"/>
            <a:ext cx="45720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8" name="Line 38"/>
          <p:cNvSpPr>
            <a:spLocks noChangeShapeType="1"/>
          </p:cNvSpPr>
          <p:nvPr/>
        </p:nvSpPr>
        <p:spPr bwMode="auto">
          <a:xfrm flipH="1">
            <a:off x="4800600" y="1676400"/>
            <a:ext cx="457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9" name="Oval 39"/>
          <p:cNvSpPr>
            <a:spLocks noChangeArrowheads="1"/>
          </p:cNvSpPr>
          <p:nvPr/>
        </p:nvSpPr>
        <p:spPr bwMode="auto">
          <a:xfrm>
            <a:off x="4724400" y="990600"/>
            <a:ext cx="609600" cy="60960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rPr>
              <a:t>PIC</a:t>
            </a:r>
            <a:endParaRPr lang="en-US" altLang="zh-TW">
              <a:latin typeface="Times New Roman" panose="02020603050405020304" pitchFamily="18" charset="0"/>
            </a:endParaRPr>
          </a:p>
        </p:txBody>
      </p:sp>
      <p:sp>
        <p:nvSpPr>
          <p:cNvPr id="30760" name="Line 40"/>
          <p:cNvSpPr>
            <a:spLocks noChangeShapeType="1"/>
          </p:cNvSpPr>
          <p:nvPr/>
        </p:nvSpPr>
        <p:spPr bwMode="auto">
          <a:xfrm>
            <a:off x="5181600" y="2514600"/>
            <a:ext cx="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1" name="Line 41"/>
          <p:cNvSpPr>
            <a:spLocks noChangeShapeType="1"/>
          </p:cNvSpPr>
          <p:nvPr/>
        </p:nvSpPr>
        <p:spPr bwMode="auto">
          <a:xfrm flipV="1">
            <a:off x="5105400" y="2667000"/>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2" name="Line 42"/>
          <p:cNvSpPr>
            <a:spLocks noChangeShapeType="1"/>
          </p:cNvSpPr>
          <p:nvPr/>
        </p:nvSpPr>
        <p:spPr bwMode="auto">
          <a:xfrm>
            <a:off x="5181600" y="2514600"/>
            <a:ext cx="304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3" name="Line 43"/>
          <p:cNvSpPr>
            <a:spLocks noChangeShapeType="1"/>
          </p:cNvSpPr>
          <p:nvPr/>
        </p:nvSpPr>
        <p:spPr bwMode="auto">
          <a:xfrm flipH="1">
            <a:off x="5486400" y="25146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4" name="AutoShape 44"/>
          <p:cNvSpPr>
            <a:spLocks noChangeArrowheads="1"/>
          </p:cNvSpPr>
          <p:nvPr/>
        </p:nvSpPr>
        <p:spPr bwMode="auto">
          <a:xfrm rot="5400000">
            <a:off x="5791200" y="2362200"/>
            <a:ext cx="152400" cy="304800"/>
          </a:xfrm>
          <a:prstGeom prst="flowChartCollate">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5" name="Line 45"/>
          <p:cNvSpPr>
            <a:spLocks noChangeShapeType="1"/>
          </p:cNvSpPr>
          <p:nvPr/>
        </p:nvSpPr>
        <p:spPr bwMode="auto">
          <a:xfrm>
            <a:off x="6019800" y="25146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6" name="Line 46"/>
          <p:cNvSpPr>
            <a:spLocks noChangeShapeType="1"/>
          </p:cNvSpPr>
          <p:nvPr/>
        </p:nvSpPr>
        <p:spPr bwMode="auto">
          <a:xfrm flipH="1">
            <a:off x="6248400" y="2514600"/>
            <a:ext cx="1524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7" name="Rectangle 47"/>
          <p:cNvSpPr>
            <a:spLocks noChangeArrowheads="1"/>
          </p:cNvSpPr>
          <p:nvPr/>
        </p:nvSpPr>
        <p:spPr bwMode="auto">
          <a:xfrm>
            <a:off x="5715000" y="1981200"/>
            <a:ext cx="304800" cy="304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8" name="Line 48"/>
          <p:cNvSpPr>
            <a:spLocks noChangeShapeType="1"/>
          </p:cNvSpPr>
          <p:nvPr/>
        </p:nvSpPr>
        <p:spPr bwMode="auto">
          <a:xfrm flipV="1">
            <a:off x="5867400" y="2286000"/>
            <a:ext cx="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9" name="Line 49"/>
          <p:cNvSpPr>
            <a:spLocks noChangeShapeType="1"/>
          </p:cNvSpPr>
          <p:nvPr/>
        </p:nvSpPr>
        <p:spPr bwMode="auto">
          <a:xfrm flipV="1">
            <a:off x="5867400" y="1295400"/>
            <a:ext cx="0" cy="6858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0" name="Line 50"/>
          <p:cNvSpPr>
            <a:spLocks noChangeShapeType="1"/>
          </p:cNvSpPr>
          <p:nvPr/>
        </p:nvSpPr>
        <p:spPr bwMode="auto">
          <a:xfrm>
            <a:off x="5334000" y="1295400"/>
            <a:ext cx="533400"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1" name="Line 51"/>
          <p:cNvSpPr>
            <a:spLocks noChangeShapeType="1"/>
          </p:cNvSpPr>
          <p:nvPr/>
        </p:nvSpPr>
        <p:spPr bwMode="auto">
          <a:xfrm flipH="1">
            <a:off x="2971800" y="1219200"/>
            <a:ext cx="304800"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2" name="Rectangle 52"/>
          <p:cNvSpPr>
            <a:spLocks noChangeArrowheads="1"/>
          </p:cNvSpPr>
          <p:nvPr/>
        </p:nvSpPr>
        <p:spPr bwMode="auto">
          <a:xfrm>
            <a:off x="1905000" y="914400"/>
            <a:ext cx="1066800" cy="685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70000"/>
              </a:lnSpc>
            </a:pPr>
            <a:r>
              <a:rPr lang="en-US" altLang="zh-TW">
                <a:latin typeface="Times New Roman" panose="02020603050405020304" pitchFamily="18" charset="0"/>
              </a:rPr>
              <a:t>Alarm</a:t>
            </a:r>
            <a:endParaRPr lang="en-US" altLang="zh-TW">
              <a:latin typeface="Times New Roman" panose="02020603050405020304" pitchFamily="18" charset="0"/>
            </a:endParaRPr>
          </a:p>
          <a:p>
            <a:pPr algn="ctr">
              <a:lnSpc>
                <a:spcPct val="70000"/>
              </a:lnSpc>
            </a:pPr>
            <a:r>
              <a:rPr lang="en-US" altLang="zh-TW">
                <a:latin typeface="Times New Roman" panose="02020603050405020304" pitchFamily="18" charset="0"/>
              </a:rPr>
              <a:t>at</a:t>
            </a:r>
            <a:endParaRPr lang="en-US" altLang="zh-TW">
              <a:latin typeface="Times New Roman" panose="02020603050405020304" pitchFamily="18" charset="0"/>
            </a:endParaRPr>
          </a:p>
          <a:p>
            <a:pPr algn="ctr">
              <a:lnSpc>
                <a:spcPct val="70000"/>
              </a:lnSpc>
            </a:pPr>
            <a:r>
              <a:rPr lang="en-US" altLang="zh-TW">
                <a:latin typeface="Times New Roman" panose="02020603050405020304" pitchFamily="18" charset="0"/>
              </a:rPr>
              <a:t>P &gt; P</a:t>
            </a:r>
            <a:r>
              <a:rPr lang="en-US" altLang="zh-TW" baseline="-25000">
                <a:latin typeface="Times New Roman" panose="02020603050405020304" pitchFamily="18" charset="0"/>
              </a:rPr>
              <a:t>A</a:t>
            </a:r>
            <a:endParaRPr lang="en-US" altLang="zh-TW">
              <a:latin typeface="Times New Roman" panose="02020603050405020304" pitchFamily="18" charset="0"/>
            </a:endParaRPr>
          </a:p>
        </p:txBody>
      </p:sp>
      <p:sp>
        <p:nvSpPr>
          <p:cNvPr id="30773" name="Text Box 53"/>
          <p:cNvSpPr txBox="1">
            <a:spLocks noChangeArrowheads="1"/>
          </p:cNvSpPr>
          <p:nvPr/>
        </p:nvSpPr>
        <p:spPr bwMode="auto">
          <a:xfrm>
            <a:off x="2667000" y="304800"/>
            <a:ext cx="16764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70000"/>
              </a:lnSpc>
              <a:spcBef>
                <a:spcPct val="50000"/>
              </a:spcBef>
            </a:pPr>
            <a:r>
              <a:rPr lang="en-US" altLang="zh-TW">
                <a:latin typeface="Times New Roman" panose="02020603050405020304" pitchFamily="18" charset="0"/>
              </a:rPr>
              <a:t>Pressure</a:t>
            </a:r>
            <a:endParaRPr lang="en-US" altLang="zh-TW">
              <a:latin typeface="Times New Roman" panose="02020603050405020304" pitchFamily="18" charset="0"/>
            </a:endParaRPr>
          </a:p>
          <a:p>
            <a:pPr algn="ctr">
              <a:lnSpc>
                <a:spcPct val="30000"/>
              </a:lnSpc>
              <a:spcBef>
                <a:spcPct val="50000"/>
              </a:spcBef>
            </a:pPr>
            <a:r>
              <a:rPr lang="en-US" altLang="zh-TW">
                <a:latin typeface="Times New Roman" panose="02020603050405020304" pitchFamily="18" charset="0"/>
              </a:rPr>
              <a:t>Switch</a:t>
            </a:r>
            <a:endParaRPr lang="en-US" altLang="zh-TW">
              <a:latin typeface="Times New Roman" panose="02020603050405020304" pitchFamily="18" charset="0"/>
            </a:endParaRPr>
          </a:p>
        </p:txBody>
      </p:sp>
      <p:sp>
        <p:nvSpPr>
          <p:cNvPr id="30774" name="Text Box 54"/>
          <p:cNvSpPr txBox="1">
            <a:spLocks noChangeArrowheads="1"/>
          </p:cNvSpPr>
          <p:nvPr/>
        </p:nvSpPr>
        <p:spPr bwMode="auto">
          <a:xfrm>
            <a:off x="6477000" y="2286000"/>
            <a:ext cx="1143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lang="en-US" altLang="zh-TW">
                <a:latin typeface="Times New Roman" panose="02020603050405020304" pitchFamily="18" charset="0"/>
              </a:rPr>
              <a:t>Pressure</a:t>
            </a:r>
            <a:endParaRPr lang="en-US" altLang="zh-TW">
              <a:latin typeface="Times New Roman" panose="02020603050405020304" pitchFamily="18" charset="0"/>
            </a:endParaRPr>
          </a:p>
          <a:p>
            <a:pPr>
              <a:lnSpc>
                <a:spcPct val="30000"/>
              </a:lnSpc>
              <a:spcBef>
                <a:spcPct val="50000"/>
              </a:spcBef>
            </a:pPr>
            <a:r>
              <a:rPr lang="en-US" altLang="zh-TW">
                <a:latin typeface="Times New Roman" panose="02020603050405020304" pitchFamily="18" charset="0"/>
              </a:rPr>
              <a:t>Feed</a:t>
            </a:r>
            <a:endParaRPr lang="en-US" altLang="zh-TW">
              <a:latin typeface="Times New Roman" panose="02020603050405020304" pitchFamily="18" charset="0"/>
            </a:endParaRPr>
          </a:p>
        </p:txBody>
      </p:sp>
      <p:sp>
        <p:nvSpPr>
          <p:cNvPr id="30775" name="Text Box 55"/>
          <p:cNvSpPr txBox="1">
            <a:spLocks noChangeArrowheads="1"/>
          </p:cNvSpPr>
          <p:nvPr/>
        </p:nvSpPr>
        <p:spPr bwMode="auto">
          <a:xfrm>
            <a:off x="5943600" y="2743200"/>
            <a:ext cx="17526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lang="en-US" altLang="zh-TW">
                <a:latin typeface="Times New Roman" panose="02020603050405020304" pitchFamily="18" charset="0"/>
              </a:rPr>
              <a:t>Solenoid</a:t>
            </a:r>
            <a:endParaRPr lang="en-US" altLang="zh-TW">
              <a:latin typeface="Times New Roman" panose="02020603050405020304" pitchFamily="18" charset="0"/>
            </a:endParaRPr>
          </a:p>
          <a:p>
            <a:pPr>
              <a:lnSpc>
                <a:spcPct val="30000"/>
              </a:lnSpc>
              <a:spcBef>
                <a:spcPct val="50000"/>
              </a:spcBef>
            </a:pPr>
            <a:r>
              <a:rPr lang="en-US" altLang="zh-TW">
                <a:latin typeface="Times New Roman" panose="02020603050405020304" pitchFamily="18" charset="0"/>
              </a:rPr>
              <a:t>Valve</a:t>
            </a:r>
            <a:endParaRPr lang="en-US" altLang="zh-TW">
              <a:latin typeface="Times New Roman" panose="02020603050405020304" pitchFamily="18" charset="0"/>
            </a:endParaRPr>
          </a:p>
        </p:txBody>
      </p:sp>
      <p:sp>
        <p:nvSpPr>
          <p:cNvPr id="30776" name="Line 56"/>
          <p:cNvSpPr>
            <a:spLocks noChangeShapeType="1"/>
          </p:cNvSpPr>
          <p:nvPr/>
        </p:nvSpPr>
        <p:spPr bwMode="auto">
          <a:xfrm flipH="1" flipV="1">
            <a:off x="5867400" y="2590800"/>
            <a:ext cx="76200" cy="228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77" name="Text Box 57"/>
          <p:cNvSpPr txBox="1">
            <a:spLocks noChangeArrowheads="1"/>
          </p:cNvSpPr>
          <p:nvPr/>
        </p:nvSpPr>
        <p:spPr bwMode="auto">
          <a:xfrm>
            <a:off x="533400" y="5943600"/>
            <a:ext cx="8153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400" dirty="0" smtClean="0">
                <a:latin typeface="Times New Roman" panose="02020603050405020304" pitchFamily="18" charset="0"/>
              </a:rPr>
              <a:t>  </a:t>
            </a:r>
            <a:r>
              <a:rPr lang="en-US" altLang="zh-TW" sz="1400" dirty="0">
                <a:latin typeface="Times New Roman" panose="02020603050405020304" pitchFamily="18" charset="0"/>
              </a:rPr>
              <a:t>A chemical reactor with an alarm and inlet feed solenoid. The alarm and feed shutdown systems are linked in parallel.</a:t>
            </a:r>
            <a:endParaRPr lang="en-US" altLang="zh-TW" sz="1400" b="1"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dirty="0"/>
            </a:fld>
            <a:endParaRPr lang="en-US" dirty="0"/>
          </a:p>
        </p:txBody>
      </p:sp>
      <p:sp>
        <p:nvSpPr>
          <p:cNvPr id="125954" name="Title 125953"/>
          <p:cNvSpPr>
            <a:spLocks noGrp="1"/>
          </p:cNvSpPr>
          <p:nvPr>
            <p:ph type="title"/>
          </p:nvPr>
        </p:nvSpPr>
        <p:spPr>
          <a:xfrm>
            <a:off x="457200" y="274638"/>
            <a:ext cx="7772400" cy="792162"/>
          </a:xfrm>
        </p:spPr>
        <p:txBody>
          <a:bodyPr anchor="ctr"/>
          <a:p>
            <a:r>
              <a:rPr sz="3200" b="1"/>
              <a:t>Additional Time to Failure Terminology</a:t>
            </a:r>
            <a:r>
              <a:t> </a:t>
            </a:r>
          </a:p>
        </p:txBody>
      </p:sp>
      <p:sp>
        <p:nvSpPr>
          <p:cNvPr id="125955" name="Text Placeholder 125954"/>
          <p:cNvSpPr>
            <a:spLocks noGrp="1"/>
          </p:cNvSpPr>
          <p:nvPr>
            <p:ph type="body" idx="1"/>
          </p:nvPr>
        </p:nvSpPr>
        <p:spPr>
          <a:xfrm>
            <a:off x="228600" y="1295400"/>
            <a:ext cx="8763000" cy="5486400"/>
          </a:xfrm>
        </p:spPr>
        <p:txBody>
          <a:bodyPr/>
          <a:p>
            <a:pPr>
              <a:lnSpc>
                <a:spcPct val="80000"/>
              </a:lnSpc>
              <a:spcBef>
                <a:spcPct val="0"/>
              </a:spcBef>
              <a:buClr>
                <a:srgbClr val="FF3300"/>
              </a:buClr>
            </a:pPr>
            <a:r>
              <a:rPr sz="2400" b="1"/>
              <a:t>Mean Time Between Operational Mission Failure (MTBOMF) – System mission reliability often associated to an operating mission requirement, where the failure causes a mission abort or mission degradation</a:t>
            </a:r>
            <a:endParaRPr sz="2400" b="1"/>
          </a:p>
          <a:p>
            <a:pPr>
              <a:lnSpc>
                <a:spcPct val="50000"/>
              </a:lnSpc>
              <a:spcBef>
                <a:spcPct val="0"/>
              </a:spcBef>
              <a:buClr>
                <a:srgbClr val="FF3300"/>
              </a:buClr>
            </a:pPr>
            <a:endParaRPr sz="2400" b="1"/>
          </a:p>
          <a:p>
            <a:pPr>
              <a:lnSpc>
                <a:spcPct val="80000"/>
              </a:lnSpc>
              <a:spcBef>
                <a:spcPct val="0"/>
              </a:spcBef>
              <a:buClr>
                <a:srgbClr val="FF3300"/>
              </a:buClr>
            </a:pPr>
            <a:r>
              <a:rPr sz="2400" b="1"/>
              <a:t>Mean Time Between Failure (MTBF) – System reliability typically associated to a design specification based on operating use.  Per failure definition, the failure may be to any item causing a logistics demand or just critical items within the system</a:t>
            </a:r>
            <a:endParaRPr sz="2400" b="1"/>
          </a:p>
          <a:p>
            <a:pPr>
              <a:lnSpc>
                <a:spcPct val="50000"/>
              </a:lnSpc>
              <a:spcBef>
                <a:spcPct val="0"/>
              </a:spcBef>
              <a:buClr>
                <a:srgbClr val="FF3300"/>
              </a:buClr>
            </a:pPr>
            <a:endParaRPr sz="2400" b="1"/>
          </a:p>
          <a:p>
            <a:pPr>
              <a:lnSpc>
                <a:spcPct val="80000"/>
              </a:lnSpc>
              <a:spcBef>
                <a:spcPct val="0"/>
              </a:spcBef>
              <a:buClr>
                <a:srgbClr val="FF3300"/>
              </a:buClr>
            </a:pPr>
            <a:r>
              <a:rPr sz="2400" b="1"/>
              <a:t>Mean Calendar Time Between Failure (MCTBF) – System reliability typically associated to a system operational availability based on calendar time per failure</a:t>
            </a:r>
            <a:endParaRPr sz="2400" b="1"/>
          </a:p>
          <a:p>
            <a:pPr>
              <a:lnSpc>
                <a:spcPct val="50000"/>
              </a:lnSpc>
              <a:spcBef>
                <a:spcPct val="0"/>
              </a:spcBef>
              <a:buClr>
                <a:srgbClr val="FF3300"/>
              </a:buClr>
              <a:buNone/>
            </a:pPr>
            <a:endParaRPr sz="2400" b="1"/>
          </a:p>
          <a:p>
            <a:pPr>
              <a:lnSpc>
                <a:spcPct val="80000"/>
              </a:lnSpc>
              <a:spcBef>
                <a:spcPct val="0"/>
              </a:spcBef>
              <a:buClr>
                <a:srgbClr val="FF3300"/>
              </a:buClr>
            </a:pPr>
            <a:r>
              <a:rPr sz="2400" b="1"/>
              <a:t>Failure Factor (FF) – Component logistics reliability typically used for logistics support expressed in terms of failures or demands per 100 systems per year</a:t>
            </a:r>
            <a:endParaRPr sz="2400"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p:cNvGraphicFramePr>
            <a:graphicFrameLocks noChangeAspect="1"/>
          </p:cNvGraphicFramePr>
          <p:nvPr/>
        </p:nvGraphicFramePr>
        <p:xfrm>
          <a:off x="1450975" y="1341438"/>
          <a:ext cx="6242050" cy="4176712"/>
        </p:xfrm>
        <a:graphic>
          <a:graphicData uri="http://schemas.openxmlformats.org/presentationml/2006/ole">
            <mc:AlternateContent xmlns:mc="http://schemas.openxmlformats.org/markup-compatibility/2006">
              <mc:Choice xmlns:v="urn:schemas-microsoft-com:vml" Requires="v">
                <p:oleObj spid="_x0000_s8209" name="文件" r:id="rId1" imgW="6240780" imgH="4175760" progId="Word.Document.8">
                  <p:embed/>
                </p:oleObj>
              </mc:Choice>
              <mc:Fallback>
                <p:oleObj name="文件" r:id="rId1" imgW="6240780" imgH="4175760" progId="Word.Document.8">
                  <p:embed/>
                  <p:pic>
                    <p:nvPicPr>
                      <p:cNvPr id="0" name="Picture 82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975" y="1341438"/>
                        <a:ext cx="6242050" cy="417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7" name="Object 3"/>
          <p:cNvGraphicFramePr>
            <a:graphicFrameLocks noChangeAspect="1"/>
          </p:cNvGraphicFramePr>
          <p:nvPr/>
        </p:nvGraphicFramePr>
        <p:xfrm>
          <a:off x="1524000" y="1397000"/>
          <a:ext cx="6094413" cy="4064000"/>
        </p:xfrm>
        <a:graphic>
          <a:graphicData uri="http://schemas.openxmlformats.org/presentationml/2006/ole">
            <mc:AlternateContent xmlns:mc="http://schemas.openxmlformats.org/markup-compatibility/2006">
              <mc:Choice xmlns:v="urn:schemas-microsoft-com:vml" Requires="v">
                <p:oleObj spid="_x0000_s8210" name="文件" r:id="rId3" imgW="6092825" imgH="4064635" progId="Word.Document.8">
                  <p:embed/>
                </p:oleObj>
              </mc:Choice>
              <mc:Fallback>
                <p:oleObj name="文件" r:id="rId3" imgW="6092825" imgH="4064635" progId="Word.Document.8">
                  <p:embed/>
                  <p:pic>
                    <p:nvPicPr>
                      <p:cNvPr id="0" name="Picture 82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97000"/>
                        <a:ext cx="6094413"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4"/>
          <p:cNvGraphicFramePr>
            <a:graphicFrameLocks noChangeAspect="1"/>
          </p:cNvGraphicFramePr>
          <p:nvPr/>
        </p:nvGraphicFramePr>
        <p:xfrm>
          <a:off x="457200" y="1981200"/>
          <a:ext cx="9601200" cy="7586663"/>
        </p:xfrm>
        <a:graphic>
          <a:graphicData uri="http://schemas.openxmlformats.org/presentationml/2006/ole">
            <mc:AlternateContent xmlns:mc="http://schemas.openxmlformats.org/markup-compatibility/2006">
              <mc:Choice xmlns:v="urn:schemas-microsoft-com:vml" Requires="v">
                <p:oleObj spid="_x0000_s8211" name="文件" r:id="rId5" imgW="6135370" imgH="4064635" progId="Word.Document.8">
                  <p:embed/>
                </p:oleObj>
              </mc:Choice>
              <mc:Fallback>
                <p:oleObj name="文件" r:id="rId5" imgW="6135370" imgH="4064635" progId="Word.Document.8">
                  <p:embed/>
                  <p:pic>
                    <p:nvPicPr>
                      <p:cNvPr id="0" name="Picture 82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981200"/>
                        <a:ext cx="9601200" cy="758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TW"/>
              <a:t>Alarm System</a:t>
            </a:r>
            <a:endParaRPr lang="en-US" altLang="zh-TW"/>
          </a:p>
        </p:txBody>
      </p:sp>
      <p:sp>
        <p:nvSpPr>
          <p:cNvPr id="32771" name="Rectangle 3"/>
          <p:cNvSpPr>
            <a:spLocks noGrp="1" noChangeArrowheads="1"/>
          </p:cNvSpPr>
          <p:nvPr>
            <p:ph type="body" idx="1"/>
          </p:nvPr>
        </p:nvSpPr>
        <p:spPr/>
        <p:txBody>
          <a:bodyPr/>
          <a:lstStyle/>
          <a:p>
            <a:r>
              <a:rPr lang="en-US" altLang="zh-TW"/>
              <a:t>The components are in series</a:t>
            </a:r>
            <a:endParaRPr lang="en-US" altLang="zh-TW"/>
          </a:p>
        </p:txBody>
      </p:sp>
      <p:graphicFrame>
        <p:nvGraphicFramePr>
          <p:cNvPr id="32772" name="Object 4"/>
          <p:cNvGraphicFramePr>
            <a:graphicFrameLocks noChangeAspect="1"/>
          </p:cNvGraphicFramePr>
          <p:nvPr/>
        </p:nvGraphicFramePr>
        <p:xfrm>
          <a:off x="2133600" y="2781300"/>
          <a:ext cx="5257800" cy="3351213"/>
        </p:xfrm>
        <a:graphic>
          <a:graphicData uri="http://schemas.openxmlformats.org/presentationml/2006/ole">
            <mc:AlternateContent xmlns:mc="http://schemas.openxmlformats.org/markup-compatibility/2006">
              <mc:Choice xmlns:v="urn:schemas-microsoft-com:vml" Requires="v">
                <p:oleObj spid="_x0000_s9223" name="方程式" r:id="rId1" imgW="2032000" imgH="1295400" progId="Equation.3">
                  <p:embed/>
                </p:oleObj>
              </mc:Choice>
              <mc:Fallback>
                <p:oleObj name="方程式" r:id="rId1" imgW="2032000" imgH="1295400" progId="Equation.3">
                  <p:embed/>
                  <p:pic>
                    <p:nvPicPr>
                      <p:cNvPr id="0" name="Picture 92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81300"/>
                        <a:ext cx="5257800" cy="335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3" name="Text Box 5"/>
          <p:cNvSpPr txBox="1">
            <a:spLocks noChangeArrowheads="1"/>
          </p:cNvSpPr>
          <p:nvPr/>
        </p:nvSpPr>
        <p:spPr bwMode="auto">
          <a:xfrm>
            <a:off x="5470525" y="457200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400">
                <a:latin typeface="Times New Roman" panose="02020603050405020304" pitchFamily="18" charset="0"/>
              </a:rPr>
              <a:t>Faults/year</a:t>
            </a:r>
            <a:endParaRPr lang="en-US" altLang="zh-TW" sz="2400">
              <a:latin typeface="Times New Roman" panose="02020603050405020304" pitchFamily="18" charset="0"/>
            </a:endParaRPr>
          </a:p>
        </p:txBody>
      </p:sp>
      <p:sp>
        <p:nvSpPr>
          <p:cNvPr id="32774" name="Text Box 6"/>
          <p:cNvSpPr txBox="1">
            <a:spLocks noChangeArrowheads="1"/>
          </p:cNvSpPr>
          <p:nvPr/>
        </p:nvSpPr>
        <p:spPr bwMode="auto">
          <a:xfrm>
            <a:off x="5241925" y="5410200"/>
            <a:ext cx="82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400">
                <a:latin typeface="Times New Roman" panose="02020603050405020304" pitchFamily="18" charset="0"/>
              </a:rPr>
              <a:t>years</a:t>
            </a:r>
            <a:endParaRPr lang="en-US" altLang="zh-TW"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TW"/>
              <a:t>Shutdown System</a:t>
            </a:r>
            <a:endParaRPr lang="en-US" altLang="zh-TW"/>
          </a:p>
        </p:txBody>
      </p:sp>
      <p:sp>
        <p:nvSpPr>
          <p:cNvPr id="33795" name="Rectangle 3"/>
          <p:cNvSpPr>
            <a:spLocks noGrp="1" noChangeArrowheads="1"/>
          </p:cNvSpPr>
          <p:nvPr>
            <p:ph type="body" idx="1"/>
          </p:nvPr>
        </p:nvSpPr>
        <p:spPr/>
        <p:txBody>
          <a:bodyPr/>
          <a:lstStyle/>
          <a:p>
            <a:r>
              <a:rPr lang="en-US" altLang="zh-TW"/>
              <a:t>The components are also in series:</a:t>
            </a:r>
            <a:endParaRPr lang="en-US" altLang="zh-TW"/>
          </a:p>
          <a:p>
            <a:endParaRPr lang="en-US" altLang="zh-TW"/>
          </a:p>
        </p:txBody>
      </p:sp>
      <p:graphicFrame>
        <p:nvGraphicFramePr>
          <p:cNvPr id="33796" name="Object 4"/>
          <p:cNvGraphicFramePr>
            <a:graphicFrameLocks noChangeAspect="1"/>
          </p:cNvGraphicFramePr>
          <p:nvPr/>
        </p:nvGraphicFramePr>
        <p:xfrm>
          <a:off x="1752600" y="2667000"/>
          <a:ext cx="5257800" cy="3351213"/>
        </p:xfrm>
        <a:graphic>
          <a:graphicData uri="http://schemas.openxmlformats.org/presentationml/2006/ole">
            <mc:AlternateContent xmlns:mc="http://schemas.openxmlformats.org/markup-compatibility/2006">
              <mc:Choice xmlns:v="urn:schemas-microsoft-com:vml" Requires="v">
                <p:oleObj spid="_x0000_s10247" name="方程式" r:id="rId1" imgW="2032000" imgH="1295400" progId="Equation.3">
                  <p:embed/>
                </p:oleObj>
              </mc:Choice>
              <mc:Fallback>
                <p:oleObj name="方程式" r:id="rId1" imgW="2032000" imgH="1295400" progId="Equation.3">
                  <p:embed/>
                  <p:pic>
                    <p:nvPicPr>
                      <p:cNvPr id="0" name="Picture 102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67000"/>
                        <a:ext cx="5257800" cy="335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TW"/>
              <a:t>The Overall Reactor System</a:t>
            </a:r>
            <a:endParaRPr lang="en-US" altLang="zh-TW"/>
          </a:p>
        </p:txBody>
      </p:sp>
      <p:sp>
        <p:nvSpPr>
          <p:cNvPr id="34819" name="Rectangle 3"/>
          <p:cNvSpPr>
            <a:spLocks noGrp="1" noChangeArrowheads="1"/>
          </p:cNvSpPr>
          <p:nvPr>
            <p:ph type="body" idx="1"/>
          </p:nvPr>
        </p:nvSpPr>
        <p:spPr/>
        <p:txBody>
          <a:bodyPr/>
          <a:lstStyle/>
          <a:p>
            <a:r>
              <a:rPr lang="en-US" altLang="zh-TW"/>
              <a:t>The alarm and shutdown systems are in parallel:</a:t>
            </a:r>
            <a:endParaRPr lang="en-US" altLang="zh-TW"/>
          </a:p>
        </p:txBody>
      </p:sp>
      <p:graphicFrame>
        <p:nvGraphicFramePr>
          <p:cNvPr id="34820" name="Object 4"/>
          <p:cNvGraphicFramePr>
            <a:graphicFrameLocks noChangeAspect="1"/>
          </p:cNvGraphicFramePr>
          <p:nvPr/>
        </p:nvGraphicFramePr>
        <p:xfrm>
          <a:off x="1920875" y="2747963"/>
          <a:ext cx="5684838" cy="3417887"/>
        </p:xfrm>
        <a:graphic>
          <a:graphicData uri="http://schemas.openxmlformats.org/presentationml/2006/ole">
            <mc:AlternateContent xmlns:mc="http://schemas.openxmlformats.org/markup-compatibility/2006">
              <mc:Choice xmlns:v="urn:schemas-microsoft-com:vml" Requires="v">
                <p:oleObj spid="_x0000_s11271" name="方程式" r:id="rId1" imgW="2197100" imgH="1320800" progId="Equation.3">
                  <p:embed/>
                </p:oleObj>
              </mc:Choice>
              <mc:Fallback>
                <p:oleObj name="方程式" r:id="rId1" imgW="2197100" imgH="1320800" progId="Equation.3">
                  <p:embed/>
                  <p:pic>
                    <p:nvPicPr>
                      <p:cNvPr id="0" name="Picture 112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875" y="2747963"/>
                        <a:ext cx="5684838" cy="341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MTBF (Mean Time Between Failure)</a:t>
            </a:r>
            <a:br>
              <a:rPr lang="en-US" b="1" dirty="0" smtClean="0">
                <a:effectLst/>
              </a:rPr>
            </a:br>
            <a:endParaRPr lang="en-US" dirty="0"/>
          </a:p>
        </p:txBody>
      </p:sp>
      <p:sp>
        <p:nvSpPr>
          <p:cNvPr id="3" name="Content Placeholder 2"/>
          <p:cNvSpPr>
            <a:spLocks noGrp="1"/>
          </p:cNvSpPr>
          <p:nvPr>
            <p:ph idx="1"/>
          </p:nvPr>
        </p:nvSpPr>
        <p:spPr/>
        <p:txBody>
          <a:bodyPr/>
          <a:lstStyle/>
          <a:p>
            <a:r>
              <a:rPr lang="en-US" dirty="0" smtClean="0">
                <a:effectLst/>
              </a:rPr>
              <a:t>Mean Time Before failure is a measure of total uptime of the components(s) divided by the total number of failures. </a:t>
            </a:r>
            <a:endParaRPr lang="en-US" dirty="0" smtClean="0">
              <a:effectLst/>
            </a:endParaRPr>
          </a:p>
          <a:p>
            <a:endParaRPr lang="en-US" dirty="0" smtClean="0">
              <a:effectLst/>
            </a:endParaRPr>
          </a:p>
          <a:p>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57487" y="3200400"/>
            <a:ext cx="2981325"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4487141"/>
            <a:ext cx="270510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Failure Rate</a:t>
            </a:r>
            <a:br>
              <a:rPr lang="en-US" b="1" dirty="0" smtClean="0">
                <a:effectLst/>
              </a:rPr>
            </a:br>
            <a:endParaRPr lang="en-US" dirty="0"/>
          </a:p>
        </p:txBody>
      </p:sp>
      <p:sp>
        <p:nvSpPr>
          <p:cNvPr id="3" name="Content Placeholder 2"/>
          <p:cNvSpPr>
            <a:spLocks noGrp="1"/>
          </p:cNvSpPr>
          <p:nvPr>
            <p:ph idx="1"/>
          </p:nvPr>
        </p:nvSpPr>
        <p:spPr/>
        <p:txBody>
          <a:bodyPr/>
          <a:lstStyle/>
          <a:p>
            <a:r>
              <a:rPr lang="en-US" dirty="0" err="1" smtClean="0"/>
              <a:t>Failure</a:t>
            </a:r>
            <a:r>
              <a:rPr lang="en-US" dirty="0" smtClean="0"/>
              <a:t> Rate is a simple calculation derived by taking the inverse of the mean time between failures:</a:t>
            </a:r>
            <a:endParaRPr lang="en-US" dirty="0" smtClean="0"/>
          </a:p>
          <a:p>
            <a:endParaRPr lang="en-US" dirty="0" smtClean="0"/>
          </a:p>
          <a:p>
            <a:endParaRPr lang="en-US" dirty="0"/>
          </a:p>
          <a:p>
            <a:r>
              <a:rPr lang="en-US" dirty="0" smtClean="0">
                <a:effectLst/>
              </a:rPr>
              <a:t>Failure rate is most commonly measured in number of failures per hour.</a:t>
            </a:r>
            <a:endParaRPr lang="en-US" dirty="0" smtClean="0">
              <a:effectLst/>
            </a:endParaRPr>
          </a:p>
          <a:p>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4763" y="3219450"/>
            <a:ext cx="15144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effectLst/>
              </a:rPr>
              <a:t>MTTR (Mean Time To Repair)</a:t>
            </a:r>
            <a:br>
              <a:rPr lang="en-US" b="1" dirty="0" smtClean="0">
                <a:effectLst/>
              </a:rPr>
            </a:br>
            <a:endParaRPr lang="en-US" dirty="0"/>
          </a:p>
        </p:txBody>
      </p:sp>
      <p:sp>
        <p:nvSpPr>
          <p:cNvPr id="3" name="Content Placeholder 2"/>
          <p:cNvSpPr>
            <a:spLocks noGrp="1"/>
          </p:cNvSpPr>
          <p:nvPr>
            <p:ph idx="1"/>
          </p:nvPr>
        </p:nvSpPr>
        <p:spPr/>
        <p:txBody>
          <a:bodyPr/>
          <a:lstStyle/>
          <a:p>
            <a:r>
              <a:rPr lang="en-US" dirty="0" smtClean="0"/>
              <a:t>Mean Time To Repair (MTTR) is a measure of the average downtime. the formula for which is:</a:t>
            </a:r>
            <a:endParaRPr lang="en-US" dirty="0" smtClean="0"/>
          </a:p>
          <a:p>
            <a:endParaRPr 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24213" y="3162300"/>
            <a:ext cx="26955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dirty="0"/>
            </a:fld>
            <a:endParaRPr lang="en-US" dirty="0"/>
          </a:p>
        </p:txBody>
      </p:sp>
      <p:sp>
        <p:nvSpPr>
          <p:cNvPr id="44034" name="Title 44033"/>
          <p:cNvSpPr>
            <a:spLocks noGrp="1"/>
          </p:cNvSpPr>
          <p:nvPr>
            <p:ph type="title"/>
          </p:nvPr>
        </p:nvSpPr>
        <p:spPr>
          <a:xfrm>
            <a:off x="609600" y="274638"/>
            <a:ext cx="7467600" cy="715962"/>
          </a:xfrm>
        </p:spPr>
        <p:txBody>
          <a:bodyPr anchor="ctr"/>
          <a:p>
            <a:r>
              <a:rPr sz="3200" b="1"/>
              <a:t>Availability</a:t>
            </a:r>
            <a:endParaRPr sz="3200" b="1"/>
          </a:p>
        </p:txBody>
      </p:sp>
      <p:sp>
        <p:nvSpPr>
          <p:cNvPr id="44035" name="Text Placeholder 44034"/>
          <p:cNvSpPr>
            <a:spLocks noGrp="1"/>
          </p:cNvSpPr>
          <p:nvPr>
            <p:ph type="body" idx="1"/>
          </p:nvPr>
        </p:nvSpPr>
        <p:spPr>
          <a:xfrm>
            <a:off x="228600" y="1143000"/>
            <a:ext cx="8763000" cy="5486400"/>
          </a:xfrm>
        </p:spPr>
        <p:txBody>
          <a:bodyPr/>
          <a:p>
            <a:pPr>
              <a:lnSpc>
                <a:spcPct val="90000"/>
              </a:lnSpc>
              <a:spcBef>
                <a:spcPct val="0"/>
              </a:spcBef>
              <a:buClr>
                <a:srgbClr val="FF3300"/>
              </a:buClr>
            </a:pPr>
            <a:r>
              <a:rPr sz="2400" b="1"/>
              <a:t>Considers both </a:t>
            </a:r>
            <a:r>
              <a:rPr sz="2400" b="1">
                <a:hlinkClick r:id="rId1"/>
              </a:rPr>
              <a:t>reliability</a:t>
            </a:r>
            <a:r>
              <a:rPr sz="2400" b="1"/>
              <a:t> (probability the item will not fail) and </a:t>
            </a:r>
            <a:r>
              <a:rPr sz="2400" b="1">
                <a:hlinkClick r:id="rId2"/>
              </a:rPr>
              <a:t>maintainability</a:t>
            </a:r>
            <a:r>
              <a:rPr sz="2400" b="1"/>
              <a:t> (probability the item is successfully restored after failure)</a:t>
            </a:r>
            <a:endParaRPr sz="2400" b="1"/>
          </a:p>
          <a:p>
            <a:pPr>
              <a:lnSpc>
                <a:spcPct val="50000"/>
              </a:lnSpc>
              <a:spcBef>
                <a:spcPct val="0"/>
              </a:spcBef>
              <a:buClr>
                <a:srgbClr val="FF3300"/>
              </a:buClr>
              <a:buNone/>
            </a:pPr>
            <a:endParaRPr sz="2400" b="1"/>
          </a:p>
          <a:p>
            <a:pPr>
              <a:lnSpc>
                <a:spcPct val="90000"/>
              </a:lnSpc>
              <a:spcBef>
                <a:spcPct val="0"/>
              </a:spcBef>
              <a:buClr>
                <a:srgbClr val="FF3300"/>
              </a:buClr>
            </a:pPr>
            <a:r>
              <a:rPr sz="2400" b="1"/>
              <a:t>Reliability, Availability, and Maintainability (RAM) are always associated with time</a:t>
            </a:r>
            <a:endParaRPr sz="2400" b="1"/>
          </a:p>
          <a:p>
            <a:pPr>
              <a:lnSpc>
                <a:spcPct val="50000"/>
              </a:lnSpc>
              <a:spcBef>
                <a:spcPct val="0"/>
              </a:spcBef>
              <a:buClr>
                <a:srgbClr val="FF3300"/>
              </a:buClr>
              <a:buNone/>
            </a:pPr>
            <a:endParaRPr sz="2400" b="1"/>
          </a:p>
          <a:p>
            <a:pPr>
              <a:lnSpc>
                <a:spcPct val="90000"/>
              </a:lnSpc>
              <a:spcBef>
                <a:spcPct val="0"/>
              </a:spcBef>
              <a:buClr>
                <a:srgbClr val="FF3300"/>
              </a:buClr>
            </a:pPr>
            <a:r>
              <a:rPr sz="2400" b="1"/>
              <a:t>Availability is the probability that the system/component is operational at a given time, </a:t>
            </a:r>
            <a:r>
              <a:rPr sz="2400" b="1" i="1"/>
              <a:t>t</a:t>
            </a:r>
            <a:r>
              <a:rPr sz="2400" b="1"/>
              <a:t>  (</a:t>
            </a:r>
            <a:r>
              <a:rPr sz="2400" b="1" i="1"/>
              <a:t>i.e.</a:t>
            </a:r>
            <a:r>
              <a:rPr sz="2400" b="1"/>
              <a:t> has not failed or it has been restored after failure) </a:t>
            </a:r>
            <a:endParaRPr sz="2400" b="1"/>
          </a:p>
          <a:p>
            <a:pPr>
              <a:lnSpc>
                <a:spcPct val="50000"/>
              </a:lnSpc>
              <a:spcBef>
                <a:spcPct val="0"/>
              </a:spcBef>
              <a:buClr>
                <a:srgbClr val="FF3300"/>
              </a:buClr>
              <a:buNone/>
            </a:pPr>
            <a:endParaRPr sz="2400" b="1"/>
          </a:p>
          <a:p>
            <a:pPr>
              <a:lnSpc>
                <a:spcPct val="90000"/>
              </a:lnSpc>
              <a:spcBef>
                <a:spcPct val="0"/>
              </a:spcBef>
              <a:buClr>
                <a:srgbClr val="FF3300"/>
              </a:buClr>
            </a:pPr>
            <a:r>
              <a:rPr sz="2400" b="1"/>
              <a:t>May be defined as the probability an item is operable &amp; can be committed at the start of a mission when the mission is called for at any unknown (random) point in time.  Example:  For a lamp with a 99.9% availability, there will be one time out of a thousand that someone needs to use the lamp and finds it is not operating</a:t>
            </a:r>
            <a:endParaRPr sz="2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a:fld id="{9A0DB2DC-4C9A-4742-B13C-FB6460FD3503}" type="slidenum">
              <a:rPr lang="en-US" dirty="0"/>
            </a:fld>
            <a:endParaRPr lang="en-US" dirty="0"/>
          </a:p>
        </p:txBody>
      </p:sp>
      <p:sp>
        <p:nvSpPr>
          <p:cNvPr id="45058" name="Title 45057"/>
          <p:cNvSpPr>
            <a:spLocks noGrp="1"/>
          </p:cNvSpPr>
          <p:nvPr>
            <p:ph type="title"/>
          </p:nvPr>
        </p:nvSpPr>
        <p:spPr>
          <a:xfrm>
            <a:off x="685800" y="274638"/>
            <a:ext cx="7391400" cy="639762"/>
          </a:xfrm>
        </p:spPr>
        <p:txBody>
          <a:bodyPr anchor="ctr"/>
          <a:p>
            <a:r>
              <a:rPr sz="3200" b="1"/>
              <a:t>RAM Relationships</a:t>
            </a:r>
            <a:endParaRPr sz="3200" b="1"/>
          </a:p>
        </p:txBody>
      </p:sp>
      <p:sp>
        <p:nvSpPr>
          <p:cNvPr id="45059" name="Text Placeholder 45058"/>
          <p:cNvSpPr>
            <a:spLocks noGrp="1"/>
          </p:cNvSpPr>
          <p:nvPr>
            <p:ph type="body" sz="half" idx="1"/>
          </p:nvPr>
        </p:nvSpPr>
        <p:spPr>
          <a:xfrm>
            <a:off x="304800" y="1295400"/>
            <a:ext cx="8534400" cy="2133600"/>
          </a:xfrm>
        </p:spPr>
        <p:txBody>
          <a:bodyPr/>
          <a:p>
            <a:pPr>
              <a:spcBef>
                <a:spcPct val="0"/>
              </a:spcBef>
              <a:buClr>
                <a:srgbClr val="FF3300"/>
              </a:buClr>
              <a:buSzTx/>
              <a:buFontTx/>
            </a:pPr>
            <a:r>
              <a:rPr sz="2400" b="1"/>
              <a:t>Availability alone tells us nothing about how many times the lamp has been replaced</a:t>
            </a:r>
            <a:endParaRPr sz="2400" b="1"/>
          </a:p>
          <a:p>
            <a:pPr>
              <a:lnSpc>
                <a:spcPct val="50000"/>
              </a:lnSpc>
              <a:spcBef>
                <a:spcPct val="0"/>
              </a:spcBef>
              <a:buClr>
                <a:srgbClr val="FF3300"/>
              </a:buClr>
              <a:buSzTx/>
              <a:buFontTx/>
              <a:buNone/>
            </a:pPr>
            <a:endParaRPr sz="2400" b="1"/>
          </a:p>
          <a:p>
            <a:pPr>
              <a:spcBef>
                <a:spcPct val="0"/>
              </a:spcBef>
              <a:buClr>
                <a:srgbClr val="FF3300"/>
              </a:buClr>
              <a:buSzTx/>
              <a:buFontTx/>
            </a:pPr>
            <a:r>
              <a:rPr sz="2400" b="1"/>
              <a:t>Reliability and Maintainability metrics are still important. The table illustrates RAM relationships </a:t>
            </a:r>
            <a:endParaRPr sz="2400" b="1"/>
          </a:p>
        </p:txBody>
      </p:sp>
      <p:pic>
        <p:nvPicPr>
          <p:cNvPr id="45061" name="Content Placeholder 45060" descr="Chapter7__21.gif"/>
          <p:cNvPicPr>
            <a:picLocks noChangeAspect="1"/>
          </p:cNvPicPr>
          <p:nvPr>
            <p:ph sz="half" idx="2"/>
          </p:nvPr>
        </p:nvPicPr>
        <p:blipFill>
          <a:blip r:embed="rId1"/>
          <a:stretch>
            <a:fillRect/>
          </a:stretch>
        </p:blipFill>
        <p:spPr>
          <a:xfrm>
            <a:off x="1143000" y="3657600"/>
            <a:ext cx="6629400" cy="218598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9381</Words>
  <Application>WPS Presentation</Application>
  <PresentationFormat>On-screen Show (4:3)</PresentationFormat>
  <Paragraphs>302</Paragraphs>
  <Slides>43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12</vt:i4>
      </vt:variant>
      <vt:variant>
        <vt:lpstr>幻灯片标题</vt:lpstr>
      </vt:variant>
      <vt:variant>
        <vt:i4>43</vt:i4>
      </vt:variant>
    </vt:vector>
  </HeadingPairs>
  <TitlesOfParts>
    <vt:vector size="66" baseType="lpstr">
      <vt:lpstr>Arial</vt:lpstr>
      <vt:lpstr>SimSun</vt:lpstr>
      <vt:lpstr>Wingdings</vt:lpstr>
      <vt:lpstr>Times New Roman</vt:lpstr>
      <vt:lpstr>Calibri</vt:lpstr>
      <vt:lpstr>Microsoft YaHei</vt:lpstr>
      <vt:lpstr>Arial Unicode MS</vt:lpstr>
      <vt:lpstr>Symbol</vt:lpstr>
      <vt:lpstr>Arial Unicode MS</vt:lpstr>
      <vt:lpstr>MS PGothic</vt:lpstr>
      <vt:lpstr>Office Theme</vt:lpstr>
      <vt:lpstr>Equation.3</vt:lpstr>
      <vt:lpstr>Equation.3</vt:lpstr>
      <vt:lpstr>Equation.3</vt:lpstr>
      <vt:lpstr>Equation.3</vt:lpstr>
      <vt:lpstr>Equation.3</vt:lpstr>
      <vt:lpstr>Equation.3</vt:lpstr>
      <vt:lpstr>Paint.Picture</vt:lpstr>
      <vt:lpstr>Equation.3</vt:lpstr>
      <vt:lpstr>Paint.Picture</vt:lpstr>
      <vt:lpstr>Word.Document.8</vt:lpstr>
      <vt:lpstr>Word.Document.8</vt:lpstr>
      <vt:lpstr>Word.Document.8</vt:lpstr>
      <vt:lpstr>Reliability Mathematics</vt:lpstr>
      <vt:lpstr>PowerPoint 演示文稿</vt:lpstr>
      <vt:lpstr>System Reliability</vt:lpstr>
      <vt:lpstr>Additional Time to Failure Terminology </vt:lpstr>
      <vt:lpstr>MTBF (Mean Time Between Failure) </vt:lpstr>
      <vt:lpstr>Failure Rate </vt:lpstr>
      <vt:lpstr>MTTR (Mean Time To Repair) </vt:lpstr>
      <vt:lpstr>Availability</vt:lpstr>
      <vt:lpstr>RAM Relationships</vt:lpstr>
      <vt:lpstr>Inherent Availability</vt:lpstr>
      <vt:lpstr>PowerPoint 演示文稿</vt:lpstr>
      <vt:lpstr>Achieved Availability</vt:lpstr>
      <vt:lpstr>PowerPoint 演示文稿</vt:lpstr>
      <vt:lpstr>Operational Availability</vt:lpstr>
      <vt:lpstr>Ao / Operational Readiness Example</vt:lpstr>
      <vt:lpstr>availability </vt:lpstr>
      <vt:lpstr>PowerPoint 演示文稿</vt:lpstr>
      <vt:lpstr>Exercise </vt:lpstr>
      <vt:lpstr>Exercise2</vt:lpstr>
      <vt:lpstr>PowerPoint 演示文稿</vt:lpstr>
      <vt:lpstr>PowerPoint 演示文稿</vt:lpstr>
      <vt:lpstr>What is Reliability?</vt:lpstr>
      <vt:lpstr>PowerPoint 演示文稿</vt:lpstr>
      <vt:lpstr>Measuring Availability</vt:lpstr>
      <vt:lpstr>PowerPoint 演示文稿</vt:lpstr>
      <vt:lpstr>PowerPoint 演示文稿</vt:lpstr>
      <vt:lpstr>PowerPoint 演示文稿</vt:lpstr>
      <vt:lpstr>Series system Calculation of reliability</vt:lpstr>
      <vt:lpstr>Parallel system:  calculation of reliability </vt:lpstr>
      <vt:lpstr>PowerPoint 演示文稿</vt:lpstr>
      <vt:lpstr>Sample 1 --- a simple series system</vt:lpstr>
      <vt:lpstr>Sample 2 --- a simple parallel system</vt:lpstr>
      <vt:lpstr>PowerPoint 演示文稿</vt:lpstr>
      <vt:lpstr>Sample 3 --- a series/parallel system</vt:lpstr>
      <vt:lpstr>Reliability Modeling: Combination of Series and Parallel </vt:lpstr>
      <vt:lpstr>PowerPoint 演示文稿</vt:lpstr>
      <vt:lpstr>Sample 4 --- a non-series/parallel system</vt:lpstr>
      <vt:lpstr>PowerPoint 演示文稿</vt:lpstr>
      <vt:lpstr>PowerPoint 演示文稿</vt:lpstr>
      <vt:lpstr>PowerPoint 演示文稿</vt:lpstr>
      <vt:lpstr>Alarm System</vt:lpstr>
      <vt:lpstr>Shutdown System</vt:lpstr>
      <vt:lpstr>The Overall Reactor 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14</cp:revision>
  <dcterms:created xsi:type="dcterms:W3CDTF">2019-03-18T10:30:00Z</dcterms:created>
  <dcterms:modified xsi:type="dcterms:W3CDTF">2020-10-28T04:13:15Z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