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54" r:id="rId3"/>
    <p:sldId id="258" r:id="rId4"/>
    <p:sldId id="257" r:id="rId5"/>
    <p:sldId id="305" r:id="rId6"/>
    <p:sldId id="306" r:id="rId8"/>
    <p:sldId id="298" r:id="rId9"/>
    <p:sldId id="299" r:id="rId10"/>
    <p:sldId id="300" r:id="rId11"/>
    <p:sldId id="301" r:id="rId12"/>
    <p:sldId id="302" r:id="rId13"/>
    <p:sldId id="303" r:id="rId14"/>
    <p:sldId id="304" r:id="rId15"/>
    <p:sldId id="265" r:id="rId16"/>
    <p:sldId id="266" r:id="rId17"/>
    <p:sldId id="267" r:id="rId18"/>
    <p:sldId id="268" r:id="rId19"/>
    <p:sldId id="269" r:id="rId20"/>
    <p:sldId id="270" r:id="rId21"/>
    <p:sldId id="283" r:id="rId22"/>
    <p:sldId id="307" r:id="rId23"/>
    <p:sldId id="312" r:id="rId24"/>
    <p:sldId id="313" r:id="rId25"/>
    <p:sldId id="281" r:id="rId26"/>
    <p:sldId id="314" r:id="rId27"/>
    <p:sldId id="316" r:id="rId28"/>
    <p:sldId id="328" r:id="rId29"/>
    <p:sldId id="329" r:id="rId30"/>
    <p:sldId id="330" r:id="rId31"/>
    <p:sldId id="317" r:id="rId32"/>
    <p:sldId id="331" r:id="rId33"/>
    <p:sldId id="332" r:id="rId34"/>
    <p:sldId id="320" r:id="rId35"/>
    <p:sldId id="333" r:id="rId36"/>
    <p:sldId id="334" r:id="rId37"/>
    <p:sldId id="335" r:id="rId38"/>
    <p:sldId id="336" r:id="rId39"/>
    <p:sldId id="337" r:id="rId40"/>
    <p:sldId id="338" r:id="rId41"/>
    <p:sldId id="339" r:id="rId42"/>
    <p:sldId id="315" r:id="rId43"/>
    <p:sldId id="360" r:id="rId44"/>
    <p:sldId id="361" r:id="rId45"/>
    <p:sldId id="362" r:id="rId46"/>
    <p:sldId id="363" r:id="rId47"/>
    <p:sldId id="364" r:id="rId48"/>
    <p:sldId id="365" r:id="rId49"/>
    <p:sldId id="366" r:id="rId50"/>
    <p:sldId id="367" r:id="rId51"/>
    <p:sldId id="368" r:id="rId52"/>
    <p:sldId id="371" r:id="rId53"/>
    <p:sldId id="372" r:id="rId54"/>
    <p:sldId id="373" r:id="rId55"/>
    <p:sldId id="374" r:id="rId56"/>
    <p:sldId id="375" r:id="rId57"/>
    <p:sldId id="376" r:id="rId58"/>
    <p:sldId id="377" r:id="rId59"/>
    <p:sldId id="378" r:id="rId60"/>
    <p:sldId id="379" r:id="rId61"/>
    <p:sldId id="380" r:id="rId62"/>
    <p:sldId id="381" r:id="rId63"/>
    <p:sldId id="382"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 id="395" r:id="rId77"/>
    <p:sldId id="396" r:id="rId78"/>
    <p:sldId id="397" r:id="rId79"/>
    <p:sldId id="398" r:id="rId80"/>
    <p:sldId id="399" r:id="rId81"/>
    <p:sldId id="400" r:id="rId82"/>
    <p:sldId id="401" r:id="rId83"/>
    <p:sldId id="402" r:id="rId84"/>
    <p:sldId id="403" r:id="rId85"/>
    <p:sldId id="409" r:id="rId86"/>
    <p:sldId id="410" r:id="rId87"/>
    <p:sldId id="411" r:id="rId88"/>
    <p:sldId id="412" r:id="rId89"/>
    <p:sldId id="413" r:id="rId90"/>
    <p:sldId id="414" r:id="rId91"/>
    <p:sldId id="415" r:id="rId92"/>
    <p:sldId id="416" r:id="rId93"/>
    <p:sldId id="417" r:id="rId94"/>
    <p:sldId id="418" r:id="rId95"/>
    <p:sldId id="419" r:id="rId96"/>
    <p:sldId id="420" r:id="rId97"/>
    <p:sldId id="421" r:id="rId98"/>
    <p:sldId id="422" r:id="rId99"/>
    <p:sldId id="423" r:id="rId100"/>
    <p:sldId id="424" r:id="rId101"/>
    <p:sldId id="425" r:id="rId102"/>
    <p:sldId id="426" r:id="rId103"/>
    <p:sldId id="427" r:id="rId104"/>
    <p:sldId id="428" r:id="rId105"/>
    <p:sldId id="429" r:id="rId106"/>
    <p:sldId id="430" r:id="rId107"/>
    <p:sldId id="431" r:id="rId108"/>
    <p:sldId id="432" r:id="rId109"/>
    <p:sldId id="433" r:id="rId110"/>
    <p:sldId id="434" r:id="rId111"/>
    <p:sldId id="435" r:id="rId112"/>
    <p:sldId id="436" r:id="rId113"/>
    <p:sldId id="437" r:id="rId114"/>
    <p:sldId id="438" r:id="rId115"/>
    <p:sldId id="439" r:id="rId116"/>
    <p:sldId id="440" r:id="rId117"/>
    <p:sldId id="441" r:id="rId118"/>
    <p:sldId id="442" r:id="rId119"/>
    <p:sldId id="443" r:id="rId120"/>
    <p:sldId id="444" r:id="rId121"/>
    <p:sldId id="445" r:id="rId122"/>
    <p:sldId id="446" r:id="rId123"/>
    <p:sldId id="447" r:id="rId124"/>
    <p:sldId id="448" r:id="rId125"/>
    <p:sldId id="449" r:id="rId126"/>
    <p:sldId id="450" r:id="rId127"/>
    <p:sldId id="451" r:id="rId128"/>
    <p:sldId id="452" r:id="rId129"/>
    <p:sldId id="453" r:id="rId130"/>
    <p:sldId id="407" r:id="rId13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0002"/>
    <a:srgbClr val="CE3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9"/>
    <p:restoredTop sz="94660"/>
  </p:normalViewPr>
  <p:slideViewPr>
    <p:cSldViewPr showGuides="1">
      <p:cViewPr>
        <p:scale>
          <a:sx n="76" d="100"/>
          <a:sy n="76" d="100"/>
        </p:scale>
        <p:origin x="-11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ahoma" panose="020B060403050404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B77D20F-5151-4CDD-AAEC-93AEDC0FB999}" type="datetimeFigureOut">
              <a:rPr kumimoji="0" 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ahoma" panose="020B060403050404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en-US" sz="1200" dirty="0">
                <a:latin typeface="Times New Roman" panose="02020603050405020304" pitchFamily="18" charset="0"/>
                <a:cs typeface="Arial" panose="020B0604020202020204" pitchFamily="34" charset="0"/>
              </a:rPr>
            </a:fld>
            <a:endParaRPr lang="en-US" altLang="en-US" sz="1200" dirty="0">
              <a:latin typeface="Times New Roman" panose="02020603050405020304" pitchFamily="18" charset="0"/>
              <a:ea typeface="Arial" panose="020B0604020202020204" pitchFamily="34" charset="0"/>
              <a:cs typeface="Arial" panose="020B0604020202020204" pitchFamily="34" charset="0"/>
            </a:endParaRPr>
          </a:p>
        </p:txBody>
      </p:sp>
      <p:sp>
        <p:nvSpPr>
          <p:cNvPr id="64515" name="Rectangle 2"/>
          <p:cNvSpPr>
            <a:spLocks noGrp="1" noRot="1" noChangeAspect="1" noTextEdit="1"/>
          </p:cNvSpPr>
          <p:nvPr>
            <p:ph type="sldImg"/>
          </p:nvPr>
        </p:nvSpPr>
        <p:spPr>
          <a:ln>
            <a:solidFill>
              <a:srgbClr val="000000">
                <a:alpha val="100000"/>
              </a:srgbClr>
            </a:solidFill>
            <a:miter lim="800000"/>
          </a:ln>
        </p:spPr>
      </p:sp>
      <p:sp>
        <p:nvSpPr>
          <p:cNvPr id="64516"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ru-RU" altLang="en-US" dirty="0">
              <a:latin typeface="Arial" panose="020B0604020202020204" pitchFamily="34" charset="0"/>
              <a:ea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en-US" sz="1200" dirty="0">
                <a:latin typeface="Times New Roman" panose="02020603050405020304" pitchFamily="18" charset="0"/>
                <a:cs typeface="Arial" panose="020B0604020202020204" pitchFamily="34" charset="0"/>
              </a:rPr>
            </a:fld>
            <a:endParaRPr lang="en-US" altLang="en-US" sz="1200" dirty="0">
              <a:latin typeface="Times New Roman" panose="02020603050405020304" pitchFamily="18" charset="0"/>
              <a:ea typeface="Arial" panose="020B0604020202020204" pitchFamily="34" charset="0"/>
              <a:cs typeface="Arial" panose="020B0604020202020204" pitchFamily="34" charset="0"/>
            </a:endParaRPr>
          </a:p>
        </p:txBody>
      </p:sp>
      <p:sp>
        <p:nvSpPr>
          <p:cNvPr id="65539" name="Rectangle 2"/>
          <p:cNvSpPr>
            <a:spLocks noGrp="1" noRot="1" noChangeAspect="1" noTextEdit="1"/>
          </p:cNvSpPr>
          <p:nvPr>
            <p:ph type="sldImg"/>
          </p:nvPr>
        </p:nvSpPr>
        <p:spPr>
          <a:ln>
            <a:solidFill>
              <a:srgbClr val="000000">
                <a:alpha val="100000"/>
              </a:srgbClr>
            </a:solidFill>
            <a:miter lim="800000"/>
          </a:ln>
        </p:spPr>
      </p:sp>
      <p:sp>
        <p:nvSpPr>
          <p:cNvPr id="65540"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ru-RU" altLang="en-US" dirty="0">
              <a:latin typeface="Arial" panose="020B0604020202020204" pitchFamily="34" charset="0"/>
              <a:ea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en-US" sz="1200" dirty="0">
                <a:latin typeface="Times New Roman" panose="02020603050405020304" pitchFamily="18" charset="0"/>
                <a:cs typeface="Arial" panose="020B0604020202020204" pitchFamily="34" charset="0"/>
              </a:rPr>
            </a:fld>
            <a:endParaRPr lang="en-US" altLang="en-US" sz="1200" dirty="0">
              <a:latin typeface="Times New Roman" panose="02020603050405020304" pitchFamily="18" charset="0"/>
              <a:ea typeface="Arial" panose="020B0604020202020204" pitchFamily="34" charset="0"/>
              <a:cs typeface="Arial" panose="020B0604020202020204" pitchFamily="34" charset="0"/>
            </a:endParaRPr>
          </a:p>
        </p:txBody>
      </p:sp>
      <p:sp>
        <p:nvSpPr>
          <p:cNvPr id="66563" name="Rectangle 2"/>
          <p:cNvSpPr>
            <a:spLocks noGrp="1" noRot="1" noChangeAspect="1" noTextEdit="1"/>
          </p:cNvSpPr>
          <p:nvPr>
            <p:ph type="sldImg"/>
          </p:nvPr>
        </p:nvSpPr>
        <p:spPr>
          <a:ln>
            <a:solidFill>
              <a:srgbClr val="000000">
                <a:alpha val="100000"/>
              </a:srgbClr>
            </a:solidFill>
            <a:miter lim="800000"/>
          </a:ln>
        </p:spPr>
      </p:sp>
      <p:sp>
        <p:nvSpPr>
          <p:cNvPr id="6656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ru-RU" altLang="en-US" dirty="0">
              <a:latin typeface="Arial" panose="020B0604020202020204" pitchFamily="34" charset="0"/>
              <a:ea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ja-JP" altLang="en-US" dirty="0">
                <a:latin typeface="Times New Roman" panose="02020603050405020304" pitchFamily="18" charset="0"/>
                <a:ea typeface="MS PGothic" panose="020B0600070205080204" pitchFamily="34" charset="-128"/>
              </a:rPr>
            </a:fld>
            <a:endParaRPr lang="ja-JP" altLang="en-US" dirty="0">
              <a:latin typeface="Times New Roman" panose="02020603050405020304" pitchFamily="18" charset="0"/>
              <a:ea typeface="MS PGothic" panose="020B0600070205080204" pitchFamily="34" charset="-128"/>
            </a:endParaRPr>
          </a:p>
        </p:txBody>
      </p:sp>
      <p:sp>
        <p:nvSpPr>
          <p:cNvPr id="68611" name="Rectangle 2"/>
          <p:cNvSpPr>
            <a:spLocks noGrp="1" noRot="1" noChangeAspect="1" noTextEdit="1"/>
          </p:cNvSpPr>
          <p:nvPr>
            <p:ph type="sldImg"/>
          </p:nvPr>
        </p:nvSpPr>
        <p:spPr>
          <a:ln>
            <a:solidFill>
              <a:srgbClr val="000000"/>
            </a:solidFill>
            <a:mite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ja-JP" altLang="en-US" dirty="0">
                <a:latin typeface="Times New Roman" panose="02020603050405020304" pitchFamily="18" charset="0"/>
                <a:ea typeface="MS PGothic" panose="020B0600070205080204" pitchFamily="34" charset="-128"/>
              </a:rPr>
            </a:fld>
            <a:endParaRPr lang="ja-JP" altLang="en-US" dirty="0">
              <a:latin typeface="Times New Roman" panose="02020603050405020304" pitchFamily="18" charset="0"/>
              <a:ea typeface="MS PGothic" panose="020B0600070205080204" pitchFamily="34" charset="-128"/>
            </a:endParaRPr>
          </a:p>
        </p:txBody>
      </p:sp>
      <p:sp>
        <p:nvSpPr>
          <p:cNvPr id="69635" name="Rectangle 2"/>
          <p:cNvSpPr>
            <a:spLocks noGrp="1" noRot="1" noChangeAspect="1" noTextEdit="1"/>
          </p:cNvSpPr>
          <p:nvPr>
            <p:ph type="sldImg"/>
          </p:nvPr>
        </p:nvSpPr>
        <p:spPr>
          <a:ln>
            <a:solidFill>
              <a:srgbClr val="000000"/>
            </a:solidFill>
            <a:mite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ja-JP" altLang="en-US" dirty="0">
                <a:latin typeface="Times New Roman" panose="02020603050405020304" pitchFamily="18" charset="0"/>
                <a:ea typeface="MS PGothic" panose="020B0600070205080204" pitchFamily="34" charset="-128"/>
              </a:rPr>
            </a:fld>
            <a:endParaRPr lang="ja-JP" altLang="en-US" dirty="0">
              <a:latin typeface="Times New Roman" panose="02020603050405020304" pitchFamily="18" charset="0"/>
              <a:ea typeface="MS PGothic" panose="020B0600070205080204" pitchFamily="34" charset="-128"/>
            </a:endParaRPr>
          </a:p>
        </p:txBody>
      </p:sp>
      <p:sp>
        <p:nvSpPr>
          <p:cNvPr id="70659" name="Rectangle 2"/>
          <p:cNvSpPr>
            <a:spLocks noGrp="1" noRot="1" noChangeAspect="1" noTextEdit="1"/>
          </p:cNvSpPr>
          <p:nvPr>
            <p:ph type="sldImg"/>
          </p:nvPr>
        </p:nvSpPr>
        <p:spPr>
          <a:ln>
            <a:solidFill>
              <a:srgbClr val="000000"/>
            </a:solidFill>
            <a:mite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5538"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endParaRPr lang="en-US"/>
          </a:p>
        </p:txBody>
      </p:sp>
      <p:sp>
        <p:nvSpPr>
          <p:cNvPr id="6553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ar-SA"/>
          </a:p>
        </p:txBody>
      </p:sp>
      <p:sp>
        <p:nvSpPr>
          <p:cNvPr id="3" name="Table Placeholder 2"/>
          <p:cNvSpPr>
            <a:spLocks noGrp="1"/>
          </p:cNvSpPr>
          <p:nvPr>
            <p:ph type="tbl" idx="1"/>
          </p:nvPr>
        </p:nvSpPr>
        <p:spPr>
          <a:xfrm>
            <a:off x="685800" y="1981200"/>
            <a:ext cx="7772400" cy="4114800"/>
          </a:xfrm>
        </p:spPr>
        <p:txBody>
          <a:bodyPr/>
          <a:lstStyle/>
          <a:p>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duotone>
              <a:schemeClr val="bg1"/>
              <a:srgbClr val="FFFFFF"/>
            </a:duotone>
          </a:blip>
          <a:stretch>
            <a:fillRect/>
          </a:stretch>
        </a:blipFill>
        <a:effectLst/>
      </p:bgPr>
    </p:bg>
    <p:spTree>
      <p:nvGrpSpPr>
        <p:cNvPr id="1" name=""/>
        <p:cNvGrpSpPr/>
        <p:nvPr/>
      </p:nvGrpSpPr>
      <p:grpSpPr/>
      <p:sp>
        <p:nvSpPr>
          <p:cNvPr id="64514" name="Rectangle 2"/>
          <p:cNvSpPr>
            <a:spLocks noGrp="1" noChangeArrowheads="1"/>
          </p:cNvSpPr>
          <p:nvPr>
            <p:ph type="title"/>
          </p:nvPr>
        </p:nvSpPr>
        <p:spPr bwMode="auto">
          <a:xfrm>
            <a:off x="457200" y="381000"/>
            <a:ext cx="8229600" cy="1371600"/>
          </a:xfrm>
          <a:prstGeom prst="rect">
            <a:avLst/>
          </a:prstGeom>
          <a:noFill/>
          <a:ln w="9525">
            <a:noFill/>
            <a:miter lim="800000"/>
          </a:ln>
          <a:effec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64515" name="Rectangle 3"/>
          <p:cNvSpPr>
            <a:spLocks noGrp="1" noChangeArrowheads="1"/>
          </p:cNvSpPr>
          <p:nvPr>
            <p:ph type="body" idx="1"/>
          </p:nvPr>
        </p:nvSpPr>
        <p:spPr bwMode="auto">
          <a:xfrm>
            <a:off x="457200" y="1981200"/>
            <a:ext cx="8229600" cy="4114800"/>
          </a:xfrm>
          <a:prstGeom prst="rect">
            <a:avLst/>
          </a:prstGeom>
          <a:noFill/>
          <a:ln w="9525">
            <a:noFill/>
            <a:miter lim="800000"/>
          </a:ln>
          <a:effec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451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a:effectLst>
                  <a:outerShdw blurRad="38100" dist="38100" dir="2700000" algn="tl">
                    <a:srgbClr val="000000"/>
                  </a:outerShdw>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451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effectLst>
                  <a:outerShdw blurRad="38100" dist="38100" dir="2700000" algn="tl">
                    <a:srgbClr val="000000"/>
                  </a:outerShdw>
                </a:effectLst>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4518"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b" anchorCtr="0" compatLnSpc="1"/>
          <a:lstStyle>
            <a:lvl1pPr algn="r">
              <a:defRPr sz="1400">
                <a:latin typeface="Arial" panose="020B0604020202020204" pitchFamily="34" charset="0"/>
              </a:defRPr>
            </a:lvl1pPr>
          </a:lstStyle>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Tahoma" panose="020B060403050404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sealights.io/test-metrics/code-quality-metrics-is-your-code-any-good/"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sz="quarter"/>
          </p:nvPr>
        </p:nvSpPr>
        <p:spPr/>
        <p:txBody>
          <a:bodyPr/>
          <a:p>
            <a:r>
              <a:rPr lang="en-US"/>
              <a:t>Module-3</a:t>
            </a:r>
            <a:endParaRPr lang="en-US"/>
          </a:p>
        </p:txBody>
      </p:sp>
      <p:sp>
        <p:nvSpPr>
          <p:cNvPr id="3" name="Subtitle 2"/>
          <p:cNvSpPr>
            <a:spLocks noGrp="1" noChangeArrowheads="1"/>
          </p:cNvSpPr>
          <p:nvPr>
            <p:ph type="subTitle" sz="quarter" idx="1"/>
          </p:nvPr>
        </p:nvSpPr>
        <p:spPr/>
        <p:txBody>
          <a:bodyPr/>
          <a:p>
            <a:r>
              <a:rPr lang="en-US"/>
              <a:t>Total Quality Management (TQM)-Quality Metrics-Software Quality metric Analysi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406400" y="304800"/>
            <a:ext cx="8737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IV. Total Quality Management 	Principles		(Cont’d)</a:t>
            </a:r>
            <a:endPar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433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80000"/>
              </a:lnSpc>
              <a:spcBef>
                <a:spcPct val="20000"/>
              </a:spcBef>
              <a:spcAft>
                <a:spcPct val="0"/>
              </a:spcAft>
              <a:buClr>
                <a:schemeClr val="hlink"/>
              </a:buClr>
              <a:buSzPct val="65000"/>
              <a:buFont typeface="Monotype Sorts" pitchFamily="2" charset="2"/>
              <a:buNone/>
              <a:defRPr/>
            </a:pP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E.</a:t>
            </a:r>
            <a:r>
              <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 </a:t>
            </a: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System Approach to Management</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7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 Identifying, understanding, and managing a system of interrelated processes for a given objective will contribute to the effectiveness and efficiency of the organization</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t"/>
          <a:p>
            <a:pPr eaLnBrk="1" hangingPunct="1"/>
            <a:r>
              <a:rPr b="1" dirty="0"/>
              <a:t>How can you measure software security?</a:t>
            </a:r>
            <a:br>
              <a:rPr dirty="0"/>
            </a:br>
            <a:endParaRPr dirty="0"/>
          </a:p>
        </p:txBody>
      </p:sp>
      <p:sp>
        <p:nvSpPr>
          <p:cNvPr id="20483" name="Content Placeholder 2"/>
          <p:cNvSpPr>
            <a:spLocks noGrp="1"/>
          </p:cNvSpPr>
          <p:nvPr>
            <p:ph idx="1"/>
          </p:nvPr>
        </p:nvSpPr>
        <p:spPr/>
        <p:txBody>
          <a:bodyPr vert="horz" wrap="square" lIns="91440" tIns="45720" rIns="91440" bIns="45720" anchor="t"/>
          <a:p>
            <a:pPr eaLnBrk="1" hangingPunct="1"/>
            <a:r>
              <a:rPr sz="2000" dirty="0">
                <a:solidFill>
                  <a:srgbClr val="FF0000"/>
                </a:solidFill>
              </a:rPr>
              <a:t>Number of vulnerabilities</a:t>
            </a:r>
            <a:r>
              <a:rPr sz="2000" dirty="0"/>
              <a:t> – It is possible to scan software applications to identify known vulnerabilities. The number of vulnerabilities found is a good (negative) measure of security.</a:t>
            </a:r>
            <a:endParaRPr sz="2000" dirty="0"/>
          </a:p>
          <a:p>
            <a:pPr eaLnBrk="1" hangingPunct="1"/>
            <a:r>
              <a:rPr sz="2000" dirty="0">
                <a:solidFill>
                  <a:srgbClr val="FF0000"/>
                </a:solidFill>
              </a:rPr>
              <a:t>Time to resolution</a:t>
            </a:r>
            <a:r>
              <a:rPr sz="2000" dirty="0"/>
              <a:t> – How long does it take from the time a vulnerability was introduced in the software until a fix or patch was released?</a:t>
            </a:r>
            <a:endParaRPr sz="2000" dirty="0"/>
          </a:p>
          <a:p>
            <a:pPr eaLnBrk="1" hangingPunct="1"/>
            <a:r>
              <a:rPr sz="2000" dirty="0">
                <a:solidFill>
                  <a:srgbClr val="FF0000"/>
                </a:solidFill>
              </a:rPr>
              <a:t>Deployment of security updates</a:t>
            </a:r>
            <a:r>
              <a:rPr sz="2000" dirty="0"/>
              <a:t> – For software deployed on users equipment, how many users have actually installed a patch or security update?</a:t>
            </a:r>
            <a:endParaRPr sz="2000" dirty="0"/>
          </a:p>
          <a:p>
            <a:pPr eaLnBrk="1" hangingPunct="1"/>
            <a:r>
              <a:rPr sz="2000" dirty="0">
                <a:solidFill>
                  <a:srgbClr val="FF0000"/>
                </a:solidFill>
              </a:rPr>
              <a:t>Actual security incidents</a:t>
            </a:r>
            <a:r>
              <a:rPr sz="2000" dirty="0"/>
              <a:t>, severity and total time of attacks – How many times was a system actually breached, how badly did the breach affect users, and for how long?</a:t>
            </a:r>
            <a:endParaRPr sz="2000" dirty="0"/>
          </a:p>
          <a:p>
            <a:pPr eaLnBrk="1" hangingPunct="1"/>
            <a:endParaRPr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t"/>
          <a:p>
            <a:pPr eaLnBrk="1" hangingPunct="1"/>
            <a:r>
              <a:rPr b="1" dirty="0"/>
              <a:t>How to measure maintainability and code quality?</a:t>
            </a:r>
            <a:br>
              <a:rPr dirty="0"/>
            </a:br>
            <a:endParaRPr dirty="0"/>
          </a:p>
        </p:txBody>
      </p:sp>
      <p:sp>
        <p:nvSpPr>
          <p:cNvPr id="21507" name="Content Placeholder 2"/>
          <p:cNvSpPr>
            <a:spLocks noGrp="1"/>
          </p:cNvSpPr>
          <p:nvPr>
            <p:ph idx="1"/>
          </p:nvPr>
        </p:nvSpPr>
        <p:spPr/>
        <p:txBody>
          <a:bodyPr vert="horz" wrap="square" lIns="91440" tIns="45720" rIns="91440" bIns="45720" anchor="t"/>
          <a:p>
            <a:pPr eaLnBrk="1" hangingPunct="1"/>
            <a:r>
              <a:rPr sz="2000" dirty="0">
                <a:solidFill>
                  <a:srgbClr val="FF0000"/>
                </a:solidFill>
              </a:rPr>
              <a:t>Lines of code</a:t>
            </a:r>
            <a:r>
              <a:rPr sz="2000" dirty="0"/>
              <a:t> – A very simple metric that has an impact on the maintainability of a system. Software with more lines of code tends to be more difficult to maintain and more prone to code quality issues. The image below shows lines of code on several popular PHP frameworks, using several measurement techniques.</a:t>
            </a:r>
            <a:endParaRPr sz="2000" dirty="0"/>
          </a:p>
          <a:p>
            <a:pPr eaLnBrk="1" hangingPunct="1"/>
            <a:r>
              <a:rPr sz="1800" dirty="0">
                <a:solidFill>
                  <a:srgbClr val="FF0000"/>
                </a:solidFill>
              </a:rPr>
              <a:t>Static code analysis </a:t>
            </a:r>
            <a:r>
              <a:rPr sz="1800" dirty="0"/>
              <a:t>– Automatic examination of code to identify problems and ensure the code adheres to industry standards. Static analysis is done directly on the code without actually executing the software. </a:t>
            </a:r>
            <a:endParaRPr sz="1800" dirty="0"/>
          </a:p>
          <a:p>
            <a:pPr eaLnBrk="1" hangingPunct="1"/>
            <a:r>
              <a:rPr sz="1800" dirty="0">
                <a:solidFill>
                  <a:srgbClr val="FF0000"/>
                </a:solidFill>
              </a:rPr>
              <a:t>Software complexity metrics</a:t>
            </a:r>
            <a:r>
              <a:rPr sz="1800" dirty="0"/>
              <a:t> – There are several ways to measure how complex software is, such as cyclomatic complexity and N-node complexity. Code that is more complex is likely to be less maintainable. </a:t>
            </a:r>
            <a:endParaRPr sz="1800" dirty="0"/>
          </a:p>
          <a:p>
            <a:pPr eaLnBrk="1" hangingPunct="1"/>
            <a:endParaRP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t"/>
          <a:p>
            <a:pPr eaLnBrk="1" hangingPunct="1"/>
            <a:r>
              <a:rPr dirty="0"/>
              <a:t>Quality Aspect 5: Rate of Delivery</a:t>
            </a:r>
            <a:br>
              <a:rPr b="1" dirty="0"/>
            </a:br>
            <a:endParaRPr dirty="0"/>
          </a:p>
        </p:txBody>
      </p:sp>
      <p:sp>
        <p:nvSpPr>
          <p:cNvPr id="22531" name="Content Placeholder 2"/>
          <p:cNvSpPr>
            <a:spLocks noGrp="1"/>
          </p:cNvSpPr>
          <p:nvPr>
            <p:ph idx="1"/>
          </p:nvPr>
        </p:nvSpPr>
        <p:spPr/>
        <p:txBody>
          <a:bodyPr vert="horz" wrap="square" lIns="91440" tIns="45720" rIns="91440" bIns="45720" anchor="t"/>
          <a:p>
            <a:pPr eaLnBrk="1" hangingPunct="1"/>
            <a:r>
              <a:rPr dirty="0"/>
              <a:t>Rate of software delivery is related to quality, because a new version of a software system will typically contain improvements that can impact the user. A higher frequency of releases that are delivered to the user should, in theory, mean that the user gets better software faster.</a:t>
            </a:r>
            <a:endParaRPr dirty="0"/>
          </a:p>
          <a:p>
            <a:pPr eaLnBrk="1" hangingPunct="1"/>
            <a:endParaRP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t"/>
          <a:p>
            <a:pPr eaLnBrk="1" hangingPunct="1"/>
            <a:r>
              <a:rPr b="1" dirty="0"/>
              <a:t>How to measure rate of software delivery?</a:t>
            </a:r>
            <a:br>
              <a:rPr dirty="0"/>
            </a:br>
            <a:endParaRPr dirty="0"/>
          </a:p>
        </p:txBody>
      </p:sp>
      <p:sp>
        <p:nvSpPr>
          <p:cNvPr id="23555" name="Content Placeholder 2"/>
          <p:cNvSpPr>
            <a:spLocks noGrp="1"/>
          </p:cNvSpPr>
          <p:nvPr>
            <p:ph idx="1"/>
          </p:nvPr>
        </p:nvSpPr>
        <p:spPr/>
        <p:txBody>
          <a:bodyPr vert="horz" wrap="square" lIns="91440" tIns="45720" rIns="91440" bIns="45720" anchor="t"/>
          <a:p>
            <a:pPr eaLnBrk="1" hangingPunct="1"/>
            <a:r>
              <a:rPr sz="2000" dirty="0"/>
              <a:t>Number of software releases – This is the basic measurement of how frequently new software is delivered to users. </a:t>
            </a:r>
            <a:endParaRPr sz="2000" dirty="0"/>
          </a:p>
          <a:p>
            <a:pPr eaLnBrk="1" hangingPunct="1"/>
            <a:r>
              <a:rPr sz="2000" dirty="0"/>
              <a:t>Agile stories which are “done” in a certain time period – Counting the number of “stories,” or user requirements, which are actually shipped to the user, provides a more granular measure of the rate of delivery.</a:t>
            </a:r>
            <a:endParaRPr sz="2000" dirty="0"/>
          </a:p>
          <a:p>
            <a:pPr eaLnBrk="1" hangingPunct="1"/>
            <a:r>
              <a:rPr sz="2000" dirty="0"/>
              <a:t>User consumption of releases – For example, measuring the number of users who download or install a new patch or software update.</a:t>
            </a:r>
            <a:endParaRPr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t"/>
          <a:p>
            <a:pPr eaLnBrk="1" hangingPunct="1"/>
            <a:r>
              <a:rPr lang="en-US" altLang="en-US" dirty="0"/>
              <a:t>The Software Quality Metrics Framework</a:t>
            </a:r>
            <a:endParaRPr lang="en-US" altLang="en-US" dirty="0"/>
          </a:p>
        </p:txBody>
      </p:sp>
      <p:sp>
        <p:nvSpPr>
          <p:cNvPr id="24579" name="Rectangle 3"/>
          <p:cNvSpPr>
            <a:spLocks noGrp="1"/>
          </p:cNvSpPr>
          <p:nvPr>
            <p:ph idx="1"/>
          </p:nvPr>
        </p:nvSpPr>
        <p:spPr>
          <a:xfrm>
            <a:off x="457200" y="1682750"/>
            <a:ext cx="8229600" cy="4448175"/>
          </a:xfrm>
        </p:spPr>
        <p:txBody>
          <a:bodyPr vert="horz" wrap="square" lIns="91440" tIns="45720" rIns="91440" bIns="45720" anchor="t"/>
          <a:p>
            <a:pPr eaLnBrk="1" hangingPunct="1"/>
            <a:r>
              <a:rPr lang="en-US" altLang="en-US" sz="2600" dirty="0"/>
              <a:t>Quality requirements that the software product must meet</a:t>
            </a:r>
            <a:endParaRPr lang="en-US" altLang="en-US" sz="2600" dirty="0"/>
          </a:p>
          <a:p>
            <a:pPr eaLnBrk="1" hangingPunct="1"/>
            <a:r>
              <a:rPr lang="en-US" altLang="en-US" sz="2600" dirty="0"/>
              <a:t>Quality factors – Management-oriented attributes of software that contribute to its quality</a:t>
            </a:r>
            <a:endParaRPr lang="en-US" altLang="en-US" sz="2600" dirty="0"/>
          </a:p>
          <a:p>
            <a:pPr eaLnBrk="1" hangingPunct="1"/>
            <a:r>
              <a:rPr lang="en-US" altLang="en-US" sz="2600" dirty="0"/>
              <a:t>Quality subfactors – Decompositions of a quality factor to its technical components</a:t>
            </a:r>
            <a:endParaRPr lang="en-US" altLang="en-US" sz="2600" dirty="0"/>
          </a:p>
          <a:p>
            <a:pPr eaLnBrk="1" hangingPunct="1"/>
            <a:r>
              <a:rPr lang="en-US" altLang="en-US" sz="2600" dirty="0"/>
              <a:t>Metrics – quantitative measures of the degree to which given attributes (factors) are present</a:t>
            </a:r>
            <a:endParaRPr lang="en-US" altLang="en-US" sz="2600" dirty="0"/>
          </a:p>
          <a:p>
            <a:pPr eaLnBrk="1" hangingPunct="1"/>
            <a:endParaRPr lang="en-US" altLang="en-US" sz="2600" dirty="0"/>
          </a:p>
          <a:p>
            <a:pPr eaLnBrk="1" hangingPunct="1"/>
            <a:endParaRPr lang="en-US" altLang="en-US" sz="26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1440" tIns="45720" rIns="91440" bIns="45720" anchor="t"/>
          <a:p>
            <a:pPr eaLnBrk="1" hangingPunct="1"/>
            <a:r>
              <a:rPr lang="en-US" altLang="en-US" dirty="0"/>
              <a:t>Example</a:t>
            </a:r>
            <a:endParaRPr lang="en-US" altLang="en-US" dirty="0"/>
          </a:p>
        </p:txBody>
      </p:sp>
      <p:sp>
        <p:nvSpPr>
          <p:cNvPr id="25603" name="Rectangle 3"/>
          <p:cNvSpPr>
            <a:spLocks noGrp="1"/>
          </p:cNvSpPr>
          <p:nvPr>
            <p:ph idx="1"/>
          </p:nvPr>
        </p:nvSpPr>
        <p:spPr/>
        <p:txBody>
          <a:bodyPr vert="horz" wrap="square" lIns="91440" tIns="45720" rIns="91440" bIns="45720" anchor="t"/>
          <a:p>
            <a:pPr eaLnBrk="1" hangingPunct="1"/>
            <a:r>
              <a:rPr lang="en-US" altLang="en-US" dirty="0"/>
              <a:t>Quality requirement – “The product will be easy to use”</a:t>
            </a:r>
            <a:endParaRPr lang="en-US" altLang="en-US" dirty="0"/>
          </a:p>
          <a:p>
            <a:pPr eaLnBrk="1" hangingPunct="1"/>
            <a:r>
              <a:rPr lang="en-US" altLang="en-US" dirty="0"/>
              <a:t>Quality factor(s) – Usability (An attribute that bears on the effort needed for use and on the assessment of such use by users)</a:t>
            </a:r>
            <a:endParaRPr lang="en-US" altLang="en-US" dirty="0"/>
          </a:p>
          <a:p>
            <a:pPr eaLnBrk="1" hangingPunct="1"/>
            <a:r>
              <a:rPr lang="en-US" altLang="en-US" dirty="0"/>
              <a:t>Quality subfactors – Understandability, ease of learning, operability, communicativeness</a:t>
            </a:r>
            <a:endParaRPr lang="en-US"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p:txBody>
          <a:bodyPr vert="horz" wrap="square" lIns="91440" tIns="45720" rIns="91440" bIns="45720" anchor="t"/>
          <a:p>
            <a:pPr eaLnBrk="1" hangingPunct="1"/>
            <a:r>
              <a:rPr lang="en-US" altLang="en-US" dirty="0"/>
              <a:t>Subfactors</a:t>
            </a:r>
            <a:endParaRPr lang="en-US" altLang="en-US" dirty="0"/>
          </a:p>
        </p:txBody>
      </p:sp>
      <p:sp>
        <p:nvSpPr>
          <p:cNvPr id="26627" name="Rectangle 3"/>
          <p:cNvSpPr>
            <a:spLocks noGrp="1"/>
          </p:cNvSpPr>
          <p:nvPr>
            <p:ph idx="1"/>
          </p:nvPr>
        </p:nvSpPr>
        <p:spPr>
          <a:xfrm>
            <a:off x="685800" y="1600200"/>
            <a:ext cx="8004175" cy="4144963"/>
          </a:xfrm>
        </p:spPr>
        <p:txBody>
          <a:bodyPr vert="horz" wrap="square" lIns="91440" tIns="45720" rIns="91440" bIns="45720" anchor="t"/>
          <a:p>
            <a:pPr eaLnBrk="1" hangingPunct="1">
              <a:lnSpc>
                <a:spcPct val="90000"/>
              </a:lnSpc>
            </a:pPr>
            <a:r>
              <a:rPr lang="en-US" altLang="en-US" sz="2600" dirty="0"/>
              <a:t>Understandability – The amount of effort required to understand software</a:t>
            </a:r>
            <a:endParaRPr lang="en-US" altLang="en-US" sz="2600" dirty="0"/>
          </a:p>
          <a:p>
            <a:pPr eaLnBrk="1" hangingPunct="1">
              <a:lnSpc>
                <a:spcPct val="90000"/>
              </a:lnSpc>
            </a:pPr>
            <a:r>
              <a:rPr lang="en-US" altLang="en-US" sz="2600" dirty="0"/>
              <a:t>Ease of learning – The degree to which user effort required to learn how to use the software is minimized</a:t>
            </a:r>
            <a:endParaRPr lang="en-US" altLang="en-US" sz="2600" dirty="0"/>
          </a:p>
          <a:p>
            <a:pPr eaLnBrk="1" hangingPunct="1">
              <a:lnSpc>
                <a:spcPct val="90000"/>
              </a:lnSpc>
            </a:pPr>
            <a:r>
              <a:rPr lang="en-US" altLang="en-US" sz="2600" dirty="0"/>
              <a:t>Operability – The degree to which the effort required to perform an operation is minimized</a:t>
            </a:r>
            <a:endParaRPr lang="en-US" altLang="en-US" sz="2600" dirty="0"/>
          </a:p>
          <a:p>
            <a:pPr eaLnBrk="1" hangingPunct="1">
              <a:lnSpc>
                <a:spcPct val="90000"/>
              </a:lnSpc>
            </a:pPr>
            <a:r>
              <a:rPr lang="en-US" altLang="en-US" sz="2600" dirty="0"/>
              <a:t>Communicativeness – The degree to which software is designed in accordance with the psychological characteristics of users</a:t>
            </a:r>
            <a:endParaRPr lang="en-US" altLang="en-US" sz="26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1026"/>
          <p:cNvSpPr>
            <a:spLocks noGrp="1"/>
          </p:cNvSpPr>
          <p:nvPr>
            <p:ph type="title"/>
          </p:nvPr>
        </p:nvSpPr>
        <p:spPr/>
        <p:txBody>
          <a:bodyPr vert="horz" wrap="square" lIns="91440" tIns="45720" rIns="91440" bIns="45720" anchor="t"/>
          <a:p>
            <a:pPr eaLnBrk="1" hangingPunct="1"/>
            <a:r>
              <a:rPr lang="en-US" altLang="en-US" dirty="0"/>
              <a:t>Direct Metrics</a:t>
            </a:r>
            <a:endParaRPr lang="en-US" altLang="en-US" dirty="0"/>
          </a:p>
        </p:txBody>
      </p:sp>
      <p:sp>
        <p:nvSpPr>
          <p:cNvPr id="27651" name="Rectangle 1027"/>
          <p:cNvSpPr>
            <a:spLocks noGrp="1"/>
          </p:cNvSpPr>
          <p:nvPr>
            <p:ph idx="1"/>
          </p:nvPr>
        </p:nvSpPr>
        <p:spPr>
          <a:xfrm>
            <a:off x="685800" y="1371600"/>
            <a:ext cx="7775575" cy="4451350"/>
          </a:xfrm>
        </p:spPr>
        <p:txBody>
          <a:bodyPr vert="horz" wrap="square" lIns="91440" tIns="45720" rIns="91440" bIns="45720" anchor="t"/>
          <a:p>
            <a:pPr eaLnBrk="1" hangingPunct="1">
              <a:lnSpc>
                <a:spcPct val="90000"/>
              </a:lnSpc>
            </a:pPr>
            <a:r>
              <a:rPr lang="en-US" altLang="en-US" sz="2600" dirty="0"/>
              <a:t>Understanding</a:t>
            </a:r>
            <a:endParaRPr lang="en-US" altLang="en-US" sz="2600" dirty="0"/>
          </a:p>
          <a:p>
            <a:pPr lvl="1" eaLnBrk="1" hangingPunct="1">
              <a:lnSpc>
                <a:spcPct val="90000"/>
              </a:lnSpc>
            </a:pPr>
            <a:r>
              <a:rPr lang="en-US" altLang="en-US" sz="2200" dirty="0"/>
              <a:t>Learning time: Time for new user to gain basic understanding of features of the software</a:t>
            </a:r>
            <a:endParaRPr lang="en-US" altLang="en-US" sz="2200" dirty="0"/>
          </a:p>
          <a:p>
            <a:pPr eaLnBrk="1" hangingPunct="1">
              <a:lnSpc>
                <a:spcPct val="90000"/>
              </a:lnSpc>
            </a:pPr>
            <a:r>
              <a:rPr lang="en-US" altLang="en-US" sz="2600" dirty="0"/>
              <a:t>Ease of learning</a:t>
            </a:r>
            <a:endParaRPr lang="en-US" altLang="en-US" sz="2600" dirty="0"/>
          </a:p>
          <a:p>
            <a:pPr lvl="1" eaLnBrk="1" hangingPunct="1">
              <a:lnSpc>
                <a:spcPct val="90000"/>
              </a:lnSpc>
            </a:pPr>
            <a:r>
              <a:rPr lang="en-US" altLang="en-US" sz="2200" dirty="0"/>
              <a:t>Learning time: Time for new user to learn how to perform basic functions of the software</a:t>
            </a:r>
            <a:endParaRPr lang="en-US" altLang="en-US" sz="2200" dirty="0"/>
          </a:p>
          <a:p>
            <a:pPr eaLnBrk="1" hangingPunct="1">
              <a:lnSpc>
                <a:spcPct val="90000"/>
              </a:lnSpc>
            </a:pPr>
            <a:r>
              <a:rPr lang="en-US" altLang="en-US" sz="2600" dirty="0"/>
              <a:t>Operability</a:t>
            </a:r>
            <a:endParaRPr lang="en-US" altLang="en-US" sz="2600" dirty="0"/>
          </a:p>
          <a:p>
            <a:pPr lvl="1" eaLnBrk="1" hangingPunct="1">
              <a:lnSpc>
                <a:spcPct val="90000"/>
              </a:lnSpc>
            </a:pPr>
            <a:r>
              <a:rPr lang="en-US" altLang="en-US" sz="2200" dirty="0"/>
              <a:t>Operation time: Time required for a user to perform operation(s) of the software </a:t>
            </a:r>
            <a:endParaRPr lang="en-US" altLang="en-US" sz="2200" dirty="0"/>
          </a:p>
          <a:p>
            <a:pPr eaLnBrk="1" hangingPunct="1">
              <a:lnSpc>
                <a:spcPct val="90000"/>
              </a:lnSpc>
            </a:pPr>
            <a:r>
              <a:rPr lang="en-US" altLang="en-US" sz="2600" dirty="0"/>
              <a:t>Communicativeness</a:t>
            </a:r>
            <a:endParaRPr lang="en-US" altLang="en-US" sz="2600" dirty="0"/>
          </a:p>
          <a:p>
            <a:pPr lvl="1" eaLnBrk="1" hangingPunct="1">
              <a:lnSpc>
                <a:spcPct val="90000"/>
              </a:lnSpc>
            </a:pPr>
            <a:r>
              <a:rPr lang="en-US" altLang="en-US" sz="2200" dirty="0"/>
              <a:t>Human factors: Number of negative comments from new users regarding ergonomics, human factors, etc.</a:t>
            </a:r>
            <a:endParaRPr lang="en-US" altLang="en-US" sz="2200" dirty="0"/>
          </a:p>
          <a:p>
            <a:pPr eaLnBrk="1" hangingPunct="1">
              <a:lnSpc>
                <a:spcPct val="90000"/>
              </a:lnSpc>
            </a:pPr>
            <a:endParaRPr lang="en-US" altLang="en-US" sz="26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1026"/>
          <p:cNvSpPr>
            <a:spLocks noGrp="1"/>
          </p:cNvSpPr>
          <p:nvPr>
            <p:ph type="title"/>
          </p:nvPr>
        </p:nvSpPr>
        <p:spPr/>
        <p:txBody>
          <a:bodyPr vert="horz" wrap="square" lIns="91440" tIns="45720" rIns="91440" bIns="45720" anchor="t"/>
          <a:p>
            <a:pPr eaLnBrk="1" hangingPunct="1"/>
            <a:r>
              <a:rPr lang="en-US" altLang="en-US" dirty="0"/>
              <a:t>Types of Metrics</a:t>
            </a:r>
            <a:endParaRPr lang="en-US" altLang="en-US" dirty="0"/>
          </a:p>
        </p:txBody>
      </p:sp>
      <p:sp>
        <p:nvSpPr>
          <p:cNvPr id="28675" name="Rectangle 1027"/>
          <p:cNvSpPr>
            <a:spLocks noGrp="1"/>
          </p:cNvSpPr>
          <p:nvPr>
            <p:ph idx="1"/>
          </p:nvPr>
        </p:nvSpPr>
        <p:spPr/>
        <p:txBody>
          <a:bodyPr vert="horz" wrap="square" lIns="91440" tIns="45720" rIns="91440" bIns="45720" anchor="t"/>
          <a:p>
            <a:pPr eaLnBrk="1" hangingPunct="1"/>
            <a:r>
              <a:rPr lang="en-US" altLang="en-US" dirty="0"/>
              <a:t>Direct metric – One that does not depend upon the measure of other attributes</a:t>
            </a:r>
            <a:endParaRPr lang="en-US" altLang="en-US" dirty="0"/>
          </a:p>
          <a:p>
            <a:pPr eaLnBrk="1" hangingPunct="1"/>
            <a:r>
              <a:rPr lang="en-US" altLang="en-US" dirty="0"/>
              <a:t>Software quality metric – A function whose inputs are software measures and whose output is a single numerical value that can be interpreted as the degree to which software possesses a given attribute that affects its quality</a:t>
            </a:r>
            <a:endParaRPr lang="en-US"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1026"/>
          <p:cNvSpPr>
            <a:spLocks noGrp="1"/>
          </p:cNvSpPr>
          <p:nvPr>
            <p:ph type="title"/>
          </p:nvPr>
        </p:nvSpPr>
        <p:spPr/>
        <p:txBody>
          <a:bodyPr vert="horz" wrap="square" lIns="91440" tIns="45720" rIns="91440" bIns="45720" anchor="t"/>
          <a:p>
            <a:pPr eaLnBrk="1" hangingPunct="1"/>
            <a:r>
              <a:rPr lang="en-US" altLang="en-US" dirty="0"/>
              <a:t>Types of Metrics (cont’d)</a:t>
            </a:r>
            <a:endParaRPr lang="en-US" altLang="en-US" dirty="0"/>
          </a:p>
        </p:txBody>
      </p:sp>
      <p:sp>
        <p:nvSpPr>
          <p:cNvPr id="29699" name="Rectangle 1027"/>
          <p:cNvSpPr>
            <a:spLocks noGrp="1"/>
          </p:cNvSpPr>
          <p:nvPr>
            <p:ph idx="1"/>
          </p:nvPr>
        </p:nvSpPr>
        <p:spPr/>
        <p:txBody>
          <a:bodyPr vert="horz" wrap="square" lIns="91440" tIns="45720" rIns="91440" bIns="45720" anchor="t"/>
          <a:p>
            <a:pPr eaLnBrk="1" hangingPunct="1"/>
            <a:r>
              <a:rPr lang="en-US" altLang="en-US" dirty="0"/>
              <a:t>Process metric – A metric used to measure characteristics of the methods, techniques, and tools employed in developing, implementing, and maintaining a software system</a:t>
            </a:r>
            <a:endParaRPr lang="en-US" altLang="en-US" dirty="0"/>
          </a:p>
          <a:p>
            <a:pPr eaLnBrk="1" hangingPunct="1"/>
            <a:r>
              <a:rPr lang="en-US" altLang="en-US" dirty="0"/>
              <a:t>Product metric – A metric used to measure that characteristic of any product of the software development process</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a:xfrm>
            <a:off x="406400" y="304800"/>
            <a:ext cx="8737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IV. Total Quality Management 	Principles		(Cont’d)</a:t>
            </a:r>
            <a:endPar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27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Monotype Sorts" pitchFamily="2" charset="2"/>
              <a:buNone/>
              <a:defRPr/>
            </a:pP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F. </a:t>
            </a: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Continual Improvement</a:t>
            </a:r>
            <a:r>
              <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Monotype Sorts" pitchFamily="2" charset="2"/>
              <a:buNone/>
              <a:defRPr/>
            </a:pPr>
            <a:r>
              <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 See Attachment #4</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4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Continual improvement is a permanent objective of the organization</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742950" marR="0" lvl="1" indent="-285750" algn="l" defTabSz="914400" rtl="0" eaLnBrk="0" fontAlgn="base" latinLnBrk="0" hangingPunct="0">
              <a:lnSpc>
                <a:spcPct val="14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2.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In the race for quality, there is no finish line</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742950" marR="0" lvl="1" indent="-285750" algn="l" defTabSz="914400" rtl="0" eaLnBrk="0" fontAlgn="base" latinLnBrk="0" hangingPunct="0">
              <a:lnSpc>
                <a:spcPct val="14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3.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Quality comes from within; it comes from the hearts and the minds of the people</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Char char="n"/>
              <a:defRPr/>
            </a:pP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1026"/>
          <p:cNvSpPr>
            <a:spLocks noGrp="1"/>
          </p:cNvSpPr>
          <p:nvPr>
            <p:ph type="title"/>
          </p:nvPr>
        </p:nvSpPr>
        <p:spPr/>
        <p:txBody>
          <a:bodyPr vert="horz" wrap="square" lIns="91440" tIns="45720" rIns="91440" bIns="45720" anchor="t"/>
          <a:p>
            <a:pPr eaLnBrk="1" hangingPunct="1"/>
            <a:r>
              <a:rPr lang="en-US" altLang="en-US" dirty="0"/>
              <a:t>IEEE Software Metrics Methodology</a:t>
            </a:r>
            <a:endParaRPr lang="en-US" altLang="en-US" dirty="0"/>
          </a:p>
        </p:txBody>
      </p:sp>
      <p:sp>
        <p:nvSpPr>
          <p:cNvPr id="30723" name="Rectangle 1027"/>
          <p:cNvSpPr>
            <a:spLocks noGrp="1"/>
          </p:cNvSpPr>
          <p:nvPr>
            <p:ph idx="1"/>
          </p:nvPr>
        </p:nvSpPr>
        <p:spPr>
          <a:xfrm>
            <a:off x="685800" y="2057400"/>
            <a:ext cx="8004175" cy="3760788"/>
          </a:xfrm>
        </p:spPr>
        <p:txBody>
          <a:bodyPr vert="horz" wrap="square" lIns="91440" tIns="45720" rIns="91440" bIns="45720" anchor="t"/>
          <a:p>
            <a:pPr marL="533400" indent="-533400" eaLnBrk="1" hangingPunct="1">
              <a:buClr>
                <a:schemeClr val="tx1"/>
              </a:buClr>
              <a:buFontTx/>
              <a:buAutoNum type="arabicPeriod"/>
            </a:pPr>
            <a:r>
              <a:rPr lang="en-US" altLang="en-US" dirty="0"/>
              <a:t>Establish software quality requirements</a:t>
            </a:r>
            <a:endParaRPr lang="en-US" altLang="en-US" dirty="0"/>
          </a:p>
          <a:p>
            <a:pPr marL="533400" indent="-533400" eaLnBrk="1" hangingPunct="1">
              <a:buClr>
                <a:schemeClr val="tx1"/>
              </a:buClr>
              <a:buFontTx/>
              <a:buAutoNum type="arabicPeriod"/>
            </a:pPr>
            <a:r>
              <a:rPr lang="en-US" altLang="en-US" dirty="0"/>
              <a:t>Identify software quality metrics</a:t>
            </a:r>
            <a:endParaRPr lang="en-US" altLang="en-US" dirty="0"/>
          </a:p>
          <a:p>
            <a:pPr marL="533400" indent="-533400" eaLnBrk="1" hangingPunct="1">
              <a:buClr>
                <a:schemeClr val="tx1"/>
              </a:buClr>
              <a:buFontTx/>
              <a:buAutoNum type="arabicPeriod"/>
            </a:pPr>
            <a:r>
              <a:rPr lang="en-US" altLang="en-US" dirty="0"/>
              <a:t>Implement the software quality metrics</a:t>
            </a:r>
            <a:endParaRPr lang="en-US" altLang="en-US" dirty="0"/>
          </a:p>
          <a:p>
            <a:pPr marL="533400" indent="-533400" eaLnBrk="1" hangingPunct="1">
              <a:buClr>
                <a:schemeClr val="tx1"/>
              </a:buClr>
              <a:buFontTx/>
              <a:buAutoNum type="arabicPeriod"/>
            </a:pPr>
            <a:r>
              <a:rPr lang="en-US" altLang="en-US" dirty="0"/>
              <a:t>Analyze the software metrics results</a:t>
            </a:r>
            <a:endParaRPr lang="en-US" altLang="en-US" dirty="0"/>
          </a:p>
          <a:p>
            <a:pPr marL="533400" indent="-533400" eaLnBrk="1" hangingPunct="1">
              <a:buClr>
                <a:schemeClr val="tx1"/>
              </a:buClr>
              <a:buFontTx/>
              <a:buAutoNum type="arabicPeriod"/>
            </a:pPr>
            <a:r>
              <a:rPr lang="en-US" altLang="en-US" dirty="0"/>
              <a:t>Validate the software quality metrics</a:t>
            </a:r>
            <a:endParaRPr lang="en-US"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1026"/>
          <p:cNvSpPr>
            <a:spLocks noGrp="1"/>
          </p:cNvSpPr>
          <p:nvPr>
            <p:ph type="title"/>
          </p:nvPr>
        </p:nvSpPr>
        <p:spPr/>
        <p:txBody>
          <a:bodyPr vert="horz" wrap="square" lIns="91440" tIns="45720" rIns="91440" bIns="45720" anchor="t"/>
          <a:p>
            <a:pPr eaLnBrk="1" hangingPunct="1"/>
            <a:r>
              <a:rPr lang="en-US" altLang="en-US" dirty="0"/>
              <a:t>Establish Software Quality Requirements</a:t>
            </a:r>
            <a:endParaRPr lang="en-US" altLang="en-US" dirty="0"/>
          </a:p>
        </p:txBody>
      </p:sp>
      <p:sp>
        <p:nvSpPr>
          <p:cNvPr id="31747" name="Rectangle 1027"/>
          <p:cNvSpPr>
            <a:spLocks noGrp="1"/>
          </p:cNvSpPr>
          <p:nvPr>
            <p:ph idx="1"/>
          </p:nvPr>
        </p:nvSpPr>
        <p:spPr>
          <a:xfrm>
            <a:off x="457200" y="2103438"/>
            <a:ext cx="8229600" cy="4027487"/>
          </a:xfrm>
        </p:spPr>
        <p:txBody>
          <a:bodyPr vert="horz" wrap="square" lIns="91440" tIns="45720" rIns="91440" bIns="45720" anchor="t"/>
          <a:p>
            <a:pPr eaLnBrk="1" hangingPunct="1"/>
            <a:r>
              <a:rPr lang="en-US" altLang="en-US" sz="3400" dirty="0"/>
              <a:t>What group is empowered to define software quality requirements?</a:t>
            </a:r>
            <a:endParaRPr lang="en-US" altLang="en-US" sz="3400" dirty="0"/>
          </a:p>
          <a:p>
            <a:pPr eaLnBrk="1" hangingPunct="1"/>
            <a:r>
              <a:rPr lang="en-US" altLang="en-US" sz="3400" dirty="0"/>
              <a:t>How should customers provide input?</a:t>
            </a:r>
            <a:endParaRPr lang="en-US" altLang="en-US" sz="3400" dirty="0"/>
          </a:p>
          <a:p>
            <a:pPr eaLnBrk="1" hangingPunct="1"/>
            <a:r>
              <a:rPr lang="en-US" altLang="en-US" sz="3400" dirty="0"/>
              <a:t>How are requirements conflicts resolved?</a:t>
            </a:r>
            <a:endParaRPr lang="en-US" altLang="en-US" sz="3400" dirty="0"/>
          </a:p>
          <a:p>
            <a:pPr eaLnBrk="1" hangingPunct="1">
              <a:buNone/>
            </a:pPr>
            <a:endParaRPr lang="en-US" altLang="en-US" sz="3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t"/>
          <a:p>
            <a:pPr eaLnBrk="1" hangingPunct="1"/>
            <a:r>
              <a:rPr lang="en-US" altLang="en-US" dirty="0"/>
              <a:t>Identify Software Quality Metrics</a:t>
            </a:r>
            <a:endParaRPr lang="en-US" altLang="en-US" dirty="0"/>
          </a:p>
        </p:txBody>
      </p:sp>
      <p:sp>
        <p:nvSpPr>
          <p:cNvPr id="32771" name="Rectangle 3"/>
          <p:cNvSpPr>
            <a:spLocks noGrp="1"/>
          </p:cNvSpPr>
          <p:nvPr>
            <p:ph idx="1"/>
          </p:nvPr>
        </p:nvSpPr>
        <p:spPr/>
        <p:txBody>
          <a:bodyPr vert="horz" wrap="square" lIns="91440" tIns="45720" rIns="91440" bIns="45720" anchor="t"/>
          <a:p>
            <a:pPr eaLnBrk="1" hangingPunct="1">
              <a:lnSpc>
                <a:spcPct val="90000"/>
              </a:lnSpc>
            </a:pPr>
            <a:r>
              <a:rPr lang="en-US" altLang="en-US" dirty="0"/>
              <a:t>Specify important quality factors and subfactors</a:t>
            </a:r>
            <a:endParaRPr lang="en-US" altLang="en-US" dirty="0"/>
          </a:p>
          <a:p>
            <a:pPr eaLnBrk="1" hangingPunct="1">
              <a:lnSpc>
                <a:spcPct val="90000"/>
              </a:lnSpc>
            </a:pPr>
            <a:r>
              <a:rPr lang="en-US" altLang="en-US" dirty="0"/>
              <a:t>Identify direct metrics</a:t>
            </a:r>
            <a:endParaRPr lang="en-US" altLang="en-US" dirty="0"/>
          </a:p>
          <a:p>
            <a:pPr lvl="1" eaLnBrk="1" hangingPunct="1">
              <a:lnSpc>
                <a:spcPct val="90000"/>
              </a:lnSpc>
            </a:pPr>
            <a:r>
              <a:rPr lang="en-US" altLang="en-US" dirty="0"/>
              <a:t>Name</a:t>
            </a:r>
            <a:endParaRPr lang="en-US" altLang="en-US" dirty="0"/>
          </a:p>
          <a:p>
            <a:pPr lvl="1" eaLnBrk="1" hangingPunct="1">
              <a:lnSpc>
                <a:spcPct val="90000"/>
              </a:lnSpc>
            </a:pPr>
            <a:r>
              <a:rPr lang="en-US" altLang="en-US" dirty="0"/>
              <a:t>Costs</a:t>
            </a:r>
            <a:endParaRPr lang="en-US" altLang="en-US" dirty="0"/>
          </a:p>
          <a:p>
            <a:pPr lvl="1" eaLnBrk="1" hangingPunct="1">
              <a:lnSpc>
                <a:spcPct val="90000"/>
              </a:lnSpc>
            </a:pPr>
            <a:r>
              <a:rPr lang="en-US" altLang="en-US" dirty="0"/>
              <a:t>Target value</a:t>
            </a:r>
            <a:endParaRPr lang="en-US" altLang="en-US" dirty="0"/>
          </a:p>
          <a:p>
            <a:pPr lvl="1" eaLnBrk="1" hangingPunct="1">
              <a:lnSpc>
                <a:spcPct val="90000"/>
              </a:lnSpc>
            </a:pPr>
            <a:r>
              <a:rPr lang="en-US" altLang="en-US" dirty="0"/>
              <a:t>Tools</a:t>
            </a:r>
            <a:endParaRPr lang="en-US" altLang="en-US" dirty="0"/>
          </a:p>
          <a:p>
            <a:pPr lvl="1" eaLnBrk="1" hangingPunct="1">
              <a:lnSpc>
                <a:spcPct val="90000"/>
              </a:lnSpc>
            </a:pPr>
            <a:r>
              <a:rPr lang="en-US" altLang="en-US" dirty="0"/>
              <a:t>Application</a:t>
            </a:r>
            <a:endParaRPr lang="en-US" altLang="en-US" dirty="0"/>
          </a:p>
          <a:p>
            <a:pPr lvl="1" eaLnBrk="1" hangingPunct="1">
              <a:lnSpc>
                <a:spcPct val="90000"/>
              </a:lnSpc>
            </a:pPr>
            <a:r>
              <a:rPr lang="en-US" altLang="en-US" dirty="0"/>
              <a:t>Data items</a:t>
            </a:r>
            <a:endParaRPr lang="en-US" altLang="en-US" dirty="0"/>
          </a:p>
          <a:p>
            <a:pPr lvl="1" eaLnBrk="1" hangingPunct="1">
              <a:lnSpc>
                <a:spcPct val="90000"/>
              </a:lnSpc>
            </a:pPr>
            <a:r>
              <a:rPr lang="en-US" altLang="en-US" dirty="0"/>
              <a:t>Computation</a:t>
            </a:r>
            <a:endParaRPr lang="en-US"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685800" y="609600"/>
            <a:ext cx="8153400" cy="685800"/>
          </a:xfrm>
        </p:spPr>
        <p:txBody>
          <a:bodyPr vert="horz" wrap="square" lIns="91440" tIns="45720" rIns="91440" bIns="45720" anchor="t"/>
          <a:p>
            <a:pPr eaLnBrk="1" hangingPunct="1"/>
            <a:r>
              <a:rPr lang="en-US" altLang="en-US" dirty="0"/>
              <a:t>Example of Documenting a Metric</a:t>
            </a:r>
            <a:endParaRPr lang="en-US" altLang="en-US" dirty="0"/>
          </a:p>
        </p:txBody>
      </p:sp>
      <p:sp>
        <p:nvSpPr>
          <p:cNvPr id="33795" name="Rectangle 3"/>
          <p:cNvSpPr>
            <a:spLocks noGrp="1"/>
          </p:cNvSpPr>
          <p:nvPr>
            <p:ph idx="1"/>
          </p:nvPr>
        </p:nvSpPr>
        <p:spPr>
          <a:xfrm>
            <a:off x="685800" y="1981200"/>
            <a:ext cx="8077200" cy="4114800"/>
          </a:xfrm>
        </p:spPr>
        <p:txBody>
          <a:bodyPr vert="horz" wrap="square" lIns="91440" tIns="45720" rIns="91440" bIns="45720" anchor="t"/>
          <a:p>
            <a:pPr eaLnBrk="1" hangingPunct="1"/>
            <a:endParaRPr lang="en-US" altLang="en-US" dirty="0"/>
          </a:p>
        </p:txBody>
      </p:sp>
      <p:graphicFrame>
        <p:nvGraphicFramePr>
          <p:cNvPr id="8262" name="Group 70"/>
          <p:cNvGraphicFramePr>
            <a:graphicFrameLocks noGrp="1"/>
          </p:cNvGraphicFramePr>
          <p:nvPr/>
        </p:nvGraphicFramePr>
        <p:xfrm>
          <a:off x="914400" y="1676400"/>
          <a:ext cx="7696200" cy="4516438"/>
        </p:xfrm>
        <a:graphic>
          <a:graphicData uri="http://schemas.openxmlformats.org/drawingml/2006/table">
            <a:tbl>
              <a:tblPr/>
              <a:tblGrid>
                <a:gridCol w="1676400"/>
                <a:gridCol w="6019800"/>
              </a:tblGrid>
              <a:tr h="4778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1" i="0" u="none" strike="noStrike" cap="none" normalizeH="0" baseline="0" smtClean="0">
                          <a:ln>
                            <a:noFill/>
                          </a:ln>
                          <a:solidFill>
                            <a:schemeClr val="tx1"/>
                          </a:solidFill>
                          <a:effectLst/>
                          <a:latin typeface="Arial" panose="020B0604020202020204" pitchFamily="34" charset="0"/>
                        </a:rPr>
                        <a:t>Item</a:t>
                      </a:r>
                      <a:endParaRPr kumimoji="0" lang="en-US" altLang="en-US" sz="2000" b="1"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1" i="0" u="none" strike="noStrike" cap="none" normalizeH="0" baseline="0" smtClean="0">
                          <a:ln>
                            <a:noFill/>
                          </a:ln>
                          <a:solidFill>
                            <a:schemeClr val="tx1"/>
                          </a:solidFill>
                          <a:effectLst/>
                          <a:latin typeface="Arial" panose="020B0604020202020204" pitchFamily="34" charset="0"/>
                        </a:rPr>
                        <a:t>Description</a:t>
                      </a:r>
                      <a:endParaRPr kumimoji="0" lang="en-US" alt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Name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Number of defects detected in selected modules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Costs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Minimal: data can be obtained from bug-tracking tool</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Target Value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5</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Tools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Spreadsheet</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Application</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Metric is used for relative comparison to values obtained for other modules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Data Items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Count of defects detected at code inspections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Computation</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Sum number of defects reported against specific modules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685800" y="609600"/>
            <a:ext cx="8153400" cy="685800"/>
          </a:xfrm>
        </p:spPr>
        <p:txBody>
          <a:bodyPr vert="horz" wrap="square" lIns="91440" tIns="45720" rIns="91440" bIns="45720" anchor="t"/>
          <a:p>
            <a:pPr eaLnBrk="1" hangingPunct="1"/>
            <a:r>
              <a:rPr lang="en-US" altLang="en-US" dirty="0"/>
              <a:t>Implement the Collection of Data</a:t>
            </a:r>
            <a:endParaRPr lang="en-US" altLang="en-US" dirty="0"/>
          </a:p>
        </p:txBody>
      </p:sp>
      <p:sp>
        <p:nvSpPr>
          <p:cNvPr id="34819" name="Rectangle 3"/>
          <p:cNvSpPr>
            <a:spLocks noGrp="1"/>
          </p:cNvSpPr>
          <p:nvPr>
            <p:ph idx="1"/>
          </p:nvPr>
        </p:nvSpPr>
        <p:spPr>
          <a:xfrm>
            <a:off x="685800" y="1981200"/>
            <a:ext cx="8077200" cy="4114800"/>
          </a:xfrm>
        </p:spPr>
        <p:txBody>
          <a:bodyPr vert="horz" wrap="square" lIns="91440" tIns="45720" rIns="91440" bIns="45720" anchor="t"/>
          <a:p>
            <a:pPr eaLnBrk="1" hangingPunct="1"/>
            <a:endParaRPr lang="en-US" altLang="en-US" dirty="0"/>
          </a:p>
        </p:txBody>
      </p:sp>
      <p:graphicFrame>
        <p:nvGraphicFramePr>
          <p:cNvPr id="39981" name="Group 45"/>
          <p:cNvGraphicFramePr>
            <a:graphicFrameLocks noGrp="1"/>
          </p:cNvGraphicFramePr>
          <p:nvPr/>
        </p:nvGraphicFramePr>
        <p:xfrm>
          <a:off x="914400" y="1676400"/>
          <a:ext cx="7848600" cy="4311650"/>
        </p:xfrm>
        <a:graphic>
          <a:graphicData uri="http://schemas.openxmlformats.org/drawingml/2006/table">
            <a:tbl>
              <a:tblPr/>
              <a:tblGrid>
                <a:gridCol w="1981200"/>
                <a:gridCol w="5867400"/>
              </a:tblGrid>
              <a:tr h="4778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1" i="0" u="none" strike="noStrike" cap="none" normalizeH="0" baseline="0" smtClean="0">
                          <a:ln>
                            <a:noFill/>
                          </a:ln>
                          <a:solidFill>
                            <a:schemeClr val="tx1"/>
                          </a:solidFill>
                          <a:effectLst/>
                          <a:latin typeface="Arial" panose="020B0604020202020204" pitchFamily="34" charset="0"/>
                        </a:rPr>
                        <a:t>Item</a:t>
                      </a:r>
                      <a:endParaRPr kumimoji="0" lang="en-US" altLang="en-US" sz="2000" b="1"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1" i="0" u="none" strike="noStrike" cap="none" normalizeH="0" baseline="0" smtClean="0">
                          <a:ln>
                            <a:noFill/>
                          </a:ln>
                          <a:solidFill>
                            <a:schemeClr val="tx1"/>
                          </a:solidFill>
                          <a:effectLst/>
                          <a:latin typeface="Arial" panose="020B0604020202020204" pitchFamily="34" charset="0"/>
                        </a:rPr>
                        <a:t>Description</a:t>
                      </a:r>
                      <a:endParaRPr kumimoji="0" lang="en-US" alt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Name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Name given to a data item</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Metrics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Metrics associated with the data item</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Definition</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Straightforward description of the data item</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Source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Location of where the data originates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Procedures</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Procedures (manual or automated) for collecting the data</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Representation</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Manner in which data is represented, for example, precision, format, units, etc.</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Storage</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cap="none" normalizeH="0" baseline="0" smtClean="0">
                          <a:ln>
                            <a:noFill/>
                          </a:ln>
                          <a:solidFill>
                            <a:schemeClr val="tx1"/>
                          </a:solidFill>
                          <a:effectLst/>
                          <a:latin typeface="Arial" panose="020B0604020202020204" pitchFamily="34" charset="0"/>
                        </a:rPr>
                        <a:t>Location of where the data is stored</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p:txBody>
          <a:bodyPr vert="horz" wrap="square" lIns="91440" tIns="45720" rIns="91440" bIns="45720" anchor="t"/>
          <a:p>
            <a:pPr eaLnBrk="1" hangingPunct="1"/>
            <a:r>
              <a:rPr lang="en-US" altLang="en-US" dirty="0"/>
              <a:t>Analyze Software Quality Metric Results</a:t>
            </a:r>
            <a:endParaRPr lang="en-US" altLang="en-US" dirty="0"/>
          </a:p>
        </p:txBody>
      </p:sp>
      <p:sp>
        <p:nvSpPr>
          <p:cNvPr id="35843" name="Rectangle 3"/>
          <p:cNvSpPr>
            <a:spLocks noGrp="1"/>
          </p:cNvSpPr>
          <p:nvPr>
            <p:ph idx="1"/>
          </p:nvPr>
        </p:nvSpPr>
        <p:spPr>
          <a:xfrm>
            <a:off x="457200" y="1981200"/>
            <a:ext cx="8229600" cy="4530725"/>
          </a:xfrm>
        </p:spPr>
        <p:txBody>
          <a:bodyPr vert="horz" wrap="square" lIns="91440" tIns="45720" rIns="91440" bIns="45720" anchor="t"/>
          <a:p>
            <a:pPr eaLnBrk="1" hangingPunct="1"/>
            <a:r>
              <a:rPr lang="en-US" altLang="en-US" dirty="0"/>
              <a:t>Results need to be analyzed within the context of the project’s overall software quality requirements</a:t>
            </a:r>
            <a:endParaRPr lang="en-US" altLang="en-US" dirty="0"/>
          </a:p>
          <a:p>
            <a:pPr eaLnBrk="1" hangingPunct="1"/>
            <a:r>
              <a:rPr lang="en-US" altLang="en-US" dirty="0"/>
              <a:t>Any metrics that fall outside of their respective targets should be identified for further analysis</a:t>
            </a:r>
            <a:endParaRPr lang="en-US"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p:txBody>
          <a:bodyPr vert="horz" wrap="square" lIns="91440" tIns="45720" rIns="91440" bIns="45720" anchor="t"/>
          <a:p>
            <a:pPr eaLnBrk="1" hangingPunct="1"/>
            <a:r>
              <a:rPr lang="en-US" altLang="en-US" dirty="0"/>
              <a:t>Validate the Software Quality Metrics</a:t>
            </a:r>
            <a:endParaRPr lang="en-US" altLang="en-US" dirty="0"/>
          </a:p>
        </p:txBody>
      </p:sp>
      <p:sp>
        <p:nvSpPr>
          <p:cNvPr id="36867" name="Rectangle 3"/>
          <p:cNvSpPr>
            <a:spLocks noGrp="1"/>
          </p:cNvSpPr>
          <p:nvPr>
            <p:ph idx="1"/>
          </p:nvPr>
        </p:nvSpPr>
        <p:spPr>
          <a:xfrm>
            <a:off x="457200" y="2187575"/>
            <a:ext cx="8229600" cy="3943350"/>
          </a:xfrm>
        </p:spPr>
        <p:txBody>
          <a:bodyPr vert="horz" wrap="square" lIns="91440" tIns="45720" rIns="91440" bIns="45720" anchor="t"/>
          <a:p>
            <a:pPr eaLnBrk="1" hangingPunct="1"/>
            <a:r>
              <a:rPr lang="en-US" altLang="en-US" dirty="0"/>
              <a:t>Assess the statistical significance of the metrics to the quality factors they represent</a:t>
            </a:r>
            <a:endParaRPr lang="en-US" altLang="en-US" dirty="0"/>
          </a:p>
          <a:p>
            <a:pPr eaLnBrk="1" hangingPunct="1"/>
            <a:r>
              <a:rPr lang="en-US" altLang="en-US" dirty="0"/>
              <a:t>See the IEEE Standard 1061-1998 for a thorough description of this process</a:t>
            </a:r>
            <a:endParaRPr lang="en-US"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p:txBody>
          <a:bodyPr vert="horz" wrap="square" lIns="91440" tIns="45720" rIns="91440" bIns="45720" anchor="t"/>
          <a:p>
            <a:pPr eaLnBrk="1" hangingPunct="1"/>
            <a:r>
              <a:rPr lang="en-US" altLang="en-US" dirty="0"/>
              <a:t>Metrics that Support Software Verification Activities</a:t>
            </a:r>
            <a:endParaRPr lang="en-US" altLang="en-US" dirty="0"/>
          </a:p>
        </p:txBody>
      </p:sp>
      <p:sp>
        <p:nvSpPr>
          <p:cNvPr id="37891" name="Rectangle 3"/>
          <p:cNvSpPr>
            <a:spLocks noGrp="1"/>
          </p:cNvSpPr>
          <p:nvPr>
            <p:ph idx="1"/>
          </p:nvPr>
        </p:nvSpPr>
        <p:spPr>
          <a:xfrm>
            <a:off x="457200" y="1905000"/>
            <a:ext cx="8229600" cy="4530725"/>
          </a:xfrm>
        </p:spPr>
        <p:txBody>
          <a:bodyPr vert="horz" wrap="square" lIns="91440" tIns="45720" rIns="91440" bIns="45720" anchor="t"/>
          <a:p>
            <a:pPr eaLnBrk="1" hangingPunct="1"/>
            <a:r>
              <a:rPr lang="en-US" altLang="en-US" dirty="0"/>
              <a:t>Complexity Metrics</a:t>
            </a:r>
            <a:endParaRPr lang="en-US" altLang="en-US" dirty="0"/>
          </a:p>
          <a:p>
            <a:pPr lvl="1" eaLnBrk="1" hangingPunct="1"/>
            <a:r>
              <a:rPr lang="en-US" altLang="en-US" dirty="0"/>
              <a:t>The McCabe Cyclomatic Complexity Metric</a:t>
            </a:r>
            <a:endParaRPr lang="en-US" altLang="en-US" dirty="0"/>
          </a:p>
          <a:p>
            <a:pPr lvl="1" eaLnBrk="1" hangingPunct="1"/>
            <a:r>
              <a:rPr lang="en-US" altLang="en-US" dirty="0"/>
              <a:t>Halstead’s Software Science Complexity Metric</a:t>
            </a:r>
            <a:endParaRPr lang="en-US" altLang="en-US" dirty="0"/>
          </a:p>
          <a:p>
            <a:pPr eaLnBrk="1" hangingPunct="1"/>
            <a:r>
              <a:rPr lang="en-US" altLang="en-US" dirty="0"/>
              <a:t>Defect Metrics</a:t>
            </a:r>
            <a:endParaRPr lang="en-US" altLang="en-US" dirty="0"/>
          </a:p>
          <a:p>
            <a:pPr eaLnBrk="1" hangingPunct="1"/>
            <a:r>
              <a:rPr lang="en-US" altLang="en-US" dirty="0"/>
              <a:t>Product Metrics</a:t>
            </a:r>
            <a:endParaRPr lang="en-US" altLang="en-US" dirty="0"/>
          </a:p>
          <a:p>
            <a:pPr eaLnBrk="1" hangingPunct="1"/>
            <a:r>
              <a:rPr lang="en-US" altLang="en-US" dirty="0"/>
              <a:t>Process Metrics</a:t>
            </a:r>
            <a:endParaRPr lang="en-US"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1440" tIns="45720" rIns="91440" bIns="45720" anchor="t"/>
          <a:p>
            <a:pPr eaLnBrk="1" hangingPunct="1"/>
            <a:r>
              <a:rPr lang="en-US" altLang="en-US" dirty="0"/>
              <a:t>Complexity Metrics Can Be Used to Identify</a:t>
            </a:r>
            <a:endParaRPr lang="en-US" altLang="en-US" dirty="0"/>
          </a:p>
        </p:txBody>
      </p:sp>
      <p:sp>
        <p:nvSpPr>
          <p:cNvPr id="38915" name="Rectangle 3"/>
          <p:cNvSpPr>
            <a:spLocks noGrp="1"/>
          </p:cNvSpPr>
          <p:nvPr>
            <p:ph idx="1"/>
          </p:nvPr>
        </p:nvSpPr>
        <p:spPr>
          <a:xfrm>
            <a:off x="685800" y="1752600"/>
            <a:ext cx="8077200" cy="3886200"/>
          </a:xfrm>
        </p:spPr>
        <p:txBody>
          <a:bodyPr vert="horz" wrap="square" lIns="91440" tIns="45720" rIns="91440" bIns="45720" anchor="t"/>
          <a:p>
            <a:pPr eaLnBrk="1" hangingPunct="1">
              <a:lnSpc>
                <a:spcPct val="90000"/>
              </a:lnSpc>
            </a:pPr>
            <a:r>
              <a:rPr lang="en-US" altLang="en-US" sz="3400" dirty="0"/>
              <a:t>Candidate modules for code inspections</a:t>
            </a:r>
            <a:endParaRPr lang="en-US" altLang="en-US" sz="3400" dirty="0"/>
          </a:p>
          <a:p>
            <a:pPr eaLnBrk="1" hangingPunct="1">
              <a:lnSpc>
                <a:spcPct val="90000"/>
              </a:lnSpc>
            </a:pPr>
            <a:r>
              <a:rPr lang="en-US" altLang="en-US" sz="3400" dirty="0"/>
              <a:t>Areas where redesign may be appropriate</a:t>
            </a:r>
            <a:endParaRPr lang="en-US" altLang="en-US" sz="3400" dirty="0"/>
          </a:p>
          <a:p>
            <a:pPr eaLnBrk="1" hangingPunct="1">
              <a:lnSpc>
                <a:spcPct val="90000"/>
              </a:lnSpc>
            </a:pPr>
            <a:r>
              <a:rPr lang="en-US" altLang="en-US" sz="3400" dirty="0"/>
              <a:t>Areas where additional documentation is required</a:t>
            </a:r>
            <a:endParaRPr lang="en-US" altLang="en-US" sz="3400" dirty="0"/>
          </a:p>
          <a:p>
            <a:pPr eaLnBrk="1" hangingPunct="1">
              <a:lnSpc>
                <a:spcPct val="90000"/>
              </a:lnSpc>
            </a:pPr>
            <a:r>
              <a:rPr lang="en-US" altLang="en-US" sz="3400" dirty="0"/>
              <a:t>Areas where additional testing may be required</a:t>
            </a:r>
            <a:endParaRPr lang="en-US" altLang="en-US" sz="3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457200" y="277813"/>
            <a:ext cx="8229600" cy="987425"/>
          </a:xfrm>
        </p:spPr>
        <p:txBody>
          <a:bodyPr vert="horz" wrap="square" lIns="91440" tIns="45720" rIns="91440" bIns="45720" anchor="t"/>
          <a:p>
            <a:pPr eaLnBrk="1" hangingPunct="1"/>
            <a:r>
              <a:rPr lang="en-US" altLang="en-US" dirty="0"/>
              <a:t>Product Metrics</a:t>
            </a:r>
            <a:endParaRPr lang="en-US" altLang="en-US" dirty="0"/>
          </a:p>
        </p:txBody>
      </p:sp>
      <p:sp>
        <p:nvSpPr>
          <p:cNvPr id="39939" name="Rectangle 3"/>
          <p:cNvSpPr>
            <a:spLocks noGrp="1"/>
          </p:cNvSpPr>
          <p:nvPr>
            <p:ph idx="1"/>
          </p:nvPr>
        </p:nvSpPr>
        <p:spPr>
          <a:xfrm>
            <a:off x="779463" y="1600200"/>
            <a:ext cx="7826375" cy="4530725"/>
          </a:xfrm>
        </p:spPr>
        <p:txBody>
          <a:bodyPr vert="horz" wrap="square" lIns="91440" tIns="45720" rIns="91440" bIns="45720" anchor="t"/>
          <a:p>
            <a:pPr eaLnBrk="1" hangingPunct="1">
              <a:buClr>
                <a:schemeClr val="tx1"/>
              </a:buClr>
            </a:pPr>
            <a:r>
              <a:rPr lang="en-US" altLang="en-US" sz="2600" dirty="0"/>
              <a:t>Number and type of defects found during requirements, design, code, and test inspections</a:t>
            </a:r>
            <a:endParaRPr lang="en-US" altLang="en-US" sz="2600" dirty="0"/>
          </a:p>
          <a:p>
            <a:pPr eaLnBrk="1" hangingPunct="1">
              <a:buClr>
                <a:schemeClr val="tx1"/>
              </a:buClr>
            </a:pPr>
            <a:r>
              <a:rPr lang="en-US" altLang="en-US" sz="2600" dirty="0"/>
              <a:t>Number of pages of documentation delivered</a:t>
            </a:r>
            <a:endParaRPr lang="en-US" altLang="en-US" sz="2600" dirty="0"/>
          </a:p>
          <a:p>
            <a:pPr eaLnBrk="1" hangingPunct="1">
              <a:buClr>
                <a:schemeClr val="tx1"/>
              </a:buClr>
            </a:pPr>
            <a:r>
              <a:rPr lang="en-US" altLang="en-US" sz="2600" dirty="0"/>
              <a:t>Number of new source lines of code created</a:t>
            </a:r>
            <a:endParaRPr lang="en-US" altLang="en-US" sz="2600" dirty="0"/>
          </a:p>
          <a:p>
            <a:pPr eaLnBrk="1" hangingPunct="1">
              <a:buClr>
                <a:schemeClr val="tx1"/>
              </a:buClr>
            </a:pPr>
            <a:r>
              <a:rPr lang="en-US" altLang="en-US" sz="2600" dirty="0"/>
              <a:t>Number of source lines of code delivered</a:t>
            </a:r>
            <a:endParaRPr lang="en-US" altLang="en-US" sz="2600" dirty="0"/>
          </a:p>
          <a:p>
            <a:pPr eaLnBrk="1" hangingPunct="1">
              <a:buClr>
                <a:schemeClr val="tx1"/>
              </a:buClr>
            </a:pPr>
            <a:r>
              <a:rPr lang="en-US" altLang="en-US" sz="2600" dirty="0"/>
              <a:t>Total number or source lines of code delivered</a:t>
            </a:r>
            <a:endParaRPr lang="en-US" altLang="en-US" sz="2600" dirty="0"/>
          </a:p>
          <a:p>
            <a:pPr eaLnBrk="1" hangingPunct="1">
              <a:buClr>
                <a:schemeClr val="tx1"/>
              </a:buClr>
            </a:pPr>
            <a:r>
              <a:rPr lang="en-US" altLang="en-US" sz="2600" dirty="0"/>
              <a:t>Average complexity of all modules delivered</a:t>
            </a:r>
            <a:endParaRPr lang="en-US" alt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a:xfrm>
            <a:off x="457200" y="304800"/>
            <a:ext cx="84582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IV. Total Quality Management 	Principles		(Cont’d)</a:t>
            </a:r>
            <a:endPar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536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r>
              <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G.  </a:t>
            </a:r>
            <a:r>
              <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Factual Approach to Decision Making</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 Effective decisions and actions are based on the analysis of data and information</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
                <a:schemeClr val="hlink"/>
              </a:buClr>
              <a:buSzPct val="65000"/>
              <a:buFont typeface="Monotype Sorts" pitchFamily="2" charset="2"/>
              <a:buNone/>
              <a:defRPr/>
            </a:pP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H. </a:t>
            </a: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Mutually Beneficial Supplier Relationships</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3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Mutually beneficial relationships are established to enhance the ability of both organizations to create value</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742950" marR="0" lvl="1" indent="-285750" algn="l" defTabSz="914400" rtl="0" eaLnBrk="0" fontAlgn="base" latinLnBrk="0" hangingPunct="0">
              <a:lnSpc>
                <a:spcPct val="13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2.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Relates to Partnering -</a:t>
            </a:r>
            <a:r>
              <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mn-lt"/>
              </a:rPr>
              <a:t>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Lecture 33</a:t>
            </a:r>
            <a:endParaRPr kumimoji="0" lang="en-US"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Char char="n"/>
              <a:defRPr/>
            </a:pP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457200" y="277813"/>
            <a:ext cx="8229600" cy="987425"/>
          </a:xfrm>
        </p:spPr>
        <p:txBody>
          <a:bodyPr vert="horz" wrap="square" lIns="91440" tIns="45720" rIns="91440" bIns="45720" anchor="t"/>
          <a:p>
            <a:pPr eaLnBrk="1" hangingPunct="1"/>
            <a:r>
              <a:rPr lang="en-US" altLang="en-US" dirty="0"/>
              <a:t>Product Metrics (cont’d)</a:t>
            </a:r>
            <a:endParaRPr lang="en-US" altLang="en-US" dirty="0"/>
          </a:p>
        </p:txBody>
      </p:sp>
      <p:sp>
        <p:nvSpPr>
          <p:cNvPr id="40963" name="Rectangle 3"/>
          <p:cNvSpPr>
            <a:spLocks noGrp="1"/>
          </p:cNvSpPr>
          <p:nvPr>
            <p:ph idx="1"/>
          </p:nvPr>
        </p:nvSpPr>
        <p:spPr>
          <a:xfrm>
            <a:off x="457200" y="1447800"/>
            <a:ext cx="8229600" cy="4114800"/>
          </a:xfrm>
        </p:spPr>
        <p:txBody>
          <a:bodyPr vert="horz" wrap="square" lIns="91440" tIns="45720" rIns="91440" bIns="45720" anchor="t"/>
          <a:p>
            <a:pPr eaLnBrk="1" hangingPunct="1">
              <a:buClr>
                <a:schemeClr val="tx1"/>
              </a:buClr>
            </a:pPr>
            <a:r>
              <a:rPr lang="en-US" altLang="en-US" sz="2600" dirty="0"/>
              <a:t>Average size of modules</a:t>
            </a:r>
            <a:endParaRPr lang="en-US" altLang="en-US" sz="2600" dirty="0"/>
          </a:p>
          <a:p>
            <a:pPr eaLnBrk="1" hangingPunct="1">
              <a:buClr>
                <a:schemeClr val="tx1"/>
              </a:buClr>
            </a:pPr>
            <a:r>
              <a:rPr lang="en-US" altLang="en-US" sz="2600" dirty="0"/>
              <a:t>Total number of modules</a:t>
            </a:r>
            <a:endParaRPr lang="en-US" altLang="en-US" sz="2600" dirty="0"/>
          </a:p>
          <a:p>
            <a:pPr eaLnBrk="1" hangingPunct="1">
              <a:buClr>
                <a:schemeClr val="tx1"/>
              </a:buClr>
            </a:pPr>
            <a:r>
              <a:rPr lang="en-US" altLang="en-US" sz="2600" dirty="0"/>
              <a:t>Total number of bugs found as a result of unit testing</a:t>
            </a:r>
            <a:endParaRPr lang="en-US" altLang="en-US" sz="2600" dirty="0"/>
          </a:p>
          <a:p>
            <a:pPr eaLnBrk="1" hangingPunct="1">
              <a:buClr>
                <a:schemeClr val="tx1"/>
              </a:buClr>
            </a:pPr>
            <a:r>
              <a:rPr lang="en-US" altLang="en-US" sz="2600" dirty="0"/>
              <a:t>Total number of bugs found as a result of integration testing</a:t>
            </a:r>
            <a:endParaRPr lang="en-US" altLang="en-US" sz="2600" dirty="0"/>
          </a:p>
          <a:p>
            <a:pPr eaLnBrk="1" hangingPunct="1">
              <a:buClr>
                <a:schemeClr val="tx1"/>
              </a:buClr>
            </a:pPr>
            <a:r>
              <a:rPr lang="en-US" altLang="en-US" sz="2600" dirty="0"/>
              <a:t>Total number of bugs found as a result of validation testing</a:t>
            </a:r>
            <a:endParaRPr lang="en-US" altLang="en-US" sz="2600" dirty="0"/>
          </a:p>
          <a:p>
            <a:pPr eaLnBrk="1" hangingPunct="1">
              <a:buClr>
                <a:schemeClr val="tx1"/>
              </a:buClr>
            </a:pPr>
            <a:r>
              <a:rPr lang="en-US" altLang="en-US" sz="2600" dirty="0"/>
              <a:t>Productivity, as measured by KLOC per person-hour</a:t>
            </a:r>
            <a:endParaRPr lang="en-US" altLang="en-US" sz="26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p:txBody>
          <a:bodyPr vert="horz" wrap="square" lIns="91440" tIns="45720" rIns="91440" bIns="45720" anchor="t"/>
          <a:p>
            <a:pPr eaLnBrk="1" hangingPunct="1"/>
            <a:r>
              <a:rPr lang="en-US" altLang="en-US" dirty="0"/>
              <a:t>Process Metrics</a:t>
            </a:r>
            <a:endParaRPr lang="en-US" altLang="en-US" dirty="0"/>
          </a:p>
        </p:txBody>
      </p:sp>
      <p:sp>
        <p:nvSpPr>
          <p:cNvPr id="41987" name="Rectangle 3"/>
          <p:cNvSpPr>
            <a:spLocks noGrp="1"/>
          </p:cNvSpPr>
          <p:nvPr>
            <p:ph idx="1"/>
          </p:nvPr>
        </p:nvSpPr>
        <p:spPr/>
        <p:txBody>
          <a:bodyPr vert="horz" wrap="square" lIns="91440" tIns="45720" rIns="91440" bIns="45720" anchor="t"/>
          <a:p>
            <a:pPr eaLnBrk="1" hangingPunct="1"/>
            <a:r>
              <a:rPr lang="en-US" altLang="en-US" sz="2600" dirty="0"/>
              <a:t>Average find-fix cycle time</a:t>
            </a:r>
            <a:endParaRPr lang="en-US" altLang="en-US" sz="2600" dirty="0"/>
          </a:p>
          <a:p>
            <a:pPr eaLnBrk="1" hangingPunct="1"/>
            <a:r>
              <a:rPr lang="en-US" altLang="en-US" sz="2600" dirty="0"/>
              <a:t>Number of person-hours per inspection</a:t>
            </a:r>
            <a:endParaRPr lang="en-US" altLang="en-US" sz="2600" dirty="0"/>
          </a:p>
          <a:p>
            <a:pPr eaLnBrk="1" hangingPunct="1"/>
            <a:r>
              <a:rPr lang="en-US" altLang="en-US" sz="2600" dirty="0"/>
              <a:t>Number of person-hours per KLOC</a:t>
            </a:r>
            <a:endParaRPr lang="en-US" altLang="en-US" sz="2600" dirty="0"/>
          </a:p>
          <a:p>
            <a:pPr eaLnBrk="1" hangingPunct="1"/>
            <a:r>
              <a:rPr lang="en-US" altLang="en-US" sz="2600" dirty="0"/>
              <a:t>Average number of defects found per inspection</a:t>
            </a:r>
            <a:endParaRPr lang="en-US" altLang="en-US" sz="2600" dirty="0"/>
          </a:p>
          <a:p>
            <a:pPr eaLnBrk="1" hangingPunct="1"/>
            <a:r>
              <a:rPr lang="en-US" altLang="en-US" sz="2600" dirty="0"/>
              <a:t>Number of defects found during inspections in each defect category</a:t>
            </a:r>
            <a:endParaRPr lang="en-US" altLang="en-US" sz="2600" dirty="0"/>
          </a:p>
          <a:p>
            <a:pPr eaLnBrk="1" hangingPunct="1"/>
            <a:r>
              <a:rPr lang="en-US" altLang="en-US" sz="2600" dirty="0"/>
              <a:t>Average amount of rework time</a:t>
            </a:r>
            <a:endParaRPr lang="en-US" altLang="en-US" sz="2600" dirty="0"/>
          </a:p>
          <a:p>
            <a:pPr eaLnBrk="1" hangingPunct="1"/>
            <a:r>
              <a:rPr lang="en-US" altLang="en-US" sz="2600" dirty="0"/>
              <a:t>Percentage of modules that were inspected</a:t>
            </a:r>
            <a:endParaRPr lang="en-US" altLang="en-US" sz="26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533400" y="457200"/>
            <a:ext cx="8229600" cy="1143000"/>
          </a:xfrm>
        </p:spPr>
        <p:txBody>
          <a:bodyPr vert="horz" wrap="square" lIns="91440" tIns="45720" rIns="91440" bIns="45720" anchor="t"/>
          <a:p>
            <a:pPr eaLnBrk="1" hangingPunct="1"/>
            <a:r>
              <a:rPr lang="en-US" altLang="en-US" dirty="0"/>
              <a:t>Attributes of a Measurement Program  –  </a:t>
            </a:r>
            <a:r>
              <a:rPr lang="en-US" altLang="en-US" sz="2900" dirty="0"/>
              <a:t>according to Humphrey</a:t>
            </a:r>
            <a:endParaRPr lang="en-US" altLang="en-US" sz="2900" dirty="0"/>
          </a:p>
        </p:txBody>
      </p:sp>
      <p:sp>
        <p:nvSpPr>
          <p:cNvPr id="43011" name="Rectangle 3"/>
          <p:cNvSpPr>
            <a:spLocks noGrp="1"/>
          </p:cNvSpPr>
          <p:nvPr>
            <p:ph idx="1"/>
          </p:nvPr>
        </p:nvSpPr>
        <p:spPr>
          <a:xfrm>
            <a:off x="457200" y="2019300"/>
            <a:ext cx="8229600" cy="4111625"/>
          </a:xfrm>
        </p:spPr>
        <p:txBody>
          <a:bodyPr vert="horz" wrap="square" lIns="91440" tIns="45720" rIns="91440" bIns="45720" anchor="t"/>
          <a:p>
            <a:pPr eaLnBrk="1" hangingPunct="1"/>
            <a:r>
              <a:rPr lang="en-US" altLang="en-US" dirty="0"/>
              <a:t>The measures should be robust</a:t>
            </a:r>
            <a:endParaRPr lang="en-US" altLang="en-US" dirty="0"/>
          </a:p>
          <a:p>
            <a:pPr eaLnBrk="1" hangingPunct="1"/>
            <a:r>
              <a:rPr lang="en-US" altLang="en-US" dirty="0"/>
              <a:t>The measures should suggest a norm</a:t>
            </a:r>
            <a:endParaRPr lang="en-US" altLang="en-US" dirty="0"/>
          </a:p>
          <a:p>
            <a:pPr eaLnBrk="1" hangingPunct="1"/>
            <a:r>
              <a:rPr lang="en-US" altLang="en-US" dirty="0"/>
              <a:t>The measures should relate to specific product and process properties</a:t>
            </a:r>
            <a:endParaRPr lang="en-US" altLang="en-US" dirty="0"/>
          </a:p>
          <a:p>
            <a:pPr eaLnBrk="1" hangingPunct="1"/>
            <a:r>
              <a:rPr lang="en-US" altLang="en-US" dirty="0"/>
              <a:t>The measures should suggest an improvement strategy</a:t>
            </a:r>
            <a:endParaRPr lang="en-US" altLang="en-US" dirty="0"/>
          </a:p>
          <a:p>
            <a:pPr eaLnBrk="1" hangingPunct="1">
              <a:buNone/>
            </a:pPr>
            <a:endParaRPr lang="en-US"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457200" y="609600"/>
            <a:ext cx="8077200" cy="1143000"/>
          </a:xfrm>
        </p:spPr>
        <p:txBody>
          <a:bodyPr vert="horz" wrap="square" lIns="91440" tIns="45720" rIns="91440" bIns="45720" anchor="t"/>
          <a:p>
            <a:pPr eaLnBrk="1" hangingPunct="1"/>
            <a:r>
              <a:rPr lang="en-US" altLang="en-US" dirty="0"/>
              <a:t>Attributes of a Measurement Program – </a:t>
            </a:r>
            <a:r>
              <a:rPr lang="en-US" altLang="en-US" sz="2900" dirty="0"/>
              <a:t>according to Humphrey  (cont’d)</a:t>
            </a:r>
            <a:endParaRPr lang="en-US" altLang="en-US" sz="2900" dirty="0"/>
          </a:p>
        </p:txBody>
      </p:sp>
      <p:sp>
        <p:nvSpPr>
          <p:cNvPr id="44035" name="Rectangle 3"/>
          <p:cNvSpPr>
            <a:spLocks noGrp="1"/>
          </p:cNvSpPr>
          <p:nvPr>
            <p:ph idx="1"/>
          </p:nvPr>
        </p:nvSpPr>
        <p:spPr>
          <a:xfrm>
            <a:off x="457200" y="2019300"/>
            <a:ext cx="8229600" cy="4111625"/>
          </a:xfrm>
        </p:spPr>
        <p:txBody>
          <a:bodyPr vert="horz" wrap="square" lIns="91440" tIns="45720" rIns="91440" bIns="45720" anchor="t"/>
          <a:p>
            <a:pPr eaLnBrk="1" hangingPunct="1">
              <a:lnSpc>
                <a:spcPct val="90000"/>
              </a:lnSpc>
            </a:pPr>
            <a:r>
              <a:rPr lang="en-US" altLang="en-US" dirty="0"/>
              <a:t>The measures should be a natural result of the software development process</a:t>
            </a:r>
            <a:endParaRPr lang="en-US" altLang="en-US" dirty="0"/>
          </a:p>
          <a:p>
            <a:pPr eaLnBrk="1" hangingPunct="1">
              <a:lnSpc>
                <a:spcPct val="90000"/>
              </a:lnSpc>
            </a:pPr>
            <a:r>
              <a:rPr lang="en-US" altLang="en-US" dirty="0"/>
              <a:t>The measures should be simple</a:t>
            </a:r>
            <a:endParaRPr lang="en-US" altLang="en-US" dirty="0"/>
          </a:p>
          <a:p>
            <a:pPr eaLnBrk="1" hangingPunct="1">
              <a:lnSpc>
                <a:spcPct val="90000"/>
              </a:lnSpc>
            </a:pPr>
            <a:r>
              <a:rPr lang="en-US" altLang="en-US" dirty="0"/>
              <a:t>The measures should be predictable and trackable</a:t>
            </a:r>
            <a:endParaRPr lang="en-US" altLang="en-US" dirty="0"/>
          </a:p>
          <a:p>
            <a:pPr eaLnBrk="1" hangingPunct="1">
              <a:lnSpc>
                <a:spcPct val="90000"/>
              </a:lnSpc>
            </a:pPr>
            <a:r>
              <a:rPr lang="en-US" altLang="en-US" dirty="0"/>
              <a:t>The measures should not be used as part of a person’s performance evaluation</a:t>
            </a:r>
            <a:endParaRPr lang="en-US" altLang="en-US" dirty="0"/>
          </a:p>
          <a:p>
            <a:pPr eaLnBrk="1" hangingPunct="1">
              <a:lnSpc>
                <a:spcPct val="90000"/>
              </a:lnSpc>
              <a:buNone/>
            </a:pPr>
            <a:endParaRPr lang="en-US"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p:txBody>
          <a:bodyPr vert="horz" wrap="square" lIns="91440" tIns="45720" rIns="91440" bIns="45720" anchor="t"/>
          <a:p>
            <a:pPr eaLnBrk="1" hangingPunct="1"/>
            <a:r>
              <a:rPr lang="en-US" altLang="en-US" dirty="0"/>
              <a:t>Template for Software Quality Goal Definition</a:t>
            </a:r>
            <a:endParaRPr lang="en-US" altLang="en-US" dirty="0"/>
          </a:p>
        </p:txBody>
      </p:sp>
      <p:sp>
        <p:nvSpPr>
          <p:cNvPr id="45059" name="Rectangle 3"/>
          <p:cNvSpPr>
            <a:spLocks noGrp="1"/>
          </p:cNvSpPr>
          <p:nvPr>
            <p:ph idx="1"/>
          </p:nvPr>
        </p:nvSpPr>
        <p:spPr>
          <a:xfrm>
            <a:off x="457200" y="1828800"/>
            <a:ext cx="8229600" cy="4530725"/>
          </a:xfrm>
        </p:spPr>
        <p:txBody>
          <a:bodyPr vert="horz" wrap="square" lIns="91440" tIns="45720" rIns="91440" bIns="45720" anchor="t"/>
          <a:p>
            <a:pPr eaLnBrk="1" hangingPunct="1"/>
            <a:r>
              <a:rPr lang="en-US" altLang="en-US" b="1" dirty="0"/>
              <a:t>Purpose:</a:t>
            </a:r>
            <a:r>
              <a:rPr lang="en-US" altLang="en-US" dirty="0"/>
              <a:t> To (</a:t>
            </a:r>
            <a:r>
              <a:rPr lang="en-US" altLang="en-US" i="1" dirty="0"/>
              <a:t>characterize, evaluate, predict, monitor, etc.</a:t>
            </a:r>
            <a:r>
              <a:rPr lang="en-US" altLang="en-US" dirty="0"/>
              <a:t>) the (</a:t>
            </a:r>
            <a:r>
              <a:rPr lang="en-US" altLang="en-US" i="1" dirty="0"/>
              <a:t>process, product, model, metric, etc.</a:t>
            </a:r>
            <a:r>
              <a:rPr lang="en-US" altLang="en-US" dirty="0"/>
              <a:t>) in order to (</a:t>
            </a:r>
            <a:r>
              <a:rPr lang="en-US" altLang="en-US" i="1" dirty="0"/>
              <a:t>understand, plan, assess, manage, control, engineer, learn, improve, etc.</a:t>
            </a:r>
            <a:r>
              <a:rPr lang="en-US" altLang="en-US" dirty="0"/>
              <a:t>) it.</a:t>
            </a:r>
            <a:endParaRPr lang="en-US" altLang="en-US" dirty="0"/>
          </a:p>
          <a:p>
            <a:pPr lvl="1" eaLnBrk="1" hangingPunct="1"/>
            <a:r>
              <a:rPr lang="en-US" altLang="en-US" b="1" dirty="0"/>
              <a:t>Example: </a:t>
            </a:r>
            <a:r>
              <a:rPr lang="en-US" altLang="en-US" dirty="0"/>
              <a:t>To </a:t>
            </a:r>
            <a:r>
              <a:rPr lang="en-US" altLang="en-US" i="1" dirty="0"/>
              <a:t>evaluate </a:t>
            </a:r>
            <a:r>
              <a:rPr lang="en-US" altLang="en-US" dirty="0"/>
              <a:t>the </a:t>
            </a:r>
            <a:r>
              <a:rPr lang="en-US" altLang="en-US" i="1" dirty="0"/>
              <a:t>maintenance process</a:t>
            </a:r>
            <a:r>
              <a:rPr lang="en-US" altLang="en-US" dirty="0"/>
              <a:t> in order to </a:t>
            </a:r>
            <a:r>
              <a:rPr lang="en-US" altLang="en-US" i="1" dirty="0"/>
              <a:t>improve </a:t>
            </a:r>
            <a:r>
              <a:rPr lang="en-US" altLang="en-US" dirty="0"/>
              <a:t>it.</a:t>
            </a:r>
            <a:endParaRPr lang="en-US" altLang="en-US"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p:txBody>
          <a:bodyPr vert="horz" wrap="square" lIns="91440" tIns="45720" rIns="91440" bIns="45720" anchor="t"/>
          <a:p>
            <a:pPr eaLnBrk="1" hangingPunct="1"/>
            <a:r>
              <a:rPr lang="en-US" altLang="en-US" dirty="0"/>
              <a:t>Template for Software Quality Goal Definition (cont’d)</a:t>
            </a:r>
            <a:endParaRPr lang="en-US" altLang="en-US" dirty="0"/>
          </a:p>
        </p:txBody>
      </p:sp>
      <p:sp>
        <p:nvSpPr>
          <p:cNvPr id="46083" name="Rectangle 3"/>
          <p:cNvSpPr>
            <a:spLocks noGrp="1"/>
          </p:cNvSpPr>
          <p:nvPr>
            <p:ph idx="1"/>
          </p:nvPr>
        </p:nvSpPr>
        <p:spPr>
          <a:xfrm>
            <a:off x="381000" y="1905000"/>
            <a:ext cx="8229600" cy="4530725"/>
          </a:xfrm>
        </p:spPr>
        <p:txBody>
          <a:bodyPr vert="horz" wrap="square" lIns="91440" tIns="45720" rIns="91440" bIns="45720" anchor="t"/>
          <a:p>
            <a:pPr eaLnBrk="1" hangingPunct="1"/>
            <a:r>
              <a:rPr lang="en-US" altLang="en-US" b="1" dirty="0"/>
              <a:t>Perspective: </a:t>
            </a:r>
            <a:r>
              <a:rPr lang="en-US" altLang="en-US" dirty="0"/>
              <a:t>Examine the (</a:t>
            </a:r>
            <a:r>
              <a:rPr lang="en-US" altLang="en-US" i="1" dirty="0"/>
              <a:t>cost, effectiveness, correctness, defects, changes, product measures, etc.</a:t>
            </a:r>
            <a:r>
              <a:rPr lang="en-US" altLang="en-US" dirty="0"/>
              <a:t>) from the viewpoint of the (</a:t>
            </a:r>
            <a:r>
              <a:rPr lang="en-US" altLang="en-US" i="1" dirty="0"/>
              <a:t>developer, manager, customer, etc.</a:t>
            </a:r>
            <a:r>
              <a:rPr lang="en-US" altLang="en-US" dirty="0"/>
              <a:t>)</a:t>
            </a:r>
            <a:endParaRPr lang="en-US" altLang="en-US" b="1" dirty="0"/>
          </a:p>
          <a:p>
            <a:pPr lvl="1" eaLnBrk="1" hangingPunct="1"/>
            <a:r>
              <a:rPr lang="en-US" altLang="en-US" b="1" dirty="0"/>
              <a:t>Example: </a:t>
            </a:r>
            <a:r>
              <a:rPr lang="en-US" altLang="en-US" dirty="0"/>
              <a:t>Examine the </a:t>
            </a:r>
            <a:r>
              <a:rPr lang="en-US" altLang="en-US" i="1" dirty="0"/>
              <a:t>effectiveness </a:t>
            </a:r>
            <a:r>
              <a:rPr lang="en-US" altLang="en-US" dirty="0"/>
              <a:t>from the viewpoint of the </a:t>
            </a:r>
            <a:r>
              <a:rPr lang="en-US" altLang="en-US" i="1" dirty="0"/>
              <a:t>customer</a:t>
            </a:r>
            <a:r>
              <a:rPr lang="en-US" altLang="en-US" dirty="0"/>
              <a:t>.</a:t>
            </a:r>
            <a:endParaRPr lang="en-US" altLang="en-US" b="1"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050"/>
          <p:cNvSpPr>
            <a:spLocks noGrp="1"/>
          </p:cNvSpPr>
          <p:nvPr>
            <p:ph type="title"/>
          </p:nvPr>
        </p:nvSpPr>
        <p:spPr/>
        <p:txBody>
          <a:bodyPr vert="horz" wrap="square" lIns="91440" tIns="45720" rIns="91440" bIns="45720" anchor="t"/>
          <a:p>
            <a:pPr eaLnBrk="1" hangingPunct="1"/>
            <a:r>
              <a:rPr lang="en-US" altLang="en-US" dirty="0"/>
              <a:t>Template for Software Quality Goal Definition (cont’d)</a:t>
            </a:r>
            <a:endParaRPr lang="en-US" altLang="en-US" dirty="0"/>
          </a:p>
        </p:txBody>
      </p:sp>
      <p:sp>
        <p:nvSpPr>
          <p:cNvPr id="47107" name="Rectangle 2051"/>
          <p:cNvSpPr>
            <a:spLocks noGrp="1"/>
          </p:cNvSpPr>
          <p:nvPr>
            <p:ph idx="1"/>
          </p:nvPr>
        </p:nvSpPr>
        <p:spPr>
          <a:xfrm>
            <a:off x="381000" y="2057400"/>
            <a:ext cx="8229600" cy="4530725"/>
          </a:xfrm>
        </p:spPr>
        <p:txBody>
          <a:bodyPr vert="horz" wrap="square" lIns="91440" tIns="45720" rIns="91440" bIns="45720" anchor="t"/>
          <a:p>
            <a:pPr eaLnBrk="1" hangingPunct="1"/>
            <a:r>
              <a:rPr lang="en-US" altLang="en-US" b="1" dirty="0"/>
              <a:t>Environment: </a:t>
            </a:r>
            <a:r>
              <a:rPr lang="en-US" altLang="en-US" dirty="0"/>
              <a:t>The environment consists of the following: process factors, people factors, methods, tools, constraints, etc.</a:t>
            </a:r>
            <a:endParaRPr lang="en-US" altLang="en-US" b="1" dirty="0"/>
          </a:p>
          <a:p>
            <a:pPr lvl="1" eaLnBrk="1" hangingPunct="1"/>
            <a:r>
              <a:rPr lang="en-US" altLang="en-US" b="1" dirty="0"/>
              <a:t>Example: </a:t>
            </a:r>
            <a:r>
              <a:rPr lang="en-US" altLang="en-US" dirty="0"/>
              <a:t>The maintenance staff are poorly motivated programmers who have limited access to tools.</a:t>
            </a:r>
            <a:endParaRPr lang="en-US" altLang="en-US" b="1"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91440" tIns="45720" rIns="91440" bIns="45720" anchor="t"/>
          <a:p>
            <a:pPr eaLnBrk="1" hangingPunct="1"/>
            <a:r>
              <a:rPr lang="en-US" altLang="en-US" dirty="0"/>
              <a:t>Determining Metrics</a:t>
            </a:r>
            <a:endParaRPr lang="en-US" altLang="en-US" dirty="0"/>
          </a:p>
        </p:txBody>
      </p:sp>
      <p:sp>
        <p:nvSpPr>
          <p:cNvPr id="48131" name="Rectangle 3"/>
          <p:cNvSpPr>
            <a:spLocks noGrp="1"/>
          </p:cNvSpPr>
          <p:nvPr>
            <p:ph idx="1"/>
          </p:nvPr>
        </p:nvSpPr>
        <p:spPr/>
        <p:txBody>
          <a:bodyPr vert="horz" wrap="square" lIns="91440" tIns="45720" rIns="91440" bIns="45720" anchor="t"/>
          <a:p>
            <a:pPr eaLnBrk="1" hangingPunct="1"/>
            <a:endParaRPr lang="en-US" altLang="en-US" dirty="0"/>
          </a:p>
        </p:txBody>
      </p:sp>
      <p:graphicFrame>
        <p:nvGraphicFramePr>
          <p:cNvPr id="46110" name="Group 30"/>
          <p:cNvGraphicFramePr>
            <a:graphicFrameLocks noGrp="1"/>
          </p:cNvGraphicFramePr>
          <p:nvPr/>
        </p:nvGraphicFramePr>
        <p:xfrm>
          <a:off x="685800" y="2057400"/>
          <a:ext cx="7772400" cy="2916238"/>
        </p:xfrm>
        <a:graphic>
          <a:graphicData uri="http://schemas.openxmlformats.org/drawingml/2006/table">
            <a:tbl>
              <a:tblPr/>
              <a:tblGrid>
                <a:gridCol w="1524000"/>
                <a:gridCol w="3429000"/>
                <a:gridCol w="2819400"/>
              </a:tblGrid>
              <a:tr h="6858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600" b="1" i="0" u="none" strike="noStrike" cap="none" normalizeH="0" baseline="0" smtClean="0">
                          <a:ln>
                            <a:noFill/>
                          </a:ln>
                          <a:solidFill>
                            <a:schemeClr val="tx1"/>
                          </a:solidFill>
                          <a:effectLst/>
                          <a:latin typeface="Arial" panose="020B0604020202020204" pitchFamily="34" charset="0"/>
                        </a:rPr>
                        <a:t>Goal</a:t>
                      </a:r>
                      <a:endParaRPr kumimoji="0" lang="en-US" altLang="en-US" sz="2600" b="1"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600" b="1" i="0" u="none" strike="noStrike" cap="none" normalizeH="0" baseline="0" smtClean="0">
                          <a:ln>
                            <a:noFill/>
                          </a:ln>
                          <a:solidFill>
                            <a:schemeClr val="tx1"/>
                          </a:solidFill>
                          <a:effectLst/>
                          <a:latin typeface="Arial" panose="020B0604020202020204" pitchFamily="34" charset="0"/>
                        </a:rPr>
                        <a:t>Questions</a:t>
                      </a:r>
                      <a:endParaRPr kumimoji="0" lang="en-US" altLang="en-US" sz="26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600" b="1" i="0" u="none" strike="noStrike" cap="none" normalizeH="0" baseline="0" smtClean="0">
                          <a:ln>
                            <a:noFill/>
                          </a:ln>
                          <a:solidFill>
                            <a:schemeClr val="tx1"/>
                          </a:solidFill>
                          <a:effectLst/>
                          <a:latin typeface="Arial" panose="020B0604020202020204" pitchFamily="34" charset="0"/>
                        </a:rPr>
                        <a:t>Metrics</a:t>
                      </a:r>
                      <a:endParaRPr kumimoji="0" lang="en-US" altLang="en-US" sz="26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018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600" b="0" i="0" u="none" strike="noStrike" cap="none" normalizeH="0" baseline="0" smtClean="0">
                          <a:ln>
                            <a:noFill/>
                          </a:ln>
                          <a:solidFill>
                            <a:schemeClr val="tx1"/>
                          </a:solidFill>
                          <a:effectLst/>
                          <a:latin typeface="Arial" panose="020B0604020202020204" pitchFamily="34" charset="0"/>
                        </a:rPr>
                        <a:t>Evaluate</a:t>
                      </a:r>
                      <a:endParaRPr kumimoji="0" lang="en-US" altLang="en-US" sz="26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600" b="0" i="0" u="none" strike="noStrike" cap="none" normalizeH="0" baseline="0" smtClean="0">
                          <a:ln>
                            <a:noFill/>
                          </a:ln>
                          <a:solidFill>
                            <a:schemeClr val="tx1"/>
                          </a:solidFill>
                          <a:effectLst/>
                          <a:latin typeface="Arial" panose="020B0604020202020204" pitchFamily="34" charset="0"/>
                        </a:rPr>
                        <a:t>How fast are fixes to customer reported problems made?</a:t>
                      </a:r>
                      <a:endParaRPr kumimoji="0" lang="en-US" altLang="en-US" sz="2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600" b="0" i="0" u="none" strike="noStrike" cap="none" normalizeH="0" baseline="0" smtClean="0">
                          <a:ln>
                            <a:noFill/>
                          </a:ln>
                          <a:solidFill>
                            <a:schemeClr val="tx1"/>
                          </a:solidFill>
                          <a:effectLst/>
                          <a:latin typeface="Arial" panose="020B0604020202020204" pitchFamily="34" charset="0"/>
                        </a:rPr>
                        <a:t>What is the quality of fixes delivered?</a:t>
                      </a:r>
                      <a:endParaRPr kumimoji="0" lang="en-US" altLang="en-US" sz="2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600" b="0" i="0" u="none" strike="noStrike" cap="none" normalizeH="0" baseline="0" smtClean="0">
                          <a:ln>
                            <a:noFill/>
                          </a:ln>
                          <a:solidFill>
                            <a:schemeClr val="tx1"/>
                          </a:solidFill>
                          <a:effectLst/>
                          <a:latin typeface="Arial" panose="020B0604020202020204" pitchFamily="34" charset="0"/>
                        </a:rPr>
                        <a:t>Average effort to fix a problem</a:t>
                      </a:r>
                      <a:endParaRPr kumimoji="0" lang="en-US" altLang="en-US" sz="2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en-US" sz="2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en-US" sz="2600" b="0" i="0" u="none" strike="noStrike" cap="none" normalizeH="0" baseline="0" smtClean="0">
                          <a:ln>
                            <a:noFill/>
                          </a:ln>
                          <a:solidFill>
                            <a:schemeClr val="tx1"/>
                          </a:solidFill>
                          <a:effectLst/>
                          <a:latin typeface="Arial" panose="020B0604020202020204" pitchFamily="34" charset="0"/>
                        </a:rPr>
                        <a:t>Percentage of incorrect fixes</a:t>
                      </a:r>
                      <a:endParaRPr kumimoji="0" lang="en-US" altLang="en-US" sz="2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ADMC Exercise </a:t>
            </a:r>
            <a:endParaRPr lang="en-US" dirty="0"/>
          </a:p>
        </p:txBody>
      </p:sp>
      <p:sp>
        <p:nvSpPr>
          <p:cNvPr id="3" name="Content Placeholder 2"/>
          <p:cNvSpPr>
            <a:spLocks noGrp="1"/>
          </p:cNvSpPr>
          <p:nvPr>
            <p:ph idx="1"/>
          </p:nvPr>
        </p:nvSpPr>
        <p:spPr/>
        <p:txBody>
          <a:bodyPr/>
          <a:lstStyle/>
          <a:p>
            <a:r>
              <a:rPr lang="en-US" dirty="0" smtClean="0"/>
              <a:t>An SDLC that consists of six phases</a:t>
            </a:r>
            <a:endParaRPr lang="en-US" dirty="0" smtClean="0"/>
          </a:p>
          <a:p>
            <a:r>
              <a:rPr lang="en-US" dirty="0" smtClean="0"/>
              <a:t>Requirements (  3 weeks delay)</a:t>
            </a:r>
            <a:endParaRPr lang="en-US" dirty="0" smtClean="0"/>
          </a:p>
          <a:p>
            <a:r>
              <a:rPr lang="en-US" dirty="0" smtClean="0"/>
              <a:t>Analysis     (2 weeks delay)</a:t>
            </a:r>
            <a:endParaRPr lang="en-US" dirty="0" smtClean="0"/>
          </a:p>
          <a:p>
            <a:r>
              <a:rPr lang="en-US" dirty="0" smtClean="0"/>
              <a:t>Logical design (0 weeks delay)</a:t>
            </a:r>
            <a:endParaRPr lang="en-US" dirty="0" smtClean="0"/>
          </a:p>
          <a:p>
            <a:r>
              <a:rPr lang="en-US" dirty="0" smtClean="0"/>
              <a:t>Physical design ( 4 weeks delay</a:t>
            </a:r>
            <a:endParaRPr lang="en-US" dirty="0" smtClean="0"/>
          </a:p>
          <a:p>
            <a:r>
              <a:rPr lang="en-US" dirty="0" smtClean="0"/>
              <a:t>Implementation  (10 weeks delay)</a:t>
            </a:r>
            <a:endParaRPr lang="en-US" dirty="0" smtClean="0"/>
          </a:p>
          <a:p>
            <a:r>
              <a:rPr lang="en-US" dirty="0" smtClean="0"/>
              <a:t>Testing  ( 6 weeks delay)   ADMC ?</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Five Approaches of Defining Quality</a:t>
            </a:r>
            <a:endParaRPr kumimoji="0" 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1331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Harvard professor David Garvin, in his book </a:t>
            </a:r>
            <a:r>
              <a:rPr kumimoji="0" lang="en-US" sz="29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Managing Quality</a:t>
            </a:r>
            <a:r>
              <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summarized five principal approaches to define quality. </a:t>
            </a:r>
            <a:endPar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endPar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Transcendent</a:t>
            </a:r>
            <a:endPar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Product based</a:t>
            </a:r>
            <a:endPar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User based</a:t>
            </a:r>
            <a:endPar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Manufacturing  based</a:t>
            </a:r>
            <a:endPar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Value based</a:t>
            </a:r>
            <a:endPar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endParaRPr kumimoji="0" lang="en-US" sz="29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Transcendental view</a:t>
            </a:r>
            <a:endParaRPr kumimoji="0" 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1433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Those who hold the transcendental view would say “I can’t define it, but I know it when I see it”</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Advertisers are fond of promoting products in these terms.</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None/>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 Where shopping is a pleasure” (supermarket). “We love to fly and it shows" (airline).</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None/>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Television and print media are awash with such indefinable claims and therein lies the problem:</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Quality is difficult to define or to operationalize. It thus becomes elusive when using the approach as basis for competitive advantage. Moreover, the functions of design, production and service may find it difficult to use the definition as a basis for quality management.</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PRODUCT BASED</a:t>
            </a:r>
            <a:br>
              <a:rPr kumimoji="0" 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br>
            <a:endParaRPr kumimoji="0" 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1536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Quality is viewed as a quantifiable or measurable characteristic or attribute. For example durability or reliability can be measured and the engineer can design to that benchmark. </a:t>
            </a:r>
            <a:endPar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Quality is determined objectively.</a:t>
            </a:r>
            <a:endPar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Although this approach has many benefits, it has limitation as well. Where quality is based on individual taste or preference, the benchmark for measurement may be misleading.</a:t>
            </a:r>
            <a:endPar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endPar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USER BASED</a:t>
            </a:r>
            <a:br>
              <a:rPr kumimoji="0" 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br>
            <a:endParaRPr kumimoji="0" 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163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sz="25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It </a:t>
            </a: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is based on idea that quality is an individual matter and products that best satisfy their preferences are those with the highest quality. This is rational approach but leads to two problems;</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Consumer preference vary widely and it is difficult to aggregate these preferences into products with wide appeal. This leads to the choice between a niche strategy or a market aggregation approach which tries to identify those product attributes that meet the needs of the largest number of consumers.</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Another problem concerns the answer to the question “Are quality and customer satisfaction the same?” the answer is probably not. One may admit that a Lincoln continental has many quality attribute, but satisfaction may be better achieved with an Escort.</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MANUFACTURING BASED</a:t>
            </a:r>
            <a:br>
              <a:rPr kumimoji="0" 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br>
            <a:endParaRPr kumimoji="0" 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1741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Manufacturing-based definitions are concerned primarily with engineering and manufacturing practices and use the universal definition of “conformance to requirements”. Requirements or specifications are established by design and any deviation implies a reduction in quality. The concept applies to services as well as product. Excellence in quality is not necessarily in the eye of the beholder but rather in the standards set by the organization.</a:t>
            </a:r>
            <a:endPar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This approach has the serious weakness. The consumer’s perception of quality is equated with conformance and hence is internally focused.</a:t>
            </a:r>
            <a:endPar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endParaRPr kumimoji="0" lang="en-US" sz="2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Value Based</a:t>
            </a:r>
            <a:endParaRPr kumimoji="0" 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1843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9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It is defined in term of costs and prices as well as number of other attributes. Thus, the consumer’s purchased decision is based on quality at an acceptable price. This approach is reflected in the popular </a:t>
            </a:r>
            <a:r>
              <a:rPr kumimoji="0" lang="en-US" sz="29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Consumer Reports </a:t>
            </a:r>
            <a:r>
              <a:rPr kumimoji="0" lang="en-US" sz="29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magazine which ranks products and services based on two criteria: Quality and Value.</a:t>
            </a:r>
            <a:endParaRPr kumimoji="0" lang="en-US" sz="29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sz="29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The highest quality is not usually the best value. That designation is assigned to the “best- buy” product or service</a:t>
            </a:r>
            <a:r>
              <a:rPr kumimoji="0" 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endParaRPr kumimoji="0" 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5"/>
          <p:cNvSpPr/>
          <p:nvPr/>
        </p:nvSpPr>
        <p:spPr>
          <a:xfrm>
            <a:off x="3048000" y="304800"/>
            <a:ext cx="3200400" cy="56388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endParaRPr lang="en-US" altLang="en-US" sz="2000" dirty="0"/>
          </a:p>
        </p:txBody>
      </p:sp>
      <p:sp>
        <p:nvSpPr>
          <p:cNvPr id="24579" name="Rectangle 6"/>
          <p:cNvSpPr/>
          <p:nvPr/>
        </p:nvSpPr>
        <p:spPr>
          <a:xfrm>
            <a:off x="3581400" y="762000"/>
            <a:ext cx="2133600" cy="990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endParaRPr lang="en-US" altLang="en-US" sz="2000" dirty="0"/>
          </a:p>
        </p:txBody>
      </p:sp>
      <p:sp>
        <p:nvSpPr>
          <p:cNvPr id="24580" name="Rectangle 7"/>
          <p:cNvSpPr/>
          <p:nvPr/>
        </p:nvSpPr>
        <p:spPr>
          <a:xfrm>
            <a:off x="3581400" y="1905000"/>
            <a:ext cx="2133600" cy="12954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endParaRPr lang="en-US" altLang="en-US" sz="2000" dirty="0"/>
          </a:p>
        </p:txBody>
      </p:sp>
      <p:sp>
        <p:nvSpPr>
          <p:cNvPr id="24581" name="Rectangle 8"/>
          <p:cNvSpPr/>
          <p:nvPr/>
        </p:nvSpPr>
        <p:spPr>
          <a:xfrm>
            <a:off x="3581400" y="3505200"/>
            <a:ext cx="2133600" cy="9144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endParaRPr lang="en-US" altLang="en-US" sz="2000" dirty="0"/>
          </a:p>
        </p:txBody>
      </p:sp>
      <p:sp>
        <p:nvSpPr>
          <p:cNvPr id="24582" name="Rectangle 9"/>
          <p:cNvSpPr/>
          <p:nvPr/>
        </p:nvSpPr>
        <p:spPr>
          <a:xfrm>
            <a:off x="3581400" y="4800600"/>
            <a:ext cx="2057400" cy="8382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endParaRPr lang="en-US" altLang="en-US" sz="2000" dirty="0"/>
          </a:p>
        </p:txBody>
      </p:sp>
      <p:sp>
        <p:nvSpPr>
          <p:cNvPr id="48138" name="Rectangle 10"/>
          <p:cNvSpPr>
            <a:spLocks noChangeArrowheads="1"/>
          </p:cNvSpPr>
          <p:nvPr/>
        </p:nvSpPr>
        <p:spPr bwMode="auto">
          <a:xfrm>
            <a:off x="3581400" y="762000"/>
            <a:ext cx="2057400" cy="91598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rPr>
              <a:t>MANAGEMENT OF PROCESS QUALITY</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48139" name="Rectangle 11"/>
          <p:cNvSpPr>
            <a:spLocks noChangeArrowheads="1"/>
          </p:cNvSpPr>
          <p:nvPr/>
        </p:nvSpPr>
        <p:spPr bwMode="auto">
          <a:xfrm>
            <a:off x="3505200" y="1981200"/>
            <a:ext cx="2286000" cy="923925"/>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rPr>
              <a:t>HUMAN RESOURCE DEVELOPMENT AND MANAGEMENT</a:t>
            </a:r>
            <a:endParaRPr kumimoji="0" lang="en-US"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48140" name="Rectangle 12"/>
          <p:cNvSpPr>
            <a:spLocks noChangeArrowheads="1"/>
          </p:cNvSpPr>
          <p:nvPr/>
        </p:nvSpPr>
        <p:spPr bwMode="auto">
          <a:xfrm>
            <a:off x="3657600" y="3505200"/>
            <a:ext cx="2057400" cy="91598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rPr>
              <a:t>STRATEGIC QUALITY PLANNING</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48141" name="Rectangle 13"/>
          <p:cNvSpPr>
            <a:spLocks noChangeArrowheads="1"/>
          </p:cNvSpPr>
          <p:nvPr/>
        </p:nvSpPr>
        <p:spPr bwMode="auto">
          <a:xfrm>
            <a:off x="3657600" y="4800600"/>
            <a:ext cx="1981200" cy="641350"/>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rPr>
              <a:t>INFORMATION AND ANALYSIS</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24587" name="Rectangle 14"/>
          <p:cNvSpPr/>
          <p:nvPr/>
        </p:nvSpPr>
        <p:spPr>
          <a:xfrm>
            <a:off x="5943600" y="1447800"/>
            <a:ext cx="1524000" cy="1219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en-US" sz="1600" dirty="0"/>
              <a:t>CUSTOMER </a:t>
            </a:r>
            <a:endParaRPr lang="en-US" altLang="en-US" sz="1600" dirty="0"/>
          </a:p>
          <a:p>
            <a:pPr marL="0" lvl="0" indent="0" algn="ctr">
              <a:spcBef>
                <a:spcPct val="0"/>
              </a:spcBef>
              <a:buClrTx/>
              <a:buSzTx/>
              <a:buFontTx/>
              <a:buNone/>
            </a:pPr>
            <a:r>
              <a:rPr lang="en-US" altLang="en-US" sz="1600" dirty="0"/>
              <a:t>FOCUS</a:t>
            </a:r>
            <a:endParaRPr lang="en-US" altLang="en-US" sz="1600" dirty="0"/>
          </a:p>
          <a:p>
            <a:pPr marL="0" lvl="0" indent="0" algn="ctr">
              <a:spcBef>
                <a:spcPct val="0"/>
              </a:spcBef>
              <a:buClrTx/>
              <a:buSzTx/>
              <a:buFontTx/>
              <a:buNone/>
            </a:pPr>
            <a:r>
              <a:rPr lang="en-US" altLang="en-US" sz="1600" dirty="0"/>
              <a:t> AND </a:t>
            </a:r>
            <a:endParaRPr lang="en-US" altLang="en-US" sz="1600" dirty="0"/>
          </a:p>
          <a:p>
            <a:pPr marL="0" lvl="0" indent="0" algn="ctr">
              <a:spcBef>
                <a:spcPct val="0"/>
              </a:spcBef>
              <a:buClrTx/>
              <a:buSzTx/>
              <a:buFontTx/>
              <a:buNone/>
            </a:pPr>
            <a:r>
              <a:rPr lang="en-US" altLang="en-US" sz="1600" dirty="0"/>
              <a:t>SATISFACTION</a:t>
            </a:r>
            <a:endParaRPr lang="en-US" altLang="en-US" sz="1600" dirty="0"/>
          </a:p>
        </p:txBody>
      </p:sp>
      <p:sp>
        <p:nvSpPr>
          <p:cNvPr id="24588" name="Rectangle 15"/>
          <p:cNvSpPr/>
          <p:nvPr/>
        </p:nvSpPr>
        <p:spPr>
          <a:xfrm>
            <a:off x="6019800" y="3733800"/>
            <a:ext cx="1524000" cy="1219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en-US" sz="1600" dirty="0"/>
              <a:t>QUALITY </a:t>
            </a:r>
            <a:endParaRPr lang="en-US" altLang="en-US" sz="1600" dirty="0"/>
          </a:p>
          <a:p>
            <a:pPr marL="0" lvl="0" indent="0" algn="ctr">
              <a:spcBef>
                <a:spcPct val="0"/>
              </a:spcBef>
              <a:buClrTx/>
              <a:buSzTx/>
              <a:buFontTx/>
              <a:buNone/>
            </a:pPr>
            <a:r>
              <a:rPr lang="en-US" altLang="en-US" sz="1600" dirty="0"/>
              <a:t>AND </a:t>
            </a:r>
            <a:endParaRPr lang="en-US" altLang="en-US" sz="1600" dirty="0"/>
          </a:p>
          <a:p>
            <a:pPr marL="0" lvl="0" indent="0" algn="ctr">
              <a:spcBef>
                <a:spcPct val="0"/>
              </a:spcBef>
              <a:buClrTx/>
              <a:buSzTx/>
              <a:buFontTx/>
              <a:buNone/>
            </a:pPr>
            <a:r>
              <a:rPr lang="en-US" altLang="en-US" sz="1600" dirty="0"/>
              <a:t>OPERATIONAL </a:t>
            </a:r>
            <a:endParaRPr lang="en-US" altLang="en-US" sz="1600" dirty="0"/>
          </a:p>
          <a:p>
            <a:pPr marL="0" lvl="0" indent="0" algn="ctr">
              <a:spcBef>
                <a:spcPct val="0"/>
              </a:spcBef>
              <a:buClrTx/>
              <a:buSzTx/>
              <a:buFontTx/>
              <a:buNone/>
            </a:pPr>
            <a:r>
              <a:rPr lang="en-US" altLang="en-US" sz="1600" dirty="0"/>
              <a:t>RESULTS</a:t>
            </a:r>
            <a:endParaRPr lang="en-US" altLang="en-US" sz="1600" dirty="0"/>
          </a:p>
        </p:txBody>
      </p:sp>
      <p:sp>
        <p:nvSpPr>
          <p:cNvPr id="24589" name="Rectangle 16"/>
          <p:cNvSpPr/>
          <p:nvPr/>
        </p:nvSpPr>
        <p:spPr>
          <a:xfrm>
            <a:off x="1828800" y="2514600"/>
            <a:ext cx="1295400" cy="1219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en-US" sz="1600" dirty="0"/>
              <a:t>SENIOR</a:t>
            </a:r>
            <a:endParaRPr lang="en-US" altLang="en-US" sz="1600" dirty="0"/>
          </a:p>
          <a:p>
            <a:pPr marL="0" lvl="0" indent="0" algn="ctr">
              <a:spcBef>
                <a:spcPct val="0"/>
              </a:spcBef>
              <a:buClrTx/>
              <a:buSzTx/>
              <a:buFontTx/>
              <a:buNone/>
            </a:pPr>
            <a:r>
              <a:rPr lang="en-US" altLang="en-US" sz="1600" dirty="0"/>
              <a:t>EXECUTIVE</a:t>
            </a:r>
            <a:endParaRPr lang="en-US" altLang="en-US" sz="1600" dirty="0"/>
          </a:p>
          <a:p>
            <a:pPr marL="0" lvl="0" indent="0" algn="ctr">
              <a:spcBef>
                <a:spcPct val="0"/>
              </a:spcBef>
              <a:buClrTx/>
              <a:buSzTx/>
              <a:buFontTx/>
              <a:buNone/>
            </a:pPr>
            <a:r>
              <a:rPr lang="en-US" altLang="en-US" sz="1600" dirty="0"/>
              <a:t>LEADERSHIP</a:t>
            </a:r>
            <a:endParaRPr lang="en-US" altLang="en-US" sz="1600" dirty="0"/>
          </a:p>
        </p:txBody>
      </p:sp>
      <p:sp>
        <p:nvSpPr>
          <p:cNvPr id="24590" name="Line 20"/>
          <p:cNvSpPr/>
          <p:nvPr/>
        </p:nvSpPr>
        <p:spPr>
          <a:xfrm>
            <a:off x="6781800" y="2667000"/>
            <a:ext cx="0" cy="1066800"/>
          </a:xfrm>
          <a:prstGeom prst="line">
            <a:avLst/>
          </a:prstGeom>
          <a:ln w="9525" cap="flat" cmpd="sng">
            <a:solidFill>
              <a:schemeClr val="tx1"/>
            </a:solidFill>
            <a:prstDash val="solid"/>
            <a:headEnd type="triangle" w="med" len="med"/>
            <a:tailEnd type="triangle" w="med" len="med"/>
          </a:ln>
        </p:spPr>
      </p:sp>
      <p:sp>
        <p:nvSpPr>
          <p:cNvPr id="24591" name="Line 21"/>
          <p:cNvSpPr/>
          <p:nvPr/>
        </p:nvSpPr>
        <p:spPr>
          <a:xfrm>
            <a:off x="3124200" y="2971800"/>
            <a:ext cx="381000" cy="0"/>
          </a:xfrm>
          <a:prstGeom prst="line">
            <a:avLst/>
          </a:prstGeom>
          <a:ln w="9525" cap="flat" cmpd="sng">
            <a:solidFill>
              <a:schemeClr val="tx1"/>
            </a:solidFill>
            <a:prstDash val="solid"/>
            <a:headEnd type="triangle" w="med" len="med"/>
            <a:tailEnd type="triangle" w="med" len="med"/>
          </a:ln>
        </p:spPr>
      </p:sp>
      <p:sp>
        <p:nvSpPr>
          <p:cNvPr id="24592" name="Line 22"/>
          <p:cNvSpPr/>
          <p:nvPr/>
        </p:nvSpPr>
        <p:spPr>
          <a:xfrm flipV="1">
            <a:off x="5791200" y="2667000"/>
            <a:ext cx="304800" cy="304800"/>
          </a:xfrm>
          <a:prstGeom prst="line">
            <a:avLst/>
          </a:prstGeom>
          <a:ln w="9525" cap="flat" cmpd="sng">
            <a:solidFill>
              <a:schemeClr val="tx1"/>
            </a:solidFill>
            <a:prstDash val="solid"/>
            <a:headEnd type="triangle" w="med" len="med"/>
            <a:tailEnd type="triangle" w="med" len="med"/>
          </a:ln>
        </p:spPr>
      </p:sp>
      <p:sp>
        <p:nvSpPr>
          <p:cNvPr id="24593" name="Line 23"/>
          <p:cNvSpPr/>
          <p:nvPr/>
        </p:nvSpPr>
        <p:spPr>
          <a:xfrm>
            <a:off x="5791200" y="3200400"/>
            <a:ext cx="304800" cy="381000"/>
          </a:xfrm>
          <a:prstGeom prst="line">
            <a:avLst/>
          </a:prstGeom>
          <a:ln w="9525" cap="flat" cmpd="sng">
            <a:solidFill>
              <a:schemeClr val="tx1"/>
            </a:solidFill>
            <a:prstDash val="solid"/>
            <a:headEnd type="triangle" w="med" len="med"/>
            <a:tailEnd type="triangle" w="med" len="med"/>
          </a:ln>
        </p:spPr>
      </p:sp>
      <p:sp>
        <p:nvSpPr>
          <p:cNvPr id="24594" name="Line 24"/>
          <p:cNvSpPr/>
          <p:nvPr/>
        </p:nvSpPr>
        <p:spPr>
          <a:xfrm>
            <a:off x="2362200" y="152400"/>
            <a:ext cx="0" cy="2286000"/>
          </a:xfrm>
          <a:prstGeom prst="line">
            <a:avLst/>
          </a:prstGeom>
          <a:ln w="9525" cap="flat" cmpd="sng">
            <a:solidFill>
              <a:schemeClr val="tx1"/>
            </a:solidFill>
            <a:prstDash val="solid"/>
            <a:headEnd type="none" w="med" len="med"/>
            <a:tailEnd type="triangle" w="med" len="med"/>
          </a:ln>
        </p:spPr>
      </p:sp>
      <p:sp>
        <p:nvSpPr>
          <p:cNvPr id="24595" name="Line 25"/>
          <p:cNvSpPr/>
          <p:nvPr/>
        </p:nvSpPr>
        <p:spPr>
          <a:xfrm flipV="1">
            <a:off x="2362200" y="152400"/>
            <a:ext cx="4419600" cy="0"/>
          </a:xfrm>
          <a:prstGeom prst="line">
            <a:avLst/>
          </a:prstGeom>
          <a:ln w="9525" cap="flat" cmpd="sng">
            <a:solidFill>
              <a:schemeClr val="tx1"/>
            </a:solidFill>
            <a:prstDash val="solid"/>
            <a:headEnd type="none" w="med" len="med"/>
            <a:tailEnd type="none" w="med" len="med"/>
          </a:ln>
        </p:spPr>
      </p:sp>
      <p:sp>
        <p:nvSpPr>
          <p:cNvPr id="24596" name="Line 26"/>
          <p:cNvSpPr/>
          <p:nvPr/>
        </p:nvSpPr>
        <p:spPr>
          <a:xfrm flipH="1">
            <a:off x="6781800" y="152400"/>
            <a:ext cx="0" cy="1295400"/>
          </a:xfrm>
          <a:prstGeom prst="line">
            <a:avLst/>
          </a:prstGeom>
          <a:ln w="9525" cap="flat" cmpd="sng">
            <a:solidFill>
              <a:schemeClr val="tx1"/>
            </a:solidFill>
            <a:prstDash val="solid"/>
            <a:headEnd type="none" w="med" len="med"/>
            <a:tailEnd type="triangle" w="med" len="med"/>
          </a:ln>
        </p:spPr>
      </p:sp>
      <p:sp>
        <p:nvSpPr>
          <p:cNvPr id="24597" name="Line 29"/>
          <p:cNvSpPr/>
          <p:nvPr/>
        </p:nvSpPr>
        <p:spPr>
          <a:xfrm>
            <a:off x="2514600" y="5715000"/>
            <a:ext cx="4419600" cy="0"/>
          </a:xfrm>
          <a:prstGeom prst="line">
            <a:avLst/>
          </a:prstGeom>
          <a:ln w="9525" cap="flat" cmpd="sng">
            <a:solidFill>
              <a:schemeClr val="tx1"/>
            </a:solidFill>
            <a:prstDash val="solid"/>
            <a:headEnd type="none" w="med" len="med"/>
            <a:tailEnd type="none" w="med" len="med"/>
          </a:ln>
        </p:spPr>
      </p:sp>
      <p:sp>
        <p:nvSpPr>
          <p:cNvPr id="24598" name="Rectangle 30"/>
          <p:cNvSpPr/>
          <p:nvPr/>
        </p:nvSpPr>
        <p:spPr>
          <a:xfrm>
            <a:off x="1905000" y="6019800"/>
            <a:ext cx="5486400" cy="6858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en-US" sz="3000" b="1" dirty="0">
                <a:solidFill>
                  <a:srgbClr val="000000"/>
                </a:solidFill>
                <a:latin typeface="Times New Roman" panose="02020603050405020304" pitchFamily="18" charset="0"/>
                <a:cs typeface="Times New Roman" panose="02020603050405020304" pitchFamily="18" charset="0"/>
              </a:rPr>
              <a:t>System Approach for TQM</a:t>
            </a:r>
            <a:endParaRPr lang="en-US" altLang="en-US" sz="3000" b="1" dirty="0">
              <a:solidFill>
                <a:srgbClr val="000000"/>
              </a:solidFill>
              <a:latin typeface="Times New Roman" panose="02020603050405020304" pitchFamily="18" charset="0"/>
              <a:ea typeface="Times New Roman" panose="02020603050405020304" pitchFamily="18" charset="0"/>
            </a:endParaRPr>
          </a:p>
        </p:txBody>
      </p:sp>
      <p:sp>
        <p:nvSpPr>
          <p:cNvPr id="24599" name="Line 26"/>
          <p:cNvSpPr/>
          <p:nvPr/>
        </p:nvSpPr>
        <p:spPr>
          <a:xfrm flipV="1">
            <a:off x="6934200" y="4953000"/>
            <a:ext cx="0" cy="762000"/>
          </a:xfrm>
          <a:prstGeom prst="line">
            <a:avLst/>
          </a:prstGeom>
          <a:ln w="9525" cap="flat" cmpd="sng">
            <a:solidFill>
              <a:schemeClr val="tx1"/>
            </a:solidFill>
            <a:prstDash val="solid"/>
            <a:headEnd type="none" w="med" len="med"/>
            <a:tailEnd type="triangle" w="med" len="med"/>
          </a:ln>
        </p:spPr>
      </p:sp>
      <p:sp>
        <p:nvSpPr>
          <p:cNvPr id="24600" name="Line 27"/>
          <p:cNvSpPr/>
          <p:nvPr/>
        </p:nvSpPr>
        <p:spPr>
          <a:xfrm flipV="1">
            <a:off x="2514600" y="3733800"/>
            <a:ext cx="0" cy="1981200"/>
          </a:xfrm>
          <a:prstGeom prst="line">
            <a:avLst/>
          </a:prstGeom>
          <a:ln w="9525" cap="flat" cmpd="sng">
            <a:solidFill>
              <a:schemeClr val="tx1"/>
            </a:solidFill>
            <a:prstDash val="solid"/>
            <a:headEnd type="none" w="med" len="med"/>
            <a:tailEnd type="triangle" w="med" len="med"/>
          </a:ln>
        </p:spPr>
      </p:sp>
      <p:sp>
        <p:nvSpPr>
          <p:cNvPr id="24601" name="TextBox 24"/>
          <p:cNvSpPr txBox="1"/>
          <p:nvPr/>
        </p:nvSpPr>
        <p:spPr>
          <a:xfrm>
            <a:off x="1295400" y="1981200"/>
            <a:ext cx="1066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en-US" sz="1800" dirty="0"/>
              <a:t>Driver</a:t>
            </a:r>
            <a:endParaRPr lang="en-US" altLang="en-US" sz="1800" dirty="0"/>
          </a:p>
        </p:txBody>
      </p:sp>
      <p:sp>
        <p:nvSpPr>
          <p:cNvPr id="24602" name="TextBox 25"/>
          <p:cNvSpPr txBox="1"/>
          <p:nvPr/>
        </p:nvSpPr>
        <p:spPr>
          <a:xfrm>
            <a:off x="3962400" y="304800"/>
            <a:ext cx="23622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en-US" sz="1800" dirty="0"/>
              <a:t>System</a:t>
            </a:r>
            <a:endParaRPr lang="en-US" altLang="en-US" sz="1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Rectangle 5"/>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mj-cs"/>
              </a:rPr>
              <a:t>TOTAL QUALITY MANAGEMENT</a:t>
            </a:r>
            <a:br>
              <a:rPr kumimoji="0" 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mj-cs"/>
              </a:rPr>
            </a:br>
            <a:br>
              <a:rPr kumimoji="0" 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mj-cs"/>
              </a:rPr>
            </a:br>
            <a:r>
              <a:rPr kumimoji="0" 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mj-cs"/>
              </a:rPr>
              <a:t> “</a:t>
            </a:r>
            <a:r>
              <a:rPr kumimoji="0" 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mj-cs"/>
              </a:rPr>
              <a:t>MUST KNOW” CONCEPTS FOR  ENGINEERS</a:t>
            </a:r>
            <a:r>
              <a:rPr kumimoji="0" lang="en-US" sz="2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 </a:t>
            </a:r>
            <a:endParaRPr kumimoji="0" lang="en-US" sz="2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pic>
        <p:nvPicPr>
          <p:cNvPr id="2051" name="Picture 4" descr="tqm"/>
          <p:cNvPicPr>
            <a:picLocks noChangeAspect="1"/>
          </p:cNvPicPr>
          <p:nvPr>
            <p:ph idx="1"/>
          </p:nvPr>
        </p:nvPicPr>
        <p:blipFill>
          <a:blip r:embed="rId1"/>
          <a:srcRect/>
          <a:stretch>
            <a:fillRect/>
          </a:stretch>
        </p:blipFill>
        <p:spPr>
          <a:xfrm>
            <a:off x="2246313" y="1981200"/>
            <a:ext cx="4651375" cy="4114800"/>
          </a:xfr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AutoShape 2"/>
          <p:cNvSpPr>
            <a:spLocks noGrp="1" noChangeArrowheads="1"/>
          </p:cNvSpPr>
          <p:nvPr>
            <p:ph type="title"/>
          </p:nvPr>
        </p:nvSpPr>
        <p:spPr>
          <a:xfrm>
            <a:off x="762000" y="533400"/>
            <a:ext cx="79248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Stages of TQM</a:t>
            </a:r>
            <a:endParaRPr kumimoji="0" lang="en-US"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5603" name="Text Box 18"/>
          <p:cNvSpPr txBox="1"/>
          <p:nvPr/>
        </p:nvSpPr>
        <p:spPr>
          <a:xfrm>
            <a:off x="990600" y="2286000"/>
            <a:ext cx="1676400" cy="762000"/>
          </a:xfrm>
          <a:prstGeom prst="rect">
            <a:avLst/>
          </a:prstGeom>
          <a:solidFill>
            <a:srgbClr val="FFFF99"/>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en-US" sz="2400" b="1" dirty="0">
                <a:solidFill>
                  <a:srgbClr val="FF0000"/>
                </a:solidFill>
                <a:latin typeface="Times New Roman" panose="02020603050405020304" pitchFamily="18" charset="0"/>
                <a:cs typeface="Arial" panose="020B0604020202020204" pitchFamily="34" charset="0"/>
              </a:rPr>
              <a:t>Quality</a:t>
            </a:r>
            <a:r>
              <a:rPr lang="en-US" altLang="en-US" sz="2400" dirty="0">
                <a:solidFill>
                  <a:srgbClr val="FF0000"/>
                </a:solidFill>
                <a:latin typeface="Times New Roman" panose="02020603050405020304" pitchFamily="18" charset="0"/>
                <a:cs typeface="Arial" panose="020B0604020202020204" pitchFamily="34" charset="0"/>
              </a:rPr>
              <a:t> </a:t>
            </a:r>
            <a:r>
              <a:rPr lang="en-US" altLang="en-US" sz="2400" b="1" dirty="0">
                <a:solidFill>
                  <a:srgbClr val="FF0000"/>
                </a:solidFill>
                <a:latin typeface="Times New Roman" panose="02020603050405020304" pitchFamily="18" charset="0"/>
                <a:cs typeface="Arial" panose="020B0604020202020204" pitchFamily="34" charset="0"/>
              </a:rPr>
              <a:t>Control</a:t>
            </a:r>
            <a:endParaRPr lang="en-US" altLang="en-US" dirty="0">
              <a:solidFill>
                <a:srgbClr val="FF0000"/>
              </a:solidFill>
              <a:latin typeface="Arial" panose="020B0604020202020204" pitchFamily="34" charset="0"/>
              <a:ea typeface="Arial" panose="020B0604020202020204" pitchFamily="34" charset="0"/>
            </a:endParaRPr>
          </a:p>
        </p:txBody>
      </p:sp>
      <p:sp>
        <p:nvSpPr>
          <p:cNvPr id="25604" name="Text Box 19"/>
          <p:cNvSpPr txBox="1"/>
          <p:nvPr/>
        </p:nvSpPr>
        <p:spPr>
          <a:xfrm>
            <a:off x="990600" y="3276600"/>
            <a:ext cx="1828800" cy="762000"/>
          </a:xfrm>
          <a:prstGeom prst="rect">
            <a:avLst/>
          </a:prstGeom>
          <a:solidFill>
            <a:srgbClr val="FFFF99"/>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en-US" sz="2400" b="1" dirty="0">
                <a:solidFill>
                  <a:srgbClr val="FF0000"/>
                </a:solidFill>
                <a:latin typeface="Times New Roman" panose="02020603050405020304" pitchFamily="18" charset="0"/>
                <a:cs typeface="Arial" panose="020B0604020202020204" pitchFamily="34" charset="0"/>
              </a:rPr>
              <a:t>Quality</a:t>
            </a:r>
            <a:r>
              <a:rPr lang="en-US" altLang="en-US" sz="2400" dirty="0">
                <a:solidFill>
                  <a:srgbClr val="FF0000"/>
                </a:solidFill>
                <a:latin typeface="Times New Roman" panose="02020603050405020304" pitchFamily="18" charset="0"/>
                <a:cs typeface="Arial" panose="020B0604020202020204" pitchFamily="34" charset="0"/>
              </a:rPr>
              <a:t> </a:t>
            </a:r>
            <a:r>
              <a:rPr lang="en-US" altLang="en-US" sz="2400" b="1" dirty="0">
                <a:solidFill>
                  <a:srgbClr val="FF0000"/>
                </a:solidFill>
                <a:latin typeface="Times New Roman" panose="02020603050405020304" pitchFamily="18" charset="0"/>
                <a:cs typeface="Arial" panose="020B0604020202020204" pitchFamily="34" charset="0"/>
              </a:rPr>
              <a:t>Assurance</a:t>
            </a:r>
            <a:endParaRPr lang="en-US" altLang="en-US" dirty="0">
              <a:solidFill>
                <a:srgbClr val="FF0000"/>
              </a:solidFill>
              <a:latin typeface="Arial" panose="020B0604020202020204" pitchFamily="34" charset="0"/>
              <a:ea typeface="Arial" panose="020B0604020202020204" pitchFamily="34" charset="0"/>
            </a:endParaRPr>
          </a:p>
        </p:txBody>
      </p:sp>
      <p:sp>
        <p:nvSpPr>
          <p:cNvPr id="25605" name="Text Box 20"/>
          <p:cNvSpPr txBox="1"/>
          <p:nvPr/>
        </p:nvSpPr>
        <p:spPr>
          <a:xfrm>
            <a:off x="762000" y="5181600"/>
            <a:ext cx="1981200" cy="762000"/>
          </a:xfrm>
          <a:prstGeom prst="rect">
            <a:avLst/>
          </a:prstGeom>
          <a:solidFill>
            <a:srgbClr val="FFFF99"/>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en-US" sz="2400" b="1" dirty="0">
                <a:solidFill>
                  <a:srgbClr val="FF0000"/>
                </a:solidFill>
                <a:latin typeface="Times New Roman" panose="02020603050405020304" pitchFamily="18" charset="0"/>
                <a:cs typeface="Arial" panose="020B0604020202020204" pitchFamily="34" charset="0"/>
              </a:rPr>
              <a:t>Quality</a:t>
            </a:r>
            <a:r>
              <a:rPr lang="en-US" altLang="en-US" sz="2400" dirty="0">
                <a:solidFill>
                  <a:srgbClr val="FF0000"/>
                </a:solidFill>
                <a:latin typeface="Times New Roman" panose="02020603050405020304" pitchFamily="18" charset="0"/>
                <a:cs typeface="Arial" panose="020B0604020202020204" pitchFamily="34" charset="0"/>
              </a:rPr>
              <a:t> </a:t>
            </a:r>
            <a:r>
              <a:rPr lang="en-US" altLang="en-US" sz="2400" b="1" dirty="0">
                <a:solidFill>
                  <a:srgbClr val="FF0000"/>
                </a:solidFill>
                <a:latin typeface="Times New Roman" panose="02020603050405020304" pitchFamily="18" charset="0"/>
                <a:cs typeface="Arial" panose="020B0604020202020204" pitchFamily="34" charset="0"/>
              </a:rPr>
              <a:t>Management</a:t>
            </a:r>
            <a:endParaRPr lang="en-US" altLang="en-US" dirty="0">
              <a:solidFill>
                <a:srgbClr val="FF0000"/>
              </a:solidFill>
              <a:latin typeface="Arial" panose="020B0604020202020204" pitchFamily="34" charset="0"/>
              <a:ea typeface="Arial" panose="020B0604020202020204" pitchFamily="34" charset="0"/>
            </a:endParaRPr>
          </a:p>
        </p:txBody>
      </p:sp>
      <p:sp>
        <p:nvSpPr>
          <p:cNvPr id="25606" name="Text Box 21"/>
          <p:cNvSpPr txBox="1"/>
          <p:nvPr/>
        </p:nvSpPr>
        <p:spPr>
          <a:xfrm>
            <a:off x="762000" y="4267200"/>
            <a:ext cx="1981200" cy="762000"/>
          </a:xfrm>
          <a:prstGeom prst="rect">
            <a:avLst/>
          </a:prstGeom>
          <a:solidFill>
            <a:srgbClr val="FFFF99"/>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en-US" sz="2400" b="1" dirty="0">
                <a:solidFill>
                  <a:srgbClr val="FF0000"/>
                </a:solidFill>
                <a:latin typeface="Times New Roman" panose="02020603050405020304" pitchFamily="18" charset="0"/>
                <a:cs typeface="Arial" panose="020B0604020202020204" pitchFamily="34" charset="0"/>
              </a:rPr>
              <a:t>Quality</a:t>
            </a:r>
            <a:r>
              <a:rPr lang="en-US" altLang="en-US" sz="2400" dirty="0">
                <a:solidFill>
                  <a:srgbClr val="FF0000"/>
                </a:solidFill>
                <a:latin typeface="Times New Roman" panose="02020603050405020304" pitchFamily="18" charset="0"/>
                <a:cs typeface="Arial" panose="020B0604020202020204" pitchFamily="34" charset="0"/>
              </a:rPr>
              <a:t> </a:t>
            </a:r>
            <a:r>
              <a:rPr lang="en-US" altLang="en-US" sz="2400" b="1" dirty="0">
                <a:solidFill>
                  <a:srgbClr val="FF0000"/>
                </a:solidFill>
                <a:latin typeface="Times New Roman" panose="02020603050405020304" pitchFamily="18" charset="0"/>
                <a:cs typeface="Arial" panose="020B0604020202020204" pitchFamily="34" charset="0"/>
              </a:rPr>
              <a:t>Improvement</a:t>
            </a:r>
            <a:endParaRPr lang="en-US" altLang="en-US" dirty="0">
              <a:solidFill>
                <a:srgbClr val="FF0000"/>
              </a:solidFill>
              <a:latin typeface="Arial" panose="020B0604020202020204" pitchFamily="34" charset="0"/>
              <a:ea typeface="Arial" panose="020B0604020202020204" pitchFamily="34" charset="0"/>
            </a:endParaRPr>
          </a:p>
        </p:txBody>
      </p:sp>
      <p:sp>
        <p:nvSpPr>
          <p:cNvPr id="25607" name="Text Box 22"/>
          <p:cNvSpPr txBox="1"/>
          <p:nvPr/>
        </p:nvSpPr>
        <p:spPr>
          <a:xfrm>
            <a:off x="838200" y="6096000"/>
            <a:ext cx="2057400" cy="762000"/>
          </a:xfrm>
          <a:prstGeom prst="rect">
            <a:avLst/>
          </a:prstGeom>
          <a:solidFill>
            <a:srgbClr val="FFFF99"/>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en-US" sz="2400" b="1" dirty="0">
                <a:solidFill>
                  <a:srgbClr val="FF0000"/>
                </a:solidFill>
                <a:latin typeface="Times New Roman" panose="02020603050405020304" pitchFamily="18" charset="0"/>
                <a:cs typeface="Arial" panose="020B0604020202020204" pitchFamily="34" charset="0"/>
              </a:rPr>
              <a:t>Total</a:t>
            </a:r>
            <a:r>
              <a:rPr lang="en-US" altLang="en-US" sz="2400" dirty="0">
                <a:solidFill>
                  <a:srgbClr val="FF0000"/>
                </a:solidFill>
                <a:latin typeface="Times New Roman" panose="02020603050405020304" pitchFamily="18" charset="0"/>
                <a:cs typeface="Arial" panose="020B0604020202020204" pitchFamily="34" charset="0"/>
              </a:rPr>
              <a:t> </a:t>
            </a:r>
            <a:r>
              <a:rPr lang="en-US" altLang="en-US" sz="2400" b="1" dirty="0">
                <a:solidFill>
                  <a:srgbClr val="FF0000"/>
                </a:solidFill>
                <a:latin typeface="Times New Roman" panose="02020603050405020304" pitchFamily="18" charset="0"/>
                <a:cs typeface="Arial" panose="020B0604020202020204" pitchFamily="34" charset="0"/>
              </a:rPr>
              <a:t>Quality</a:t>
            </a:r>
            <a:r>
              <a:rPr lang="en-US" altLang="en-US" sz="2400" dirty="0">
                <a:solidFill>
                  <a:srgbClr val="FF0000"/>
                </a:solidFill>
                <a:latin typeface="Times New Roman" panose="02020603050405020304" pitchFamily="18" charset="0"/>
                <a:cs typeface="Arial" panose="020B0604020202020204" pitchFamily="34" charset="0"/>
              </a:rPr>
              <a:t> </a:t>
            </a:r>
            <a:r>
              <a:rPr lang="en-US" altLang="en-US" sz="2400" b="1" dirty="0">
                <a:solidFill>
                  <a:srgbClr val="FF0000"/>
                </a:solidFill>
                <a:latin typeface="Times New Roman" panose="02020603050405020304" pitchFamily="18" charset="0"/>
                <a:cs typeface="Arial" panose="020B0604020202020204" pitchFamily="34" charset="0"/>
              </a:rPr>
              <a:t>Management</a:t>
            </a:r>
            <a:endParaRPr lang="en-US" altLang="en-US" dirty="0">
              <a:solidFill>
                <a:srgbClr val="FF0000"/>
              </a:solidFill>
              <a:latin typeface="Arial" panose="020B0604020202020204" pitchFamily="34" charset="0"/>
              <a:ea typeface="Arial" panose="020B0604020202020204" pitchFamily="34" charset="0"/>
            </a:endParaRPr>
          </a:p>
        </p:txBody>
      </p:sp>
      <p:sp>
        <p:nvSpPr>
          <p:cNvPr id="25608" name="Text Box 23"/>
          <p:cNvSpPr txBox="1"/>
          <p:nvPr/>
        </p:nvSpPr>
        <p:spPr>
          <a:xfrm>
            <a:off x="2959100" y="2438400"/>
            <a:ext cx="4457700" cy="66198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en-US" sz="2800" b="1" dirty="0">
                <a:solidFill>
                  <a:srgbClr val="00B050"/>
                </a:solidFill>
                <a:latin typeface="Times New Roman" panose="02020603050405020304" pitchFamily="18" charset="0"/>
                <a:cs typeface="Arial" panose="020B0604020202020204" pitchFamily="34" charset="0"/>
              </a:rPr>
              <a:t>Monitoring</a:t>
            </a:r>
            <a:r>
              <a:rPr lang="en-US" altLang="en-US" sz="2800" dirty="0">
                <a:solidFill>
                  <a:srgbClr val="00B050"/>
                </a:solidFill>
                <a:latin typeface="Times New Roman" panose="02020603050405020304" pitchFamily="18" charset="0"/>
                <a:cs typeface="Arial" panose="020B0604020202020204" pitchFamily="34" charset="0"/>
              </a:rPr>
              <a:t> </a:t>
            </a:r>
            <a:r>
              <a:rPr lang="en-US" altLang="en-US" sz="2800" b="1" dirty="0">
                <a:solidFill>
                  <a:srgbClr val="00B050"/>
                </a:solidFill>
                <a:latin typeface="Times New Roman" panose="02020603050405020304" pitchFamily="18" charset="0"/>
                <a:cs typeface="Arial" panose="020B0604020202020204" pitchFamily="34" charset="0"/>
              </a:rPr>
              <a:t>variations</a:t>
            </a:r>
            <a:endParaRPr lang="en-US" altLang="en-US" sz="2800" dirty="0">
              <a:solidFill>
                <a:srgbClr val="00B050"/>
              </a:solidFill>
              <a:latin typeface="Arial" panose="020B0604020202020204" pitchFamily="34" charset="0"/>
              <a:ea typeface="Arial" panose="020B0604020202020204" pitchFamily="34" charset="0"/>
            </a:endParaRPr>
          </a:p>
        </p:txBody>
      </p:sp>
      <p:sp>
        <p:nvSpPr>
          <p:cNvPr id="25609" name="Text Box 24"/>
          <p:cNvSpPr txBox="1"/>
          <p:nvPr/>
        </p:nvSpPr>
        <p:spPr>
          <a:xfrm>
            <a:off x="3009900" y="3505200"/>
            <a:ext cx="3162300" cy="5334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en-US" sz="2800" b="1" dirty="0">
                <a:solidFill>
                  <a:srgbClr val="00B050"/>
                </a:solidFill>
                <a:latin typeface="Times New Roman" panose="02020603050405020304" pitchFamily="18" charset="0"/>
                <a:cs typeface="Arial" panose="020B0604020202020204" pitchFamily="34" charset="0"/>
              </a:rPr>
              <a:t>Standards</a:t>
            </a:r>
            <a:r>
              <a:rPr lang="en-US" altLang="en-US" sz="2800" dirty="0">
                <a:solidFill>
                  <a:srgbClr val="00B050"/>
                </a:solidFill>
                <a:latin typeface="Times New Roman" panose="02020603050405020304" pitchFamily="18" charset="0"/>
                <a:cs typeface="Arial" panose="020B0604020202020204" pitchFamily="34" charset="0"/>
              </a:rPr>
              <a:t> </a:t>
            </a:r>
            <a:r>
              <a:rPr lang="en-US" altLang="en-US" sz="2800" b="1" dirty="0">
                <a:solidFill>
                  <a:srgbClr val="00B050"/>
                </a:solidFill>
                <a:latin typeface="Times New Roman" panose="02020603050405020304" pitchFamily="18" charset="0"/>
                <a:cs typeface="Arial" panose="020B0604020202020204" pitchFamily="34" charset="0"/>
              </a:rPr>
              <a:t>based</a:t>
            </a:r>
            <a:endParaRPr lang="en-US" altLang="en-US" sz="2800" dirty="0">
              <a:solidFill>
                <a:srgbClr val="00B050"/>
              </a:solidFill>
              <a:latin typeface="Arial" panose="020B0604020202020204" pitchFamily="34" charset="0"/>
              <a:ea typeface="Arial" panose="020B0604020202020204" pitchFamily="34" charset="0"/>
            </a:endParaRPr>
          </a:p>
        </p:txBody>
      </p:sp>
      <p:sp>
        <p:nvSpPr>
          <p:cNvPr id="25610" name="Text Box 25"/>
          <p:cNvSpPr txBox="1"/>
          <p:nvPr/>
        </p:nvSpPr>
        <p:spPr>
          <a:xfrm>
            <a:off x="3009900" y="4419600"/>
            <a:ext cx="3467100" cy="4572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en-US" sz="2800" b="1" dirty="0">
                <a:solidFill>
                  <a:srgbClr val="00B050"/>
                </a:solidFill>
                <a:latin typeface="Times New Roman" panose="02020603050405020304" pitchFamily="18" charset="0"/>
                <a:cs typeface="Arial" panose="020B0604020202020204" pitchFamily="34" charset="0"/>
              </a:rPr>
              <a:t>Process</a:t>
            </a:r>
            <a:r>
              <a:rPr lang="en-US" altLang="en-US" sz="2800" dirty="0">
                <a:solidFill>
                  <a:srgbClr val="00B050"/>
                </a:solidFill>
                <a:latin typeface="Times New Roman" panose="02020603050405020304" pitchFamily="18" charset="0"/>
                <a:cs typeface="Arial" panose="020B0604020202020204" pitchFamily="34" charset="0"/>
              </a:rPr>
              <a:t> </a:t>
            </a:r>
            <a:r>
              <a:rPr lang="en-US" altLang="en-US" sz="2800" b="1" dirty="0">
                <a:solidFill>
                  <a:srgbClr val="00B050"/>
                </a:solidFill>
                <a:latin typeface="Times New Roman" panose="02020603050405020304" pitchFamily="18" charset="0"/>
                <a:cs typeface="Arial" panose="020B0604020202020204" pitchFamily="34" charset="0"/>
              </a:rPr>
              <a:t>oriented</a:t>
            </a:r>
            <a:endParaRPr lang="en-US" altLang="en-US" sz="2800" dirty="0">
              <a:solidFill>
                <a:srgbClr val="00B050"/>
              </a:solidFill>
              <a:latin typeface="Arial" panose="020B0604020202020204" pitchFamily="34" charset="0"/>
              <a:ea typeface="Arial" panose="020B0604020202020204" pitchFamily="34" charset="0"/>
            </a:endParaRPr>
          </a:p>
        </p:txBody>
      </p:sp>
      <p:sp>
        <p:nvSpPr>
          <p:cNvPr id="25611" name="Text Box 26"/>
          <p:cNvSpPr txBox="1"/>
          <p:nvPr/>
        </p:nvSpPr>
        <p:spPr>
          <a:xfrm>
            <a:off x="3009900" y="5257800"/>
            <a:ext cx="4000500" cy="5334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en-US" sz="2800" b="1" dirty="0">
                <a:solidFill>
                  <a:srgbClr val="00B050"/>
                </a:solidFill>
                <a:latin typeface="Times New Roman" panose="02020603050405020304" pitchFamily="18" charset="0"/>
                <a:cs typeface="Arial" panose="020B0604020202020204" pitchFamily="34" charset="0"/>
              </a:rPr>
              <a:t>Internally</a:t>
            </a:r>
            <a:r>
              <a:rPr lang="en-US" altLang="en-US" sz="2800" dirty="0">
                <a:solidFill>
                  <a:srgbClr val="00B050"/>
                </a:solidFill>
                <a:latin typeface="Times New Roman" panose="02020603050405020304" pitchFamily="18" charset="0"/>
                <a:cs typeface="Arial" panose="020B0604020202020204" pitchFamily="34" charset="0"/>
              </a:rPr>
              <a:t> </a:t>
            </a:r>
            <a:r>
              <a:rPr lang="en-US" altLang="en-US" sz="2800" b="1" dirty="0">
                <a:solidFill>
                  <a:srgbClr val="00B050"/>
                </a:solidFill>
                <a:latin typeface="Times New Roman" panose="02020603050405020304" pitchFamily="18" charset="0"/>
                <a:cs typeface="Arial" panose="020B0604020202020204" pitchFamily="34" charset="0"/>
              </a:rPr>
              <a:t>motivated</a:t>
            </a:r>
            <a:endParaRPr lang="en-US" altLang="en-US" sz="2800" dirty="0">
              <a:solidFill>
                <a:srgbClr val="00B050"/>
              </a:solidFill>
              <a:latin typeface="Arial" panose="020B0604020202020204" pitchFamily="34" charset="0"/>
              <a:ea typeface="Arial" panose="020B0604020202020204" pitchFamily="34" charset="0"/>
            </a:endParaRPr>
          </a:p>
        </p:txBody>
      </p:sp>
      <p:sp>
        <p:nvSpPr>
          <p:cNvPr id="25612" name="Text Box 27"/>
          <p:cNvSpPr txBox="1"/>
          <p:nvPr/>
        </p:nvSpPr>
        <p:spPr>
          <a:xfrm>
            <a:off x="3009900" y="6096000"/>
            <a:ext cx="5600700" cy="6096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en-US" sz="2800" b="1" dirty="0">
                <a:solidFill>
                  <a:srgbClr val="00B050"/>
                </a:solidFill>
                <a:latin typeface="Times New Roman" panose="02020603050405020304" pitchFamily="18" charset="0"/>
                <a:cs typeface="Arial" panose="020B0604020202020204" pitchFamily="34" charset="0"/>
              </a:rPr>
              <a:t>Changed</a:t>
            </a:r>
            <a:r>
              <a:rPr lang="en-US" altLang="en-US" sz="2800" dirty="0">
                <a:solidFill>
                  <a:srgbClr val="00B050"/>
                </a:solidFill>
                <a:latin typeface="Times New Roman" panose="02020603050405020304" pitchFamily="18" charset="0"/>
                <a:cs typeface="Arial" panose="020B0604020202020204" pitchFamily="34" charset="0"/>
              </a:rPr>
              <a:t> </a:t>
            </a:r>
            <a:r>
              <a:rPr lang="en-US" altLang="en-US" sz="2800" b="1" dirty="0">
                <a:latin typeface="Times New Roman" panose="02020603050405020304" pitchFamily="18" charset="0"/>
                <a:cs typeface="Arial" panose="020B0604020202020204" pitchFamily="34" charset="0"/>
              </a:rPr>
              <a:t>organizational</a:t>
            </a:r>
            <a:r>
              <a:rPr lang="en-US" altLang="en-US" sz="2800" dirty="0">
                <a:latin typeface="Times New Roman" panose="02020603050405020304" pitchFamily="18" charset="0"/>
                <a:cs typeface="Arial" panose="020B0604020202020204" pitchFamily="34" charset="0"/>
              </a:rPr>
              <a:t> </a:t>
            </a:r>
            <a:r>
              <a:rPr lang="en-US" altLang="en-US" sz="2800" b="1" dirty="0">
                <a:latin typeface="Times New Roman" panose="02020603050405020304" pitchFamily="18" charset="0"/>
                <a:cs typeface="Arial" panose="020B0604020202020204" pitchFamily="34" charset="0"/>
              </a:rPr>
              <a:t>culture</a:t>
            </a:r>
            <a:endParaRPr lang="en-US" altLang="en-US" sz="2800" dirty="0">
              <a:latin typeface="Times New Roman" panose="02020603050405020304" pitchFamily="18" charset="0"/>
              <a:cs typeface="Arial" panose="020B0604020202020204" pitchFamily="34" charset="0"/>
            </a:endParaRPr>
          </a:p>
          <a:p>
            <a:pPr marL="0" lvl="0" indent="0" eaLnBrk="1" hangingPunct="1">
              <a:spcBef>
                <a:spcPct val="0"/>
              </a:spcBef>
              <a:buClrTx/>
              <a:buSzTx/>
              <a:buFontTx/>
              <a:buNone/>
            </a:pPr>
            <a:endParaRPr lang="en-US" altLang="en-US" sz="1600" b="1" dirty="0">
              <a:latin typeface="Times New Roman" panose="02020603050405020304" pitchFamily="18" charset="0"/>
              <a:cs typeface="Arial" panose="020B0604020202020204" pitchFamily="34" charset="0"/>
            </a:endParaRPr>
          </a:p>
          <a:p>
            <a:pPr marL="0" lvl="0" indent="0" eaLnBrk="1" hangingPunct="1">
              <a:spcBef>
                <a:spcPct val="0"/>
              </a:spcBef>
              <a:buClrTx/>
              <a:buSzTx/>
              <a:buFontTx/>
              <a:buNone/>
            </a:pPr>
            <a:endParaRPr lang="en-US" altLang="en-US" sz="1600" dirty="0">
              <a:latin typeface="Times New Roman" panose="02020603050405020304" pitchFamily="18" charset="0"/>
              <a:cs typeface="Arial" panose="020B0604020202020204" pitchFamily="34" charset="0"/>
            </a:endParaRPr>
          </a:p>
          <a:p>
            <a:pPr marL="0" lvl="0" indent="0" eaLnBrk="1" hangingPunct="1">
              <a:spcBef>
                <a:spcPct val="0"/>
              </a:spcBef>
              <a:buClrTx/>
              <a:buSzTx/>
              <a:buFontTx/>
              <a:buNone/>
            </a:pPr>
            <a:endParaRPr lang="en-US" altLang="en-US" sz="1600" dirty="0">
              <a:latin typeface="Times New Roman" panose="02020603050405020304" pitchFamily="18" charset="0"/>
              <a:cs typeface="Arial" panose="020B0604020202020204" pitchFamily="34" charset="0"/>
            </a:endParaRPr>
          </a:p>
          <a:p>
            <a:pPr marL="0" lvl="0" indent="0" eaLnBrk="1" hangingPunct="1">
              <a:spcBef>
                <a:spcPct val="0"/>
              </a:spcBef>
              <a:buClrTx/>
              <a:buSzTx/>
              <a:buFontTx/>
              <a:buNone/>
            </a:pPr>
            <a:endParaRPr lang="en-US" altLang="en-US" sz="1600" dirty="0">
              <a:latin typeface="Arial" panose="020B0604020202020204" pitchFamily="34" charset="0"/>
              <a:ea typeface="Arial" panose="020B0604020202020204" pitchFamily="34" charset="0"/>
            </a:endParaRPr>
          </a:p>
        </p:txBody>
      </p:sp>
      <p:sp>
        <p:nvSpPr>
          <p:cNvPr id="25613" name="Line 28"/>
          <p:cNvSpPr/>
          <p:nvPr/>
        </p:nvSpPr>
        <p:spPr>
          <a:xfrm>
            <a:off x="1981200" y="3048000"/>
            <a:ext cx="0" cy="228600"/>
          </a:xfrm>
          <a:prstGeom prst="line">
            <a:avLst/>
          </a:prstGeom>
          <a:ln w="38100" cap="flat" cmpd="sng">
            <a:solidFill>
              <a:srgbClr val="000000"/>
            </a:solidFill>
            <a:prstDash val="solid"/>
            <a:headEnd type="none" w="med" len="med"/>
            <a:tailEnd type="triangle" w="med" len="med"/>
          </a:ln>
        </p:spPr>
      </p:sp>
      <p:sp>
        <p:nvSpPr>
          <p:cNvPr id="25614" name="Line 29"/>
          <p:cNvSpPr/>
          <p:nvPr/>
        </p:nvSpPr>
        <p:spPr>
          <a:xfrm>
            <a:off x="1981200" y="4038600"/>
            <a:ext cx="0" cy="228600"/>
          </a:xfrm>
          <a:prstGeom prst="line">
            <a:avLst/>
          </a:prstGeom>
          <a:ln w="38100" cap="flat" cmpd="sng">
            <a:solidFill>
              <a:srgbClr val="000000"/>
            </a:solidFill>
            <a:prstDash val="solid"/>
            <a:headEnd type="none" w="med" len="med"/>
            <a:tailEnd type="triangle" w="med" len="med"/>
          </a:ln>
        </p:spPr>
      </p:sp>
      <p:sp>
        <p:nvSpPr>
          <p:cNvPr id="25615" name="Line 30"/>
          <p:cNvSpPr/>
          <p:nvPr/>
        </p:nvSpPr>
        <p:spPr>
          <a:xfrm>
            <a:off x="1981200" y="5867400"/>
            <a:ext cx="0" cy="228600"/>
          </a:xfrm>
          <a:prstGeom prst="line">
            <a:avLst/>
          </a:prstGeom>
          <a:ln w="38100" cap="flat" cmpd="sng">
            <a:solidFill>
              <a:srgbClr val="000000"/>
            </a:solidFill>
            <a:prstDash val="solid"/>
            <a:headEnd type="none" w="med" len="med"/>
            <a:tailEnd type="triangle" w="med" len="med"/>
          </a:ln>
        </p:spPr>
      </p:sp>
      <p:sp>
        <p:nvSpPr>
          <p:cNvPr id="25616" name="Line 31"/>
          <p:cNvSpPr/>
          <p:nvPr/>
        </p:nvSpPr>
        <p:spPr>
          <a:xfrm>
            <a:off x="1981200" y="4953000"/>
            <a:ext cx="0" cy="228600"/>
          </a:xfrm>
          <a:prstGeom prst="line">
            <a:avLst/>
          </a:prstGeom>
          <a:ln w="38100" cap="flat" cmpd="sng">
            <a:solidFill>
              <a:srgbClr val="000000"/>
            </a:solidFill>
            <a:prstDash val="solid"/>
            <a:headEnd type="none" w="med" len="med"/>
            <a:tailEnd type="triangle" w="med" len="me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Benefits of TQM</a:t>
            </a:r>
            <a:endPar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150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 </a:t>
            </a: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Better defined project scope and objectives</a:t>
            </a: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B. </a:t>
            </a: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Greater communication of objectives</a:t>
            </a: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C. </a:t>
            </a: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Teamwork</a:t>
            </a: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D. </a:t>
            </a: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Effective planning and scheduling</a:t>
            </a: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E. </a:t>
            </a: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Appropriate Training</a:t>
            </a:r>
            <a:endParaRPr kumimoji="0" lang="en-US"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a:xfrm>
            <a:off x="406400" y="228600"/>
            <a:ext cx="84328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Benefits of TQM (Cont’d)</a:t>
            </a:r>
            <a:endPar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789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F.  Improved quality of materials, equipment, and workmanship</a:t>
            </a: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Monotype Sorts" pitchFamily="2" charset="2"/>
              <a:buNone/>
              <a:defRPr/>
            </a:pPr>
            <a:endParaRPr kumimoji="0" lang="en-US"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30000"/>
              </a:lnSpc>
              <a:spcBef>
                <a:spcPct val="20000"/>
              </a:spcBef>
              <a:spcAft>
                <a:spcPct val="0"/>
              </a:spcAft>
              <a:buClr>
                <a:schemeClr val="hlink"/>
              </a:buClr>
              <a:buSzPct val="65000"/>
              <a:buFont typeface="Wingdings" panose="05000000000000000000" pitchFamily="2" charset="2"/>
              <a:buChar char="n"/>
              <a:defRPr/>
            </a:pPr>
            <a:r>
              <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Case Studies - </a:t>
            </a:r>
            <a:r>
              <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See Attachment #13</a:t>
            </a: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5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Benefits of TQM</a:t>
            </a:r>
            <a:endParaRPr kumimoji="0" lang="en-US" sz="35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102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Greater customer loyalty</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Market share improvement</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Higher stock prices</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Reduced service calls</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Higher prices</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Greater productivity</a:t>
            </a: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endPar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endPar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TQM to Software </a:t>
            </a:r>
            <a:b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Development Process</a:t>
            </a:r>
            <a:endParaRPr kumimoji="0" 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Char char="n"/>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One of Deming ideas was the Plan, Do, Check, Action, which is often shortened to  PDCA. </a:t>
            </a:r>
            <a:endPar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Char char="n"/>
              <a:defRPr/>
            </a:pPr>
            <a:r>
              <a:rPr kumimoji="0" 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We can use PDCA cycle as the basic  idea,  for  software  processes  development  to  gain software quality</a:t>
            </a:r>
            <a:endParaRPr kumimoji="0" 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6"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2855913" y="454025"/>
            <a:ext cx="3478213" cy="676275"/>
          </a:xfrm>
          <a:prstGeom prst="rect">
            <a:avLst/>
          </a:prstGeom>
        </p:spPr>
        <p:txBody>
          <a:bodyPr vert="horz" wrap="none" lIns="0" tIns="0" rIns="0" bIns="0" rtlCol="0">
            <a:spAutoFit/>
          </a:bodyPr>
          <a:lstStyle/>
          <a:p>
            <a:pPr marR="0" defTabSz="914400">
              <a:buClrTx/>
              <a:buSzTx/>
              <a:buFontTx/>
              <a:defRPr/>
            </a:pPr>
            <a:r>
              <a:rPr kumimoji="0" sz="4400" kern="1200" cap="none" spc="10" normalizeH="0" baseline="0" noProof="0" dirty="0">
                <a:latin typeface="Times New Roman" panose="02020603050405020304"/>
                <a:ea typeface="+mn-ea"/>
                <a:cs typeface="Times New Roman" panose="02020603050405020304"/>
              </a:rPr>
              <a:t>PDCA CYCLE</a:t>
            </a:r>
            <a:endParaRPr kumimoji="0" sz="4400" kern="1200" cap="none" spc="0" normalizeH="0" baseline="0" noProof="0">
              <a:latin typeface="Times New Roman" panose="02020603050405020304"/>
              <a:ea typeface="+mn-ea"/>
              <a:cs typeface="Times New Roman" panose="02020603050405020304"/>
            </a:endParaRPr>
          </a:p>
        </p:txBody>
      </p:sp>
      <p:pic>
        <p:nvPicPr>
          <p:cNvPr id="47108" name="Image"/>
          <p:cNvPicPr>
            <a:picLocks noChangeAspect="1"/>
          </p:cNvPicPr>
          <p:nvPr/>
        </p:nvPicPr>
        <p:blipFill>
          <a:blip r:embed="rId2"/>
          <a:stretch>
            <a:fillRect/>
          </a:stretch>
        </p:blipFill>
        <p:spPr>
          <a:xfrm>
            <a:off x="2286000" y="1295400"/>
            <a:ext cx="5105400" cy="508793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182563" y="50800"/>
            <a:ext cx="7772400" cy="6985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ja-JP" sz="3200" b="1" i="0" u="none" strike="noStrike" kern="0" cap="none" spc="0" normalizeH="0" baseline="0" noProof="0" dirty="0" smtClean="0">
                <a:ln>
                  <a:noFill/>
                </a:ln>
                <a:solidFill>
                  <a:srgbClr val="000099"/>
                </a:solidFill>
                <a:effectLst>
                  <a:outerShdw blurRad="38100" dist="38100" dir="2700000" algn="tl">
                    <a:srgbClr val="000000"/>
                  </a:outerShdw>
                </a:effectLst>
                <a:uLnTx/>
                <a:uFillTx/>
                <a:latin typeface="Arial" panose="020B0604020202020204" pitchFamily="34" charset="0"/>
                <a:ea typeface="+mj-ea"/>
                <a:cs typeface="+mj-cs"/>
              </a:rPr>
              <a:t> DST- PDCA Cycle</a:t>
            </a:r>
            <a:endParaRPr kumimoji="0" lang="en-GB" altLang="ja-JP" sz="3200" b="1" i="0" u="none" strike="noStrike" kern="0" cap="none" spc="0" normalizeH="0" baseline="0" noProof="0" dirty="0" smtClean="0">
              <a:ln>
                <a:noFill/>
              </a:ln>
              <a:solidFill>
                <a:srgbClr val="000099"/>
              </a:solidFill>
              <a:effectLst>
                <a:outerShdw blurRad="38100" dist="38100" dir="2700000" algn="tl">
                  <a:srgbClr val="000000"/>
                </a:outerShdw>
              </a:effectLst>
              <a:uLnTx/>
              <a:uFillTx/>
              <a:latin typeface="Arial" panose="020B0604020202020204" pitchFamily="34" charset="0"/>
              <a:ea typeface="+mj-ea"/>
              <a:cs typeface="+mj-cs"/>
            </a:endParaRPr>
          </a:p>
        </p:txBody>
      </p:sp>
      <p:sp>
        <p:nvSpPr>
          <p:cNvPr id="48131" name="Freeform 3"/>
          <p:cNvSpPr/>
          <p:nvPr/>
        </p:nvSpPr>
        <p:spPr>
          <a:xfrm>
            <a:off x="233363" y="674688"/>
            <a:ext cx="8686800" cy="131762"/>
          </a:xfrm>
          <a:custGeom>
            <a:avLst/>
            <a:gdLst>
              <a:gd name="txL" fmla="*/ 0 w 5472"/>
              <a:gd name="txT" fmla="*/ 0 h 83"/>
              <a:gd name="txR" fmla="*/ 5472 w 5472"/>
              <a:gd name="txB" fmla="*/ 83 h 83"/>
            </a:gdLst>
            <a:ahLst/>
            <a:cxnLst>
              <a:cxn ang="0">
                <a:pos x="0" y="0"/>
              </a:cxn>
              <a:cxn ang="0">
                <a:pos x="2147483647" y="0"/>
              </a:cxn>
              <a:cxn ang="0">
                <a:pos x="2147483647" y="209171381"/>
              </a:cxn>
              <a:cxn ang="0">
                <a:pos x="0" y="209171381"/>
              </a:cxn>
              <a:cxn ang="0">
                <a:pos x="0" y="0"/>
              </a:cxn>
            </a:cxnLst>
            <a:rect l="txL" t="txT" r="txR" b="txB"/>
            <a:pathLst>
              <a:path w="5472" h="83">
                <a:moveTo>
                  <a:pt x="0" y="0"/>
                </a:moveTo>
                <a:lnTo>
                  <a:pt x="5472" y="0"/>
                </a:lnTo>
                <a:lnTo>
                  <a:pt x="5408" y="83"/>
                </a:lnTo>
                <a:lnTo>
                  <a:pt x="0" y="83"/>
                </a:lnTo>
                <a:lnTo>
                  <a:pt x="0" y="0"/>
                </a:lnTo>
                <a:close/>
              </a:path>
            </a:pathLst>
          </a:custGeom>
          <a:gradFill rotWithShape="0">
            <a:gsLst>
              <a:gs pos="0">
                <a:srgbClr val="2F4776">
                  <a:alpha val="100000"/>
                </a:srgbClr>
              </a:gs>
              <a:gs pos="100000">
                <a:srgbClr val="6699FF">
                  <a:alpha val="100000"/>
                </a:srgbClr>
              </a:gs>
            </a:gsLst>
            <a:lin ang="0" scaled="1"/>
            <a:tileRect/>
          </a:gradFill>
          <a:ln w="12700">
            <a:noFill/>
          </a:ln>
        </p:spPr>
        <p:txBody>
          <a:bodyPr/>
          <a:p>
            <a:endParaRPr lang="en-US"/>
          </a:p>
        </p:txBody>
      </p:sp>
      <p:sp>
        <p:nvSpPr>
          <p:cNvPr id="48132" name="Text Box 117"/>
          <p:cNvSpPr txBox="1"/>
          <p:nvPr/>
        </p:nvSpPr>
        <p:spPr>
          <a:xfrm>
            <a:off x="304800" y="2209800"/>
            <a:ext cx="55816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ja-JP" sz="2000" dirty="0">
                <a:solidFill>
                  <a:srgbClr val="0000CC"/>
                </a:solidFill>
                <a:latin typeface="Times New Roman" panose="02020603050405020304" pitchFamily="18" charset="0"/>
                <a:ea typeface="MS PGothic" panose="020B0600070205080204" pitchFamily="34" charset="-128"/>
              </a:rPr>
              <a:t>- </a:t>
            </a:r>
            <a:r>
              <a:rPr lang="en-US" altLang="ja-JP" sz="2000" dirty="0">
                <a:solidFill>
                  <a:srgbClr val="0000CC"/>
                </a:solidFill>
                <a:latin typeface="Arial" panose="020B0604020202020204" pitchFamily="34" charset="0"/>
                <a:ea typeface="MS PGothic" panose="020B0600070205080204" pitchFamily="34" charset="-128"/>
              </a:rPr>
              <a:t>The DST-PDCA Cycle</a:t>
            </a:r>
            <a:endParaRPr lang="en-US" altLang="ja-JP" sz="2000" dirty="0">
              <a:solidFill>
                <a:srgbClr val="0000CC"/>
              </a:solidFill>
              <a:latin typeface="Arial" panose="020B0604020202020204" pitchFamily="34" charset="0"/>
              <a:ea typeface="MS PGothic" panose="020B0600070205080204" pitchFamily="34" charset="-128"/>
            </a:endParaRPr>
          </a:p>
        </p:txBody>
      </p:sp>
      <p:sp>
        <p:nvSpPr>
          <p:cNvPr id="48133" name="Rectangle 118"/>
          <p:cNvSpPr/>
          <p:nvPr/>
        </p:nvSpPr>
        <p:spPr>
          <a:xfrm>
            <a:off x="730250" y="2590800"/>
            <a:ext cx="3841750" cy="311150"/>
          </a:xfrm>
          <a:prstGeom prst="rect">
            <a:avLst/>
          </a:prstGeom>
          <a:solidFill>
            <a:srgbClr val="FFFFCC"/>
          </a:solid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80000"/>
              </a:lnSpc>
              <a:spcBef>
                <a:spcPct val="0"/>
              </a:spcBef>
              <a:buClrTx/>
              <a:buSzTx/>
              <a:buFontTx/>
              <a:buNone/>
            </a:pPr>
            <a:r>
              <a:rPr lang="ja-JP" altLang="en-GB" sz="1800" dirty="0">
                <a:latin typeface="Arial" panose="020B0604020202020204" pitchFamily="34" charset="0"/>
                <a:ea typeface="MS PGothic" panose="020B0600070205080204" pitchFamily="34" charset="-128"/>
              </a:rPr>
              <a:t> </a:t>
            </a:r>
            <a:r>
              <a:rPr lang="en-US" altLang="ja-JP" sz="1800" dirty="0">
                <a:latin typeface="Arial" panose="020B0604020202020204" pitchFamily="34" charset="0"/>
                <a:ea typeface="MS PGothic" panose="020B0600070205080204" pitchFamily="34" charset="-128"/>
              </a:rPr>
              <a:t>Draw, See and Think –PDCA Cycle</a:t>
            </a:r>
            <a:endParaRPr lang="en-US" altLang="ja-JP" sz="1800" dirty="0">
              <a:latin typeface="Arial" panose="020B0604020202020204" pitchFamily="34" charset="0"/>
              <a:ea typeface="MS PGothic" panose="020B0600070205080204" pitchFamily="34" charset="-128"/>
            </a:endParaRPr>
          </a:p>
        </p:txBody>
      </p:sp>
      <p:sp>
        <p:nvSpPr>
          <p:cNvPr id="48134" name="Rectangle 119"/>
          <p:cNvSpPr/>
          <p:nvPr/>
        </p:nvSpPr>
        <p:spPr>
          <a:xfrm>
            <a:off x="903288" y="5610225"/>
            <a:ext cx="4022725" cy="2571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35" name="Rectangle 120"/>
          <p:cNvSpPr/>
          <p:nvPr/>
        </p:nvSpPr>
        <p:spPr>
          <a:xfrm>
            <a:off x="508000" y="2987675"/>
            <a:ext cx="4308475" cy="2127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400" b="1" dirty="0">
                <a:solidFill>
                  <a:srgbClr val="000000"/>
                </a:solidFill>
                <a:latin typeface="Arial" panose="020B0604020202020204" pitchFamily="34" charset="0"/>
                <a:ea typeface="MS PGothic" panose="020B0600070205080204" pitchFamily="34" charset="-128"/>
              </a:rPr>
              <a:t> Theme finding/setting</a:t>
            </a:r>
            <a:endParaRPr lang="en-US" altLang="ja-JP" sz="1400" b="1" dirty="0">
              <a:latin typeface="Arial" panose="020B0604020202020204" pitchFamily="34" charset="0"/>
              <a:ea typeface="MS PGothic" panose="020B0600070205080204" pitchFamily="34" charset="-128"/>
            </a:endParaRPr>
          </a:p>
        </p:txBody>
      </p:sp>
      <p:sp>
        <p:nvSpPr>
          <p:cNvPr id="48136" name="Rectangle 121"/>
          <p:cNvSpPr/>
          <p:nvPr/>
        </p:nvSpPr>
        <p:spPr>
          <a:xfrm>
            <a:off x="4756150" y="5822950"/>
            <a:ext cx="2333625" cy="2127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400" b="1" dirty="0">
                <a:solidFill>
                  <a:srgbClr val="000000"/>
                </a:solidFill>
                <a:latin typeface="Arial" panose="020B0604020202020204" pitchFamily="34" charset="0"/>
                <a:ea typeface="MS PGothic" panose="020B0600070205080204" pitchFamily="34" charset="-128"/>
              </a:rPr>
              <a:t>Action Plan Implementation</a:t>
            </a:r>
            <a:endParaRPr lang="en-US" altLang="ja-JP" sz="1400" b="1" dirty="0">
              <a:latin typeface="Arial" panose="020B0604020202020204" pitchFamily="34" charset="0"/>
              <a:ea typeface="MS PGothic" panose="020B0600070205080204" pitchFamily="34" charset="-128"/>
            </a:endParaRPr>
          </a:p>
        </p:txBody>
      </p:sp>
      <p:grpSp>
        <p:nvGrpSpPr>
          <p:cNvPr id="48137" name="Group 122"/>
          <p:cNvGrpSpPr/>
          <p:nvPr/>
        </p:nvGrpSpPr>
        <p:grpSpPr>
          <a:xfrm>
            <a:off x="688975" y="3027363"/>
            <a:ext cx="996950" cy="130175"/>
            <a:chOff x="666" y="2388"/>
            <a:chExt cx="403" cy="53"/>
          </a:xfrm>
        </p:grpSpPr>
        <p:sp>
          <p:nvSpPr>
            <p:cNvPr id="48243" name="Line 123"/>
            <p:cNvSpPr/>
            <p:nvPr/>
          </p:nvSpPr>
          <p:spPr>
            <a:xfrm>
              <a:off x="716" y="2415"/>
              <a:ext cx="353" cy="1"/>
            </a:xfrm>
            <a:prstGeom prst="line">
              <a:avLst/>
            </a:prstGeom>
            <a:ln w="19050" cap="flat" cmpd="sng">
              <a:solidFill>
                <a:schemeClr val="accent2"/>
              </a:solidFill>
              <a:prstDash val="solid"/>
              <a:headEnd type="none" w="med" len="med"/>
              <a:tailEnd type="none" w="med" len="med"/>
            </a:ln>
          </p:spPr>
        </p:sp>
        <p:sp>
          <p:nvSpPr>
            <p:cNvPr id="48244" name="Freeform 124"/>
            <p:cNvSpPr/>
            <p:nvPr/>
          </p:nvSpPr>
          <p:spPr>
            <a:xfrm>
              <a:off x="666" y="2388"/>
              <a:ext cx="52" cy="53"/>
            </a:xfrm>
            <a:custGeom>
              <a:avLst/>
              <a:gdLst>
                <a:gd name="txL" fmla="*/ 0 w 104"/>
                <a:gd name="txT" fmla="*/ 0 h 105"/>
                <a:gd name="txR" fmla="*/ 104 w 104"/>
                <a:gd name="txB" fmla="*/ 105 h 105"/>
              </a:gdLst>
              <a:ahLst/>
              <a:cxnLst>
                <a:cxn ang="0">
                  <a:pos x="26" y="0"/>
                </a:cxn>
                <a:cxn ang="0">
                  <a:pos x="0" y="14"/>
                </a:cxn>
                <a:cxn ang="0">
                  <a:pos x="26" y="27"/>
                </a:cxn>
                <a:cxn ang="0">
                  <a:pos x="26" y="0"/>
                </a:cxn>
              </a:cxnLst>
              <a:rect l="txL" t="txT" r="txR" b="txB"/>
              <a:pathLst>
                <a:path w="104" h="105">
                  <a:moveTo>
                    <a:pt x="104" y="0"/>
                  </a:moveTo>
                  <a:lnTo>
                    <a:pt x="0" y="53"/>
                  </a:lnTo>
                  <a:lnTo>
                    <a:pt x="104" y="105"/>
                  </a:lnTo>
                  <a:lnTo>
                    <a:pt x="104" y="0"/>
                  </a:lnTo>
                  <a:close/>
                </a:path>
              </a:pathLst>
            </a:custGeom>
            <a:solidFill>
              <a:srgbClr val="3366FF">
                <a:alpha val="100000"/>
              </a:srgbClr>
            </a:solidFill>
            <a:ln w="19050" cap="flat" cmpd="sng">
              <a:solidFill>
                <a:schemeClr val="accent2">
                  <a:alpha val="100000"/>
                </a:schemeClr>
              </a:solidFill>
              <a:prstDash val="solid"/>
              <a:round/>
              <a:headEnd type="none" w="med" len="med"/>
              <a:tailEnd type="none" w="med" len="med"/>
            </a:ln>
          </p:spPr>
          <p:txBody>
            <a:bodyPr/>
            <a:p>
              <a:endParaRPr lang="en-US"/>
            </a:p>
          </p:txBody>
        </p:sp>
      </p:grpSp>
      <p:grpSp>
        <p:nvGrpSpPr>
          <p:cNvPr id="48138" name="Group 125"/>
          <p:cNvGrpSpPr/>
          <p:nvPr/>
        </p:nvGrpSpPr>
        <p:grpSpPr>
          <a:xfrm>
            <a:off x="7162800" y="5848350"/>
            <a:ext cx="1436688" cy="171450"/>
            <a:chOff x="3611" y="2492"/>
            <a:chExt cx="645" cy="53"/>
          </a:xfrm>
        </p:grpSpPr>
        <p:sp>
          <p:nvSpPr>
            <p:cNvPr id="48241" name="Line 126"/>
            <p:cNvSpPr/>
            <p:nvPr/>
          </p:nvSpPr>
          <p:spPr>
            <a:xfrm>
              <a:off x="3611" y="2518"/>
              <a:ext cx="595" cy="1"/>
            </a:xfrm>
            <a:prstGeom prst="line">
              <a:avLst/>
            </a:prstGeom>
            <a:ln w="19050" cap="flat" cmpd="sng">
              <a:solidFill>
                <a:schemeClr val="accent2"/>
              </a:solidFill>
              <a:prstDash val="solid"/>
              <a:headEnd type="none" w="med" len="med"/>
              <a:tailEnd type="none" w="med" len="med"/>
            </a:ln>
          </p:spPr>
        </p:sp>
        <p:sp>
          <p:nvSpPr>
            <p:cNvPr id="48242" name="Freeform 127"/>
            <p:cNvSpPr/>
            <p:nvPr/>
          </p:nvSpPr>
          <p:spPr>
            <a:xfrm>
              <a:off x="4204" y="2492"/>
              <a:ext cx="52" cy="53"/>
            </a:xfrm>
            <a:custGeom>
              <a:avLst/>
              <a:gdLst>
                <a:gd name="txL" fmla="*/ 0 w 104"/>
                <a:gd name="txT" fmla="*/ 0 h 106"/>
                <a:gd name="txR" fmla="*/ 104 w 104"/>
                <a:gd name="txB" fmla="*/ 106 h 106"/>
              </a:gdLst>
              <a:ahLst/>
              <a:cxnLst>
                <a:cxn ang="0">
                  <a:pos x="0" y="27"/>
                </a:cxn>
                <a:cxn ang="0">
                  <a:pos x="26" y="13"/>
                </a:cxn>
                <a:cxn ang="0">
                  <a:pos x="0" y="0"/>
                </a:cxn>
                <a:cxn ang="0">
                  <a:pos x="0" y="27"/>
                </a:cxn>
              </a:cxnLst>
              <a:rect l="txL" t="txT" r="txR" b="txB"/>
              <a:pathLst>
                <a:path w="104" h="106">
                  <a:moveTo>
                    <a:pt x="0" y="106"/>
                  </a:moveTo>
                  <a:lnTo>
                    <a:pt x="104" y="52"/>
                  </a:lnTo>
                  <a:lnTo>
                    <a:pt x="0" y="0"/>
                  </a:lnTo>
                  <a:lnTo>
                    <a:pt x="0" y="106"/>
                  </a:lnTo>
                  <a:close/>
                </a:path>
              </a:pathLst>
            </a:custGeom>
            <a:solidFill>
              <a:srgbClr val="3366FF">
                <a:alpha val="100000"/>
              </a:srgbClr>
            </a:solidFill>
            <a:ln w="19050" cap="flat" cmpd="sng">
              <a:solidFill>
                <a:schemeClr val="accent2">
                  <a:alpha val="100000"/>
                </a:schemeClr>
              </a:solidFill>
              <a:prstDash val="solid"/>
              <a:round/>
              <a:headEnd type="none" w="med" len="med"/>
              <a:tailEnd type="none" w="med" len="med"/>
            </a:ln>
          </p:spPr>
          <p:txBody>
            <a:bodyPr/>
            <a:p>
              <a:endParaRPr lang="en-US"/>
            </a:p>
          </p:txBody>
        </p:sp>
      </p:grpSp>
      <p:sp>
        <p:nvSpPr>
          <p:cNvPr id="48139" name="Rectangle 128"/>
          <p:cNvSpPr/>
          <p:nvPr/>
        </p:nvSpPr>
        <p:spPr>
          <a:xfrm>
            <a:off x="625475" y="3248025"/>
            <a:ext cx="1343025" cy="614363"/>
          </a:xfrm>
          <a:prstGeom prst="rect">
            <a:avLst/>
          </a:prstGeom>
          <a:solidFill>
            <a:srgbClr val="FFCC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0" name="Rectangle 129"/>
          <p:cNvSpPr/>
          <p:nvPr/>
        </p:nvSpPr>
        <p:spPr>
          <a:xfrm>
            <a:off x="1966913" y="3248025"/>
            <a:ext cx="1344612" cy="614363"/>
          </a:xfrm>
          <a:prstGeom prst="rect">
            <a:avLst/>
          </a:prstGeom>
          <a:solidFill>
            <a:srgbClr val="FFCC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1" name="Rectangle 130"/>
          <p:cNvSpPr/>
          <p:nvPr/>
        </p:nvSpPr>
        <p:spPr>
          <a:xfrm>
            <a:off x="3308350" y="3248025"/>
            <a:ext cx="1346200" cy="614363"/>
          </a:xfrm>
          <a:prstGeom prst="rect">
            <a:avLst/>
          </a:prstGeom>
          <a:solidFill>
            <a:srgbClr val="FFCC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2" name="Rectangle 131"/>
          <p:cNvSpPr/>
          <p:nvPr/>
        </p:nvSpPr>
        <p:spPr>
          <a:xfrm>
            <a:off x="3308350" y="4533900"/>
            <a:ext cx="1346200" cy="612775"/>
          </a:xfrm>
          <a:prstGeom prst="rect">
            <a:avLst/>
          </a:prstGeom>
          <a:solidFill>
            <a:srgbClr val="CCCC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3" name="Rectangle 132"/>
          <p:cNvSpPr/>
          <p:nvPr/>
        </p:nvSpPr>
        <p:spPr>
          <a:xfrm>
            <a:off x="4654550" y="4533900"/>
            <a:ext cx="1344613" cy="612775"/>
          </a:xfrm>
          <a:prstGeom prst="rect">
            <a:avLst/>
          </a:prstGeom>
          <a:solidFill>
            <a:srgbClr val="CCCC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4" name="Rectangle 133"/>
          <p:cNvSpPr/>
          <p:nvPr/>
        </p:nvSpPr>
        <p:spPr>
          <a:xfrm>
            <a:off x="5999163" y="4533900"/>
            <a:ext cx="1346200" cy="612775"/>
          </a:xfrm>
          <a:prstGeom prst="rect">
            <a:avLst/>
          </a:prstGeom>
          <a:solidFill>
            <a:srgbClr val="CCCC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5" name="Rectangle 134"/>
          <p:cNvSpPr/>
          <p:nvPr/>
        </p:nvSpPr>
        <p:spPr>
          <a:xfrm>
            <a:off x="7343775" y="4533900"/>
            <a:ext cx="1343025" cy="612775"/>
          </a:xfrm>
          <a:prstGeom prst="rect">
            <a:avLst/>
          </a:prstGeom>
          <a:solidFill>
            <a:srgbClr val="CCCC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6" name="Rectangle 135"/>
          <p:cNvSpPr/>
          <p:nvPr/>
        </p:nvSpPr>
        <p:spPr>
          <a:xfrm>
            <a:off x="533400" y="3503613"/>
            <a:ext cx="1465263" cy="2984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7" name="Rectangle 136"/>
          <p:cNvSpPr/>
          <p:nvPr/>
        </p:nvSpPr>
        <p:spPr>
          <a:xfrm>
            <a:off x="857250" y="3505200"/>
            <a:ext cx="885825" cy="34766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Picture ones’ </a:t>
            </a:r>
            <a:endParaRPr lang="en-US" altLang="ja-JP" sz="1300" b="1" dirty="0">
              <a:solidFill>
                <a:srgbClr val="000000"/>
              </a:solidFill>
              <a:latin typeface="Arial Narrow" panose="020B0606020202030204" pitchFamily="34" charset="0"/>
              <a:ea typeface="MS PGothic" panose="020B0600070205080204" pitchFamily="34" charset="-128"/>
            </a:endParaRPr>
          </a:p>
          <a:p>
            <a:pPr marL="0" lvl="0" indent="0" algn="ctr" eaLnBrk="1" hangingPunct="1">
              <a:lnSpc>
                <a:spcPct val="75000"/>
              </a:lnSpc>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Ideal State</a:t>
            </a:r>
            <a:endParaRPr lang="en-US" altLang="ja-JP" sz="1300" b="1" dirty="0">
              <a:latin typeface="Arial Narrow" panose="020B0606020202030204" pitchFamily="34" charset="0"/>
              <a:ea typeface="MS PGothic" panose="020B0600070205080204" pitchFamily="34" charset="-128"/>
            </a:endParaRPr>
          </a:p>
        </p:txBody>
      </p:sp>
      <p:sp>
        <p:nvSpPr>
          <p:cNvPr id="48148" name="Rectangle 137"/>
          <p:cNvSpPr/>
          <p:nvPr/>
        </p:nvSpPr>
        <p:spPr>
          <a:xfrm>
            <a:off x="1881188" y="3503613"/>
            <a:ext cx="1527175" cy="2984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49" name="Rectangle 138"/>
          <p:cNvSpPr/>
          <p:nvPr/>
        </p:nvSpPr>
        <p:spPr>
          <a:xfrm>
            <a:off x="3308350" y="3419475"/>
            <a:ext cx="1409700" cy="4968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50" name="Rectangle 139"/>
          <p:cNvSpPr/>
          <p:nvPr/>
        </p:nvSpPr>
        <p:spPr>
          <a:xfrm>
            <a:off x="3432175" y="3505200"/>
            <a:ext cx="1109663" cy="34766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Consider what </a:t>
            </a:r>
            <a:endParaRPr lang="en-US" altLang="ja-JP" sz="1300" b="1" dirty="0">
              <a:solidFill>
                <a:srgbClr val="000000"/>
              </a:solidFill>
              <a:latin typeface="Arial Narrow" panose="020B0606020202030204" pitchFamily="34" charset="0"/>
              <a:ea typeface="MS PGothic" panose="020B0600070205080204" pitchFamily="34" charset="-128"/>
            </a:endParaRPr>
          </a:p>
          <a:p>
            <a:pPr marL="0" lvl="0" indent="0" algn="ctr" eaLnBrk="1" hangingPunct="1">
              <a:lnSpc>
                <a:spcPct val="75000"/>
              </a:lnSpc>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needs to be done</a:t>
            </a:r>
            <a:endParaRPr lang="en-US" altLang="ja-JP" sz="1300" b="1" dirty="0">
              <a:latin typeface="Arial Narrow" panose="020B0606020202030204" pitchFamily="34" charset="0"/>
              <a:ea typeface="MS PGothic" panose="020B0600070205080204" pitchFamily="34" charset="-128"/>
            </a:endParaRPr>
          </a:p>
        </p:txBody>
      </p:sp>
      <p:sp>
        <p:nvSpPr>
          <p:cNvPr id="48151" name="Rectangle 140"/>
          <p:cNvSpPr/>
          <p:nvPr/>
        </p:nvSpPr>
        <p:spPr>
          <a:xfrm>
            <a:off x="3308350" y="4781550"/>
            <a:ext cx="1439863" cy="2984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52" name="Rectangle 141"/>
          <p:cNvSpPr/>
          <p:nvPr/>
        </p:nvSpPr>
        <p:spPr>
          <a:xfrm>
            <a:off x="3457575" y="4887913"/>
            <a:ext cx="1087438" cy="19843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Make action plan</a:t>
            </a:r>
            <a:endParaRPr lang="en-US" altLang="ja-JP" sz="1300" b="1" dirty="0">
              <a:latin typeface="Arial Narrow" panose="020B0606020202030204" pitchFamily="34" charset="0"/>
              <a:ea typeface="MS PGothic" panose="020B0600070205080204" pitchFamily="34" charset="-128"/>
            </a:endParaRPr>
          </a:p>
        </p:txBody>
      </p:sp>
      <p:sp>
        <p:nvSpPr>
          <p:cNvPr id="48153" name="Rectangle 142"/>
          <p:cNvSpPr/>
          <p:nvPr/>
        </p:nvSpPr>
        <p:spPr>
          <a:xfrm>
            <a:off x="4654550" y="4781550"/>
            <a:ext cx="1428750" cy="2984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54" name="Rectangle 143"/>
          <p:cNvSpPr/>
          <p:nvPr/>
        </p:nvSpPr>
        <p:spPr>
          <a:xfrm>
            <a:off x="4660900" y="4876800"/>
            <a:ext cx="1282700" cy="2984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lnSpc>
                <a:spcPct val="75000"/>
              </a:lnSpc>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Put plans into action</a:t>
            </a:r>
            <a:endParaRPr lang="en-US" altLang="ja-JP" sz="1300" b="1" dirty="0">
              <a:latin typeface="Arial Narrow" panose="020B0606020202030204" pitchFamily="34" charset="0"/>
              <a:ea typeface="MS PGothic" panose="020B0600070205080204" pitchFamily="34" charset="-128"/>
            </a:endParaRPr>
          </a:p>
        </p:txBody>
      </p:sp>
      <p:sp>
        <p:nvSpPr>
          <p:cNvPr id="48155" name="Rectangle 144"/>
          <p:cNvSpPr/>
          <p:nvPr/>
        </p:nvSpPr>
        <p:spPr>
          <a:xfrm>
            <a:off x="5992813" y="4781550"/>
            <a:ext cx="1450975" cy="2984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56" name="Rectangle 145"/>
          <p:cNvSpPr/>
          <p:nvPr/>
        </p:nvSpPr>
        <p:spPr>
          <a:xfrm>
            <a:off x="6186488" y="4813300"/>
            <a:ext cx="1027112" cy="3175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lnSpc>
                <a:spcPct val="80000"/>
              </a:lnSpc>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Check by actual</a:t>
            </a:r>
            <a:endParaRPr lang="en-US" altLang="ja-JP" sz="1300" b="1" dirty="0">
              <a:solidFill>
                <a:srgbClr val="000000"/>
              </a:solidFill>
              <a:latin typeface="Arial Narrow" panose="020B0606020202030204" pitchFamily="34" charset="0"/>
              <a:ea typeface="MS PGothic" panose="020B0600070205080204" pitchFamily="34" charset="-128"/>
            </a:endParaRPr>
          </a:p>
          <a:p>
            <a:pPr marL="0" lvl="0" indent="0" algn="ctr" eaLnBrk="1" hangingPunct="1">
              <a:lnSpc>
                <a:spcPct val="80000"/>
              </a:lnSpc>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results </a:t>
            </a:r>
            <a:endParaRPr lang="en-US" altLang="ja-JP" sz="1300" b="1" dirty="0">
              <a:latin typeface="Arial Narrow" panose="020B0606020202030204" pitchFamily="34" charset="0"/>
              <a:ea typeface="MS PGothic" panose="020B0600070205080204" pitchFamily="34" charset="-128"/>
            </a:endParaRPr>
          </a:p>
        </p:txBody>
      </p:sp>
      <p:sp>
        <p:nvSpPr>
          <p:cNvPr id="48157" name="Rectangle 146"/>
          <p:cNvSpPr/>
          <p:nvPr/>
        </p:nvSpPr>
        <p:spPr>
          <a:xfrm>
            <a:off x="7234238" y="4806950"/>
            <a:ext cx="1270000" cy="2984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58" name="Rectangle 147"/>
          <p:cNvSpPr/>
          <p:nvPr/>
        </p:nvSpPr>
        <p:spPr>
          <a:xfrm>
            <a:off x="7464425" y="4813300"/>
            <a:ext cx="1122363" cy="3175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lnSpc>
                <a:spcPct val="80000"/>
              </a:lnSpc>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Take responsive </a:t>
            </a:r>
            <a:endParaRPr lang="en-US" altLang="ja-JP" sz="1300" b="1" dirty="0">
              <a:solidFill>
                <a:srgbClr val="000000"/>
              </a:solidFill>
              <a:latin typeface="Arial Narrow" panose="020B0606020202030204" pitchFamily="34" charset="0"/>
              <a:ea typeface="MS PGothic" panose="020B0600070205080204" pitchFamily="34" charset="-128"/>
            </a:endParaRPr>
          </a:p>
          <a:p>
            <a:pPr marL="0" lvl="0" indent="0" algn="ctr" eaLnBrk="1" hangingPunct="1">
              <a:lnSpc>
                <a:spcPct val="80000"/>
              </a:lnSpc>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countermeasures</a:t>
            </a:r>
            <a:endParaRPr lang="en-US" altLang="ja-JP" sz="1300" b="1" dirty="0">
              <a:latin typeface="Arial Narrow" panose="020B0606020202030204" pitchFamily="34" charset="0"/>
              <a:ea typeface="MS PGothic" panose="020B0600070205080204" pitchFamily="34" charset="-128"/>
            </a:endParaRPr>
          </a:p>
        </p:txBody>
      </p:sp>
      <p:sp>
        <p:nvSpPr>
          <p:cNvPr id="48159" name="Rectangle 148"/>
          <p:cNvSpPr/>
          <p:nvPr/>
        </p:nvSpPr>
        <p:spPr>
          <a:xfrm>
            <a:off x="892175" y="3168650"/>
            <a:ext cx="825500" cy="3698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60" name="Rectangle 149"/>
          <p:cNvSpPr/>
          <p:nvPr/>
        </p:nvSpPr>
        <p:spPr>
          <a:xfrm>
            <a:off x="990600" y="3276600"/>
            <a:ext cx="5588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Draw</a:t>
            </a:r>
            <a:endParaRPr lang="en-US" altLang="ja-JP" sz="1800" b="1" dirty="0">
              <a:latin typeface="Arial" panose="020B0604020202020204" pitchFamily="34" charset="0"/>
              <a:ea typeface="MS PGothic" panose="020B0600070205080204" pitchFamily="34" charset="-128"/>
            </a:endParaRPr>
          </a:p>
        </p:txBody>
      </p:sp>
      <p:sp>
        <p:nvSpPr>
          <p:cNvPr id="48161" name="Rectangle 150"/>
          <p:cNvSpPr/>
          <p:nvPr/>
        </p:nvSpPr>
        <p:spPr>
          <a:xfrm>
            <a:off x="2325688" y="3168650"/>
            <a:ext cx="669925" cy="3698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62" name="Rectangle 151"/>
          <p:cNvSpPr/>
          <p:nvPr/>
        </p:nvSpPr>
        <p:spPr>
          <a:xfrm>
            <a:off x="2414588" y="3276600"/>
            <a:ext cx="4064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See</a:t>
            </a:r>
            <a:endParaRPr lang="en-US" altLang="ja-JP" sz="1800" b="1" dirty="0">
              <a:latin typeface="Arial" panose="020B0604020202020204" pitchFamily="34" charset="0"/>
              <a:ea typeface="MS PGothic" panose="020B0600070205080204" pitchFamily="34" charset="-128"/>
            </a:endParaRPr>
          </a:p>
        </p:txBody>
      </p:sp>
      <p:sp>
        <p:nvSpPr>
          <p:cNvPr id="48163" name="Rectangle 152"/>
          <p:cNvSpPr/>
          <p:nvPr/>
        </p:nvSpPr>
        <p:spPr>
          <a:xfrm>
            <a:off x="3489325" y="3168650"/>
            <a:ext cx="873125" cy="3698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64" name="Rectangle 153"/>
          <p:cNvSpPr/>
          <p:nvPr/>
        </p:nvSpPr>
        <p:spPr>
          <a:xfrm>
            <a:off x="3657600" y="3276600"/>
            <a:ext cx="6096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Think</a:t>
            </a:r>
            <a:endParaRPr lang="en-US" altLang="ja-JP" sz="1800" b="1" dirty="0">
              <a:latin typeface="Arial" panose="020B0604020202020204" pitchFamily="34" charset="0"/>
              <a:ea typeface="MS PGothic" panose="020B0600070205080204" pitchFamily="34" charset="-128"/>
            </a:endParaRPr>
          </a:p>
        </p:txBody>
      </p:sp>
      <p:sp>
        <p:nvSpPr>
          <p:cNvPr id="48165" name="Rectangle 154"/>
          <p:cNvSpPr/>
          <p:nvPr/>
        </p:nvSpPr>
        <p:spPr>
          <a:xfrm>
            <a:off x="3649663" y="4452938"/>
            <a:ext cx="739775" cy="3651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66" name="Rectangle 155"/>
          <p:cNvSpPr/>
          <p:nvPr/>
        </p:nvSpPr>
        <p:spPr>
          <a:xfrm>
            <a:off x="3733800" y="4559300"/>
            <a:ext cx="4826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Plan</a:t>
            </a:r>
            <a:endParaRPr lang="en-US" altLang="ja-JP" sz="1800" b="1" dirty="0">
              <a:latin typeface="Arial" panose="020B0604020202020204" pitchFamily="34" charset="0"/>
              <a:ea typeface="MS PGothic" panose="020B0600070205080204" pitchFamily="34" charset="-128"/>
            </a:endParaRPr>
          </a:p>
        </p:txBody>
      </p:sp>
      <p:sp>
        <p:nvSpPr>
          <p:cNvPr id="48167" name="Rectangle 156"/>
          <p:cNvSpPr/>
          <p:nvPr/>
        </p:nvSpPr>
        <p:spPr>
          <a:xfrm>
            <a:off x="5102225" y="4452938"/>
            <a:ext cx="550863" cy="3651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68" name="Rectangle 157"/>
          <p:cNvSpPr/>
          <p:nvPr/>
        </p:nvSpPr>
        <p:spPr>
          <a:xfrm>
            <a:off x="5168900" y="4559300"/>
            <a:ext cx="3048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Do</a:t>
            </a:r>
            <a:endParaRPr lang="en-US" altLang="ja-JP" sz="1800" b="1" dirty="0">
              <a:latin typeface="Arial" panose="020B0604020202020204" pitchFamily="34" charset="0"/>
              <a:ea typeface="MS PGothic" panose="020B0600070205080204" pitchFamily="34" charset="-128"/>
            </a:endParaRPr>
          </a:p>
        </p:txBody>
      </p:sp>
      <p:sp>
        <p:nvSpPr>
          <p:cNvPr id="48169" name="Rectangle 158"/>
          <p:cNvSpPr/>
          <p:nvPr/>
        </p:nvSpPr>
        <p:spPr>
          <a:xfrm>
            <a:off x="6176963" y="4452938"/>
            <a:ext cx="963612" cy="3651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70" name="Rectangle 159"/>
          <p:cNvSpPr/>
          <p:nvPr/>
        </p:nvSpPr>
        <p:spPr>
          <a:xfrm>
            <a:off x="6324600" y="4559300"/>
            <a:ext cx="6858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Check</a:t>
            </a:r>
            <a:endParaRPr lang="en-US" altLang="ja-JP" sz="1800" b="1" dirty="0">
              <a:latin typeface="Arial" panose="020B0604020202020204" pitchFamily="34" charset="0"/>
              <a:ea typeface="MS PGothic" panose="020B0600070205080204" pitchFamily="34" charset="-128"/>
            </a:endParaRPr>
          </a:p>
        </p:txBody>
      </p:sp>
      <p:sp>
        <p:nvSpPr>
          <p:cNvPr id="48171" name="Rectangle 160"/>
          <p:cNvSpPr/>
          <p:nvPr/>
        </p:nvSpPr>
        <p:spPr>
          <a:xfrm>
            <a:off x="7535863" y="4452938"/>
            <a:ext cx="969962" cy="3651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72" name="Rectangle 161"/>
          <p:cNvSpPr/>
          <p:nvPr/>
        </p:nvSpPr>
        <p:spPr>
          <a:xfrm>
            <a:off x="7785100" y="4572000"/>
            <a:ext cx="3683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Act</a:t>
            </a:r>
            <a:endParaRPr lang="en-US" altLang="ja-JP" sz="1800" b="1" dirty="0">
              <a:latin typeface="Arial" panose="020B0604020202020204" pitchFamily="34" charset="0"/>
              <a:ea typeface="MS PGothic" panose="020B0600070205080204" pitchFamily="34" charset="-128"/>
            </a:endParaRPr>
          </a:p>
        </p:txBody>
      </p:sp>
      <p:sp>
        <p:nvSpPr>
          <p:cNvPr id="48173" name="Rectangle 162"/>
          <p:cNvSpPr/>
          <p:nvPr/>
        </p:nvSpPr>
        <p:spPr>
          <a:xfrm>
            <a:off x="625475" y="3859213"/>
            <a:ext cx="1343025" cy="684212"/>
          </a:xfrm>
          <a:prstGeom prst="rect">
            <a:avLst/>
          </a:prstGeom>
          <a:solidFill>
            <a:srgbClr val="FFFF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74" name="Rectangle 163"/>
          <p:cNvSpPr/>
          <p:nvPr/>
        </p:nvSpPr>
        <p:spPr>
          <a:xfrm>
            <a:off x="1966913" y="3859213"/>
            <a:ext cx="1344612" cy="681037"/>
          </a:xfrm>
          <a:prstGeom prst="rect">
            <a:avLst/>
          </a:prstGeom>
          <a:solidFill>
            <a:srgbClr val="FFFF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75" name="Rectangle 164"/>
          <p:cNvSpPr/>
          <p:nvPr/>
        </p:nvSpPr>
        <p:spPr>
          <a:xfrm>
            <a:off x="3308350" y="3859213"/>
            <a:ext cx="1346200" cy="684212"/>
          </a:xfrm>
          <a:prstGeom prst="rect">
            <a:avLst/>
          </a:prstGeom>
          <a:solidFill>
            <a:srgbClr val="FFFF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76" name="Rectangle 165"/>
          <p:cNvSpPr/>
          <p:nvPr/>
        </p:nvSpPr>
        <p:spPr>
          <a:xfrm>
            <a:off x="3308350" y="5143500"/>
            <a:ext cx="1346200" cy="577850"/>
          </a:xfrm>
          <a:prstGeom prst="rect">
            <a:avLst/>
          </a:prstGeom>
          <a:solidFill>
            <a:srgbClr val="FFFF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50000"/>
              </a:spcBef>
              <a:buClrTx/>
              <a:buSzTx/>
              <a:buFontTx/>
              <a:buNone/>
            </a:pPr>
            <a:endParaRPr lang="en-GB" altLang="ja-JP" sz="1400" b="1" dirty="0">
              <a:latin typeface="Times New Roman" panose="02020603050405020304" pitchFamily="18" charset="0"/>
              <a:ea typeface="MS PGothic" panose="020B0600070205080204" pitchFamily="34" charset="-128"/>
            </a:endParaRPr>
          </a:p>
        </p:txBody>
      </p:sp>
      <p:sp>
        <p:nvSpPr>
          <p:cNvPr id="48177" name="Rectangle 166"/>
          <p:cNvSpPr/>
          <p:nvPr/>
        </p:nvSpPr>
        <p:spPr>
          <a:xfrm>
            <a:off x="4654550" y="5143500"/>
            <a:ext cx="1344613" cy="577850"/>
          </a:xfrm>
          <a:prstGeom prst="rect">
            <a:avLst/>
          </a:prstGeom>
          <a:solidFill>
            <a:srgbClr val="FFFF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78" name="Rectangle 167"/>
          <p:cNvSpPr/>
          <p:nvPr/>
        </p:nvSpPr>
        <p:spPr>
          <a:xfrm>
            <a:off x="5999163" y="5143500"/>
            <a:ext cx="1346200" cy="577850"/>
          </a:xfrm>
          <a:prstGeom prst="rect">
            <a:avLst/>
          </a:prstGeom>
          <a:solidFill>
            <a:srgbClr val="FFFF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79" name="Rectangle 168"/>
          <p:cNvSpPr/>
          <p:nvPr/>
        </p:nvSpPr>
        <p:spPr>
          <a:xfrm>
            <a:off x="7343775" y="5143500"/>
            <a:ext cx="1343025" cy="577850"/>
          </a:xfrm>
          <a:prstGeom prst="rect">
            <a:avLst/>
          </a:prstGeom>
          <a:solidFill>
            <a:srgbClr val="FFFFFF"/>
          </a:solidFill>
          <a:ln w="7938" cap="flat" cmpd="sng">
            <a:solidFill>
              <a:srgbClr val="33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0" name="Rectangle 169"/>
          <p:cNvSpPr/>
          <p:nvPr/>
        </p:nvSpPr>
        <p:spPr>
          <a:xfrm>
            <a:off x="485775" y="3962400"/>
            <a:ext cx="1647825" cy="434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Want to do this</a:t>
            </a:r>
            <a:endParaRPr lang="en-US" altLang="ja-JP" sz="1300" b="1" dirty="0">
              <a:latin typeface="Arial Narrow" panose="020B0606020202030204" pitchFamily="34" charset="0"/>
              <a:ea typeface="MS PGothic" panose="020B0600070205080204" pitchFamily="34" charset="-128"/>
            </a:endParaRPr>
          </a:p>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Want to be like this</a:t>
            </a:r>
            <a:endParaRPr lang="en-GB" altLang="ja-JP" sz="1300" b="1" dirty="0">
              <a:latin typeface="Arial Narrow" panose="020B0606020202030204" pitchFamily="34" charset="0"/>
              <a:ea typeface="MS PGothic" panose="020B0600070205080204" pitchFamily="34" charset="-128"/>
            </a:endParaRPr>
          </a:p>
        </p:txBody>
      </p:sp>
      <p:sp>
        <p:nvSpPr>
          <p:cNvPr id="48181" name="Rectangle 170"/>
          <p:cNvSpPr/>
          <p:nvPr/>
        </p:nvSpPr>
        <p:spPr>
          <a:xfrm>
            <a:off x="7499350" y="5256213"/>
            <a:ext cx="665163" cy="434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2" name="Rectangle 171"/>
          <p:cNvSpPr/>
          <p:nvPr/>
        </p:nvSpPr>
        <p:spPr>
          <a:xfrm>
            <a:off x="6151563" y="5256213"/>
            <a:ext cx="519112" cy="434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3" name="Rectangle 172"/>
          <p:cNvSpPr/>
          <p:nvPr/>
        </p:nvSpPr>
        <p:spPr>
          <a:xfrm>
            <a:off x="4810125" y="5256213"/>
            <a:ext cx="519113" cy="434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4" name="Rectangle 173"/>
          <p:cNvSpPr/>
          <p:nvPr/>
        </p:nvSpPr>
        <p:spPr>
          <a:xfrm>
            <a:off x="3506788" y="5256213"/>
            <a:ext cx="515937" cy="434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5" name="Rectangle 174"/>
          <p:cNvSpPr/>
          <p:nvPr/>
        </p:nvSpPr>
        <p:spPr>
          <a:xfrm>
            <a:off x="2057400" y="3844925"/>
            <a:ext cx="1146175" cy="26193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6" name="Rectangle 175"/>
          <p:cNvSpPr/>
          <p:nvPr/>
        </p:nvSpPr>
        <p:spPr>
          <a:xfrm>
            <a:off x="1990725" y="3817938"/>
            <a:ext cx="1250950" cy="688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7" name="Rectangle 176"/>
          <p:cNvSpPr/>
          <p:nvPr/>
        </p:nvSpPr>
        <p:spPr>
          <a:xfrm>
            <a:off x="4792663" y="5499100"/>
            <a:ext cx="762000" cy="5969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8" name="Rectangle 177"/>
          <p:cNvSpPr/>
          <p:nvPr/>
        </p:nvSpPr>
        <p:spPr>
          <a:xfrm>
            <a:off x="6176963" y="5499100"/>
            <a:ext cx="746125" cy="434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189" name="Rectangle 178"/>
          <p:cNvSpPr/>
          <p:nvPr/>
        </p:nvSpPr>
        <p:spPr>
          <a:xfrm>
            <a:off x="7432675" y="5499100"/>
            <a:ext cx="1176338" cy="434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grpSp>
        <p:nvGrpSpPr>
          <p:cNvPr id="48190" name="Group 179"/>
          <p:cNvGrpSpPr/>
          <p:nvPr/>
        </p:nvGrpSpPr>
        <p:grpSpPr>
          <a:xfrm>
            <a:off x="1295400" y="4648200"/>
            <a:ext cx="1447800" cy="1524000"/>
            <a:chOff x="3379" y="1396"/>
            <a:chExt cx="1277" cy="1301"/>
          </a:xfrm>
        </p:grpSpPr>
        <p:sp>
          <p:nvSpPr>
            <p:cNvPr id="48224" name="Freeform 180"/>
            <p:cNvSpPr/>
            <p:nvPr/>
          </p:nvSpPr>
          <p:spPr>
            <a:xfrm rot="3784091" flipH="1">
              <a:off x="3894" y="1610"/>
              <a:ext cx="494" cy="278"/>
            </a:xfrm>
            <a:custGeom>
              <a:avLst/>
              <a:gdLst>
                <a:gd name="txL" fmla="*/ 0 w 2006"/>
                <a:gd name="txT" fmla="*/ 0 h 1055"/>
                <a:gd name="txR" fmla="*/ 2006 w 2006"/>
                <a:gd name="txB" fmla="*/ 1055 h 1055"/>
              </a:gdLst>
              <a:ahLst/>
              <a:cxnLst>
                <a:cxn ang="0">
                  <a:pos x="62" y="72"/>
                </a:cxn>
                <a:cxn ang="0">
                  <a:pos x="66" y="71"/>
                </a:cxn>
                <a:cxn ang="0">
                  <a:pos x="68" y="71"/>
                </a:cxn>
                <a:cxn ang="0">
                  <a:pos x="71" y="70"/>
                </a:cxn>
                <a:cxn ang="0">
                  <a:pos x="74" y="69"/>
                </a:cxn>
                <a:cxn ang="0">
                  <a:pos x="77" y="67"/>
                </a:cxn>
                <a:cxn ang="0">
                  <a:pos x="80" y="66"/>
                </a:cxn>
                <a:cxn ang="0">
                  <a:pos x="83" y="64"/>
                </a:cxn>
                <a:cxn ang="0">
                  <a:pos x="85" y="62"/>
                </a:cxn>
                <a:cxn ang="0">
                  <a:pos x="88" y="61"/>
                </a:cxn>
                <a:cxn ang="0">
                  <a:pos x="91" y="58"/>
                </a:cxn>
                <a:cxn ang="0">
                  <a:pos x="93" y="56"/>
                </a:cxn>
                <a:cxn ang="0">
                  <a:pos x="97" y="53"/>
                </a:cxn>
                <a:cxn ang="0">
                  <a:pos x="100" y="48"/>
                </a:cxn>
                <a:cxn ang="0">
                  <a:pos x="103" y="45"/>
                </a:cxn>
                <a:cxn ang="0">
                  <a:pos x="106" y="41"/>
                </a:cxn>
                <a:cxn ang="0">
                  <a:pos x="109" y="36"/>
                </a:cxn>
                <a:cxn ang="0">
                  <a:pos x="109" y="0"/>
                </a:cxn>
                <a:cxn ang="0">
                  <a:pos x="81" y="18"/>
                </a:cxn>
                <a:cxn ang="0">
                  <a:pos x="79" y="21"/>
                </a:cxn>
                <a:cxn ang="0">
                  <a:pos x="76" y="25"/>
                </a:cxn>
                <a:cxn ang="0">
                  <a:pos x="74" y="27"/>
                </a:cxn>
                <a:cxn ang="0">
                  <a:pos x="71" y="29"/>
                </a:cxn>
                <a:cxn ang="0">
                  <a:pos x="68" y="32"/>
                </a:cxn>
                <a:cxn ang="0">
                  <a:pos x="66" y="33"/>
                </a:cxn>
                <a:cxn ang="0">
                  <a:pos x="63" y="35"/>
                </a:cxn>
                <a:cxn ang="0">
                  <a:pos x="59" y="36"/>
                </a:cxn>
                <a:cxn ang="0">
                  <a:pos x="55" y="37"/>
                </a:cxn>
                <a:cxn ang="0">
                  <a:pos x="48" y="37"/>
                </a:cxn>
                <a:cxn ang="0">
                  <a:pos x="43" y="36"/>
                </a:cxn>
                <a:cxn ang="0">
                  <a:pos x="37" y="33"/>
                </a:cxn>
                <a:cxn ang="0">
                  <a:pos x="31" y="30"/>
                </a:cxn>
                <a:cxn ang="0">
                  <a:pos x="0" y="46"/>
                </a:cxn>
                <a:cxn ang="0">
                  <a:pos x="3" y="50"/>
                </a:cxn>
                <a:cxn ang="0">
                  <a:pos x="6" y="53"/>
                </a:cxn>
                <a:cxn ang="0">
                  <a:pos x="9" y="56"/>
                </a:cxn>
                <a:cxn ang="0">
                  <a:pos x="12" y="58"/>
                </a:cxn>
                <a:cxn ang="0">
                  <a:pos x="15" y="61"/>
                </a:cxn>
                <a:cxn ang="0">
                  <a:pos x="18" y="64"/>
                </a:cxn>
                <a:cxn ang="0">
                  <a:pos x="22" y="65"/>
                </a:cxn>
                <a:cxn ang="0">
                  <a:pos x="26" y="67"/>
                </a:cxn>
                <a:cxn ang="0">
                  <a:pos x="30" y="69"/>
                </a:cxn>
                <a:cxn ang="0">
                  <a:pos x="33" y="71"/>
                </a:cxn>
                <a:cxn ang="0">
                  <a:pos x="37" y="72"/>
                </a:cxn>
                <a:cxn ang="0">
                  <a:pos x="41" y="72"/>
                </a:cxn>
                <a:cxn ang="0">
                  <a:pos x="45" y="73"/>
                </a:cxn>
                <a:cxn ang="0">
                  <a:pos x="49" y="73"/>
                </a:cxn>
                <a:cxn ang="0">
                  <a:pos x="53" y="73"/>
                </a:cxn>
                <a:cxn ang="0">
                  <a:pos x="57" y="73"/>
                </a:cxn>
                <a:cxn ang="0">
                  <a:pos x="61" y="72"/>
                </a:cxn>
              </a:cxnLst>
              <a:rect l="txL" t="txT" r="txR" b="txB"/>
              <a:pathLst>
                <a:path w="2006" h="1055">
                  <a:moveTo>
                    <a:pt x="1008" y="1043"/>
                  </a:moveTo>
                  <a:lnTo>
                    <a:pt x="1029" y="1039"/>
                  </a:lnTo>
                  <a:lnTo>
                    <a:pt x="1056" y="1035"/>
                  </a:lnTo>
                  <a:lnTo>
                    <a:pt x="1084" y="1029"/>
                  </a:lnTo>
                  <a:lnTo>
                    <a:pt x="1104" y="1024"/>
                  </a:lnTo>
                  <a:lnTo>
                    <a:pt x="1127" y="1019"/>
                  </a:lnTo>
                  <a:lnTo>
                    <a:pt x="1150" y="1012"/>
                  </a:lnTo>
                  <a:lnTo>
                    <a:pt x="1173" y="1006"/>
                  </a:lnTo>
                  <a:lnTo>
                    <a:pt x="1193" y="999"/>
                  </a:lnTo>
                  <a:lnTo>
                    <a:pt x="1216" y="990"/>
                  </a:lnTo>
                  <a:lnTo>
                    <a:pt x="1245" y="980"/>
                  </a:lnTo>
                  <a:lnTo>
                    <a:pt x="1269" y="969"/>
                  </a:lnTo>
                  <a:lnTo>
                    <a:pt x="1292" y="959"/>
                  </a:lnTo>
                  <a:lnTo>
                    <a:pt x="1319" y="947"/>
                  </a:lnTo>
                  <a:lnTo>
                    <a:pt x="1344" y="935"/>
                  </a:lnTo>
                  <a:lnTo>
                    <a:pt x="1367" y="923"/>
                  </a:lnTo>
                  <a:lnTo>
                    <a:pt x="1388" y="909"/>
                  </a:lnTo>
                  <a:lnTo>
                    <a:pt x="1407" y="898"/>
                  </a:lnTo>
                  <a:lnTo>
                    <a:pt x="1427" y="884"/>
                  </a:lnTo>
                  <a:lnTo>
                    <a:pt x="1449" y="872"/>
                  </a:lnTo>
                  <a:lnTo>
                    <a:pt x="1473" y="855"/>
                  </a:lnTo>
                  <a:lnTo>
                    <a:pt x="1495" y="839"/>
                  </a:lnTo>
                  <a:lnTo>
                    <a:pt x="1515" y="823"/>
                  </a:lnTo>
                  <a:lnTo>
                    <a:pt x="1534" y="809"/>
                  </a:lnTo>
                  <a:lnTo>
                    <a:pt x="1566" y="784"/>
                  </a:lnTo>
                  <a:lnTo>
                    <a:pt x="1595" y="759"/>
                  </a:lnTo>
                  <a:lnTo>
                    <a:pt x="1623" y="730"/>
                  </a:lnTo>
                  <a:lnTo>
                    <a:pt x="1653" y="697"/>
                  </a:lnTo>
                  <a:lnTo>
                    <a:pt x="1674" y="673"/>
                  </a:lnTo>
                  <a:lnTo>
                    <a:pt x="1697" y="645"/>
                  </a:lnTo>
                  <a:lnTo>
                    <a:pt x="1722" y="615"/>
                  </a:lnTo>
                  <a:lnTo>
                    <a:pt x="1744" y="585"/>
                  </a:lnTo>
                  <a:lnTo>
                    <a:pt x="1765" y="553"/>
                  </a:lnTo>
                  <a:lnTo>
                    <a:pt x="1790" y="516"/>
                  </a:lnTo>
                  <a:lnTo>
                    <a:pt x="2006" y="643"/>
                  </a:lnTo>
                  <a:lnTo>
                    <a:pt x="1795" y="0"/>
                  </a:lnTo>
                  <a:lnTo>
                    <a:pt x="1108" y="122"/>
                  </a:lnTo>
                  <a:lnTo>
                    <a:pt x="1339" y="253"/>
                  </a:lnTo>
                  <a:lnTo>
                    <a:pt x="1320" y="281"/>
                  </a:lnTo>
                  <a:lnTo>
                    <a:pt x="1299" y="305"/>
                  </a:lnTo>
                  <a:lnTo>
                    <a:pt x="1278" y="329"/>
                  </a:lnTo>
                  <a:lnTo>
                    <a:pt x="1258" y="352"/>
                  </a:lnTo>
                  <a:lnTo>
                    <a:pt x="1240" y="369"/>
                  </a:lnTo>
                  <a:lnTo>
                    <a:pt x="1222" y="389"/>
                  </a:lnTo>
                  <a:lnTo>
                    <a:pt x="1201" y="405"/>
                  </a:lnTo>
                  <a:lnTo>
                    <a:pt x="1178" y="422"/>
                  </a:lnTo>
                  <a:lnTo>
                    <a:pt x="1151" y="441"/>
                  </a:lnTo>
                  <a:lnTo>
                    <a:pt x="1128" y="455"/>
                  </a:lnTo>
                  <a:lnTo>
                    <a:pt x="1108" y="467"/>
                  </a:lnTo>
                  <a:lnTo>
                    <a:pt x="1079" y="483"/>
                  </a:lnTo>
                  <a:lnTo>
                    <a:pt x="1054" y="493"/>
                  </a:lnTo>
                  <a:lnTo>
                    <a:pt x="1032" y="500"/>
                  </a:lnTo>
                  <a:lnTo>
                    <a:pt x="1009" y="508"/>
                  </a:lnTo>
                  <a:lnTo>
                    <a:pt x="976" y="518"/>
                  </a:lnTo>
                  <a:lnTo>
                    <a:pt x="943" y="522"/>
                  </a:lnTo>
                  <a:lnTo>
                    <a:pt x="909" y="526"/>
                  </a:lnTo>
                  <a:lnTo>
                    <a:pt x="860" y="528"/>
                  </a:lnTo>
                  <a:lnTo>
                    <a:pt x="796" y="529"/>
                  </a:lnTo>
                  <a:lnTo>
                    <a:pt x="746" y="522"/>
                  </a:lnTo>
                  <a:lnTo>
                    <a:pt x="701" y="512"/>
                  </a:lnTo>
                  <a:lnTo>
                    <a:pt x="649" y="497"/>
                  </a:lnTo>
                  <a:lnTo>
                    <a:pt x="604" y="477"/>
                  </a:lnTo>
                  <a:lnTo>
                    <a:pt x="558" y="454"/>
                  </a:lnTo>
                  <a:lnTo>
                    <a:pt x="516" y="428"/>
                  </a:lnTo>
                  <a:lnTo>
                    <a:pt x="476" y="392"/>
                  </a:lnTo>
                  <a:lnTo>
                    <a:pt x="0" y="667"/>
                  </a:lnTo>
                  <a:lnTo>
                    <a:pt x="19" y="690"/>
                  </a:lnTo>
                  <a:lnTo>
                    <a:pt x="47" y="716"/>
                  </a:lnTo>
                  <a:lnTo>
                    <a:pt x="70" y="739"/>
                  </a:lnTo>
                  <a:lnTo>
                    <a:pt x="93" y="761"/>
                  </a:lnTo>
                  <a:lnTo>
                    <a:pt x="116" y="783"/>
                  </a:lnTo>
                  <a:lnTo>
                    <a:pt x="144" y="806"/>
                  </a:lnTo>
                  <a:lnTo>
                    <a:pt x="169" y="826"/>
                  </a:lnTo>
                  <a:lnTo>
                    <a:pt x="194" y="844"/>
                  </a:lnTo>
                  <a:lnTo>
                    <a:pt x="223" y="862"/>
                  </a:lnTo>
                  <a:lnTo>
                    <a:pt x="251" y="882"/>
                  </a:lnTo>
                  <a:lnTo>
                    <a:pt x="279" y="900"/>
                  </a:lnTo>
                  <a:lnTo>
                    <a:pt x="306" y="915"/>
                  </a:lnTo>
                  <a:lnTo>
                    <a:pt x="332" y="930"/>
                  </a:lnTo>
                  <a:lnTo>
                    <a:pt x="357" y="943"/>
                  </a:lnTo>
                  <a:lnTo>
                    <a:pt x="392" y="959"/>
                  </a:lnTo>
                  <a:lnTo>
                    <a:pt x="424" y="973"/>
                  </a:lnTo>
                  <a:lnTo>
                    <a:pt x="461" y="986"/>
                  </a:lnTo>
                  <a:lnTo>
                    <a:pt x="489" y="997"/>
                  </a:lnTo>
                  <a:lnTo>
                    <a:pt x="515" y="1007"/>
                  </a:lnTo>
                  <a:lnTo>
                    <a:pt x="546" y="1016"/>
                  </a:lnTo>
                  <a:lnTo>
                    <a:pt x="576" y="1024"/>
                  </a:lnTo>
                  <a:lnTo>
                    <a:pt x="606" y="1031"/>
                  </a:lnTo>
                  <a:lnTo>
                    <a:pt x="640" y="1038"/>
                  </a:lnTo>
                  <a:lnTo>
                    <a:pt x="675" y="1044"/>
                  </a:lnTo>
                  <a:lnTo>
                    <a:pt x="710" y="1049"/>
                  </a:lnTo>
                  <a:lnTo>
                    <a:pt x="747" y="1052"/>
                  </a:lnTo>
                  <a:lnTo>
                    <a:pt x="775" y="1053"/>
                  </a:lnTo>
                  <a:lnTo>
                    <a:pt x="813" y="1055"/>
                  </a:lnTo>
                  <a:lnTo>
                    <a:pt x="851" y="1055"/>
                  </a:lnTo>
                  <a:lnTo>
                    <a:pt x="881" y="1054"/>
                  </a:lnTo>
                  <a:lnTo>
                    <a:pt x="913" y="1053"/>
                  </a:lnTo>
                  <a:lnTo>
                    <a:pt x="948" y="1051"/>
                  </a:lnTo>
                  <a:lnTo>
                    <a:pt x="981" y="1046"/>
                  </a:lnTo>
                  <a:lnTo>
                    <a:pt x="1008" y="1043"/>
                  </a:lnTo>
                  <a:close/>
                </a:path>
              </a:pathLst>
            </a:custGeom>
            <a:solidFill>
              <a:srgbClr val="FF99FF">
                <a:alpha val="100000"/>
              </a:srgb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731317" name="Freeform 181"/>
            <p:cNvSpPr/>
            <p:nvPr/>
          </p:nvSpPr>
          <p:spPr bwMode="auto">
            <a:xfrm rot="2487098">
              <a:off x="3397" y="1809"/>
              <a:ext cx="361" cy="408"/>
            </a:xfrm>
            <a:custGeom>
              <a:avLst/>
              <a:gdLst/>
              <a:ahLst/>
              <a:cxnLst>
                <a:cxn ang="0">
                  <a:pos x="768" y="401"/>
                </a:cxn>
                <a:cxn ang="0">
                  <a:pos x="573" y="322"/>
                </a:cxn>
                <a:cxn ang="0">
                  <a:pos x="565" y="340"/>
                </a:cxn>
                <a:cxn ang="0">
                  <a:pos x="560" y="358"/>
                </a:cxn>
                <a:cxn ang="0">
                  <a:pos x="555" y="377"/>
                </a:cxn>
                <a:cxn ang="0">
                  <a:pos x="550" y="397"/>
                </a:cxn>
                <a:cxn ang="0">
                  <a:pos x="545" y="423"/>
                </a:cxn>
                <a:cxn ang="0">
                  <a:pos x="541" y="444"/>
                </a:cxn>
                <a:cxn ang="0">
                  <a:pos x="538" y="468"/>
                </a:cxn>
                <a:cxn ang="0">
                  <a:pos x="536" y="494"/>
                </a:cxn>
                <a:cxn ang="0">
                  <a:pos x="534" y="520"/>
                </a:cxn>
                <a:cxn ang="0">
                  <a:pos x="534" y="569"/>
                </a:cxn>
                <a:cxn ang="0">
                  <a:pos x="535" y="593"/>
                </a:cxn>
                <a:cxn ang="0">
                  <a:pos x="536" y="617"/>
                </a:cxn>
                <a:cxn ang="0">
                  <a:pos x="539" y="641"/>
                </a:cxn>
                <a:cxn ang="0">
                  <a:pos x="544" y="664"/>
                </a:cxn>
                <a:cxn ang="0">
                  <a:pos x="548" y="687"/>
                </a:cxn>
                <a:cxn ang="0">
                  <a:pos x="554" y="714"/>
                </a:cxn>
                <a:cxn ang="0">
                  <a:pos x="562" y="738"/>
                </a:cxn>
                <a:cxn ang="0">
                  <a:pos x="194" y="970"/>
                </a:cxn>
                <a:cxn ang="0">
                  <a:pos x="187" y="946"/>
                </a:cxn>
                <a:cxn ang="0">
                  <a:pos x="179" y="926"/>
                </a:cxn>
                <a:cxn ang="0">
                  <a:pos x="172" y="907"/>
                </a:cxn>
                <a:cxn ang="0">
                  <a:pos x="165" y="886"/>
                </a:cxn>
                <a:cxn ang="0">
                  <a:pos x="160" y="868"/>
                </a:cxn>
                <a:cxn ang="0">
                  <a:pos x="153" y="847"/>
                </a:cxn>
                <a:cxn ang="0">
                  <a:pos x="148" y="828"/>
                </a:cxn>
                <a:cxn ang="0">
                  <a:pos x="144" y="810"/>
                </a:cxn>
                <a:cxn ang="0">
                  <a:pos x="139" y="791"/>
                </a:cxn>
                <a:cxn ang="0">
                  <a:pos x="134" y="769"/>
                </a:cxn>
                <a:cxn ang="0">
                  <a:pos x="130" y="745"/>
                </a:cxn>
                <a:cxn ang="0">
                  <a:pos x="126" y="724"/>
                </a:cxn>
                <a:cxn ang="0">
                  <a:pos x="121" y="702"/>
                </a:cxn>
                <a:cxn ang="0">
                  <a:pos x="119" y="678"/>
                </a:cxn>
                <a:cxn ang="0">
                  <a:pos x="117" y="654"/>
                </a:cxn>
                <a:cxn ang="0">
                  <a:pos x="115" y="627"/>
                </a:cxn>
                <a:cxn ang="0">
                  <a:pos x="113" y="601"/>
                </a:cxn>
                <a:cxn ang="0">
                  <a:pos x="113" y="576"/>
                </a:cxn>
                <a:cxn ang="0">
                  <a:pos x="113" y="549"/>
                </a:cxn>
                <a:cxn ang="0">
                  <a:pos x="113" y="515"/>
                </a:cxn>
                <a:cxn ang="0">
                  <a:pos x="114" y="485"/>
                </a:cxn>
                <a:cxn ang="0">
                  <a:pos x="115" y="464"/>
                </a:cxn>
                <a:cxn ang="0">
                  <a:pos x="117" y="440"/>
                </a:cxn>
                <a:cxn ang="0">
                  <a:pos x="119" y="416"/>
                </a:cxn>
                <a:cxn ang="0">
                  <a:pos x="123" y="388"/>
                </a:cxn>
                <a:cxn ang="0">
                  <a:pos x="127" y="363"/>
                </a:cxn>
                <a:cxn ang="0">
                  <a:pos x="132" y="341"/>
                </a:cxn>
                <a:cxn ang="0">
                  <a:pos x="137" y="313"/>
                </a:cxn>
                <a:cxn ang="0">
                  <a:pos x="143" y="290"/>
                </a:cxn>
                <a:cxn ang="0">
                  <a:pos x="148" y="263"/>
                </a:cxn>
                <a:cxn ang="0">
                  <a:pos x="155" y="241"/>
                </a:cxn>
                <a:cxn ang="0">
                  <a:pos x="163" y="216"/>
                </a:cxn>
                <a:cxn ang="0">
                  <a:pos x="171" y="191"/>
                </a:cxn>
                <a:cxn ang="0">
                  <a:pos x="182" y="161"/>
                </a:cxn>
                <a:cxn ang="0">
                  <a:pos x="0" y="85"/>
                </a:cxn>
                <a:cxn ang="0">
                  <a:pos x="479" y="0"/>
                </a:cxn>
                <a:cxn ang="0">
                  <a:pos x="768" y="401"/>
                </a:cxn>
              </a:cxnLst>
              <a:rect l="0" t="0" r="r" b="b"/>
              <a:pathLst>
                <a:path w="768" h="970">
                  <a:moveTo>
                    <a:pt x="768" y="401"/>
                  </a:moveTo>
                  <a:lnTo>
                    <a:pt x="573" y="322"/>
                  </a:lnTo>
                  <a:lnTo>
                    <a:pt x="565" y="340"/>
                  </a:lnTo>
                  <a:lnTo>
                    <a:pt x="560" y="358"/>
                  </a:lnTo>
                  <a:lnTo>
                    <a:pt x="555" y="377"/>
                  </a:lnTo>
                  <a:lnTo>
                    <a:pt x="550" y="397"/>
                  </a:lnTo>
                  <a:lnTo>
                    <a:pt x="545" y="423"/>
                  </a:lnTo>
                  <a:lnTo>
                    <a:pt x="541" y="444"/>
                  </a:lnTo>
                  <a:lnTo>
                    <a:pt x="538" y="468"/>
                  </a:lnTo>
                  <a:lnTo>
                    <a:pt x="536" y="494"/>
                  </a:lnTo>
                  <a:lnTo>
                    <a:pt x="534" y="520"/>
                  </a:lnTo>
                  <a:lnTo>
                    <a:pt x="534" y="569"/>
                  </a:lnTo>
                  <a:lnTo>
                    <a:pt x="535" y="593"/>
                  </a:lnTo>
                  <a:lnTo>
                    <a:pt x="536" y="617"/>
                  </a:lnTo>
                  <a:lnTo>
                    <a:pt x="539" y="641"/>
                  </a:lnTo>
                  <a:lnTo>
                    <a:pt x="544" y="664"/>
                  </a:lnTo>
                  <a:lnTo>
                    <a:pt x="548" y="687"/>
                  </a:lnTo>
                  <a:lnTo>
                    <a:pt x="554" y="714"/>
                  </a:lnTo>
                  <a:lnTo>
                    <a:pt x="562" y="738"/>
                  </a:lnTo>
                  <a:lnTo>
                    <a:pt x="194" y="970"/>
                  </a:lnTo>
                  <a:lnTo>
                    <a:pt x="187" y="946"/>
                  </a:lnTo>
                  <a:lnTo>
                    <a:pt x="179" y="926"/>
                  </a:lnTo>
                  <a:lnTo>
                    <a:pt x="172" y="907"/>
                  </a:lnTo>
                  <a:lnTo>
                    <a:pt x="165" y="886"/>
                  </a:lnTo>
                  <a:lnTo>
                    <a:pt x="160" y="868"/>
                  </a:lnTo>
                  <a:lnTo>
                    <a:pt x="153" y="847"/>
                  </a:lnTo>
                  <a:lnTo>
                    <a:pt x="148" y="828"/>
                  </a:lnTo>
                  <a:lnTo>
                    <a:pt x="144" y="810"/>
                  </a:lnTo>
                  <a:lnTo>
                    <a:pt x="139" y="791"/>
                  </a:lnTo>
                  <a:lnTo>
                    <a:pt x="134" y="769"/>
                  </a:lnTo>
                  <a:lnTo>
                    <a:pt x="130" y="745"/>
                  </a:lnTo>
                  <a:lnTo>
                    <a:pt x="126" y="724"/>
                  </a:lnTo>
                  <a:lnTo>
                    <a:pt x="121" y="702"/>
                  </a:lnTo>
                  <a:lnTo>
                    <a:pt x="119" y="678"/>
                  </a:lnTo>
                  <a:lnTo>
                    <a:pt x="117" y="654"/>
                  </a:lnTo>
                  <a:lnTo>
                    <a:pt x="115" y="627"/>
                  </a:lnTo>
                  <a:lnTo>
                    <a:pt x="113" y="601"/>
                  </a:lnTo>
                  <a:lnTo>
                    <a:pt x="113" y="576"/>
                  </a:lnTo>
                  <a:lnTo>
                    <a:pt x="113" y="549"/>
                  </a:lnTo>
                  <a:lnTo>
                    <a:pt x="113" y="515"/>
                  </a:lnTo>
                  <a:lnTo>
                    <a:pt x="114" y="485"/>
                  </a:lnTo>
                  <a:lnTo>
                    <a:pt x="115" y="464"/>
                  </a:lnTo>
                  <a:lnTo>
                    <a:pt x="117" y="440"/>
                  </a:lnTo>
                  <a:lnTo>
                    <a:pt x="119" y="416"/>
                  </a:lnTo>
                  <a:lnTo>
                    <a:pt x="123" y="388"/>
                  </a:lnTo>
                  <a:lnTo>
                    <a:pt x="127" y="363"/>
                  </a:lnTo>
                  <a:lnTo>
                    <a:pt x="132" y="341"/>
                  </a:lnTo>
                  <a:lnTo>
                    <a:pt x="137" y="313"/>
                  </a:lnTo>
                  <a:lnTo>
                    <a:pt x="143" y="290"/>
                  </a:lnTo>
                  <a:lnTo>
                    <a:pt x="148" y="263"/>
                  </a:lnTo>
                  <a:lnTo>
                    <a:pt x="155" y="241"/>
                  </a:lnTo>
                  <a:lnTo>
                    <a:pt x="163" y="216"/>
                  </a:lnTo>
                  <a:lnTo>
                    <a:pt x="171" y="191"/>
                  </a:lnTo>
                  <a:lnTo>
                    <a:pt x="182" y="161"/>
                  </a:lnTo>
                  <a:lnTo>
                    <a:pt x="0" y="85"/>
                  </a:lnTo>
                  <a:lnTo>
                    <a:pt x="479" y="0"/>
                  </a:lnTo>
                  <a:lnTo>
                    <a:pt x="768" y="401"/>
                  </a:lnTo>
                  <a:close/>
                </a:path>
              </a:pathLst>
            </a:custGeom>
            <a:gradFill rotWithShape="0">
              <a:gsLst>
                <a:gs pos="0">
                  <a:schemeClr val="hlink"/>
                </a:gs>
                <a:gs pos="50000">
                  <a:srgbClr val="FFFFFF"/>
                </a:gs>
                <a:gs pos="100000">
                  <a:schemeClr val="hlink"/>
                </a:gs>
              </a:gsLst>
              <a:lin ang="0" scaled="1"/>
            </a:gradFill>
            <a:ln w="4763">
              <a:solidFill>
                <a:srgbClr val="000000"/>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it-IT"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31318" name="Freeform 182"/>
            <p:cNvSpPr/>
            <p:nvPr/>
          </p:nvSpPr>
          <p:spPr bwMode="auto">
            <a:xfrm rot="2487098">
              <a:off x="3379" y="2351"/>
              <a:ext cx="417" cy="312"/>
            </a:xfrm>
            <a:custGeom>
              <a:avLst/>
              <a:gdLst/>
              <a:ahLst/>
              <a:cxnLst>
                <a:cxn ang="0">
                  <a:pos x="379" y="0"/>
                </a:cxn>
                <a:cxn ang="0">
                  <a:pos x="301" y="196"/>
                </a:cxn>
                <a:cxn ang="0">
                  <a:pos x="319" y="204"/>
                </a:cxn>
                <a:cxn ang="0">
                  <a:pos x="336" y="208"/>
                </a:cxn>
                <a:cxn ang="0">
                  <a:pos x="355" y="214"/>
                </a:cxn>
                <a:cxn ang="0">
                  <a:pos x="376" y="219"/>
                </a:cxn>
                <a:cxn ang="0">
                  <a:pos x="401" y="224"/>
                </a:cxn>
                <a:cxn ang="0">
                  <a:pos x="423" y="227"/>
                </a:cxn>
                <a:cxn ang="0">
                  <a:pos x="446" y="231"/>
                </a:cxn>
                <a:cxn ang="0">
                  <a:pos x="471" y="234"/>
                </a:cxn>
                <a:cxn ang="0">
                  <a:pos x="498" y="236"/>
                </a:cxn>
                <a:cxn ang="0">
                  <a:pos x="547" y="236"/>
                </a:cxn>
                <a:cxn ang="0">
                  <a:pos x="572" y="235"/>
                </a:cxn>
                <a:cxn ang="0">
                  <a:pos x="595" y="233"/>
                </a:cxn>
                <a:cxn ang="0">
                  <a:pos x="618" y="229"/>
                </a:cxn>
                <a:cxn ang="0">
                  <a:pos x="643" y="225"/>
                </a:cxn>
                <a:cxn ang="0">
                  <a:pos x="665" y="222"/>
                </a:cxn>
                <a:cxn ang="0">
                  <a:pos x="691" y="215"/>
                </a:cxn>
                <a:cxn ang="0">
                  <a:pos x="716" y="207"/>
                </a:cxn>
                <a:cxn ang="0">
                  <a:pos x="947" y="573"/>
                </a:cxn>
                <a:cxn ang="0">
                  <a:pos x="925" y="582"/>
                </a:cxn>
                <a:cxn ang="0">
                  <a:pos x="904" y="590"/>
                </a:cxn>
                <a:cxn ang="0">
                  <a:pos x="885" y="597"/>
                </a:cxn>
                <a:cxn ang="0">
                  <a:pos x="864" y="603"/>
                </a:cxn>
                <a:cxn ang="0">
                  <a:pos x="845" y="609"/>
                </a:cxn>
                <a:cxn ang="0">
                  <a:pos x="825" y="616"/>
                </a:cxn>
                <a:cxn ang="0">
                  <a:pos x="807" y="620"/>
                </a:cxn>
                <a:cxn ang="0">
                  <a:pos x="788" y="625"/>
                </a:cxn>
                <a:cxn ang="0">
                  <a:pos x="769" y="629"/>
                </a:cxn>
                <a:cxn ang="0">
                  <a:pos x="748" y="635"/>
                </a:cxn>
                <a:cxn ang="0">
                  <a:pos x="723" y="638"/>
                </a:cxn>
                <a:cxn ang="0">
                  <a:pos x="703" y="643"/>
                </a:cxn>
                <a:cxn ang="0">
                  <a:pos x="680" y="647"/>
                </a:cxn>
                <a:cxn ang="0">
                  <a:pos x="657" y="651"/>
                </a:cxn>
                <a:cxn ang="0">
                  <a:pos x="632" y="653"/>
                </a:cxn>
                <a:cxn ang="0">
                  <a:pos x="605" y="654"/>
                </a:cxn>
                <a:cxn ang="0">
                  <a:pos x="579" y="656"/>
                </a:cxn>
                <a:cxn ang="0">
                  <a:pos x="554" y="656"/>
                </a:cxn>
                <a:cxn ang="0">
                  <a:pos x="528" y="656"/>
                </a:cxn>
                <a:cxn ang="0">
                  <a:pos x="494" y="656"/>
                </a:cxn>
                <a:cxn ang="0">
                  <a:pos x="464" y="655"/>
                </a:cxn>
                <a:cxn ang="0">
                  <a:pos x="442" y="654"/>
                </a:cxn>
                <a:cxn ang="0">
                  <a:pos x="419" y="653"/>
                </a:cxn>
                <a:cxn ang="0">
                  <a:pos x="394" y="651"/>
                </a:cxn>
                <a:cxn ang="0">
                  <a:pos x="366" y="646"/>
                </a:cxn>
                <a:cxn ang="0">
                  <a:pos x="342" y="642"/>
                </a:cxn>
                <a:cxn ang="0">
                  <a:pos x="319" y="638"/>
                </a:cxn>
                <a:cxn ang="0">
                  <a:pos x="291" y="632"/>
                </a:cxn>
                <a:cxn ang="0">
                  <a:pos x="269" y="626"/>
                </a:cxn>
                <a:cxn ang="0">
                  <a:pos x="242" y="620"/>
                </a:cxn>
                <a:cxn ang="0">
                  <a:pos x="219" y="614"/>
                </a:cxn>
                <a:cxn ang="0">
                  <a:pos x="195" y="607"/>
                </a:cxn>
                <a:cxn ang="0">
                  <a:pos x="171" y="598"/>
                </a:cxn>
                <a:cxn ang="0">
                  <a:pos x="140" y="587"/>
                </a:cxn>
                <a:cxn ang="0">
                  <a:pos x="68" y="759"/>
                </a:cxn>
                <a:cxn ang="0">
                  <a:pos x="0" y="272"/>
                </a:cxn>
                <a:cxn ang="0">
                  <a:pos x="379" y="0"/>
                </a:cxn>
              </a:cxnLst>
              <a:rect l="0" t="0" r="r" b="b"/>
              <a:pathLst>
                <a:path w="947" h="759">
                  <a:moveTo>
                    <a:pt x="379" y="0"/>
                  </a:moveTo>
                  <a:lnTo>
                    <a:pt x="301" y="196"/>
                  </a:lnTo>
                  <a:lnTo>
                    <a:pt x="319" y="204"/>
                  </a:lnTo>
                  <a:lnTo>
                    <a:pt x="336" y="208"/>
                  </a:lnTo>
                  <a:lnTo>
                    <a:pt x="355" y="214"/>
                  </a:lnTo>
                  <a:lnTo>
                    <a:pt x="376" y="219"/>
                  </a:lnTo>
                  <a:lnTo>
                    <a:pt x="401" y="224"/>
                  </a:lnTo>
                  <a:lnTo>
                    <a:pt x="423" y="227"/>
                  </a:lnTo>
                  <a:lnTo>
                    <a:pt x="446" y="231"/>
                  </a:lnTo>
                  <a:lnTo>
                    <a:pt x="471" y="234"/>
                  </a:lnTo>
                  <a:lnTo>
                    <a:pt x="498" y="236"/>
                  </a:lnTo>
                  <a:lnTo>
                    <a:pt x="547" y="236"/>
                  </a:lnTo>
                  <a:lnTo>
                    <a:pt x="572" y="235"/>
                  </a:lnTo>
                  <a:lnTo>
                    <a:pt x="595" y="233"/>
                  </a:lnTo>
                  <a:lnTo>
                    <a:pt x="618" y="229"/>
                  </a:lnTo>
                  <a:lnTo>
                    <a:pt x="643" y="225"/>
                  </a:lnTo>
                  <a:lnTo>
                    <a:pt x="665" y="222"/>
                  </a:lnTo>
                  <a:lnTo>
                    <a:pt x="691" y="215"/>
                  </a:lnTo>
                  <a:lnTo>
                    <a:pt x="716" y="207"/>
                  </a:lnTo>
                  <a:lnTo>
                    <a:pt x="947" y="573"/>
                  </a:lnTo>
                  <a:lnTo>
                    <a:pt x="925" y="582"/>
                  </a:lnTo>
                  <a:lnTo>
                    <a:pt x="904" y="590"/>
                  </a:lnTo>
                  <a:lnTo>
                    <a:pt x="885" y="597"/>
                  </a:lnTo>
                  <a:lnTo>
                    <a:pt x="864" y="603"/>
                  </a:lnTo>
                  <a:lnTo>
                    <a:pt x="845" y="609"/>
                  </a:lnTo>
                  <a:lnTo>
                    <a:pt x="825" y="616"/>
                  </a:lnTo>
                  <a:lnTo>
                    <a:pt x="807" y="620"/>
                  </a:lnTo>
                  <a:lnTo>
                    <a:pt x="788" y="625"/>
                  </a:lnTo>
                  <a:lnTo>
                    <a:pt x="769" y="629"/>
                  </a:lnTo>
                  <a:lnTo>
                    <a:pt x="748" y="635"/>
                  </a:lnTo>
                  <a:lnTo>
                    <a:pt x="723" y="638"/>
                  </a:lnTo>
                  <a:lnTo>
                    <a:pt x="703" y="643"/>
                  </a:lnTo>
                  <a:lnTo>
                    <a:pt x="680" y="647"/>
                  </a:lnTo>
                  <a:lnTo>
                    <a:pt x="657" y="651"/>
                  </a:lnTo>
                  <a:lnTo>
                    <a:pt x="632" y="653"/>
                  </a:lnTo>
                  <a:lnTo>
                    <a:pt x="605" y="654"/>
                  </a:lnTo>
                  <a:lnTo>
                    <a:pt x="579" y="656"/>
                  </a:lnTo>
                  <a:lnTo>
                    <a:pt x="554" y="656"/>
                  </a:lnTo>
                  <a:lnTo>
                    <a:pt x="528" y="656"/>
                  </a:lnTo>
                  <a:lnTo>
                    <a:pt x="494" y="656"/>
                  </a:lnTo>
                  <a:lnTo>
                    <a:pt x="464" y="655"/>
                  </a:lnTo>
                  <a:lnTo>
                    <a:pt x="442" y="654"/>
                  </a:lnTo>
                  <a:lnTo>
                    <a:pt x="419" y="653"/>
                  </a:lnTo>
                  <a:lnTo>
                    <a:pt x="394" y="651"/>
                  </a:lnTo>
                  <a:lnTo>
                    <a:pt x="366" y="646"/>
                  </a:lnTo>
                  <a:lnTo>
                    <a:pt x="342" y="642"/>
                  </a:lnTo>
                  <a:lnTo>
                    <a:pt x="319" y="638"/>
                  </a:lnTo>
                  <a:lnTo>
                    <a:pt x="291" y="632"/>
                  </a:lnTo>
                  <a:lnTo>
                    <a:pt x="269" y="626"/>
                  </a:lnTo>
                  <a:lnTo>
                    <a:pt x="242" y="620"/>
                  </a:lnTo>
                  <a:lnTo>
                    <a:pt x="219" y="614"/>
                  </a:lnTo>
                  <a:lnTo>
                    <a:pt x="195" y="607"/>
                  </a:lnTo>
                  <a:lnTo>
                    <a:pt x="171" y="598"/>
                  </a:lnTo>
                  <a:lnTo>
                    <a:pt x="140" y="587"/>
                  </a:lnTo>
                  <a:lnTo>
                    <a:pt x="68" y="759"/>
                  </a:lnTo>
                  <a:lnTo>
                    <a:pt x="0" y="272"/>
                  </a:lnTo>
                  <a:lnTo>
                    <a:pt x="379" y="0"/>
                  </a:lnTo>
                  <a:close/>
                </a:path>
              </a:pathLst>
            </a:custGeom>
            <a:gradFill rotWithShape="0">
              <a:gsLst>
                <a:gs pos="0">
                  <a:schemeClr val="hlink"/>
                </a:gs>
                <a:gs pos="50000">
                  <a:srgbClr val="FFFFFF"/>
                </a:gs>
                <a:gs pos="100000">
                  <a:schemeClr val="hlink"/>
                </a:gs>
              </a:gsLst>
              <a:lin ang="0" scaled="1"/>
            </a:gradFill>
            <a:ln w="4763">
              <a:solidFill>
                <a:srgbClr val="000000"/>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it-IT"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31319" name="Freeform 183"/>
            <p:cNvSpPr/>
            <p:nvPr/>
          </p:nvSpPr>
          <p:spPr bwMode="auto">
            <a:xfrm rot="2487098">
              <a:off x="3936" y="2304"/>
              <a:ext cx="333" cy="393"/>
            </a:xfrm>
            <a:custGeom>
              <a:avLst/>
              <a:gdLst/>
              <a:ahLst/>
              <a:cxnLst>
                <a:cxn ang="0">
                  <a:pos x="0" y="609"/>
                </a:cxn>
                <a:cxn ang="0">
                  <a:pos x="188" y="680"/>
                </a:cxn>
                <a:cxn ang="0">
                  <a:pos x="198" y="656"/>
                </a:cxn>
                <a:cxn ang="0">
                  <a:pos x="206" y="634"/>
                </a:cxn>
                <a:cxn ang="0">
                  <a:pos x="212" y="612"/>
                </a:cxn>
                <a:cxn ang="0">
                  <a:pos x="217" y="593"/>
                </a:cxn>
                <a:cxn ang="0">
                  <a:pos x="223" y="572"/>
                </a:cxn>
                <a:cxn ang="0">
                  <a:pos x="228" y="547"/>
                </a:cxn>
                <a:cxn ang="0">
                  <a:pos x="231" y="525"/>
                </a:cxn>
                <a:cxn ang="0">
                  <a:pos x="234" y="502"/>
                </a:cxn>
                <a:cxn ang="0">
                  <a:pos x="238" y="476"/>
                </a:cxn>
                <a:cxn ang="0">
                  <a:pos x="239" y="449"/>
                </a:cxn>
                <a:cxn ang="0">
                  <a:pos x="239" y="401"/>
                </a:cxn>
                <a:cxn ang="0">
                  <a:pos x="238" y="375"/>
                </a:cxn>
                <a:cxn ang="0">
                  <a:pos x="237" y="353"/>
                </a:cxn>
                <a:cxn ang="0">
                  <a:pos x="233" y="329"/>
                </a:cxn>
                <a:cxn ang="0">
                  <a:pos x="229" y="305"/>
                </a:cxn>
                <a:cxn ang="0">
                  <a:pos x="224" y="283"/>
                </a:cxn>
                <a:cxn ang="0">
                  <a:pos x="219" y="256"/>
                </a:cxn>
                <a:cxn ang="0">
                  <a:pos x="211" y="230"/>
                </a:cxn>
                <a:cxn ang="0">
                  <a:pos x="577" y="0"/>
                </a:cxn>
                <a:cxn ang="0">
                  <a:pos x="586" y="23"/>
                </a:cxn>
                <a:cxn ang="0">
                  <a:pos x="594" y="44"/>
                </a:cxn>
                <a:cxn ang="0">
                  <a:pos x="600" y="63"/>
                </a:cxn>
                <a:cxn ang="0">
                  <a:pos x="607" y="83"/>
                </a:cxn>
                <a:cxn ang="0">
                  <a:pos x="613" y="102"/>
                </a:cxn>
                <a:cxn ang="0">
                  <a:pos x="619" y="123"/>
                </a:cxn>
                <a:cxn ang="0">
                  <a:pos x="624" y="140"/>
                </a:cxn>
                <a:cxn ang="0">
                  <a:pos x="628" y="160"/>
                </a:cxn>
                <a:cxn ang="0">
                  <a:pos x="633" y="179"/>
                </a:cxn>
                <a:cxn ang="0">
                  <a:pos x="639" y="200"/>
                </a:cxn>
                <a:cxn ang="0">
                  <a:pos x="642" y="225"/>
                </a:cxn>
                <a:cxn ang="0">
                  <a:pos x="646" y="245"/>
                </a:cxn>
                <a:cxn ang="0">
                  <a:pos x="651" y="267"/>
                </a:cxn>
                <a:cxn ang="0">
                  <a:pos x="654" y="291"/>
                </a:cxn>
                <a:cxn ang="0">
                  <a:pos x="655" y="316"/>
                </a:cxn>
                <a:cxn ang="0">
                  <a:pos x="658" y="343"/>
                </a:cxn>
                <a:cxn ang="0">
                  <a:pos x="660" y="369"/>
                </a:cxn>
                <a:cxn ang="0">
                  <a:pos x="660" y="393"/>
                </a:cxn>
                <a:cxn ang="0">
                  <a:pos x="660" y="420"/>
                </a:cxn>
                <a:cxn ang="0">
                  <a:pos x="660" y="454"/>
                </a:cxn>
                <a:cxn ang="0">
                  <a:pos x="659" y="484"/>
                </a:cxn>
                <a:cxn ang="0">
                  <a:pos x="658" y="506"/>
                </a:cxn>
                <a:cxn ang="0">
                  <a:pos x="655" y="529"/>
                </a:cxn>
                <a:cxn ang="0">
                  <a:pos x="654" y="554"/>
                </a:cxn>
                <a:cxn ang="0">
                  <a:pos x="650" y="582"/>
                </a:cxn>
                <a:cxn ang="0">
                  <a:pos x="645" y="606"/>
                </a:cxn>
                <a:cxn ang="0">
                  <a:pos x="641" y="629"/>
                </a:cxn>
                <a:cxn ang="0">
                  <a:pos x="635" y="657"/>
                </a:cxn>
                <a:cxn ang="0">
                  <a:pos x="630" y="679"/>
                </a:cxn>
                <a:cxn ang="0">
                  <a:pos x="624" y="706"/>
                </a:cxn>
                <a:cxn ang="0">
                  <a:pos x="617" y="729"/>
                </a:cxn>
                <a:cxn ang="0">
                  <a:pos x="609" y="753"/>
                </a:cxn>
                <a:cxn ang="0">
                  <a:pos x="601" y="777"/>
                </a:cxn>
                <a:cxn ang="0">
                  <a:pos x="591" y="808"/>
                </a:cxn>
                <a:cxn ang="0">
                  <a:pos x="580" y="838"/>
                </a:cxn>
                <a:cxn ang="0">
                  <a:pos x="759" y="911"/>
                </a:cxn>
                <a:cxn ang="0">
                  <a:pos x="311" y="958"/>
                </a:cxn>
                <a:cxn ang="0">
                  <a:pos x="0" y="609"/>
                </a:cxn>
              </a:cxnLst>
              <a:rect l="0" t="0" r="r" b="b"/>
              <a:pathLst>
                <a:path w="759" h="958">
                  <a:moveTo>
                    <a:pt x="0" y="609"/>
                  </a:moveTo>
                  <a:lnTo>
                    <a:pt x="188" y="680"/>
                  </a:lnTo>
                  <a:lnTo>
                    <a:pt x="198" y="656"/>
                  </a:lnTo>
                  <a:lnTo>
                    <a:pt x="206" y="634"/>
                  </a:lnTo>
                  <a:lnTo>
                    <a:pt x="212" y="612"/>
                  </a:lnTo>
                  <a:lnTo>
                    <a:pt x="217" y="593"/>
                  </a:lnTo>
                  <a:lnTo>
                    <a:pt x="223" y="572"/>
                  </a:lnTo>
                  <a:lnTo>
                    <a:pt x="228" y="547"/>
                  </a:lnTo>
                  <a:lnTo>
                    <a:pt x="231" y="525"/>
                  </a:lnTo>
                  <a:lnTo>
                    <a:pt x="234" y="502"/>
                  </a:lnTo>
                  <a:lnTo>
                    <a:pt x="238" y="476"/>
                  </a:lnTo>
                  <a:lnTo>
                    <a:pt x="239" y="449"/>
                  </a:lnTo>
                  <a:lnTo>
                    <a:pt x="239" y="401"/>
                  </a:lnTo>
                  <a:lnTo>
                    <a:pt x="238" y="375"/>
                  </a:lnTo>
                  <a:lnTo>
                    <a:pt x="237" y="353"/>
                  </a:lnTo>
                  <a:lnTo>
                    <a:pt x="233" y="329"/>
                  </a:lnTo>
                  <a:lnTo>
                    <a:pt x="229" y="305"/>
                  </a:lnTo>
                  <a:lnTo>
                    <a:pt x="224" y="283"/>
                  </a:lnTo>
                  <a:lnTo>
                    <a:pt x="219" y="256"/>
                  </a:lnTo>
                  <a:lnTo>
                    <a:pt x="211" y="230"/>
                  </a:lnTo>
                  <a:lnTo>
                    <a:pt x="577" y="0"/>
                  </a:lnTo>
                  <a:lnTo>
                    <a:pt x="586" y="23"/>
                  </a:lnTo>
                  <a:lnTo>
                    <a:pt x="594" y="44"/>
                  </a:lnTo>
                  <a:lnTo>
                    <a:pt x="600" y="63"/>
                  </a:lnTo>
                  <a:lnTo>
                    <a:pt x="607" y="83"/>
                  </a:lnTo>
                  <a:lnTo>
                    <a:pt x="613" y="102"/>
                  </a:lnTo>
                  <a:lnTo>
                    <a:pt x="619" y="123"/>
                  </a:lnTo>
                  <a:lnTo>
                    <a:pt x="624" y="140"/>
                  </a:lnTo>
                  <a:lnTo>
                    <a:pt x="628" y="160"/>
                  </a:lnTo>
                  <a:lnTo>
                    <a:pt x="633" y="179"/>
                  </a:lnTo>
                  <a:lnTo>
                    <a:pt x="639" y="200"/>
                  </a:lnTo>
                  <a:lnTo>
                    <a:pt x="642" y="225"/>
                  </a:lnTo>
                  <a:lnTo>
                    <a:pt x="646" y="245"/>
                  </a:lnTo>
                  <a:lnTo>
                    <a:pt x="651" y="267"/>
                  </a:lnTo>
                  <a:lnTo>
                    <a:pt x="654" y="291"/>
                  </a:lnTo>
                  <a:lnTo>
                    <a:pt x="655" y="316"/>
                  </a:lnTo>
                  <a:lnTo>
                    <a:pt x="658" y="343"/>
                  </a:lnTo>
                  <a:lnTo>
                    <a:pt x="660" y="369"/>
                  </a:lnTo>
                  <a:lnTo>
                    <a:pt x="660" y="393"/>
                  </a:lnTo>
                  <a:lnTo>
                    <a:pt x="660" y="420"/>
                  </a:lnTo>
                  <a:lnTo>
                    <a:pt x="660" y="454"/>
                  </a:lnTo>
                  <a:lnTo>
                    <a:pt x="659" y="484"/>
                  </a:lnTo>
                  <a:lnTo>
                    <a:pt x="658" y="506"/>
                  </a:lnTo>
                  <a:lnTo>
                    <a:pt x="655" y="529"/>
                  </a:lnTo>
                  <a:lnTo>
                    <a:pt x="654" y="554"/>
                  </a:lnTo>
                  <a:lnTo>
                    <a:pt x="650" y="582"/>
                  </a:lnTo>
                  <a:lnTo>
                    <a:pt x="645" y="606"/>
                  </a:lnTo>
                  <a:lnTo>
                    <a:pt x="641" y="629"/>
                  </a:lnTo>
                  <a:lnTo>
                    <a:pt x="635" y="657"/>
                  </a:lnTo>
                  <a:lnTo>
                    <a:pt x="630" y="679"/>
                  </a:lnTo>
                  <a:lnTo>
                    <a:pt x="624" y="706"/>
                  </a:lnTo>
                  <a:lnTo>
                    <a:pt x="617" y="729"/>
                  </a:lnTo>
                  <a:lnTo>
                    <a:pt x="609" y="753"/>
                  </a:lnTo>
                  <a:lnTo>
                    <a:pt x="601" y="777"/>
                  </a:lnTo>
                  <a:lnTo>
                    <a:pt x="591" y="808"/>
                  </a:lnTo>
                  <a:lnTo>
                    <a:pt x="580" y="838"/>
                  </a:lnTo>
                  <a:lnTo>
                    <a:pt x="759" y="911"/>
                  </a:lnTo>
                  <a:lnTo>
                    <a:pt x="311" y="958"/>
                  </a:lnTo>
                  <a:lnTo>
                    <a:pt x="0" y="609"/>
                  </a:lnTo>
                  <a:close/>
                </a:path>
              </a:pathLst>
            </a:custGeom>
            <a:gradFill rotWithShape="0">
              <a:gsLst>
                <a:gs pos="0">
                  <a:schemeClr val="hlink"/>
                </a:gs>
                <a:gs pos="50000">
                  <a:srgbClr val="FFFFFF"/>
                </a:gs>
                <a:gs pos="100000">
                  <a:schemeClr val="hlink"/>
                </a:gs>
              </a:gsLst>
              <a:lin ang="0" scaled="1"/>
            </a:gradFill>
            <a:ln w="4763">
              <a:solidFill>
                <a:srgbClr val="000000"/>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it-IT"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8228" name="Freeform 184"/>
            <p:cNvSpPr/>
            <p:nvPr/>
          </p:nvSpPr>
          <p:spPr>
            <a:xfrm rot="-132823">
              <a:off x="3915" y="1709"/>
              <a:ext cx="540" cy="515"/>
            </a:xfrm>
            <a:custGeom>
              <a:avLst/>
              <a:gdLst>
                <a:gd name="txL" fmla="*/ 0 w 889"/>
                <a:gd name="txT" fmla="*/ 0 h 846"/>
                <a:gd name="txR" fmla="*/ 889 w 889"/>
                <a:gd name="txB" fmla="*/ 846 h 846"/>
              </a:gdLst>
              <a:ahLst/>
              <a:cxnLst>
                <a:cxn ang="0">
                  <a:pos x="67" y="0"/>
                </a:cxn>
                <a:cxn ang="0">
                  <a:pos x="73" y="3"/>
                </a:cxn>
                <a:cxn ang="0">
                  <a:pos x="79" y="6"/>
                </a:cxn>
                <a:cxn ang="0">
                  <a:pos x="85" y="9"/>
                </a:cxn>
                <a:cxn ang="0">
                  <a:pos x="90" y="12"/>
                </a:cxn>
                <a:cxn ang="0">
                  <a:pos x="96" y="16"/>
                </a:cxn>
                <a:cxn ang="0">
                  <a:pos x="101" y="19"/>
                </a:cxn>
                <a:cxn ang="0">
                  <a:pos x="107" y="23"/>
                </a:cxn>
                <a:cxn ang="0">
                  <a:pos x="112" y="26"/>
                </a:cxn>
                <a:cxn ang="0">
                  <a:pos x="119" y="30"/>
                </a:cxn>
                <a:cxn ang="0">
                  <a:pos x="126" y="35"/>
                </a:cxn>
                <a:cxn ang="0">
                  <a:pos x="131" y="40"/>
                </a:cxn>
                <a:cxn ang="0">
                  <a:pos x="137" y="44"/>
                </a:cxn>
                <a:cxn ang="0">
                  <a:pos x="143" y="48"/>
                </a:cxn>
                <a:cxn ang="0">
                  <a:pos x="150" y="54"/>
                </a:cxn>
                <a:cxn ang="0">
                  <a:pos x="156" y="58"/>
                </a:cxn>
                <a:cxn ang="0">
                  <a:pos x="161" y="64"/>
                </a:cxn>
                <a:cxn ang="0">
                  <a:pos x="167" y="69"/>
                </a:cxn>
                <a:cxn ang="0">
                  <a:pos x="173" y="75"/>
                </a:cxn>
                <a:cxn ang="0">
                  <a:pos x="179" y="80"/>
                </a:cxn>
                <a:cxn ang="0">
                  <a:pos x="184" y="86"/>
                </a:cxn>
                <a:cxn ang="0">
                  <a:pos x="190" y="92"/>
                </a:cxn>
                <a:cxn ang="0">
                  <a:pos x="194" y="97"/>
                </a:cxn>
                <a:cxn ang="0">
                  <a:pos x="200" y="102"/>
                </a:cxn>
                <a:cxn ang="0">
                  <a:pos x="205" y="108"/>
                </a:cxn>
                <a:cxn ang="0">
                  <a:pos x="210" y="115"/>
                </a:cxn>
                <a:cxn ang="0">
                  <a:pos x="214" y="121"/>
                </a:cxn>
                <a:cxn ang="0">
                  <a:pos x="219" y="128"/>
                </a:cxn>
                <a:cxn ang="0">
                  <a:pos x="225" y="136"/>
                </a:cxn>
                <a:cxn ang="0">
                  <a:pos x="230" y="142"/>
                </a:cxn>
                <a:cxn ang="0">
                  <a:pos x="236" y="151"/>
                </a:cxn>
                <a:cxn ang="0">
                  <a:pos x="241" y="159"/>
                </a:cxn>
                <a:cxn ang="0">
                  <a:pos x="245" y="167"/>
                </a:cxn>
                <a:cxn ang="0">
                  <a:pos x="250" y="176"/>
                </a:cxn>
                <a:cxn ang="0">
                  <a:pos x="254" y="183"/>
                </a:cxn>
                <a:cxn ang="0">
                  <a:pos x="258" y="190"/>
                </a:cxn>
                <a:cxn ang="0">
                  <a:pos x="261" y="198"/>
                </a:cxn>
                <a:cxn ang="0">
                  <a:pos x="262" y="205"/>
                </a:cxn>
                <a:cxn ang="0">
                  <a:pos x="328" y="178"/>
                </a:cxn>
                <a:cxn ang="0">
                  <a:pos x="227" y="314"/>
                </a:cxn>
                <a:cxn ang="0">
                  <a:pos x="48" y="291"/>
                </a:cxn>
                <a:cxn ang="0">
                  <a:pos x="119" y="263"/>
                </a:cxn>
                <a:cxn ang="0">
                  <a:pos x="114" y="253"/>
                </a:cxn>
                <a:cxn ang="0">
                  <a:pos x="109" y="244"/>
                </a:cxn>
                <a:cxn ang="0">
                  <a:pos x="103" y="234"/>
                </a:cxn>
                <a:cxn ang="0">
                  <a:pos x="97" y="223"/>
                </a:cxn>
                <a:cxn ang="0">
                  <a:pos x="90" y="215"/>
                </a:cxn>
                <a:cxn ang="0">
                  <a:pos x="83" y="206"/>
                </a:cxn>
                <a:cxn ang="0">
                  <a:pos x="77" y="198"/>
                </a:cxn>
                <a:cxn ang="0">
                  <a:pos x="69" y="191"/>
                </a:cxn>
                <a:cxn ang="0">
                  <a:pos x="63" y="184"/>
                </a:cxn>
                <a:cxn ang="0">
                  <a:pos x="54" y="177"/>
                </a:cxn>
                <a:cxn ang="0">
                  <a:pos x="46" y="171"/>
                </a:cxn>
                <a:cxn ang="0">
                  <a:pos x="39" y="164"/>
                </a:cxn>
                <a:cxn ang="0">
                  <a:pos x="32" y="159"/>
                </a:cxn>
                <a:cxn ang="0">
                  <a:pos x="22" y="153"/>
                </a:cxn>
                <a:cxn ang="0">
                  <a:pos x="13" y="148"/>
                </a:cxn>
                <a:cxn ang="0">
                  <a:pos x="7" y="145"/>
                </a:cxn>
                <a:cxn ang="0">
                  <a:pos x="0" y="141"/>
                </a:cxn>
                <a:cxn ang="0">
                  <a:pos x="67" y="0"/>
                </a:cxn>
              </a:cxnLst>
              <a:rect l="txL" t="txT" r="txR" b="txB"/>
              <a:pathLst>
                <a:path w="889" h="846">
                  <a:moveTo>
                    <a:pt x="181" y="0"/>
                  </a:moveTo>
                  <a:lnTo>
                    <a:pt x="199" y="9"/>
                  </a:lnTo>
                  <a:lnTo>
                    <a:pt x="214" y="17"/>
                  </a:lnTo>
                  <a:lnTo>
                    <a:pt x="230" y="25"/>
                  </a:lnTo>
                  <a:lnTo>
                    <a:pt x="244" y="33"/>
                  </a:lnTo>
                  <a:lnTo>
                    <a:pt x="260" y="42"/>
                  </a:lnTo>
                  <a:lnTo>
                    <a:pt x="274" y="52"/>
                  </a:lnTo>
                  <a:lnTo>
                    <a:pt x="289" y="61"/>
                  </a:lnTo>
                  <a:lnTo>
                    <a:pt x="304" y="70"/>
                  </a:lnTo>
                  <a:lnTo>
                    <a:pt x="322" y="82"/>
                  </a:lnTo>
                  <a:lnTo>
                    <a:pt x="341" y="95"/>
                  </a:lnTo>
                  <a:lnTo>
                    <a:pt x="355" y="106"/>
                  </a:lnTo>
                  <a:lnTo>
                    <a:pt x="370" y="118"/>
                  </a:lnTo>
                  <a:lnTo>
                    <a:pt x="388" y="130"/>
                  </a:lnTo>
                  <a:lnTo>
                    <a:pt x="406" y="144"/>
                  </a:lnTo>
                  <a:lnTo>
                    <a:pt x="421" y="157"/>
                  </a:lnTo>
                  <a:lnTo>
                    <a:pt x="437" y="172"/>
                  </a:lnTo>
                  <a:lnTo>
                    <a:pt x="452" y="185"/>
                  </a:lnTo>
                  <a:lnTo>
                    <a:pt x="470" y="202"/>
                  </a:lnTo>
                  <a:lnTo>
                    <a:pt x="485" y="217"/>
                  </a:lnTo>
                  <a:lnTo>
                    <a:pt x="499" y="231"/>
                  </a:lnTo>
                  <a:lnTo>
                    <a:pt x="515" y="248"/>
                  </a:lnTo>
                  <a:lnTo>
                    <a:pt x="527" y="261"/>
                  </a:lnTo>
                  <a:lnTo>
                    <a:pt x="541" y="276"/>
                  </a:lnTo>
                  <a:lnTo>
                    <a:pt x="554" y="292"/>
                  </a:lnTo>
                  <a:lnTo>
                    <a:pt x="569" y="311"/>
                  </a:lnTo>
                  <a:lnTo>
                    <a:pt x="581" y="327"/>
                  </a:lnTo>
                  <a:lnTo>
                    <a:pt x="594" y="345"/>
                  </a:lnTo>
                  <a:lnTo>
                    <a:pt x="610" y="366"/>
                  </a:lnTo>
                  <a:lnTo>
                    <a:pt x="624" y="385"/>
                  </a:lnTo>
                  <a:lnTo>
                    <a:pt x="638" y="407"/>
                  </a:lnTo>
                  <a:lnTo>
                    <a:pt x="652" y="428"/>
                  </a:lnTo>
                  <a:lnTo>
                    <a:pt x="664" y="450"/>
                  </a:lnTo>
                  <a:lnTo>
                    <a:pt x="677" y="474"/>
                  </a:lnTo>
                  <a:lnTo>
                    <a:pt x="688" y="494"/>
                  </a:lnTo>
                  <a:lnTo>
                    <a:pt x="698" y="513"/>
                  </a:lnTo>
                  <a:lnTo>
                    <a:pt x="707" y="536"/>
                  </a:lnTo>
                  <a:lnTo>
                    <a:pt x="712" y="552"/>
                  </a:lnTo>
                  <a:lnTo>
                    <a:pt x="889" y="482"/>
                  </a:lnTo>
                  <a:lnTo>
                    <a:pt x="615" y="846"/>
                  </a:lnTo>
                  <a:lnTo>
                    <a:pt x="130" y="786"/>
                  </a:lnTo>
                  <a:lnTo>
                    <a:pt x="322" y="709"/>
                  </a:lnTo>
                  <a:lnTo>
                    <a:pt x="309" y="683"/>
                  </a:lnTo>
                  <a:lnTo>
                    <a:pt x="297" y="658"/>
                  </a:lnTo>
                  <a:lnTo>
                    <a:pt x="280" y="631"/>
                  </a:lnTo>
                  <a:lnTo>
                    <a:pt x="261" y="603"/>
                  </a:lnTo>
                  <a:lnTo>
                    <a:pt x="244" y="580"/>
                  </a:lnTo>
                  <a:lnTo>
                    <a:pt x="226" y="557"/>
                  </a:lnTo>
                  <a:lnTo>
                    <a:pt x="207" y="535"/>
                  </a:lnTo>
                  <a:lnTo>
                    <a:pt x="188" y="516"/>
                  </a:lnTo>
                  <a:lnTo>
                    <a:pt x="169" y="498"/>
                  </a:lnTo>
                  <a:lnTo>
                    <a:pt x="146" y="477"/>
                  </a:lnTo>
                  <a:lnTo>
                    <a:pt x="125" y="461"/>
                  </a:lnTo>
                  <a:lnTo>
                    <a:pt x="105" y="444"/>
                  </a:lnTo>
                  <a:lnTo>
                    <a:pt x="85" y="429"/>
                  </a:lnTo>
                  <a:lnTo>
                    <a:pt x="60" y="413"/>
                  </a:lnTo>
                  <a:lnTo>
                    <a:pt x="35" y="399"/>
                  </a:lnTo>
                  <a:lnTo>
                    <a:pt x="18" y="391"/>
                  </a:lnTo>
                  <a:lnTo>
                    <a:pt x="0" y="381"/>
                  </a:lnTo>
                  <a:lnTo>
                    <a:pt x="181" y="0"/>
                  </a:lnTo>
                  <a:close/>
                </a:path>
              </a:pathLst>
            </a:custGeom>
            <a:solidFill>
              <a:srgbClr val="FF99FF">
                <a:alpha val="100000"/>
              </a:srgbClr>
            </a:solidFill>
            <a:ln w="28575" cap="flat" cmpd="sng">
              <a:solidFill>
                <a:schemeClr val="accent2">
                  <a:alpha val="100000"/>
                </a:schemeClr>
              </a:solidFill>
              <a:prstDash val="solid"/>
              <a:round/>
              <a:headEnd type="none" w="med" len="med"/>
              <a:tailEnd type="none" w="med" len="med"/>
            </a:ln>
          </p:spPr>
          <p:txBody>
            <a:bodyPr/>
            <a:p>
              <a:endParaRPr lang="en-US"/>
            </a:p>
          </p:txBody>
        </p:sp>
        <p:sp>
          <p:nvSpPr>
            <p:cNvPr id="48229" name="Oval 185"/>
            <p:cNvSpPr/>
            <p:nvPr/>
          </p:nvSpPr>
          <p:spPr>
            <a:xfrm rot="2487098">
              <a:off x="3627" y="2035"/>
              <a:ext cx="464" cy="434"/>
            </a:xfrm>
            <a:prstGeom prst="ellipse">
              <a:avLst/>
            </a:prstGeom>
            <a:noFill/>
            <a:ln w="9525" cap="flat" cmpd="sng">
              <a:solidFill>
                <a:srgbClr val="3366FF"/>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8230" name="Rectangle 186"/>
            <p:cNvSpPr/>
            <p:nvPr/>
          </p:nvSpPr>
          <p:spPr>
            <a:xfrm>
              <a:off x="3932" y="1751"/>
              <a:ext cx="308" cy="3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ja-JP" altLang="en-GB" sz="1800" b="1" dirty="0">
                  <a:solidFill>
                    <a:schemeClr val="bg1"/>
                  </a:solidFill>
                  <a:latin typeface="Arial" panose="020B0604020202020204" pitchFamily="34" charset="0"/>
                  <a:ea typeface="MS PGothic" panose="020B0600070205080204" pitchFamily="34" charset="-128"/>
                </a:rPr>
                <a:t>Ｐ</a:t>
              </a:r>
              <a:endParaRPr lang="ja-JP" altLang="en-US" sz="1800" b="1" dirty="0">
                <a:solidFill>
                  <a:schemeClr val="bg1"/>
                </a:solidFill>
                <a:latin typeface="Arial" panose="020B0604020202020204" pitchFamily="34" charset="0"/>
                <a:ea typeface="MS PGothic" panose="020B0600070205080204" pitchFamily="34" charset="-128"/>
              </a:endParaRPr>
            </a:p>
          </p:txBody>
        </p:sp>
        <p:sp>
          <p:nvSpPr>
            <p:cNvPr id="48231" name="Rectangle 187"/>
            <p:cNvSpPr/>
            <p:nvPr/>
          </p:nvSpPr>
          <p:spPr>
            <a:xfrm>
              <a:off x="3988" y="2366"/>
              <a:ext cx="291"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GB" altLang="ja-JP" sz="1600" b="1" dirty="0">
                  <a:solidFill>
                    <a:schemeClr val="tx2"/>
                  </a:solidFill>
                  <a:latin typeface="Arial" panose="020B0604020202020204" pitchFamily="34" charset="0"/>
                  <a:ea typeface="MS PGothic" panose="020B0600070205080204" pitchFamily="34" charset="-128"/>
                </a:rPr>
                <a:t>D</a:t>
              </a:r>
              <a:endParaRPr lang="en-US" altLang="ja-JP" sz="1600" b="1" dirty="0">
                <a:solidFill>
                  <a:schemeClr val="tx2"/>
                </a:solidFill>
                <a:latin typeface="Arial" panose="020B0604020202020204" pitchFamily="34" charset="0"/>
                <a:ea typeface="MS PGothic" panose="020B0600070205080204" pitchFamily="34" charset="-128"/>
              </a:endParaRPr>
            </a:p>
          </p:txBody>
        </p:sp>
        <p:sp>
          <p:nvSpPr>
            <p:cNvPr id="48232" name="Rectangle 188"/>
            <p:cNvSpPr/>
            <p:nvPr/>
          </p:nvSpPr>
          <p:spPr>
            <a:xfrm>
              <a:off x="3422" y="2377"/>
              <a:ext cx="292" cy="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GB" altLang="ja-JP" sz="1600" b="1" dirty="0">
                  <a:solidFill>
                    <a:schemeClr val="tx2"/>
                  </a:solidFill>
                  <a:latin typeface="Arial" panose="020B0604020202020204" pitchFamily="34" charset="0"/>
                  <a:ea typeface="MS PGothic" panose="020B0600070205080204" pitchFamily="34" charset="-128"/>
                </a:rPr>
                <a:t>C</a:t>
              </a:r>
              <a:endParaRPr lang="en-US" altLang="ja-JP" sz="1600" b="1" dirty="0">
                <a:solidFill>
                  <a:schemeClr val="tx2"/>
                </a:solidFill>
                <a:latin typeface="Arial" panose="020B0604020202020204" pitchFamily="34" charset="0"/>
                <a:ea typeface="MS PGothic" panose="020B0600070205080204" pitchFamily="34" charset="-128"/>
              </a:endParaRPr>
            </a:p>
          </p:txBody>
        </p:sp>
        <p:sp>
          <p:nvSpPr>
            <p:cNvPr id="48233" name="Rectangle 189"/>
            <p:cNvSpPr/>
            <p:nvPr/>
          </p:nvSpPr>
          <p:spPr>
            <a:xfrm>
              <a:off x="3443" y="1832"/>
              <a:ext cx="29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GB" altLang="ja-JP" sz="1600" b="1" dirty="0">
                  <a:solidFill>
                    <a:schemeClr val="tx2"/>
                  </a:solidFill>
                  <a:latin typeface="Arial" panose="020B0604020202020204" pitchFamily="34" charset="0"/>
                  <a:ea typeface="MS PGothic" panose="020B0600070205080204" pitchFamily="34" charset="-128"/>
                </a:rPr>
                <a:t>A</a:t>
              </a:r>
              <a:endParaRPr lang="en-US" altLang="ja-JP" sz="1600" b="1" dirty="0">
                <a:solidFill>
                  <a:schemeClr val="tx2"/>
                </a:solidFill>
                <a:latin typeface="Arial" panose="020B0604020202020204" pitchFamily="34" charset="0"/>
                <a:ea typeface="MS PGothic" panose="020B0600070205080204" pitchFamily="34" charset="-128"/>
              </a:endParaRPr>
            </a:p>
          </p:txBody>
        </p:sp>
        <p:sp>
          <p:nvSpPr>
            <p:cNvPr id="48234" name="Rectangle 190"/>
            <p:cNvSpPr/>
            <p:nvPr/>
          </p:nvSpPr>
          <p:spPr>
            <a:xfrm>
              <a:off x="3959" y="1504"/>
              <a:ext cx="291"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GB" altLang="ja-JP" sz="1600" b="1" dirty="0">
                  <a:solidFill>
                    <a:schemeClr val="tx2"/>
                  </a:solidFill>
                  <a:latin typeface="Arial" panose="020B0604020202020204" pitchFamily="34" charset="0"/>
                  <a:ea typeface="MS PGothic" panose="020B0600070205080204" pitchFamily="34" charset="-128"/>
                </a:rPr>
                <a:t>D</a:t>
              </a:r>
              <a:endParaRPr lang="en-US" altLang="ja-JP" sz="1600" b="1" dirty="0">
                <a:solidFill>
                  <a:schemeClr val="tx2"/>
                </a:solidFill>
                <a:latin typeface="Arial" panose="020B0604020202020204" pitchFamily="34" charset="0"/>
                <a:ea typeface="MS PGothic" panose="020B0600070205080204" pitchFamily="34" charset="-128"/>
              </a:endParaRPr>
            </a:p>
          </p:txBody>
        </p:sp>
        <p:sp>
          <p:nvSpPr>
            <p:cNvPr id="48235" name="Line 191"/>
            <p:cNvSpPr/>
            <p:nvPr/>
          </p:nvSpPr>
          <p:spPr>
            <a:xfrm>
              <a:off x="3632" y="2258"/>
              <a:ext cx="444" cy="0"/>
            </a:xfrm>
            <a:prstGeom prst="line">
              <a:avLst/>
            </a:prstGeom>
            <a:ln w="9525" cap="flat" cmpd="sng">
              <a:solidFill>
                <a:srgbClr val="3366FF"/>
              </a:solidFill>
              <a:prstDash val="solid"/>
              <a:headEnd type="none" w="med" len="med"/>
              <a:tailEnd type="none" w="med" len="med"/>
            </a:ln>
          </p:spPr>
        </p:sp>
        <p:sp>
          <p:nvSpPr>
            <p:cNvPr id="48236" name="Line 192"/>
            <p:cNvSpPr/>
            <p:nvPr/>
          </p:nvSpPr>
          <p:spPr>
            <a:xfrm flipV="1">
              <a:off x="3851" y="2047"/>
              <a:ext cx="0" cy="413"/>
            </a:xfrm>
            <a:prstGeom prst="line">
              <a:avLst/>
            </a:prstGeom>
            <a:ln w="9525" cap="flat" cmpd="sng">
              <a:solidFill>
                <a:srgbClr val="3366FF"/>
              </a:solidFill>
              <a:prstDash val="solid"/>
              <a:headEnd type="none" w="med" len="med"/>
              <a:tailEnd type="none" w="med" len="med"/>
            </a:ln>
          </p:spPr>
        </p:sp>
        <p:sp>
          <p:nvSpPr>
            <p:cNvPr id="48237" name="Freeform 193"/>
            <p:cNvSpPr/>
            <p:nvPr/>
          </p:nvSpPr>
          <p:spPr>
            <a:xfrm rot="3784091" flipH="1">
              <a:off x="4283" y="1576"/>
              <a:ext cx="250" cy="496"/>
            </a:xfrm>
            <a:custGeom>
              <a:avLst/>
              <a:gdLst>
                <a:gd name="txL" fmla="*/ 0 w 1017"/>
                <a:gd name="txT" fmla="*/ 0 h 1881"/>
                <a:gd name="txR" fmla="*/ 1017 w 1017"/>
                <a:gd name="txB" fmla="*/ 1881 h 1881"/>
              </a:gdLst>
              <a:ahLst/>
              <a:cxnLst>
                <a:cxn ang="0">
                  <a:pos x="60" y="0"/>
                </a:cxn>
                <a:cxn ang="0">
                  <a:pos x="57" y="1"/>
                </a:cxn>
                <a:cxn ang="0">
                  <a:pos x="54" y="2"/>
                </a:cxn>
                <a:cxn ang="0">
                  <a:pos x="52" y="3"/>
                </a:cxn>
                <a:cxn ang="0">
                  <a:pos x="49" y="4"/>
                </a:cxn>
                <a:cxn ang="0">
                  <a:pos x="46" y="5"/>
                </a:cxn>
                <a:cxn ang="0">
                  <a:pos x="43" y="7"/>
                </a:cxn>
                <a:cxn ang="0">
                  <a:pos x="40" y="8"/>
                </a:cxn>
                <a:cxn ang="0">
                  <a:pos x="37" y="10"/>
                </a:cxn>
                <a:cxn ang="0">
                  <a:pos x="35" y="12"/>
                </a:cxn>
                <a:cxn ang="0">
                  <a:pos x="32" y="14"/>
                </a:cxn>
                <a:cxn ang="0">
                  <a:pos x="30" y="16"/>
                </a:cxn>
                <a:cxn ang="0">
                  <a:pos x="26" y="20"/>
                </a:cxn>
                <a:cxn ang="0">
                  <a:pos x="22" y="24"/>
                </a:cxn>
                <a:cxn ang="0">
                  <a:pos x="20" y="28"/>
                </a:cxn>
                <a:cxn ang="0">
                  <a:pos x="17" y="32"/>
                </a:cxn>
                <a:cxn ang="0">
                  <a:pos x="15" y="37"/>
                </a:cxn>
                <a:cxn ang="0">
                  <a:pos x="12" y="41"/>
                </a:cxn>
                <a:cxn ang="0">
                  <a:pos x="10" y="46"/>
                </a:cxn>
                <a:cxn ang="0">
                  <a:pos x="9" y="51"/>
                </a:cxn>
                <a:cxn ang="0">
                  <a:pos x="7" y="58"/>
                </a:cxn>
                <a:cxn ang="0">
                  <a:pos x="6" y="65"/>
                </a:cxn>
                <a:cxn ang="0">
                  <a:pos x="5" y="73"/>
                </a:cxn>
                <a:cxn ang="0">
                  <a:pos x="5" y="80"/>
                </a:cxn>
                <a:cxn ang="0">
                  <a:pos x="6" y="87"/>
                </a:cxn>
                <a:cxn ang="0">
                  <a:pos x="7" y="94"/>
                </a:cxn>
                <a:cxn ang="0">
                  <a:pos x="9" y="101"/>
                </a:cxn>
                <a:cxn ang="0">
                  <a:pos x="11" y="108"/>
                </a:cxn>
                <a:cxn ang="0">
                  <a:pos x="14" y="115"/>
                </a:cxn>
                <a:cxn ang="0">
                  <a:pos x="42" y="131"/>
                </a:cxn>
                <a:cxn ang="0">
                  <a:pos x="42" y="96"/>
                </a:cxn>
                <a:cxn ang="0">
                  <a:pos x="39" y="91"/>
                </a:cxn>
                <a:cxn ang="0">
                  <a:pos x="37" y="85"/>
                </a:cxn>
                <a:cxn ang="0">
                  <a:pos x="37" y="80"/>
                </a:cxn>
                <a:cxn ang="0">
                  <a:pos x="37" y="75"/>
                </a:cxn>
                <a:cxn ang="0">
                  <a:pos x="37" y="70"/>
                </a:cxn>
                <a:cxn ang="0">
                  <a:pos x="38" y="64"/>
                </a:cxn>
                <a:cxn ang="0">
                  <a:pos x="40" y="59"/>
                </a:cxn>
                <a:cxn ang="0">
                  <a:pos x="42" y="54"/>
                </a:cxn>
                <a:cxn ang="0">
                  <a:pos x="44" y="51"/>
                </a:cxn>
                <a:cxn ang="0">
                  <a:pos x="46" y="48"/>
                </a:cxn>
                <a:cxn ang="0">
                  <a:pos x="49" y="46"/>
                </a:cxn>
                <a:cxn ang="0">
                  <a:pos x="51" y="43"/>
                </a:cxn>
                <a:cxn ang="0">
                  <a:pos x="54" y="41"/>
                </a:cxn>
                <a:cxn ang="0">
                  <a:pos x="57" y="39"/>
                </a:cxn>
                <a:cxn ang="0">
                  <a:pos x="61" y="37"/>
                </a:cxn>
              </a:cxnLst>
              <a:rect l="txL" t="txT" r="txR" b="txB"/>
              <a:pathLst>
                <a:path w="1017" h="1881">
                  <a:moveTo>
                    <a:pt x="1017" y="0"/>
                  </a:moveTo>
                  <a:lnTo>
                    <a:pt x="995" y="3"/>
                  </a:lnTo>
                  <a:lnTo>
                    <a:pt x="974" y="7"/>
                  </a:lnTo>
                  <a:lnTo>
                    <a:pt x="944" y="14"/>
                  </a:lnTo>
                  <a:lnTo>
                    <a:pt x="922" y="18"/>
                  </a:lnTo>
                  <a:lnTo>
                    <a:pt x="899" y="25"/>
                  </a:lnTo>
                  <a:lnTo>
                    <a:pt x="877" y="32"/>
                  </a:lnTo>
                  <a:lnTo>
                    <a:pt x="854" y="38"/>
                  </a:lnTo>
                  <a:lnTo>
                    <a:pt x="832" y="45"/>
                  </a:lnTo>
                  <a:lnTo>
                    <a:pt x="809" y="54"/>
                  </a:lnTo>
                  <a:lnTo>
                    <a:pt x="782" y="64"/>
                  </a:lnTo>
                  <a:lnTo>
                    <a:pt x="759" y="75"/>
                  </a:lnTo>
                  <a:lnTo>
                    <a:pt x="735" y="85"/>
                  </a:lnTo>
                  <a:lnTo>
                    <a:pt x="709" y="96"/>
                  </a:lnTo>
                  <a:lnTo>
                    <a:pt x="684" y="109"/>
                  </a:lnTo>
                  <a:lnTo>
                    <a:pt x="661" y="121"/>
                  </a:lnTo>
                  <a:lnTo>
                    <a:pt x="639" y="134"/>
                  </a:lnTo>
                  <a:lnTo>
                    <a:pt x="620" y="146"/>
                  </a:lnTo>
                  <a:lnTo>
                    <a:pt x="600" y="160"/>
                  </a:lnTo>
                  <a:lnTo>
                    <a:pt x="578" y="172"/>
                  </a:lnTo>
                  <a:lnTo>
                    <a:pt x="554" y="188"/>
                  </a:lnTo>
                  <a:lnTo>
                    <a:pt x="532" y="206"/>
                  </a:lnTo>
                  <a:lnTo>
                    <a:pt x="511" y="222"/>
                  </a:lnTo>
                  <a:lnTo>
                    <a:pt x="492" y="235"/>
                  </a:lnTo>
                  <a:lnTo>
                    <a:pt x="460" y="262"/>
                  </a:lnTo>
                  <a:lnTo>
                    <a:pt x="428" y="293"/>
                  </a:lnTo>
                  <a:lnTo>
                    <a:pt x="402" y="316"/>
                  </a:lnTo>
                  <a:lnTo>
                    <a:pt x="372" y="349"/>
                  </a:lnTo>
                  <a:lnTo>
                    <a:pt x="352" y="373"/>
                  </a:lnTo>
                  <a:lnTo>
                    <a:pt x="329" y="401"/>
                  </a:lnTo>
                  <a:lnTo>
                    <a:pt x="303" y="432"/>
                  </a:lnTo>
                  <a:lnTo>
                    <a:pt x="283" y="461"/>
                  </a:lnTo>
                  <a:lnTo>
                    <a:pt x="262" y="494"/>
                  </a:lnTo>
                  <a:lnTo>
                    <a:pt x="241" y="526"/>
                  </a:lnTo>
                  <a:lnTo>
                    <a:pt x="221" y="561"/>
                  </a:lnTo>
                  <a:lnTo>
                    <a:pt x="203" y="591"/>
                  </a:lnTo>
                  <a:lnTo>
                    <a:pt x="187" y="627"/>
                  </a:lnTo>
                  <a:lnTo>
                    <a:pt x="171" y="663"/>
                  </a:lnTo>
                  <a:lnTo>
                    <a:pt x="157" y="700"/>
                  </a:lnTo>
                  <a:lnTo>
                    <a:pt x="144" y="740"/>
                  </a:lnTo>
                  <a:lnTo>
                    <a:pt x="126" y="789"/>
                  </a:lnTo>
                  <a:lnTo>
                    <a:pt x="115" y="835"/>
                  </a:lnTo>
                  <a:lnTo>
                    <a:pt x="103" y="883"/>
                  </a:lnTo>
                  <a:lnTo>
                    <a:pt x="98" y="929"/>
                  </a:lnTo>
                  <a:lnTo>
                    <a:pt x="90" y="983"/>
                  </a:lnTo>
                  <a:lnTo>
                    <a:pt x="84" y="1049"/>
                  </a:lnTo>
                  <a:lnTo>
                    <a:pt x="83" y="1102"/>
                  </a:lnTo>
                  <a:lnTo>
                    <a:pt x="84" y="1154"/>
                  </a:lnTo>
                  <a:lnTo>
                    <a:pt x="88" y="1203"/>
                  </a:lnTo>
                  <a:lnTo>
                    <a:pt x="94" y="1249"/>
                  </a:lnTo>
                  <a:lnTo>
                    <a:pt x="100" y="1297"/>
                  </a:lnTo>
                  <a:lnTo>
                    <a:pt x="110" y="1347"/>
                  </a:lnTo>
                  <a:lnTo>
                    <a:pt x="124" y="1400"/>
                  </a:lnTo>
                  <a:lnTo>
                    <a:pt x="141" y="1454"/>
                  </a:lnTo>
                  <a:lnTo>
                    <a:pt x="159" y="1504"/>
                  </a:lnTo>
                  <a:lnTo>
                    <a:pt x="178" y="1554"/>
                  </a:lnTo>
                  <a:lnTo>
                    <a:pt x="201" y="1602"/>
                  </a:lnTo>
                  <a:lnTo>
                    <a:pt x="229" y="1648"/>
                  </a:lnTo>
                  <a:lnTo>
                    <a:pt x="0" y="1778"/>
                  </a:lnTo>
                  <a:lnTo>
                    <a:pt x="698" y="1881"/>
                  </a:lnTo>
                  <a:lnTo>
                    <a:pt x="954" y="1240"/>
                  </a:lnTo>
                  <a:lnTo>
                    <a:pt x="686" y="1384"/>
                  </a:lnTo>
                  <a:lnTo>
                    <a:pt x="660" y="1342"/>
                  </a:lnTo>
                  <a:lnTo>
                    <a:pt x="644" y="1306"/>
                  </a:lnTo>
                  <a:lnTo>
                    <a:pt x="629" y="1268"/>
                  </a:lnTo>
                  <a:lnTo>
                    <a:pt x="618" y="1230"/>
                  </a:lnTo>
                  <a:lnTo>
                    <a:pt x="611" y="1193"/>
                  </a:lnTo>
                  <a:lnTo>
                    <a:pt x="609" y="1157"/>
                  </a:lnTo>
                  <a:lnTo>
                    <a:pt x="606" y="1122"/>
                  </a:lnTo>
                  <a:lnTo>
                    <a:pt x="606" y="1086"/>
                  </a:lnTo>
                  <a:lnTo>
                    <a:pt x="608" y="1043"/>
                  </a:lnTo>
                  <a:lnTo>
                    <a:pt x="613" y="1002"/>
                  </a:lnTo>
                  <a:lnTo>
                    <a:pt x="622" y="956"/>
                  </a:lnTo>
                  <a:lnTo>
                    <a:pt x="632" y="919"/>
                  </a:lnTo>
                  <a:lnTo>
                    <a:pt x="648" y="878"/>
                  </a:lnTo>
                  <a:lnTo>
                    <a:pt x="662" y="842"/>
                  </a:lnTo>
                  <a:lnTo>
                    <a:pt x="682" y="808"/>
                  </a:lnTo>
                  <a:lnTo>
                    <a:pt x="698" y="781"/>
                  </a:lnTo>
                  <a:lnTo>
                    <a:pt x="714" y="760"/>
                  </a:lnTo>
                  <a:lnTo>
                    <a:pt x="730" y="738"/>
                  </a:lnTo>
                  <a:lnTo>
                    <a:pt x="748" y="716"/>
                  </a:lnTo>
                  <a:lnTo>
                    <a:pt x="768" y="693"/>
                  </a:lnTo>
                  <a:lnTo>
                    <a:pt x="785" y="677"/>
                  </a:lnTo>
                  <a:lnTo>
                    <a:pt x="805" y="656"/>
                  </a:lnTo>
                  <a:lnTo>
                    <a:pt x="824" y="640"/>
                  </a:lnTo>
                  <a:lnTo>
                    <a:pt x="847" y="623"/>
                  </a:lnTo>
                  <a:lnTo>
                    <a:pt x="875" y="604"/>
                  </a:lnTo>
                  <a:lnTo>
                    <a:pt x="898" y="589"/>
                  </a:lnTo>
                  <a:lnTo>
                    <a:pt x="917" y="578"/>
                  </a:lnTo>
                  <a:lnTo>
                    <a:pt x="946" y="562"/>
                  </a:lnTo>
                  <a:lnTo>
                    <a:pt x="974" y="550"/>
                  </a:lnTo>
                  <a:lnTo>
                    <a:pt x="1017" y="538"/>
                  </a:lnTo>
                  <a:lnTo>
                    <a:pt x="1017" y="0"/>
                  </a:lnTo>
                  <a:close/>
                </a:path>
              </a:pathLst>
            </a:custGeom>
            <a:solidFill>
              <a:srgbClr val="FF99FF">
                <a:alpha val="100000"/>
              </a:srgb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48238" name="Freeform 194"/>
            <p:cNvSpPr/>
            <p:nvPr/>
          </p:nvSpPr>
          <p:spPr>
            <a:xfrm rot="3784091" flipH="1">
              <a:off x="4182" y="1357"/>
              <a:ext cx="372" cy="449"/>
            </a:xfrm>
            <a:custGeom>
              <a:avLst/>
              <a:gdLst>
                <a:gd name="txL" fmla="*/ 0 w 1512"/>
                <a:gd name="txT" fmla="*/ 0 h 1703"/>
                <a:gd name="txR" fmla="*/ 1512 w 1512"/>
                <a:gd name="txB" fmla="*/ 1703 h 1703"/>
              </a:gdLst>
              <a:ahLst/>
              <a:cxnLst>
                <a:cxn ang="0">
                  <a:pos x="36" y="18"/>
                </a:cxn>
                <a:cxn ang="0">
                  <a:pos x="39" y="18"/>
                </a:cxn>
                <a:cxn ang="0">
                  <a:pos x="42" y="19"/>
                </a:cxn>
                <a:cxn ang="0">
                  <a:pos x="45" y="20"/>
                </a:cxn>
                <a:cxn ang="0">
                  <a:pos x="47" y="21"/>
                </a:cxn>
                <a:cxn ang="0">
                  <a:pos x="51" y="22"/>
                </a:cxn>
                <a:cxn ang="0">
                  <a:pos x="54" y="24"/>
                </a:cxn>
                <a:cxn ang="0">
                  <a:pos x="57" y="26"/>
                </a:cxn>
                <a:cxn ang="0">
                  <a:pos x="59" y="27"/>
                </a:cxn>
                <a:cxn ang="0">
                  <a:pos x="62" y="29"/>
                </a:cxn>
                <a:cxn ang="0">
                  <a:pos x="64" y="32"/>
                </a:cxn>
                <a:cxn ang="0">
                  <a:pos x="67" y="34"/>
                </a:cxn>
                <a:cxn ang="0">
                  <a:pos x="71" y="38"/>
                </a:cxn>
                <a:cxn ang="0">
                  <a:pos x="74" y="41"/>
                </a:cxn>
                <a:cxn ang="0">
                  <a:pos x="77" y="45"/>
                </a:cxn>
                <a:cxn ang="0">
                  <a:pos x="79" y="49"/>
                </a:cxn>
                <a:cxn ang="0">
                  <a:pos x="82" y="54"/>
                </a:cxn>
                <a:cxn ang="0">
                  <a:pos x="84" y="58"/>
                </a:cxn>
                <a:cxn ang="0">
                  <a:pos x="86" y="63"/>
                </a:cxn>
                <a:cxn ang="0">
                  <a:pos x="88" y="69"/>
                </a:cxn>
                <a:cxn ang="0">
                  <a:pos x="90" y="75"/>
                </a:cxn>
                <a:cxn ang="0">
                  <a:pos x="91" y="82"/>
                </a:cxn>
                <a:cxn ang="0">
                  <a:pos x="92" y="90"/>
                </a:cxn>
                <a:cxn ang="0">
                  <a:pos x="92" y="98"/>
                </a:cxn>
                <a:cxn ang="0">
                  <a:pos x="91" y="104"/>
                </a:cxn>
                <a:cxn ang="0">
                  <a:pos x="90" y="111"/>
                </a:cxn>
                <a:cxn ang="0">
                  <a:pos x="88" y="118"/>
                </a:cxn>
                <a:cxn ang="0">
                  <a:pos x="59" y="102"/>
                </a:cxn>
                <a:cxn ang="0">
                  <a:pos x="60" y="95"/>
                </a:cxn>
                <a:cxn ang="0">
                  <a:pos x="60" y="90"/>
                </a:cxn>
                <a:cxn ang="0">
                  <a:pos x="59" y="84"/>
                </a:cxn>
                <a:cxn ang="0">
                  <a:pos x="57" y="78"/>
                </a:cxn>
                <a:cxn ang="0">
                  <a:pos x="55" y="74"/>
                </a:cxn>
                <a:cxn ang="0">
                  <a:pos x="53" y="70"/>
                </a:cxn>
                <a:cxn ang="0">
                  <a:pos x="51" y="67"/>
                </a:cxn>
                <a:cxn ang="0">
                  <a:pos x="49" y="64"/>
                </a:cxn>
                <a:cxn ang="0">
                  <a:pos x="47" y="62"/>
                </a:cxn>
                <a:cxn ang="0">
                  <a:pos x="44" y="59"/>
                </a:cxn>
                <a:cxn ang="0">
                  <a:pos x="41" y="57"/>
                </a:cxn>
                <a:cxn ang="0">
                  <a:pos x="38" y="56"/>
                </a:cxn>
                <a:cxn ang="0">
                  <a:pos x="35" y="55"/>
                </a:cxn>
                <a:cxn ang="0">
                  <a:pos x="31" y="54"/>
                </a:cxn>
                <a:cxn ang="0">
                  <a:pos x="27" y="53"/>
                </a:cxn>
                <a:cxn ang="0">
                  <a:pos x="26" y="73"/>
                </a:cxn>
                <a:cxn ang="0">
                  <a:pos x="26" y="0"/>
                </a:cxn>
                <a:cxn ang="0">
                  <a:pos x="27" y="17"/>
                </a:cxn>
                <a:cxn ang="0">
                  <a:pos x="31" y="17"/>
                </a:cxn>
                <a:cxn ang="0">
                  <a:pos x="35" y="17"/>
                </a:cxn>
              </a:cxnLst>
              <a:rect l="txL" t="txT" r="txR" b="txB"/>
              <a:pathLst>
                <a:path w="1512" h="1703">
                  <a:moveTo>
                    <a:pt x="576" y="249"/>
                  </a:moveTo>
                  <a:lnTo>
                    <a:pt x="597" y="253"/>
                  </a:lnTo>
                  <a:lnTo>
                    <a:pt x="624" y="257"/>
                  </a:lnTo>
                  <a:lnTo>
                    <a:pt x="652" y="264"/>
                  </a:lnTo>
                  <a:lnTo>
                    <a:pt x="672" y="269"/>
                  </a:lnTo>
                  <a:lnTo>
                    <a:pt x="695" y="274"/>
                  </a:lnTo>
                  <a:lnTo>
                    <a:pt x="716" y="281"/>
                  </a:lnTo>
                  <a:lnTo>
                    <a:pt x="739" y="288"/>
                  </a:lnTo>
                  <a:lnTo>
                    <a:pt x="760" y="294"/>
                  </a:lnTo>
                  <a:lnTo>
                    <a:pt x="784" y="303"/>
                  </a:lnTo>
                  <a:lnTo>
                    <a:pt x="812" y="315"/>
                  </a:lnTo>
                  <a:lnTo>
                    <a:pt x="836" y="324"/>
                  </a:lnTo>
                  <a:lnTo>
                    <a:pt x="859" y="334"/>
                  </a:lnTo>
                  <a:lnTo>
                    <a:pt x="885" y="346"/>
                  </a:lnTo>
                  <a:lnTo>
                    <a:pt x="911" y="358"/>
                  </a:lnTo>
                  <a:lnTo>
                    <a:pt x="934" y="370"/>
                  </a:lnTo>
                  <a:lnTo>
                    <a:pt x="956" y="384"/>
                  </a:lnTo>
                  <a:lnTo>
                    <a:pt x="975" y="395"/>
                  </a:lnTo>
                  <a:lnTo>
                    <a:pt x="995" y="409"/>
                  </a:lnTo>
                  <a:lnTo>
                    <a:pt x="1016" y="422"/>
                  </a:lnTo>
                  <a:lnTo>
                    <a:pt x="1041" y="438"/>
                  </a:lnTo>
                  <a:lnTo>
                    <a:pt x="1062" y="454"/>
                  </a:lnTo>
                  <a:lnTo>
                    <a:pt x="1083" y="470"/>
                  </a:lnTo>
                  <a:lnTo>
                    <a:pt x="1103" y="485"/>
                  </a:lnTo>
                  <a:lnTo>
                    <a:pt x="1134" y="511"/>
                  </a:lnTo>
                  <a:lnTo>
                    <a:pt x="1166" y="541"/>
                  </a:lnTo>
                  <a:lnTo>
                    <a:pt x="1191" y="564"/>
                  </a:lnTo>
                  <a:lnTo>
                    <a:pt x="1221" y="597"/>
                  </a:lnTo>
                  <a:lnTo>
                    <a:pt x="1242" y="621"/>
                  </a:lnTo>
                  <a:lnTo>
                    <a:pt x="1265" y="649"/>
                  </a:lnTo>
                  <a:lnTo>
                    <a:pt x="1290" y="680"/>
                  </a:lnTo>
                  <a:lnTo>
                    <a:pt x="1311" y="710"/>
                  </a:lnTo>
                  <a:lnTo>
                    <a:pt x="1331" y="743"/>
                  </a:lnTo>
                  <a:lnTo>
                    <a:pt x="1353" y="776"/>
                  </a:lnTo>
                  <a:lnTo>
                    <a:pt x="1372" y="810"/>
                  </a:lnTo>
                  <a:lnTo>
                    <a:pt x="1390" y="840"/>
                  </a:lnTo>
                  <a:lnTo>
                    <a:pt x="1407" y="877"/>
                  </a:lnTo>
                  <a:lnTo>
                    <a:pt x="1423" y="912"/>
                  </a:lnTo>
                  <a:lnTo>
                    <a:pt x="1437" y="949"/>
                  </a:lnTo>
                  <a:lnTo>
                    <a:pt x="1451" y="989"/>
                  </a:lnTo>
                  <a:lnTo>
                    <a:pt x="1468" y="1039"/>
                  </a:lnTo>
                  <a:lnTo>
                    <a:pt x="1480" y="1085"/>
                  </a:lnTo>
                  <a:lnTo>
                    <a:pt x="1491" y="1132"/>
                  </a:lnTo>
                  <a:lnTo>
                    <a:pt x="1497" y="1178"/>
                  </a:lnTo>
                  <a:lnTo>
                    <a:pt x="1505" y="1232"/>
                  </a:lnTo>
                  <a:lnTo>
                    <a:pt x="1511" y="1298"/>
                  </a:lnTo>
                  <a:lnTo>
                    <a:pt x="1512" y="1350"/>
                  </a:lnTo>
                  <a:lnTo>
                    <a:pt x="1511" y="1402"/>
                  </a:lnTo>
                  <a:lnTo>
                    <a:pt x="1506" y="1451"/>
                  </a:lnTo>
                  <a:lnTo>
                    <a:pt x="1500" y="1497"/>
                  </a:lnTo>
                  <a:lnTo>
                    <a:pt x="1495" y="1546"/>
                  </a:lnTo>
                  <a:lnTo>
                    <a:pt x="1484" y="1595"/>
                  </a:lnTo>
                  <a:lnTo>
                    <a:pt x="1471" y="1648"/>
                  </a:lnTo>
                  <a:lnTo>
                    <a:pt x="1453" y="1703"/>
                  </a:lnTo>
                  <a:lnTo>
                    <a:pt x="1354" y="1395"/>
                  </a:lnTo>
                  <a:lnTo>
                    <a:pt x="977" y="1459"/>
                  </a:lnTo>
                  <a:lnTo>
                    <a:pt x="985" y="1405"/>
                  </a:lnTo>
                  <a:lnTo>
                    <a:pt x="989" y="1371"/>
                  </a:lnTo>
                  <a:lnTo>
                    <a:pt x="989" y="1334"/>
                  </a:lnTo>
                  <a:lnTo>
                    <a:pt x="987" y="1292"/>
                  </a:lnTo>
                  <a:lnTo>
                    <a:pt x="981" y="1251"/>
                  </a:lnTo>
                  <a:lnTo>
                    <a:pt x="973" y="1205"/>
                  </a:lnTo>
                  <a:lnTo>
                    <a:pt x="962" y="1169"/>
                  </a:lnTo>
                  <a:lnTo>
                    <a:pt x="946" y="1127"/>
                  </a:lnTo>
                  <a:lnTo>
                    <a:pt x="931" y="1092"/>
                  </a:lnTo>
                  <a:lnTo>
                    <a:pt x="913" y="1057"/>
                  </a:lnTo>
                  <a:lnTo>
                    <a:pt x="897" y="1031"/>
                  </a:lnTo>
                  <a:lnTo>
                    <a:pt x="881" y="1009"/>
                  </a:lnTo>
                  <a:lnTo>
                    <a:pt x="865" y="987"/>
                  </a:lnTo>
                  <a:lnTo>
                    <a:pt x="846" y="965"/>
                  </a:lnTo>
                  <a:lnTo>
                    <a:pt x="826" y="942"/>
                  </a:lnTo>
                  <a:lnTo>
                    <a:pt x="808" y="926"/>
                  </a:lnTo>
                  <a:lnTo>
                    <a:pt x="789" y="907"/>
                  </a:lnTo>
                  <a:lnTo>
                    <a:pt x="769" y="889"/>
                  </a:lnTo>
                  <a:lnTo>
                    <a:pt x="746" y="872"/>
                  </a:lnTo>
                  <a:lnTo>
                    <a:pt x="719" y="855"/>
                  </a:lnTo>
                  <a:lnTo>
                    <a:pt x="696" y="839"/>
                  </a:lnTo>
                  <a:lnTo>
                    <a:pt x="676" y="828"/>
                  </a:lnTo>
                  <a:lnTo>
                    <a:pt x="647" y="811"/>
                  </a:lnTo>
                  <a:lnTo>
                    <a:pt x="622" y="802"/>
                  </a:lnTo>
                  <a:lnTo>
                    <a:pt x="600" y="794"/>
                  </a:lnTo>
                  <a:lnTo>
                    <a:pt x="577" y="786"/>
                  </a:lnTo>
                  <a:lnTo>
                    <a:pt x="543" y="778"/>
                  </a:lnTo>
                  <a:lnTo>
                    <a:pt x="511" y="772"/>
                  </a:lnTo>
                  <a:lnTo>
                    <a:pt x="477" y="769"/>
                  </a:lnTo>
                  <a:lnTo>
                    <a:pt x="444" y="766"/>
                  </a:lnTo>
                  <a:lnTo>
                    <a:pt x="425" y="765"/>
                  </a:lnTo>
                  <a:lnTo>
                    <a:pt x="425" y="1042"/>
                  </a:lnTo>
                  <a:lnTo>
                    <a:pt x="0" y="528"/>
                  </a:lnTo>
                  <a:lnTo>
                    <a:pt x="424" y="0"/>
                  </a:lnTo>
                  <a:lnTo>
                    <a:pt x="424" y="238"/>
                  </a:lnTo>
                  <a:lnTo>
                    <a:pt x="447" y="239"/>
                  </a:lnTo>
                  <a:lnTo>
                    <a:pt x="481" y="240"/>
                  </a:lnTo>
                  <a:lnTo>
                    <a:pt x="515" y="242"/>
                  </a:lnTo>
                  <a:lnTo>
                    <a:pt x="549" y="246"/>
                  </a:lnTo>
                  <a:lnTo>
                    <a:pt x="576" y="249"/>
                  </a:lnTo>
                  <a:close/>
                </a:path>
              </a:pathLst>
            </a:custGeom>
            <a:solidFill>
              <a:srgbClr val="FF99FF">
                <a:alpha val="100000"/>
              </a:srgb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48239" name="Rectangle 195"/>
            <p:cNvSpPr/>
            <p:nvPr/>
          </p:nvSpPr>
          <p:spPr>
            <a:xfrm>
              <a:off x="4335" y="1446"/>
              <a:ext cx="282" cy="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GB" altLang="ja-JP" sz="1600" b="1" dirty="0">
                  <a:solidFill>
                    <a:schemeClr val="tx2"/>
                  </a:solidFill>
                  <a:latin typeface="Arial" panose="020B0604020202020204" pitchFamily="34" charset="0"/>
                  <a:ea typeface="MS PGothic" panose="020B0600070205080204" pitchFamily="34" charset="-128"/>
                </a:rPr>
                <a:t>S</a:t>
              </a:r>
              <a:endParaRPr lang="en-US" altLang="ja-JP" sz="1600" b="1" dirty="0">
                <a:solidFill>
                  <a:schemeClr val="tx2"/>
                </a:solidFill>
                <a:latin typeface="Arial" panose="020B0604020202020204" pitchFamily="34" charset="0"/>
                <a:ea typeface="MS PGothic" panose="020B0600070205080204" pitchFamily="34" charset="-128"/>
              </a:endParaRPr>
            </a:p>
          </p:txBody>
        </p:sp>
        <p:sp>
          <p:nvSpPr>
            <p:cNvPr id="48240" name="Rectangle 196"/>
            <p:cNvSpPr/>
            <p:nvPr/>
          </p:nvSpPr>
          <p:spPr>
            <a:xfrm>
              <a:off x="4242" y="1740"/>
              <a:ext cx="271"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GB" altLang="ja-JP" sz="1600" b="1" dirty="0">
                  <a:solidFill>
                    <a:schemeClr val="tx2"/>
                  </a:solidFill>
                  <a:latin typeface="Arial" panose="020B0604020202020204" pitchFamily="34" charset="0"/>
                  <a:ea typeface="MS PGothic" panose="020B0600070205080204" pitchFamily="34" charset="-128"/>
                </a:rPr>
                <a:t>T</a:t>
              </a:r>
              <a:endParaRPr lang="en-US" altLang="ja-JP" sz="1600" b="1" dirty="0">
                <a:solidFill>
                  <a:schemeClr val="tx2"/>
                </a:solidFill>
                <a:latin typeface="Arial" panose="020B0604020202020204" pitchFamily="34" charset="0"/>
                <a:ea typeface="MS PGothic" panose="020B0600070205080204" pitchFamily="34" charset="-128"/>
              </a:endParaRPr>
            </a:p>
          </p:txBody>
        </p:sp>
      </p:grpSp>
      <p:grpSp>
        <p:nvGrpSpPr>
          <p:cNvPr id="48191" name="Group 197"/>
          <p:cNvGrpSpPr/>
          <p:nvPr/>
        </p:nvGrpSpPr>
        <p:grpSpPr>
          <a:xfrm flipH="1">
            <a:off x="3430588" y="5857875"/>
            <a:ext cx="1217612" cy="161925"/>
            <a:chOff x="3611" y="2492"/>
            <a:chExt cx="645" cy="53"/>
          </a:xfrm>
        </p:grpSpPr>
        <p:sp>
          <p:nvSpPr>
            <p:cNvPr id="48222" name="Line 198"/>
            <p:cNvSpPr/>
            <p:nvPr/>
          </p:nvSpPr>
          <p:spPr>
            <a:xfrm>
              <a:off x="3611" y="2518"/>
              <a:ext cx="595" cy="1"/>
            </a:xfrm>
            <a:prstGeom prst="line">
              <a:avLst/>
            </a:prstGeom>
            <a:ln w="19050" cap="flat" cmpd="sng">
              <a:solidFill>
                <a:schemeClr val="accent2"/>
              </a:solidFill>
              <a:prstDash val="solid"/>
              <a:headEnd type="none" w="med" len="med"/>
              <a:tailEnd type="none" w="med" len="med"/>
            </a:ln>
          </p:spPr>
        </p:sp>
        <p:sp>
          <p:nvSpPr>
            <p:cNvPr id="48223" name="Freeform 199"/>
            <p:cNvSpPr/>
            <p:nvPr/>
          </p:nvSpPr>
          <p:spPr>
            <a:xfrm>
              <a:off x="4204" y="2492"/>
              <a:ext cx="52" cy="53"/>
            </a:xfrm>
            <a:custGeom>
              <a:avLst/>
              <a:gdLst>
                <a:gd name="txL" fmla="*/ 0 w 104"/>
                <a:gd name="txT" fmla="*/ 0 h 106"/>
                <a:gd name="txR" fmla="*/ 104 w 104"/>
                <a:gd name="txB" fmla="*/ 106 h 106"/>
              </a:gdLst>
              <a:ahLst/>
              <a:cxnLst>
                <a:cxn ang="0">
                  <a:pos x="0" y="27"/>
                </a:cxn>
                <a:cxn ang="0">
                  <a:pos x="26" y="13"/>
                </a:cxn>
                <a:cxn ang="0">
                  <a:pos x="0" y="0"/>
                </a:cxn>
                <a:cxn ang="0">
                  <a:pos x="0" y="27"/>
                </a:cxn>
              </a:cxnLst>
              <a:rect l="txL" t="txT" r="txR" b="txB"/>
              <a:pathLst>
                <a:path w="104" h="106">
                  <a:moveTo>
                    <a:pt x="0" y="106"/>
                  </a:moveTo>
                  <a:lnTo>
                    <a:pt x="104" y="52"/>
                  </a:lnTo>
                  <a:lnTo>
                    <a:pt x="0" y="0"/>
                  </a:lnTo>
                  <a:lnTo>
                    <a:pt x="0" y="106"/>
                  </a:lnTo>
                  <a:close/>
                </a:path>
              </a:pathLst>
            </a:custGeom>
            <a:solidFill>
              <a:srgbClr val="3366FF">
                <a:alpha val="100000"/>
              </a:srgbClr>
            </a:solidFill>
            <a:ln w="19050" cap="flat" cmpd="sng">
              <a:solidFill>
                <a:schemeClr val="accent2">
                  <a:alpha val="100000"/>
                </a:schemeClr>
              </a:solidFill>
              <a:prstDash val="solid"/>
              <a:round/>
              <a:headEnd type="none" w="med" len="med"/>
              <a:tailEnd type="none" w="med" len="med"/>
            </a:ln>
          </p:spPr>
          <p:txBody>
            <a:bodyPr/>
            <a:p>
              <a:endParaRPr lang="en-US"/>
            </a:p>
          </p:txBody>
        </p:sp>
      </p:grpSp>
      <p:grpSp>
        <p:nvGrpSpPr>
          <p:cNvPr id="48192" name="Group 200"/>
          <p:cNvGrpSpPr/>
          <p:nvPr/>
        </p:nvGrpSpPr>
        <p:grpSpPr>
          <a:xfrm flipH="1">
            <a:off x="3695700" y="3036888"/>
            <a:ext cx="892175" cy="98425"/>
            <a:chOff x="666" y="2388"/>
            <a:chExt cx="403" cy="53"/>
          </a:xfrm>
        </p:grpSpPr>
        <p:sp>
          <p:nvSpPr>
            <p:cNvPr id="48220" name="Line 201"/>
            <p:cNvSpPr/>
            <p:nvPr/>
          </p:nvSpPr>
          <p:spPr>
            <a:xfrm>
              <a:off x="716" y="2415"/>
              <a:ext cx="353" cy="1"/>
            </a:xfrm>
            <a:prstGeom prst="line">
              <a:avLst/>
            </a:prstGeom>
            <a:ln w="19050" cap="flat" cmpd="sng">
              <a:solidFill>
                <a:schemeClr val="accent2"/>
              </a:solidFill>
              <a:prstDash val="solid"/>
              <a:headEnd type="none" w="med" len="med"/>
              <a:tailEnd type="none" w="med" len="med"/>
            </a:ln>
          </p:spPr>
        </p:sp>
        <p:sp>
          <p:nvSpPr>
            <p:cNvPr id="48221" name="Freeform 202"/>
            <p:cNvSpPr/>
            <p:nvPr/>
          </p:nvSpPr>
          <p:spPr>
            <a:xfrm>
              <a:off x="666" y="2388"/>
              <a:ext cx="52" cy="53"/>
            </a:xfrm>
            <a:custGeom>
              <a:avLst/>
              <a:gdLst>
                <a:gd name="txL" fmla="*/ 0 w 104"/>
                <a:gd name="txT" fmla="*/ 0 h 105"/>
                <a:gd name="txR" fmla="*/ 104 w 104"/>
                <a:gd name="txB" fmla="*/ 105 h 105"/>
              </a:gdLst>
              <a:ahLst/>
              <a:cxnLst>
                <a:cxn ang="0">
                  <a:pos x="26" y="0"/>
                </a:cxn>
                <a:cxn ang="0">
                  <a:pos x="0" y="14"/>
                </a:cxn>
                <a:cxn ang="0">
                  <a:pos x="26" y="27"/>
                </a:cxn>
                <a:cxn ang="0">
                  <a:pos x="26" y="0"/>
                </a:cxn>
              </a:cxnLst>
              <a:rect l="txL" t="txT" r="txR" b="txB"/>
              <a:pathLst>
                <a:path w="104" h="105">
                  <a:moveTo>
                    <a:pt x="104" y="0"/>
                  </a:moveTo>
                  <a:lnTo>
                    <a:pt x="0" y="53"/>
                  </a:lnTo>
                  <a:lnTo>
                    <a:pt x="104" y="105"/>
                  </a:lnTo>
                  <a:lnTo>
                    <a:pt x="104" y="0"/>
                  </a:lnTo>
                  <a:close/>
                </a:path>
              </a:pathLst>
            </a:custGeom>
            <a:solidFill>
              <a:srgbClr val="3366FF">
                <a:alpha val="100000"/>
              </a:srgbClr>
            </a:solidFill>
            <a:ln w="19050" cap="flat" cmpd="sng">
              <a:solidFill>
                <a:schemeClr val="accent2">
                  <a:alpha val="100000"/>
                </a:schemeClr>
              </a:solidFill>
              <a:prstDash val="solid"/>
              <a:round/>
              <a:headEnd type="none" w="med" len="med"/>
              <a:tailEnd type="none" w="med" len="med"/>
            </a:ln>
          </p:spPr>
          <p:txBody>
            <a:bodyPr/>
            <a:p>
              <a:endParaRPr lang="en-US"/>
            </a:p>
          </p:txBody>
        </p:sp>
      </p:grpSp>
      <p:sp>
        <p:nvSpPr>
          <p:cNvPr id="48193" name="Rectangle 203"/>
          <p:cNvSpPr/>
          <p:nvPr/>
        </p:nvSpPr>
        <p:spPr>
          <a:xfrm>
            <a:off x="3255963" y="3949700"/>
            <a:ext cx="1433512" cy="488950"/>
          </a:xfrm>
          <a:prstGeom prst="rect">
            <a:avLst/>
          </a:prstGeom>
          <a:noFill/>
          <a:ln w="28575">
            <a:noFill/>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Draw out themes of</a:t>
            </a:r>
            <a:endParaRPr lang="en-US" altLang="ja-JP" sz="1300" b="1" dirty="0">
              <a:solidFill>
                <a:srgbClr val="000000"/>
              </a:solidFill>
              <a:latin typeface="Arial Narrow" panose="020B0606020202030204" pitchFamily="34" charset="0"/>
              <a:ea typeface="MS PGothic" panose="020B0600070205080204" pitchFamily="34" charset="-128"/>
            </a:endParaRPr>
          </a:p>
          <a:p>
            <a:pPr marL="0" lvl="0" indent="0" algn="ctr">
              <a:spcBef>
                <a:spcPct val="0"/>
              </a:spcBef>
              <a:buClrTx/>
              <a:buSzTx/>
              <a:buFontTx/>
              <a:buNone/>
            </a:pPr>
            <a:r>
              <a:rPr lang="en-US" altLang="ja-JP" sz="1300" b="1" dirty="0">
                <a:solidFill>
                  <a:srgbClr val="000000"/>
                </a:solidFill>
                <a:latin typeface="Arial Narrow" panose="020B0606020202030204" pitchFamily="34" charset="0"/>
                <a:ea typeface="MS PGothic" panose="020B0600070205080204" pitchFamily="34" charset="-128"/>
              </a:rPr>
              <a:t>what should do</a:t>
            </a:r>
            <a:endParaRPr lang="en-US" altLang="ja-JP" sz="1300" b="1" dirty="0">
              <a:solidFill>
                <a:srgbClr val="000000"/>
              </a:solidFill>
              <a:latin typeface="Arial Narrow" panose="020B0606020202030204" pitchFamily="34" charset="0"/>
              <a:ea typeface="MS PGothic" panose="020B0600070205080204" pitchFamily="34" charset="-128"/>
            </a:endParaRPr>
          </a:p>
        </p:txBody>
      </p:sp>
      <p:sp>
        <p:nvSpPr>
          <p:cNvPr id="48194" name="Rectangle 204"/>
          <p:cNvSpPr/>
          <p:nvPr/>
        </p:nvSpPr>
        <p:spPr>
          <a:xfrm>
            <a:off x="2076450" y="3576638"/>
            <a:ext cx="1163638" cy="19843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GB" altLang="ja-JP" sz="1300" b="1" dirty="0">
                <a:solidFill>
                  <a:srgbClr val="000000"/>
                </a:solidFill>
                <a:latin typeface="Arial Narrow" panose="020B0606020202030204" pitchFamily="34" charset="0"/>
                <a:ea typeface="MS PGothic" panose="020B0600070205080204" pitchFamily="34" charset="-128"/>
              </a:rPr>
              <a:t>Recognise Reality</a:t>
            </a:r>
            <a:endParaRPr lang="en-GB" altLang="ja-JP" sz="1300" b="1" dirty="0">
              <a:latin typeface="Arial Narrow" panose="020B0606020202030204" pitchFamily="34" charset="0"/>
              <a:ea typeface="MS PGothic" panose="020B0600070205080204" pitchFamily="34" charset="-128"/>
            </a:endParaRPr>
          </a:p>
        </p:txBody>
      </p:sp>
      <p:sp>
        <p:nvSpPr>
          <p:cNvPr id="48195" name="Text Box 205"/>
          <p:cNvSpPr txBox="1"/>
          <p:nvPr/>
        </p:nvSpPr>
        <p:spPr>
          <a:xfrm>
            <a:off x="328613" y="841375"/>
            <a:ext cx="8539162" cy="6715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ja-JP" sz="2000" dirty="0">
                <a:solidFill>
                  <a:srgbClr val="0000CC"/>
                </a:solidFill>
                <a:latin typeface="Arial" panose="020B0604020202020204" pitchFamily="34" charset="0"/>
                <a:ea typeface="MS PGothic" panose="020B0600070205080204" pitchFamily="34" charset="-128"/>
              </a:rPr>
              <a:t>- In the Beginning, There is a Dream </a:t>
            </a:r>
            <a:endParaRPr lang="en-US" altLang="ja-JP" sz="2000" dirty="0">
              <a:solidFill>
                <a:srgbClr val="0000CC"/>
              </a:solidFill>
              <a:latin typeface="Arial" panose="020B0604020202020204" pitchFamily="34" charset="0"/>
              <a:ea typeface="MS PGothic" panose="020B0600070205080204" pitchFamily="34" charset="-128"/>
            </a:endParaRPr>
          </a:p>
          <a:p>
            <a:pPr marL="0" lvl="0" indent="0" eaLnBrk="1" hangingPunct="1">
              <a:lnSpc>
                <a:spcPct val="90000"/>
              </a:lnSpc>
              <a:spcBef>
                <a:spcPct val="0"/>
              </a:spcBef>
              <a:buClrTx/>
              <a:buSzTx/>
              <a:buFontTx/>
              <a:buNone/>
            </a:pPr>
            <a:r>
              <a:rPr lang="en-US" altLang="ja-JP" sz="2000" dirty="0">
                <a:solidFill>
                  <a:srgbClr val="0000CC"/>
                </a:solidFill>
                <a:latin typeface="Arial" panose="020B0604020202020204" pitchFamily="34" charset="0"/>
                <a:ea typeface="MS PGothic" panose="020B0600070205080204" pitchFamily="34" charset="-128"/>
              </a:rPr>
              <a:t>   </a:t>
            </a:r>
            <a:r>
              <a:rPr lang="en-US" altLang="ja-JP" sz="1700" b="1" dirty="0">
                <a:solidFill>
                  <a:srgbClr val="0000CC"/>
                </a:solidFill>
                <a:latin typeface="Arial" panose="020B0604020202020204" pitchFamily="34" charset="0"/>
                <a:ea typeface="MS PGothic" panose="020B0600070205080204" pitchFamily="34" charset="-128"/>
              </a:rPr>
              <a:t>(Honda Management Policy-1: Proceed always with ambition and youthfulness)</a:t>
            </a:r>
            <a:endParaRPr lang="en-US" altLang="ja-JP" sz="1700" b="1" dirty="0">
              <a:solidFill>
                <a:srgbClr val="0000CC"/>
              </a:solidFill>
              <a:latin typeface="Arial" panose="020B0604020202020204" pitchFamily="34" charset="0"/>
              <a:ea typeface="MS PGothic" panose="020B0600070205080204" pitchFamily="34" charset="-128"/>
            </a:endParaRPr>
          </a:p>
        </p:txBody>
      </p:sp>
      <p:sp>
        <p:nvSpPr>
          <p:cNvPr id="48196" name="Rectangle 206"/>
          <p:cNvSpPr/>
          <p:nvPr/>
        </p:nvSpPr>
        <p:spPr>
          <a:xfrm>
            <a:off x="228600" y="6223000"/>
            <a:ext cx="3581400" cy="63500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85000"/>
              </a:lnSpc>
              <a:spcBef>
                <a:spcPct val="0"/>
              </a:spcBef>
              <a:buClrTx/>
              <a:buSzTx/>
              <a:buFontTx/>
              <a:buNone/>
            </a:pPr>
            <a:r>
              <a:rPr lang="en-US" altLang="ja-JP" sz="1400" b="1" dirty="0">
                <a:latin typeface="Arial" panose="020B0604020202020204" pitchFamily="34" charset="0"/>
                <a:ea typeface="MS PGothic" panose="020B0600070205080204" pitchFamily="34" charset="-128"/>
              </a:rPr>
              <a:t>By adding the DST cycle, we can keep the PDCA cycle rotating on one’s own initiative.</a:t>
            </a:r>
            <a:endParaRPr lang="en-US" altLang="ja-JP" sz="1400" b="1" dirty="0">
              <a:latin typeface="Arial" panose="020B0604020202020204" pitchFamily="34" charset="0"/>
              <a:ea typeface="MS PGothic" panose="020B0600070205080204" pitchFamily="34" charset="-128"/>
            </a:endParaRPr>
          </a:p>
        </p:txBody>
      </p:sp>
      <p:sp>
        <p:nvSpPr>
          <p:cNvPr id="48197" name="Rectangle 207"/>
          <p:cNvSpPr/>
          <p:nvPr/>
        </p:nvSpPr>
        <p:spPr>
          <a:xfrm>
            <a:off x="457200" y="1536700"/>
            <a:ext cx="5068888" cy="668338"/>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90000"/>
              </a:lnSpc>
              <a:spcBef>
                <a:spcPct val="0"/>
              </a:spcBef>
              <a:buClrTx/>
              <a:buSzTx/>
              <a:buFontTx/>
              <a:buNone/>
            </a:pPr>
            <a:r>
              <a:rPr lang="en-US" altLang="ja-JP" sz="1400" b="1" dirty="0">
                <a:latin typeface="Arial" panose="020B0604020202020204" pitchFamily="34" charset="0"/>
                <a:ea typeface="MS PGothic" panose="020B0600070205080204" pitchFamily="34" charset="-128"/>
              </a:rPr>
              <a:t>A Honda work style is to proceed with work by picturing  your ideal state such as ‘want to do this, want to be like this.’</a:t>
            </a:r>
            <a:endParaRPr lang="en-US" altLang="ja-JP" sz="1400" b="1" dirty="0">
              <a:latin typeface="Arial" panose="020B0604020202020204" pitchFamily="34" charset="0"/>
              <a:ea typeface="MS PGothic" panose="020B0600070205080204" pitchFamily="34" charset="-128"/>
            </a:endParaRPr>
          </a:p>
        </p:txBody>
      </p:sp>
      <p:sp>
        <p:nvSpPr>
          <p:cNvPr id="48198" name="Line 208"/>
          <p:cNvSpPr/>
          <p:nvPr/>
        </p:nvSpPr>
        <p:spPr>
          <a:xfrm flipV="1">
            <a:off x="5843588" y="1892300"/>
            <a:ext cx="0" cy="2425700"/>
          </a:xfrm>
          <a:prstGeom prst="line">
            <a:avLst/>
          </a:prstGeom>
          <a:ln w="25400" cap="flat" cmpd="sng">
            <a:solidFill>
              <a:srgbClr val="000000"/>
            </a:solidFill>
            <a:prstDash val="solid"/>
            <a:headEnd type="none" w="med" len="med"/>
            <a:tailEnd type="triangle" w="med" len="med"/>
          </a:ln>
        </p:spPr>
      </p:sp>
      <p:sp>
        <p:nvSpPr>
          <p:cNvPr id="48199" name="Line 209"/>
          <p:cNvSpPr/>
          <p:nvPr/>
        </p:nvSpPr>
        <p:spPr>
          <a:xfrm flipH="1">
            <a:off x="5843588" y="4318000"/>
            <a:ext cx="2497137" cy="0"/>
          </a:xfrm>
          <a:prstGeom prst="line">
            <a:avLst/>
          </a:prstGeom>
          <a:ln w="25400" cap="flat" cmpd="sng">
            <a:solidFill>
              <a:srgbClr val="000000"/>
            </a:solidFill>
            <a:prstDash val="solid"/>
            <a:headEnd type="triangle" w="med" len="med"/>
            <a:tailEnd type="none" w="med" len="med"/>
          </a:ln>
        </p:spPr>
      </p:sp>
      <p:grpSp>
        <p:nvGrpSpPr>
          <p:cNvPr id="48200" name="Group 210"/>
          <p:cNvGrpSpPr/>
          <p:nvPr/>
        </p:nvGrpSpPr>
        <p:grpSpPr>
          <a:xfrm>
            <a:off x="5843588" y="1143000"/>
            <a:ext cx="3279775" cy="3175000"/>
            <a:chOff x="3934" y="432"/>
            <a:chExt cx="1935" cy="2096"/>
          </a:xfrm>
        </p:grpSpPr>
        <p:sp>
          <p:nvSpPr>
            <p:cNvPr id="48218" name="Freeform 211"/>
            <p:cNvSpPr/>
            <p:nvPr/>
          </p:nvSpPr>
          <p:spPr>
            <a:xfrm>
              <a:off x="3934" y="432"/>
              <a:ext cx="1130" cy="2096"/>
            </a:xfrm>
            <a:custGeom>
              <a:avLst/>
              <a:gdLst>
                <a:gd name="txL" fmla="*/ 0 w 20000"/>
                <a:gd name="txT" fmla="*/ 0 h 20000"/>
                <a:gd name="txR" fmla="*/ 20000 w 20000"/>
                <a:gd name="txB" fmla="*/ 20000 h 20000"/>
              </a:gdLst>
              <a:ahLst/>
              <a:cxnLst>
                <a:cxn ang="0">
                  <a:pos x="64" y="91"/>
                </a:cxn>
                <a:cxn ang="0">
                  <a:pos x="57" y="81"/>
                </a:cxn>
                <a:cxn ang="0">
                  <a:pos x="51" y="73"/>
                </a:cxn>
                <a:cxn ang="0">
                  <a:pos x="45" y="68"/>
                </a:cxn>
                <a:cxn ang="0">
                  <a:pos x="39" y="65"/>
                </a:cxn>
                <a:cxn ang="0">
                  <a:pos x="34" y="65"/>
                </a:cxn>
                <a:cxn ang="0">
                  <a:pos x="29" y="67"/>
                </a:cxn>
                <a:cxn ang="0">
                  <a:pos x="25" y="71"/>
                </a:cxn>
                <a:cxn ang="0">
                  <a:pos x="21" y="78"/>
                </a:cxn>
                <a:cxn ang="0">
                  <a:pos x="17" y="87"/>
                </a:cxn>
                <a:cxn ang="0">
                  <a:pos x="13" y="99"/>
                </a:cxn>
                <a:cxn ang="0">
                  <a:pos x="10" y="113"/>
                </a:cxn>
                <a:cxn ang="0">
                  <a:pos x="7" y="129"/>
                </a:cxn>
                <a:cxn ang="0">
                  <a:pos x="5" y="148"/>
                </a:cxn>
                <a:cxn ang="0">
                  <a:pos x="3" y="170"/>
                </a:cxn>
                <a:cxn ang="0">
                  <a:pos x="1" y="193"/>
                </a:cxn>
                <a:cxn ang="0">
                  <a:pos x="0" y="220"/>
                </a:cxn>
              </a:cxnLst>
              <a:rect l="txL" t="txT" r="txR" b="txB"/>
              <a:pathLst>
                <a:path w="20000" h="20000">
                  <a:moveTo>
                    <a:pt x="19993" y="8319"/>
                  </a:moveTo>
                  <a:lnTo>
                    <a:pt x="17903" y="7388"/>
                  </a:lnTo>
                  <a:lnTo>
                    <a:pt x="15936" y="6678"/>
                  </a:lnTo>
                  <a:lnTo>
                    <a:pt x="14067" y="6190"/>
                  </a:lnTo>
                  <a:lnTo>
                    <a:pt x="12323" y="5926"/>
                  </a:lnTo>
                  <a:lnTo>
                    <a:pt x="10676" y="5881"/>
                  </a:lnTo>
                  <a:lnTo>
                    <a:pt x="9154" y="6060"/>
                  </a:lnTo>
                  <a:lnTo>
                    <a:pt x="7736" y="6457"/>
                  </a:lnTo>
                  <a:lnTo>
                    <a:pt x="6436" y="7079"/>
                  </a:lnTo>
                  <a:lnTo>
                    <a:pt x="5234" y="7918"/>
                  </a:lnTo>
                  <a:lnTo>
                    <a:pt x="4156" y="8979"/>
                  </a:lnTo>
                  <a:lnTo>
                    <a:pt x="3182" y="10261"/>
                  </a:lnTo>
                  <a:lnTo>
                    <a:pt x="2326" y="11765"/>
                  </a:lnTo>
                  <a:lnTo>
                    <a:pt x="1575" y="13490"/>
                  </a:lnTo>
                  <a:lnTo>
                    <a:pt x="941" y="15436"/>
                  </a:lnTo>
                  <a:lnTo>
                    <a:pt x="412" y="17604"/>
                  </a:lnTo>
                  <a:lnTo>
                    <a:pt x="0" y="19996"/>
                  </a:lnTo>
                </a:path>
              </a:pathLst>
            </a:custGeom>
            <a:solidFill>
              <a:srgbClr val="66CCFF">
                <a:alpha val="100000"/>
              </a:srgbClr>
            </a:solidFill>
            <a:ln w="12700" cap="flat" cmpd="sng">
              <a:solidFill>
                <a:srgbClr val="000000">
                  <a:alpha val="100000"/>
                </a:srgbClr>
              </a:solidFill>
              <a:prstDash val="solid"/>
              <a:round/>
              <a:headEnd type="none" w="med" len="med"/>
              <a:tailEnd type="none" w="med" len="med"/>
            </a:ln>
          </p:spPr>
          <p:txBody>
            <a:bodyPr/>
            <a:p>
              <a:endParaRPr lang="en-US"/>
            </a:p>
          </p:txBody>
        </p:sp>
        <p:sp>
          <p:nvSpPr>
            <p:cNvPr id="48219" name="Freeform 212"/>
            <p:cNvSpPr/>
            <p:nvPr/>
          </p:nvSpPr>
          <p:spPr>
            <a:xfrm>
              <a:off x="3934" y="1304"/>
              <a:ext cx="1935" cy="1224"/>
            </a:xfrm>
            <a:custGeom>
              <a:avLst/>
              <a:gdLst>
                <a:gd name="txL" fmla="*/ 0 w 20000"/>
                <a:gd name="txT" fmla="*/ 0 h 20000"/>
                <a:gd name="txR" fmla="*/ 20000 w 20000"/>
                <a:gd name="txB" fmla="*/ 20000 h 20000"/>
              </a:gdLst>
              <a:ahLst/>
              <a:cxnLst>
                <a:cxn ang="0">
                  <a:pos x="109" y="0"/>
                </a:cxn>
                <a:cxn ang="0">
                  <a:pos x="118" y="8"/>
                </a:cxn>
                <a:cxn ang="0">
                  <a:pos x="125" y="15"/>
                </a:cxn>
                <a:cxn ang="0">
                  <a:pos x="129" y="22"/>
                </a:cxn>
                <a:cxn ang="0">
                  <a:pos x="132" y="29"/>
                </a:cxn>
                <a:cxn ang="0">
                  <a:pos x="132" y="35"/>
                </a:cxn>
                <a:cxn ang="0">
                  <a:pos x="130" y="41"/>
                </a:cxn>
                <a:cxn ang="0">
                  <a:pos x="127" y="46"/>
                </a:cxn>
                <a:cxn ang="0">
                  <a:pos x="121" y="51"/>
                </a:cxn>
                <a:cxn ang="0">
                  <a:pos x="113" y="55"/>
                </a:cxn>
                <a:cxn ang="0">
                  <a:pos x="103" y="59"/>
                </a:cxn>
                <a:cxn ang="0">
                  <a:pos x="91" y="63"/>
                </a:cxn>
                <a:cxn ang="0">
                  <a:pos x="77" y="66"/>
                </a:cxn>
                <a:cxn ang="0">
                  <a:pos x="61" y="69"/>
                </a:cxn>
                <a:cxn ang="0">
                  <a:pos x="43" y="71"/>
                </a:cxn>
                <a:cxn ang="0">
                  <a:pos x="22" y="73"/>
                </a:cxn>
                <a:cxn ang="0">
                  <a:pos x="0" y="75"/>
                </a:cxn>
              </a:cxnLst>
              <a:rect l="txL" t="txT" r="txR" b="txB"/>
              <a:pathLst>
                <a:path w="20000" h="20000">
                  <a:moveTo>
                    <a:pt x="11677" y="0"/>
                  </a:moveTo>
                  <a:lnTo>
                    <a:pt x="12604" y="2078"/>
                  </a:lnTo>
                  <a:lnTo>
                    <a:pt x="13314" y="4051"/>
                  </a:lnTo>
                  <a:lnTo>
                    <a:pt x="13799" y="5913"/>
                  </a:lnTo>
                  <a:lnTo>
                    <a:pt x="14066" y="7664"/>
                  </a:lnTo>
                  <a:lnTo>
                    <a:pt x="14108" y="9298"/>
                  </a:lnTo>
                  <a:lnTo>
                    <a:pt x="13932" y="10833"/>
                  </a:lnTo>
                  <a:lnTo>
                    <a:pt x="13536" y="12244"/>
                  </a:lnTo>
                  <a:lnTo>
                    <a:pt x="12917" y="13558"/>
                  </a:lnTo>
                  <a:lnTo>
                    <a:pt x="12074" y="14747"/>
                  </a:lnTo>
                  <a:lnTo>
                    <a:pt x="11013" y="15831"/>
                  </a:lnTo>
                  <a:lnTo>
                    <a:pt x="9731" y="16798"/>
                  </a:lnTo>
                  <a:lnTo>
                    <a:pt x="8227" y="17661"/>
                  </a:lnTo>
                  <a:lnTo>
                    <a:pt x="6503" y="18406"/>
                  </a:lnTo>
                  <a:lnTo>
                    <a:pt x="4556" y="19046"/>
                  </a:lnTo>
                  <a:lnTo>
                    <a:pt x="2389" y="19575"/>
                  </a:lnTo>
                  <a:lnTo>
                    <a:pt x="0" y="19993"/>
                  </a:lnTo>
                </a:path>
              </a:pathLst>
            </a:custGeom>
            <a:solidFill>
              <a:srgbClr val="66CCFF">
                <a:alpha val="100000"/>
              </a:srgbClr>
            </a:solidFill>
            <a:ln w="12700" cap="flat" cmpd="sng">
              <a:solidFill>
                <a:srgbClr val="000000">
                  <a:alpha val="100000"/>
                </a:srgbClr>
              </a:solidFill>
              <a:prstDash val="solid"/>
              <a:round/>
              <a:headEnd type="none" w="med" len="med"/>
              <a:tailEnd type="none" w="med" len="med"/>
            </a:ln>
          </p:spPr>
          <p:txBody>
            <a:bodyPr/>
            <a:p>
              <a:endParaRPr lang="en-US"/>
            </a:p>
          </p:txBody>
        </p:sp>
      </p:grpSp>
      <p:sp>
        <p:nvSpPr>
          <p:cNvPr id="48201" name="Rectangle 213"/>
          <p:cNvSpPr/>
          <p:nvPr/>
        </p:nvSpPr>
        <p:spPr>
          <a:xfrm>
            <a:off x="7731125" y="4071938"/>
            <a:ext cx="509588" cy="261937"/>
          </a:xfrm>
          <a:prstGeom prst="rect">
            <a:avLst/>
          </a:prstGeom>
          <a:noFill/>
          <a:ln w="0">
            <a:noFill/>
          </a:ln>
        </p:spPr>
        <p:txBody>
          <a:bodyPr lIns="12700" tIns="12700" rIns="12700" bIns="127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ja-JP" sz="1400" b="1" dirty="0">
                <a:latin typeface="Arial" panose="020B0604020202020204" pitchFamily="34" charset="0"/>
                <a:ea typeface="MS PGothic" panose="020B0600070205080204" pitchFamily="34" charset="-128"/>
              </a:rPr>
              <a:t>Time</a:t>
            </a:r>
            <a:endParaRPr lang="en-US" altLang="ja-JP" sz="1400" b="1" dirty="0">
              <a:latin typeface="Arial" panose="020B0604020202020204" pitchFamily="34" charset="0"/>
              <a:ea typeface="MS PGothic" panose="020B0600070205080204" pitchFamily="34" charset="-128"/>
            </a:endParaRPr>
          </a:p>
        </p:txBody>
      </p:sp>
      <p:sp>
        <p:nvSpPr>
          <p:cNvPr id="48202" name="Rectangle 214"/>
          <p:cNvSpPr/>
          <p:nvPr/>
        </p:nvSpPr>
        <p:spPr>
          <a:xfrm flipV="1">
            <a:off x="5867400" y="1524000"/>
            <a:ext cx="273050" cy="1035050"/>
          </a:xfrm>
          <a:prstGeom prst="rect">
            <a:avLst/>
          </a:prstGeom>
          <a:noFill/>
          <a:ln w="0">
            <a:noFill/>
          </a:ln>
        </p:spPr>
        <p:txBody>
          <a:bodyPr vert="eaVert" lIns="12700" tIns="12700" rIns="12700" bIns="127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ja-JP" sz="1400" b="1" dirty="0">
                <a:latin typeface="Arial Narrow" panose="020B0606020202030204" pitchFamily="34" charset="0"/>
                <a:ea typeface="明朝"/>
              </a:rPr>
              <a:t>Difficulty</a:t>
            </a:r>
            <a:endParaRPr lang="en-US" altLang="ja-JP" sz="1400" b="1" dirty="0">
              <a:latin typeface="Arial Narrow" panose="020B0606020202030204" pitchFamily="34" charset="0"/>
              <a:ea typeface="MS PGothic" panose="020B0600070205080204" pitchFamily="34" charset="-128"/>
            </a:endParaRPr>
          </a:p>
        </p:txBody>
      </p:sp>
      <p:sp>
        <p:nvSpPr>
          <p:cNvPr id="48203" name="Rectangle 215"/>
          <p:cNvSpPr/>
          <p:nvPr/>
        </p:nvSpPr>
        <p:spPr>
          <a:xfrm>
            <a:off x="6629400" y="2287588"/>
            <a:ext cx="1063625" cy="217487"/>
          </a:xfrm>
          <a:prstGeom prst="rect">
            <a:avLst/>
          </a:prstGeom>
          <a:noFill/>
          <a:ln w="0">
            <a:noFill/>
          </a:ln>
        </p:spPr>
        <p:txBody>
          <a:bodyPr lIns="12700" tIns="12700" rIns="12700" bIns="127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400" b="1" dirty="0">
                <a:latin typeface="Arial Narrow" panose="020B0606020202030204" pitchFamily="34" charset="0"/>
                <a:ea typeface="MS PGothic" panose="020B0600070205080204" pitchFamily="34" charset="-128"/>
              </a:rPr>
              <a:t>Innovating</a:t>
            </a:r>
            <a:endParaRPr lang="en-US" altLang="ja-JP" sz="1400" b="1" dirty="0">
              <a:latin typeface="Arial Narrow" panose="020B0606020202030204" pitchFamily="34" charset="0"/>
              <a:ea typeface="MS PGothic" panose="020B0600070205080204" pitchFamily="34" charset="-128"/>
            </a:endParaRPr>
          </a:p>
          <a:p>
            <a:pPr marL="0" lvl="0" indent="0" algn="ctr">
              <a:lnSpc>
                <a:spcPct val="80000"/>
              </a:lnSpc>
              <a:spcBef>
                <a:spcPct val="0"/>
              </a:spcBef>
              <a:buClrTx/>
              <a:buSzTx/>
              <a:buFontTx/>
              <a:buNone/>
            </a:pPr>
            <a:r>
              <a:rPr lang="en-US" altLang="ja-JP" sz="1400" b="1" dirty="0">
                <a:latin typeface="Arial Narrow" panose="020B0606020202030204" pitchFamily="34" charset="0"/>
                <a:ea typeface="MS PGothic" panose="020B0600070205080204" pitchFamily="34" charset="-128"/>
              </a:rPr>
              <a:t>level</a:t>
            </a:r>
            <a:endParaRPr lang="en-US" altLang="ja-JP" sz="1400" b="1" dirty="0">
              <a:latin typeface="Arial Narrow" panose="020B0606020202030204" pitchFamily="34" charset="0"/>
              <a:ea typeface="MS PGothic" panose="020B0600070205080204" pitchFamily="34" charset="-128"/>
            </a:endParaRPr>
          </a:p>
        </p:txBody>
      </p:sp>
      <p:grpSp>
        <p:nvGrpSpPr>
          <p:cNvPr id="48204" name="Group 216"/>
          <p:cNvGrpSpPr/>
          <p:nvPr/>
        </p:nvGrpSpPr>
        <p:grpSpPr>
          <a:xfrm>
            <a:off x="5854700" y="1981200"/>
            <a:ext cx="2354263" cy="2339975"/>
            <a:chOff x="3934" y="1480"/>
            <a:chExt cx="967" cy="1048"/>
          </a:xfrm>
        </p:grpSpPr>
        <p:sp>
          <p:nvSpPr>
            <p:cNvPr id="48216" name="Freeform 217"/>
            <p:cNvSpPr/>
            <p:nvPr/>
          </p:nvSpPr>
          <p:spPr>
            <a:xfrm>
              <a:off x="3934" y="1912"/>
              <a:ext cx="967" cy="616"/>
            </a:xfrm>
            <a:custGeom>
              <a:avLst/>
              <a:gdLst>
                <a:gd name="txL" fmla="*/ 0 w 20000"/>
                <a:gd name="txT" fmla="*/ 0 h 20000"/>
                <a:gd name="txR" fmla="*/ 20000 w 20000"/>
                <a:gd name="txB" fmla="*/ 20000 h 20000"/>
              </a:gdLst>
              <a:ahLst/>
              <a:cxnLst>
                <a:cxn ang="0">
                  <a:pos x="27" y="0"/>
                </a:cxn>
                <a:cxn ang="0">
                  <a:pos x="30" y="2"/>
                </a:cxn>
                <a:cxn ang="0">
                  <a:pos x="31" y="4"/>
                </a:cxn>
                <a:cxn ang="0">
                  <a:pos x="32" y="6"/>
                </a:cxn>
                <a:cxn ang="0">
                  <a:pos x="33" y="7"/>
                </a:cxn>
                <a:cxn ang="0">
                  <a:pos x="33" y="9"/>
                </a:cxn>
                <a:cxn ang="0">
                  <a:pos x="33" y="10"/>
                </a:cxn>
                <a:cxn ang="0">
                  <a:pos x="32" y="12"/>
                </a:cxn>
                <a:cxn ang="0">
                  <a:pos x="30" y="13"/>
                </a:cxn>
                <a:cxn ang="0">
                  <a:pos x="28" y="14"/>
                </a:cxn>
                <a:cxn ang="0">
                  <a:pos x="26" y="15"/>
                </a:cxn>
                <a:cxn ang="0">
                  <a:pos x="23" y="16"/>
                </a:cxn>
                <a:cxn ang="0">
                  <a:pos x="19" y="17"/>
                </a:cxn>
                <a:cxn ang="0">
                  <a:pos x="15" y="17"/>
                </a:cxn>
                <a:cxn ang="0">
                  <a:pos x="11" y="18"/>
                </a:cxn>
                <a:cxn ang="0">
                  <a:pos x="6" y="19"/>
                </a:cxn>
                <a:cxn ang="0">
                  <a:pos x="0" y="19"/>
                </a:cxn>
              </a:cxnLst>
              <a:rect l="txL" t="txT" r="txR" b="txB"/>
              <a:pathLst>
                <a:path w="20000" h="20000">
                  <a:moveTo>
                    <a:pt x="11751" y="0"/>
                  </a:moveTo>
                  <a:lnTo>
                    <a:pt x="12667" y="2077"/>
                  </a:lnTo>
                  <a:lnTo>
                    <a:pt x="13369" y="4049"/>
                  </a:lnTo>
                  <a:lnTo>
                    <a:pt x="13842" y="5905"/>
                  </a:lnTo>
                  <a:lnTo>
                    <a:pt x="14101" y="7670"/>
                  </a:lnTo>
                  <a:lnTo>
                    <a:pt x="14132" y="9306"/>
                  </a:lnTo>
                  <a:lnTo>
                    <a:pt x="13957" y="10837"/>
                  </a:lnTo>
                  <a:lnTo>
                    <a:pt x="13552" y="12252"/>
                  </a:lnTo>
                  <a:lnTo>
                    <a:pt x="12934" y="13563"/>
                  </a:lnTo>
                  <a:lnTo>
                    <a:pt x="12079" y="14744"/>
                  </a:lnTo>
                  <a:lnTo>
                    <a:pt x="11019" y="15834"/>
                  </a:lnTo>
                  <a:lnTo>
                    <a:pt x="9729" y="16794"/>
                  </a:lnTo>
                  <a:lnTo>
                    <a:pt x="8226" y="17664"/>
                  </a:lnTo>
                  <a:lnTo>
                    <a:pt x="6494" y="18404"/>
                  </a:lnTo>
                  <a:lnTo>
                    <a:pt x="4556" y="19040"/>
                  </a:lnTo>
                  <a:lnTo>
                    <a:pt x="2381" y="19559"/>
                  </a:lnTo>
                  <a:lnTo>
                    <a:pt x="0" y="19987"/>
                  </a:lnTo>
                </a:path>
              </a:pathLst>
            </a:custGeom>
            <a:solidFill>
              <a:srgbClr val="99FF99">
                <a:alpha val="100000"/>
              </a:srgbClr>
            </a:solidFill>
            <a:ln w="12700" cap="flat" cmpd="sng">
              <a:solidFill>
                <a:srgbClr val="000000">
                  <a:alpha val="100000"/>
                </a:srgbClr>
              </a:solidFill>
              <a:prstDash val="solid"/>
              <a:round/>
              <a:headEnd type="none" w="med" len="med"/>
              <a:tailEnd type="none" w="med" len="med"/>
            </a:ln>
          </p:spPr>
          <p:txBody>
            <a:bodyPr/>
            <a:p>
              <a:endParaRPr lang="en-US"/>
            </a:p>
          </p:txBody>
        </p:sp>
        <p:sp>
          <p:nvSpPr>
            <p:cNvPr id="48217" name="Freeform 218"/>
            <p:cNvSpPr/>
            <p:nvPr/>
          </p:nvSpPr>
          <p:spPr>
            <a:xfrm>
              <a:off x="3934" y="1480"/>
              <a:ext cx="569" cy="1048"/>
            </a:xfrm>
            <a:custGeom>
              <a:avLst/>
              <a:gdLst>
                <a:gd name="txL" fmla="*/ 0 w 20000"/>
                <a:gd name="txT" fmla="*/ 0 h 20000"/>
                <a:gd name="txR" fmla="*/ 20000 w 20000"/>
                <a:gd name="txB" fmla="*/ 20000 h 20000"/>
              </a:gdLst>
              <a:ahLst/>
              <a:cxnLst>
                <a:cxn ang="0">
                  <a:pos x="16" y="23"/>
                </a:cxn>
                <a:cxn ang="0">
                  <a:pos x="14" y="20"/>
                </a:cxn>
                <a:cxn ang="0">
                  <a:pos x="13" y="18"/>
                </a:cxn>
                <a:cxn ang="0">
                  <a:pos x="11" y="17"/>
                </a:cxn>
                <a:cxn ang="0">
                  <a:pos x="10" y="16"/>
                </a:cxn>
                <a:cxn ang="0">
                  <a:pos x="9" y="16"/>
                </a:cxn>
                <a:cxn ang="0">
                  <a:pos x="7" y="17"/>
                </a:cxn>
                <a:cxn ang="0">
                  <a:pos x="6" y="18"/>
                </a:cxn>
                <a:cxn ang="0">
                  <a:pos x="5" y="19"/>
                </a:cxn>
                <a:cxn ang="0">
                  <a:pos x="4" y="22"/>
                </a:cxn>
                <a:cxn ang="0">
                  <a:pos x="3" y="25"/>
                </a:cxn>
                <a:cxn ang="0">
                  <a:pos x="3" y="28"/>
                </a:cxn>
                <a:cxn ang="0">
                  <a:pos x="2" y="32"/>
                </a:cxn>
                <a:cxn ang="0">
                  <a:pos x="1" y="37"/>
                </a:cxn>
                <a:cxn ang="0">
                  <a:pos x="1" y="42"/>
                </a:cxn>
                <a:cxn ang="0">
                  <a:pos x="0" y="48"/>
                </a:cxn>
                <a:cxn ang="0">
                  <a:pos x="0" y="55"/>
                </a:cxn>
              </a:cxnLst>
              <a:rect l="txL" t="txT" r="txR" b="txB"/>
              <a:pathLst>
                <a:path w="20000" h="20000">
                  <a:moveTo>
                    <a:pt x="19987" y="8241"/>
                  </a:moveTo>
                  <a:lnTo>
                    <a:pt x="17897" y="7318"/>
                  </a:lnTo>
                  <a:lnTo>
                    <a:pt x="15925" y="6616"/>
                  </a:lnTo>
                  <a:lnTo>
                    <a:pt x="14056" y="6135"/>
                  </a:lnTo>
                  <a:lnTo>
                    <a:pt x="12304" y="5883"/>
                  </a:lnTo>
                  <a:lnTo>
                    <a:pt x="10655" y="5837"/>
                  </a:lnTo>
                  <a:lnTo>
                    <a:pt x="9137" y="6028"/>
                  </a:lnTo>
                  <a:lnTo>
                    <a:pt x="7722" y="6425"/>
                  </a:lnTo>
                  <a:lnTo>
                    <a:pt x="6424" y="7058"/>
                  </a:lnTo>
                  <a:lnTo>
                    <a:pt x="5217" y="7898"/>
                  </a:lnTo>
                  <a:lnTo>
                    <a:pt x="4140" y="8966"/>
                  </a:lnTo>
                  <a:lnTo>
                    <a:pt x="3167" y="10248"/>
                  </a:lnTo>
                  <a:lnTo>
                    <a:pt x="2310" y="11759"/>
                  </a:lnTo>
                  <a:lnTo>
                    <a:pt x="1557" y="13483"/>
                  </a:lnTo>
                  <a:lnTo>
                    <a:pt x="934" y="15429"/>
                  </a:lnTo>
                  <a:lnTo>
                    <a:pt x="402" y="17596"/>
                  </a:lnTo>
                  <a:lnTo>
                    <a:pt x="0" y="19992"/>
                  </a:lnTo>
                </a:path>
              </a:pathLst>
            </a:custGeom>
            <a:solidFill>
              <a:srgbClr val="99FF99">
                <a:alpha val="100000"/>
              </a:srgbClr>
            </a:solidFill>
            <a:ln w="12700" cap="flat" cmpd="sng">
              <a:solidFill>
                <a:srgbClr val="000000">
                  <a:alpha val="100000"/>
                </a:srgbClr>
              </a:solidFill>
              <a:prstDash val="solid"/>
              <a:round/>
              <a:headEnd type="none" w="med" len="med"/>
              <a:tailEnd type="none" w="med" len="med"/>
            </a:ln>
          </p:spPr>
          <p:txBody>
            <a:bodyPr/>
            <a:p>
              <a:endParaRPr lang="en-US"/>
            </a:p>
          </p:txBody>
        </p:sp>
      </p:grpSp>
      <p:grpSp>
        <p:nvGrpSpPr>
          <p:cNvPr id="48205" name="Group 219"/>
          <p:cNvGrpSpPr/>
          <p:nvPr/>
        </p:nvGrpSpPr>
        <p:grpSpPr>
          <a:xfrm>
            <a:off x="5868988" y="3070225"/>
            <a:ext cx="1219200" cy="1244600"/>
            <a:chOff x="0" y="-1"/>
            <a:chExt cx="20000" cy="20001"/>
          </a:xfrm>
        </p:grpSpPr>
        <p:sp>
          <p:nvSpPr>
            <p:cNvPr id="48214" name="Freeform 220"/>
            <p:cNvSpPr/>
            <p:nvPr/>
          </p:nvSpPr>
          <p:spPr>
            <a:xfrm>
              <a:off x="143" y="8313"/>
              <a:ext cx="19857" cy="11543"/>
            </a:xfrm>
            <a:custGeom>
              <a:avLst/>
              <a:gdLst>
                <a:gd name="txL" fmla="*/ 0 w 20000"/>
                <a:gd name="txT" fmla="*/ 0 h 20000"/>
                <a:gd name="txR" fmla="*/ 20000 w 20000"/>
                <a:gd name="txB" fmla="*/ 20000 h 20000"/>
              </a:gdLst>
              <a:ahLst/>
              <a:cxnLst>
                <a:cxn ang="0">
                  <a:pos x="11369" y="0"/>
                </a:cxn>
                <a:cxn ang="0">
                  <a:pos x="12297" y="727"/>
                </a:cxn>
                <a:cxn ang="0">
                  <a:pos x="13008" y="1415"/>
                </a:cxn>
                <a:cxn ang="0">
                  <a:pos x="13500" y="2058"/>
                </a:cxn>
                <a:cxn ang="0">
                  <a:pos x="13785" y="2662"/>
                </a:cxn>
                <a:cxn ang="0">
                  <a:pos x="13832" y="3223"/>
                </a:cxn>
                <a:cxn ang="0">
                  <a:pos x="13671" y="3745"/>
                </a:cxn>
                <a:cxn ang="0">
                  <a:pos x="13292" y="4221"/>
                </a:cxn>
                <a:cxn ang="0">
                  <a:pos x="12695" y="4659"/>
                </a:cxn>
                <a:cxn ang="0">
                  <a:pos x="11871" y="5054"/>
                </a:cxn>
                <a:cxn ang="0">
                  <a:pos x="10828" y="5408"/>
                </a:cxn>
                <a:cxn ang="0">
                  <a:pos x="9569" y="5719"/>
                </a:cxn>
                <a:cxn ang="0">
                  <a:pos x="8100" y="5991"/>
                </a:cxn>
                <a:cxn ang="0">
                  <a:pos x="6395" y="6218"/>
                </a:cxn>
                <a:cxn ang="0">
                  <a:pos x="4481" y="6407"/>
                </a:cxn>
                <a:cxn ang="0">
                  <a:pos x="2349" y="6551"/>
                </a:cxn>
                <a:cxn ang="0">
                  <a:pos x="0" y="6656"/>
                </a:cxn>
              </a:cxnLst>
              <a:rect l="txL" t="txT" r="txR" b="txB"/>
              <a:pathLst>
                <a:path w="20000" h="20000">
                  <a:moveTo>
                    <a:pt x="11533" y="0"/>
                  </a:moveTo>
                  <a:lnTo>
                    <a:pt x="12475" y="2182"/>
                  </a:lnTo>
                  <a:lnTo>
                    <a:pt x="13196" y="4246"/>
                  </a:lnTo>
                  <a:lnTo>
                    <a:pt x="13695" y="6178"/>
                  </a:lnTo>
                  <a:lnTo>
                    <a:pt x="13984" y="7993"/>
                  </a:lnTo>
                  <a:lnTo>
                    <a:pt x="14032" y="9675"/>
                  </a:lnTo>
                  <a:lnTo>
                    <a:pt x="13868" y="11241"/>
                  </a:lnTo>
                  <a:lnTo>
                    <a:pt x="13484" y="12673"/>
                  </a:lnTo>
                  <a:lnTo>
                    <a:pt x="12878" y="13988"/>
                  </a:lnTo>
                  <a:lnTo>
                    <a:pt x="12042" y="15171"/>
                  </a:lnTo>
                  <a:lnTo>
                    <a:pt x="10985" y="16236"/>
                  </a:lnTo>
                  <a:lnTo>
                    <a:pt x="9707" y="17169"/>
                  </a:lnTo>
                  <a:lnTo>
                    <a:pt x="8217" y="17985"/>
                  </a:lnTo>
                  <a:lnTo>
                    <a:pt x="6487" y="18668"/>
                  </a:lnTo>
                  <a:lnTo>
                    <a:pt x="4546" y="19234"/>
                  </a:lnTo>
                  <a:lnTo>
                    <a:pt x="2383" y="19667"/>
                  </a:lnTo>
                  <a:lnTo>
                    <a:pt x="0" y="19983"/>
                  </a:lnTo>
                </a:path>
              </a:pathLst>
            </a:custGeom>
            <a:solidFill>
              <a:srgbClr val="FFCCCC">
                <a:alpha val="100000"/>
              </a:srgbClr>
            </a:solidFill>
            <a:ln w="12700" cap="flat" cmpd="sng">
              <a:solidFill>
                <a:srgbClr val="000000">
                  <a:alpha val="100000"/>
                </a:srgbClr>
              </a:solidFill>
              <a:prstDash val="solid"/>
              <a:round/>
              <a:headEnd type="none" w="med" len="med"/>
              <a:tailEnd type="none" w="med" len="med"/>
            </a:ln>
          </p:spPr>
          <p:txBody>
            <a:bodyPr/>
            <a:p>
              <a:endParaRPr lang="en-US"/>
            </a:p>
          </p:txBody>
        </p:sp>
        <p:sp>
          <p:nvSpPr>
            <p:cNvPr id="48215" name="Freeform 221"/>
            <p:cNvSpPr/>
            <p:nvPr/>
          </p:nvSpPr>
          <p:spPr>
            <a:xfrm>
              <a:off x="0" y="-1"/>
              <a:ext cx="11460" cy="20001"/>
            </a:xfrm>
            <a:custGeom>
              <a:avLst/>
              <a:gdLst>
                <a:gd name="txL" fmla="*/ 0 w 20000"/>
                <a:gd name="txT" fmla="*/ 0 h 20000"/>
                <a:gd name="txR" fmla="*/ 20000 w 20000"/>
                <a:gd name="txB" fmla="*/ 20000 h 20000"/>
              </a:gdLst>
              <a:ahLst/>
              <a:cxnLst>
                <a:cxn ang="0">
                  <a:pos x="6561" y="8457"/>
                </a:cxn>
                <a:cxn ang="0">
                  <a:pos x="5839" y="7506"/>
                </a:cxn>
                <a:cxn ang="0">
                  <a:pos x="5167" y="6785"/>
                </a:cxn>
                <a:cxn ang="0">
                  <a:pos x="4527" y="6276"/>
                </a:cxn>
                <a:cxn ang="0">
                  <a:pos x="3937" y="6007"/>
                </a:cxn>
                <a:cxn ang="0">
                  <a:pos x="3379" y="5939"/>
                </a:cxn>
                <a:cxn ang="0">
                  <a:pos x="2871" y="6112"/>
                </a:cxn>
                <a:cxn ang="0">
                  <a:pos x="2395" y="6497"/>
                </a:cxn>
                <a:cxn ang="0">
                  <a:pos x="1968" y="7112"/>
                </a:cxn>
                <a:cxn ang="0">
                  <a:pos x="1575" y="7938"/>
                </a:cxn>
                <a:cxn ang="0">
                  <a:pos x="1230" y="8996"/>
                </a:cxn>
                <a:cxn ang="0">
                  <a:pos x="919" y="10266"/>
                </a:cxn>
                <a:cxn ang="0">
                  <a:pos x="656" y="11775"/>
                </a:cxn>
                <a:cxn ang="0">
                  <a:pos x="426" y="13486"/>
                </a:cxn>
                <a:cxn ang="0">
                  <a:pos x="246" y="15437"/>
                </a:cxn>
                <a:cxn ang="0">
                  <a:pos x="99" y="17599"/>
                </a:cxn>
                <a:cxn ang="0">
                  <a:pos x="0" y="19992"/>
                </a:cxn>
              </a:cxnLst>
              <a:rect l="txL" t="txT" r="txR" b="txB"/>
              <a:pathLst>
                <a:path w="20000" h="20000">
                  <a:moveTo>
                    <a:pt x="19983" y="8457"/>
                  </a:moveTo>
                  <a:lnTo>
                    <a:pt x="17785" y="7506"/>
                  </a:lnTo>
                  <a:lnTo>
                    <a:pt x="15737" y="6785"/>
                  </a:lnTo>
                  <a:lnTo>
                    <a:pt x="13789" y="6276"/>
                  </a:lnTo>
                  <a:lnTo>
                    <a:pt x="11990" y="6007"/>
                  </a:lnTo>
                  <a:lnTo>
                    <a:pt x="10291" y="5939"/>
                  </a:lnTo>
                  <a:lnTo>
                    <a:pt x="8743" y="6112"/>
                  </a:lnTo>
                  <a:lnTo>
                    <a:pt x="7294" y="6497"/>
                  </a:lnTo>
                  <a:lnTo>
                    <a:pt x="5995" y="7112"/>
                  </a:lnTo>
                  <a:lnTo>
                    <a:pt x="4796" y="7938"/>
                  </a:lnTo>
                  <a:lnTo>
                    <a:pt x="3747" y="8996"/>
                  </a:lnTo>
                  <a:lnTo>
                    <a:pt x="2798" y="10264"/>
                  </a:lnTo>
                  <a:lnTo>
                    <a:pt x="1998" y="11773"/>
                  </a:lnTo>
                  <a:lnTo>
                    <a:pt x="1299" y="13484"/>
                  </a:lnTo>
                  <a:lnTo>
                    <a:pt x="749" y="15435"/>
                  </a:lnTo>
                  <a:lnTo>
                    <a:pt x="300" y="17597"/>
                  </a:lnTo>
                  <a:lnTo>
                    <a:pt x="0" y="19990"/>
                  </a:lnTo>
                </a:path>
              </a:pathLst>
            </a:custGeom>
            <a:solidFill>
              <a:srgbClr val="FFCCCC">
                <a:alpha val="100000"/>
              </a:srgbClr>
            </a:solidFill>
            <a:ln w="12700" cap="flat" cmpd="sng">
              <a:solidFill>
                <a:srgbClr val="000000">
                  <a:alpha val="100000"/>
                </a:srgbClr>
              </a:solidFill>
              <a:prstDash val="solid"/>
              <a:round/>
              <a:headEnd type="none" w="med" len="med"/>
              <a:tailEnd type="none" w="med" len="med"/>
            </a:ln>
          </p:spPr>
          <p:txBody>
            <a:bodyPr/>
            <a:p>
              <a:endParaRPr lang="en-US"/>
            </a:p>
          </p:txBody>
        </p:sp>
      </p:grpSp>
      <p:sp>
        <p:nvSpPr>
          <p:cNvPr id="48206" name="Rectangle 222"/>
          <p:cNvSpPr/>
          <p:nvPr/>
        </p:nvSpPr>
        <p:spPr>
          <a:xfrm>
            <a:off x="6227763" y="2982913"/>
            <a:ext cx="1063625" cy="217487"/>
          </a:xfrm>
          <a:prstGeom prst="rect">
            <a:avLst/>
          </a:prstGeom>
          <a:noFill/>
          <a:ln w="0">
            <a:noFill/>
          </a:ln>
        </p:spPr>
        <p:txBody>
          <a:bodyPr lIns="12700" tIns="12700" rIns="12700" bIns="127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lnSpc>
                <a:spcPct val="90000"/>
              </a:lnSpc>
              <a:spcBef>
                <a:spcPct val="0"/>
              </a:spcBef>
              <a:buClrTx/>
              <a:buSzTx/>
              <a:buFontTx/>
              <a:buNone/>
            </a:pPr>
            <a:r>
              <a:rPr lang="en-US" altLang="ja-JP" sz="1400" b="1" dirty="0">
                <a:latin typeface="Arial Narrow" panose="020B0606020202030204" pitchFamily="34" charset="0"/>
                <a:ea typeface="MS PGothic" panose="020B0600070205080204" pitchFamily="34" charset="-128"/>
              </a:rPr>
              <a:t>Problem solving level</a:t>
            </a:r>
            <a:endParaRPr lang="en-US" altLang="ja-JP" sz="1400" b="1" dirty="0">
              <a:latin typeface="Arial Narrow" panose="020B0606020202030204" pitchFamily="34" charset="0"/>
              <a:ea typeface="MS PGothic" panose="020B0600070205080204" pitchFamily="34" charset="-128"/>
            </a:endParaRPr>
          </a:p>
        </p:txBody>
      </p:sp>
      <p:sp>
        <p:nvSpPr>
          <p:cNvPr id="48207" name="Rectangle 223"/>
          <p:cNvSpPr/>
          <p:nvPr/>
        </p:nvSpPr>
        <p:spPr>
          <a:xfrm>
            <a:off x="5794375" y="3735388"/>
            <a:ext cx="1063625" cy="217487"/>
          </a:xfrm>
          <a:prstGeom prst="rect">
            <a:avLst/>
          </a:prstGeom>
          <a:noFill/>
          <a:ln w="0">
            <a:noFill/>
          </a:ln>
        </p:spPr>
        <p:txBody>
          <a:bodyPr lIns="12700" tIns="12700" rIns="12700" bIns="127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400" b="1" dirty="0">
                <a:latin typeface="Arial Narrow" panose="020B0606020202030204" pitchFamily="34" charset="0"/>
                <a:ea typeface="MS PGothic" panose="020B0600070205080204" pitchFamily="34" charset="-128"/>
              </a:rPr>
              <a:t>Improving</a:t>
            </a:r>
            <a:endParaRPr lang="en-US" altLang="ja-JP" sz="1400" b="1" dirty="0">
              <a:latin typeface="Arial Narrow" panose="020B0606020202030204" pitchFamily="34" charset="0"/>
              <a:ea typeface="MS PGothic" panose="020B0600070205080204" pitchFamily="34" charset="-128"/>
            </a:endParaRPr>
          </a:p>
          <a:p>
            <a:pPr marL="0" lvl="0" indent="0" algn="ctr">
              <a:lnSpc>
                <a:spcPct val="90000"/>
              </a:lnSpc>
              <a:spcBef>
                <a:spcPct val="0"/>
              </a:spcBef>
              <a:buClrTx/>
              <a:buSzTx/>
              <a:buFontTx/>
              <a:buNone/>
            </a:pPr>
            <a:r>
              <a:rPr lang="en-US" altLang="ja-JP" sz="1400" b="1" dirty="0">
                <a:latin typeface="Arial Narrow" panose="020B0606020202030204" pitchFamily="34" charset="0"/>
                <a:ea typeface="MS PGothic" panose="020B0600070205080204" pitchFamily="34" charset="-128"/>
              </a:rPr>
              <a:t>level.</a:t>
            </a:r>
            <a:endParaRPr lang="en-US" altLang="ja-JP" sz="1400" b="1" dirty="0">
              <a:latin typeface="Arial Narrow" panose="020B0606020202030204" pitchFamily="34" charset="0"/>
              <a:ea typeface="MS PGothic" panose="020B0600070205080204" pitchFamily="34" charset="-128"/>
            </a:endParaRPr>
          </a:p>
        </p:txBody>
      </p:sp>
      <p:sp>
        <p:nvSpPr>
          <p:cNvPr id="48208" name="Text Box 224"/>
          <p:cNvSpPr txBox="1"/>
          <p:nvPr/>
        </p:nvSpPr>
        <p:spPr>
          <a:xfrm>
            <a:off x="5715000" y="1558925"/>
            <a:ext cx="3186113"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ja-JP" sz="1600" b="1" u="sng" dirty="0">
                <a:solidFill>
                  <a:srgbClr val="0000CC"/>
                </a:solidFill>
                <a:latin typeface="Arial" panose="020B0604020202020204" pitchFamily="34" charset="0"/>
                <a:ea typeface="MS PGothic" panose="020B0600070205080204" pitchFamily="34" charset="-128"/>
              </a:rPr>
              <a:t>Three stages of an ideal state</a:t>
            </a:r>
            <a:endParaRPr lang="en-US" altLang="ja-JP" sz="1600" b="1" u="sng" dirty="0">
              <a:solidFill>
                <a:srgbClr val="0000CC"/>
              </a:solidFill>
              <a:latin typeface="Arial" panose="020B0604020202020204" pitchFamily="34" charset="0"/>
              <a:ea typeface="MS PGothic" panose="020B0600070205080204" pitchFamily="34" charset="-128"/>
            </a:endParaRPr>
          </a:p>
        </p:txBody>
      </p:sp>
      <p:sp>
        <p:nvSpPr>
          <p:cNvPr id="48209" name="Rectangle 225"/>
          <p:cNvSpPr/>
          <p:nvPr/>
        </p:nvSpPr>
        <p:spPr>
          <a:xfrm>
            <a:off x="1828800" y="3962400"/>
            <a:ext cx="1647825" cy="4349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Grasp and analyze current situation</a:t>
            </a:r>
            <a:endParaRPr lang="en-GB" altLang="ja-JP" sz="1300" b="1" dirty="0">
              <a:latin typeface="Arial Narrow" panose="020B0606020202030204" pitchFamily="34" charset="0"/>
              <a:ea typeface="MS PGothic" panose="020B0600070205080204" pitchFamily="34" charset="-128"/>
            </a:endParaRPr>
          </a:p>
        </p:txBody>
      </p:sp>
      <p:sp>
        <p:nvSpPr>
          <p:cNvPr id="48210" name="Text Box 226"/>
          <p:cNvSpPr txBox="1"/>
          <p:nvPr/>
        </p:nvSpPr>
        <p:spPr>
          <a:xfrm>
            <a:off x="3587750" y="5180013"/>
            <a:ext cx="823913" cy="488950"/>
          </a:xfrm>
          <a:prstGeom prst="rect">
            <a:avLst/>
          </a:prstGeom>
          <a:noFill/>
          <a:ln w="9525">
            <a:noFill/>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Plans &amp; </a:t>
            </a:r>
            <a:endParaRPr lang="en-US" altLang="ja-JP" sz="1300" b="1" dirty="0">
              <a:latin typeface="Arial Narrow" panose="020B0606020202030204" pitchFamily="34" charset="0"/>
              <a:ea typeface="MS PGothic" panose="020B0600070205080204" pitchFamily="34" charset="-128"/>
            </a:endParaRPr>
          </a:p>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standards</a:t>
            </a:r>
            <a:endParaRPr lang="en-GB" altLang="ja-JP" sz="1300" b="1" dirty="0">
              <a:latin typeface="Arial Narrow" panose="020B0606020202030204" pitchFamily="34" charset="0"/>
              <a:ea typeface="MS PGothic" panose="020B0600070205080204" pitchFamily="34" charset="-128"/>
            </a:endParaRPr>
          </a:p>
        </p:txBody>
      </p:sp>
      <p:sp>
        <p:nvSpPr>
          <p:cNvPr id="48211" name="Text Box 227"/>
          <p:cNvSpPr txBox="1"/>
          <p:nvPr/>
        </p:nvSpPr>
        <p:spPr>
          <a:xfrm>
            <a:off x="4710113" y="5180013"/>
            <a:ext cx="1179512" cy="488950"/>
          </a:xfrm>
          <a:prstGeom prst="rect">
            <a:avLst/>
          </a:prstGeom>
          <a:noFill/>
          <a:ln w="9525">
            <a:noFill/>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Training &amp;</a:t>
            </a:r>
            <a:endParaRPr lang="en-US" altLang="ja-JP" sz="1300" b="1" dirty="0">
              <a:latin typeface="Arial Narrow" panose="020B0606020202030204" pitchFamily="34" charset="0"/>
              <a:ea typeface="MS PGothic" panose="020B0600070205080204" pitchFamily="34" charset="-128"/>
            </a:endParaRPr>
          </a:p>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implementation</a:t>
            </a:r>
            <a:endParaRPr lang="en-GB" altLang="ja-JP" sz="1300" b="1" dirty="0">
              <a:latin typeface="Arial Narrow" panose="020B0606020202030204" pitchFamily="34" charset="0"/>
              <a:ea typeface="MS PGothic" panose="020B0600070205080204" pitchFamily="34" charset="-128"/>
            </a:endParaRPr>
          </a:p>
        </p:txBody>
      </p:sp>
      <p:sp>
        <p:nvSpPr>
          <p:cNvPr id="48212" name="Text Box 228"/>
          <p:cNvSpPr txBox="1"/>
          <p:nvPr/>
        </p:nvSpPr>
        <p:spPr>
          <a:xfrm>
            <a:off x="6253163" y="5180013"/>
            <a:ext cx="873125" cy="488950"/>
          </a:xfrm>
          <a:prstGeom prst="rect">
            <a:avLst/>
          </a:prstGeom>
          <a:noFill/>
          <a:ln w="9525">
            <a:noFill/>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Analysis &amp;</a:t>
            </a:r>
            <a:endParaRPr lang="en-US" altLang="ja-JP" sz="1300" b="1" dirty="0">
              <a:latin typeface="Arial Narrow" panose="020B0606020202030204" pitchFamily="34" charset="0"/>
              <a:ea typeface="MS PGothic" panose="020B0600070205080204" pitchFamily="34" charset="-128"/>
            </a:endParaRPr>
          </a:p>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learning</a:t>
            </a:r>
            <a:endParaRPr lang="en-GB" altLang="ja-JP" sz="1300" b="1" dirty="0">
              <a:latin typeface="Arial Narrow" panose="020B0606020202030204" pitchFamily="34" charset="0"/>
              <a:ea typeface="MS PGothic" panose="020B0600070205080204" pitchFamily="34" charset="-128"/>
            </a:endParaRPr>
          </a:p>
        </p:txBody>
      </p:sp>
      <p:sp>
        <p:nvSpPr>
          <p:cNvPr id="48213" name="Text Box 229"/>
          <p:cNvSpPr txBox="1"/>
          <p:nvPr/>
        </p:nvSpPr>
        <p:spPr>
          <a:xfrm>
            <a:off x="7439025" y="5180013"/>
            <a:ext cx="1177925" cy="488950"/>
          </a:xfrm>
          <a:prstGeom prst="rect">
            <a:avLst/>
          </a:prstGeom>
          <a:noFill/>
          <a:ln w="9525">
            <a:noFill/>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Improvement &amp;</a:t>
            </a:r>
            <a:endParaRPr lang="en-US" altLang="ja-JP" sz="1300" b="1" dirty="0">
              <a:latin typeface="Arial Narrow" panose="020B0606020202030204" pitchFamily="34" charset="0"/>
              <a:ea typeface="MS PGothic" panose="020B0600070205080204" pitchFamily="34" charset="-128"/>
            </a:endParaRPr>
          </a:p>
          <a:p>
            <a:pPr marL="0" lvl="0" indent="0" algn="ctr">
              <a:spcBef>
                <a:spcPct val="0"/>
              </a:spcBef>
              <a:buClrTx/>
              <a:buSzTx/>
              <a:buFontTx/>
              <a:buNone/>
            </a:pPr>
            <a:r>
              <a:rPr lang="en-US" altLang="ja-JP" sz="1300" b="1" dirty="0">
                <a:latin typeface="Arial Narrow" panose="020B0606020202030204" pitchFamily="34" charset="0"/>
                <a:ea typeface="MS PGothic" panose="020B0600070205080204" pitchFamily="34" charset="-128"/>
              </a:rPr>
              <a:t>standardization</a:t>
            </a:r>
            <a:endParaRPr lang="en-GB" altLang="ja-JP" sz="1300" b="1" dirty="0">
              <a:latin typeface="Arial Narrow" panose="020B0606020202030204" pitchFamily="34" charset="0"/>
              <a:ea typeface="MS PGothic"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555625" y="79375"/>
            <a:ext cx="7772400" cy="593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ja-JP" sz="32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Arial" panose="020B0604020202020204" pitchFamily="34" charset="0"/>
                <a:ea typeface="+mj-ea"/>
                <a:cs typeface="+mj-cs"/>
              </a:rPr>
              <a:t>DST Cycle</a:t>
            </a:r>
            <a:endParaRPr kumimoji="0" lang="en-GB" altLang="ja-JP" sz="32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Arial" panose="020B0604020202020204" pitchFamily="34" charset="0"/>
              <a:ea typeface="+mj-ea"/>
              <a:cs typeface="+mj-cs"/>
            </a:endParaRPr>
          </a:p>
        </p:txBody>
      </p:sp>
      <p:sp>
        <p:nvSpPr>
          <p:cNvPr id="49155" name="Freeform 3"/>
          <p:cNvSpPr/>
          <p:nvPr/>
        </p:nvSpPr>
        <p:spPr>
          <a:xfrm>
            <a:off x="233363" y="674688"/>
            <a:ext cx="8686800" cy="131762"/>
          </a:xfrm>
          <a:custGeom>
            <a:avLst/>
            <a:gdLst>
              <a:gd name="txL" fmla="*/ 0 w 5472"/>
              <a:gd name="txT" fmla="*/ 0 h 83"/>
              <a:gd name="txR" fmla="*/ 5472 w 5472"/>
              <a:gd name="txB" fmla="*/ 83 h 83"/>
            </a:gdLst>
            <a:ahLst/>
            <a:cxnLst>
              <a:cxn ang="0">
                <a:pos x="0" y="0"/>
              </a:cxn>
              <a:cxn ang="0">
                <a:pos x="2147483647" y="0"/>
              </a:cxn>
              <a:cxn ang="0">
                <a:pos x="2147483647" y="209171381"/>
              </a:cxn>
              <a:cxn ang="0">
                <a:pos x="0" y="209171381"/>
              </a:cxn>
              <a:cxn ang="0">
                <a:pos x="0" y="0"/>
              </a:cxn>
            </a:cxnLst>
            <a:rect l="txL" t="txT" r="txR" b="txB"/>
            <a:pathLst>
              <a:path w="5472" h="83">
                <a:moveTo>
                  <a:pt x="0" y="0"/>
                </a:moveTo>
                <a:lnTo>
                  <a:pt x="5472" y="0"/>
                </a:lnTo>
                <a:lnTo>
                  <a:pt x="5408" y="83"/>
                </a:lnTo>
                <a:lnTo>
                  <a:pt x="0" y="83"/>
                </a:lnTo>
                <a:lnTo>
                  <a:pt x="0" y="0"/>
                </a:lnTo>
                <a:close/>
              </a:path>
            </a:pathLst>
          </a:custGeom>
          <a:gradFill rotWithShape="0">
            <a:gsLst>
              <a:gs pos="0">
                <a:srgbClr val="2F4776">
                  <a:alpha val="100000"/>
                </a:srgbClr>
              </a:gs>
              <a:gs pos="100000">
                <a:srgbClr val="6699FF">
                  <a:alpha val="100000"/>
                </a:srgbClr>
              </a:gs>
            </a:gsLst>
            <a:lin ang="0" scaled="1"/>
            <a:tileRect/>
          </a:gradFill>
          <a:ln w="12700">
            <a:noFill/>
          </a:ln>
        </p:spPr>
        <p:txBody>
          <a:bodyPr/>
          <a:p>
            <a:endParaRPr lang="en-US"/>
          </a:p>
        </p:txBody>
      </p:sp>
      <p:sp>
        <p:nvSpPr>
          <p:cNvPr id="49156" name="Rectangle 4"/>
          <p:cNvSpPr/>
          <p:nvPr/>
        </p:nvSpPr>
        <p:spPr>
          <a:xfrm>
            <a:off x="266700" y="228600"/>
            <a:ext cx="304800" cy="304800"/>
          </a:xfrm>
          <a:prstGeom prst="rect">
            <a:avLst/>
          </a:prstGeom>
          <a:solidFill>
            <a:srgbClr val="000099"/>
          </a:solid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9157" name="Text Box 54"/>
          <p:cNvSpPr txBox="1"/>
          <p:nvPr/>
        </p:nvSpPr>
        <p:spPr>
          <a:xfrm>
            <a:off x="381000" y="908050"/>
            <a:ext cx="35814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ja-JP" sz="2000" b="1" dirty="0">
                <a:solidFill>
                  <a:srgbClr val="0000CC"/>
                </a:solidFill>
                <a:latin typeface="Arial" panose="020B0604020202020204" pitchFamily="34" charset="0"/>
                <a:ea typeface="MS PGothic" panose="020B0600070205080204" pitchFamily="34" charset="-128"/>
              </a:rPr>
              <a:t>- What is the DST Cycle for?</a:t>
            </a:r>
            <a:endParaRPr lang="en-US" altLang="ja-JP" sz="2000" b="1" dirty="0">
              <a:solidFill>
                <a:srgbClr val="0000CC"/>
              </a:solidFill>
              <a:latin typeface="Arial" panose="020B0604020202020204" pitchFamily="34" charset="0"/>
              <a:ea typeface="MS PGothic" panose="020B0600070205080204" pitchFamily="34" charset="-128"/>
            </a:endParaRPr>
          </a:p>
        </p:txBody>
      </p:sp>
      <p:sp>
        <p:nvSpPr>
          <p:cNvPr id="49158" name="Text Box 55"/>
          <p:cNvSpPr txBox="1"/>
          <p:nvPr/>
        </p:nvSpPr>
        <p:spPr>
          <a:xfrm>
            <a:off x="682625" y="1276350"/>
            <a:ext cx="747077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ja-JP" sz="1800" b="1" dirty="0">
                <a:latin typeface="Arial" panose="020B0604020202020204" pitchFamily="34" charset="0"/>
                <a:ea typeface="MS PGothic" panose="020B0600070205080204" pitchFamily="34" charset="-128"/>
              </a:rPr>
              <a:t>To add your own ideas to your action planning</a:t>
            </a:r>
            <a:endParaRPr lang="en-US" altLang="ja-JP" sz="1800" b="1" dirty="0">
              <a:latin typeface="Arial" panose="020B0604020202020204" pitchFamily="34" charset="0"/>
              <a:ea typeface="MS PGothic" panose="020B0600070205080204" pitchFamily="34" charset="-128"/>
            </a:endParaRPr>
          </a:p>
        </p:txBody>
      </p:sp>
      <p:sp>
        <p:nvSpPr>
          <p:cNvPr id="49159" name="Text Box 56"/>
          <p:cNvSpPr txBox="1"/>
          <p:nvPr/>
        </p:nvSpPr>
        <p:spPr>
          <a:xfrm>
            <a:off x="381000" y="1854200"/>
            <a:ext cx="155257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ja-JP" sz="2000" b="1" dirty="0">
                <a:solidFill>
                  <a:srgbClr val="0000CC"/>
                </a:solidFill>
                <a:latin typeface="Arial" panose="020B0604020202020204" pitchFamily="34" charset="0"/>
                <a:ea typeface="MS PGothic" panose="020B0600070205080204" pitchFamily="34" charset="-128"/>
              </a:rPr>
              <a:t>- DST cycle</a:t>
            </a:r>
            <a:endParaRPr lang="en-US" altLang="ja-JP" sz="2000" b="1" dirty="0">
              <a:solidFill>
                <a:srgbClr val="0000CC"/>
              </a:solidFill>
              <a:latin typeface="Arial" panose="020B0604020202020204" pitchFamily="34" charset="0"/>
              <a:ea typeface="MS PGothic" panose="020B0600070205080204" pitchFamily="34" charset="-128"/>
            </a:endParaRPr>
          </a:p>
        </p:txBody>
      </p:sp>
      <p:sp>
        <p:nvSpPr>
          <p:cNvPr id="49160" name="Freeform 66"/>
          <p:cNvSpPr/>
          <p:nvPr/>
        </p:nvSpPr>
        <p:spPr>
          <a:xfrm rot="3784091" flipH="1">
            <a:off x="3519488" y="3228975"/>
            <a:ext cx="1382712" cy="681038"/>
          </a:xfrm>
          <a:custGeom>
            <a:avLst/>
            <a:gdLst>
              <a:gd name="txL" fmla="*/ 0 w 2006"/>
              <a:gd name="txT" fmla="*/ 0 h 1055"/>
              <a:gd name="txR" fmla="*/ 2006 w 2006"/>
              <a:gd name="txB" fmla="*/ 1055 h 1055"/>
            </a:gdLst>
            <a:ahLst/>
            <a:cxnLst>
              <a:cxn ang="0">
                <a:pos x="488896910" y="432965228"/>
              </a:cxn>
              <a:cxn ang="0">
                <a:pos x="515027823" y="428798309"/>
              </a:cxn>
              <a:cxn ang="0">
                <a:pos x="535458324" y="424631389"/>
              </a:cxn>
              <a:cxn ang="0">
                <a:pos x="557313583" y="419214071"/>
              </a:cxn>
              <a:cxn ang="0">
                <a:pos x="577744083" y="412546354"/>
              </a:cxn>
              <a:cxn ang="0">
                <a:pos x="602925157" y="403795499"/>
              </a:cxn>
              <a:cxn ang="0">
                <a:pos x="626680784" y="394627630"/>
              </a:cxn>
              <a:cxn ang="0">
                <a:pos x="649486571" y="384626378"/>
              </a:cxn>
              <a:cxn ang="0">
                <a:pos x="668491623" y="374208756"/>
              </a:cxn>
              <a:cxn ang="0">
                <a:pos x="688446515" y="363374119"/>
              </a:cxn>
              <a:cxn ang="0">
                <a:pos x="710301774" y="349622961"/>
              </a:cxn>
              <a:cxn ang="0">
                <a:pos x="728831217" y="337121556"/>
              </a:cxn>
              <a:cxn ang="0">
                <a:pos x="757813716" y="316285667"/>
              </a:cxn>
              <a:cxn ang="0">
                <a:pos x="785370077" y="290449474"/>
              </a:cxn>
              <a:cxn ang="0">
                <a:pos x="806275497" y="268780200"/>
              </a:cxn>
              <a:cxn ang="0">
                <a:pos x="828606364" y="243777391"/>
              </a:cxn>
              <a:cxn ang="0">
                <a:pos x="850461623" y="215024031"/>
              </a:cxn>
              <a:cxn ang="0">
                <a:pos x="852836910" y="0"/>
              </a:cxn>
              <a:cxn ang="0">
                <a:pos x="636183310" y="105428556"/>
              </a:cxn>
              <a:cxn ang="0">
                <a:pos x="617178257" y="127097829"/>
              </a:cxn>
              <a:cxn ang="0">
                <a:pos x="597698975" y="146683320"/>
              </a:cxn>
              <a:cxn ang="0">
                <a:pos x="580594289" y="162101891"/>
              </a:cxn>
              <a:cxn ang="0">
                <a:pos x="559689559" y="175853049"/>
              </a:cxn>
              <a:cxn ang="0">
                <a:pos x="535933243" y="189604852"/>
              </a:cxn>
              <a:cxn ang="0">
                <a:pos x="512652537" y="201272873"/>
              </a:cxn>
              <a:cxn ang="0">
                <a:pos x="490322358" y="208356959"/>
              </a:cxn>
              <a:cxn ang="0">
                <a:pos x="463715147" y="215857415"/>
              </a:cxn>
              <a:cxn ang="0">
                <a:pos x="431882442" y="219191596"/>
              </a:cxn>
              <a:cxn ang="0">
                <a:pos x="378193789" y="220441349"/>
              </a:cxn>
              <a:cxn ang="0">
                <a:pos x="333057824" y="213357263"/>
              </a:cxn>
              <a:cxn ang="0">
                <a:pos x="286971329" y="198772076"/>
              </a:cxn>
              <a:cxn ang="0">
                <a:pos x="245161179" y="178353201"/>
              </a:cxn>
              <a:cxn ang="0">
                <a:pos x="0" y="277948069"/>
              </a:cxn>
              <a:cxn ang="0">
                <a:pos x="22330868" y="298366944"/>
              </a:cxn>
              <a:cxn ang="0">
                <a:pos x="44186127" y="317119051"/>
              </a:cxn>
              <a:cxn ang="0">
                <a:pos x="68417362" y="335871158"/>
              </a:cxn>
              <a:cxn ang="0">
                <a:pos x="92172988" y="351706098"/>
              </a:cxn>
              <a:cxn ang="0">
                <a:pos x="119254430" y="367541684"/>
              </a:cxn>
              <a:cxn ang="0">
                <a:pos x="145386032" y="381292842"/>
              </a:cxn>
              <a:cxn ang="0">
                <a:pos x="169617267" y="392960863"/>
              </a:cxn>
              <a:cxn ang="0">
                <a:pos x="201449972" y="405462267"/>
              </a:cxn>
              <a:cxn ang="0">
                <a:pos x="232332838" y="415463520"/>
              </a:cxn>
              <a:cxn ang="0">
                <a:pos x="259414279" y="423380990"/>
              </a:cxn>
              <a:cxn ang="0">
                <a:pos x="287921858" y="429631693"/>
              </a:cxn>
              <a:cxn ang="0">
                <a:pos x="320705091" y="435049011"/>
              </a:cxn>
              <a:cxn ang="0">
                <a:pos x="354913082" y="438382547"/>
              </a:cxn>
              <a:cxn ang="0">
                <a:pos x="386270868" y="439632945"/>
              </a:cxn>
              <a:cxn ang="0">
                <a:pos x="418579181" y="439215931"/>
              </a:cxn>
              <a:cxn ang="0">
                <a:pos x="450411886" y="437966178"/>
              </a:cxn>
              <a:cxn ang="0">
                <a:pos x="478918775" y="434632642"/>
              </a:cxn>
            </a:cxnLst>
            <a:rect l="txL" t="txT" r="txR" b="txB"/>
            <a:pathLst>
              <a:path w="2006" h="1055">
                <a:moveTo>
                  <a:pt x="1008" y="1043"/>
                </a:moveTo>
                <a:lnTo>
                  <a:pt x="1029" y="1039"/>
                </a:lnTo>
                <a:lnTo>
                  <a:pt x="1056" y="1035"/>
                </a:lnTo>
                <a:lnTo>
                  <a:pt x="1084" y="1029"/>
                </a:lnTo>
                <a:lnTo>
                  <a:pt x="1104" y="1024"/>
                </a:lnTo>
                <a:lnTo>
                  <a:pt x="1127" y="1019"/>
                </a:lnTo>
                <a:lnTo>
                  <a:pt x="1150" y="1012"/>
                </a:lnTo>
                <a:lnTo>
                  <a:pt x="1173" y="1006"/>
                </a:lnTo>
                <a:lnTo>
                  <a:pt x="1193" y="999"/>
                </a:lnTo>
                <a:lnTo>
                  <a:pt x="1216" y="990"/>
                </a:lnTo>
                <a:lnTo>
                  <a:pt x="1245" y="980"/>
                </a:lnTo>
                <a:lnTo>
                  <a:pt x="1269" y="969"/>
                </a:lnTo>
                <a:lnTo>
                  <a:pt x="1292" y="959"/>
                </a:lnTo>
                <a:lnTo>
                  <a:pt x="1319" y="947"/>
                </a:lnTo>
                <a:lnTo>
                  <a:pt x="1344" y="935"/>
                </a:lnTo>
                <a:lnTo>
                  <a:pt x="1367" y="923"/>
                </a:lnTo>
                <a:lnTo>
                  <a:pt x="1388" y="909"/>
                </a:lnTo>
                <a:lnTo>
                  <a:pt x="1407" y="898"/>
                </a:lnTo>
                <a:lnTo>
                  <a:pt x="1427" y="884"/>
                </a:lnTo>
                <a:lnTo>
                  <a:pt x="1449" y="872"/>
                </a:lnTo>
                <a:lnTo>
                  <a:pt x="1473" y="855"/>
                </a:lnTo>
                <a:lnTo>
                  <a:pt x="1495" y="839"/>
                </a:lnTo>
                <a:lnTo>
                  <a:pt x="1515" y="823"/>
                </a:lnTo>
                <a:lnTo>
                  <a:pt x="1534" y="809"/>
                </a:lnTo>
                <a:lnTo>
                  <a:pt x="1566" y="784"/>
                </a:lnTo>
                <a:lnTo>
                  <a:pt x="1595" y="759"/>
                </a:lnTo>
                <a:lnTo>
                  <a:pt x="1623" y="730"/>
                </a:lnTo>
                <a:lnTo>
                  <a:pt x="1653" y="697"/>
                </a:lnTo>
                <a:lnTo>
                  <a:pt x="1674" y="673"/>
                </a:lnTo>
                <a:lnTo>
                  <a:pt x="1697" y="645"/>
                </a:lnTo>
                <a:lnTo>
                  <a:pt x="1722" y="615"/>
                </a:lnTo>
                <a:lnTo>
                  <a:pt x="1744" y="585"/>
                </a:lnTo>
                <a:lnTo>
                  <a:pt x="1765" y="553"/>
                </a:lnTo>
                <a:lnTo>
                  <a:pt x="1790" y="516"/>
                </a:lnTo>
                <a:lnTo>
                  <a:pt x="2006" y="643"/>
                </a:lnTo>
                <a:lnTo>
                  <a:pt x="1795" y="0"/>
                </a:lnTo>
                <a:lnTo>
                  <a:pt x="1108" y="122"/>
                </a:lnTo>
                <a:lnTo>
                  <a:pt x="1339" y="253"/>
                </a:lnTo>
                <a:lnTo>
                  <a:pt x="1320" y="281"/>
                </a:lnTo>
                <a:lnTo>
                  <a:pt x="1299" y="305"/>
                </a:lnTo>
                <a:lnTo>
                  <a:pt x="1278" y="329"/>
                </a:lnTo>
                <a:lnTo>
                  <a:pt x="1258" y="352"/>
                </a:lnTo>
                <a:lnTo>
                  <a:pt x="1240" y="369"/>
                </a:lnTo>
                <a:lnTo>
                  <a:pt x="1222" y="389"/>
                </a:lnTo>
                <a:lnTo>
                  <a:pt x="1201" y="405"/>
                </a:lnTo>
                <a:lnTo>
                  <a:pt x="1178" y="422"/>
                </a:lnTo>
                <a:lnTo>
                  <a:pt x="1151" y="441"/>
                </a:lnTo>
                <a:lnTo>
                  <a:pt x="1128" y="455"/>
                </a:lnTo>
                <a:lnTo>
                  <a:pt x="1108" y="467"/>
                </a:lnTo>
                <a:lnTo>
                  <a:pt x="1079" y="483"/>
                </a:lnTo>
                <a:lnTo>
                  <a:pt x="1054" y="493"/>
                </a:lnTo>
                <a:lnTo>
                  <a:pt x="1032" y="500"/>
                </a:lnTo>
                <a:lnTo>
                  <a:pt x="1009" y="508"/>
                </a:lnTo>
                <a:lnTo>
                  <a:pt x="976" y="518"/>
                </a:lnTo>
                <a:lnTo>
                  <a:pt x="943" y="522"/>
                </a:lnTo>
                <a:lnTo>
                  <a:pt x="909" y="526"/>
                </a:lnTo>
                <a:lnTo>
                  <a:pt x="860" y="528"/>
                </a:lnTo>
                <a:lnTo>
                  <a:pt x="796" y="529"/>
                </a:lnTo>
                <a:lnTo>
                  <a:pt x="746" y="522"/>
                </a:lnTo>
                <a:lnTo>
                  <a:pt x="701" y="512"/>
                </a:lnTo>
                <a:lnTo>
                  <a:pt x="649" y="497"/>
                </a:lnTo>
                <a:lnTo>
                  <a:pt x="604" y="477"/>
                </a:lnTo>
                <a:lnTo>
                  <a:pt x="558" y="454"/>
                </a:lnTo>
                <a:lnTo>
                  <a:pt x="516" y="428"/>
                </a:lnTo>
                <a:lnTo>
                  <a:pt x="476" y="392"/>
                </a:lnTo>
                <a:lnTo>
                  <a:pt x="0" y="667"/>
                </a:lnTo>
                <a:lnTo>
                  <a:pt x="19" y="690"/>
                </a:lnTo>
                <a:lnTo>
                  <a:pt x="47" y="716"/>
                </a:lnTo>
                <a:lnTo>
                  <a:pt x="70" y="739"/>
                </a:lnTo>
                <a:lnTo>
                  <a:pt x="93" y="761"/>
                </a:lnTo>
                <a:lnTo>
                  <a:pt x="116" y="783"/>
                </a:lnTo>
                <a:lnTo>
                  <a:pt x="144" y="806"/>
                </a:lnTo>
                <a:lnTo>
                  <a:pt x="169" y="826"/>
                </a:lnTo>
                <a:lnTo>
                  <a:pt x="194" y="844"/>
                </a:lnTo>
                <a:lnTo>
                  <a:pt x="223" y="862"/>
                </a:lnTo>
                <a:lnTo>
                  <a:pt x="251" y="882"/>
                </a:lnTo>
                <a:lnTo>
                  <a:pt x="279" y="900"/>
                </a:lnTo>
                <a:lnTo>
                  <a:pt x="306" y="915"/>
                </a:lnTo>
                <a:lnTo>
                  <a:pt x="332" y="930"/>
                </a:lnTo>
                <a:lnTo>
                  <a:pt x="357" y="943"/>
                </a:lnTo>
                <a:lnTo>
                  <a:pt x="392" y="959"/>
                </a:lnTo>
                <a:lnTo>
                  <a:pt x="424" y="973"/>
                </a:lnTo>
                <a:lnTo>
                  <a:pt x="461" y="986"/>
                </a:lnTo>
                <a:lnTo>
                  <a:pt x="489" y="997"/>
                </a:lnTo>
                <a:lnTo>
                  <a:pt x="515" y="1007"/>
                </a:lnTo>
                <a:lnTo>
                  <a:pt x="546" y="1016"/>
                </a:lnTo>
                <a:lnTo>
                  <a:pt x="576" y="1024"/>
                </a:lnTo>
                <a:lnTo>
                  <a:pt x="606" y="1031"/>
                </a:lnTo>
                <a:lnTo>
                  <a:pt x="640" y="1038"/>
                </a:lnTo>
                <a:lnTo>
                  <a:pt x="675" y="1044"/>
                </a:lnTo>
                <a:lnTo>
                  <a:pt x="710" y="1049"/>
                </a:lnTo>
                <a:lnTo>
                  <a:pt x="747" y="1052"/>
                </a:lnTo>
                <a:lnTo>
                  <a:pt x="775" y="1053"/>
                </a:lnTo>
                <a:lnTo>
                  <a:pt x="813" y="1055"/>
                </a:lnTo>
                <a:lnTo>
                  <a:pt x="851" y="1055"/>
                </a:lnTo>
                <a:lnTo>
                  <a:pt x="881" y="1054"/>
                </a:lnTo>
                <a:lnTo>
                  <a:pt x="913" y="1053"/>
                </a:lnTo>
                <a:lnTo>
                  <a:pt x="948" y="1051"/>
                </a:lnTo>
                <a:lnTo>
                  <a:pt x="981" y="1046"/>
                </a:lnTo>
                <a:lnTo>
                  <a:pt x="1008" y="1043"/>
                </a:lnTo>
                <a:close/>
              </a:path>
            </a:pathLst>
          </a:custGeom>
          <a:solidFill>
            <a:srgbClr val="FF99FF">
              <a:alpha val="100000"/>
            </a:srgb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49161" name="Freeform 67"/>
          <p:cNvSpPr/>
          <p:nvPr/>
        </p:nvSpPr>
        <p:spPr>
          <a:xfrm rot="-132823">
            <a:off x="3657600" y="3457575"/>
            <a:ext cx="1323975" cy="1441450"/>
          </a:xfrm>
          <a:custGeom>
            <a:avLst/>
            <a:gdLst>
              <a:gd name="txL" fmla="*/ 0 w 889"/>
              <a:gd name="txT" fmla="*/ 0 h 846"/>
              <a:gd name="txR" fmla="*/ 889 w 889"/>
              <a:gd name="txB" fmla="*/ 846 h 846"/>
            </a:gdLst>
            <a:ahLst/>
            <a:cxnLst>
              <a:cxn ang="0">
                <a:pos x="401453346" y="0"/>
              </a:cxn>
              <a:cxn ang="0">
                <a:pos x="441376629" y="26128411"/>
              </a:cxn>
              <a:cxn ang="0">
                <a:pos x="474645782" y="49351772"/>
              </a:cxn>
              <a:cxn ang="0">
                <a:pos x="510133971" y="72576837"/>
              </a:cxn>
              <a:cxn ang="0">
                <a:pos x="541185579" y="95801902"/>
              </a:cxn>
              <a:cxn ang="0">
                <a:pos x="576672279" y="121928609"/>
              </a:cxn>
              <a:cxn ang="0">
                <a:pos x="607723886" y="150960366"/>
              </a:cxn>
              <a:cxn ang="0">
                <a:pos x="640994529" y="177087074"/>
              </a:cxn>
              <a:cxn ang="0">
                <a:pos x="674263682" y="203215485"/>
              </a:cxn>
              <a:cxn ang="0">
                <a:pos x="714186964" y="238052230"/>
              </a:cxn>
              <a:cxn ang="0">
                <a:pos x="756327793" y="275792322"/>
              </a:cxn>
              <a:cxn ang="0">
                <a:pos x="787379400" y="307725721"/>
              </a:cxn>
              <a:cxn ang="0">
                <a:pos x="820650043" y="342562467"/>
              </a:cxn>
              <a:cxn ang="0">
                <a:pos x="860573325" y="377399212"/>
              </a:cxn>
              <a:cxn ang="0">
                <a:pos x="900496607" y="418042650"/>
              </a:cxn>
              <a:cxn ang="0">
                <a:pos x="933765761" y="455782742"/>
              </a:cxn>
              <a:cxn ang="0">
                <a:pos x="969253950" y="499329525"/>
              </a:cxn>
              <a:cxn ang="0">
                <a:pos x="1002523104" y="537069617"/>
              </a:cxn>
              <a:cxn ang="0">
                <a:pos x="1042446386" y="586421389"/>
              </a:cxn>
              <a:cxn ang="0">
                <a:pos x="1075717029" y="629968173"/>
              </a:cxn>
              <a:cxn ang="0">
                <a:pos x="1106768636" y="670609907"/>
              </a:cxn>
              <a:cxn ang="0">
                <a:pos x="1142255336" y="719963383"/>
              </a:cxn>
              <a:cxn ang="0">
                <a:pos x="1168871850" y="757703474"/>
              </a:cxn>
              <a:cxn ang="0">
                <a:pos x="1199923457" y="801248554"/>
              </a:cxn>
              <a:cxn ang="0">
                <a:pos x="1228756029" y="847698684"/>
              </a:cxn>
              <a:cxn ang="0">
                <a:pos x="1262026671" y="902857149"/>
              </a:cxn>
              <a:cxn ang="0">
                <a:pos x="1288641696" y="949305575"/>
              </a:cxn>
              <a:cxn ang="0">
                <a:pos x="1317475757" y="1001560693"/>
              </a:cxn>
              <a:cxn ang="0">
                <a:pos x="1352962457" y="1062525850"/>
              </a:cxn>
              <a:cxn ang="0">
                <a:pos x="1384014064" y="1117684314"/>
              </a:cxn>
              <a:cxn ang="0">
                <a:pos x="1415065671" y="1181552817"/>
              </a:cxn>
              <a:cxn ang="0">
                <a:pos x="1446117279" y="1242516269"/>
              </a:cxn>
              <a:cxn ang="0">
                <a:pos x="1472733793" y="1306384772"/>
              </a:cxn>
              <a:cxn ang="0">
                <a:pos x="1501567854" y="1376058263"/>
              </a:cxn>
              <a:cxn ang="0">
                <a:pos x="1525965332" y="1434120073"/>
              </a:cxn>
              <a:cxn ang="0">
                <a:pos x="1548145264" y="1489278538"/>
              </a:cxn>
              <a:cxn ang="0">
                <a:pos x="1568106161" y="1556048683"/>
              </a:cxn>
              <a:cxn ang="0">
                <a:pos x="1579196871" y="1602498813"/>
              </a:cxn>
              <a:cxn ang="0">
                <a:pos x="1971777054" y="1399283328"/>
              </a:cxn>
              <a:cxn ang="0">
                <a:pos x="1364053168" y="2147483647"/>
              </a:cxn>
              <a:cxn ang="0">
                <a:pos x="288336139" y="2147483647"/>
              </a:cxn>
              <a:cxn ang="0">
                <a:pos x="714186964" y="2058281554"/>
              </a:cxn>
              <a:cxn ang="0">
                <a:pos x="685352904" y="1982801371"/>
              </a:cxn>
              <a:cxn ang="0">
                <a:pos x="658737879" y="1910224534"/>
              </a:cxn>
              <a:cxn ang="0">
                <a:pos x="621032143" y="1831841004"/>
              </a:cxn>
              <a:cxn ang="0">
                <a:pos x="578891314" y="1750555833"/>
              </a:cxn>
              <a:cxn ang="0">
                <a:pos x="541185579" y="1683783984"/>
              </a:cxn>
              <a:cxn ang="0">
                <a:pos x="501262296" y="1617013839"/>
              </a:cxn>
              <a:cxn ang="0">
                <a:pos x="459119979" y="1553145337"/>
              </a:cxn>
              <a:cxn ang="0">
                <a:pos x="416979150" y="1497986872"/>
              </a:cxn>
              <a:cxn ang="0">
                <a:pos x="374836832" y="1445731754"/>
              </a:cxn>
              <a:cxn ang="0">
                <a:pos x="323824329" y="1384766597"/>
              </a:cxn>
              <a:cxn ang="0">
                <a:pos x="277246918" y="1338318171"/>
              </a:cxn>
              <a:cxn ang="0">
                <a:pos x="232887054" y="1288966399"/>
              </a:cxn>
              <a:cxn ang="0">
                <a:pos x="188527189" y="1245419615"/>
              </a:cxn>
              <a:cxn ang="0">
                <a:pos x="133078104" y="1198971189"/>
              </a:cxn>
              <a:cxn ang="0">
                <a:pos x="77629018" y="1158327752"/>
              </a:cxn>
              <a:cxn ang="0">
                <a:pos x="39923282" y="1135102687"/>
              </a:cxn>
              <a:cxn ang="0">
                <a:pos x="0" y="1106072633"/>
              </a:cxn>
              <a:cxn ang="0">
                <a:pos x="401453346" y="0"/>
              </a:cxn>
            </a:cxnLst>
            <a:rect l="txL" t="txT" r="txR" b="txB"/>
            <a:pathLst>
              <a:path w="889" h="846">
                <a:moveTo>
                  <a:pt x="181" y="0"/>
                </a:moveTo>
                <a:lnTo>
                  <a:pt x="199" y="9"/>
                </a:lnTo>
                <a:lnTo>
                  <a:pt x="214" y="17"/>
                </a:lnTo>
                <a:lnTo>
                  <a:pt x="230" y="25"/>
                </a:lnTo>
                <a:lnTo>
                  <a:pt x="244" y="33"/>
                </a:lnTo>
                <a:lnTo>
                  <a:pt x="260" y="42"/>
                </a:lnTo>
                <a:lnTo>
                  <a:pt x="274" y="52"/>
                </a:lnTo>
                <a:lnTo>
                  <a:pt x="289" y="61"/>
                </a:lnTo>
                <a:lnTo>
                  <a:pt x="304" y="70"/>
                </a:lnTo>
                <a:lnTo>
                  <a:pt x="322" y="82"/>
                </a:lnTo>
                <a:lnTo>
                  <a:pt x="341" y="95"/>
                </a:lnTo>
                <a:lnTo>
                  <a:pt x="355" y="106"/>
                </a:lnTo>
                <a:lnTo>
                  <a:pt x="370" y="118"/>
                </a:lnTo>
                <a:lnTo>
                  <a:pt x="388" y="130"/>
                </a:lnTo>
                <a:lnTo>
                  <a:pt x="406" y="144"/>
                </a:lnTo>
                <a:lnTo>
                  <a:pt x="421" y="157"/>
                </a:lnTo>
                <a:lnTo>
                  <a:pt x="437" y="172"/>
                </a:lnTo>
                <a:lnTo>
                  <a:pt x="452" y="185"/>
                </a:lnTo>
                <a:lnTo>
                  <a:pt x="470" y="202"/>
                </a:lnTo>
                <a:lnTo>
                  <a:pt x="485" y="217"/>
                </a:lnTo>
                <a:lnTo>
                  <a:pt x="499" y="231"/>
                </a:lnTo>
                <a:lnTo>
                  <a:pt x="515" y="248"/>
                </a:lnTo>
                <a:lnTo>
                  <a:pt x="527" y="261"/>
                </a:lnTo>
                <a:lnTo>
                  <a:pt x="541" y="276"/>
                </a:lnTo>
                <a:lnTo>
                  <a:pt x="554" y="292"/>
                </a:lnTo>
                <a:lnTo>
                  <a:pt x="569" y="311"/>
                </a:lnTo>
                <a:lnTo>
                  <a:pt x="581" y="327"/>
                </a:lnTo>
                <a:lnTo>
                  <a:pt x="594" y="345"/>
                </a:lnTo>
                <a:lnTo>
                  <a:pt x="610" y="366"/>
                </a:lnTo>
                <a:lnTo>
                  <a:pt x="624" y="385"/>
                </a:lnTo>
                <a:lnTo>
                  <a:pt x="638" y="407"/>
                </a:lnTo>
                <a:lnTo>
                  <a:pt x="652" y="428"/>
                </a:lnTo>
                <a:lnTo>
                  <a:pt x="664" y="450"/>
                </a:lnTo>
                <a:lnTo>
                  <a:pt x="677" y="474"/>
                </a:lnTo>
                <a:lnTo>
                  <a:pt x="688" y="494"/>
                </a:lnTo>
                <a:lnTo>
                  <a:pt x="698" y="513"/>
                </a:lnTo>
                <a:lnTo>
                  <a:pt x="707" y="536"/>
                </a:lnTo>
                <a:lnTo>
                  <a:pt x="712" y="552"/>
                </a:lnTo>
                <a:lnTo>
                  <a:pt x="889" y="482"/>
                </a:lnTo>
                <a:lnTo>
                  <a:pt x="615" y="846"/>
                </a:lnTo>
                <a:lnTo>
                  <a:pt x="130" y="786"/>
                </a:lnTo>
                <a:lnTo>
                  <a:pt x="322" y="709"/>
                </a:lnTo>
                <a:lnTo>
                  <a:pt x="309" y="683"/>
                </a:lnTo>
                <a:lnTo>
                  <a:pt x="297" y="658"/>
                </a:lnTo>
                <a:lnTo>
                  <a:pt x="280" y="631"/>
                </a:lnTo>
                <a:lnTo>
                  <a:pt x="261" y="603"/>
                </a:lnTo>
                <a:lnTo>
                  <a:pt x="244" y="580"/>
                </a:lnTo>
                <a:lnTo>
                  <a:pt x="226" y="557"/>
                </a:lnTo>
                <a:lnTo>
                  <a:pt x="207" y="535"/>
                </a:lnTo>
                <a:lnTo>
                  <a:pt x="188" y="516"/>
                </a:lnTo>
                <a:lnTo>
                  <a:pt x="169" y="498"/>
                </a:lnTo>
                <a:lnTo>
                  <a:pt x="146" y="477"/>
                </a:lnTo>
                <a:lnTo>
                  <a:pt x="125" y="461"/>
                </a:lnTo>
                <a:lnTo>
                  <a:pt x="105" y="444"/>
                </a:lnTo>
                <a:lnTo>
                  <a:pt x="85" y="429"/>
                </a:lnTo>
                <a:lnTo>
                  <a:pt x="60" y="413"/>
                </a:lnTo>
                <a:lnTo>
                  <a:pt x="35" y="399"/>
                </a:lnTo>
                <a:lnTo>
                  <a:pt x="18" y="391"/>
                </a:lnTo>
                <a:lnTo>
                  <a:pt x="0" y="381"/>
                </a:lnTo>
                <a:lnTo>
                  <a:pt x="181" y="0"/>
                </a:lnTo>
                <a:close/>
              </a:path>
            </a:pathLst>
          </a:custGeom>
          <a:solidFill>
            <a:srgbClr val="FFDDFF">
              <a:alpha val="100000"/>
            </a:srgbClr>
          </a:solidFill>
          <a:ln w="28575" cap="flat" cmpd="sng">
            <a:solidFill>
              <a:schemeClr val="accent2">
                <a:alpha val="100000"/>
              </a:schemeClr>
            </a:solidFill>
            <a:prstDash val="solid"/>
            <a:round/>
            <a:headEnd type="none" w="med" len="med"/>
            <a:tailEnd type="none" w="med" len="med"/>
          </a:ln>
        </p:spPr>
        <p:txBody>
          <a:bodyPr/>
          <a:p>
            <a:endParaRPr lang="en-US"/>
          </a:p>
        </p:txBody>
      </p:sp>
      <p:sp>
        <p:nvSpPr>
          <p:cNvPr id="732228" name="Rectangle 68"/>
          <p:cNvSpPr>
            <a:spLocks noChangeArrowheads="1"/>
          </p:cNvSpPr>
          <p:nvPr/>
        </p:nvSpPr>
        <p:spPr bwMode="auto">
          <a:xfrm>
            <a:off x="3822700" y="3684588"/>
            <a:ext cx="512763" cy="641350"/>
          </a:xfrm>
          <a:prstGeom prst="rect">
            <a:avLst/>
          </a:prstGeom>
          <a:noFill/>
          <a:ln w="9525">
            <a:noFill/>
            <a:miter lim="800000"/>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GB" sz="36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mn-ea"/>
                <a:cs typeface="+mn-cs"/>
              </a:rPr>
              <a:t>Ｐ</a:t>
            </a:r>
            <a:endParaRPr kumimoji="0" lang="ja-JP" altLang="en-US" sz="36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732229" name="Rectangle 69"/>
          <p:cNvSpPr>
            <a:spLocks noChangeArrowheads="1"/>
          </p:cNvSpPr>
          <p:nvPr/>
        </p:nvSpPr>
        <p:spPr bwMode="auto">
          <a:xfrm>
            <a:off x="3881438" y="3003550"/>
            <a:ext cx="477838" cy="579438"/>
          </a:xfrm>
          <a:prstGeom prst="rect">
            <a:avLst/>
          </a:prstGeom>
          <a:noFill/>
          <a:ln w="9525">
            <a:noFill/>
            <a:miter lim="800000"/>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altLang="ja-JP"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mn-ea"/>
                <a:cs typeface="+mn-cs"/>
              </a:rPr>
              <a:t>D</a:t>
            </a:r>
            <a:endParaRPr kumimoji="0" lang="en-US" altLang="ja-JP"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49164" name="Freeform 70"/>
          <p:cNvSpPr/>
          <p:nvPr/>
        </p:nvSpPr>
        <p:spPr>
          <a:xfrm rot="3784091" flipH="1">
            <a:off x="4514850" y="3171825"/>
            <a:ext cx="700088" cy="1216025"/>
          </a:xfrm>
          <a:custGeom>
            <a:avLst/>
            <a:gdLst>
              <a:gd name="txL" fmla="*/ 0 w 1017"/>
              <a:gd name="txT" fmla="*/ 0 h 1881"/>
              <a:gd name="txR" fmla="*/ 1017 w 1017"/>
              <a:gd name="txB" fmla="*/ 1881 h 1881"/>
            </a:gdLst>
            <a:ahLst/>
            <a:cxnLst>
              <a:cxn ang="0">
                <a:pos x="471504120" y="1253521"/>
              </a:cxn>
              <a:cxn ang="0">
                <a:pos x="447336318" y="5851272"/>
              </a:cxn>
              <a:cxn ang="0">
                <a:pos x="426012233" y="10448376"/>
              </a:cxn>
              <a:cxn ang="0">
                <a:pos x="404687459" y="15881377"/>
              </a:cxn>
              <a:cxn ang="0">
                <a:pos x="383363373" y="22568545"/>
              </a:cxn>
              <a:cxn ang="0">
                <a:pos x="359669868" y="31345129"/>
              </a:cxn>
              <a:cxn ang="0">
                <a:pos x="335976363" y="40121714"/>
              </a:cxn>
              <a:cxn ang="0">
                <a:pos x="313230076" y="50570090"/>
              </a:cxn>
              <a:cxn ang="0">
                <a:pos x="293801113" y="61018467"/>
              </a:cxn>
              <a:cxn ang="0">
                <a:pos x="273898541" y="71884468"/>
              </a:cxn>
              <a:cxn ang="0">
                <a:pos x="252100847" y="86094053"/>
              </a:cxn>
              <a:cxn ang="0">
                <a:pos x="233145492" y="98214221"/>
              </a:cxn>
              <a:cxn ang="0">
                <a:pos x="202818026" y="122454558"/>
              </a:cxn>
              <a:cxn ang="0">
                <a:pos x="176280805" y="145858999"/>
              </a:cxn>
              <a:cxn ang="0">
                <a:pos x="155904625" y="167591648"/>
              </a:cxn>
              <a:cxn ang="0">
                <a:pos x="134106243" y="192667234"/>
              </a:cxn>
              <a:cxn ang="0">
                <a:pos x="114203671" y="219832883"/>
              </a:cxn>
              <a:cxn ang="0">
                <a:pos x="96196222" y="246999179"/>
              </a:cxn>
              <a:cxn ang="0">
                <a:pos x="81032489" y="277090141"/>
              </a:cxn>
              <a:cxn ang="0">
                <a:pos x="68237487" y="309271166"/>
              </a:cxn>
              <a:cxn ang="0">
                <a:pos x="54495268" y="348974609"/>
              </a:cxn>
              <a:cxn ang="0">
                <a:pos x="46439793" y="388260427"/>
              </a:cxn>
              <a:cxn ang="0">
                <a:pos x="39805143" y="438412246"/>
              </a:cxn>
              <a:cxn ang="0">
                <a:pos x="39805143" y="482295814"/>
              </a:cxn>
              <a:cxn ang="0">
                <a:pos x="44543982" y="521999257"/>
              </a:cxn>
              <a:cxn ang="0">
                <a:pos x="52125848" y="562956867"/>
              </a:cxn>
              <a:cxn ang="0">
                <a:pos x="66815973" y="607675685"/>
              </a:cxn>
              <a:cxn ang="0">
                <a:pos x="84349125" y="649469191"/>
              </a:cxn>
              <a:cxn ang="0">
                <a:pos x="108516927" y="688755008"/>
              </a:cxn>
              <a:cxn ang="0">
                <a:pos x="330763228" y="786133334"/>
              </a:cxn>
              <a:cxn ang="0">
                <a:pos x="325077172" y="578420619"/>
              </a:cxn>
              <a:cxn ang="0">
                <a:pos x="305174601" y="545821322"/>
              </a:cxn>
              <a:cxn ang="0">
                <a:pos x="292853895" y="514058568"/>
              </a:cxn>
              <a:cxn ang="0">
                <a:pos x="288588665" y="483549335"/>
              </a:cxn>
              <a:cxn ang="0">
                <a:pos x="287167151" y="453875998"/>
              </a:cxn>
              <a:cxn ang="0">
                <a:pos x="290484476" y="418769660"/>
              </a:cxn>
              <a:cxn ang="0">
                <a:pos x="299487857" y="384080947"/>
              </a:cxn>
              <a:cxn ang="0">
                <a:pos x="313704373" y="351899922"/>
              </a:cxn>
              <a:cxn ang="0">
                <a:pos x="330763228" y="326406064"/>
              </a:cxn>
              <a:cxn ang="0">
                <a:pos x="345927649" y="308435270"/>
              </a:cxn>
              <a:cxn ang="0">
                <a:pos x="363934410" y="289627934"/>
              </a:cxn>
              <a:cxn ang="0">
                <a:pos x="381468251" y="274164828"/>
              </a:cxn>
              <a:cxn ang="0">
                <a:pos x="401370822" y="260372868"/>
              </a:cxn>
              <a:cxn ang="0">
                <a:pos x="425537936" y="246163283"/>
              </a:cxn>
              <a:cxn ang="0">
                <a:pos x="448284224" y="234879011"/>
              </a:cxn>
              <a:cxn ang="0">
                <a:pos x="481929014" y="224848259"/>
              </a:cxn>
            </a:cxnLst>
            <a:rect l="txL" t="txT" r="txR" b="txB"/>
            <a:pathLst>
              <a:path w="1017" h="1881">
                <a:moveTo>
                  <a:pt x="1017" y="0"/>
                </a:moveTo>
                <a:lnTo>
                  <a:pt x="995" y="3"/>
                </a:lnTo>
                <a:lnTo>
                  <a:pt x="974" y="7"/>
                </a:lnTo>
                <a:lnTo>
                  <a:pt x="944" y="14"/>
                </a:lnTo>
                <a:lnTo>
                  <a:pt x="922" y="18"/>
                </a:lnTo>
                <a:lnTo>
                  <a:pt x="899" y="25"/>
                </a:lnTo>
                <a:lnTo>
                  <a:pt x="877" y="32"/>
                </a:lnTo>
                <a:lnTo>
                  <a:pt x="854" y="38"/>
                </a:lnTo>
                <a:lnTo>
                  <a:pt x="832" y="45"/>
                </a:lnTo>
                <a:lnTo>
                  <a:pt x="809" y="54"/>
                </a:lnTo>
                <a:lnTo>
                  <a:pt x="782" y="64"/>
                </a:lnTo>
                <a:lnTo>
                  <a:pt x="759" y="75"/>
                </a:lnTo>
                <a:lnTo>
                  <a:pt x="735" y="85"/>
                </a:lnTo>
                <a:lnTo>
                  <a:pt x="709" y="96"/>
                </a:lnTo>
                <a:lnTo>
                  <a:pt x="684" y="109"/>
                </a:lnTo>
                <a:lnTo>
                  <a:pt x="661" y="121"/>
                </a:lnTo>
                <a:lnTo>
                  <a:pt x="639" y="134"/>
                </a:lnTo>
                <a:lnTo>
                  <a:pt x="620" y="146"/>
                </a:lnTo>
                <a:lnTo>
                  <a:pt x="600" y="160"/>
                </a:lnTo>
                <a:lnTo>
                  <a:pt x="578" y="172"/>
                </a:lnTo>
                <a:lnTo>
                  <a:pt x="554" y="188"/>
                </a:lnTo>
                <a:lnTo>
                  <a:pt x="532" y="206"/>
                </a:lnTo>
                <a:lnTo>
                  <a:pt x="511" y="222"/>
                </a:lnTo>
                <a:lnTo>
                  <a:pt x="492" y="235"/>
                </a:lnTo>
                <a:lnTo>
                  <a:pt x="460" y="262"/>
                </a:lnTo>
                <a:lnTo>
                  <a:pt x="428" y="293"/>
                </a:lnTo>
                <a:lnTo>
                  <a:pt x="402" y="316"/>
                </a:lnTo>
                <a:lnTo>
                  <a:pt x="372" y="349"/>
                </a:lnTo>
                <a:lnTo>
                  <a:pt x="352" y="373"/>
                </a:lnTo>
                <a:lnTo>
                  <a:pt x="329" y="401"/>
                </a:lnTo>
                <a:lnTo>
                  <a:pt x="303" y="432"/>
                </a:lnTo>
                <a:lnTo>
                  <a:pt x="283" y="461"/>
                </a:lnTo>
                <a:lnTo>
                  <a:pt x="262" y="494"/>
                </a:lnTo>
                <a:lnTo>
                  <a:pt x="241" y="526"/>
                </a:lnTo>
                <a:lnTo>
                  <a:pt x="221" y="561"/>
                </a:lnTo>
                <a:lnTo>
                  <a:pt x="203" y="591"/>
                </a:lnTo>
                <a:lnTo>
                  <a:pt x="187" y="627"/>
                </a:lnTo>
                <a:lnTo>
                  <a:pt x="171" y="663"/>
                </a:lnTo>
                <a:lnTo>
                  <a:pt x="157" y="700"/>
                </a:lnTo>
                <a:lnTo>
                  <a:pt x="144" y="740"/>
                </a:lnTo>
                <a:lnTo>
                  <a:pt x="126" y="789"/>
                </a:lnTo>
                <a:lnTo>
                  <a:pt x="115" y="835"/>
                </a:lnTo>
                <a:lnTo>
                  <a:pt x="103" y="883"/>
                </a:lnTo>
                <a:lnTo>
                  <a:pt x="98" y="929"/>
                </a:lnTo>
                <a:lnTo>
                  <a:pt x="90" y="983"/>
                </a:lnTo>
                <a:lnTo>
                  <a:pt x="84" y="1049"/>
                </a:lnTo>
                <a:lnTo>
                  <a:pt x="83" y="1102"/>
                </a:lnTo>
                <a:lnTo>
                  <a:pt x="84" y="1154"/>
                </a:lnTo>
                <a:lnTo>
                  <a:pt x="88" y="1203"/>
                </a:lnTo>
                <a:lnTo>
                  <a:pt x="94" y="1249"/>
                </a:lnTo>
                <a:lnTo>
                  <a:pt x="100" y="1297"/>
                </a:lnTo>
                <a:lnTo>
                  <a:pt x="110" y="1347"/>
                </a:lnTo>
                <a:lnTo>
                  <a:pt x="124" y="1400"/>
                </a:lnTo>
                <a:lnTo>
                  <a:pt x="141" y="1454"/>
                </a:lnTo>
                <a:lnTo>
                  <a:pt x="159" y="1504"/>
                </a:lnTo>
                <a:lnTo>
                  <a:pt x="178" y="1554"/>
                </a:lnTo>
                <a:lnTo>
                  <a:pt x="201" y="1602"/>
                </a:lnTo>
                <a:lnTo>
                  <a:pt x="229" y="1648"/>
                </a:lnTo>
                <a:lnTo>
                  <a:pt x="0" y="1778"/>
                </a:lnTo>
                <a:lnTo>
                  <a:pt x="698" y="1881"/>
                </a:lnTo>
                <a:lnTo>
                  <a:pt x="954" y="1240"/>
                </a:lnTo>
                <a:lnTo>
                  <a:pt x="686" y="1384"/>
                </a:lnTo>
                <a:lnTo>
                  <a:pt x="660" y="1342"/>
                </a:lnTo>
                <a:lnTo>
                  <a:pt x="644" y="1306"/>
                </a:lnTo>
                <a:lnTo>
                  <a:pt x="629" y="1268"/>
                </a:lnTo>
                <a:lnTo>
                  <a:pt x="618" y="1230"/>
                </a:lnTo>
                <a:lnTo>
                  <a:pt x="611" y="1193"/>
                </a:lnTo>
                <a:lnTo>
                  <a:pt x="609" y="1157"/>
                </a:lnTo>
                <a:lnTo>
                  <a:pt x="606" y="1122"/>
                </a:lnTo>
                <a:lnTo>
                  <a:pt x="606" y="1086"/>
                </a:lnTo>
                <a:lnTo>
                  <a:pt x="608" y="1043"/>
                </a:lnTo>
                <a:lnTo>
                  <a:pt x="613" y="1002"/>
                </a:lnTo>
                <a:lnTo>
                  <a:pt x="622" y="956"/>
                </a:lnTo>
                <a:lnTo>
                  <a:pt x="632" y="919"/>
                </a:lnTo>
                <a:lnTo>
                  <a:pt x="648" y="878"/>
                </a:lnTo>
                <a:lnTo>
                  <a:pt x="662" y="842"/>
                </a:lnTo>
                <a:lnTo>
                  <a:pt x="682" y="808"/>
                </a:lnTo>
                <a:lnTo>
                  <a:pt x="698" y="781"/>
                </a:lnTo>
                <a:lnTo>
                  <a:pt x="714" y="760"/>
                </a:lnTo>
                <a:lnTo>
                  <a:pt x="730" y="738"/>
                </a:lnTo>
                <a:lnTo>
                  <a:pt x="748" y="716"/>
                </a:lnTo>
                <a:lnTo>
                  <a:pt x="768" y="693"/>
                </a:lnTo>
                <a:lnTo>
                  <a:pt x="785" y="677"/>
                </a:lnTo>
                <a:lnTo>
                  <a:pt x="805" y="656"/>
                </a:lnTo>
                <a:lnTo>
                  <a:pt x="824" y="640"/>
                </a:lnTo>
                <a:lnTo>
                  <a:pt x="847" y="623"/>
                </a:lnTo>
                <a:lnTo>
                  <a:pt x="875" y="604"/>
                </a:lnTo>
                <a:lnTo>
                  <a:pt x="898" y="589"/>
                </a:lnTo>
                <a:lnTo>
                  <a:pt x="917" y="578"/>
                </a:lnTo>
                <a:lnTo>
                  <a:pt x="946" y="562"/>
                </a:lnTo>
                <a:lnTo>
                  <a:pt x="974" y="550"/>
                </a:lnTo>
                <a:lnTo>
                  <a:pt x="1017" y="538"/>
                </a:lnTo>
                <a:lnTo>
                  <a:pt x="1017" y="0"/>
                </a:lnTo>
                <a:close/>
              </a:path>
            </a:pathLst>
          </a:custGeom>
          <a:solidFill>
            <a:srgbClr val="FF99FF">
              <a:alpha val="100000"/>
            </a:srgb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49165" name="Freeform 71"/>
          <p:cNvSpPr/>
          <p:nvPr/>
        </p:nvSpPr>
        <p:spPr>
          <a:xfrm rot="3784091" flipH="1">
            <a:off x="4248150" y="2552700"/>
            <a:ext cx="1041400" cy="1098550"/>
          </a:xfrm>
          <a:custGeom>
            <a:avLst/>
            <a:gdLst>
              <a:gd name="txL" fmla="*/ 0 w 1512"/>
              <a:gd name="txT" fmla="*/ 0 h 1703"/>
              <a:gd name="txR" fmla="*/ 1512 w 1512"/>
              <a:gd name="txB" fmla="*/ 1703 h 1703"/>
            </a:gdLst>
            <a:ahLst/>
            <a:cxnLst>
              <a:cxn ang="0">
                <a:pos x="283208454" y="105276311"/>
              </a:cxn>
              <a:cxn ang="0">
                <a:pos x="309299244" y="109853710"/>
              </a:cxn>
              <a:cxn ang="0">
                <a:pos x="329698148" y="114015040"/>
              </a:cxn>
              <a:cxn ang="0">
                <a:pos x="350570918" y="119840000"/>
              </a:cxn>
              <a:cxn ang="0">
                <a:pos x="371918240" y="126081674"/>
              </a:cxn>
              <a:cxn ang="0">
                <a:pos x="396586747" y="134820403"/>
              </a:cxn>
              <a:cxn ang="0">
                <a:pos x="419831594" y="143974557"/>
              </a:cxn>
              <a:cxn ang="0">
                <a:pos x="443076441" y="153961492"/>
              </a:cxn>
              <a:cxn ang="0">
                <a:pos x="462526239" y="164364496"/>
              </a:cxn>
              <a:cxn ang="0">
                <a:pos x="481976037" y="175598992"/>
              </a:cxn>
              <a:cxn ang="0">
                <a:pos x="503797913" y="188915121"/>
              </a:cxn>
              <a:cxn ang="0">
                <a:pos x="523247711" y="201814537"/>
              </a:cxn>
              <a:cxn ang="0">
                <a:pos x="553133549" y="225116956"/>
              </a:cxn>
              <a:cxn ang="0">
                <a:pos x="579225027" y="248418730"/>
              </a:cxn>
              <a:cxn ang="0">
                <a:pos x="600097796" y="270056875"/>
              </a:cxn>
              <a:cxn ang="0">
                <a:pos x="621919672" y="295439638"/>
              </a:cxn>
              <a:cxn ang="0">
                <a:pos x="641844023" y="322902743"/>
              </a:cxn>
              <a:cxn ang="0">
                <a:pos x="659396297" y="349534355"/>
              </a:cxn>
              <a:cxn ang="0">
                <a:pos x="675051046" y="379494517"/>
              </a:cxn>
              <a:cxn ang="0">
                <a:pos x="688333717" y="411535021"/>
              </a:cxn>
              <a:cxn ang="0">
                <a:pos x="702090942" y="451481473"/>
              </a:cxn>
              <a:cxn ang="0">
                <a:pos x="710155593" y="490180364"/>
              </a:cxn>
              <a:cxn ang="0">
                <a:pos x="716796584" y="540113751"/>
              </a:cxn>
              <a:cxn ang="0">
                <a:pos x="716796584" y="583389396"/>
              </a:cxn>
              <a:cxn ang="0">
                <a:pos x="711578564" y="622919779"/>
              </a:cxn>
              <a:cxn ang="0">
                <a:pos x="703988466" y="663699013"/>
              </a:cxn>
              <a:cxn ang="0">
                <a:pos x="689282135" y="708638933"/>
              </a:cxn>
              <a:cxn ang="0">
                <a:pos x="463474657" y="607107884"/>
              </a:cxn>
              <a:cxn ang="0">
                <a:pos x="469167230" y="570489981"/>
              </a:cxn>
              <a:cxn ang="0">
                <a:pos x="468218812" y="537616695"/>
              </a:cxn>
              <a:cxn ang="0">
                <a:pos x="461577132" y="501414860"/>
              </a:cxn>
              <a:cxn ang="0">
                <a:pos x="448769014" y="468958287"/>
              </a:cxn>
              <a:cxn ang="0">
                <a:pos x="433114265" y="439830263"/>
              </a:cxn>
              <a:cxn ang="0">
                <a:pos x="417934069" y="419857037"/>
              </a:cxn>
              <a:cxn ang="0">
                <a:pos x="401330214" y="401548085"/>
              </a:cxn>
              <a:cxn ang="0">
                <a:pos x="383303387" y="385320122"/>
              </a:cxn>
              <a:cxn ang="0">
                <a:pos x="364802696" y="369923650"/>
              </a:cxn>
              <a:cxn ang="0">
                <a:pos x="341083295" y="355776029"/>
              </a:cxn>
              <a:cxn ang="0">
                <a:pos x="320684391" y="344540888"/>
              </a:cxn>
              <a:cxn ang="0">
                <a:pos x="295068155" y="333721815"/>
              </a:cxn>
              <a:cxn ang="0">
                <a:pos x="273720832" y="327064073"/>
              </a:cxn>
              <a:cxn ang="0">
                <a:pos x="242411334" y="321238468"/>
              </a:cxn>
              <a:cxn ang="0">
                <a:pos x="210627283" y="318742057"/>
              </a:cxn>
              <a:cxn ang="0">
                <a:pos x="201614213" y="433588590"/>
              </a:cxn>
              <a:cxn ang="0">
                <a:pos x="201139660" y="0"/>
              </a:cxn>
              <a:cxn ang="0">
                <a:pos x="212050254" y="99450706"/>
              </a:cxn>
              <a:cxn ang="0">
                <a:pos x="244308858" y="100698912"/>
              </a:cxn>
              <a:cxn ang="0">
                <a:pos x="273246279" y="103612036"/>
              </a:cxn>
            </a:cxnLst>
            <a:rect l="txL" t="txT" r="txR" b="txB"/>
            <a:pathLst>
              <a:path w="1512" h="1703">
                <a:moveTo>
                  <a:pt x="576" y="249"/>
                </a:moveTo>
                <a:lnTo>
                  <a:pt x="597" y="253"/>
                </a:lnTo>
                <a:lnTo>
                  <a:pt x="624" y="257"/>
                </a:lnTo>
                <a:lnTo>
                  <a:pt x="652" y="264"/>
                </a:lnTo>
                <a:lnTo>
                  <a:pt x="672" y="269"/>
                </a:lnTo>
                <a:lnTo>
                  <a:pt x="695" y="274"/>
                </a:lnTo>
                <a:lnTo>
                  <a:pt x="716" y="281"/>
                </a:lnTo>
                <a:lnTo>
                  <a:pt x="739" y="288"/>
                </a:lnTo>
                <a:lnTo>
                  <a:pt x="760" y="294"/>
                </a:lnTo>
                <a:lnTo>
                  <a:pt x="784" y="303"/>
                </a:lnTo>
                <a:lnTo>
                  <a:pt x="812" y="315"/>
                </a:lnTo>
                <a:lnTo>
                  <a:pt x="836" y="324"/>
                </a:lnTo>
                <a:lnTo>
                  <a:pt x="859" y="334"/>
                </a:lnTo>
                <a:lnTo>
                  <a:pt x="885" y="346"/>
                </a:lnTo>
                <a:lnTo>
                  <a:pt x="911" y="358"/>
                </a:lnTo>
                <a:lnTo>
                  <a:pt x="934" y="370"/>
                </a:lnTo>
                <a:lnTo>
                  <a:pt x="956" y="384"/>
                </a:lnTo>
                <a:lnTo>
                  <a:pt x="975" y="395"/>
                </a:lnTo>
                <a:lnTo>
                  <a:pt x="995" y="409"/>
                </a:lnTo>
                <a:lnTo>
                  <a:pt x="1016" y="422"/>
                </a:lnTo>
                <a:lnTo>
                  <a:pt x="1041" y="438"/>
                </a:lnTo>
                <a:lnTo>
                  <a:pt x="1062" y="454"/>
                </a:lnTo>
                <a:lnTo>
                  <a:pt x="1083" y="470"/>
                </a:lnTo>
                <a:lnTo>
                  <a:pt x="1103" y="485"/>
                </a:lnTo>
                <a:lnTo>
                  <a:pt x="1134" y="511"/>
                </a:lnTo>
                <a:lnTo>
                  <a:pt x="1166" y="541"/>
                </a:lnTo>
                <a:lnTo>
                  <a:pt x="1191" y="564"/>
                </a:lnTo>
                <a:lnTo>
                  <a:pt x="1221" y="597"/>
                </a:lnTo>
                <a:lnTo>
                  <a:pt x="1242" y="621"/>
                </a:lnTo>
                <a:lnTo>
                  <a:pt x="1265" y="649"/>
                </a:lnTo>
                <a:lnTo>
                  <a:pt x="1290" y="680"/>
                </a:lnTo>
                <a:lnTo>
                  <a:pt x="1311" y="710"/>
                </a:lnTo>
                <a:lnTo>
                  <a:pt x="1331" y="743"/>
                </a:lnTo>
                <a:lnTo>
                  <a:pt x="1353" y="776"/>
                </a:lnTo>
                <a:lnTo>
                  <a:pt x="1372" y="810"/>
                </a:lnTo>
                <a:lnTo>
                  <a:pt x="1390" y="840"/>
                </a:lnTo>
                <a:lnTo>
                  <a:pt x="1407" y="877"/>
                </a:lnTo>
                <a:lnTo>
                  <a:pt x="1423" y="912"/>
                </a:lnTo>
                <a:lnTo>
                  <a:pt x="1437" y="949"/>
                </a:lnTo>
                <a:lnTo>
                  <a:pt x="1451" y="989"/>
                </a:lnTo>
                <a:lnTo>
                  <a:pt x="1468" y="1039"/>
                </a:lnTo>
                <a:lnTo>
                  <a:pt x="1480" y="1085"/>
                </a:lnTo>
                <a:lnTo>
                  <a:pt x="1491" y="1132"/>
                </a:lnTo>
                <a:lnTo>
                  <a:pt x="1497" y="1178"/>
                </a:lnTo>
                <a:lnTo>
                  <a:pt x="1505" y="1232"/>
                </a:lnTo>
                <a:lnTo>
                  <a:pt x="1511" y="1298"/>
                </a:lnTo>
                <a:lnTo>
                  <a:pt x="1512" y="1350"/>
                </a:lnTo>
                <a:lnTo>
                  <a:pt x="1511" y="1402"/>
                </a:lnTo>
                <a:lnTo>
                  <a:pt x="1506" y="1451"/>
                </a:lnTo>
                <a:lnTo>
                  <a:pt x="1500" y="1497"/>
                </a:lnTo>
                <a:lnTo>
                  <a:pt x="1495" y="1546"/>
                </a:lnTo>
                <a:lnTo>
                  <a:pt x="1484" y="1595"/>
                </a:lnTo>
                <a:lnTo>
                  <a:pt x="1471" y="1648"/>
                </a:lnTo>
                <a:lnTo>
                  <a:pt x="1453" y="1703"/>
                </a:lnTo>
                <a:lnTo>
                  <a:pt x="1354" y="1395"/>
                </a:lnTo>
                <a:lnTo>
                  <a:pt x="977" y="1459"/>
                </a:lnTo>
                <a:lnTo>
                  <a:pt x="985" y="1405"/>
                </a:lnTo>
                <a:lnTo>
                  <a:pt x="989" y="1371"/>
                </a:lnTo>
                <a:lnTo>
                  <a:pt x="989" y="1334"/>
                </a:lnTo>
                <a:lnTo>
                  <a:pt x="987" y="1292"/>
                </a:lnTo>
                <a:lnTo>
                  <a:pt x="981" y="1251"/>
                </a:lnTo>
                <a:lnTo>
                  <a:pt x="973" y="1205"/>
                </a:lnTo>
                <a:lnTo>
                  <a:pt x="962" y="1169"/>
                </a:lnTo>
                <a:lnTo>
                  <a:pt x="946" y="1127"/>
                </a:lnTo>
                <a:lnTo>
                  <a:pt x="931" y="1092"/>
                </a:lnTo>
                <a:lnTo>
                  <a:pt x="913" y="1057"/>
                </a:lnTo>
                <a:lnTo>
                  <a:pt x="897" y="1031"/>
                </a:lnTo>
                <a:lnTo>
                  <a:pt x="881" y="1009"/>
                </a:lnTo>
                <a:lnTo>
                  <a:pt x="865" y="987"/>
                </a:lnTo>
                <a:lnTo>
                  <a:pt x="846" y="965"/>
                </a:lnTo>
                <a:lnTo>
                  <a:pt x="826" y="942"/>
                </a:lnTo>
                <a:lnTo>
                  <a:pt x="808" y="926"/>
                </a:lnTo>
                <a:lnTo>
                  <a:pt x="789" y="907"/>
                </a:lnTo>
                <a:lnTo>
                  <a:pt x="769" y="889"/>
                </a:lnTo>
                <a:lnTo>
                  <a:pt x="746" y="872"/>
                </a:lnTo>
                <a:lnTo>
                  <a:pt x="719" y="855"/>
                </a:lnTo>
                <a:lnTo>
                  <a:pt x="696" y="839"/>
                </a:lnTo>
                <a:lnTo>
                  <a:pt x="676" y="828"/>
                </a:lnTo>
                <a:lnTo>
                  <a:pt x="647" y="811"/>
                </a:lnTo>
                <a:lnTo>
                  <a:pt x="622" y="802"/>
                </a:lnTo>
                <a:lnTo>
                  <a:pt x="600" y="794"/>
                </a:lnTo>
                <a:lnTo>
                  <a:pt x="577" y="786"/>
                </a:lnTo>
                <a:lnTo>
                  <a:pt x="543" y="778"/>
                </a:lnTo>
                <a:lnTo>
                  <a:pt x="511" y="772"/>
                </a:lnTo>
                <a:lnTo>
                  <a:pt x="477" y="769"/>
                </a:lnTo>
                <a:lnTo>
                  <a:pt x="444" y="766"/>
                </a:lnTo>
                <a:lnTo>
                  <a:pt x="425" y="765"/>
                </a:lnTo>
                <a:lnTo>
                  <a:pt x="425" y="1042"/>
                </a:lnTo>
                <a:lnTo>
                  <a:pt x="0" y="528"/>
                </a:lnTo>
                <a:lnTo>
                  <a:pt x="424" y="0"/>
                </a:lnTo>
                <a:lnTo>
                  <a:pt x="424" y="238"/>
                </a:lnTo>
                <a:lnTo>
                  <a:pt x="447" y="239"/>
                </a:lnTo>
                <a:lnTo>
                  <a:pt x="481" y="240"/>
                </a:lnTo>
                <a:lnTo>
                  <a:pt x="515" y="242"/>
                </a:lnTo>
                <a:lnTo>
                  <a:pt x="549" y="246"/>
                </a:lnTo>
                <a:lnTo>
                  <a:pt x="576" y="249"/>
                </a:lnTo>
                <a:close/>
              </a:path>
            </a:pathLst>
          </a:custGeom>
          <a:solidFill>
            <a:srgbClr val="FF99FF">
              <a:alpha val="100000"/>
            </a:srgb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732232" name="Rectangle 72"/>
          <p:cNvSpPr>
            <a:spLocks noChangeArrowheads="1"/>
          </p:cNvSpPr>
          <p:nvPr/>
        </p:nvSpPr>
        <p:spPr bwMode="auto">
          <a:xfrm>
            <a:off x="4805363" y="2830513"/>
            <a:ext cx="455613" cy="579438"/>
          </a:xfrm>
          <a:prstGeom prst="rect">
            <a:avLst/>
          </a:prstGeom>
          <a:noFill/>
          <a:ln w="9525">
            <a:noFill/>
            <a:miter lim="800000"/>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altLang="ja-JP"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mn-ea"/>
                <a:cs typeface="+mn-cs"/>
              </a:rPr>
              <a:t>S</a:t>
            </a:r>
            <a:endParaRPr kumimoji="0" lang="en-US" altLang="ja-JP"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732233" name="Rectangle 73"/>
          <p:cNvSpPr>
            <a:spLocks noChangeArrowheads="1"/>
          </p:cNvSpPr>
          <p:nvPr/>
        </p:nvSpPr>
        <p:spPr bwMode="auto">
          <a:xfrm>
            <a:off x="4572000" y="3659188"/>
            <a:ext cx="431800" cy="579438"/>
          </a:xfrm>
          <a:prstGeom prst="rect">
            <a:avLst/>
          </a:prstGeom>
          <a:noFill/>
          <a:ln w="9525">
            <a:noFill/>
            <a:miter lim="800000"/>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altLang="ja-JP"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mn-ea"/>
                <a:cs typeface="+mn-cs"/>
              </a:rPr>
              <a:t>T</a:t>
            </a:r>
            <a:endParaRPr kumimoji="0" lang="en-US" altLang="ja-JP"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49168" name="Rectangle 74"/>
          <p:cNvSpPr/>
          <p:nvPr/>
        </p:nvSpPr>
        <p:spPr>
          <a:xfrm>
            <a:off x="1328738" y="2655888"/>
            <a:ext cx="2078037" cy="2127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400" b="1" dirty="0">
                <a:solidFill>
                  <a:srgbClr val="000000"/>
                </a:solidFill>
                <a:latin typeface="Arial" panose="020B0604020202020204" pitchFamily="34" charset="0"/>
                <a:ea typeface="MS PGothic" panose="020B0600070205080204" pitchFamily="34" charset="-128"/>
              </a:rPr>
              <a:t>Picture Ones’ Ideal State</a:t>
            </a:r>
            <a:endParaRPr lang="en-US" altLang="ja-JP" sz="1400" b="1" dirty="0">
              <a:latin typeface="Arial" panose="020B0604020202020204" pitchFamily="34" charset="0"/>
              <a:ea typeface="MS PGothic" panose="020B0600070205080204" pitchFamily="34" charset="-128"/>
            </a:endParaRPr>
          </a:p>
        </p:txBody>
      </p:sp>
      <p:sp>
        <p:nvSpPr>
          <p:cNvPr id="49169" name="Rectangle 75"/>
          <p:cNvSpPr/>
          <p:nvPr/>
        </p:nvSpPr>
        <p:spPr>
          <a:xfrm>
            <a:off x="5768975" y="4462463"/>
            <a:ext cx="2870200" cy="2286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400" b="1" dirty="0">
                <a:solidFill>
                  <a:srgbClr val="000000"/>
                </a:solidFill>
                <a:latin typeface="Arial" panose="020B0604020202020204" pitchFamily="34" charset="0"/>
                <a:ea typeface="MS PGothic" panose="020B0600070205080204" pitchFamily="34" charset="-128"/>
              </a:rPr>
              <a:t>Consider</a:t>
            </a:r>
            <a:r>
              <a:rPr lang="en-US" altLang="ja-JP" sz="1500" b="1" dirty="0">
                <a:solidFill>
                  <a:srgbClr val="000000"/>
                </a:solidFill>
                <a:latin typeface="Arial" panose="020B0604020202020204" pitchFamily="34" charset="0"/>
                <a:ea typeface="MS PGothic" panose="020B0600070205080204" pitchFamily="34" charset="-128"/>
              </a:rPr>
              <a:t> what needs to be done</a:t>
            </a:r>
            <a:endParaRPr lang="en-US" altLang="ja-JP" sz="1500" b="1" dirty="0">
              <a:solidFill>
                <a:srgbClr val="000000"/>
              </a:solidFill>
              <a:latin typeface="Arial" panose="020B0604020202020204" pitchFamily="34" charset="0"/>
              <a:ea typeface="MS PGothic" panose="020B0600070205080204" pitchFamily="34" charset="-128"/>
            </a:endParaRPr>
          </a:p>
        </p:txBody>
      </p:sp>
      <p:sp>
        <p:nvSpPr>
          <p:cNvPr id="49170" name="Rectangle 76"/>
          <p:cNvSpPr/>
          <p:nvPr/>
        </p:nvSpPr>
        <p:spPr>
          <a:xfrm>
            <a:off x="628650" y="2597150"/>
            <a:ext cx="717550"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2000" b="1" dirty="0">
                <a:solidFill>
                  <a:srgbClr val="FF0066"/>
                </a:solidFill>
                <a:latin typeface="Arial" panose="020B0604020202020204" pitchFamily="34" charset="0"/>
                <a:ea typeface="MS PGothic" panose="020B0600070205080204" pitchFamily="34" charset="-128"/>
              </a:rPr>
              <a:t>Draw</a:t>
            </a:r>
            <a:endParaRPr lang="en-US" altLang="ja-JP" sz="2000" b="1" dirty="0">
              <a:latin typeface="Arial" panose="020B0604020202020204" pitchFamily="34" charset="0"/>
              <a:ea typeface="MS PGothic" panose="020B0600070205080204" pitchFamily="34" charset="-128"/>
            </a:endParaRPr>
          </a:p>
        </p:txBody>
      </p:sp>
      <p:sp>
        <p:nvSpPr>
          <p:cNvPr id="49171" name="Rectangle 77"/>
          <p:cNvSpPr/>
          <p:nvPr/>
        </p:nvSpPr>
        <p:spPr>
          <a:xfrm>
            <a:off x="5695950" y="2420938"/>
            <a:ext cx="635000"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2000" b="1" dirty="0">
                <a:solidFill>
                  <a:srgbClr val="FF0066"/>
                </a:solidFill>
                <a:latin typeface="Arial" panose="020B0604020202020204" pitchFamily="34" charset="0"/>
                <a:ea typeface="MS PGothic" panose="020B0600070205080204" pitchFamily="34" charset="-128"/>
              </a:rPr>
              <a:t>See</a:t>
            </a:r>
            <a:endParaRPr lang="en-US" altLang="ja-JP" sz="2000" b="1" dirty="0">
              <a:latin typeface="Arial" panose="020B0604020202020204" pitchFamily="34" charset="0"/>
              <a:ea typeface="MS PGothic" panose="020B0600070205080204" pitchFamily="34" charset="-128"/>
            </a:endParaRPr>
          </a:p>
        </p:txBody>
      </p:sp>
      <p:sp>
        <p:nvSpPr>
          <p:cNvPr id="49172" name="Rectangle 78"/>
          <p:cNvSpPr/>
          <p:nvPr/>
        </p:nvSpPr>
        <p:spPr>
          <a:xfrm>
            <a:off x="5715000" y="3519488"/>
            <a:ext cx="873125" cy="352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49173" name="Rectangle 79"/>
          <p:cNvSpPr/>
          <p:nvPr/>
        </p:nvSpPr>
        <p:spPr>
          <a:xfrm>
            <a:off x="5740400" y="4186238"/>
            <a:ext cx="677863"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2000" b="1" dirty="0">
                <a:solidFill>
                  <a:srgbClr val="FF0066"/>
                </a:solidFill>
                <a:latin typeface="Arial" panose="020B0604020202020204" pitchFamily="34" charset="0"/>
                <a:ea typeface="MS PGothic" panose="020B0600070205080204" pitchFamily="34" charset="-128"/>
              </a:rPr>
              <a:t>Think</a:t>
            </a:r>
            <a:endParaRPr lang="en-US" altLang="ja-JP" sz="2000" b="1" dirty="0">
              <a:latin typeface="Arial" panose="020B0604020202020204" pitchFamily="34" charset="0"/>
              <a:ea typeface="MS PGothic" panose="020B0600070205080204" pitchFamily="34" charset="-128"/>
            </a:endParaRPr>
          </a:p>
        </p:txBody>
      </p:sp>
      <p:sp>
        <p:nvSpPr>
          <p:cNvPr id="49174" name="Rectangle 80"/>
          <p:cNvSpPr/>
          <p:nvPr/>
        </p:nvSpPr>
        <p:spPr>
          <a:xfrm>
            <a:off x="6340475" y="2476500"/>
            <a:ext cx="2244725" cy="2127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GB" altLang="ja-JP" sz="1400" b="1" dirty="0">
                <a:solidFill>
                  <a:srgbClr val="000000"/>
                </a:solidFill>
                <a:latin typeface="Arial" panose="020B0604020202020204" pitchFamily="34" charset="0"/>
                <a:ea typeface="MS PGothic" panose="020B0600070205080204" pitchFamily="34" charset="-128"/>
              </a:rPr>
              <a:t>Recognise the Reality</a:t>
            </a:r>
            <a:endParaRPr lang="en-GB" altLang="ja-JP" sz="1400" b="1" dirty="0">
              <a:latin typeface="Arial" panose="020B0604020202020204" pitchFamily="34" charset="0"/>
              <a:ea typeface="MS PGothic" panose="020B0600070205080204" pitchFamily="34" charset="-128"/>
            </a:endParaRPr>
          </a:p>
        </p:txBody>
      </p:sp>
      <p:sp>
        <p:nvSpPr>
          <p:cNvPr id="49175" name="Rectangle 81"/>
          <p:cNvSpPr/>
          <p:nvPr/>
        </p:nvSpPr>
        <p:spPr>
          <a:xfrm>
            <a:off x="635000" y="2898775"/>
            <a:ext cx="2819400" cy="715963"/>
          </a:xfrm>
          <a:prstGeom prst="rect">
            <a:avLst/>
          </a:prstGeom>
          <a:noFill/>
          <a:ln w="28575">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nSpc>
                <a:spcPct val="85000"/>
              </a:lnSpc>
              <a:spcBef>
                <a:spcPct val="0"/>
              </a:spcBef>
              <a:buClrTx/>
              <a:buSzTx/>
              <a:buFontTx/>
              <a:buNone/>
            </a:pPr>
            <a:r>
              <a:rPr lang="en-US" altLang="ja-JP" sz="1600" b="1" dirty="0">
                <a:solidFill>
                  <a:schemeClr val="accent2"/>
                </a:solidFill>
                <a:latin typeface="Arial" panose="020B0604020202020204" pitchFamily="34" charset="0"/>
                <a:ea typeface="MS PGothic" panose="020B0600070205080204" pitchFamily="34" charset="-128"/>
              </a:rPr>
              <a:t>Express your ideas of ‘want to do this, want to be like this.’ </a:t>
            </a:r>
            <a:endParaRPr lang="en-US" altLang="ja-JP" sz="1600" b="1" dirty="0">
              <a:solidFill>
                <a:schemeClr val="accent2"/>
              </a:solidFill>
              <a:latin typeface="Arial" panose="020B0604020202020204" pitchFamily="34" charset="0"/>
              <a:ea typeface="MS PGothic" panose="020B0600070205080204" pitchFamily="34" charset="-128"/>
            </a:endParaRPr>
          </a:p>
        </p:txBody>
      </p:sp>
      <p:sp>
        <p:nvSpPr>
          <p:cNvPr id="49176" name="AutoShape 82"/>
          <p:cNvSpPr/>
          <p:nvPr/>
        </p:nvSpPr>
        <p:spPr>
          <a:xfrm>
            <a:off x="585788" y="2447925"/>
            <a:ext cx="2944812" cy="1346200"/>
          </a:xfrm>
          <a:prstGeom prst="wedgeRoundRectCallout">
            <a:avLst>
              <a:gd name="adj1" fmla="val 63046"/>
              <a:gd name="adj2" fmla="val 3301"/>
              <a:gd name="adj3" fmla="val 16667"/>
            </a:avLst>
          </a:prstGeom>
          <a:noFill/>
          <a:ln w="28575" cap="flat" cmpd="sng">
            <a:solidFill>
              <a:srgbClr val="FF33CC"/>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50000"/>
              </a:spcBef>
              <a:buClrTx/>
              <a:buSzTx/>
              <a:buFontTx/>
              <a:buNone/>
            </a:pPr>
            <a:endParaRPr lang="en-GB" altLang="ja-JP" sz="1600" b="1" dirty="0">
              <a:solidFill>
                <a:srgbClr val="FF0000"/>
              </a:solidFill>
              <a:latin typeface="Times New Roman" panose="02020603050405020304" pitchFamily="18" charset="0"/>
              <a:ea typeface="MS PGothic" panose="020B0600070205080204" pitchFamily="34" charset="-128"/>
            </a:endParaRPr>
          </a:p>
        </p:txBody>
      </p:sp>
      <p:sp>
        <p:nvSpPr>
          <p:cNvPr id="49177" name="Rectangle 83"/>
          <p:cNvSpPr/>
          <p:nvPr/>
        </p:nvSpPr>
        <p:spPr>
          <a:xfrm>
            <a:off x="5708650" y="2679700"/>
            <a:ext cx="3155950" cy="1195388"/>
          </a:xfrm>
          <a:prstGeom prst="rect">
            <a:avLst/>
          </a:prstGeom>
          <a:noFill/>
          <a:ln w="28575">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nSpc>
                <a:spcPct val="90000"/>
              </a:lnSpc>
              <a:spcBef>
                <a:spcPct val="0"/>
              </a:spcBef>
              <a:buClrTx/>
              <a:buSzTx/>
              <a:buFontTx/>
              <a:buNone/>
            </a:pPr>
            <a:r>
              <a:rPr lang="en-GB" altLang="ja-JP" sz="1600" b="1" dirty="0">
                <a:solidFill>
                  <a:schemeClr val="accent2"/>
                </a:solidFill>
                <a:latin typeface="Arial" panose="020B0604020202020204" pitchFamily="34" charset="0"/>
                <a:ea typeface="MS PGothic" panose="020B0600070205080204" pitchFamily="34" charset="-128"/>
              </a:rPr>
              <a:t>Recognise the reality by the Three Reality Principle, Gap Analysis of Plan vs. Actual, Future Prediction and Comparison with Competitors. </a:t>
            </a:r>
            <a:endParaRPr lang="en-GB" altLang="ja-JP" sz="1600" b="1" dirty="0">
              <a:solidFill>
                <a:schemeClr val="accent2"/>
              </a:solidFill>
              <a:latin typeface="Arial" panose="020B0604020202020204" pitchFamily="34" charset="0"/>
              <a:ea typeface="MS PGothic" panose="020B0600070205080204" pitchFamily="34" charset="-128"/>
            </a:endParaRPr>
          </a:p>
        </p:txBody>
      </p:sp>
      <p:sp>
        <p:nvSpPr>
          <p:cNvPr id="49178" name="AutoShape 84"/>
          <p:cNvSpPr/>
          <p:nvPr/>
        </p:nvSpPr>
        <p:spPr>
          <a:xfrm>
            <a:off x="5588000" y="2349500"/>
            <a:ext cx="3352800" cy="1597025"/>
          </a:xfrm>
          <a:prstGeom prst="wedgeRoundRectCallout">
            <a:avLst>
              <a:gd name="adj1" fmla="val -58806"/>
              <a:gd name="adj2" fmla="val 4273"/>
              <a:gd name="adj3" fmla="val 16667"/>
            </a:avLst>
          </a:prstGeom>
          <a:noFill/>
          <a:ln w="28575" cap="flat" cmpd="sng">
            <a:solidFill>
              <a:srgbClr val="FF33CC"/>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50000"/>
              </a:spcBef>
              <a:buClrTx/>
              <a:buSzTx/>
              <a:buFontTx/>
              <a:buNone/>
            </a:pPr>
            <a:endParaRPr lang="en-GB" altLang="ja-JP" sz="1600" b="1" dirty="0">
              <a:solidFill>
                <a:srgbClr val="FF0000"/>
              </a:solidFill>
              <a:latin typeface="Times New Roman" panose="02020603050405020304" pitchFamily="18" charset="0"/>
              <a:ea typeface="MS PGothic" panose="020B0600070205080204" pitchFamily="34" charset="-128"/>
            </a:endParaRPr>
          </a:p>
        </p:txBody>
      </p:sp>
      <p:sp>
        <p:nvSpPr>
          <p:cNvPr id="49179" name="Rectangle 85"/>
          <p:cNvSpPr/>
          <p:nvPr/>
        </p:nvSpPr>
        <p:spPr>
          <a:xfrm>
            <a:off x="5673725" y="4667250"/>
            <a:ext cx="3394075" cy="1019175"/>
          </a:xfrm>
          <a:prstGeom prst="rect">
            <a:avLst/>
          </a:prstGeom>
          <a:noFill/>
          <a:ln w="28575">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nSpc>
                <a:spcPct val="95000"/>
              </a:lnSpc>
              <a:spcBef>
                <a:spcPct val="100000"/>
              </a:spcBef>
              <a:buClrTx/>
              <a:buSzTx/>
              <a:buFontTx/>
              <a:buNone/>
            </a:pPr>
            <a:r>
              <a:rPr lang="en-US" altLang="ja-JP" sz="1600" b="1" dirty="0">
                <a:solidFill>
                  <a:schemeClr val="accent2"/>
                </a:solidFill>
                <a:latin typeface="Arial" panose="020B0604020202020204" pitchFamily="34" charset="0"/>
                <a:ea typeface="MS PGothic" panose="020B0600070205080204" pitchFamily="34" charset="-128"/>
              </a:rPr>
              <a:t>Based on the gap analysis of your ideal and actual state, draw out themes of ‘what needs to be done.’</a:t>
            </a:r>
            <a:endParaRPr lang="en-US" altLang="ja-JP" sz="1600" b="1" dirty="0">
              <a:solidFill>
                <a:schemeClr val="accent2"/>
              </a:solidFill>
              <a:latin typeface="Arial" panose="020B0604020202020204" pitchFamily="34" charset="0"/>
              <a:ea typeface="MS PGothic" panose="020B0600070205080204" pitchFamily="34" charset="-128"/>
            </a:endParaRPr>
          </a:p>
        </p:txBody>
      </p:sp>
      <p:sp>
        <p:nvSpPr>
          <p:cNvPr id="49180" name="AutoShape 86"/>
          <p:cNvSpPr/>
          <p:nvPr/>
        </p:nvSpPr>
        <p:spPr>
          <a:xfrm>
            <a:off x="5588000" y="4049713"/>
            <a:ext cx="3375025" cy="1731962"/>
          </a:xfrm>
          <a:prstGeom prst="wedgeRoundRectCallout">
            <a:avLst>
              <a:gd name="adj1" fmla="val -68722"/>
              <a:gd name="adj2" fmla="val -54032"/>
              <a:gd name="adj3" fmla="val 16667"/>
            </a:avLst>
          </a:prstGeom>
          <a:noFill/>
          <a:ln w="28575" cap="flat" cmpd="sng">
            <a:solidFill>
              <a:srgbClr val="FF33CC"/>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50000"/>
              </a:spcBef>
              <a:buClrTx/>
              <a:buSzTx/>
              <a:buFontTx/>
              <a:buNone/>
            </a:pPr>
            <a:endParaRPr lang="en-GB" altLang="ja-JP" sz="1600" b="1" dirty="0">
              <a:solidFill>
                <a:srgbClr val="FF0000"/>
              </a:solidFill>
              <a:latin typeface="Times New Roman" panose="02020603050405020304" pitchFamily="18" charset="0"/>
              <a:ea typeface="MS PGothic" panose="020B0600070205080204" pitchFamily="34" charset="-128"/>
            </a:endParaRPr>
          </a:p>
        </p:txBody>
      </p:sp>
      <p:sp>
        <p:nvSpPr>
          <p:cNvPr id="49181" name="AutoShape 87"/>
          <p:cNvSpPr/>
          <p:nvPr/>
        </p:nvSpPr>
        <p:spPr>
          <a:xfrm>
            <a:off x="558800" y="3932238"/>
            <a:ext cx="2895600" cy="1973262"/>
          </a:xfrm>
          <a:prstGeom prst="wedgeRoundRectCallout">
            <a:avLst>
              <a:gd name="adj1" fmla="val 64255"/>
              <a:gd name="adj2" fmla="val -42116"/>
              <a:gd name="adj3" fmla="val 16667"/>
            </a:avLst>
          </a:prstGeom>
          <a:solidFill>
            <a:schemeClr val="bg1"/>
          </a:solidFill>
          <a:ln w="28575" cap="flat" cmpd="sng">
            <a:solidFill>
              <a:schemeClr val="accent2"/>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50000"/>
              </a:spcBef>
              <a:buClrTx/>
              <a:buSzTx/>
              <a:buFontTx/>
              <a:buNone/>
            </a:pPr>
            <a:endParaRPr lang="en-GB" altLang="ja-JP" sz="1600" b="1" dirty="0">
              <a:solidFill>
                <a:srgbClr val="FF0000"/>
              </a:solidFill>
              <a:latin typeface="Times New Roman" panose="02020603050405020304" pitchFamily="18" charset="0"/>
              <a:ea typeface="MS PGothic" panose="020B0600070205080204" pitchFamily="34" charset="-128"/>
            </a:endParaRPr>
          </a:p>
        </p:txBody>
      </p:sp>
      <p:sp>
        <p:nvSpPr>
          <p:cNvPr id="49182" name="Text Box 88"/>
          <p:cNvSpPr txBox="1"/>
          <p:nvPr/>
        </p:nvSpPr>
        <p:spPr>
          <a:xfrm>
            <a:off x="647700" y="4440238"/>
            <a:ext cx="2819400" cy="13176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80000"/>
              </a:lnSpc>
              <a:spcBef>
                <a:spcPct val="0"/>
              </a:spcBef>
              <a:buClrTx/>
              <a:buSzTx/>
              <a:buFontTx/>
              <a:buNone/>
            </a:pPr>
            <a:r>
              <a:rPr lang="en-US" altLang="ja-JP" sz="1600" b="1" dirty="0">
                <a:solidFill>
                  <a:schemeClr val="accent2"/>
                </a:solidFill>
                <a:latin typeface="Arial" panose="020B0604020202020204" pitchFamily="34" charset="0"/>
                <a:ea typeface="MS PGothic" panose="020B0600070205080204" pitchFamily="34" charset="-128"/>
              </a:rPr>
              <a:t>Action plan with 5W2H to implement activities of what the theme requires.</a:t>
            </a:r>
            <a:endParaRPr lang="en-US" altLang="ja-JP" sz="1600" b="1" dirty="0">
              <a:solidFill>
                <a:schemeClr val="accent2"/>
              </a:solidFill>
              <a:latin typeface="Arial" panose="020B0604020202020204" pitchFamily="34" charset="0"/>
              <a:ea typeface="MS PGothic" panose="020B0600070205080204" pitchFamily="34" charset="-128"/>
            </a:endParaRPr>
          </a:p>
          <a:p>
            <a:pPr marL="0" lvl="0" indent="0" eaLnBrk="1" hangingPunct="1">
              <a:lnSpc>
                <a:spcPct val="120000"/>
              </a:lnSpc>
              <a:spcBef>
                <a:spcPct val="0"/>
              </a:spcBef>
              <a:buClrTx/>
              <a:buSzTx/>
              <a:buFontTx/>
              <a:buNone/>
            </a:pPr>
            <a:r>
              <a:rPr lang="en-US" altLang="ja-JP" sz="1400" b="1" dirty="0">
                <a:solidFill>
                  <a:schemeClr val="accent2"/>
                </a:solidFill>
                <a:latin typeface="Arial" panose="020B0604020202020204" pitchFamily="34" charset="0"/>
                <a:ea typeface="MS PGothic" panose="020B0600070205080204" pitchFamily="34" charset="-128"/>
              </a:rPr>
              <a:t>5W2H: Why, what, when, who, </a:t>
            </a:r>
            <a:endParaRPr lang="en-US" altLang="ja-JP" sz="1400" b="1" dirty="0">
              <a:solidFill>
                <a:schemeClr val="accent2"/>
              </a:solidFill>
              <a:latin typeface="Arial" panose="020B0604020202020204" pitchFamily="34" charset="0"/>
              <a:ea typeface="MS PGothic" panose="020B0600070205080204" pitchFamily="34" charset="-128"/>
            </a:endParaRPr>
          </a:p>
          <a:p>
            <a:pPr marL="0" lvl="0" indent="0" eaLnBrk="1" hangingPunct="1">
              <a:lnSpc>
                <a:spcPct val="90000"/>
              </a:lnSpc>
              <a:spcBef>
                <a:spcPct val="0"/>
              </a:spcBef>
              <a:buClrTx/>
              <a:buSzTx/>
              <a:buFontTx/>
              <a:buNone/>
            </a:pPr>
            <a:r>
              <a:rPr lang="en-US" altLang="ja-JP" sz="1400" b="1" dirty="0">
                <a:solidFill>
                  <a:schemeClr val="accent2"/>
                </a:solidFill>
                <a:latin typeface="Arial" panose="020B0604020202020204" pitchFamily="34" charset="0"/>
                <a:ea typeface="MS PGothic" panose="020B0600070205080204" pitchFamily="34" charset="-128"/>
              </a:rPr>
              <a:t>where, how to and how much (or how many)</a:t>
            </a:r>
            <a:endParaRPr lang="en-US" altLang="ja-JP" sz="1400" b="1" dirty="0">
              <a:solidFill>
                <a:schemeClr val="accent2"/>
              </a:solidFill>
              <a:latin typeface="Arial" panose="020B0604020202020204" pitchFamily="34" charset="0"/>
              <a:ea typeface="MS PGothic" panose="020B0600070205080204" pitchFamily="34" charset="-128"/>
            </a:endParaRPr>
          </a:p>
        </p:txBody>
      </p:sp>
      <p:sp>
        <p:nvSpPr>
          <p:cNvPr id="49183" name="Rectangle 90"/>
          <p:cNvSpPr/>
          <p:nvPr/>
        </p:nvSpPr>
        <p:spPr>
          <a:xfrm>
            <a:off x="1573213" y="4175125"/>
            <a:ext cx="1347787" cy="2127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400" b="1" dirty="0">
                <a:latin typeface="Arial" panose="020B0604020202020204" pitchFamily="34" charset="0"/>
                <a:ea typeface="MS PGothic" panose="020B0600070205080204" pitchFamily="34" charset="-128"/>
              </a:rPr>
              <a:t>Action Planning</a:t>
            </a:r>
            <a:endParaRPr lang="en-US" altLang="ja-JP" sz="1400" b="1" dirty="0">
              <a:latin typeface="Arial" panose="020B0604020202020204" pitchFamily="34" charset="0"/>
              <a:ea typeface="MS PGothic" panose="020B0600070205080204" pitchFamily="34" charset="-128"/>
            </a:endParaRPr>
          </a:p>
        </p:txBody>
      </p:sp>
      <p:grpSp>
        <p:nvGrpSpPr>
          <p:cNvPr id="49184" name="Group 107"/>
          <p:cNvGrpSpPr/>
          <p:nvPr/>
        </p:nvGrpSpPr>
        <p:grpSpPr>
          <a:xfrm>
            <a:off x="3232150" y="5478463"/>
            <a:ext cx="1555750" cy="769937"/>
            <a:chOff x="2036" y="3115"/>
            <a:chExt cx="860" cy="413"/>
          </a:xfrm>
        </p:grpSpPr>
        <p:sp>
          <p:nvSpPr>
            <p:cNvPr id="49186" name="AutoShape 91"/>
            <p:cNvSpPr/>
            <p:nvPr/>
          </p:nvSpPr>
          <p:spPr>
            <a:xfrm>
              <a:off x="2036" y="3115"/>
              <a:ext cx="860" cy="413"/>
            </a:xfrm>
            <a:prstGeom prst="wedgeRoundRectCallout">
              <a:avLst>
                <a:gd name="adj1" fmla="val 5815"/>
                <a:gd name="adj2" fmla="val -27481"/>
                <a:gd name="adj3" fmla="val 16667"/>
              </a:avLst>
            </a:prstGeom>
            <a:solidFill>
              <a:schemeClr val="bg1"/>
            </a:solidFill>
            <a:ln w="12700" cap="flat" cmpd="sng">
              <a:solidFill>
                <a:schemeClr val="accent2"/>
              </a:solidFill>
              <a:prstDash val="solid"/>
              <a:miter/>
              <a:headEnd type="none" w="med" len="med"/>
              <a:tailEnd type="none" w="med" len="med"/>
            </a:ln>
          </p:spPr>
          <p:txBody>
            <a:bodyPr lIns="90000" tIns="46800" rIns="90000" bIns="46800"/>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50000"/>
                </a:spcBef>
                <a:buClrTx/>
                <a:buSzTx/>
                <a:buFontTx/>
                <a:buNone/>
              </a:pPr>
              <a:endParaRPr lang="en-GB" altLang="ja-JP" sz="1400" b="1" dirty="0">
                <a:solidFill>
                  <a:srgbClr val="FF0000"/>
                </a:solidFill>
                <a:latin typeface="Times New Roman" panose="02020603050405020304" pitchFamily="18" charset="0"/>
                <a:ea typeface="MS PGothic" panose="020B0600070205080204" pitchFamily="34" charset="-128"/>
              </a:endParaRPr>
            </a:p>
          </p:txBody>
        </p:sp>
        <p:sp>
          <p:nvSpPr>
            <p:cNvPr id="49187" name="Rectangle 92"/>
            <p:cNvSpPr/>
            <p:nvPr/>
          </p:nvSpPr>
          <p:spPr>
            <a:xfrm>
              <a:off x="2159" y="3136"/>
              <a:ext cx="168" cy="148"/>
            </a:xfrm>
            <a:prstGeom prst="rect">
              <a:avLst/>
            </a:prstGeom>
            <a:solidFill>
              <a:schemeClr val="bg1"/>
            </a:solid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Do</a:t>
              </a:r>
              <a:endParaRPr lang="en-US" altLang="ja-JP" sz="1800" b="1" dirty="0">
                <a:latin typeface="Arial" panose="020B0604020202020204" pitchFamily="34" charset="0"/>
                <a:ea typeface="MS PGothic" panose="020B0600070205080204" pitchFamily="34" charset="-128"/>
              </a:endParaRPr>
            </a:p>
          </p:txBody>
        </p:sp>
        <p:sp>
          <p:nvSpPr>
            <p:cNvPr id="49188" name="Rectangle 93"/>
            <p:cNvSpPr/>
            <p:nvPr/>
          </p:nvSpPr>
          <p:spPr>
            <a:xfrm>
              <a:off x="2274" y="3276"/>
              <a:ext cx="379" cy="11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lnSpc>
                  <a:spcPct val="80000"/>
                </a:lnSpc>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Check</a:t>
              </a:r>
              <a:endParaRPr lang="en-US" altLang="ja-JP" sz="1800" b="1" dirty="0">
                <a:latin typeface="Arial" panose="020B0604020202020204" pitchFamily="34" charset="0"/>
                <a:ea typeface="MS PGothic" panose="020B0600070205080204" pitchFamily="34" charset="-128"/>
              </a:endParaRPr>
            </a:p>
          </p:txBody>
        </p:sp>
        <p:sp>
          <p:nvSpPr>
            <p:cNvPr id="49189" name="Rectangle 94"/>
            <p:cNvSpPr/>
            <p:nvPr/>
          </p:nvSpPr>
          <p:spPr>
            <a:xfrm>
              <a:off x="2547" y="3372"/>
              <a:ext cx="203"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1800" b="1" dirty="0">
                  <a:solidFill>
                    <a:srgbClr val="FF0066"/>
                  </a:solidFill>
                  <a:latin typeface="Arial" panose="020B0604020202020204" pitchFamily="34" charset="0"/>
                  <a:ea typeface="MS PGothic" panose="020B0600070205080204" pitchFamily="34" charset="-128"/>
                </a:rPr>
                <a:t>Act</a:t>
              </a:r>
              <a:endParaRPr lang="en-US" altLang="ja-JP" sz="1800" b="1" dirty="0">
                <a:latin typeface="Arial" panose="020B0604020202020204" pitchFamily="34" charset="0"/>
                <a:ea typeface="MS PGothic" panose="020B0600070205080204" pitchFamily="34" charset="-128"/>
              </a:endParaRPr>
            </a:p>
          </p:txBody>
        </p:sp>
      </p:grpSp>
      <p:sp>
        <p:nvSpPr>
          <p:cNvPr id="49185" name="Rectangle 108"/>
          <p:cNvSpPr/>
          <p:nvPr/>
        </p:nvSpPr>
        <p:spPr>
          <a:xfrm>
            <a:off x="654050" y="4083050"/>
            <a:ext cx="717550"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eaLnBrk="1" hangingPunct="1">
              <a:spcBef>
                <a:spcPct val="0"/>
              </a:spcBef>
              <a:buClrTx/>
              <a:buSzTx/>
              <a:buFontTx/>
              <a:buNone/>
            </a:pPr>
            <a:r>
              <a:rPr lang="en-US" altLang="ja-JP" sz="2000" b="1" dirty="0">
                <a:solidFill>
                  <a:srgbClr val="FF0066"/>
                </a:solidFill>
                <a:latin typeface="Arial" panose="020B0604020202020204" pitchFamily="34" charset="0"/>
                <a:ea typeface="MS PGothic" panose="020B0600070205080204" pitchFamily="34" charset="-128"/>
              </a:rPr>
              <a:t>Plan</a:t>
            </a:r>
            <a:endParaRPr lang="en-US" altLang="ja-JP" sz="2000" b="1" dirty="0">
              <a:latin typeface="Arial" panose="020B0604020202020204" pitchFamily="34" charset="0"/>
              <a:ea typeface="MS PGothic"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a:xfrm>
            <a:off x="203200" y="306388"/>
            <a:ext cx="7678738" cy="566738"/>
          </a:xfrm>
        </p:spPr>
        <p:txBody>
          <a:bodyPr vert="horz" wrap="square" lIns="91440" tIns="45720" rIns="91440" bIns="45720" numCol="1" anchor="ctr"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kumimoji="0" lang="en-US" altLang="ja-JP" sz="28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Arial" panose="020B0604020202020204" pitchFamily="34" charset="0"/>
                <a:ea typeface="+mj-ea"/>
                <a:cs typeface="+mj-cs"/>
              </a:rPr>
              <a:t>PDCA</a:t>
            </a:r>
            <a:r>
              <a:rPr kumimoji="0" lang="en-US" altLang="ja-JP" sz="28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mj-lt"/>
                <a:ea typeface="+mj-ea"/>
                <a:cs typeface="+mj-cs"/>
              </a:rPr>
              <a:t> </a:t>
            </a:r>
            <a:r>
              <a:rPr kumimoji="0" lang="en-US" altLang="ja-JP" sz="28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Arial" panose="020B0604020202020204" pitchFamily="34" charset="0"/>
                <a:ea typeface="+mj-ea"/>
                <a:cs typeface="+mj-cs"/>
              </a:rPr>
              <a:t>Cycle – the purpose and process</a:t>
            </a:r>
            <a:br>
              <a:rPr kumimoji="0" lang="en-US" altLang="ja-JP" sz="28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Arial" panose="020B0604020202020204" pitchFamily="34" charset="0"/>
                <a:ea typeface="+mj-ea"/>
                <a:cs typeface="+mj-cs"/>
              </a:rPr>
            </a:br>
            <a:endParaRPr kumimoji="0" lang="en-GB" altLang="ja-JP" sz="28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Arial" panose="020B0604020202020204" pitchFamily="34" charset="0"/>
              <a:ea typeface="+mj-ea"/>
              <a:cs typeface="+mj-cs"/>
            </a:endParaRPr>
          </a:p>
        </p:txBody>
      </p:sp>
      <p:sp>
        <p:nvSpPr>
          <p:cNvPr id="50179" name="Freeform 3"/>
          <p:cNvSpPr/>
          <p:nvPr/>
        </p:nvSpPr>
        <p:spPr>
          <a:xfrm>
            <a:off x="233363" y="674688"/>
            <a:ext cx="8686800" cy="131762"/>
          </a:xfrm>
          <a:custGeom>
            <a:avLst/>
            <a:gdLst>
              <a:gd name="txL" fmla="*/ 0 w 5472"/>
              <a:gd name="txT" fmla="*/ 0 h 83"/>
              <a:gd name="txR" fmla="*/ 5472 w 5472"/>
              <a:gd name="txB" fmla="*/ 83 h 83"/>
            </a:gdLst>
            <a:ahLst/>
            <a:cxnLst>
              <a:cxn ang="0">
                <a:pos x="0" y="0"/>
              </a:cxn>
              <a:cxn ang="0">
                <a:pos x="2147483647" y="0"/>
              </a:cxn>
              <a:cxn ang="0">
                <a:pos x="2147483647" y="209171381"/>
              </a:cxn>
              <a:cxn ang="0">
                <a:pos x="0" y="209171381"/>
              </a:cxn>
              <a:cxn ang="0">
                <a:pos x="0" y="0"/>
              </a:cxn>
            </a:cxnLst>
            <a:rect l="txL" t="txT" r="txR" b="txB"/>
            <a:pathLst>
              <a:path w="5472" h="83">
                <a:moveTo>
                  <a:pt x="0" y="0"/>
                </a:moveTo>
                <a:lnTo>
                  <a:pt x="5472" y="0"/>
                </a:lnTo>
                <a:lnTo>
                  <a:pt x="5408" y="83"/>
                </a:lnTo>
                <a:lnTo>
                  <a:pt x="0" y="83"/>
                </a:lnTo>
                <a:lnTo>
                  <a:pt x="0" y="0"/>
                </a:lnTo>
                <a:close/>
              </a:path>
            </a:pathLst>
          </a:custGeom>
          <a:gradFill rotWithShape="0">
            <a:gsLst>
              <a:gs pos="0">
                <a:srgbClr val="2F4776">
                  <a:alpha val="100000"/>
                </a:srgbClr>
              </a:gs>
              <a:gs pos="100000">
                <a:srgbClr val="6699FF">
                  <a:alpha val="100000"/>
                </a:srgbClr>
              </a:gs>
            </a:gsLst>
            <a:lin ang="0" scaled="1"/>
            <a:tileRect/>
          </a:gradFill>
          <a:ln w="12700">
            <a:noFill/>
          </a:ln>
        </p:spPr>
        <p:txBody>
          <a:bodyPr/>
          <a:p>
            <a:endParaRPr lang="en-US"/>
          </a:p>
        </p:txBody>
      </p:sp>
      <p:sp>
        <p:nvSpPr>
          <p:cNvPr id="50180" name="Rectangle 4"/>
          <p:cNvSpPr/>
          <p:nvPr/>
        </p:nvSpPr>
        <p:spPr>
          <a:xfrm>
            <a:off x="279400" y="228600"/>
            <a:ext cx="304800" cy="304800"/>
          </a:xfrm>
          <a:prstGeom prst="rect">
            <a:avLst/>
          </a:prstGeom>
          <a:solidFill>
            <a:srgbClr val="000099"/>
          </a:solid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sp>
        <p:nvSpPr>
          <p:cNvPr id="50181" name="Text Box 115"/>
          <p:cNvSpPr txBox="1"/>
          <p:nvPr/>
        </p:nvSpPr>
        <p:spPr>
          <a:xfrm>
            <a:off x="390525" y="966788"/>
            <a:ext cx="45180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ja-JP" sz="2400" b="1" dirty="0">
                <a:solidFill>
                  <a:srgbClr val="0000CC"/>
                </a:solidFill>
                <a:latin typeface="Arial" panose="020B0604020202020204" pitchFamily="34" charset="0"/>
                <a:ea typeface="MS PGothic" panose="020B0600070205080204" pitchFamily="34" charset="-128"/>
              </a:rPr>
              <a:t>- What is the PDCA Cycle for?</a:t>
            </a:r>
            <a:endParaRPr lang="en-US" altLang="ja-JP" sz="2400" b="1" dirty="0">
              <a:solidFill>
                <a:srgbClr val="0000CC"/>
              </a:solidFill>
              <a:latin typeface="Arial" panose="020B0604020202020204" pitchFamily="34" charset="0"/>
              <a:ea typeface="MS PGothic" panose="020B0600070205080204" pitchFamily="34" charset="-128"/>
            </a:endParaRPr>
          </a:p>
        </p:txBody>
      </p:sp>
      <p:sp>
        <p:nvSpPr>
          <p:cNvPr id="50182" name="Text Box 116"/>
          <p:cNvSpPr txBox="1"/>
          <p:nvPr/>
        </p:nvSpPr>
        <p:spPr>
          <a:xfrm>
            <a:off x="581025" y="1457325"/>
            <a:ext cx="770572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90000"/>
              </a:lnSpc>
              <a:spcBef>
                <a:spcPct val="0"/>
              </a:spcBef>
              <a:buClrTx/>
              <a:buSzTx/>
              <a:buFontTx/>
              <a:buNone/>
            </a:pPr>
            <a:r>
              <a:rPr lang="en-US" altLang="ja-JP" sz="2000" b="1" dirty="0">
                <a:latin typeface="Arial" panose="020B0604020202020204" pitchFamily="34" charset="0"/>
                <a:ea typeface="MS PGothic" panose="020B0600070205080204" pitchFamily="34" charset="-128"/>
              </a:rPr>
              <a:t>Achieving objectives effectively and efficiently by rotating the PDCA cycle of Action Plan.</a:t>
            </a:r>
            <a:endParaRPr lang="en-US" altLang="ja-JP" sz="2000" b="1" dirty="0">
              <a:latin typeface="Arial" panose="020B0604020202020204" pitchFamily="34" charset="0"/>
              <a:ea typeface="MS PGothic" panose="020B0600070205080204" pitchFamily="34" charset="-128"/>
            </a:endParaRPr>
          </a:p>
        </p:txBody>
      </p:sp>
      <p:grpSp>
        <p:nvGrpSpPr>
          <p:cNvPr id="50183" name="Group 170"/>
          <p:cNvGrpSpPr/>
          <p:nvPr/>
        </p:nvGrpSpPr>
        <p:grpSpPr>
          <a:xfrm>
            <a:off x="1177925" y="2184400"/>
            <a:ext cx="7416800" cy="4051300"/>
            <a:chOff x="742" y="1376"/>
            <a:chExt cx="4672" cy="2552"/>
          </a:xfrm>
        </p:grpSpPr>
        <p:grpSp>
          <p:nvGrpSpPr>
            <p:cNvPr id="50184" name="Group 169"/>
            <p:cNvGrpSpPr/>
            <p:nvPr/>
          </p:nvGrpSpPr>
          <p:grpSpPr>
            <a:xfrm>
              <a:off x="1614" y="1526"/>
              <a:ext cx="2576" cy="2402"/>
              <a:chOff x="1614" y="1526"/>
              <a:chExt cx="2576" cy="2402"/>
            </a:xfrm>
          </p:grpSpPr>
          <p:sp>
            <p:nvSpPr>
              <p:cNvPr id="50191" name="Oval 92"/>
              <p:cNvSpPr/>
              <p:nvPr/>
            </p:nvSpPr>
            <p:spPr>
              <a:xfrm>
                <a:off x="2949" y="1549"/>
                <a:ext cx="679" cy="682"/>
              </a:xfrm>
              <a:prstGeom prst="ellipse">
                <a:avLst/>
              </a:prstGeom>
              <a:gradFill rotWithShape="0">
                <a:gsLst>
                  <a:gs pos="0">
                    <a:srgbClr val="E6FFCD"/>
                  </a:gs>
                  <a:gs pos="100000">
                    <a:srgbClr val="CCFF99"/>
                  </a:gs>
                </a:gsLst>
                <a:path path="shape">
                  <a:fillToRect l="50000" t="50000" r="50000" b="50000"/>
                </a:path>
                <a:tileRect/>
              </a:gradFill>
              <a:ln w="12700" cap="flat" cmpd="sng">
                <a:solidFill>
                  <a:schemeClr val="accent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900" b="1" dirty="0">
                    <a:solidFill>
                      <a:srgbClr val="000099"/>
                    </a:solidFill>
                    <a:latin typeface="Arial" panose="020B0604020202020204" pitchFamily="34" charset="0"/>
                    <a:ea typeface="MS Gothic" panose="020B0609070205080204" pitchFamily="49" charset="-128"/>
                  </a:rPr>
                  <a:t>Plan</a:t>
                </a:r>
                <a:endParaRPr lang="en-US" altLang="ja-JP" sz="1900" b="1" dirty="0">
                  <a:solidFill>
                    <a:srgbClr val="000099"/>
                  </a:solidFill>
                  <a:latin typeface="Arial" panose="020B0604020202020204" pitchFamily="34" charset="0"/>
                  <a:ea typeface="MS Gothic" panose="020B0609070205080204" pitchFamily="49" charset="-128"/>
                </a:endParaRPr>
              </a:p>
            </p:txBody>
          </p:sp>
          <p:sp>
            <p:nvSpPr>
              <p:cNvPr id="50192" name="Oval 93"/>
              <p:cNvSpPr/>
              <p:nvPr/>
            </p:nvSpPr>
            <p:spPr>
              <a:xfrm>
                <a:off x="3018" y="3226"/>
                <a:ext cx="697" cy="702"/>
              </a:xfrm>
              <a:prstGeom prst="ellipse">
                <a:avLst/>
              </a:prstGeom>
              <a:gradFill rotWithShape="0">
                <a:gsLst>
                  <a:gs pos="0">
                    <a:srgbClr val="E6FFCD"/>
                  </a:gs>
                  <a:gs pos="100000">
                    <a:srgbClr val="CCFF99"/>
                  </a:gs>
                </a:gsLst>
                <a:path path="shape">
                  <a:fillToRect l="50000" t="50000" r="50000" b="50000"/>
                </a:path>
                <a:tileRect/>
              </a:gradFill>
              <a:ln w="12700" cap="flat" cmpd="sng">
                <a:solidFill>
                  <a:schemeClr val="accent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800" b="1" dirty="0">
                    <a:solidFill>
                      <a:srgbClr val="000099"/>
                    </a:solidFill>
                    <a:latin typeface="Arial" panose="020B0604020202020204" pitchFamily="34" charset="0"/>
                    <a:ea typeface="MS Gothic" panose="020B0609070205080204" pitchFamily="49" charset="-128"/>
                  </a:rPr>
                  <a:t>Implement</a:t>
                </a:r>
                <a:endParaRPr lang="en-US" altLang="ja-JP" sz="1800" b="1" dirty="0">
                  <a:solidFill>
                    <a:srgbClr val="000099"/>
                  </a:solidFill>
                  <a:latin typeface="Arial" panose="020B0604020202020204" pitchFamily="34" charset="0"/>
                  <a:ea typeface="MS Gothic" panose="020B0609070205080204" pitchFamily="49" charset="-128"/>
                </a:endParaRPr>
              </a:p>
            </p:txBody>
          </p:sp>
          <p:sp>
            <p:nvSpPr>
              <p:cNvPr id="50193" name="Oval 94"/>
              <p:cNvSpPr/>
              <p:nvPr/>
            </p:nvSpPr>
            <p:spPr>
              <a:xfrm>
                <a:off x="1616" y="2796"/>
                <a:ext cx="681" cy="683"/>
              </a:xfrm>
              <a:prstGeom prst="ellipse">
                <a:avLst/>
              </a:prstGeom>
              <a:gradFill rotWithShape="0">
                <a:gsLst>
                  <a:gs pos="0">
                    <a:srgbClr val="E6FFCD"/>
                  </a:gs>
                  <a:gs pos="100000">
                    <a:srgbClr val="CCFF99"/>
                  </a:gs>
                </a:gsLst>
                <a:path path="shape">
                  <a:fillToRect l="50000" t="50000" r="50000" b="50000"/>
                </a:path>
                <a:tileRect/>
              </a:gradFill>
              <a:ln w="12700" cap="flat" cmpd="sng">
                <a:solidFill>
                  <a:schemeClr val="accent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800" b="1" dirty="0">
                    <a:solidFill>
                      <a:srgbClr val="000099"/>
                    </a:solidFill>
                    <a:latin typeface="Arial" panose="020B0604020202020204" pitchFamily="34" charset="0"/>
                    <a:ea typeface="MS Gothic" panose="020B0609070205080204" pitchFamily="49" charset="-128"/>
                  </a:rPr>
                  <a:t>Study/</a:t>
                </a:r>
                <a:endParaRPr lang="en-US" altLang="ja-JP" sz="1800" b="1" dirty="0">
                  <a:solidFill>
                    <a:srgbClr val="000099"/>
                  </a:solidFill>
                  <a:latin typeface="Arial" panose="020B0604020202020204" pitchFamily="34" charset="0"/>
                  <a:ea typeface="MS Gothic" panose="020B0609070205080204" pitchFamily="49" charset="-128"/>
                </a:endParaRPr>
              </a:p>
              <a:p>
                <a:pPr marL="0" lvl="0" indent="0" algn="ctr">
                  <a:lnSpc>
                    <a:spcPct val="80000"/>
                  </a:lnSpc>
                  <a:spcBef>
                    <a:spcPct val="0"/>
                  </a:spcBef>
                  <a:buClrTx/>
                  <a:buSzTx/>
                  <a:buFontTx/>
                  <a:buNone/>
                </a:pPr>
                <a:r>
                  <a:rPr lang="en-US" altLang="ja-JP" sz="1800" b="1" dirty="0">
                    <a:solidFill>
                      <a:srgbClr val="000099"/>
                    </a:solidFill>
                    <a:latin typeface="Arial" panose="020B0604020202020204" pitchFamily="34" charset="0"/>
                    <a:ea typeface="MS Gothic" panose="020B0609070205080204" pitchFamily="49" charset="-128"/>
                  </a:rPr>
                  <a:t>Learn</a:t>
                </a:r>
                <a:endParaRPr lang="en-US" altLang="ja-JP" sz="1800" b="1" dirty="0">
                  <a:solidFill>
                    <a:srgbClr val="000099"/>
                  </a:solidFill>
                  <a:latin typeface="Arial" panose="020B0604020202020204" pitchFamily="34" charset="0"/>
                  <a:ea typeface="MS Gothic" panose="020B0609070205080204" pitchFamily="49" charset="-128"/>
                </a:endParaRPr>
              </a:p>
            </p:txBody>
          </p:sp>
          <p:sp>
            <p:nvSpPr>
              <p:cNvPr id="50194" name="Oval 95"/>
              <p:cNvSpPr/>
              <p:nvPr/>
            </p:nvSpPr>
            <p:spPr>
              <a:xfrm>
                <a:off x="2094" y="3207"/>
                <a:ext cx="679" cy="684"/>
              </a:xfrm>
              <a:prstGeom prst="ellipse">
                <a:avLst/>
              </a:prstGeom>
              <a:gradFill rotWithShape="0">
                <a:gsLst>
                  <a:gs pos="0">
                    <a:srgbClr val="E6FFCD"/>
                  </a:gs>
                  <a:gs pos="100000">
                    <a:srgbClr val="CCFF99"/>
                  </a:gs>
                </a:gsLst>
                <a:path path="shape">
                  <a:fillToRect l="50000" t="50000" r="50000" b="50000"/>
                </a:path>
                <a:tileRect/>
              </a:gradFill>
              <a:ln w="12700" cap="flat" cmpd="sng">
                <a:solidFill>
                  <a:schemeClr val="accent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800" b="1" dirty="0">
                    <a:solidFill>
                      <a:srgbClr val="000099"/>
                    </a:solidFill>
                    <a:latin typeface="Arial" panose="020B0604020202020204" pitchFamily="34" charset="0"/>
                    <a:ea typeface="MS Gothic" panose="020B0609070205080204" pitchFamily="49" charset="-128"/>
                  </a:rPr>
                  <a:t>Analyze</a:t>
                </a:r>
                <a:endParaRPr lang="en-US" altLang="ja-JP" sz="1800" b="1" dirty="0">
                  <a:solidFill>
                    <a:srgbClr val="000099"/>
                  </a:solidFill>
                  <a:latin typeface="Arial" panose="020B0604020202020204" pitchFamily="34" charset="0"/>
                  <a:ea typeface="MS Gothic" panose="020B0609070205080204" pitchFamily="49" charset="-128"/>
                </a:endParaRPr>
              </a:p>
            </p:txBody>
          </p:sp>
          <p:sp>
            <p:nvSpPr>
              <p:cNvPr id="50195" name="Oval 96"/>
              <p:cNvSpPr/>
              <p:nvPr/>
            </p:nvSpPr>
            <p:spPr>
              <a:xfrm>
                <a:off x="1614" y="1934"/>
                <a:ext cx="696" cy="700"/>
              </a:xfrm>
              <a:prstGeom prst="ellipse">
                <a:avLst/>
              </a:prstGeom>
              <a:gradFill rotWithShape="0">
                <a:gsLst>
                  <a:gs pos="0">
                    <a:srgbClr val="E6FFCD"/>
                  </a:gs>
                  <a:gs pos="100000">
                    <a:srgbClr val="CCFF99"/>
                  </a:gs>
                </a:gsLst>
                <a:path path="shape">
                  <a:fillToRect l="50000" t="50000" r="50000" b="50000"/>
                </a:path>
                <a:tileRect/>
              </a:gradFill>
              <a:ln w="12700" cap="flat" cmpd="sng">
                <a:solidFill>
                  <a:schemeClr val="accent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800" b="1" dirty="0">
                    <a:solidFill>
                      <a:srgbClr val="000099"/>
                    </a:solidFill>
                    <a:latin typeface="Arial" panose="020B0604020202020204" pitchFamily="34" charset="0"/>
                    <a:ea typeface="MS Gothic" panose="020B0609070205080204" pitchFamily="49" charset="-128"/>
                  </a:rPr>
                  <a:t>Improve</a:t>
                </a:r>
                <a:endParaRPr lang="en-US" altLang="ja-JP" sz="1800" b="1" dirty="0">
                  <a:solidFill>
                    <a:srgbClr val="000099"/>
                  </a:solidFill>
                  <a:latin typeface="Arial" panose="020B0604020202020204" pitchFamily="34" charset="0"/>
                  <a:ea typeface="MS Gothic" panose="020B0609070205080204" pitchFamily="49" charset="-128"/>
                </a:endParaRPr>
              </a:p>
            </p:txBody>
          </p:sp>
          <p:sp>
            <p:nvSpPr>
              <p:cNvPr id="50196" name="Oval 97"/>
              <p:cNvSpPr/>
              <p:nvPr/>
            </p:nvSpPr>
            <p:spPr>
              <a:xfrm>
                <a:off x="2088" y="1526"/>
                <a:ext cx="698" cy="702"/>
              </a:xfrm>
              <a:prstGeom prst="ellipse">
                <a:avLst/>
              </a:prstGeom>
              <a:solidFill>
                <a:srgbClr val="FFCCFF"/>
              </a:solidFill>
              <a:ln w="12700" cap="flat" cmpd="sng">
                <a:solidFill>
                  <a:schemeClr val="accent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lnSpc>
                    <a:spcPct val="90000"/>
                  </a:lnSpc>
                  <a:spcBef>
                    <a:spcPct val="0"/>
                  </a:spcBef>
                  <a:buClrTx/>
                  <a:buSzTx/>
                  <a:buFontTx/>
                  <a:buNone/>
                </a:pPr>
                <a:r>
                  <a:rPr lang="en-US" altLang="ja-JP" sz="1900" b="1" dirty="0">
                    <a:solidFill>
                      <a:srgbClr val="000099"/>
                    </a:solidFill>
                    <a:latin typeface="Arial Narrow" panose="020B0606020202030204" pitchFamily="34" charset="0"/>
                    <a:ea typeface="MS PGothic" panose="020B0600070205080204" pitchFamily="34" charset="-128"/>
                  </a:rPr>
                  <a:t>Standar-</a:t>
                </a:r>
                <a:br>
                  <a:rPr lang="en-US" altLang="ja-JP" sz="1900" b="1" dirty="0">
                    <a:solidFill>
                      <a:srgbClr val="000099"/>
                    </a:solidFill>
                    <a:latin typeface="Arial Narrow" panose="020B0606020202030204" pitchFamily="34" charset="0"/>
                    <a:ea typeface="MS PGothic" panose="020B0600070205080204" pitchFamily="34" charset="-128"/>
                  </a:rPr>
                </a:br>
                <a:r>
                  <a:rPr lang="en-US" altLang="ja-JP" sz="1900" b="1" dirty="0">
                    <a:solidFill>
                      <a:srgbClr val="000099"/>
                    </a:solidFill>
                    <a:latin typeface="Arial Narrow" panose="020B0606020202030204" pitchFamily="34" charset="0"/>
                    <a:ea typeface="MS PGothic" panose="020B0600070205080204" pitchFamily="34" charset="-128"/>
                  </a:rPr>
                  <a:t>dization</a:t>
                </a:r>
                <a:endParaRPr lang="en-US" altLang="ja-JP" sz="1900" b="1" dirty="0">
                  <a:solidFill>
                    <a:srgbClr val="000099"/>
                  </a:solidFill>
                  <a:latin typeface="Arial Narrow" panose="020B0606020202030204" pitchFamily="34" charset="0"/>
                  <a:ea typeface="MS PGothic" panose="020B0600070205080204" pitchFamily="34" charset="-128"/>
                </a:endParaRPr>
              </a:p>
            </p:txBody>
          </p:sp>
          <p:sp>
            <p:nvSpPr>
              <p:cNvPr id="50197" name="Oval 98"/>
              <p:cNvSpPr/>
              <p:nvPr/>
            </p:nvSpPr>
            <p:spPr>
              <a:xfrm>
                <a:off x="3512" y="1912"/>
                <a:ext cx="678" cy="684"/>
              </a:xfrm>
              <a:prstGeom prst="ellipse">
                <a:avLst/>
              </a:prstGeom>
              <a:solidFill>
                <a:srgbClr val="FFCCFF"/>
              </a:solidFill>
              <a:ln w="12700" cap="flat" cmpd="sng">
                <a:solidFill>
                  <a:schemeClr val="accent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1800" b="1" dirty="0">
                    <a:solidFill>
                      <a:srgbClr val="000099"/>
                    </a:solidFill>
                    <a:latin typeface="Arial" panose="020B0604020202020204" pitchFamily="34" charset="0"/>
                    <a:ea typeface="MS Gothic" panose="020B0609070205080204" pitchFamily="49" charset="-128"/>
                  </a:rPr>
                  <a:t>Standard</a:t>
                </a:r>
                <a:endParaRPr lang="en-US" altLang="ja-JP" sz="1800" b="1" dirty="0">
                  <a:solidFill>
                    <a:srgbClr val="000099"/>
                  </a:solidFill>
                  <a:latin typeface="Arial" panose="020B0604020202020204" pitchFamily="34" charset="0"/>
                  <a:ea typeface="MS Gothic" panose="020B0609070205080204" pitchFamily="49" charset="-128"/>
                </a:endParaRPr>
              </a:p>
            </p:txBody>
          </p:sp>
          <p:sp>
            <p:nvSpPr>
              <p:cNvPr id="50198" name="Oval 99"/>
              <p:cNvSpPr/>
              <p:nvPr/>
            </p:nvSpPr>
            <p:spPr>
              <a:xfrm>
                <a:off x="3459" y="2743"/>
                <a:ext cx="696" cy="701"/>
              </a:xfrm>
              <a:prstGeom prst="ellipse">
                <a:avLst/>
              </a:prstGeom>
              <a:gradFill rotWithShape="0">
                <a:gsLst>
                  <a:gs pos="0">
                    <a:srgbClr val="E6FFCD"/>
                  </a:gs>
                  <a:gs pos="100000">
                    <a:srgbClr val="CCFF99"/>
                  </a:gs>
                </a:gsLst>
                <a:path path="shape">
                  <a:fillToRect l="50000" t="50000" r="50000" b="50000"/>
                </a:path>
                <a:tileRect/>
              </a:gradFill>
              <a:ln w="12700" cap="flat" cmpd="sng">
                <a:solidFill>
                  <a:schemeClr val="accent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r>
                  <a:rPr lang="en-US" altLang="ja-JP" sz="2000" b="1" dirty="0">
                    <a:solidFill>
                      <a:srgbClr val="000099"/>
                    </a:solidFill>
                    <a:latin typeface="Arial" panose="020B0604020202020204" pitchFamily="34" charset="0"/>
                    <a:ea typeface="MS Gothic" panose="020B0609070205080204" pitchFamily="49" charset="-128"/>
                  </a:rPr>
                  <a:t>Train</a:t>
                </a:r>
                <a:endParaRPr lang="en-US" altLang="ja-JP" sz="2000" b="1" dirty="0">
                  <a:solidFill>
                    <a:srgbClr val="000099"/>
                  </a:solidFill>
                  <a:latin typeface="Arial" panose="020B0604020202020204" pitchFamily="34" charset="0"/>
                  <a:ea typeface="MS Gothic" panose="020B0609070205080204" pitchFamily="49" charset="-128"/>
                </a:endParaRPr>
              </a:p>
            </p:txBody>
          </p:sp>
          <p:grpSp>
            <p:nvGrpSpPr>
              <p:cNvPr id="50199" name="Group 100"/>
              <p:cNvGrpSpPr/>
              <p:nvPr/>
            </p:nvGrpSpPr>
            <p:grpSpPr>
              <a:xfrm>
                <a:off x="2120" y="1980"/>
                <a:ext cx="1527" cy="1458"/>
                <a:chOff x="3338" y="1042"/>
                <a:chExt cx="1269" cy="1248"/>
              </a:xfrm>
            </p:grpSpPr>
            <p:sp>
              <p:nvSpPr>
                <p:cNvPr id="50207" name="Oval 101"/>
                <p:cNvSpPr/>
                <p:nvPr/>
              </p:nvSpPr>
              <p:spPr>
                <a:xfrm>
                  <a:off x="3343" y="1044"/>
                  <a:ext cx="1264" cy="1246"/>
                </a:xfrm>
                <a:prstGeom prst="ellipse">
                  <a:avLst/>
                </a:prstGeom>
                <a:gradFill rotWithShape="0">
                  <a:gsLst>
                    <a:gs pos="0">
                      <a:srgbClr val="F0FFF5"/>
                    </a:gs>
                    <a:gs pos="100000">
                      <a:srgbClr val="C2FED6"/>
                    </a:gs>
                  </a:gsLst>
                  <a:path path="shape">
                    <a:fillToRect l="50000" t="50000" r="50000" b="50000"/>
                  </a:path>
                  <a:tileRect/>
                </a:gradFill>
                <a:ln w="19050" cap="flat" cmpd="sng">
                  <a:solidFill>
                    <a:srgbClr val="66CCFF"/>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gn="ctr">
                    <a:spcBef>
                      <a:spcPct val="0"/>
                    </a:spcBef>
                    <a:buClrTx/>
                    <a:buSzTx/>
                    <a:buFontTx/>
                    <a:buNone/>
                  </a:pPr>
                  <a:endParaRPr lang="en-GB" altLang="ja-JP" sz="1200" b="1" dirty="0">
                    <a:solidFill>
                      <a:srgbClr val="000099"/>
                    </a:solidFill>
                    <a:latin typeface="Times New Roman" panose="02020603050405020304" pitchFamily="18" charset="0"/>
                    <a:ea typeface="MS PGothic" panose="020B0600070205080204" pitchFamily="34" charset="-128"/>
                  </a:endParaRPr>
                </a:p>
              </p:txBody>
            </p:sp>
            <p:sp>
              <p:nvSpPr>
                <p:cNvPr id="50208" name="Line 102"/>
                <p:cNvSpPr/>
                <p:nvPr/>
              </p:nvSpPr>
              <p:spPr>
                <a:xfrm>
                  <a:off x="3338" y="1665"/>
                  <a:ext cx="1264" cy="0"/>
                </a:xfrm>
                <a:prstGeom prst="line">
                  <a:avLst/>
                </a:prstGeom>
                <a:ln w="57150" cap="flat" cmpd="sng">
                  <a:solidFill>
                    <a:schemeClr val="tx1"/>
                  </a:solidFill>
                  <a:prstDash val="solid"/>
                  <a:headEnd type="none" w="med" len="med"/>
                  <a:tailEnd type="none" w="med" len="med"/>
                </a:ln>
              </p:spPr>
            </p:sp>
            <p:sp>
              <p:nvSpPr>
                <p:cNvPr id="50209" name="Line 103"/>
                <p:cNvSpPr/>
                <p:nvPr/>
              </p:nvSpPr>
              <p:spPr>
                <a:xfrm>
                  <a:off x="3969" y="1042"/>
                  <a:ext cx="0" cy="1246"/>
                </a:xfrm>
                <a:prstGeom prst="line">
                  <a:avLst/>
                </a:prstGeom>
                <a:ln w="57150" cap="flat" cmpd="sng">
                  <a:solidFill>
                    <a:schemeClr val="tx1"/>
                  </a:solidFill>
                  <a:prstDash val="solid"/>
                  <a:headEnd type="none" w="med" len="med"/>
                  <a:tailEnd type="none" w="med" len="med"/>
                </a:ln>
              </p:spPr>
            </p:sp>
          </p:grpSp>
          <p:sp>
            <p:nvSpPr>
              <p:cNvPr id="50200" name="Text Box 104"/>
              <p:cNvSpPr txBox="1"/>
              <p:nvPr/>
            </p:nvSpPr>
            <p:spPr>
              <a:xfrm>
                <a:off x="2846" y="2178"/>
                <a:ext cx="6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ja-JP" sz="2400" b="1" dirty="0">
                    <a:solidFill>
                      <a:srgbClr val="000099"/>
                    </a:solidFill>
                    <a:latin typeface="Helvetica" pitchFamily="34" charset="0"/>
                    <a:ea typeface="中ゴシックBBB"/>
                  </a:rPr>
                  <a:t>PLAN</a:t>
                </a:r>
                <a:endParaRPr lang="en-US" altLang="ja-JP" sz="2400" b="1" dirty="0">
                  <a:solidFill>
                    <a:srgbClr val="000099"/>
                  </a:solidFill>
                  <a:latin typeface="Helvetica" pitchFamily="34" charset="0"/>
                  <a:ea typeface="中ゴシックBBB"/>
                </a:endParaRPr>
              </a:p>
            </p:txBody>
          </p:sp>
          <p:sp>
            <p:nvSpPr>
              <p:cNvPr id="50201" name="Text Box 105"/>
              <p:cNvSpPr txBox="1"/>
              <p:nvPr/>
            </p:nvSpPr>
            <p:spPr>
              <a:xfrm>
                <a:off x="3009" y="2717"/>
                <a:ext cx="4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ja-JP" sz="2400" b="1" dirty="0">
                    <a:solidFill>
                      <a:srgbClr val="000099"/>
                    </a:solidFill>
                    <a:latin typeface="Helvetica" pitchFamily="34" charset="0"/>
                    <a:ea typeface="中ゴシックBBB"/>
                  </a:rPr>
                  <a:t>DO</a:t>
                </a:r>
                <a:endParaRPr lang="en-US" altLang="ja-JP" sz="2400" b="1" dirty="0">
                  <a:solidFill>
                    <a:srgbClr val="000099"/>
                  </a:solidFill>
                  <a:latin typeface="Helvetica" pitchFamily="34" charset="0"/>
                  <a:ea typeface="中ゴシックBBB"/>
                </a:endParaRPr>
              </a:p>
            </p:txBody>
          </p:sp>
          <p:sp>
            <p:nvSpPr>
              <p:cNvPr id="50202" name="Text Box 106"/>
              <p:cNvSpPr txBox="1"/>
              <p:nvPr/>
            </p:nvSpPr>
            <p:spPr>
              <a:xfrm>
                <a:off x="2079" y="2716"/>
                <a:ext cx="80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ja-JP" sz="2400" b="1" dirty="0">
                    <a:solidFill>
                      <a:srgbClr val="000099"/>
                    </a:solidFill>
                    <a:latin typeface="Helvetica" pitchFamily="34" charset="0"/>
                    <a:ea typeface="中ゴシックBBB"/>
                  </a:rPr>
                  <a:t>CHECK</a:t>
                </a:r>
                <a:endParaRPr lang="en-US" altLang="ja-JP" sz="2400" b="1" dirty="0">
                  <a:solidFill>
                    <a:srgbClr val="000099"/>
                  </a:solidFill>
                  <a:latin typeface="Helvetica" pitchFamily="34" charset="0"/>
                  <a:ea typeface="中ゴシックBBB"/>
                </a:endParaRPr>
              </a:p>
            </p:txBody>
          </p:sp>
          <p:sp>
            <p:nvSpPr>
              <p:cNvPr id="50203" name="Text Box 107"/>
              <p:cNvSpPr txBox="1"/>
              <p:nvPr/>
            </p:nvSpPr>
            <p:spPr>
              <a:xfrm>
                <a:off x="2231" y="2957"/>
                <a:ext cx="634" cy="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ja-JP" sz="1600" b="1" dirty="0">
                    <a:solidFill>
                      <a:srgbClr val="000099"/>
                    </a:solidFill>
                    <a:latin typeface="Times New Roman" panose="02020603050405020304" pitchFamily="18" charset="0"/>
                    <a:ea typeface="MS PGothic" panose="020B0600070205080204" pitchFamily="34" charset="-128"/>
                  </a:rPr>
                  <a:t>(STUDY)</a:t>
                </a:r>
                <a:endParaRPr lang="en-US" altLang="ja-JP" sz="1600" b="1" dirty="0">
                  <a:solidFill>
                    <a:srgbClr val="000099"/>
                  </a:solidFill>
                  <a:latin typeface="Times New Roman" panose="02020603050405020304" pitchFamily="18" charset="0"/>
                  <a:ea typeface="MS PGothic" panose="020B0600070205080204" pitchFamily="34" charset="-128"/>
                </a:endParaRPr>
              </a:p>
            </p:txBody>
          </p:sp>
          <p:sp>
            <p:nvSpPr>
              <p:cNvPr id="50204" name="Text Box 108"/>
              <p:cNvSpPr txBox="1"/>
              <p:nvPr/>
            </p:nvSpPr>
            <p:spPr>
              <a:xfrm>
                <a:off x="2033" y="2430"/>
                <a:ext cx="820" cy="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spcBef>
                    <a:spcPct val="0"/>
                  </a:spcBef>
                  <a:buClrTx/>
                  <a:buSzTx/>
                  <a:buFontTx/>
                  <a:buNone/>
                </a:pPr>
                <a:r>
                  <a:rPr lang="en-US" altLang="ja-JP" sz="1600" b="1" dirty="0">
                    <a:solidFill>
                      <a:srgbClr val="000099"/>
                    </a:solidFill>
                    <a:latin typeface="Times New Roman" panose="02020603050405020304" pitchFamily="18" charset="0"/>
                    <a:ea typeface="MS PGothic" panose="020B0600070205080204" pitchFamily="34" charset="-128"/>
                  </a:rPr>
                  <a:t>(IMPROVE)</a:t>
                </a:r>
                <a:endParaRPr lang="en-US" altLang="ja-JP" sz="1600" b="1" dirty="0">
                  <a:solidFill>
                    <a:srgbClr val="000099"/>
                  </a:solidFill>
                  <a:latin typeface="Times New Roman" panose="02020603050405020304" pitchFamily="18" charset="0"/>
                  <a:ea typeface="MS PGothic" panose="020B0600070205080204" pitchFamily="34" charset="-128"/>
                </a:endParaRPr>
              </a:p>
            </p:txBody>
          </p:sp>
          <p:sp>
            <p:nvSpPr>
              <p:cNvPr id="50205" name="Text Box 109"/>
              <p:cNvSpPr txBox="1"/>
              <p:nvPr/>
            </p:nvSpPr>
            <p:spPr>
              <a:xfrm>
                <a:off x="2316" y="2112"/>
                <a:ext cx="511" cy="35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nSpc>
                    <a:spcPct val="130000"/>
                  </a:lnSpc>
                  <a:spcBef>
                    <a:spcPct val="0"/>
                  </a:spcBef>
                  <a:buClrTx/>
                  <a:buSzTx/>
                  <a:buFontTx/>
                  <a:buNone/>
                </a:pPr>
                <a:r>
                  <a:rPr lang="en-US" altLang="ja-JP" sz="2400" b="1" dirty="0">
                    <a:solidFill>
                      <a:srgbClr val="000099"/>
                    </a:solidFill>
                    <a:latin typeface="Helvetica" pitchFamily="34" charset="0"/>
                    <a:ea typeface="中ゴシックBBB"/>
                  </a:rPr>
                  <a:t>ACT</a:t>
                </a:r>
                <a:endParaRPr lang="en-US" altLang="ja-JP" sz="2400" b="1" dirty="0">
                  <a:solidFill>
                    <a:srgbClr val="000099"/>
                  </a:solidFill>
                  <a:latin typeface="Helvetica" pitchFamily="34" charset="0"/>
                  <a:ea typeface="中ゴシックBBB"/>
                </a:endParaRPr>
              </a:p>
            </p:txBody>
          </p:sp>
          <p:sp>
            <p:nvSpPr>
              <p:cNvPr id="50206" name="Rectangle 110"/>
              <p:cNvSpPr/>
              <p:nvPr/>
            </p:nvSpPr>
            <p:spPr>
              <a:xfrm>
                <a:off x="2879" y="2441"/>
                <a:ext cx="952" cy="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r>
                  <a:rPr lang="en-US" altLang="ja-JP" sz="1600" b="1" dirty="0">
                    <a:solidFill>
                      <a:srgbClr val="000099"/>
                    </a:solidFill>
                    <a:latin typeface="Times New Roman" panose="02020603050405020304" pitchFamily="18" charset="0"/>
                    <a:ea typeface="MS PGothic" panose="020B0600070205080204" pitchFamily="34" charset="-128"/>
                  </a:rPr>
                  <a:t>（STANDARD）</a:t>
                </a:r>
                <a:endParaRPr lang="en-US" altLang="ja-JP" sz="1600" b="1" dirty="0">
                  <a:solidFill>
                    <a:srgbClr val="000099"/>
                  </a:solidFill>
                  <a:latin typeface="Times New Roman" panose="02020603050405020304" pitchFamily="18" charset="0"/>
                  <a:ea typeface="MS PGothic" panose="020B0600070205080204" pitchFamily="34" charset="-128"/>
                </a:endParaRPr>
              </a:p>
            </p:txBody>
          </p:sp>
        </p:grpSp>
        <p:sp>
          <p:nvSpPr>
            <p:cNvPr id="50185" name="Text Box 111"/>
            <p:cNvSpPr txBox="1"/>
            <p:nvPr/>
          </p:nvSpPr>
          <p:spPr>
            <a:xfrm>
              <a:off x="3710" y="1470"/>
              <a:ext cx="1022" cy="33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80000"/>
                </a:lnSpc>
                <a:spcBef>
                  <a:spcPct val="0"/>
                </a:spcBef>
                <a:buClrTx/>
                <a:buSzTx/>
                <a:buFontTx/>
                <a:buNone/>
              </a:pPr>
              <a:r>
                <a:rPr lang="en-US" altLang="ja-JP" sz="1800" b="1" dirty="0">
                  <a:latin typeface="Arial" panose="020B0604020202020204" pitchFamily="34" charset="0"/>
                  <a:ea typeface="MS PGothic" panose="020B0600070205080204" pitchFamily="34" charset="-128"/>
                </a:rPr>
                <a:t>Make </a:t>
              </a:r>
              <a:endParaRPr lang="en-US" altLang="ja-JP" sz="1800" b="1" dirty="0">
                <a:latin typeface="Arial" panose="020B0604020202020204" pitchFamily="34" charset="0"/>
                <a:ea typeface="MS PGothic" panose="020B0600070205080204" pitchFamily="34" charset="-128"/>
              </a:endParaRPr>
            </a:p>
            <a:p>
              <a:pPr marL="0" lvl="0" indent="0" eaLnBrk="1" hangingPunct="1">
                <a:lnSpc>
                  <a:spcPct val="80000"/>
                </a:lnSpc>
                <a:spcBef>
                  <a:spcPct val="0"/>
                </a:spcBef>
                <a:buClrTx/>
                <a:buSzTx/>
                <a:buFontTx/>
                <a:buNone/>
              </a:pPr>
              <a:r>
                <a:rPr lang="en-US" altLang="ja-JP" sz="1800" b="1" dirty="0">
                  <a:latin typeface="Arial" panose="020B0604020202020204" pitchFamily="34" charset="0"/>
                  <a:ea typeface="MS PGothic" panose="020B0600070205080204" pitchFamily="34" charset="-128"/>
                </a:rPr>
                <a:t>Action Plan</a:t>
              </a:r>
              <a:endParaRPr lang="en-US" altLang="ja-JP" sz="1800" b="1" dirty="0">
                <a:latin typeface="Arial" panose="020B0604020202020204" pitchFamily="34" charset="0"/>
                <a:ea typeface="MS PGothic" panose="020B0600070205080204" pitchFamily="34" charset="-128"/>
              </a:endParaRPr>
            </a:p>
          </p:txBody>
        </p:sp>
        <p:sp>
          <p:nvSpPr>
            <p:cNvPr id="50186" name="Text Box 112"/>
            <p:cNvSpPr txBox="1"/>
            <p:nvPr/>
          </p:nvSpPr>
          <p:spPr>
            <a:xfrm>
              <a:off x="3918" y="3466"/>
              <a:ext cx="1104" cy="33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80000"/>
                </a:lnSpc>
                <a:spcBef>
                  <a:spcPct val="0"/>
                </a:spcBef>
                <a:buClrTx/>
                <a:buSzTx/>
                <a:buFontTx/>
                <a:buNone/>
              </a:pPr>
              <a:r>
                <a:rPr lang="en-US" altLang="ja-JP" sz="1800" b="1" dirty="0">
                  <a:latin typeface="Arial" panose="020B0604020202020204" pitchFamily="34" charset="0"/>
                  <a:ea typeface="MS PGothic" panose="020B0600070205080204" pitchFamily="34" charset="-128"/>
                </a:rPr>
                <a:t>Put plans into action</a:t>
              </a:r>
              <a:endParaRPr lang="en-US" altLang="ja-JP" sz="1800" b="1" dirty="0">
                <a:latin typeface="Arial" panose="020B0604020202020204" pitchFamily="34" charset="0"/>
                <a:ea typeface="MS PGothic" panose="020B0600070205080204" pitchFamily="34" charset="-128"/>
              </a:endParaRPr>
            </a:p>
          </p:txBody>
        </p:sp>
        <p:sp>
          <p:nvSpPr>
            <p:cNvPr id="50187" name="Text Box 113"/>
            <p:cNvSpPr txBox="1"/>
            <p:nvPr/>
          </p:nvSpPr>
          <p:spPr>
            <a:xfrm>
              <a:off x="866" y="3370"/>
              <a:ext cx="1022" cy="33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80000"/>
                </a:lnSpc>
                <a:spcBef>
                  <a:spcPct val="0"/>
                </a:spcBef>
                <a:buClrTx/>
                <a:buSzTx/>
                <a:buFontTx/>
                <a:buNone/>
              </a:pPr>
              <a:r>
                <a:rPr lang="en-US" altLang="ja-JP" sz="1800" b="1" dirty="0">
                  <a:latin typeface="Arial" panose="020B0604020202020204" pitchFamily="34" charset="0"/>
                  <a:ea typeface="MS PGothic" panose="020B0600070205080204" pitchFamily="34" charset="-128"/>
                </a:rPr>
                <a:t>Check by </a:t>
              </a:r>
              <a:endParaRPr lang="en-US" altLang="ja-JP" sz="1800" b="1" dirty="0">
                <a:latin typeface="Arial" panose="020B0604020202020204" pitchFamily="34" charset="0"/>
                <a:ea typeface="MS PGothic" panose="020B0600070205080204" pitchFamily="34" charset="-128"/>
              </a:endParaRPr>
            </a:p>
            <a:p>
              <a:pPr marL="0" lvl="0" indent="0" eaLnBrk="1" hangingPunct="1">
                <a:lnSpc>
                  <a:spcPct val="80000"/>
                </a:lnSpc>
                <a:spcBef>
                  <a:spcPct val="0"/>
                </a:spcBef>
                <a:buClrTx/>
                <a:buSzTx/>
                <a:buFontTx/>
                <a:buNone/>
              </a:pPr>
              <a:r>
                <a:rPr lang="en-US" altLang="ja-JP" sz="1800" b="1" dirty="0">
                  <a:latin typeface="Arial" panose="020B0604020202020204" pitchFamily="34" charset="0"/>
                  <a:ea typeface="MS PGothic" panose="020B0600070205080204" pitchFamily="34" charset="-128"/>
                </a:rPr>
                <a:t>actual result</a:t>
              </a:r>
              <a:endParaRPr lang="en-US" altLang="ja-JP" sz="1800" b="1" dirty="0">
                <a:latin typeface="Arial" panose="020B0604020202020204" pitchFamily="34" charset="0"/>
                <a:ea typeface="MS PGothic" panose="020B0600070205080204" pitchFamily="34" charset="-128"/>
              </a:endParaRPr>
            </a:p>
          </p:txBody>
        </p:sp>
        <p:sp>
          <p:nvSpPr>
            <p:cNvPr id="50188" name="Text Box 114"/>
            <p:cNvSpPr txBox="1"/>
            <p:nvPr/>
          </p:nvSpPr>
          <p:spPr>
            <a:xfrm>
              <a:off x="744" y="1722"/>
              <a:ext cx="1040" cy="6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lnSpc>
                  <a:spcPct val="80000"/>
                </a:lnSpc>
                <a:spcBef>
                  <a:spcPct val="0"/>
                </a:spcBef>
                <a:buClrTx/>
                <a:buSzTx/>
                <a:buFontTx/>
                <a:buNone/>
              </a:pPr>
              <a:r>
                <a:rPr lang="en-US" altLang="ja-JP" sz="1800" b="1" dirty="0">
                  <a:latin typeface="Arial" panose="020B0604020202020204" pitchFamily="34" charset="0"/>
                  <a:ea typeface="MS PGothic" panose="020B0600070205080204" pitchFamily="34" charset="-128"/>
                </a:rPr>
                <a:t>Take responsive counter-measures</a:t>
              </a:r>
              <a:endParaRPr lang="en-US" altLang="ja-JP" sz="1800" b="1" dirty="0">
                <a:latin typeface="Arial" panose="020B0604020202020204" pitchFamily="34" charset="0"/>
                <a:ea typeface="MS PGothic" panose="020B0600070205080204" pitchFamily="34" charset="-128"/>
              </a:endParaRPr>
            </a:p>
          </p:txBody>
        </p:sp>
        <p:sp>
          <p:nvSpPr>
            <p:cNvPr id="50189" name="Rectangle 118"/>
            <p:cNvSpPr/>
            <p:nvPr/>
          </p:nvSpPr>
          <p:spPr>
            <a:xfrm>
              <a:off x="4289" y="2027"/>
              <a:ext cx="1125" cy="472"/>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a:lnSpc>
                  <a:spcPct val="80000"/>
                </a:lnSpc>
                <a:spcBef>
                  <a:spcPct val="50000"/>
                </a:spcBef>
                <a:buClrTx/>
                <a:buSzTx/>
                <a:buFontTx/>
                <a:buNone/>
              </a:pPr>
              <a:r>
                <a:rPr lang="en-US" altLang="ja-JP" sz="1800" b="1" dirty="0">
                  <a:latin typeface="Arial" panose="020B0604020202020204" pitchFamily="34" charset="0"/>
                  <a:ea typeface="MS PGothic" panose="020B0600070205080204" pitchFamily="34" charset="-128"/>
                </a:rPr>
                <a:t>Clarify  Operation Standard</a:t>
              </a:r>
              <a:endParaRPr lang="en-US" altLang="ja-JP" sz="1800" b="1" dirty="0">
                <a:latin typeface="Arial" panose="020B0604020202020204" pitchFamily="34" charset="0"/>
                <a:ea typeface="MS PGothic" panose="020B0600070205080204" pitchFamily="34" charset="-128"/>
              </a:endParaRPr>
            </a:p>
          </p:txBody>
        </p:sp>
        <p:sp>
          <p:nvSpPr>
            <p:cNvPr id="50190" name="Oval 165"/>
            <p:cNvSpPr/>
            <p:nvPr/>
          </p:nvSpPr>
          <p:spPr>
            <a:xfrm>
              <a:off x="742" y="1376"/>
              <a:ext cx="3312" cy="1632"/>
            </a:xfrm>
            <a:prstGeom prst="ellipse">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latin typeface="+mn-lt"/>
                </a:defRPr>
              </a:lvl5pPr>
            </a:lstStyle>
            <a:p>
              <a:pPr marL="0" lvl="0" indent="0" eaLnBrk="1" hangingPunct="1">
                <a:spcBef>
                  <a:spcPct val="0"/>
                </a:spcBef>
                <a:buClrTx/>
                <a:buSzTx/>
                <a:buFontTx/>
                <a:buNone/>
              </a:pPr>
              <a:endParaRPr lang="it-IT" altLang="en-US" sz="1200" dirty="0">
                <a:latin typeface="Arial" panose="020B0604020202020204" pitchFamily="34" charset="0"/>
                <a:ea typeface="MS PGothic" panose="020B0600070205080204" pitchFamily="34" charset="-128"/>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2"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1014413" y="536575"/>
            <a:ext cx="7215188" cy="677863"/>
          </a:xfrm>
          <a:prstGeom prst="rect">
            <a:avLst/>
          </a:prstGeom>
        </p:spPr>
        <p:txBody>
          <a:bodyPr vert="horz" wrap="none" lIns="0" tIns="0" rIns="0" bIns="0" rtlCol="0">
            <a:spAutoFit/>
          </a:bodyPr>
          <a:lstStyle/>
          <a:p>
            <a:pPr marR="0" defTabSz="914400">
              <a:buClrTx/>
              <a:buSzTx/>
              <a:buFontTx/>
              <a:defRPr/>
            </a:pPr>
            <a:r>
              <a:rPr kumimoji="0" sz="4400" kern="1200" cap="none" spc="10" normalizeH="0" baseline="0" noProof="0" dirty="0">
                <a:solidFill>
                  <a:srgbClr val="FF0000"/>
                </a:solidFill>
                <a:latin typeface="Calibri" panose="020F0502020204030204"/>
                <a:ea typeface="+mn-ea"/>
                <a:cs typeface="Calibri" panose="020F0502020204030204"/>
              </a:rPr>
              <a:t>TOTAL QUALITY MANAGEMENT</a:t>
            </a:r>
            <a:endParaRPr kumimoji="0" sz="4400" kern="1200" cap="none" spc="0" normalizeH="0" baseline="0" noProof="0" dirty="0">
              <a:solidFill>
                <a:srgbClr val="FF0000"/>
              </a:solidFill>
              <a:latin typeface="Calibri" panose="020F0502020204030204"/>
              <a:ea typeface="+mn-ea"/>
              <a:cs typeface="Calibri" panose="020F0502020204030204"/>
            </a:endParaRPr>
          </a:p>
        </p:txBody>
      </p:sp>
      <p:pic>
        <p:nvPicPr>
          <p:cNvPr id="51204" name="Image"/>
          <p:cNvPicPr>
            <a:picLocks noChangeAspect="1"/>
          </p:cNvPicPr>
          <p:nvPr/>
        </p:nvPicPr>
        <p:blipFill>
          <a:blip r:embed="rId2"/>
          <a:stretch>
            <a:fillRect/>
          </a:stretch>
        </p:blipFill>
        <p:spPr>
          <a:xfrm>
            <a:off x="2057400" y="1701800"/>
            <a:ext cx="5105400" cy="4899025"/>
          </a:xfrm>
          <a:prstGeom prst="rect">
            <a:avLst/>
          </a:prstGeom>
          <a:noFill/>
          <a:ln w="9525">
            <a:noFill/>
          </a:ln>
        </p:spPr>
      </p:pic>
      <p:sp>
        <p:nvSpPr>
          <p:cNvPr id="3" name="Rectangle 2"/>
          <p:cNvSpPr/>
          <p:nvPr/>
        </p:nvSpPr>
        <p:spPr>
          <a:xfrm>
            <a:off x="2997200" y="3244850"/>
            <a:ext cx="3149600" cy="3683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10" normalizeH="0" baseline="0" noProof="0" dirty="0" smtClean="0">
                <a:ln>
                  <a:noFill/>
                </a:ln>
                <a:solidFill>
                  <a:schemeClr val="tx1"/>
                </a:solidFill>
                <a:effectLst/>
                <a:uLnTx/>
                <a:uFillTx/>
                <a:latin typeface="Calibri" panose="020F0502020204030204"/>
                <a:ea typeface="+mn-ea"/>
                <a:cs typeface="Calibri" panose="020F0502020204030204"/>
              </a:rPr>
              <a:t>TOTAL QUALITY MANAGEMENT</a:t>
            </a: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mj-cs"/>
              </a:rPr>
              <a:t>INTRODUCTION TO TQM</a:t>
            </a:r>
            <a:endParaRPr kumimoji="0" 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0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5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What is TQM?</a:t>
            </a:r>
            <a:endParaRPr kumimoji="0" lang="en-US" sz="25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TQM is the integration of all functions and processes within an organization in order to achieve </a:t>
            </a:r>
            <a:r>
              <a:rPr kumimoji="0" lang="en-US" sz="2500" b="0" i="0" u="none" strike="noStrike" kern="0" cap="none" spc="0" normalizeH="0" baseline="0" noProof="0" dirty="0" smtClean="0">
                <a:ln>
                  <a:noFill/>
                </a:ln>
                <a:solidFill>
                  <a:srgbClr val="010002"/>
                </a:solidFill>
                <a:effectLst>
                  <a:outerShdw blurRad="38100" dist="38100" dir="2700000" algn="tl">
                    <a:srgbClr val="000000"/>
                  </a:outerShdw>
                </a:effectLst>
                <a:uLnTx/>
                <a:uFillTx/>
                <a:latin typeface="Times New Roman" panose="02020603050405020304" pitchFamily="18" charset="0"/>
                <a:ea typeface="+mn-ea"/>
                <a:cs typeface="+mn-cs"/>
              </a:rPr>
              <a:t>continuous improvement </a:t>
            </a:r>
            <a:r>
              <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of the quality of goods and services. The </a:t>
            </a:r>
            <a:r>
              <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goal is customer satisfaction. </a:t>
            </a:r>
            <a:endPar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endPar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endPar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endPar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 No doubt , humans are always deficient”</a:t>
            </a:r>
            <a:endPar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(Al-Quran)</a:t>
            </a:r>
            <a:endParaRPr kumimoji="0" lang="en-US" sz="25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endParaRPr kumimoji="0" lang="en-US" sz="25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6"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2135188" y="536575"/>
            <a:ext cx="4946650" cy="677863"/>
          </a:xfrm>
          <a:prstGeom prst="rect">
            <a:avLst/>
          </a:prstGeom>
        </p:spPr>
        <p:txBody>
          <a:bodyPr vert="horz" wrap="none" lIns="0" tIns="0" rIns="0" bIns="0" rtlCol="0">
            <a:spAutoFit/>
          </a:bodyPr>
          <a:lstStyle/>
          <a:p>
            <a:pPr marR="0" defTabSz="914400">
              <a:buClrTx/>
              <a:buSzTx/>
              <a:buFontTx/>
              <a:defRPr/>
            </a:pPr>
            <a:r>
              <a:rPr kumimoji="0" sz="4400" kern="1200" cap="none" spc="10" normalizeH="0" baseline="0" noProof="0" dirty="0">
                <a:solidFill>
                  <a:srgbClr val="FF0000"/>
                </a:solidFill>
                <a:latin typeface="Calibri" panose="020F0502020204030204"/>
                <a:ea typeface="+mn-ea"/>
                <a:cs typeface="Calibri" panose="020F0502020204030204"/>
              </a:rPr>
              <a:t>PDCA &amp; TQM DOSTI!!</a:t>
            </a:r>
            <a:endParaRPr kumimoji="0" sz="4400" kern="1200" cap="none" spc="0" normalizeH="0" baseline="0" noProof="0" dirty="0">
              <a:solidFill>
                <a:srgbClr val="FF0000"/>
              </a:solidFill>
              <a:latin typeface="Calibri" panose="020F0502020204030204"/>
              <a:ea typeface="+mn-ea"/>
              <a:cs typeface="Calibri" panose="020F0502020204030204"/>
            </a:endParaRPr>
          </a:p>
        </p:txBody>
      </p:sp>
      <p:sp>
        <p:nvSpPr>
          <p:cNvPr id="3" name="text 1"/>
          <p:cNvSpPr txBox="1"/>
          <p:nvPr/>
        </p:nvSpPr>
        <p:spPr>
          <a:xfrm>
            <a:off x="549275" y="1587500"/>
            <a:ext cx="4233863" cy="384175"/>
          </a:xfrm>
          <a:prstGeom prst="rect">
            <a:avLst/>
          </a:prstGeom>
        </p:spPr>
        <p:txBody>
          <a:bodyPr vert="horz" wrap="none" lIns="0" tIns="0" rIns="0" bIns="0" rtlCol="0">
            <a:spAutoFit/>
          </a:bodyPr>
          <a:lstStyle/>
          <a:p>
            <a:pPr marR="0" defTabSz="914400">
              <a:buClrTx/>
              <a:buSzTx/>
              <a:buFontTx/>
              <a:defRPr/>
            </a:pPr>
            <a:r>
              <a:rPr kumimoji="0" sz="2500" kern="1200" cap="none" spc="10" normalizeH="0" baseline="0" noProof="0" dirty="0">
                <a:latin typeface="Wingdings" panose="05000000000000000000"/>
                <a:ea typeface="+mn-ea"/>
                <a:cs typeface="Wingdings" panose="05000000000000000000"/>
              </a:rPr>
              <a:t> </a:t>
            </a:r>
            <a:r>
              <a:rPr kumimoji="0" sz="2500" kern="1200" cap="none" spc="10" normalizeH="0" baseline="0" noProof="0" dirty="0">
                <a:solidFill>
                  <a:srgbClr val="FF0000"/>
                </a:solidFill>
                <a:latin typeface="Calibri" panose="020F0502020204030204"/>
                <a:ea typeface="+mn-ea"/>
                <a:cs typeface="Calibri" panose="020F0502020204030204"/>
              </a:rPr>
              <a:t>The  basic  need  of  TQM  is</a:t>
            </a:r>
            <a:endParaRPr kumimoji="0" sz="2500" kern="1200" cap="none" spc="0" normalizeH="0" baseline="0" noProof="0" dirty="0">
              <a:solidFill>
                <a:srgbClr val="FF0000"/>
              </a:solidFill>
              <a:latin typeface="Calibri" panose="020F0502020204030204"/>
              <a:ea typeface="+mn-ea"/>
              <a:cs typeface="Calibri" panose="020F0502020204030204"/>
            </a:endParaRPr>
          </a:p>
        </p:txBody>
      </p:sp>
      <p:sp>
        <p:nvSpPr>
          <p:cNvPr id="4" name="text 1"/>
          <p:cNvSpPr txBox="1"/>
          <p:nvPr/>
        </p:nvSpPr>
        <p:spPr>
          <a:xfrm>
            <a:off x="892175" y="2055813"/>
            <a:ext cx="3390900" cy="384175"/>
          </a:xfrm>
          <a:prstGeom prst="rect">
            <a:avLst/>
          </a:prstGeom>
        </p:spPr>
        <p:txBody>
          <a:bodyPr vert="horz" wrap="none" lIns="0" tIns="0" rIns="0" bIns="0" rtlCol="0">
            <a:spAutoFit/>
          </a:bodyPr>
          <a:lstStyle/>
          <a:p>
            <a:pPr marR="0" defTabSz="914400">
              <a:buClrTx/>
              <a:buSzTx/>
              <a:buFontTx/>
              <a:defRPr/>
            </a:pPr>
            <a:r>
              <a:rPr kumimoji="0" sz="2500" kern="1200" cap="none" spc="10" normalizeH="0" baseline="0" noProof="0" dirty="0">
                <a:solidFill>
                  <a:srgbClr val="FF0000"/>
                </a:solidFill>
                <a:latin typeface="Calibri" panose="020F0502020204030204"/>
                <a:ea typeface="+mn-ea"/>
                <a:cs typeface="Calibri" panose="020F0502020204030204"/>
              </a:rPr>
              <a:t>continuous improvement.</a:t>
            </a:r>
            <a:endParaRPr kumimoji="0" sz="2500" kern="1200" cap="none" spc="0" normalizeH="0" baseline="0" noProof="0" dirty="0">
              <a:solidFill>
                <a:srgbClr val="FF0000"/>
              </a:solidFill>
              <a:latin typeface="Calibri" panose="020F0502020204030204"/>
              <a:ea typeface="+mn-ea"/>
              <a:cs typeface="Calibri" panose="020F0502020204030204"/>
            </a:endParaRPr>
          </a:p>
        </p:txBody>
      </p:sp>
      <p:sp>
        <p:nvSpPr>
          <p:cNvPr id="5" name="text 1"/>
          <p:cNvSpPr txBox="1"/>
          <p:nvPr/>
        </p:nvSpPr>
        <p:spPr>
          <a:xfrm>
            <a:off x="549275" y="2501900"/>
            <a:ext cx="4419600" cy="384175"/>
          </a:xfrm>
          <a:prstGeom prst="rect">
            <a:avLst/>
          </a:prstGeom>
        </p:spPr>
        <p:txBody>
          <a:bodyPr vert="horz" wrap="none" lIns="0" tIns="0" rIns="0" bIns="0" rtlCol="0">
            <a:spAutoFit/>
          </a:bodyPr>
          <a:lstStyle/>
          <a:p>
            <a:pPr marR="0" defTabSz="914400">
              <a:buClrTx/>
              <a:buSzTx/>
              <a:buFontTx/>
              <a:defRPr/>
            </a:pPr>
            <a:r>
              <a:rPr kumimoji="0" sz="2500" kern="1200" cap="none" spc="10" normalizeH="0" baseline="0" noProof="0" dirty="0">
                <a:solidFill>
                  <a:srgbClr val="FF0000"/>
                </a:solidFill>
                <a:latin typeface="Wingdings" panose="05000000000000000000"/>
                <a:ea typeface="+mn-ea"/>
                <a:cs typeface="Wingdings" panose="05000000000000000000"/>
              </a:rPr>
              <a:t> </a:t>
            </a:r>
            <a:r>
              <a:rPr kumimoji="0" sz="2500" kern="1200" cap="none" spc="10" normalizeH="0" baseline="0" noProof="0" dirty="0">
                <a:solidFill>
                  <a:srgbClr val="FF0000"/>
                </a:solidFill>
                <a:latin typeface="Calibri" panose="020F0502020204030204"/>
                <a:ea typeface="+mn-ea"/>
                <a:cs typeface="Calibri" panose="020F0502020204030204"/>
              </a:rPr>
              <a:t>In  this  competition  world  if</a:t>
            </a:r>
            <a:endParaRPr kumimoji="0" sz="2500" kern="1200" cap="none" spc="0" normalizeH="0" baseline="0" noProof="0" dirty="0">
              <a:solidFill>
                <a:srgbClr val="FF0000"/>
              </a:solidFill>
              <a:latin typeface="Calibri" panose="020F0502020204030204"/>
              <a:ea typeface="+mn-ea"/>
              <a:cs typeface="Calibri" panose="020F0502020204030204"/>
            </a:endParaRPr>
          </a:p>
        </p:txBody>
      </p:sp>
      <p:sp>
        <p:nvSpPr>
          <p:cNvPr id="6" name="text 1"/>
          <p:cNvSpPr txBox="1"/>
          <p:nvPr/>
        </p:nvSpPr>
        <p:spPr>
          <a:xfrm>
            <a:off x="892175" y="2970213"/>
            <a:ext cx="3524250" cy="769938"/>
          </a:xfrm>
          <a:prstGeom prst="rect">
            <a:avLst/>
          </a:prstGeom>
        </p:spPr>
        <p:txBody>
          <a:bodyPr vert="horz" wrap="none" lIns="0" tIns="0" rIns="0" bIns="0" rtlCol="0">
            <a:spAutoFit/>
          </a:bodyPr>
          <a:lstStyle/>
          <a:p>
            <a:pPr marR="0" defTabSz="914400">
              <a:buClrTx/>
              <a:buSzTx/>
              <a:buFontTx/>
              <a:defRPr/>
            </a:pPr>
            <a:r>
              <a:rPr kumimoji="0" sz="2500" kern="1200" cap="none" spc="10" normalizeH="0" baseline="0" noProof="0" dirty="0">
                <a:solidFill>
                  <a:srgbClr val="FF0000"/>
                </a:solidFill>
                <a:latin typeface="Calibri" panose="020F0502020204030204"/>
                <a:ea typeface="+mn-ea"/>
                <a:cs typeface="Calibri" panose="020F0502020204030204"/>
              </a:rPr>
              <a:t>you are not in the race you</a:t>
            </a:r>
            <a:endParaRPr kumimoji="0" sz="2500" kern="1200" cap="none" spc="0" normalizeH="0" baseline="0" noProof="0" dirty="0">
              <a:solidFill>
                <a:srgbClr val="FF0000"/>
              </a:solidFill>
              <a:latin typeface="Calibri" panose="020F0502020204030204"/>
              <a:ea typeface="+mn-ea"/>
              <a:cs typeface="Calibri" panose="020F0502020204030204"/>
            </a:endParaRPr>
          </a:p>
          <a:p>
            <a:pPr marR="0" defTabSz="914400">
              <a:buClrTx/>
              <a:buSzTx/>
              <a:buFontTx/>
              <a:defRPr/>
            </a:pPr>
            <a:r>
              <a:rPr kumimoji="0" sz="2500" kern="1200" cap="none" spc="10" normalizeH="0" baseline="0" noProof="0" dirty="0">
                <a:solidFill>
                  <a:srgbClr val="FF0000"/>
                </a:solidFill>
                <a:latin typeface="Calibri" panose="020F0502020204030204"/>
                <a:ea typeface="+mn-ea"/>
                <a:cs typeface="Calibri" panose="020F0502020204030204"/>
              </a:rPr>
              <a:t>will loss.</a:t>
            </a:r>
            <a:endParaRPr kumimoji="0" sz="2500" kern="1200" cap="none" spc="0" normalizeH="0" baseline="0" noProof="0" dirty="0">
              <a:solidFill>
                <a:srgbClr val="FF0000"/>
              </a:solidFill>
              <a:latin typeface="Calibri" panose="020F0502020204030204"/>
              <a:ea typeface="+mn-ea"/>
              <a:cs typeface="Calibri" panose="020F0502020204030204"/>
            </a:endParaRPr>
          </a:p>
        </p:txBody>
      </p:sp>
      <p:sp>
        <p:nvSpPr>
          <p:cNvPr id="7" name="text 1"/>
          <p:cNvSpPr txBox="1"/>
          <p:nvPr/>
        </p:nvSpPr>
        <p:spPr>
          <a:xfrm>
            <a:off x="549275" y="3822700"/>
            <a:ext cx="820738" cy="315913"/>
          </a:xfrm>
          <a:prstGeom prst="rect">
            <a:avLst/>
          </a:prstGeom>
        </p:spPr>
        <p:txBody>
          <a:bodyPr vert="horz" wrap="none" lIns="0" tIns="0" rIns="0" bIns="0" rtlCol="0">
            <a:spAutoFit/>
          </a:bodyPr>
          <a:lstStyle/>
          <a:p>
            <a:pPr marR="0" defTabSz="914400">
              <a:buClrTx/>
              <a:buSzTx/>
              <a:buFontTx/>
              <a:defRPr/>
            </a:pPr>
            <a:r>
              <a:rPr kumimoji="0" sz="2050" kern="1200" cap="none" spc="10" normalizeH="0" baseline="0" noProof="0" dirty="0">
                <a:latin typeface="Wingdings" panose="05000000000000000000"/>
                <a:ea typeface="+mn-ea"/>
                <a:cs typeface="Wingdings" panose="05000000000000000000"/>
              </a:rPr>
              <a:t> </a:t>
            </a:r>
            <a:r>
              <a:rPr kumimoji="0" sz="2050" kern="1200" cap="none" spc="10" normalizeH="0" baseline="0" noProof="0" dirty="0">
                <a:latin typeface="Calibri" panose="020F0502020204030204"/>
                <a:ea typeface="+mn-ea"/>
                <a:cs typeface="Calibri" panose="020F0502020204030204"/>
              </a:rPr>
              <a:t>For</a:t>
            </a:r>
            <a:endParaRPr kumimoji="0" sz="2000" kern="1200" cap="none" spc="0" normalizeH="0" baseline="0" noProof="0">
              <a:latin typeface="Calibri" panose="020F0502020204030204"/>
              <a:ea typeface="+mn-ea"/>
              <a:cs typeface="Calibri" panose="020F0502020204030204"/>
            </a:endParaRPr>
          </a:p>
        </p:txBody>
      </p:sp>
      <p:sp>
        <p:nvSpPr>
          <p:cNvPr id="12" name="text 1"/>
          <p:cNvSpPr txBox="1"/>
          <p:nvPr/>
        </p:nvSpPr>
        <p:spPr>
          <a:xfrm>
            <a:off x="2097088" y="3884613"/>
            <a:ext cx="479425" cy="385763"/>
          </a:xfrm>
          <a:prstGeom prst="rect">
            <a:avLst/>
          </a:prstGeom>
        </p:spPr>
        <p:txBody>
          <a:bodyPr vert="horz" wrap="none" lIns="0" tIns="0" rIns="0" bIns="0" rtlCol="0">
            <a:spAutoFit/>
          </a:bodyPr>
          <a:lstStyle/>
          <a:p>
            <a:pPr marR="0" defTabSz="914400">
              <a:buClrTx/>
              <a:buSzTx/>
              <a:buFontTx/>
              <a:defRPr/>
            </a:pPr>
            <a:r>
              <a:rPr kumimoji="0" sz="2500" kern="1200" cap="none" spc="10" normalizeH="0" baseline="0" noProof="0" dirty="0">
                <a:latin typeface="Calibri" panose="020F0502020204030204"/>
                <a:ea typeface="+mn-ea"/>
                <a:cs typeface="Calibri" panose="020F0502020204030204"/>
              </a:rPr>
              <a:t>this</a:t>
            </a:r>
            <a:endParaRPr kumimoji="0" sz="2500" kern="1200" cap="none" spc="0" normalizeH="0" baseline="0" noProof="0">
              <a:latin typeface="Calibri" panose="020F0502020204030204"/>
              <a:ea typeface="+mn-ea"/>
              <a:cs typeface="Calibri" panose="020F0502020204030204"/>
            </a:endParaRPr>
          </a:p>
        </p:txBody>
      </p:sp>
      <p:sp>
        <p:nvSpPr>
          <p:cNvPr id="13" name="text 1"/>
          <p:cNvSpPr txBox="1"/>
          <p:nvPr/>
        </p:nvSpPr>
        <p:spPr>
          <a:xfrm>
            <a:off x="892175" y="3884613"/>
            <a:ext cx="3943350" cy="1539875"/>
          </a:xfrm>
          <a:prstGeom prst="rect">
            <a:avLst/>
          </a:prstGeom>
        </p:spPr>
        <p:txBody>
          <a:bodyPr vert="horz" wrap="none" lIns="0" tIns="0" rIns="0" bIns="0" rtlCol="0">
            <a:spAutoFit/>
          </a:bodyPr>
          <a:lstStyle/>
          <a:p>
            <a:pPr marL="2460625" marR="0" defTabSz="914400">
              <a:buClrTx/>
              <a:buSzTx/>
              <a:buFontTx/>
              <a:defRPr/>
            </a:pPr>
            <a:r>
              <a:rPr kumimoji="0" sz="2500" kern="1200" cap="none" spc="10" normalizeH="0" baseline="0" noProof="0" dirty="0">
                <a:solidFill>
                  <a:srgbClr val="FF0000"/>
                </a:solidFill>
                <a:latin typeface="Calibri" panose="020F0502020204030204"/>
                <a:ea typeface="+mn-ea"/>
                <a:cs typeface="Calibri" panose="020F0502020204030204"/>
              </a:rPr>
              <a:t>continuous</a:t>
            </a:r>
            <a:endParaRPr kumimoji="0" sz="2500" kern="1200" cap="none" spc="0" normalizeH="0" baseline="0" noProof="0" dirty="0">
              <a:solidFill>
                <a:srgbClr val="FF0000"/>
              </a:solidFill>
              <a:latin typeface="Calibri" panose="020F0502020204030204"/>
              <a:ea typeface="+mn-ea"/>
              <a:cs typeface="Calibri" panose="020F0502020204030204"/>
            </a:endParaRPr>
          </a:p>
          <a:p>
            <a:pPr marR="0" defTabSz="914400">
              <a:buClrTx/>
              <a:buSzTx/>
              <a:buFontTx/>
              <a:defRPr/>
            </a:pPr>
            <a:r>
              <a:rPr kumimoji="0" sz="2500" kern="1200" cap="none" spc="10" normalizeH="0" baseline="0" noProof="0" dirty="0">
                <a:solidFill>
                  <a:srgbClr val="FF0000"/>
                </a:solidFill>
                <a:latin typeface="Calibri" panose="020F0502020204030204"/>
                <a:ea typeface="+mn-ea"/>
                <a:cs typeface="Calibri" panose="020F0502020204030204"/>
              </a:rPr>
              <a:t>improvement  purpose  PCDA</a:t>
            </a:r>
            <a:endParaRPr kumimoji="0" sz="2500" kern="1200" cap="none" spc="0" normalizeH="0" baseline="0" noProof="0" dirty="0">
              <a:solidFill>
                <a:srgbClr val="FF0000"/>
              </a:solidFill>
              <a:latin typeface="Calibri" panose="020F0502020204030204"/>
              <a:ea typeface="+mn-ea"/>
              <a:cs typeface="Calibri" panose="020F0502020204030204"/>
            </a:endParaRPr>
          </a:p>
          <a:p>
            <a:pPr marR="0" defTabSz="914400">
              <a:buClrTx/>
              <a:buSzTx/>
              <a:buFontTx/>
              <a:defRPr/>
            </a:pPr>
            <a:r>
              <a:rPr kumimoji="0" sz="2500" kern="1200" cap="none" spc="10" normalizeH="0" baseline="0" noProof="0" dirty="0">
                <a:solidFill>
                  <a:srgbClr val="FF0000"/>
                </a:solidFill>
                <a:latin typeface="Calibri" panose="020F0502020204030204"/>
                <a:ea typeface="+mn-ea"/>
                <a:cs typeface="Calibri" panose="020F0502020204030204"/>
              </a:rPr>
              <a:t>cycle acts as a best tool, so as</a:t>
            </a:r>
            <a:endParaRPr kumimoji="0" sz="2500" kern="1200" cap="none" spc="0" normalizeH="0" baseline="0" noProof="0" dirty="0">
              <a:solidFill>
                <a:srgbClr val="FF0000"/>
              </a:solidFill>
              <a:latin typeface="Calibri" panose="020F0502020204030204"/>
              <a:ea typeface="+mn-ea"/>
              <a:cs typeface="Calibri" panose="020F0502020204030204"/>
            </a:endParaRPr>
          </a:p>
          <a:p>
            <a:pPr marR="0" defTabSz="914400">
              <a:buClrTx/>
              <a:buSzTx/>
              <a:buFontTx/>
              <a:defRPr/>
            </a:pPr>
            <a:r>
              <a:rPr kumimoji="0" sz="2500" kern="1200" cap="none" spc="10" normalizeH="0" baseline="0" noProof="0" dirty="0">
                <a:solidFill>
                  <a:srgbClr val="FF0000"/>
                </a:solidFill>
                <a:latin typeface="Calibri" panose="020F0502020204030204"/>
                <a:ea typeface="+mn-ea"/>
                <a:cs typeface="Calibri" panose="020F0502020204030204"/>
              </a:rPr>
              <a:t>to achieve Quality</a:t>
            </a:r>
            <a:endParaRPr kumimoji="0" sz="2500" kern="1200" cap="none" spc="0" normalizeH="0" baseline="0" noProof="0" dirty="0">
              <a:solidFill>
                <a:srgbClr val="FF0000"/>
              </a:solidFill>
              <a:latin typeface="Calibri" panose="020F0502020204030204"/>
              <a:ea typeface="+mn-ea"/>
              <a:cs typeface="Calibri" panose="020F0502020204030204"/>
            </a:endParaRPr>
          </a:p>
        </p:txBody>
      </p:sp>
      <p:sp>
        <p:nvSpPr>
          <p:cNvPr id="14" name="text 1"/>
          <p:cNvSpPr txBox="1"/>
          <p:nvPr/>
        </p:nvSpPr>
        <p:spPr>
          <a:xfrm>
            <a:off x="685800" y="5937250"/>
            <a:ext cx="3875088" cy="361950"/>
          </a:xfrm>
          <a:prstGeom prst="rect">
            <a:avLst/>
          </a:prstGeom>
        </p:spPr>
        <p:txBody>
          <a:bodyPr vert="horz" wrap="none" lIns="0" tIns="0" rIns="0" bIns="0" rtlCol="0">
            <a:spAutoFit/>
          </a:bodyPr>
          <a:lstStyle/>
          <a:p>
            <a:pPr marR="0" defTabSz="914400">
              <a:buClrTx/>
              <a:buSzTx/>
              <a:buFontTx/>
              <a:defRPr/>
            </a:pPr>
            <a:r>
              <a:rPr kumimoji="0" sz="2350" kern="1200" cap="none" spc="10" normalizeH="0" baseline="0" noProof="0" dirty="0">
                <a:latin typeface="Wingdings" panose="05000000000000000000"/>
                <a:ea typeface="+mn-ea"/>
                <a:cs typeface="Wingdings" panose="05000000000000000000"/>
              </a:rPr>
              <a:t> </a:t>
            </a:r>
            <a:r>
              <a:rPr kumimoji="0" sz="2350" kern="1200" cap="none" spc="10" normalizeH="0" baseline="0" noProof="0" dirty="0">
                <a:solidFill>
                  <a:srgbClr val="FF0000"/>
                </a:solidFill>
                <a:latin typeface="Calibri" panose="020F0502020204030204"/>
                <a:ea typeface="+mn-ea"/>
                <a:cs typeface="Calibri" panose="020F0502020204030204"/>
              </a:rPr>
              <a:t>Also called as deming cycle</a:t>
            </a:r>
            <a:endParaRPr kumimoji="0" sz="2300" kern="1200" cap="none" spc="0" normalizeH="0" baseline="0" noProof="0" dirty="0">
              <a:solidFill>
                <a:srgbClr val="FF0000"/>
              </a:solidFill>
              <a:latin typeface="Calibri" panose="020F0502020204030204"/>
              <a:ea typeface="+mn-ea"/>
              <a:cs typeface="Calibri" panose="020F0502020204030204"/>
            </a:endParaRPr>
          </a:p>
        </p:txBody>
      </p:sp>
      <p:pic>
        <p:nvPicPr>
          <p:cNvPr id="52236" name="Image"/>
          <p:cNvPicPr>
            <a:picLocks noChangeAspect="1"/>
          </p:cNvPicPr>
          <p:nvPr/>
        </p:nvPicPr>
        <p:blipFill>
          <a:blip r:embed="rId2"/>
          <a:stretch>
            <a:fillRect/>
          </a:stretch>
        </p:blipFill>
        <p:spPr>
          <a:xfrm>
            <a:off x="5410200" y="2413000"/>
            <a:ext cx="3302000" cy="3302000"/>
          </a:xfrm>
          <a:prstGeom prst="rect">
            <a:avLst/>
          </a:prstGeom>
          <a:noFill/>
          <a:ln w="9525">
            <a:noFill/>
          </a:ln>
        </p:spPr>
      </p:pic>
      <p:pic>
        <p:nvPicPr>
          <p:cNvPr id="52237" name="Image"/>
          <p:cNvPicPr>
            <a:picLocks noChangeAspect="1"/>
          </p:cNvPicPr>
          <p:nvPr/>
        </p:nvPicPr>
        <p:blipFill>
          <a:blip r:embed="rId3"/>
          <a:stretch>
            <a:fillRect/>
          </a:stretch>
        </p:blipFill>
        <p:spPr>
          <a:xfrm>
            <a:off x="5432425" y="1874838"/>
            <a:ext cx="827088" cy="512762"/>
          </a:xfrm>
          <a:prstGeom prst="rect">
            <a:avLst/>
          </a:prstGeom>
          <a:noFill/>
          <a:ln w="9525">
            <a:noFill/>
          </a:ln>
        </p:spPr>
      </p:pic>
      <p:sp>
        <p:nvSpPr>
          <p:cNvPr id="15" name="text 1"/>
          <p:cNvSpPr txBox="1"/>
          <p:nvPr/>
        </p:nvSpPr>
        <p:spPr>
          <a:xfrm>
            <a:off x="5578475" y="2033588"/>
            <a:ext cx="523875" cy="277813"/>
          </a:xfrm>
          <a:prstGeom prst="rect">
            <a:avLst/>
          </a:prstGeom>
        </p:spPr>
        <p:txBody>
          <a:bodyPr vert="horz" wrap="none" lIns="0" tIns="0" rIns="0" bIns="0" rtlCol="0">
            <a:spAutoFit/>
          </a:bodyPr>
          <a:lstStyle/>
          <a:p>
            <a:pPr marR="0" defTabSz="914400">
              <a:buClrTx/>
              <a:buSzTx/>
              <a:buFontTx/>
              <a:defRPr/>
            </a:pPr>
            <a:r>
              <a:rPr kumimoji="0" kern="1200" cap="none" spc="10" normalizeH="0" baseline="0" noProof="0" dirty="0">
                <a:latin typeface="Calibri" panose="020F0502020204030204"/>
                <a:ea typeface="+mn-ea"/>
                <a:cs typeface="Calibri" panose="020F0502020204030204"/>
              </a:rPr>
              <a:t>PDCA</a:t>
            </a:r>
            <a:endParaRPr kumimoji="0" kern="1200" cap="none" spc="0" normalizeH="0" baseline="0" noProof="0">
              <a:latin typeface="Calibri" panose="020F0502020204030204"/>
              <a:ea typeface="+mn-ea"/>
              <a:cs typeface="Calibri" panose="020F0502020204030204"/>
            </a:endParaRPr>
          </a:p>
        </p:txBody>
      </p:sp>
      <p:pic>
        <p:nvPicPr>
          <p:cNvPr id="52239" name="Image"/>
          <p:cNvPicPr>
            <a:picLocks noChangeAspect="1"/>
          </p:cNvPicPr>
          <p:nvPr/>
        </p:nvPicPr>
        <p:blipFill>
          <a:blip r:embed="rId4"/>
          <a:stretch>
            <a:fillRect/>
          </a:stretch>
        </p:blipFill>
        <p:spPr>
          <a:xfrm>
            <a:off x="8016875" y="1879600"/>
            <a:ext cx="766763" cy="512763"/>
          </a:xfrm>
          <a:prstGeom prst="rect">
            <a:avLst/>
          </a:prstGeom>
          <a:noFill/>
          <a:ln w="9525">
            <a:noFill/>
          </a:ln>
        </p:spPr>
      </p:pic>
      <p:sp>
        <p:nvSpPr>
          <p:cNvPr id="16" name="text 1"/>
          <p:cNvSpPr txBox="1"/>
          <p:nvPr/>
        </p:nvSpPr>
        <p:spPr>
          <a:xfrm>
            <a:off x="8161338" y="2038350"/>
            <a:ext cx="461963" cy="276225"/>
          </a:xfrm>
          <a:prstGeom prst="rect">
            <a:avLst/>
          </a:prstGeom>
        </p:spPr>
        <p:txBody>
          <a:bodyPr vert="horz" wrap="none" lIns="0" tIns="0" rIns="0" bIns="0" rtlCol="0">
            <a:spAutoFit/>
          </a:bodyPr>
          <a:lstStyle/>
          <a:p>
            <a:pPr marR="0" defTabSz="914400">
              <a:buClrTx/>
              <a:buSzTx/>
              <a:buFontTx/>
              <a:defRPr/>
            </a:pPr>
            <a:r>
              <a:rPr kumimoji="0" kern="1200" cap="none" spc="10" normalizeH="0" baseline="0" noProof="0" dirty="0">
                <a:latin typeface="Calibri" panose="020F0502020204030204"/>
                <a:ea typeface="+mn-ea"/>
                <a:cs typeface="Calibri" panose="020F0502020204030204"/>
              </a:rPr>
              <a:t>TQM</a:t>
            </a:r>
            <a:endParaRPr kumimoji="0" kern="1200" cap="none" spc="0" normalizeH="0" baseline="0" noProof="0">
              <a:latin typeface="Calibri" panose="020F0502020204030204"/>
              <a:ea typeface="+mn-ea"/>
              <a:cs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3250"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1047750" y="84138"/>
            <a:ext cx="4332288" cy="987425"/>
          </a:xfrm>
          <a:prstGeom prst="rect">
            <a:avLst/>
          </a:prstGeom>
        </p:spPr>
        <p:txBody>
          <a:bodyPr vert="horz" wrap="none" lIns="0" tIns="0" rIns="0" bIns="0" rtlCol="0">
            <a:spAutoFit/>
          </a:bodyPr>
          <a:lstStyle/>
          <a:p>
            <a:pPr marR="0" defTabSz="914400">
              <a:buClrTx/>
              <a:buSzTx/>
              <a:buFontTx/>
              <a:defRPr/>
            </a:pPr>
            <a:r>
              <a:rPr kumimoji="0" sz="2410" kern="1200" cap="none" spc="10" normalizeH="0" baseline="0" noProof="0" dirty="0">
                <a:solidFill>
                  <a:srgbClr val="FF0000"/>
                </a:solidFill>
                <a:latin typeface="Times New Roman" panose="02020603050405020304"/>
                <a:ea typeface="+mn-ea"/>
                <a:cs typeface="Times New Roman" panose="02020603050405020304"/>
              </a:rPr>
              <a:t>PROCESS TO OBTAIN TQM BY</a:t>
            </a:r>
            <a:endParaRPr kumimoji="0" sz="2400" kern="1200" cap="none" spc="0" normalizeH="0" baseline="0" noProof="0" dirty="0">
              <a:solidFill>
                <a:srgbClr val="FF0000"/>
              </a:solidFill>
              <a:latin typeface="Times New Roman" panose="02020603050405020304"/>
              <a:ea typeface="+mn-ea"/>
              <a:cs typeface="Times New Roman" panose="02020603050405020304"/>
            </a:endParaRPr>
          </a:p>
          <a:p>
            <a:pPr marL="2848610" marR="0" defTabSz="914400">
              <a:buClrTx/>
              <a:buSzTx/>
              <a:buFontTx/>
              <a:defRPr/>
            </a:pPr>
            <a:r>
              <a:rPr kumimoji="0" sz="4000" kern="1200" cap="none" spc="10" normalizeH="0" baseline="0" noProof="0" dirty="0">
                <a:solidFill>
                  <a:srgbClr val="FF0000"/>
                </a:solidFill>
                <a:latin typeface="Times New Roman" panose="02020603050405020304"/>
                <a:ea typeface="+mn-ea"/>
                <a:cs typeface="Times New Roman" panose="02020603050405020304"/>
              </a:rPr>
              <a:t>PDCA</a:t>
            </a:r>
            <a:endParaRPr kumimoji="0" sz="4000" kern="1200" cap="none" spc="0" normalizeH="0" baseline="0" noProof="0" dirty="0">
              <a:solidFill>
                <a:srgbClr val="FF0000"/>
              </a:solidFill>
              <a:latin typeface="Times New Roman" panose="02020603050405020304"/>
              <a:ea typeface="+mn-ea"/>
              <a:cs typeface="Times New Roman" panose="02020603050405020304"/>
            </a:endParaRPr>
          </a:p>
        </p:txBody>
      </p:sp>
      <p:sp>
        <p:nvSpPr>
          <p:cNvPr id="3" name="text 1"/>
          <p:cNvSpPr txBox="1"/>
          <p:nvPr/>
        </p:nvSpPr>
        <p:spPr>
          <a:xfrm>
            <a:off x="549275" y="1582738"/>
            <a:ext cx="6989763" cy="3305175"/>
          </a:xfrm>
          <a:prstGeom prst="rect">
            <a:avLst/>
          </a:prstGeom>
        </p:spPr>
        <p:txBody>
          <a:bodyPr vert="horz" wrap="none" lIns="0" tIns="0" rIns="0" bIns="0" rtlCol="0">
            <a:spAutoFit/>
          </a:bodyPr>
          <a:lstStyle/>
          <a:p>
            <a:pPr marR="0" defTabSz="914400">
              <a:buClrTx/>
              <a:buSzTx/>
              <a:buFontTx/>
              <a:defRPr/>
            </a:pPr>
            <a:r>
              <a:rPr kumimoji="0" sz="2580" kern="1200" cap="none" spc="10" normalizeH="0" baseline="0" noProof="0" dirty="0">
                <a:latin typeface="Wingdings" panose="05000000000000000000"/>
                <a:ea typeface="+mn-ea"/>
                <a:cs typeface="Wingdings" panose="05000000000000000000"/>
              </a:rPr>
              <a:t> </a:t>
            </a:r>
            <a:r>
              <a:rPr kumimoji="0" sz="2580" kern="1200" cap="none" spc="10" normalizeH="0" baseline="0" noProof="0" dirty="0">
                <a:solidFill>
                  <a:srgbClr val="FF0000"/>
                </a:solidFill>
                <a:latin typeface="Times New Roman" panose="02020603050405020304"/>
                <a:ea typeface="+mn-ea"/>
                <a:cs typeface="Times New Roman" panose="02020603050405020304"/>
              </a:rPr>
              <a:t>Select the project in which TQM to be achieved</a:t>
            </a:r>
            <a:endParaRPr kumimoji="0" sz="25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700" kern="1200" cap="none" spc="10" normalizeH="0" baseline="0" noProof="0" dirty="0">
                <a:solidFill>
                  <a:srgbClr val="FF0000"/>
                </a:solidFill>
                <a:latin typeface="Wingdings" panose="05000000000000000000"/>
                <a:ea typeface="+mn-ea"/>
                <a:cs typeface="Wingdings" panose="05000000000000000000"/>
              </a:rPr>
              <a:t> </a:t>
            </a:r>
            <a:r>
              <a:rPr kumimoji="0" sz="2700" kern="1200" cap="none" spc="10" normalizeH="0" baseline="0" noProof="0" dirty="0">
                <a:solidFill>
                  <a:srgbClr val="FF0000"/>
                </a:solidFill>
                <a:latin typeface="Times New Roman" panose="02020603050405020304"/>
                <a:ea typeface="+mn-ea"/>
                <a:cs typeface="Times New Roman" panose="02020603050405020304"/>
              </a:rPr>
              <a:t>Grasp the present status</a:t>
            </a:r>
            <a:endParaRPr kumimoji="0" sz="27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700" kern="1200" cap="none" spc="10" normalizeH="0" baseline="0" noProof="0" dirty="0">
                <a:solidFill>
                  <a:srgbClr val="FF0000"/>
                </a:solidFill>
                <a:latin typeface="Wingdings" panose="05000000000000000000"/>
                <a:ea typeface="+mn-ea"/>
                <a:cs typeface="Wingdings" panose="05000000000000000000"/>
              </a:rPr>
              <a:t> </a:t>
            </a:r>
            <a:r>
              <a:rPr kumimoji="0" sz="2700" kern="1200" cap="none" spc="10" normalizeH="0" baseline="0" noProof="0" dirty="0">
                <a:solidFill>
                  <a:srgbClr val="FF0000"/>
                </a:solidFill>
                <a:latin typeface="Times New Roman" panose="02020603050405020304"/>
                <a:ea typeface="+mn-ea"/>
                <a:cs typeface="Times New Roman" panose="02020603050405020304"/>
              </a:rPr>
              <a:t>Analyze the cause</a:t>
            </a:r>
            <a:endParaRPr kumimoji="0" sz="27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700" kern="1200" cap="none" spc="10" normalizeH="0" baseline="0" noProof="0" dirty="0">
                <a:solidFill>
                  <a:srgbClr val="FF0000"/>
                </a:solidFill>
                <a:latin typeface="Wingdings" panose="05000000000000000000"/>
                <a:ea typeface="+mn-ea"/>
                <a:cs typeface="Wingdings" panose="05000000000000000000"/>
              </a:rPr>
              <a:t> </a:t>
            </a:r>
            <a:r>
              <a:rPr kumimoji="0" sz="2700" kern="1200" cap="none" spc="10" normalizeH="0" baseline="0" noProof="0" dirty="0">
                <a:solidFill>
                  <a:srgbClr val="FF0000"/>
                </a:solidFill>
                <a:latin typeface="Times New Roman" panose="02020603050405020304"/>
                <a:ea typeface="+mn-ea"/>
                <a:cs typeface="Times New Roman" panose="02020603050405020304"/>
              </a:rPr>
              <a:t>Determine the corrective action</a:t>
            </a:r>
            <a:endParaRPr kumimoji="0" sz="27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700" kern="1200" cap="none" spc="10" normalizeH="0" baseline="0" noProof="0" dirty="0">
                <a:solidFill>
                  <a:srgbClr val="FF0000"/>
                </a:solidFill>
                <a:latin typeface="Wingdings" panose="05000000000000000000"/>
                <a:ea typeface="+mn-ea"/>
                <a:cs typeface="Wingdings" panose="05000000000000000000"/>
              </a:rPr>
              <a:t> </a:t>
            </a:r>
            <a:r>
              <a:rPr kumimoji="0" sz="2700" kern="1200" cap="none" spc="10" normalizeH="0" baseline="0" noProof="0" dirty="0">
                <a:solidFill>
                  <a:srgbClr val="FF0000"/>
                </a:solidFill>
                <a:latin typeface="Times New Roman" panose="02020603050405020304"/>
                <a:ea typeface="+mn-ea"/>
                <a:cs typeface="Times New Roman" panose="02020603050405020304"/>
              </a:rPr>
              <a:t>Implement corrective action</a:t>
            </a:r>
            <a:endParaRPr kumimoji="0" sz="27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700" kern="1200" cap="none" spc="10" normalizeH="0" baseline="0" noProof="0" dirty="0">
                <a:solidFill>
                  <a:srgbClr val="FF0000"/>
                </a:solidFill>
                <a:latin typeface="Wingdings" panose="05000000000000000000"/>
                <a:ea typeface="+mn-ea"/>
                <a:cs typeface="Wingdings" panose="05000000000000000000"/>
              </a:rPr>
              <a:t> </a:t>
            </a:r>
            <a:r>
              <a:rPr kumimoji="0" sz="2700" kern="1200" cap="none" spc="10" normalizeH="0" baseline="0" noProof="0" dirty="0">
                <a:solidFill>
                  <a:srgbClr val="FF0000"/>
                </a:solidFill>
                <a:latin typeface="Times New Roman" panose="02020603050405020304"/>
                <a:ea typeface="+mn-ea"/>
                <a:cs typeface="Times New Roman" panose="02020603050405020304"/>
              </a:rPr>
              <a:t>Check the effects in terms of quality</a:t>
            </a:r>
            <a:endParaRPr kumimoji="0" sz="27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700" kern="1200" cap="none" spc="10" normalizeH="0" baseline="0" noProof="0" dirty="0">
                <a:solidFill>
                  <a:srgbClr val="FF0000"/>
                </a:solidFill>
                <a:latin typeface="Wingdings" panose="05000000000000000000"/>
                <a:ea typeface="+mn-ea"/>
                <a:cs typeface="Wingdings" panose="05000000000000000000"/>
              </a:rPr>
              <a:t> </a:t>
            </a:r>
            <a:r>
              <a:rPr kumimoji="0" sz="2700" kern="1200" cap="none" spc="10" normalizeH="0" baseline="0" noProof="0" dirty="0">
                <a:solidFill>
                  <a:srgbClr val="FF0000"/>
                </a:solidFill>
                <a:latin typeface="Times New Roman" panose="02020603050405020304"/>
                <a:ea typeface="+mn-ea"/>
                <a:cs typeface="Times New Roman" panose="02020603050405020304"/>
              </a:rPr>
              <a:t>Take appropriate action</a:t>
            </a:r>
            <a:endParaRPr kumimoji="0" sz="27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700" kern="1200" cap="none" spc="10" normalizeH="0" baseline="0" noProof="0" dirty="0">
                <a:solidFill>
                  <a:srgbClr val="FF0000"/>
                </a:solidFill>
                <a:latin typeface="Wingdings" panose="05000000000000000000"/>
                <a:ea typeface="+mn-ea"/>
                <a:cs typeface="Wingdings" panose="05000000000000000000"/>
              </a:rPr>
              <a:t> </a:t>
            </a:r>
            <a:r>
              <a:rPr kumimoji="0" sz="2700" kern="1200" cap="none" spc="10" normalizeH="0" baseline="0" noProof="0" dirty="0">
                <a:solidFill>
                  <a:srgbClr val="FF0000"/>
                </a:solidFill>
                <a:latin typeface="Times New Roman" panose="02020603050405020304"/>
                <a:ea typeface="+mn-ea"/>
                <a:cs typeface="Times New Roman" panose="02020603050405020304"/>
              </a:rPr>
              <a:t>Conclude and future plans to obtain TQM</a:t>
            </a:r>
            <a:endParaRPr kumimoji="0" sz="2700" kern="1200" cap="none" spc="0" normalizeH="0" baseline="0" noProof="0" dirty="0">
              <a:solidFill>
                <a:srgbClr val="FF0000"/>
              </a:solidFill>
              <a:latin typeface="Times New Roman" panose="02020603050405020304"/>
              <a:ea typeface="+mn-ea"/>
              <a:cs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4051300" y="2770188"/>
            <a:ext cx="1477963" cy="677863"/>
          </a:xfrm>
          <a:prstGeom prst="rect">
            <a:avLst/>
          </a:prstGeom>
        </p:spPr>
        <p:txBody>
          <a:bodyPr vert="horz" wrap="none" lIns="0" tIns="0" rIns="0" bIns="0" rtlCol="0">
            <a:spAutoFit/>
          </a:bodyPr>
          <a:lstStyle/>
          <a:p>
            <a:pPr marR="0" defTabSz="914400">
              <a:buClrTx/>
              <a:buSzTx/>
              <a:buFontTx/>
              <a:defRPr/>
            </a:pPr>
            <a:r>
              <a:rPr kumimoji="0" sz="4400" kern="1200" cap="none" spc="10" normalizeH="0" baseline="0" noProof="0" dirty="0">
                <a:solidFill>
                  <a:srgbClr val="FF0000"/>
                </a:solidFill>
                <a:latin typeface="Times New Roman" panose="02020603050405020304"/>
                <a:ea typeface="+mn-ea"/>
                <a:cs typeface="Times New Roman" panose="02020603050405020304"/>
              </a:rPr>
              <a:t>PLAN</a:t>
            </a:r>
            <a:endParaRPr kumimoji="0" sz="4400" kern="1200" cap="none" spc="0" normalizeH="0" baseline="0" noProof="0" dirty="0">
              <a:solidFill>
                <a:srgbClr val="FF0000"/>
              </a:solidFill>
              <a:latin typeface="Times New Roman" panose="02020603050405020304"/>
              <a:ea typeface="+mn-ea"/>
              <a:cs typeface="Times New Roman" panose="02020603050405020304"/>
            </a:endParaRPr>
          </a:p>
        </p:txBody>
      </p:sp>
      <p:pic>
        <p:nvPicPr>
          <p:cNvPr id="54276" name="Image"/>
          <p:cNvPicPr>
            <a:picLocks noChangeAspect="1"/>
          </p:cNvPicPr>
          <p:nvPr/>
        </p:nvPicPr>
        <p:blipFill>
          <a:blip r:embed="rId2"/>
          <a:stretch>
            <a:fillRect/>
          </a:stretch>
        </p:blipFill>
        <p:spPr>
          <a:xfrm>
            <a:off x="5562600" y="3733800"/>
            <a:ext cx="3333750" cy="2681288"/>
          </a:xfrm>
          <a:prstGeom prst="rect">
            <a:avLst/>
          </a:prstGeom>
          <a:noFill/>
          <a:ln w="9525">
            <a:noFill/>
          </a:ln>
        </p:spPr>
      </p:pic>
      <p:pic>
        <p:nvPicPr>
          <p:cNvPr id="54277" name="Image"/>
          <p:cNvPicPr>
            <a:picLocks noChangeAspect="1"/>
          </p:cNvPicPr>
          <p:nvPr/>
        </p:nvPicPr>
        <p:blipFill>
          <a:blip r:embed="rId3"/>
          <a:stretch>
            <a:fillRect/>
          </a:stretch>
        </p:blipFill>
        <p:spPr>
          <a:xfrm>
            <a:off x="304800" y="177800"/>
            <a:ext cx="3733800" cy="55149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298"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396875" y="1284288"/>
            <a:ext cx="7826375" cy="3513138"/>
          </a:xfrm>
          <a:prstGeom prst="rect">
            <a:avLst/>
          </a:prstGeom>
        </p:spPr>
        <p:txBody>
          <a:bodyPr vert="horz" wrap="none" lIns="0" tIns="0" rIns="0" bIns="0" rtlCol="0">
            <a:spAutoFit/>
          </a:bodyPr>
          <a:lstStyle/>
          <a:p>
            <a:pPr marR="0" defTabSz="914400">
              <a:buClrTx/>
              <a:buSzTx/>
              <a:buFontTx/>
              <a:defRPr/>
            </a:pPr>
            <a:r>
              <a:rPr kumimoji="0" sz="2270" kern="1200" cap="none" spc="10" normalizeH="0" baseline="0" noProof="0" dirty="0">
                <a:solidFill>
                  <a:srgbClr val="FF0000"/>
                </a:solidFill>
                <a:latin typeface="Wingdings" panose="05000000000000000000"/>
                <a:ea typeface="+mn-ea"/>
                <a:cs typeface="Wingdings" panose="05000000000000000000"/>
              </a:rPr>
              <a:t> </a:t>
            </a:r>
            <a:r>
              <a:rPr kumimoji="0" sz="2270" kern="1200" cap="none" spc="10" normalizeH="0" baseline="0" noProof="0" dirty="0">
                <a:solidFill>
                  <a:srgbClr val="FF0000"/>
                </a:solidFill>
                <a:latin typeface="Times New Roman" panose="02020603050405020304"/>
                <a:ea typeface="+mn-ea"/>
                <a:cs typeface="Times New Roman" panose="02020603050405020304"/>
              </a:rPr>
              <a:t>Select the project in which TQM TO BE IMPLEMENTED</a:t>
            </a:r>
            <a:endParaRPr kumimoji="0" sz="22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2600" kern="1200" cap="none" spc="10" normalizeH="0" baseline="0" noProof="0" dirty="0">
                <a:solidFill>
                  <a:srgbClr val="FF0000"/>
                </a:solidFill>
                <a:latin typeface="Times New Roman" panose="02020603050405020304"/>
                <a:ea typeface="+mn-ea"/>
                <a:cs typeface="Times New Roman" panose="02020603050405020304"/>
              </a:rPr>
              <a:t>-Project background and reasons for selection</a:t>
            </a:r>
            <a:endParaRPr kumimoji="0" sz="26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2600" kern="1200" cap="none" spc="10" normalizeH="0" baseline="0" noProof="0" dirty="0">
                <a:solidFill>
                  <a:srgbClr val="FF0000"/>
                </a:solidFill>
                <a:latin typeface="Times New Roman" panose="02020603050405020304"/>
                <a:ea typeface="+mn-ea"/>
                <a:cs typeface="Times New Roman" panose="02020603050405020304"/>
              </a:rPr>
              <a:t>-Set a target</a:t>
            </a:r>
            <a:endParaRPr kumimoji="0" sz="26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2600" kern="1200" cap="none" spc="10" normalizeH="0" baseline="0" noProof="0" dirty="0">
                <a:solidFill>
                  <a:srgbClr val="FF0000"/>
                </a:solidFill>
                <a:latin typeface="Times New Roman" panose="02020603050405020304"/>
                <a:ea typeface="+mn-ea"/>
                <a:cs typeface="Times New Roman" panose="02020603050405020304"/>
              </a:rPr>
              <a:t>-Prepare a schedule of activities</a:t>
            </a:r>
            <a:endParaRPr kumimoji="0" sz="26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600" kern="1200" cap="none" spc="10" normalizeH="0" baseline="0" noProof="0" dirty="0">
                <a:solidFill>
                  <a:srgbClr val="FF0000"/>
                </a:solidFill>
                <a:latin typeface="Wingdings" panose="05000000000000000000"/>
                <a:ea typeface="+mn-ea"/>
                <a:cs typeface="Wingdings" panose="05000000000000000000"/>
              </a:rPr>
              <a:t> </a:t>
            </a:r>
            <a:r>
              <a:rPr kumimoji="0" sz="2600" kern="1200" cap="none" spc="10" normalizeH="0" baseline="0" noProof="0" dirty="0">
                <a:solidFill>
                  <a:srgbClr val="FF0000"/>
                </a:solidFill>
                <a:latin typeface="Times New Roman" panose="02020603050405020304"/>
                <a:ea typeface="+mn-ea"/>
                <a:cs typeface="Times New Roman" panose="02020603050405020304"/>
              </a:rPr>
              <a:t>Grasp the Current status</a:t>
            </a:r>
            <a:endParaRPr kumimoji="0" sz="26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2360" kern="1200" cap="none" spc="10" normalizeH="0" baseline="0" noProof="0" dirty="0">
                <a:solidFill>
                  <a:srgbClr val="FF0000"/>
                </a:solidFill>
                <a:latin typeface="Wingdings" panose="05000000000000000000"/>
                <a:ea typeface="+mn-ea"/>
                <a:cs typeface="Wingdings" panose="05000000000000000000"/>
              </a:rPr>
              <a:t> </a:t>
            </a:r>
            <a:r>
              <a:rPr kumimoji="0" sz="2360" kern="1200" cap="none" spc="10" normalizeH="0" baseline="0" noProof="0" dirty="0">
                <a:solidFill>
                  <a:srgbClr val="FF0000"/>
                </a:solidFill>
                <a:latin typeface="Times New Roman" panose="02020603050405020304"/>
                <a:ea typeface="+mn-ea"/>
                <a:cs typeface="Times New Roman" panose="02020603050405020304"/>
              </a:rPr>
              <a:t>Analyze the cause and Determine the Corrective Action</a:t>
            </a:r>
            <a:endParaRPr kumimoji="0" sz="23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2600" kern="1200" cap="none" spc="10" normalizeH="0" baseline="0" noProof="0" dirty="0">
                <a:solidFill>
                  <a:srgbClr val="FF0000"/>
                </a:solidFill>
                <a:latin typeface="Times New Roman" panose="02020603050405020304"/>
                <a:ea typeface="+mn-ea"/>
                <a:cs typeface="Times New Roman" panose="02020603050405020304"/>
              </a:rPr>
              <a:t>-Prepare cause and effect diagram</a:t>
            </a:r>
            <a:endParaRPr kumimoji="0" sz="26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2600" kern="1200" cap="none" spc="10" normalizeH="0" baseline="0" noProof="0" dirty="0">
                <a:solidFill>
                  <a:srgbClr val="FF0000"/>
                </a:solidFill>
                <a:latin typeface="Times New Roman" panose="02020603050405020304"/>
                <a:ea typeface="+mn-ea"/>
                <a:cs typeface="Times New Roman" panose="02020603050405020304"/>
              </a:rPr>
              <a:t>-Prepare a hypothesis and verify most likely causes</a:t>
            </a:r>
            <a:endParaRPr kumimoji="0" sz="26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2600" kern="1200" cap="none" spc="10" normalizeH="0" baseline="0" noProof="0" dirty="0">
                <a:solidFill>
                  <a:srgbClr val="FF0000"/>
                </a:solidFill>
                <a:latin typeface="Times New Roman" panose="02020603050405020304"/>
                <a:ea typeface="+mn-ea"/>
                <a:cs typeface="Times New Roman" panose="02020603050405020304"/>
              </a:rPr>
              <a:t>-Document the corrective action</a:t>
            </a:r>
            <a:endParaRPr kumimoji="0" sz="2600" kern="1200" cap="none" spc="0" normalizeH="0" baseline="0" noProof="0" dirty="0">
              <a:solidFill>
                <a:srgbClr val="FF0000"/>
              </a:solidFill>
              <a:latin typeface="Times New Roman" panose="02020603050405020304"/>
              <a:ea typeface="+mn-ea"/>
              <a:cs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4076700" y="2709863"/>
            <a:ext cx="1003300" cy="830263"/>
          </a:xfrm>
          <a:prstGeom prst="rect">
            <a:avLst/>
          </a:prstGeom>
        </p:spPr>
        <p:txBody>
          <a:bodyPr vert="horz" wrap="none" lIns="0" tIns="0" rIns="0" bIns="0" rtlCol="0">
            <a:spAutoFit/>
          </a:bodyPr>
          <a:lstStyle/>
          <a:p>
            <a:pPr marR="0" defTabSz="914400">
              <a:buClrTx/>
              <a:buSzTx/>
              <a:buFontTx/>
              <a:defRPr/>
            </a:pPr>
            <a:r>
              <a:rPr kumimoji="0" sz="5400" kern="1200" cap="none" spc="10" normalizeH="0" baseline="0" noProof="0" dirty="0">
                <a:solidFill>
                  <a:srgbClr val="FF0000"/>
                </a:solidFill>
                <a:latin typeface="Times New Roman" panose="02020603050405020304"/>
                <a:ea typeface="+mn-ea"/>
                <a:cs typeface="Times New Roman" panose="02020603050405020304"/>
              </a:rPr>
              <a:t>DO</a:t>
            </a:r>
            <a:endParaRPr kumimoji="0" sz="5400" kern="1200" cap="none" spc="0" normalizeH="0" baseline="0" noProof="0" dirty="0">
              <a:solidFill>
                <a:srgbClr val="FF0000"/>
              </a:solidFill>
              <a:latin typeface="Times New Roman" panose="02020603050405020304"/>
              <a:ea typeface="+mn-ea"/>
              <a:cs typeface="Times New Roman" panose="02020603050405020304"/>
            </a:endParaRPr>
          </a:p>
        </p:txBody>
      </p:sp>
      <p:pic>
        <p:nvPicPr>
          <p:cNvPr id="56324" name="Image"/>
          <p:cNvPicPr>
            <a:picLocks noChangeAspect="1"/>
          </p:cNvPicPr>
          <p:nvPr/>
        </p:nvPicPr>
        <p:blipFill>
          <a:blip r:embed="rId2"/>
          <a:stretch>
            <a:fillRect/>
          </a:stretch>
        </p:blipFill>
        <p:spPr>
          <a:xfrm>
            <a:off x="1143000" y="1225550"/>
            <a:ext cx="2314575" cy="4038600"/>
          </a:xfrm>
          <a:prstGeom prst="rect">
            <a:avLst/>
          </a:prstGeom>
          <a:noFill/>
          <a:ln w="9525">
            <a:noFill/>
          </a:ln>
        </p:spPr>
      </p:pic>
      <p:pic>
        <p:nvPicPr>
          <p:cNvPr id="56325" name="Image"/>
          <p:cNvPicPr>
            <a:picLocks noChangeAspect="1"/>
          </p:cNvPicPr>
          <p:nvPr/>
        </p:nvPicPr>
        <p:blipFill>
          <a:blip r:embed="rId3"/>
          <a:stretch>
            <a:fillRect/>
          </a:stretch>
        </p:blipFill>
        <p:spPr>
          <a:xfrm>
            <a:off x="5181600" y="1143000"/>
            <a:ext cx="3481388" cy="41656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6"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625475" y="1333500"/>
            <a:ext cx="8032750" cy="3230563"/>
          </a:xfrm>
          <a:prstGeom prst="rect">
            <a:avLst/>
          </a:prstGeom>
        </p:spPr>
        <p:txBody>
          <a:bodyPr vert="horz" wrap="none" lIns="0" tIns="0" rIns="0" bIns="0" rtlCol="0">
            <a:spAutoFit/>
          </a:bodyPr>
          <a:lstStyle/>
          <a:p>
            <a:pPr marR="0" defTabSz="914400">
              <a:buClrTx/>
              <a:buSzTx/>
              <a:buFontTx/>
              <a:defRPr/>
            </a:pPr>
            <a:r>
              <a:rPr kumimoji="0" sz="3000" kern="1200" cap="none" spc="10" normalizeH="0" baseline="0" noProof="0" dirty="0">
                <a:solidFill>
                  <a:srgbClr val="FF0000"/>
                </a:solidFill>
                <a:latin typeface="Arial" panose="020B0604020202020204"/>
                <a:ea typeface="+mn-ea"/>
                <a:cs typeface="Arial" panose="020B0604020202020204"/>
              </a:rPr>
              <a:t>•  </a:t>
            </a:r>
            <a:r>
              <a:rPr kumimoji="0" sz="3000" kern="1200" cap="none" spc="10" normalizeH="0" baseline="0" noProof="0" dirty="0">
                <a:solidFill>
                  <a:srgbClr val="FF0000"/>
                </a:solidFill>
                <a:latin typeface="Times New Roman" panose="02020603050405020304"/>
                <a:ea typeface="+mn-ea"/>
                <a:cs typeface="Times New Roman" panose="02020603050405020304"/>
              </a:rPr>
              <a:t>Implement the corrective action</a:t>
            </a:r>
            <a:endParaRPr kumimoji="0" sz="30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3000" kern="1200" cap="none" spc="10" normalizeH="0" baseline="0" noProof="0" dirty="0">
                <a:solidFill>
                  <a:srgbClr val="FF0000"/>
                </a:solidFill>
                <a:latin typeface="Times New Roman" panose="02020603050405020304"/>
                <a:ea typeface="+mn-ea"/>
                <a:cs typeface="Times New Roman" panose="02020603050405020304"/>
              </a:rPr>
              <a:t>Prepare instructions and flow charts for</a:t>
            </a:r>
            <a:endParaRPr kumimoji="0" sz="30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3000" kern="1200" cap="none" spc="10" normalizeH="0" baseline="0" noProof="0" dirty="0">
                <a:solidFill>
                  <a:srgbClr val="FF0000"/>
                </a:solidFill>
                <a:latin typeface="Times New Roman" panose="02020603050405020304"/>
                <a:ea typeface="+mn-ea"/>
                <a:cs typeface="Times New Roman" panose="02020603050405020304"/>
              </a:rPr>
              <a:t>complicated procedures</a:t>
            </a:r>
            <a:endParaRPr kumimoji="0" sz="30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3000" kern="1200" cap="none" spc="10" normalizeH="0" baseline="0" noProof="0" dirty="0">
                <a:solidFill>
                  <a:srgbClr val="FF0000"/>
                </a:solidFill>
                <a:latin typeface="Times New Roman" panose="02020603050405020304"/>
                <a:ea typeface="+mn-ea"/>
                <a:cs typeface="Times New Roman" panose="02020603050405020304"/>
              </a:rPr>
              <a:t>Adequate training must be provided</a:t>
            </a:r>
            <a:endParaRPr kumimoji="0" sz="30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3000" kern="1200" cap="none" spc="10" normalizeH="0" baseline="0" noProof="0" dirty="0">
                <a:solidFill>
                  <a:srgbClr val="FF0000"/>
                </a:solidFill>
                <a:latin typeface="Times New Roman" panose="02020603050405020304"/>
                <a:ea typeface="+mn-ea"/>
                <a:cs typeface="Times New Roman" panose="02020603050405020304"/>
              </a:rPr>
              <a:t>Follow the plan exactly</a:t>
            </a:r>
            <a:endParaRPr kumimoji="0" sz="3000" kern="1200" cap="none" spc="0" normalizeH="0" baseline="0" noProof="0" dirty="0">
              <a:solidFill>
                <a:srgbClr val="FF0000"/>
              </a:solidFill>
              <a:latin typeface="Times New Roman" panose="02020603050405020304"/>
              <a:ea typeface="+mn-ea"/>
              <a:cs typeface="Times New Roman" panose="02020603050405020304"/>
            </a:endParaRPr>
          </a:p>
          <a:p>
            <a:pPr marL="914400" marR="0" defTabSz="914400">
              <a:buClrTx/>
              <a:buSzTx/>
              <a:buFontTx/>
              <a:defRPr/>
            </a:pPr>
            <a:r>
              <a:rPr kumimoji="0" sz="3000" kern="1200" cap="none" spc="10" normalizeH="0" baseline="0" noProof="0" dirty="0">
                <a:solidFill>
                  <a:srgbClr val="FF0000"/>
                </a:solidFill>
                <a:latin typeface="Times New Roman" panose="02020603050405020304"/>
                <a:ea typeface="+mn-ea"/>
                <a:cs typeface="Times New Roman" panose="02020603050405020304"/>
              </a:rPr>
              <a:t>Record any division from plan and collect the</a:t>
            </a:r>
            <a:endParaRPr kumimoji="0" sz="3000" kern="1200" cap="none" spc="0" normalizeH="0" baseline="0" noProof="0" dirty="0">
              <a:solidFill>
                <a:srgbClr val="FF0000"/>
              </a:solidFill>
              <a:latin typeface="Times New Roman" panose="02020603050405020304"/>
              <a:ea typeface="+mn-ea"/>
              <a:cs typeface="Times New Roman" panose="02020603050405020304"/>
            </a:endParaRPr>
          </a:p>
          <a:p>
            <a:pPr marR="0" defTabSz="914400">
              <a:buClrTx/>
              <a:buSzTx/>
              <a:buFontTx/>
              <a:defRPr/>
            </a:pPr>
            <a:r>
              <a:rPr kumimoji="0" sz="3000" kern="1200" cap="none" spc="10" normalizeH="0" baseline="0" noProof="0" dirty="0">
                <a:solidFill>
                  <a:srgbClr val="FF0000"/>
                </a:solidFill>
                <a:latin typeface="Times New Roman" panose="02020603050405020304"/>
                <a:ea typeface="+mn-ea"/>
                <a:cs typeface="Times New Roman" panose="02020603050405020304"/>
              </a:rPr>
              <a:t>data on results</a:t>
            </a:r>
            <a:endParaRPr kumimoji="0" sz="3000" kern="1200" cap="none" spc="0" normalizeH="0" baseline="0" noProof="0" dirty="0">
              <a:solidFill>
                <a:srgbClr val="FF0000"/>
              </a:solidFill>
              <a:latin typeface="Times New Roman" panose="02020603050405020304"/>
              <a:ea typeface="+mn-ea"/>
              <a:cs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3624263" y="2795588"/>
            <a:ext cx="1917700" cy="677863"/>
          </a:xfrm>
          <a:prstGeom prst="rect">
            <a:avLst/>
          </a:prstGeom>
        </p:spPr>
        <p:txBody>
          <a:bodyPr vert="horz" wrap="none" lIns="0" tIns="0" rIns="0" bIns="0" rtlCol="0">
            <a:spAutoFit/>
          </a:bodyPr>
          <a:lstStyle/>
          <a:p>
            <a:pPr marR="0" defTabSz="914400">
              <a:buClrTx/>
              <a:buSzTx/>
              <a:buFontTx/>
              <a:defRPr/>
            </a:pPr>
            <a:r>
              <a:rPr kumimoji="0" sz="4400" kern="1200" cap="none" spc="10" normalizeH="0" baseline="0" noProof="0" dirty="0">
                <a:solidFill>
                  <a:srgbClr val="FF0000"/>
                </a:solidFill>
                <a:latin typeface="Times New Roman" panose="02020603050405020304"/>
                <a:ea typeface="+mn-ea"/>
                <a:cs typeface="Times New Roman" panose="02020603050405020304"/>
              </a:rPr>
              <a:t>CHECK</a:t>
            </a:r>
            <a:endParaRPr kumimoji="0" sz="4400" kern="1200" cap="none" spc="0" normalizeH="0" baseline="0" noProof="0" dirty="0">
              <a:solidFill>
                <a:srgbClr val="FF0000"/>
              </a:solidFill>
              <a:latin typeface="Times New Roman" panose="02020603050405020304"/>
              <a:ea typeface="+mn-ea"/>
              <a:cs typeface="Times New Roman" panose="02020603050405020304"/>
            </a:endParaRPr>
          </a:p>
        </p:txBody>
      </p:sp>
      <p:pic>
        <p:nvPicPr>
          <p:cNvPr id="58372" name="Image"/>
          <p:cNvPicPr>
            <a:picLocks noChangeAspect="1"/>
          </p:cNvPicPr>
          <p:nvPr/>
        </p:nvPicPr>
        <p:blipFill>
          <a:blip r:embed="rId2"/>
          <a:stretch>
            <a:fillRect/>
          </a:stretch>
        </p:blipFill>
        <p:spPr>
          <a:xfrm>
            <a:off x="2133600" y="2249488"/>
            <a:ext cx="1638300" cy="218440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549275" y="1701800"/>
            <a:ext cx="6348413" cy="488950"/>
          </a:xfrm>
          <a:prstGeom prst="rect">
            <a:avLst/>
          </a:prstGeom>
        </p:spPr>
        <p:txBody>
          <a:bodyPr vert="horz" wrap="none" lIns="0" tIns="0" rIns="0" bIns="0" rtlCol="0">
            <a:spAutoFit/>
          </a:bodyPr>
          <a:lstStyle/>
          <a:p>
            <a:pPr marR="0" defTabSz="914400">
              <a:buClrTx/>
              <a:buSzTx/>
              <a:buFontTx/>
              <a:defRPr/>
            </a:pPr>
            <a:r>
              <a:rPr kumimoji="0" sz="3170" kern="1200" cap="none" spc="10" normalizeH="0" baseline="0" noProof="0" dirty="0">
                <a:solidFill>
                  <a:srgbClr val="FF0000"/>
                </a:solidFill>
                <a:latin typeface="Arial" panose="020B0604020202020204"/>
                <a:ea typeface="+mn-ea"/>
                <a:cs typeface="Arial" panose="020B0604020202020204"/>
              </a:rPr>
              <a:t>•  </a:t>
            </a:r>
            <a:r>
              <a:rPr kumimoji="0" sz="3170" kern="1200" cap="none" spc="10" normalizeH="0" baseline="0" noProof="0" dirty="0">
                <a:solidFill>
                  <a:srgbClr val="FF0000"/>
                </a:solidFill>
                <a:latin typeface="Calibri" panose="020F0502020204030204"/>
                <a:ea typeface="+mn-ea"/>
                <a:cs typeface="Calibri" panose="020F0502020204030204"/>
              </a:rPr>
              <a:t>Check the Effect of corrective action</a:t>
            </a:r>
            <a:endParaRPr kumimoji="0" sz="3100" kern="1200" cap="none" spc="0" normalizeH="0" baseline="0" noProof="0" dirty="0">
              <a:solidFill>
                <a:srgbClr val="FF0000"/>
              </a:solidFill>
              <a:latin typeface="Calibri" panose="020F0502020204030204"/>
              <a:ea typeface="+mn-ea"/>
              <a:cs typeface="Calibri" panose="020F0502020204030204"/>
            </a:endParaRPr>
          </a:p>
        </p:txBody>
      </p:sp>
      <p:sp>
        <p:nvSpPr>
          <p:cNvPr id="3" name="text 1"/>
          <p:cNvSpPr txBox="1"/>
          <p:nvPr/>
        </p:nvSpPr>
        <p:spPr>
          <a:xfrm>
            <a:off x="1006475" y="2460625"/>
            <a:ext cx="3859213" cy="431800"/>
          </a:xfrm>
          <a:prstGeom prst="rect">
            <a:avLst/>
          </a:prstGeom>
        </p:spPr>
        <p:txBody>
          <a:bodyPr vert="horz" wrap="none" lIns="0" tIns="0" rIns="0" bIns="0" rtlCol="0">
            <a:spAutoFit/>
          </a:bodyPr>
          <a:lstStyle/>
          <a:p>
            <a:pPr marR="0" defTabSz="914400">
              <a:buClrTx/>
              <a:buSzTx/>
              <a:buFontTx/>
              <a:defRPr/>
            </a:pPr>
            <a:r>
              <a:rPr kumimoji="0" sz="2800" kern="1200" cap="none" spc="10" normalizeH="0" baseline="0" noProof="0" dirty="0">
                <a:latin typeface="Arial" panose="020B0604020202020204"/>
                <a:ea typeface="+mn-ea"/>
                <a:cs typeface="Arial" panose="020B0604020202020204"/>
              </a:rPr>
              <a:t>– </a:t>
            </a:r>
            <a:r>
              <a:rPr kumimoji="0" sz="2800" kern="1200" cap="none" spc="10" normalizeH="0" baseline="0" noProof="0" dirty="0">
                <a:solidFill>
                  <a:srgbClr val="FF0000"/>
                </a:solidFill>
                <a:latin typeface="Calibri" panose="020F0502020204030204"/>
                <a:ea typeface="+mn-ea"/>
                <a:cs typeface="Calibri" panose="020F0502020204030204"/>
              </a:rPr>
              <a:t>Compare over all results</a:t>
            </a:r>
            <a:endParaRPr kumimoji="0" sz="2800" kern="1200" cap="none" spc="0" normalizeH="0" baseline="0" noProof="0" dirty="0">
              <a:solidFill>
                <a:srgbClr val="FF0000"/>
              </a:solidFill>
              <a:latin typeface="Calibri" panose="020F0502020204030204"/>
              <a:ea typeface="+mn-ea"/>
              <a:cs typeface="Calibri" panose="020F0502020204030204"/>
            </a:endParaRPr>
          </a:p>
        </p:txBody>
      </p:sp>
      <p:sp>
        <p:nvSpPr>
          <p:cNvPr id="4" name="text 1"/>
          <p:cNvSpPr txBox="1"/>
          <p:nvPr/>
        </p:nvSpPr>
        <p:spPr>
          <a:xfrm>
            <a:off x="1006475" y="3143250"/>
            <a:ext cx="5110163" cy="431800"/>
          </a:xfrm>
          <a:prstGeom prst="rect">
            <a:avLst/>
          </a:prstGeom>
        </p:spPr>
        <p:txBody>
          <a:bodyPr vert="horz" wrap="none" lIns="0" tIns="0" rIns="0" bIns="0" rtlCol="0">
            <a:spAutoFit/>
          </a:bodyPr>
          <a:lstStyle/>
          <a:p>
            <a:pPr marR="0" defTabSz="914400">
              <a:buClrTx/>
              <a:buSzTx/>
              <a:buFontTx/>
              <a:defRPr/>
            </a:pPr>
            <a:r>
              <a:rPr kumimoji="0" sz="2800" kern="1200" cap="none" spc="10" normalizeH="0" baseline="0" noProof="0" dirty="0">
                <a:latin typeface="Arial" panose="020B0604020202020204"/>
                <a:ea typeface="+mn-ea"/>
                <a:cs typeface="Arial" panose="020B0604020202020204"/>
              </a:rPr>
              <a:t>– </a:t>
            </a:r>
            <a:r>
              <a:rPr kumimoji="0" sz="2800" kern="1200" cap="none" spc="10" normalizeH="0" baseline="0" noProof="0" dirty="0">
                <a:solidFill>
                  <a:srgbClr val="FF0000"/>
                </a:solidFill>
                <a:latin typeface="Calibri" panose="020F0502020204030204"/>
                <a:ea typeface="+mn-ea"/>
                <a:cs typeface="Calibri" panose="020F0502020204030204"/>
              </a:rPr>
              <a:t>Analyse failure to achieve results</a:t>
            </a:r>
            <a:endParaRPr kumimoji="0" sz="2800" kern="1200" cap="none" spc="0" normalizeH="0" baseline="0" noProof="0" dirty="0">
              <a:solidFill>
                <a:srgbClr val="FF0000"/>
              </a:solidFill>
              <a:latin typeface="Calibri" panose="020F0502020204030204"/>
              <a:ea typeface="+mn-ea"/>
              <a:cs typeface="Calibri" panose="020F0502020204030204"/>
            </a:endParaRPr>
          </a:p>
        </p:txBody>
      </p:sp>
      <p:sp>
        <p:nvSpPr>
          <p:cNvPr id="5" name="text 1"/>
          <p:cNvSpPr txBox="1"/>
          <p:nvPr/>
        </p:nvSpPr>
        <p:spPr>
          <a:xfrm>
            <a:off x="1006475" y="3827463"/>
            <a:ext cx="2741613" cy="430213"/>
          </a:xfrm>
          <a:prstGeom prst="rect">
            <a:avLst/>
          </a:prstGeom>
        </p:spPr>
        <p:txBody>
          <a:bodyPr vert="horz" wrap="none" lIns="0" tIns="0" rIns="0" bIns="0" rtlCol="0">
            <a:spAutoFit/>
          </a:bodyPr>
          <a:lstStyle/>
          <a:p>
            <a:pPr marR="0" defTabSz="914400">
              <a:buClrTx/>
              <a:buSzTx/>
              <a:buFontTx/>
              <a:defRPr/>
            </a:pPr>
            <a:r>
              <a:rPr kumimoji="0" sz="2800" kern="1200" cap="none" spc="10" normalizeH="0" baseline="0" noProof="0" dirty="0">
                <a:latin typeface="Arial" panose="020B0604020202020204"/>
                <a:ea typeface="+mn-ea"/>
                <a:cs typeface="Arial" panose="020B0604020202020204"/>
              </a:rPr>
              <a:t>–</a:t>
            </a:r>
            <a:r>
              <a:rPr kumimoji="0" sz="2800" kern="1200" cap="none" spc="10" normalizeH="0" baseline="0" noProof="0" dirty="0">
                <a:solidFill>
                  <a:srgbClr val="FF0000"/>
                </a:solidFill>
                <a:latin typeface="Arial" panose="020B0604020202020204"/>
                <a:ea typeface="+mn-ea"/>
                <a:cs typeface="Arial" panose="020B0604020202020204"/>
              </a:rPr>
              <a:t> </a:t>
            </a:r>
            <a:r>
              <a:rPr kumimoji="0" sz="2800" kern="1200" cap="none" spc="10" normalizeH="0" baseline="0" noProof="0" dirty="0">
                <a:solidFill>
                  <a:srgbClr val="FF0000"/>
                </a:solidFill>
                <a:latin typeface="Calibri" panose="020F0502020204030204"/>
                <a:ea typeface="+mn-ea"/>
                <a:cs typeface="Calibri" panose="020F0502020204030204"/>
              </a:rPr>
              <a:t>Results achieved</a:t>
            </a:r>
            <a:endParaRPr kumimoji="0" sz="2800" kern="1200" cap="none" spc="0" normalizeH="0" baseline="0" noProof="0" dirty="0">
              <a:solidFill>
                <a:srgbClr val="FF0000"/>
              </a:solidFill>
              <a:latin typeface="Calibri" panose="020F0502020204030204"/>
              <a:ea typeface="+mn-ea"/>
              <a:cs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8" name="Image"/>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60419" name="Image"/>
          <p:cNvPicPr>
            <a:picLocks noChangeAspect="1"/>
          </p:cNvPicPr>
          <p:nvPr/>
        </p:nvPicPr>
        <p:blipFill>
          <a:blip r:embed="rId2"/>
          <a:stretch>
            <a:fillRect/>
          </a:stretch>
        </p:blipFill>
        <p:spPr>
          <a:xfrm>
            <a:off x="2286000" y="1343025"/>
            <a:ext cx="4724400" cy="328612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2" name="Image"/>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text 1"/>
          <p:cNvSpPr txBox="1"/>
          <p:nvPr/>
        </p:nvSpPr>
        <p:spPr>
          <a:xfrm>
            <a:off x="549275" y="1701800"/>
            <a:ext cx="4535488" cy="488950"/>
          </a:xfrm>
          <a:prstGeom prst="rect">
            <a:avLst/>
          </a:prstGeom>
        </p:spPr>
        <p:txBody>
          <a:bodyPr vert="horz" wrap="none" lIns="0" tIns="0" rIns="0" bIns="0" rtlCol="0">
            <a:spAutoFit/>
          </a:bodyPr>
          <a:lstStyle/>
          <a:p>
            <a:pPr marR="0" defTabSz="914400">
              <a:buClrTx/>
              <a:buSzTx/>
              <a:buFontTx/>
              <a:defRPr/>
            </a:pPr>
            <a:r>
              <a:rPr kumimoji="0" sz="3170" kern="1200" cap="none" spc="10" normalizeH="0" baseline="0" noProof="0" dirty="0">
                <a:latin typeface="Arial" panose="020B0604020202020204"/>
                <a:ea typeface="+mn-ea"/>
                <a:cs typeface="Arial" panose="020B0604020202020204"/>
              </a:rPr>
              <a:t>•  </a:t>
            </a:r>
            <a:r>
              <a:rPr kumimoji="0" sz="3170" kern="1200" cap="none" spc="10" normalizeH="0" baseline="0" noProof="0" dirty="0">
                <a:solidFill>
                  <a:srgbClr val="FF0000"/>
                </a:solidFill>
                <a:latin typeface="Calibri" panose="020F0502020204030204"/>
                <a:ea typeface="+mn-ea"/>
                <a:cs typeface="Calibri" panose="020F0502020204030204"/>
              </a:rPr>
              <a:t>Check appropriate action</a:t>
            </a:r>
            <a:endParaRPr kumimoji="0" sz="3100" kern="1200" cap="none" spc="0" normalizeH="0" baseline="0" noProof="0" dirty="0">
              <a:solidFill>
                <a:srgbClr val="FF0000"/>
              </a:solidFill>
              <a:latin typeface="Calibri" panose="020F0502020204030204"/>
              <a:ea typeface="+mn-ea"/>
              <a:cs typeface="Calibri" panose="020F0502020204030204"/>
            </a:endParaRPr>
          </a:p>
        </p:txBody>
      </p:sp>
      <p:sp>
        <p:nvSpPr>
          <p:cNvPr id="3" name="text 1"/>
          <p:cNvSpPr txBox="1"/>
          <p:nvPr/>
        </p:nvSpPr>
        <p:spPr>
          <a:xfrm>
            <a:off x="1006475" y="2460625"/>
            <a:ext cx="6796088" cy="431800"/>
          </a:xfrm>
          <a:prstGeom prst="rect">
            <a:avLst/>
          </a:prstGeom>
        </p:spPr>
        <p:txBody>
          <a:bodyPr vert="horz" wrap="none" lIns="0" tIns="0" rIns="0" bIns="0" rtlCol="0">
            <a:spAutoFit/>
          </a:bodyPr>
          <a:lstStyle/>
          <a:p>
            <a:pPr marR="0" defTabSz="914400">
              <a:buClrTx/>
              <a:buSzTx/>
              <a:buFontTx/>
              <a:defRPr/>
            </a:pPr>
            <a:r>
              <a:rPr kumimoji="0" sz="2800" kern="1200" cap="none" spc="10" normalizeH="0" baseline="0" noProof="0" dirty="0">
                <a:latin typeface="Arial" panose="020B0604020202020204"/>
                <a:ea typeface="+mn-ea"/>
                <a:cs typeface="Arial" panose="020B0604020202020204"/>
              </a:rPr>
              <a:t>– </a:t>
            </a:r>
            <a:r>
              <a:rPr kumimoji="0" sz="2800" kern="1200" cap="none" spc="10" normalizeH="0" baseline="0" noProof="0" dirty="0">
                <a:solidFill>
                  <a:srgbClr val="FF0000"/>
                </a:solidFill>
                <a:latin typeface="Calibri" panose="020F0502020204030204"/>
                <a:ea typeface="+mn-ea"/>
                <a:cs typeface="Calibri" panose="020F0502020204030204"/>
              </a:rPr>
              <a:t>Documentation, standardisation and control</a:t>
            </a:r>
            <a:endParaRPr kumimoji="0" sz="2800" kern="1200" cap="none" spc="0" normalizeH="0" baseline="0" noProof="0" dirty="0">
              <a:solidFill>
                <a:srgbClr val="FF0000"/>
              </a:solidFill>
              <a:latin typeface="Calibri" panose="020F0502020204030204"/>
              <a:ea typeface="+mn-ea"/>
              <a:cs typeface="Calibri" panose="020F0502020204030204"/>
            </a:endParaRPr>
          </a:p>
        </p:txBody>
      </p:sp>
      <p:sp>
        <p:nvSpPr>
          <p:cNvPr id="4" name="text 1"/>
          <p:cNvSpPr txBox="1"/>
          <p:nvPr/>
        </p:nvSpPr>
        <p:spPr>
          <a:xfrm>
            <a:off x="1006475" y="3143250"/>
            <a:ext cx="1463675" cy="431800"/>
          </a:xfrm>
          <a:prstGeom prst="rect">
            <a:avLst/>
          </a:prstGeom>
        </p:spPr>
        <p:txBody>
          <a:bodyPr vert="horz" wrap="none" lIns="0" tIns="0" rIns="0" bIns="0" rtlCol="0">
            <a:spAutoFit/>
          </a:bodyPr>
          <a:lstStyle/>
          <a:p>
            <a:pPr marR="0" defTabSz="914400">
              <a:buClrTx/>
              <a:buSzTx/>
              <a:buFontTx/>
              <a:defRPr/>
            </a:pPr>
            <a:r>
              <a:rPr kumimoji="0" sz="2800" kern="1200" cap="none" spc="10" normalizeH="0" baseline="0" noProof="0" dirty="0">
                <a:latin typeface="Arial" panose="020B0604020202020204"/>
                <a:ea typeface="+mn-ea"/>
                <a:cs typeface="Arial" panose="020B0604020202020204"/>
              </a:rPr>
              <a:t>– </a:t>
            </a:r>
            <a:r>
              <a:rPr kumimoji="0" sz="2800" kern="1200" cap="none" spc="10" normalizeH="0" baseline="0" noProof="0" dirty="0">
                <a:solidFill>
                  <a:srgbClr val="FF0000"/>
                </a:solidFill>
                <a:latin typeface="Calibri" panose="020F0502020204030204"/>
                <a:ea typeface="+mn-ea"/>
                <a:cs typeface="Calibri" panose="020F0502020204030204"/>
              </a:rPr>
              <a:t>Training</a:t>
            </a:r>
            <a:endParaRPr kumimoji="0" sz="2800" kern="1200" cap="none" spc="0" normalizeH="0" baseline="0" noProof="0" dirty="0">
              <a:solidFill>
                <a:srgbClr val="FF0000"/>
              </a:solidFill>
              <a:latin typeface="Calibri" panose="020F0502020204030204"/>
              <a:ea typeface="+mn-ea"/>
              <a:cs typeface="Calibri" panose="020F0502020204030204"/>
            </a:endParaRPr>
          </a:p>
        </p:txBody>
      </p:sp>
      <p:sp>
        <p:nvSpPr>
          <p:cNvPr id="5" name="text 1"/>
          <p:cNvSpPr txBox="1"/>
          <p:nvPr/>
        </p:nvSpPr>
        <p:spPr>
          <a:xfrm>
            <a:off x="1006475" y="3827463"/>
            <a:ext cx="3632200" cy="430213"/>
          </a:xfrm>
          <a:prstGeom prst="rect">
            <a:avLst/>
          </a:prstGeom>
        </p:spPr>
        <p:txBody>
          <a:bodyPr vert="horz" wrap="none" lIns="0" tIns="0" rIns="0" bIns="0" rtlCol="0">
            <a:spAutoFit/>
          </a:bodyPr>
          <a:lstStyle/>
          <a:p>
            <a:pPr marR="0" defTabSz="914400">
              <a:buClrTx/>
              <a:buSzTx/>
              <a:buFontTx/>
              <a:defRPr/>
            </a:pPr>
            <a:r>
              <a:rPr kumimoji="0" sz="2800" kern="1200" cap="none" spc="10" normalizeH="0" baseline="0" noProof="0" dirty="0">
                <a:solidFill>
                  <a:srgbClr val="FF0000"/>
                </a:solidFill>
                <a:latin typeface="Arial" panose="020B0604020202020204"/>
                <a:ea typeface="+mn-ea"/>
                <a:cs typeface="Arial" panose="020B0604020202020204"/>
              </a:rPr>
              <a:t>– </a:t>
            </a:r>
            <a:r>
              <a:rPr kumimoji="0" sz="2800" kern="1200" cap="none" spc="10" normalizeH="0" baseline="0" noProof="0" dirty="0">
                <a:solidFill>
                  <a:srgbClr val="FF0000"/>
                </a:solidFill>
                <a:latin typeface="Calibri" panose="020F0502020204030204"/>
                <a:ea typeface="+mn-ea"/>
                <a:cs typeface="Calibri" panose="020F0502020204030204"/>
              </a:rPr>
              <a:t>Decide on future plans</a:t>
            </a:r>
            <a:endParaRPr kumimoji="0" sz="2800" kern="1200" cap="none" spc="0" normalizeH="0" baseline="0" noProof="0" dirty="0">
              <a:solidFill>
                <a:srgbClr val="FF0000"/>
              </a:solidFill>
              <a:latin typeface="Calibri" panose="020F0502020204030204"/>
              <a:ea typeface="+mn-ea"/>
              <a:cs typeface="Calibri" panose="020F0502020204030204"/>
            </a:endParaRPr>
          </a:p>
        </p:txBody>
      </p:sp>
      <p:sp>
        <p:nvSpPr>
          <p:cNvPr id="6" name="text 1"/>
          <p:cNvSpPr txBox="1"/>
          <p:nvPr/>
        </p:nvSpPr>
        <p:spPr>
          <a:xfrm>
            <a:off x="1006475" y="4510088"/>
            <a:ext cx="7712075" cy="430213"/>
          </a:xfrm>
          <a:prstGeom prst="rect">
            <a:avLst/>
          </a:prstGeom>
        </p:spPr>
        <p:txBody>
          <a:bodyPr vert="horz" wrap="none" lIns="0" tIns="0" rIns="0" bIns="0" rtlCol="0">
            <a:spAutoFit/>
          </a:bodyPr>
          <a:lstStyle/>
          <a:p>
            <a:pPr marR="0" defTabSz="914400">
              <a:buClrTx/>
              <a:buSzTx/>
              <a:buFontTx/>
              <a:defRPr/>
            </a:pPr>
            <a:r>
              <a:rPr kumimoji="0" sz="2800" kern="1200" cap="none" spc="10" normalizeH="0" baseline="0" noProof="0" dirty="0">
                <a:solidFill>
                  <a:srgbClr val="FF0000"/>
                </a:solidFill>
                <a:latin typeface="Arial" panose="020B0604020202020204"/>
                <a:ea typeface="+mn-ea"/>
                <a:cs typeface="Arial" panose="020B0604020202020204"/>
              </a:rPr>
              <a:t>– </a:t>
            </a:r>
            <a:r>
              <a:rPr kumimoji="0" sz="2800" kern="1200" cap="none" spc="10" normalizeH="0" baseline="0" noProof="0" dirty="0">
                <a:solidFill>
                  <a:srgbClr val="FF0000"/>
                </a:solidFill>
                <a:latin typeface="Calibri" panose="020F0502020204030204"/>
                <a:ea typeface="+mn-ea"/>
                <a:cs typeface="Calibri" panose="020F0502020204030204"/>
              </a:rPr>
              <a:t>The well known seven quality control tools may be</a:t>
            </a:r>
            <a:endParaRPr kumimoji="0" sz="2800" kern="1200" cap="none" spc="0" normalizeH="0" baseline="0" noProof="0" dirty="0">
              <a:solidFill>
                <a:srgbClr val="FF0000"/>
              </a:solidFill>
              <a:latin typeface="Calibri" panose="020F0502020204030204"/>
              <a:ea typeface="+mn-ea"/>
              <a:cs typeface="Calibri" panose="020F0502020204030204"/>
            </a:endParaRPr>
          </a:p>
        </p:txBody>
      </p:sp>
      <p:sp>
        <p:nvSpPr>
          <p:cNvPr id="7" name="text 1"/>
          <p:cNvSpPr txBox="1"/>
          <p:nvPr/>
        </p:nvSpPr>
        <p:spPr>
          <a:xfrm>
            <a:off x="1292225" y="5132388"/>
            <a:ext cx="2881313" cy="430213"/>
          </a:xfrm>
          <a:prstGeom prst="rect">
            <a:avLst/>
          </a:prstGeom>
        </p:spPr>
        <p:txBody>
          <a:bodyPr vert="horz" wrap="none" lIns="0" tIns="0" rIns="0" bIns="0" rtlCol="0">
            <a:spAutoFit/>
          </a:bodyPr>
          <a:lstStyle/>
          <a:p>
            <a:pPr marR="0" defTabSz="914400">
              <a:buClrTx/>
              <a:buSzTx/>
              <a:buFontTx/>
              <a:defRPr/>
            </a:pPr>
            <a:r>
              <a:rPr kumimoji="0" sz="2800" kern="1200" cap="none" spc="10" normalizeH="0" baseline="0" noProof="0" dirty="0">
                <a:solidFill>
                  <a:srgbClr val="FF0000"/>
                </a:solidFill>
                <a:latin typeface="Calibri" panose="020F0502020204030204"/>
                <a:ea typeface="+mn-ea"/>
                <a:cs typeface="Calibri" panose="020F0502020204030204"/>
              </a:rPr>
              <a:t>used in this process</a:t>
            </a:r>
            <a:endParaRPr kumimoji="0" sz="2800" kern="1200" cap="none" spc="0" normalizeH="0" baseline="0" noProof="0" dirty="0">
              <a:solidFill>
                <a:srgbClr val="FF0000"/>
              </a:solidFill>
              <a:latin typeface="Calibri" panose="020F0502020204030204"/>
              <a:ea typeface="+mn-ea"/>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AutoShape 2"/>
          <p:cNvSpPr>
            <a:spLocks noGrp="1" noChangeArrowheads="1"/>
          </p:cNvSpPr>
          <p:nvPr>
            <p:ph type="title"/>
          </p:nvPr>
        </p:nvSpPr>
        <p:spPr/>
        <p:txBody>
          <a:bodyPr vert="horz" wrap="square" lIns="91440" tIns="45720" rIns="91440" bIns="45720" numCol="1" anchor="ctr" anchorCtr="0" compatLnSpc="1"/>
          <a:lstStyle/>
          <a:p>
            <a:pPr marL="533400" marR="0" lvl="0" indent="-533400" algn="ctr" defTabSz="914400" rtl="0" eaLnBrk="1" fontAlgn="base" latinLnBrk="0" hangingPunct="1">
              <a:lnSpc>
                <a:spcPct val="80000"/>
              </a:lnSpc>
              <a:spcBef>
                <a:spcPct val="0"/>
              </a:spcBef>
              <a:spcAft>
                <a:spcPct val="0"/>
              </a:spcAft>
              <a:buClrTx/>
              <a:buSzTx/>
              <a:buFontTx/>
              <a:buNone/>
              <a:defRPr/>
            </a:pPr>
            <a:r>
              <a:rPr kumimoji="0" lang="en-US" alt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Deming’s 14 points </a:t>
            </a:r>
            <a:endParaRPr kumimoji="0" lang="en-US" alt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7411" name="Rectangle 3"/>
          <p:cNvSpPr>
            <a:spLocks noGrp="1" noChangeArrowheads="1"/>
          </p:cNvSpPr>
          <p:nvPr>
            <p:ph idx="1"/>
          </p:nvPr>
        </p:nvSpPr>
        <p:spPr/>
        <p:txBody>
          <a:bodyPr vert="horz" wrap="square" lIns="91440" tIns="45720" rIns="91440" bIns="45720" numCol="1" anchor="t" anchorCtr="0" compatLnSpc="1"/>
          <a:lstStyle/>
          <a:p>
            <a:pPr marL="533400" marR="0" lvl="0" indent="-533400" algn="justLow"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Deming’s 14 points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Create constancy of purpose towards improvement of product and service, with a plan to become competitive and to stay in business.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Adopt the new philosophy.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Cease dependence on mass inspection.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End of the practice of awarding business on the basis of price tag alone.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Improve constantly and forever the system of production and service.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Institute training.;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Institute leadership.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r>
              <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Drive out fear </a:t>
            </a: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AutoNum type="arabicPeriod"/>
              <a:defRPr/>
            </a:pPr>
            <a:endParaRPr kumimoji="0" lang="en-US"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62467" name="Picture 2"/>
          <p:cNvPicPr>
            <a:picLocks noGrp="1" noChangeAspect="1"/>
          </p:cNvPicPr>
          <p:nvPr>
            <p:ph idx="1"/>
          </p:nvPr>
        </p:nvPicPr>
        <p:blipFill>
          <a:blip r:embed="rId1"/>
          <a:srcRect/>
          <a:stretch>
            <a:fillRect/>
          </a:stretch>
        </p:blipFill>
        <p:spPr>
          <a:xfrm>
            <a:off x="0" y="179388"/>
            <a:ext cx="9144000" cy="6430962"/>
          </a:xfr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365760" indent="-255905" eaLnBrk="1" fontAlgn="auto" hangingPunct="1">
              <a:lnSpc>
                <a:spcPct val="80000"/>
              </a:lnSpc>
              <a:spcAft>
                <a:spcPts val="0"/>
              </a:spcAft>
              <a:buFont typeface="Wingdings 3" panose="05040102010807070707"/>
              <a:buChar char=""/>
              <a:defRPr/>
            </a:pPr>
            <a:endParaRPr lang="en-US" sz="2800" b="1" dirty="0" smtClean="0"/>
          </a:p>
          <a:p>
            <a:pPr marL="365760" indent="-255905" eaLnBrk="1" fontAlgn="auto" hangingPunct="1">
              <a:spcAft>
                <a:spcPts val="0"/>
              </a:spcAft>
              <a:buFont typeface="Wingdings 3" panose="05040102010807070707"/>
              <a:buChar char=""/>
              <a:defRPr/>
            </a:pPr>
            <a:r>
              <a:rPr lang="en-US" sz="2800" dirty="0" smtClean="0">
                <a:cs typeface="Times New Roman" panose="02020603050405020304" pitchFamily="18" charset="0"/>
              </a:rPr>
              <a:t>Measurement</a:t>
            </a:r>
            <a:endParaRPr lang="en-US" sz="2800" dirty="0" smtClean="0">
              <a:cs typeface="Times New Roman" panose="02020603050405020304" pitchFamily="18" charset="0"/>
            </a:endParaRPr>
          </a:p>
          <a:p>
            <a:pPr marL="621665" lvl="1" eaLnBrk="1" fontAlgn="auto" hangingPunct="1">
              <a:spcBef>
                <a:spcPts val="325"/>
              </a:spcBef>
              <a:spcAft>
                <a:spcPts val="0"/>
              </a:spcAft>
              <a:buFont typeface="Verdana" panose="020B0604030504040204"/>
              <a:buChar char="◦"/>
              <a:defRPr/>
            </a:pPr>
            <a:r>
              <a:rPr lang="en-US" sz="2400" dirty="0" smtClean="0">
                <a:cs typeface="Times New Roman" panose="02020603050405020304" pitchFamily="18" charset="0"/>
              </a:rPr>
              <a:t>is the act of obtaining a measure</a:t>
            </a:r>
            <a:endParaRPr lang="en-US" sz="2400" dirty="0" smtClean="0">
              <a:cs typeface="Times New Roman" panose="02020603050405020304" pitchFamily="18" charset="0"/>
            </a:endParaRPr>
          </a:p>
          <a:p>
            <a:pPr marL="365760" indent="-255905" eaLnBrk="1" fontAlgn="auto" hangingPunct="1">
              <a:spcAft>
                <a:spcPts val="0"/>
              </a:spcAft>
              <a:buFont typeface="Wingdings 3" panose="05040102010807070707"/>
              <a:buChar char=""/>
              <a:defRPr/>
            </a:pPr>
            <a:endParaRPr lang="en-US" sz="2800" dirty="0" smtClean="0">
              <a:cs typeface="Times New Roman" panose="02020603050405020304" pitchFamily="18" charset="0"/>
            </a:endParaRPr>
          </a:p>
          <a:p>
            <a:pPr marL="365760" indent="-255905" eaLnBrk="1" fontAlgn="auto" hangingPunct="1">
              <a:spcAft>
                <a:spcPts val="0"/>
              </a:spcAft>
              <a:buFont typeface="Wingdings 3" panose="05040102010807070707"/>
              <a:buChar char=""/>
              <a:defRPr/>
            </a:pPr>
            <a:r>
              <a:rPr lang="en-US" sz="2800" dirty="0" smtClean="0">
                <a:cs typeface="Times New Roman" panose="02020603050405020304" pitchFamily="18" charset="0"/>
              </a:rPr>
              <a:t>Measure</a:t>
            </a:r>
            <a:endParaRPr lang="en-US" sz="2800" dirty="0" smtClean="0">
              <a:cs typeface="Times New Roman" panose="02020603050405020304" pitchFamily="18" charset="0"/>
            </a:endParaRPr>
          </a:p>
          <a:p>
            <a:pPr marL="621665" lvl="1" eaLnBrk="1" fontAlgn="auto" hangingPunct="1">
              <a:spcBef>
                <a:spcPts val="325"/>
              </a:spcBef>
              <a:spcAft>
                <a:spcPts val="0"/>
              </a:spcAft>
              <a:buFont typeface="Verdana" panose="020B0604030504040204"/>
              <a:buChar char="◦"/>
              <a:defRPr/>
            </a:pPr>
            <a:r>
              <a:rPr lang="en-US" sz="2400" dirty="0" smtClean="0">
                <a:cs typeface="Times New Roman" panose="02020603050405020304" pitchFamily="18" charset="0"/>
              </a:rPr>
              <a:t>provides a quantitative indication of the size of some product or process attribute, </a:t>
            </a:r>
            <a:r>
              <a:rPr lang="en-US" sz="2400" dirty="0" smtClean="0">
                <a:solidFill>
                  <a:srgbClr val="FF0000"/>
                </a:solidFill>
              </a:rPr>
              <a:t>E.g., Number of errors</a:t>
            </a:r>
            <a:endParaRPr lang="en-US" sz="2400" dirty="0" smtClean="0">
              <a:solidFill>
                <a:srgbClr val="FF0000"/>
              </a:solidFill>
              <a:cs typeface="Times New Roman" panose="02020603050405020304" pitchFamily="18" charset="0"/>
            </a:endParaRPr>
          </a:p>
          <a:p>
            <a:pPr marL="365760" indent="-255905" eaLnBrk="1" fontAlgn="auto" hangingPunct="1">
              <a:spcAft>
                <a:spcPts val="0"/>
              </a:spcAft>
              <a:buFont typeface="Wingdings 3" panose="05040102010807070707"/>
              <a:buChar char=""/>
              <a:defRPr/>
            </a:pPr>
            <a:endParaRPr lang="en-US" sz="2800" dirty="0" smtClean="0">
              <a:cs typeface="Times New Roman" panose="02020603050405020304" pitchFamily="18" charset="0"/>
            </a:endParaRPr>
          </a:p>
          <a:p>
            <a:pPr marL="365760" indent="-255905" eaLnBrk="1" fontAlgn="auto" hangingPunct="1">
              <a:spcAft>
                <a:spcPts val="0"/>
              </a:spcAft>
              <a:buFont typeface="Wingdings 3" panose="05040102010807070707"/>
              <a:buChar char=""/>
              <a:defRPr/>
            </a:pPr>
            <a:r>
              <a:rPr lang="en-US" sz="2800" dirty="0" smtClean="0">
                <a:cs typeface="Times New Roman" panose="02020603050405020304" pitchFamily="18" charset="0"/>
              </a:rPr>
              <a:t>Metric</a:t>
            </a:r>
            <a:endParaRPr lang="en-US" sz="2800" dirty="0" smtClean="0">
              <a:cs typeface="Times New Roman" panose="02020603050405020304" pitchFamily="18" charset="0"/>
            </a:endParaRPr>
          </a:p>
          <a:p>
            <a:pPr marL="621665" lvl="1" eaLnBrk="1" fontAlgn="auto" hangingPunct="1">
              <a:spcBef>
                <a:spcPts val="325"/>
              </a:spcBef>
              <a:spcAft>
                <a:spcPts val="0"/>
              </a:spcAft>
              <a:buFont typeface="Verdana" panose="020B0604030504040204"/>
              <a:buChar char="◦"/>
              <a:defRPr/>
            </a:pPr>
            <a:r>
              <a:rPr lang="en-US" sz="2400" dirty="0" smtClean="0">
                <a:cs typeface="Times New Roman" panose="02020603050405020304" pitchFamily="18" charset="0"/>
              </a:rPr>
              <a:t>is a quantitative measure of the degree to which a system, component, or process possesses a given attribute </a:t>
            </a:r>
            <a:r>
              <a:rPr lang="en-US" sz="2400" i="1" dirty="0" smtClean="0">
                <a:solidFill>
                  <a:srgbClr val="381F7F"/>
                </a:solidFill>
                <a:latin typeface="Times New Roman" panose="02020603050405020304" pitchFamily="18" charset="0"/>
              </a:rPr>
              <a:t>(IEEE Software Engineering Standards 1993)  : Software Quality - </a:t>
            </a:r>
            <a:r>
              <a:rPr lang="en-US" sz="2400" dirty="0" smtClean="0">
                <a:solidFill>
                  <a:srgbClr val="FF0000"/>
                </a:solidFill>
              </a:rPr>
              <a:t>E.g., Number of errors found per person hours expended</a:t>
            </a:r>
            <a:endParaRPr lang="en-US" sz="2400" dirty="0" smtClean="0">
              <a:solidFill>
                <a:srgbClr val="FF0000"/>
              </a:solidFill>
            </a:endParaRPr>
          </a:p>
          <a:p>
            <a:pPr marL="621665" lvl="1" eaLnBrk="1" fontAlgn="auto" hangingPunct="1">
              <a:spcBef>
                <a:spcPts val="325"/>
              </a:spcBef>
              <a:spcAft>
                <a:spcPts val="0"/>
              </a:spcAft>
              <a:buFont typeface="Verdana" panose="020B0604030504040204"/>
              <a:buChar char="◦"/>
              <a:defRPr/>
            </a:pPr>
            <a:endParaRPr lang="en-US" sz="2400" dirty="0" smtClean="0">
              <a:cs typeface="Times New Roman" panose="02020603050405020304" pitchFamily="18" charset="0"/>
            </a:endParaRPr>
          </a:p>
          <a:p>
            <a:pPr marL="365760" indent="-255905" eaLnBrk="1" fontAlgn="auto" hangingPunct="1">
              <a:spcAft>
                <a:spcPts val="0"/>
              </a:spcAft>
              <a:buFont typeface="Wingdings 3" panose="05040102010807070707"/>
              <a:buChar char=""/>
              <a:defRPr/>
            </a:pPr>
            <a:endParaRPr lang="en-US" dirty="0"/>
          </a:p>
        </p:txBody>
      </p:sp>
      <p:sp>
        <p:nvSpPr>
          <p:cNvPr id="16387" name="Slide Number Placeholder 3"/>
          <p:cNvSpPr>
            <a:spLocks noGrp="1"/>
          </p:cNvSpPr>
          <p:nvPr>
            <p:ph type="sldNum" sz="quarter" idx="4294967295"/>
          </p:nvPr>
        </p:nvSpPr>
        <p:spPr bwMode="auto">
          <a:xfrm>
            <a:off x="8647113" y="6408738"/>
            <a:ext cx="366712" cy="365125"/>
          </a:xfrm>
          <a:prstGeom prst="rect">
            <a:avLst/>
          </a:prstGeom>
          <a:ln>
            <a:miter lim="800000"/>
          </a:ln>
        </p:spPr>
        <p:txBody>
          <a:bodyPr wrap="square" lIns="91440" tIns="45720" rIns="91440" bIns="45720" numCol="1" anchorCtr="0" compatLnSpc="1"/>
          <a:lstStyle/>
          <a:p>
            <a:pPr>
              <a:defRPr/>
            </a:pPr>
            <a:fld id="{2678DE53-D972-4834-8129-5CE83D6F3F5D}" type="slidenum">
              <a:rPr lang="en-US" smtClean="0">
                <a:latin typeface="Arial" panose="020B0604020202020204" pitchFamily="34" charset="0"/>
              </a:rPr>
            </a:fld>
            <a:endParaRPr lang="en-US" smtClean="0">
              <a:latin typeface="Arial" panose="020B0604020202020204" pitchFamily="34" charset="0"/>
            </a:endParaRPr>
          </a:p>
        </p:txBody>
      </p:sp>
      <p:sp>
        <p:nvSpPr>
          <p:cNvPr id="2" name="Title 1"/>
          <p:cNvSpPr>
            <a:spLocks noGrp="1"/>
          </p:cNvSpPr>
          <p:nvPr>
            <p:ph type="title"/>
          </p:nvPr>
        </p:nvSpPr>
        <p:spPr/>
        <p:txBody>
          <a:bodyPr>
            <a:normAutofit/>
          </a:bodyPr>
          <a:lstStyle/>
          <a:p>
            <a:pPr algn="ctr" eaLnBrk="1" fontAlgn="auto" hangingPunct="1">
              <a:spcAft>
                <a:spcPts val="0"/>
              </a:spcAft>
              <a:defRPr/>
            </a:pPr>
            <a:r>
              <a:rPr lang="en-US" sz="4400" dirty="0" smtClean="0"/>
              <a:t>Measurement, Measures, Metrics</a:t>
            </a:r>
            <a:endParaRPr lang="en-US"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458200" cy="4919662"/>
          </a:xfrm>
        </p:spPr>
        <p:txBody>
          <a:bodyPr>
            <a:normAutofit fontScale="92500" lnSpcReduction="10000"/>
          </a:bodyPr>
          <a:lstStyle/>
          <a:p>
            <a:pPr marL="365760" indent="-255905" eaLnBrk="1" fontAlgn="auto" hangingPunct="1">
              <a:spcAft>
                <a:spcPts val="0"/>
              </a:spcAft>
              <a:buFontTx/>
              <a:buChar char="•"/>
              <a:defRPr/>
            </a:pPr>
            <a:r>
              <a:rPr lang="en-US" dirty="0" smtClean="0">
                <a:solidFill>
                  <a:schemeClr val="bg2">
                    <a:lumMod val="50000"/>
                  </a:schemeClr>
                </a:solidFill>
              </a:rPr>
              <a:t>Process</a:t>
            </a:r>
            <a:r>
              <a:rPr lang="en-US" dirty="0" smtClean="0"/>
              <a:t> </a:t>
            </a:r>
            <a:endParaRPr lang="en-US" dirty="0" smtClean="0"/>
          </a:p>
          <a:p>
            <a:pPr marL="365760" indent="-255905" eaLnBrk="1" fontAlgn="auto" hangingPunct="1">
              <a:spcAft>
                <a:spcPts val="0"/>
              </a:spcAft>
              <a:buFont typeface="Wingdings 3" panose="05040102010807070707"/>
              <a:buNone/>
              <a:defRPr/>
            </a:pPr>
            <a:r>
              <a:rPr lang="en-US" dirty="0" smtClean="0"/>
              <a:t>	Measure the efficacy of processes. What works, what doesn't.</a:t>
            </a:r>
            <a:endParaRPr lang="en-US" dirty="0" smtClean="0"/>
          </a:p>
          <a:p>
            <a:pPr marL="365760" indent="-255905" eaLnBrk="1" fontAlgn="auto" hangingPunct="1">
              <a:spcAft>
                <a:spcPts val="0"/>
              </a:spcAft>
              <a:buFontTx/>
              <a:buChar char="•"/>
              <a:defRPr/>
            </a:pPr>
            <a:endParaRPr lang="en-US" dirty="0" smtClean="0"/>
          </a:p>
          <a:p>
            <a:pPr marL="365760" indent="-255905" eaLnBrk="1" fontAlgn="auto" hangingPunct="1">
              <a:spcAft>
                <a:spcPts val="0"/>
              </a:spcAft>
              <a:buFontTx/>
              <a:buChar char="•"/>
              <a:defRPr/>
            </a:pPr>
            <a:r>
              <a:rPr lang="en-US" dirty="0" smtClean="0">
                <a:solidFill>
                  <a:schemeClr val="accent2">
                    <a:lumMod val="75000"/>
                  </a:schemeClr>
                </a:solidFill>
              </a:rPr>
              <a:t>Project</a:t>
            </a:r>
            <a:r>
              <a:rPr lang="en-US" dirty="0" smtClean="0"/>
              <a:t> </a:t>
            </a:r>
            <a:endParaRPr lang="en-US" dirty="0" smtClean="0"/>
          </a:p>
          <a:p>
            <a:pPr marL="365760" indent="-255905" eaLnBrk="1" fontAlgn="auto" hangingPunct="1">
              <a:spcAft>
                <a:spcPts val="0"/>
              </a:spcAft>
              <a:buFont typeface="Wingdings 3" panose="05040102010807070707"/>
              <a:buNone/>
              <a:defRPr/>
            </a:pPr>
            <a:r>
              <a:rPr lang="en-US" dirty="0" smtClean="0"/>
              <a:t>	Assess the status of projects. Track risk. Identify problem areas. Adjust work flow.</a:t>
            </a:r>
            <a:endParaRPr lang="en-US" dirty="0" smtClean="0"/>
          </a:p>
          <a:p>
            <a:pPr marL="365760" indent="-255905" eaLnBrk="1" fontAlgn="auto" hangingPunct="1">
              <a:spcAft>
                <a:spcPts val="0"/>
              </a:spcAft>
              <a:buFontTx/>
              <a:buChar char="•"/>
              <a:defRPr/>
            </a:pPr>
            <a:endParaRPr lang="en-US" dirty="0" smtClean="0"/>
          </a:p>
          <a:p>
            <a:pPr marL="365760" indent="-255905" eaLnBrk="1" fontAlgn="auto" hangingPunct="1">
              <a:spcAft>
                <a:spcPts val="0"/>
              </a:spcAft>
              <a:buFontTx/>
              <a:buChar char="•"/>
              <a:defRPr/>
            </a:pPr>
            <a:r>
              <a:rPr lang="en-US" dirty="0" smtClean="0">
                <a:solidFill>
                  <a:srgbClr val="00B050"/>
                </a:solidFill>
              </a:rPr>
              <a:t>Product</a:t>
            </a:r>
            <a:endParaRPr lang="en-US" dirty="0" smtClean="0">
              <a:solidFill>
                <a:srgbClr val="00B050"/>
              </a:solidFill>
            </a:endParaRPr>
          </a:p>
          <a:p>
            <a:pPr marL="365760" indent="-255905" eaLnBrk="1" fontAlgn="auto" hangingPunct="1">
              <a:spcAft>
                <a:spcPts val="0"/>
              </a:spcAft>
              <a:buFont typeface="Wingdings 3" panose="05040102010807070707"/>
              <a:buNone/>
              <a:defRPr/>
            </a:pPr>
            <a:r>
              <a:rPr lang="en-US" dirty="0" smtClean="0"/>
              <a:t>	Measure predefined product attributes</a:t>
            </a:r>
            <a:endParaRPr lang="en-US" dirty="0" smtClean="0"/>
          </a:p>
          <a:p>
            <a:pPr marL="365760" indent="-255905" eaLnBrk="1" fontAlgn="auto" hangingPunct="1">
              <a:spcAft>
                <a:spcPts val="0"/>
              </a:spcAft>
              <a:buFont typeface="Wingdings 3" panose="05040102010807070707"/>
              <a:buChar char=""/>
              <a:defRPr/>
            </a:pPr>
            <a:endParaRPr lang="en-US" dirty="0"/>
          </a:p>
        </p:txBody>
      </p:sp>
      <p:sp>
        <p:nvSpPr>
          <p:cNvPr id="13315" name="Slide Number Placeholder 2"/>
          <p:cNvSpPr>
            <a:spLocks noGrp="1"/>
          </p:cNvSpPr>
          <p:nvPr>
            <p:ph type="sldNum" sz="quarter" idx="4294967295"/>
          </p:nvPr>
        </p:nvSpPr>
        <p:spPr bwMode="auto">
          <a:xfrm>
            <a:off x="8647113" y="6408738"/>
            <a:ext cx="366712" cy="365125"/>
          </a:xfrm>
          <a:prstGeom prst="rect">
            <a:avLst/>
          </a:prstGeom>
          <a:ln>
            <a:miter lim="800000"/>
          </a:ln>
        </p:spPr>
        <p:txBody>
          <a:bodyPr wrap="square" lIns="91440" tIns="45720" rIns="91440" bIns="45720" numCol="1" anchorCtr="0" compatLnSpc="1"/>
          <a:lstStyle/>
          <a:p>
            <a:pPr>
              <a:defRPr/>
            </a:pPr>
            <a:fld id="{D951FDA6-F288-436F-A427-3AE1F9E66131}" type="slidenum">
              <a:rPr lang="en-US" smtClean="0">
                <a:latin typeface="Arial" panose="020B0604020202020204" pitchFamily="34" charset="0"/>
              </a:rPr>
            </a:fld>
            <a:endParaRPr lang="en-US" smtClean="0">
              <a:latin typeface="Arial" panose="020B0604020202020204" pitchFamily="34" charset="0"/>
            </a:endParaRPr>
          </a:p>
        </p:txBody>
      </p:sp>
      <p:sp>
        <p:nvSpPr>
          <p:cNvPr id="4" name="Title 3"/>
          <p:cNvSpPr>
            <a:spLocks noGrp="1"/>
          </p:cNvSpPr>
          <p:nvPr>
            <p:ph type="title"/>
          </p:nvPr>
        </p:nvSpPr>
        <p:spPr/>
        <p:txBody>
          <a:bodyPr/>
          <a:lstStyle/>
          <a:p>
            <a:pPr algn="ctr" eaLnBrk="1" fontAlgn="auto" hangingPunct="1">
              <a:spcAft>
                <a:spcPts val="0"/>
              </a:spcAft>
              <a:defRPr/>
            </a:pPr>
            <a:r>
              <a:rPr lang="en-US" dirty="0" smtClean="0"/>
              <a:t>What to measure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458200" cy="4919662"/>
          </a:xfrm>
        </p:spPr>
        <p:txBody>
          <a:bodyPr>
            <a:normAutofit fontScale="62500" lnSpcReduction="20000"/>
          </a:bodyPr>
          <a:lstStyle/>
          <a:p>
            <a:pPr marL="365760" indent="-255905" eaLnBrk="1" fontAlgn="auto" hangingPunct="1">
              <a:spcAft>
                <a:spcPts val="0"/>
              </a:spcAft>
              <a:buFontTx/>
              <a:buChar char="•"/>
              <a:defRPr/>
            </a:pPr>
            <a:r>
              <a:rPr lang="en-US" dirty="0" smtClean="0">
                <a:solidFill>
                  <a:schemeClr val="bg2">
                    <a:lumMod val="50000"/>
                  </a:schemeClr>
                </a:solidFill>
              </a:rPr>
              <a:t>Process</a:t>
            </a:r>
            <a:r>
              <a:rPr lang="en-US" dirty="0" smtClean="0"/>
              <a:t> </a:t>
            </a:r>
            <a:endParaRPr lang="en-US" dirty="0" smtClean="0"/>
          </a:p>
          <a:p>
            <a:pPr marL="365760" indent="-255905" eaLnBrk="1" fontAlgn="auto" hangingPunct="1">
              <a:spcAft>
                <a:spcPts val="0"/>
              </a:spcAft>
              <a:buFont typeface="Wingdings 3" panose="05040102010807070707"/>
              <a:buNone/>
              <a:defRPr/>
            </a:pPr>
            <a:r>
              <a:rPr lang="en-US" dirty="0" smtClean="0"/>
              <a:t>		Measure the efficacy of processes. What works, what 	doesn't.</a:t>
            </a:r>
            <a:endParaRPr lang="en-US" dirty="0" smtClean="0"/>
          </a:p>
          <a:p>
            <a:pPr marL="365760" indent="-255905" fontAlgn="auto">
              <a:spcAft>
                <a:spcPts val="0"/>
              </a:spcAft>
              <a:defRPr/>
            </a:pPr>
            <a:r>
              <a:rPr lang="en-US" dirty="0" smtClean="0"/>
              <a:t>Code quality</a:t>
            </a:r>
            <a:endParaRPr lang="en-US" dirty="0"/>
          </a:p>
          <a:p>
            <a:pPr marL="365760" indent="-255905" fontAlgn="auto">
              <a:spcAft>
                <a:spcPts val="0"/>
              </a:spcAft>
              <a:defRPr/>
            </a:pPr>
            <a:r>
              <a:rPr lang="en-US" dirty="0" smtClean="0"/>
              <a:t>Programmer </a:t>
            </a:r>
            <a:r>
              <a:rPr lang="en-US" dirty="0"/>
              <a:t>productivity </a:t>
            </a:r>
            <a:endParaRPr lang="en-US" dirty="0" smtClean="0"/>
          </a:p>
          <a:p>
            <a:pPr marL="365760" indent="-255905" fontAlgn="auto">
              <a:spcAft>
                <a:spcPts val="0"/>
              </a:spcAft>
              <a:defRPr/>
            </a:pPr>
            <a:r>
              <a:rPr lang="en-US" dirty="0" smtClean="0"/>
              <a:t>Software engineer productivity </a:t>
            </a:r>
            <a:endParaRPr lang="en-US" dirty="0" smtClean="0"/>
          </a:p>
          <a:p>
            <a:pPr marL="765810" lvl="1" indent="-255905" fontAlgn="auto">
              <a:spcAft>
                <a:spcPts val="0"/>
              </a:spcAft>
              <a:defRPr/>
            </a:pPr>
            <a:r>
              <a:rPr lang="en-US" dirty="0" smtClean="0"/>
              <a:t>Requirements, </a:t>
            </a:r>
            <a:endParaRPr lang="en-US" dirty="0" smtClean="0"/>
          </a:p>
          <a:p>
            <a:pPr marL="765810" lvl="1" indent="-255905" fontAlgn="auto">
              <a:spcAft>
                <a:spcPts val="0"/>
              </a:spcAft>
              <a:defRPr/>
            </a:pPr>
            <a:r>
              <a:rPr lang="en-US" dirty="0" smtClean="0"/>
              <a:t>design, </a:t>
            </a:r>
            <a:endParaRPr lang="en-US" dirty="0" smtClean="0"/>
          </a:p>
          <a:p>
            <a:pPr marL="765810" lvl="1" indent="-255905" fontAlgn="auto">
              <a:spcAft>
                <a:spcPts val="0"/>
              </a:spcAft>
              <a:defRPr/>
            </a:pPr>
            <a:r>
              <a:rPr lang="en-US" dirty="0" smtClean="0"/>
              <a:t>testing </a:t>
            </a:r>
            <a:endParaRPr lang="en-US" dirty="0" smtClean="0"/>
          </a:p>
          <a:p>
            <a:pPr marL="765810" lvl="1" indent="-255905" fontAlgn="auto">
              <a:spcAft>
                <a:spcPts val="0"/>
              </a:spcAft>
              <a:defRPr/>
            </a:pPr>
            <a:r>
              <a:rPr lang="en-US" dirty="0" smtClean="0"/>
              <a:t>and all other tasks done by software engineers</a:t>
            </a:r>
            <a:endParaRPr lang="en-US" dirty="0"/>
          </a:p>
          <a:p>
            <a:pPr marL="365760" indent="-255905" fontAlgn="auto">
              <a:spcAft>
                <a:spcPts val="0"/>
              </a:spcAft>
              <a:defRPr/>
            </a:pPr>
            <a:r>
              <a:rPr lang="en-US" dirty="0" smtClean="0"/>
              <a:t>Software</a:t>
            </a:r>
            <a:endParaRPr lang="en-US" dirty="0" smtClean="0"/>
          </a:p>
          <a:p>
            <a:pPr marL="765810" lvl="1" indent="-255905" fontAlgn="auto">
              <a:spcAft>
                <a:spcPts val="0"/>
              </a:spcAft>
              <a:defRPr/>
            </a:pPr>
            <a:r>
              <a:rPr lang="en-US" dirty="0" smtClean="0"/>
              <a:t>Maintainability</a:t>
            </a:r>
            <a:endParaRPr lang="en-US" dirty="0" smtClean="0"/>
          </a:p>
          <a:p>
            <a:pPr marL="765810" lvl="1" indent="-255905" fontAlgn="auto">
              <a:spcAft>
                <a:spcPts val="0"/>
              </a:spcAft>
              <a:defRPr/>
            </a:pPr>
            <a:r>
              <a:rPr lang="en-US" dirty="0" smtClean="0"/>
              <a:t>Usability</a:t>
            </a:r>
            <a:endParaRPr lang="en-US" dirty="0" smtClean="0"/>
          </a:p>
          <a:p>
            <a:pPr marL="765810" lvl="1" indent="-255905" fontAlgn="auto">
              <a:spcAft>
                <a:spcPts val="0"/>
              </a:spcAft>
              <a:defRPr/>
            </a:pPr>
            <a:r>
              <a:rPr lang="en-US" dirty="0" smtClean="0"/>
              <a:t>And all other quality factors </a:t>
            </a:r>
            <a:endParaRPr lang="en-US" dirty="0"/>
          </a:p>
          <a:p>
            <a:pPr marL="365760" indent="-255905" fontAlgn="auto">
              <a:spcAft>
                <a:spcPts val="0"/>
              </a:spcAft>
              <a:defRPr/>
            </a:pPr>
            <a:r>
              <a:rPr lang="en-US" dirty="0"/>
              <a:t>Management</a:t>
            </a:r>
            <a:endParaRPr lang="en-US" dirty="0"/>
          </a:p>
          <a:p>
            <a:pPr marL="765810" lvl="1" indent="-255905" fontAlgn="auto">
              <a:spcAft>
                <a:spcPts val="0"/>
              </a:spcAft>
              <a:defRPr/>
            </a:pPr>
            <a:r>
              <a:rPr lang="en-US" dirty="0" smtClean="0"/>
              <a:t>Cost estimation</a:t>
            </a:r>
            <a:endParaRPr lang="en-US" dirty="0"/>
          </a:p>
          <a:p>
            <a:pPr marL="765810" lvl="1" indent="-255905" fontAlgn="auto">
              <a:spcAft>
                <a:spcPts val="0"/>
              </a:spcAft>
              <a:defRPr/>
            </a:pPr>
            <a:r>
              <a:rPr lang="en-US" dirty="0" smtClean="0"/>
              <a:t>Schedule estimation, Duration</a:t>
            </a:r>
            <a:r>
              <a:rPr lang="en-US" dirty="0"/>
              <a:t>, time </a:t>
            </a:r>
            <a:endParaRPr lang="en-US" dirty="0"/>
          </a:p>
          <a:p>
            <a:pPr marL="765810" lvl="1" indent="-255905" fontAlgn="auto">
              <a:spcAft>
                <a:spcPts val="0"/>
              </a:spcAft>
              <a:defRPr/>
            </a:pPr>
            <a:r>
              <a:rPr lang="en-US" dirty="0" smtClean="0"/>
              <a:t>Staffing</a:t>
            </a:r>
            <a:endParaRPr lang="en-US" dirty="0" smtClean="0"/>
          </a:p>
        </p:txBody>
      </p:sp>
      <p:sp>
        <p:nvSpPr>
          <p:cNvPr id="13315" name="Slide Number Placeholder 2"/>
          <p:cNvSpPr>
            <a:spLocks noGrp="1"/>
          </p:cNvSpPr>
          <p:nvPr>
            <p:ph type="sldNum" sz="quarter" idx="4294967295"/>
          </p:nvPr>
        </p:nvSpPr>
        <p:spPr bwMode="auto">
          <a:xfrm>
            <a:off x="8647113" y="6408738"/>
            <a:ext cx="366712" cy="365125"/>
          </a:xfrm>
          <a:prstGeom prst="rect">
            <a:avLst/>
          </a:prstGeom>
          <a:ln>
            <a:miter lim="800000"/>
          </a:ln>
        </p:spPr>
        <p:txBody>
          <a:bodyPr wrap="square" lIns="91440" tIns="45720" rIns="91440" bIns="45720" numCol="1" anchorCtr="0" compatLnSpc="1"/>
          <a:lstStyle/>
          <a:p>
            <a:pPr>
              <a:defRPr/>
            </a:pPr>
            <a:fld id="{D951FDA6-F288-436F-A427-3AE1F9E66131}" type="slidenum">
              <a:rPr lang="en-US" smtClean="0">
                <a:latin typeface="Arial" panose="020B0604020202020204" pitchFamily="34" charset="0"/>
              </a:rPr>
            </a:fld>
            <a:endParaRPr lang="en-US" smtClean="0">
              <a:latin typeface="Arial" panose="020B0604020202020204" pitchFamily="34" charset="0"/>
            </a:endParaRPr>
          </a:p>
        </p:txBody>
      </p:sp>
      <p:sp>
        <p:nvSpPr>
          <p:cNvPr id="4" name="Title 3"/>
          <p:cNvSpPr>
            <a:spLocks noGrp="1"/>
          </p:cNvSpPr>
          <p:nvPr>
            <p:ph type="title"/>
          </p:nvPr>
        </p:nvSpPr>
        <p:spPr/>
        <p:txBody>
          <a:bodyPr/>
          <a:lstStyle/>
          <a:p>
            <a:pPr algn="ctr" eaLnBrk="1" fontAlgn="auto" hangingPunct="1">
              <a:spcAft>
                <a:spcPts val="0"/>
              </a:spcAft>
              <a:defRPr/>
            </a:pPr>
            <a:r>
              <a:rPr lang="en-US" dirty="0" smtClean="0"/>
              <a:t>What to measure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Process Metrics</a:t>
            </a:r>
            <a:endParaRPr lang="en-US" dirty="0"/>
          </a:p>
        </p:txBody>
      </p:sp>
      <p:sp>
        <p:nvSpPr>
          <p:cNvPr id="17411" name="Content Placeholder 2"/>
          <p:cNvSpPr>
            <a:spLocks noGrp="1"/>
          </p:cNvSpPr>
          <p:nvPr>
            <p:ph idx="1"/>
          </p:nvPr>
        </p:nvSpPr>
        <p:spPr/>
        <p:txBody>
          <a:bodyPr/>
          <a:lstStyle/>
          <a:p>
            <a:r>
              <a:rPr lang="en-US" altLang="en-US" smtClean="0"/>
              <a:t>Process metrics are measures of the software development process, such as </a:t>
            </a:r>
            <a:endParaRPr lang="en-US" altLang="en-US" smtClean="0"/>
          </a:p>
          <a:p>
            <a:pPr lvl="1"/>
            <a:r>
              <a:rPr lang="en-US" altLang="en-US" sz="2400" smtClean="0"/>
              <a:t>Overall development time</a:t>
            </a:r>
            <a:endParaRPr lang="en-US" altLang="en-US" sz="2400" smtClean="0"/>
          </a:p>
          <a:p>
            <a:pPr lvl="1"/>
            <a:r>
              <a:rPr lang="en-US" altLang="en-US" sz="2400" smtClean="0"/>
              <a:t>Type of methodology used</a:t>
            </a:r>
            <a:endParaRPr lang="en-US" altLang="en-US" sz="2400" smtClean="0"/>
          </a:p>
          <a:p>
            <a:r>
              <a:rPr lang="en-US" altLang="en-US" smtClean="0"/>
              <a:t>Process metrics are collected across all projects and over long periods of time. </a:t>
            </a:r>
            <a:endParaRPr lang="en-US" altLang="en-US" smtClean="0"/>
          </a:p>
          <a:p>
            <a:r>
              <a:rPr lang="en-US" altLang="en-US" smtClean="0"/>
              <a:t>Their intent is to provide indicators that lead to long-term software process improvement.</a:t>
            </a:r>
            <a:endParaRPr lang="en-US" alt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Project Metrics</a:t>
            </a:r>
            <a:endParaRPr lang="en-US" dirty="0"/>
          </a:p>
        </p:txBody>
      </p:sp>
      <p:sp>
        <p:nvSpPr>
          <p:cNvPr id="21507" name="Content Placeholder 2"/>
          <p:cNvSpPr>
            <a:spLocks noGrp="1"/>
          </p:cNvSpPr>
          <p:nvPr>
            <p:ph idx="1"/>
          </p:nvPr>
        </p:nvSpPr>
        <p:spPr/>
        <p:txBody>
          <a:bodyPr/>
          <a:lstStyle/>
          <a:p>
            <a:r>
              <a:rPr lang="en-US" altLang="en-US" sz="2400" dirty="0" smtClean="0"/>
              <a:t>Project Metrics are the measures of Software Project and are used to monitor and control the project. Project metrics usually show how project manager is able to estimate schedule and cost</a:t>
            </a:r>
            <a:endParaRPr lang="en-US" altLang="en-US" sz="2400" dirty="0" smtClean="0"/>
          </a:p>
          <a:p>
            <a:r>
              <a:rPr lang="en-US" altLang="en-US" sz="2400" dirty="0" smtClean="0"/>
              <a:t> They enable a software project manager to:</a:t>
            </a:r>
            <a:endParaRPr lang="en-US" altLang="en-US" sz="2400" dirty="0" smtClean="0"/>
          </a:p>
          <a:p>
            <a:pPr lvl="1">
              <a:buFont typeface="Wingdings" panose="05000000000000000000" pitchFamily="2" charset="2"/>
              <a:buChar char="§"/>
            </a:pPr>
            <a:endParaRPr lang="en-US" altLang="en-US" sz="2200" dirty="0" smtClean="0"/>
          </a:p>
          <a:p>
            <a:pPr lvl="1">
              <a:buFont typeface="Wingdings" panose="05000000000000000000" pitchFamily="2" charset="2"/>
              <a:buChar char="§"/>
            </a:pPr>
            <a:r>
              <a:rPr lang="en-US" altLang="en-US" sz="2200" dirty="0" smtClean="0"/>
              <a:t>Minimize the </a:t>
            </a:r>
            <a:r>
              <a:rPr lang="en-US" altLang="en-US" sz="2200" b="1" dirty="0" smtClean="0"/>
              <a:t>development time </a:t>
            </a:r>
            <a:r>
              <a:rPr lang="en-US" altLang="en-US" sz="2200" dirty="0" smtClean="0"/>
              <a:t>by making the adjustments necessary to avoid delays and potential  problems and risks.</a:t>
            </a:r>
            <a:br>
              <a:rPr lang="en-US" altLang="en-US" sz="2200" dirty="0" smtClean="0"/>
            </a:br>
            <a:endParaRPr lang="en-US" altLang="en-US" sz="2200" dirty="0" smtClean="0"/>
          </a:p>
          <a:p>
            <a:pPr lvl="1">
              <a:buFont typeface="Wingdings" panose="05000000000000000000" pitchFamily="2" charset="2"/>
              <a:buChar char="§"/>
            </a:pPr>
            <a:r>
              <a:rPr lang="en-US" altLang="en-US" sz="2200" dirty="0" smtClean="0"/>
              <a:t>Assess </a:t>
            </a:r>
            <a:r>
              <a:rPr lang="en-US" altLang="en-US" sz="2200" b="1" dirty="0" smtClean="0"/>
              <a:t>product cost </a:t>
            </a:r>
            <a:r>
              <a:rPr lang="en-US" altLang="en-US" sz="2200" dirty="0" smtClean="0"/>
              <a:t>on an ongoing basis &amp; modify the technical approach to improve cost estimation.</a:t>
            </a:r>
            <a:endParaRPr lang="en-US" altLang="en-US" sz="22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Product metrics</a:t>
            </a:r>
            <a:endParaRPr lang="en-US" dirty="0"/>
          </a:p>
        </p:txBody>
      </p:sp>
      <p:sp>
        <p:nvSpPr>
          <p:cNvPr id="23555" name="Content Placeholder 2"/>
          <p:cNvSpPr>
            <a:spLocks noGrp="1"/>
          </p:cNvSpPr>
          <p:nvPr>
            <p:ph idx="1"/>
          </p:nvPr>
        </p:nvSpPr>
        <p:spPr/>
        <p:txBody>
          <a:bodyPr/>
          <a:lstStyle/>
          <a:p>
            <a:r>
              <a:rPr lang="en-US" altLang="en-US" dirty="0" smtClean="0"/>
              <a:t>Product metrics are measures of the software product at any stage of its development, from requirements to installed system.  Product metrics may measure: </a:t>
            </a:r>
            <a:endParaRPr lang="en-US" altLang="en-US" dirty="0" smtClean="0"/>
          </a:p>
          <a:p>
            <a:pPr lvl="1"/>
            <a:r>
              <a:rPr lang="en-US" altLang="en-US" sz="2400" dirty="0" smtClean="0"/>
              <a:t>How easy is the software to use</a:t>
            </a:r>
            <a:endParaRPr lang="en-US" altLang="en-US" sz="2400" dirty="0" smtClean="0"/>
          </a:p>
          <a:p>
            <a:pPr lvl="1"/>
            <a:r>
              <a:rPr lang="en-US" altLang="en-US" sz="2400" dirty="0" smtClean="0"/>
              <a:t>How easy is the user to maintain</a:t>
            </a:r>
            <a:endParaRPr lang="en-US" altLang="en-US" sz="2400" dirty="0" smtClean="0"/>
          </a:p>
          <a:p>
            <a:pPr lvl="1"/>
            <a:r>
              <a:rPr lang="en-US" altLang="en-US" sz="2400" dirty="0" smtClean="0"/>
              <a:t>The quality of software documentation</a:t>
            </a:r>
            <a:endParaRPr lang="en-US" altLang="en-US" sz="2400" dirty="0" smtClean="0"/>
          </a:p>
          <a:p>
            <a:pPr lvl="1"/>
            <a:r>
              <a:rPr lang="en-US" altLang="en-US" sz="2400" dirty="0" smtClean="0"/>
              <a:t>And more ..</a:t>
            </a:r>
            <a:endParaRPr lang="en-US" alt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Why </a:t>
            </a:r>
            <a:r>
              <a:rPr lang="en-US" dirty="0" smtClean="0"/>
              <a:t>do we measure?</a:t>
            </a:r>
            <a:endParaRPr lang="en-US" dirty="0"/>
          </a:p>
        </p:txBody>
      </p:sp>
      <p:sp>
        <p:nvSpPr>
          <p:cNvPr id="10243" name="Rectangle 3"/>
          <p:cNvSpPr>
            <a:spLocks noGrp="1" noChangeArrowheads="1"/>
          </p:cNvSpPr>
          <p:nvPr>
            <p:ph type="body" idx="1"/>
          </p:nvPr>
        </p:nvSpPr>
        <p:spPr/>
        <p:txBody>
          <a:bodyPr/>
          <a:lstStyle/>
          <a:p>
            <a:r>
              <a:rPr lang="en-US" sz="3100" dirty="0"/>
              <a:t>Determine quality of </a:t>
            </a:r>
            <a:r>
              <a:rPr lang="en-US" sz="3100" dirty="0" smtClean="0"/>
              <a:t>piece of software or documentation</a:t>
            </a:r>
            <a:endParaRPr lang="en-US" sz="3100" dirty="0" smtClean="0"/>
          </a:p>
          <a:p>
            <a:r>
              <a:rPr lang="en-US" sz="3100" dirty="0" smtClean="0"/>
              <a:t>Determine the quality work of people such software engineers, programmers, database admin, and most importantly MANAGERS</a:t>
            </a:r>
            <a:endParaRPr lang="en-US" sz="3100" dirty="0"/>
          </a:p>
          <a:p>
            <a:pPr marL="0" indent="0">
              <a:buNone/>
            </a:pPr>
            <a:endParaRPr lang="en-US" sz="3100" dirty="0"/>
          </a:p>
          <a:p>
            <a:r>
              <a:rPr lang="en-US" sz="3100" dirty="0"/>
              <a:t>Improve quality of a </a:t>
            </a:r>
            <a:r>
              <a:rPr lang="en-US" sz="3100" dirty="0" smtClean="0"/>
              <a:t>product/project/ process</a:t>
            </a:r>
            <a:endParaRPr lang="en-US" sz="31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defRPr/>
            </a:pPr>
            <a:r>
              <a:rPr lang="en-US" dirty="0" smtClean="0"/>
              <a:t>Why Do We Measure?</a:t>
            </a:r>
            <a:endParaRPr lang="en-US" dirty="0"/>
          </a:p>
        </p:txBody>
      </p:sp>
      <p:sp>
        <p:nvSpPr>
          <p:cNvPr id="15363" name="Content Placeholder 18"/>
          <p:cNvSpPr>
            <a:spLocks noGrp="1"/>
          </p:cNvSpPr>
          <p:nvPr>
            <p:ph idx="1"/>
          </p:nvPr>
        </p:nvSpPr>
        <p:spPr/>
        <p:txBody>
          <a:bodyPr/>
          <a:lstStyle/>
          <a:p>
            <a:pPr algn="just"/>
            <a:r>
              <a:rPr lang="en-US" altLang="en-US" dirty="0" smtClean="0"/>
              <a:t>To assess the benefits derived from new software engineering methods and tools</a:t>
            </a:r>
            <a:endParaRPr lang="en-US" altLang="en-US" dirty="0" smtClean="0"/>
          </a:p>
          <a:p>
            <a:pPr algn="just"/>
            <a:r>
              <a:rPr lang="en-US" altLang="en-US" dirty="0" smtClean="0"/>
              <a:t>To close the gap of any problems (</a:t>
            </a:r>
            <a:r>
              <a:rPr lang="en-US" altLang="en-US" dirty="0" err="1" smtClean="0"/>
              <a:t>E.g</a:t>
            </a:r>
            <a:r>
              <a:rPr lang="en-US" altLang="en-US" dirty="0" smtClean="0"/>
              <a:t> training)</a:t>
            </a:r>
            <a:endParaRPr lang="en-US" altLang="en-US" dirty="0" smtClean="0"/>
          </a:p>
          <a:p>
            <a:pPr algn="just"/>
            <a:r>
              <a:rPr lang="en-US" altLang="en-US" dirty="0" smtClean="0"/>
              <a:t>To help justify requests for new tools or additional training</a:t>
            </a:r>
            <a:endParaRPr lang="en-US" altLang="en-US" dirty="0" smtClean="0"/>
          </a:p>
          <a:p>
            <a:endParaRPr lang="en-US"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Examples of  Metrics Usage</a:t>
            </a:r>
            <a:endParaRPr lang="en-US" dirty="0"/>
          </a:p>
        </p:txBody>
      </p:sp>
      <p:sp>
        <p:nvSpPr>
          <p:cNvPr id="10243" name="Rectangle 3"/>
          <p:cNvSpPr>
            <a:spLocks noGrp="1" noChangeArrowheads="1"/>
          </p:cNvSpPr>
          <p:nvPr>
            <p:ph type="body" idx="1"/>
          </p:nvPr>
        </p:nvSpPr>
        <p:spPr/>
        <p:txBody>
          <a:bodyPr/>
          <a:lstStyle/>
          <a:p>
            <a:r>
              <a:rPr lang="en-US" sz="3100" dirty="0" smtClean="0"/>
              <a:t>Measure estimation skills of project managers (Schedule/ Budget)</a:t>
            </a:r>
            <a:endParaRPr lang="en-US" sz="3100" dirty="0"/>
          </a:p>
          <a:p>
            <a:r>
              <a:rPr lang="en-US" sz="3100" dirty="0" smtClean="0"/>
              <a:t>Measure software engineers requirements/analysis/design skills</a:t>
            </a:r>
            <a:endParaRPr lang="en-US" sz="3100" dirty="0" smtClean="0"/>
          </a:p>
          <a:p>
            <a:r>
              <a:rPr lang="en-US" sz="3100" dirty="0" smtClean="0"/>
              <a:t>Measure Programmers work quality</a:t>
            </a:r>
            <a:endParaRPr lang="en-US" sz="3100" dirty="0" smtClean="0"/>
          </a:p>
          <a:p>
            <a:r>
              <a:rPr lang="en-US" sz="3100" dirty="0" smtClean="0"/>
              <a:t>Measure testing quality</a:t>
            </a:r>
            <a:endParaRPr lang="en-US" sz="3100" dirty="0" smtClean="0"/>
          </a:p>
          <a:p>
            <a:pPr>
              <a:buNone/>
            </a:pPr>
            <a:r>
              <a:rPr lang="en-US" sz="3100" dirty="0" smtClean="0"/>
              <a:t>  And much more …</a:t>
            </a:r>
            <a:endParaRPr lang="en-US" sz="3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AutoShap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Cont. Deming’s 14 points</a:t>
            </a:r>
            <a:endParaRPr kumimoji="0" lang="en-US"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8435" name="Rectangle 3"/>
          <p:cNvSpPr>
            <a:spLocks noGrp="1" noChangeArrowheads="1"/>
          </p:cNvSpPr>
          <p:nvPr>
            <p:ph idx="1"/>
          </p:nvPr>
        </p:nvSpPr>
        <p:spPr/>
        <p:txBody>
          <a:bodyPr vert="horz" wrap="square" lIns="91440" tIns="45720" rIns="91440" bIns="45720" numCol="1" anchor="t" anchorCtr="0" compatLnSpc="1"/>
          <a:lstStyle/>
          <a:p>
            <a:pPr marL="457200" marR="0" lvl="0" indent="-4572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AutoNum type="arabicPeriod" startAt="9"/>
              <a:defRPr/>
            </a:pPr>
            <a:r>
              <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Bread down barriers between department </a:t>
            </a:r>
            <a:endPar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AutoNum type="arabicPeriod" startAt="9"/>
              <a:defRPr/>
            </a:pPr>
            <a:r>
              <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Eliminate slogans, exhortations and numerical goals that ask for new levels of productivity without providing methods.</a:t>
            </a:r>
            <a:endPar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AutoNum type="arabicPeriod" startAt="9"/>
              <a:defRPr/>
            </a:pPr>
            <a:r>
              <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Eliminate numerical quotas. </a:t>
            </a:r>
            <a:endPar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AutoNum type="arabicPeriod" startAt="9"/>
              <a:defRPr/>
            </a:pPr>
            <a:r>
              <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Remove barriers to pride of workmanship. </a:t>
            </a:r>
            <a:endPar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AutoNum type="arabicPeriod" startAt="9"/>
              <a:defRPr/>
            </a:pPr>
            <a:r>
              <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Institute a vigorous program of educations and retraining.  </a:t>
            </a:r>
            <a:endPar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AutoNum type="arabicPeriod" startAt="9"/>
              <a:defRPr/>
            </a:pPr>
            <a:r>
              <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Take action to accomplish the transformation.</a:t>
            </a:r>
            <a:endPar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None/>
              <a:defRPr/>
            </a:pPr>
            <a:endParaRPr kumimoji="0" lang="en-US"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685800" y="2051050"/>
            <a:ext cx="7772400" cy="3898900"/>
          </a:xfrm>
          <a:solidFill>
            <a:srgbClr val="FFFFCC"/>
          </a:solidFill>
          <a:ln w="28575">
            <a:solidFill>
              <a:srgbClr val="CC3399"/>
            </a:solidFill>
          </a:ln>
        </p:spPr>
        <p:txBody>
          <a:bodyPr/>
          <a:lstStyle/>
          <a:p>
            <a:pPr>
              <a:lnSpc>
                <a:spcPct val="90000"/>
              </a:lnSpc>
              <a:buFontTx/>
              <a:buNone/>
            </a:pPr>
            <a:r>
              <a:rPr lang="en-US"/>
              <a:t>(1) </a:t>
            </a:r>
            <a:r>
              <a:rPr lang="en-US" b="1">
                <a:solidFill>
                  <a:srgbClr val="CC3399"/>
                </a:solidFill>
              </a:rPr>
              <a:t>A quantitative measure</a:t>
            </a:r>
            <a:r>
              <a:rPr lang="en-US"/>
              <a:t> of the degree to which an item possesses a given quality attribute.</a:t>
            </a:r>
            <a:endParaRPr lang="en-US"/>
          </a:p>
          <a:p>
            <a:pPr>
              <a:lnSpc>
                <a:spcPct val="90000"/>
              </a:lnSpc>
              <a:buFontTx/>
              <a:buNone/>
            </a:pPr>
            <a:r>
              <a:rPr lang="en-US"/>
              <a:t>(2) </a:t>
            </a:r>
            <a:r>
              <a:rPr lang="en-US" b="1">
                <a:solidFill>
                  <a:srgbClr val="CC3399"/>
                </a:solidFill>
              </a:rPr>
              <a:t>A function</a:t>
            </a:r>
            <a:r>
              <a:rPr lang="en-US"/>
              <a:t> whose inputs are software data and whose output is a single numerical value that can be interpreted as the degree to which the software possesses a given quality attribute. </a:t>
            </a:r>
            <a:endParaRPr lang="en-US"/>
          </a:p>
        </p:txBody>
      </p:sp>
      <p:sp>
        <p:nvSpPr>
          <p:cNvPr id="8198" name="WordArt 6"/>
          <p:cNvSpPr>
            <a:spLocks noChangeArrowheads="1" noChangeShapeType="1" noTextEdit="1"/>
          </p:cNvSpPr>
          <p:nvPr/>
        </p:nvSpPr>
        <p:spPr bwMode="auto">
          <a:xfrm>
            <a:off x="1514475" y="390525"/>
            <a:ext cx="60960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IEEE definitions of</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software quality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body" idx="1"/>
          </p:nvPr>
        </p:nvSpPr>
        <p:spPr>
          <a:xfrm>
            <a:off x="533400" y="1774825"/>
            <a:ext cx="8077200" cy="4419600"/>
          </a:xfrm>
          <a:ln w="28575">
            <a:solidFill>
              <a:srgbClr val="CC3399"/>
            </a:solidFill>
          </a:ln>
        </p:spPr>
        <p:txBody>
          <a:bodyPr/>
          <a:lstStyle/>
          <a:p>
            <a:pPr>
              <a:lnSpc>
                <a:spcPct val="90000"/>
              </a:lnSpc>
              <a:buFontTx/>
              <a:buNone/>
            </a:pPr>
            <a:r>
              <a:rPr lang="en-US" sz="2600" b="1"/>
              <a:t>1. </a:t>
            </a:r>
            <a:r>
              <a:rPr lang="en-US" sz="2600" b="1">
                <a:solidFill>
                  <a:srgbClr val="D60093"/>
                </a:solidFill>
              </a:rPr>
              <a:t>Facilitate</a:t>
            </a:r>
            <a:r>
              <a:rPr lang="en-US" sz="2600" b="1"/>
              <a:t> management control, planning and managerial intervention</a:t>
            </a:r>
            <a:r>
              <a:rPr lang="en-US" sz="2600"/>
              <a:t>.</a:t>
            </a:r>
            <a:br>
              <a:rPr lang="en-US" sz="2600"/>
            </a:br>
            <a:r>
              <a:rPr lang="en-US" sz="2600"/>
              <a:t>Based on: </a:t>
            </a:r>
            <a:endParaRPr lang="en-US" sz="2600"/>
          </a:p>
          <a:p>
            <a:pPr>
              <a:lnSpc>
                <a:spcPct val="90000"/>
              </a:lnSpc>
              <a:buFontTx/>
              <a:buNone/>
            </a:pPr>
            <a:r>
              <a:rPr lang="en-US" sz="2600"/>
              <a:t>        </a:t>
            </a:r>
            <a:r>
              <a:rPr lang="en-US" sz="2600">
                <a:latin typeface="Times New Roman" panose="02020603050405020304"/>
              </a:rPr>
              <a:t>·</a:t>
            </a:r>
            <a:r>
              <a:rPr lang="en-US" sz="2600"/>
              <a:t>   Deviations of actual from planned performance.</a:t>
            </a:r>
            <a:endParaRPr lang="en-US" sz="2600"/>
          </a:p>
          <a:p>
            <a:pPr>
              <a:lnSpc>
                <a:spcPct val="90000"/>
              </a:lnSpc>
              <a:buFontTx/>
              <a:buNone/>
            </a:pPr>
            <a:r>
              <a:rPr lang="en-US" sz="2600"/>
              <a:t>        </a:t>
            </a:r>
            <a:r>
              <a:rPr lang="en-US" sz="2600">
                <a:latin typeface="Times New Roman" panose="02020603050405020304"/>
              </a:rPr>
              <a:t>·</a:t>
            </a:r>
            <a:r>
              <a:rPr lang="en-US" sz="2600"/>
              <a:t>   Deviations of actual timetable and budget  </a:t>
            </a:r>
            <a:br>
              <a:rPr lang="en-US" sz="2600"/>
            </a:br>
            <a:r>
              <a:rPr lang="en-US" sz="2600"/>
              <a:t>        performance from planned.</a:t>
            </a:r>
            <a:endParaRPr lang="en-US" sz="2600"/>
          </a:p>
          <a:p>
            <a:pPr>
              <a:lnSpc>
                <a:spcPct val="90000"/>
              </a:lnSpc>
              <a:buFontTx/>
              <a:buNone/>
            </a:pPr>
            <a:r>
              <a:rPr lang="en-US" sz="2600" b="1"/>
              <a:t> 2.  </a:t>
            </a:r>
            <a:r>
              <a:rPr lang="en-US" sz="2600" b="1">
                <a:solidFill>
                  <a:srgbClr val="D60093"/>
                </a:solidFill>
              </a:rPr>
              <a:t>Identify</a:t>
            </a:r>
            <a:r>
              <a:rPr lang="en-US" sz="2600" b="1"/>
              <a:t> situations for development or maintenance process improvement (preventive or corrective actions).</a:t>
            </a:r>
            <a:r>
              <a:rPr lang="en-US" sz="2600"/>
              <a:t> Based on:</a:t>
            </a:r>
            <a:endParaRPr lang="en-US" sz="2600"/>
          </a:p>
          <a:p>
            <a:pPr>
              <a:lnSpc>
                <a:spcPct val="90000"/>
              </a:lnSpc>
              <a:buFontTx/>
              <a:buNone/>
            </a:pPr>
            <a:r>
              <a:rPr lang="en-US" sz="2600"/>
              <a:t>        </a:t>
            </a:r>
            <a:r>
              <a:rPr lang="en-US" sz="2600">
                <a:latin typeface="Times New Roman" panose="02020603050405020304"/>
              </a:rPr>
              <a:t>·</a:t>
            </a:r>
            <a:r>
              <a:rPr lang="en-US" sz="2600"/>
              <a:t>  Accumulation of metrics information regarding the </a:t>
            </a:r>
            <a:br>
              <a:rPr lang="en-US" sz="2600"/>
            </a:br>
            <a:r>
              <a:rPr lang="en-US" sz="2600"/>
              <a:t>       performance of teams, units, etc.</a:t>
            </a:r>
            <a:endParaRPr lang="en-US" sz="2600"/>
          </a:p>
        </p:txBody>
      </p:sp>
      <p:sp>
        <p:nvSpPr>
          <p:cNvPr id="2057" name="WordArt 9"/>
          <p:cNvSpPr>
            <a:spLocks noChangeArrowheads="1" noChangeShapeType="1" noTextEdit="1"/>
          </p:cNvSpPr>
          <p:nvPr/>
        </p:nvSpPr>
        <p:spPr bwMode="auto">
          <a:xfrm>
            <a:off x="1433513" y="361950"/>
            <a:ext cx="62484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Main objectives of</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software quality metrics </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85800" y="1981200"/>
            <a:ext cx="7772400" cy="3810000"/>
          </a:xfrm>
          <a:solidFill>
            <a:srgbClr val="CCFFCC"/>
          </a:solidFill>
          <a:ln w="28575">
            <a:solidFill>
              <a:srgbClr val="CC3399"/>
            </a:solidFill>
          </a:ln>
        </p:spPr>
        <p:txBody>
          <a:bodyPr/>
          <a:lstStyle/>
          <a:p>
            <a:r>
              <a:rPr lang="en-US" b="1">
                <a:solidFill>
                  <a:schemeClr val="accent2"/>
                </a:solidFill>
              </a:rPr>
              <a:t>KLOC</a:t>
            </a:r>
            <a:r>
              <a:rPr lang="en-US" b="1"/>
              <a:t> — </a:t>
            </a:r>
            <a:r>
              <a:rPr lang="en-US"/>
              <a:t>classic metric that measures the size of software by thousands of code lines. </a:t>
            </a:r>
            <a:endParaRPr lang="en-US"/>
          </a:p>
          <a:p>
            <a:r>
              <a:rPr lang="en-US" b="1">
                <a:solidFill>
                  <a:srgbClr val="CC3399"/>
                </a:solidFill>
              </a:rPr>
              <a:t>Number of function points</a:t>
            </a:r>
            <a:r>
              <a:rPr lang="en-US" b="1"/>
              <a:t> </a:t>
            </a:r>
            <a:r>
              <a:rPr lang="en-US" b="1">
                <a:solidFill>
                  <a:srgbClr val="CC3399"/>
                </a:solidFill>
              </a:rPr>
              <a:t>(NFP)</a:t>
            </a:r>
            <a:r>
              <a:rPr lang="en-US" b="1"/>
              <a:t> —</a:t>
            </a:r>
            <a:r>
              <a:rPr lang="en-US"/>
              <a:t> a measure of the development resources (human resources) required to develop a program, based on the functionality specified for the software system.</a:t>
            </a:r>
            <a:endParaRPr lang="en-US"/>
          </a:p>
        </p:txBody>
      </p:sp>
      <p:sp>
        <p:nvSpPr>
          <p:cNvPr id="13318" name="WordArt 6"/>
          <p:cNvSpPr>
            <a:spLocks noChangeArrowheads="1" noChangeShapeType="1" noTextEdit="1"/>
          </p:cNvSpPr>
          <p:nvPr/>
        </p:nvSpPr>
        <p:spPr bwMode="auto">
          <a:xfrm>
            <a:off x="414338" y="981075"/>
            <a:ext cx="8296275" cy="4810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Software size (volume) measures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p:txBody>
          <a:bodyPr/>
          <a:lstStyle/>
          <a:p>
            <a:r>
              <a:rPr lang="en-US">
                <a:solidFill>
                  <a:schemeClr val="bg1"/>
                </a:solidFill>
              </a:rPr>
              <a:t>Process metrics categories</a:t>
            </a:r>
            <a:endParaRPr lang="en-US">
              <a:solidFill>
                <a:schemeClr val="bg1"/>
              </a:solidFill>
            </a:endParaRPr>
          </a:p>
        </p:txBody>
      </p:sp>
      <p:sp>
        <p:nvSpPr>
          <p:cNvPr id="10248" name="Rectangle 8"/>
          <p:cNvSpPr>
            <a:spLocks noGrp="1" noChangeArrowheads="1"/>
          </p:cNvSpPr>
          <p:nvPr>
            <p:ph type="body" idx="1"/>
          </p:nvPr>
        </p:nvSpPr>
        <p:spPr>
          <a:xfrm>
            <a:off x="900113" y="2228850"/>
            <a:ext cx="7315200" cy="3505200"/>
          </a:xfrm>
          <a:solidFill>
            <a:srgbClr val="FFFFCC"/>
          </a:solidFill>
          <a:ln w="28575">
            <a:solidFill>
              <a:srgbClr val="CC3399"/>
            </a:solidFill>
          </a:ln>
        </p:spPr>
        <p:txBody>
          <a:bodyPr/>
          <a:lstStyle/>
          <a:p>
            <a:r>
              <a:rPr lang="en-US" sz="2800" b="1">
                <a:solidFill>
                  <a:srgbClr val="CC3399"/>
                </a:solidFill>
              </a:rPr>
              <a:t>Software process quality metrics</a:t>
            </a:r>
            <a:endParaRPr lang="en-US" sz="2800" b="1">
              <a:solidFill>
                <a:srgbClr val="CC3399"/>
              </a:solidFill>
            </a:endParaRPr>
          </a:p>
          <a:p>
            <a:pPr lvl="1"/>
            <a:r>
              <a:rPr lang="en-US" sz="2400"/>
              <a:t> </a:t>
            </a:r>
            <a:r>
              <a:rPr lang="en-US" sz="2400">
                <a:solidFill>
                  <a:srgbClr val="CC3399"/>
                </a:solidFill>
              </a:rPr>
              <a:t>Error density metrics</a:t>
            </a:r>
            <a:endParaRPr lang="en-US" sz="2400">
              <a:solidFill>
                <a:srgbClr val="CC3399"/>
              </a:solidFill>
            </a:endParaRPr>
          </a:p>
          <a:p>
            <a:pPr lvl="1"/>
            <a:r>
              <a:rPr lang="en-US" sz="2400">
                <a:solidFill>
                  <a:srgbClr val="CC3399"/>
                </a:solidFill>
              </a:rPr>
              <a:t> Error severity metrics </a:t>
            </a:r>
            <a:endParaRPr lang="en-US" sz="2400">
              <a:solidFill>
                <a:srgbClr val="CC3399"/>
              </a:solidFill>
            </a:endParaRPr>
          </a:p>
          <a:p>
            <a:r>
              <a:rPr lang="en-US" sz="2800" b="1">
                <a:solidFill>
                  <a:schemeClr val="accent2"/>
                </a:solidFill>
              </a:rPr>
              <a:t>Software process timetable metrics</a:t>
            </a:r>
            <a:endParaRPr lang="en-US" sz="2800" b="1">
              <a:solidFill>
                <a:schemeClr val="accent2"/>
              </a:solidFill>
            </a:endParaRPr>
          </a:p>
          <a:p>
            <a:r>
              <a:rPr lang="en-US" sz="2800" b="1">
                <a:solidFill>
                  <a:srgbClr val="996600"/>
                </a:solidFill>
              </a:rPr>
              <a:t>Software process error removal effectiveness metrics</a:t>
            </a:r>
            <a:r>
              <a:rPr lang="en-US" sz="2800"/>
              <a:t> </a:t>
            </a:r>
            <a:endParaRPr lang="en-US" sz="2800"/>
          </a:p>
          <a:p>
            <a:r>
              <a:rPr lang="en-US" sz="2800" b="1">
                <a:solidFill>
                  <a:srgbClr val="339966"/>
                </a:solidFill>
              </a:rPr>
              <a:t>Software process productivity metrics</a:t>
            </a:r>
            <a:endParaRPr lang="en-US" sz="2800"/>
          </a:p>
        </p:txBody>
      </p:sp>
      <p:sp>
        <p:nvSpPr>
          <p:cNvPr id="10250" name="WordArt 10"/>
          <p:cNvSpPr>
            <a:spLocks noChangeArrowheads="1" noChangeShapeType="1" noTextEdit="1"/>
          </p:cNvSpPr>
          <p:nvPr/>
        </p:nvSpPr>
        <p:spPr bwMode="auto">
          <a:xfrm>
            <a:off x="1128713" y="1147763"/>
            <a:ext cx="6858000" cy="48101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Process metrics categories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Is KLOC enough ?</a:t>
            </a:r>
            <a:endParaRPr lang="en-US" dirty="0"/>
          </a:p>
        </p:txBody>
      </p:sp>
      <p:sp>
        <p:nvSpPr>
          <p:cNvPr id="10243" name="Rectangle 3"/>
          <p:cNvSpPr>
            <a:spLocks noGrp="1" noChangeArrowheads="1"/>
          </p:cNvSpPr>
          <p:nvPr>
            <p:ph type="body" idx="1"/>
          </p:nvPr>
        </p:nvSpPr>
        <p:spPr/>
        <p:txBody>
          <a:bodyPr/>
          <a:lstStyle/>
          <a:p>
            <a:r>
              <a:rPr lang="en-US" sz="3100" dirty="0" smtClean="0"/>
              <a:t>What about number of errors (error density)?</a:t>
            </a:r>
            <a:endParaRPr lang="en-US" sz="3100" dirty="0"/>
          </a:p>
          <a:p>
            <a:endParaRPr lang="en-US" sz="3100" dirty="0"/>
          </a:p>
          <a:p>
            <a:r>
              <a:rPr lang="en-US" sz="3100" dirty="0" smtClean="0"/>
              <a:t>What about types of errors (error severity) ?</a:t>
            </a:r>
            <a:endParaRPr lang="en-US" sz="3100" dirty="0"/>
          </a:p>
          <a:p>
            <a:endParaRPr lang="en-US" sz="3100" dirty="0"/>
          </a:p>
          <a:p>
            <a:r>
              <a:rPr lang="en-US" sz="3100" dirty="0" smtClean="0"/>
              <a:t>A mixture of  KLOC, density, and severity is an ideal quality metric to programmers quality of work and performance </a:t>
            </a:r>
            <a:endParaRPr lang="en-US" sz="31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An example</a:t>
            </a:r>
            <a:endParaRPr lang="en-US" dirty="0"/>
          </a:p>
        </p:txBody>
      </p:sp>
      <p:sp>
        <p:nvSpPr>
          <p:cNvPr id="25603" name="Content Placeholder 4"/>
          <p:cNvSpPr>
            <a:spLocks noGrp="1"/>
          </p:cNvSpPr>
          <p:nvPr>
            <p:ph sz="half" idx="1"/>
          </p:nvPr>
        </p:nvSpPr>
        <p:spPr>
          <a:xfrm>
            <a:off x="685800" y="1412776"/>
            <a:ext cx="3810000" cy="4683224"/>
          </a:xfrm>
        </p:spPr>
        <p:txBody>
          <a:bodyPr/>
          <a:lstStyle/>
          <a:p>
            <a:r>
              <a:rPr lang="en-US" altLang="en-US" dirty="0" smtClean="0"/>
              <a:t>2 different project programmers are working on two similar modules</a:t>
            </a:r>
            <a:endParaRPr lang="en-US" altLang="en-US" dirty="0" smtClean="0"/>
          </a:p>
          <a:p>
            <a:r>
              <a:rPr lang="en-US" altLang="en-US" dirty="0" smtClean="0"/>
              <a:t>Programmer A– produced  342 errors during software process before release</a:t>
            </a:r>
            <a:endParaRPr lang="en-US" altLang="en-US" dirty="0" smtClean="0"/>
          </a:p>
          <a:p>
            <a:r>
              <a:rPr lang="en-US" altLang="en-US" dirty="0" smtClean="0"/>
              <a:t>Programmer B- Produced 184 errors</a:t>
            </a:r>
            <a:endParaRPr lang="en-US" altLang="en-US" dirty="0" smtClean="0"/>
          </a:p>
        </p:txBody>
      </p:sp>
      <p:sp>
        <p:nvSpPr>
          <p:cNvPr id="25604" name="Content Placeholder 5"/>
          <p:cNvSpPr>
            <a:spLocks noGrp="1"/>
          </p:cNvSpPr>
          <p:nvPr>
            <p:ph sz="half" idx="2"/>
          </p:nvPr>
        </p:nvSpPr>
        <p:spPr/>
        <p:txBody>
          <a:bodyPr/>
          <a:lstStyle/>
          <a:p>
            <a:r>
              <a:rPr lang="en-US" altLang="en-US" sz="4000" dirty="0" smtClean="0"/>
              <a:t>Which Programmer do you think is better ?</a:t>
            </a:r>
            <a:endParaRPr lang="en-US" altLang="en-US" sz="40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An example</a:t>
            </a:r>
            <a:endParaRPr lang="en-US" dirty="0"/>
          </a:p>
        </p:txBody>
      </p:sp>
      <p:sp>
        <p:nvSpPr>
          <p:cNvPr id="10243" name="Rectangle 3"/>
          <p:cNvSpPr>
            <a:spLocks noGrp="1" noChangeArrowheads="1"/>
          </p:cNvSpPr>
          <p:nvPr>
            <p:ph type="body" idx="1"/>
          </p:nvPr>
        </p:nvSpPr>
        <p:spPr/>
        <p:txBody>
          <a:bodyPr/>
          <a:lstStyle/>
          <a:p>
            <a:r>
              <a:rPr lang="en-US" sz="3100" dirty="0" smtClean="0"/>
              <a:t>It really depends on the types of errors found (severity) and not only the number of errors (Density)</a:t>
            </a:r>
            <a:endParaRPr lang="en-US" sz="3100" dirty="0" smtClean="0"/>
          </a:p>
          <a:p>
            <a:r>
              <a:rPr lang="en-US" sz="3100" dirty="0" smtClean="0"/>
              <a:t>One error of high severity might be more important than hundreds of other types of errors</a:t>
            </a:r>
            <a:endParaRPr lang="en-US" sz="31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16" name="Group 132"/>
          <p:cNvGraphicFramePr>
            <a:graphicFrameLocks noGrp="1"/>
          </p:cNvGraphicFramePr>
          <p:nvPr>
            <p:ph type="tbl" idx="1"/>
          </p:nvPr>
        </p:nvGraphicFramePr>
        <p:xfrm>
          <a:off x="439738" y="1116013"/>
          <a:ext cx="8229600" cy="3968751"/>
        </p:xfrm>
        <a:graphic>
          <a:graphicData uri="http://schemas.openxmlformats.org/drawingml/2006/table">
            <a:tbl>
              <a:tblPr/>
              <a:tblGrid>
                <a:gridCol w="1408112"/>
                <a:gridCol w="3924300"/>
                <a:gridCol w="2897188"/>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Name</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Calculation formula</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CED</a:t>
                      </a:r>
                      <a:endPar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 Error Density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NCE</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CED = -----------</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KLOC</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DED</a:t>
                      </a:r>
                      <a:endPar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Development Error Density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NDE</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DED = -----------</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KLOC</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WCED</a:t>
                      </a:r>
                      <a:endPar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Weighted Code Error Density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WCE</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WCDE = ---------</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KLOC</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WDED</a:t>
                      </a:r>
                      <a:endPar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Weighted Development Error Density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WDE</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WDED = ---------</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KLOC</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WCEF</a:t>
                      </a:r>
                      <a:endPar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Weighted Code Errors per Function Point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WCE</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WCEF = ----------</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NFP</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WDEF</a:t>
                      </a:r>
                      <a:endPar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Weighted Development Errors per Function Point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WDE</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WDEF = ----------</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NFP</a:t>
                      </a:r>
                      <a:endParaRPr kumimoji="0" lang="en-US"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511" name="Rectangle 127"/>
          <p:cNvSpPr>
            <a:spLocks noChangeArrowheads="1"/>
          </p:cNvSpPr>
          <p:nvPr/>
        </p:nvSpPr>
        <p:spPr bwMode="auto">
          <a:xfrm>
            <a:off x="250825" y="5167313"/>
            <a:ext cx="9144000" cy="1069975"/>
          </a:xfrm>
          <a:prstGeom prst="rect">
            <a:avLst/>
          </a:prstGeom>
          <a:noFill/>
          <a:ln w="9525">
            <a:noFill/>
            <a:miter lim="800000"/>
          </a:ln>
          <a:effectLst/>
        </p:spPr>
        <p:txBody>
          <a:bodyPr>
            <a:spAutoFit/>
          </a:bodyPr>
          <a:lstStyle/>
          <a:p>
            <a:r>
              <a:rPr lang="en-US" sz="1600" b="1"/>
              <a:t>NCE = The number of code errors detected by code inspections and testing.</a:t>
            </a:r>
            <a:endParaRPr lang="en-US" sz="1600" b="1"/>
          </a:p>
          <a:p>
            <a:r>
              <a:rPr lang="en-US" sz="1600" b="1"/>
              <a:t>NDE = total number of development (design and code) errors) detected in the development process.</a:t>
            </a:r>
            <a:endParaRPr lang="en-US" sz="1600" b="1"/>
          </a:p>
          <a:p>
            <a:r>
              <a:rPr lang="en-US" sz="1600" b="1"/>
              <a:t>WCE = weighted total code errors detected by code inspections and testing.</a:t>
            </a:r>
            <a:endParaRPr lang="en-US" sz="1600" b="1"/>
          </a:p>
          <a:p>
            <a:r>
              <a:rPr lang="en-US" sz="1600" b="1"/>
              <a:t>WDE = total weighted development (design and code) errors detected in development process.  </a:t>
            </a:r>
            <a:endParaRPr lang="en-US" sz="1600" b="1"/>
          </a:p>
        </p:txBody>
      </p:sp>
      <p:sp>
        <p:nvSpPr>
          <p:cNvPr id="16512" name="WordArt 128"/>
          <p:cNvSpPr>
            <a:spLocks noChangeArrowheads="1" noChangeShapeType="1" noTextEdit="1"/>
          </p:cNvSpPr>
          <p:nvPr/>
        </p:nvSpPr>
        <p:spPr bwMode="auto">
          <a:xfrm>
            <a:off x="1928813" y="361950"/>
            <a:ext cx="5257800" cy="4810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Error density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65" name="Group 33"/>
          <p:cNvGraphicFramePr>
            <a:graphicFrameLocks noGrp="1"/>
          </p:cNvGraphicFramePr>
          <p:nvPr>
            <p:ph type="tbl" idx="1"/>
          </p:nvPr>
        </p:nvGraphicFramePr>
        <p:xfrm>
          <a:off x="533400" y="1655763"/>
          <a:ext cx="7924800" cy="2133600"/>
        </p:xfrm>
        <a:graphic>
          <a:graphicData uri="http://schemas.openxmlformats.org/drawingml/2006/table">
            <a:tbl>
              <a:tblPr/>
              <a:tblGrid>
                <a:gridCol w="1219200"/>
                <a:gridCol w="3810000"/>
                <a:gridCol w="28956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ASCE</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Average Severity of Code Errors</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WCE</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ASCE = -----------</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NCE</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ASDE</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Average Severity of Development Errors</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WDE</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ASDE = -----------</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NDE</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2" name="Rectangle 30"/>
          <p:cNvSpPr>
            <a:spLocks noChangeArrowheads="1"/>
          </p:cNvSpPr>
          <p:nvPr/>
        </p:nvSpPr>
        <p:spPr bwMode="auto">
          <a:xfrm>
            <a:off x="457200" y="4191000"/>
            <a:ext cx="8458200" cy="1739900"/>
          </a:xfrm>
          <a:prstGeom prst="rect">
            <a:avLst/>
          </a:prstGeom>
          <a:noFill/>
          <a:ln w="9525">
            <a:noFill/>
            <a:miter lim="800000"/>
          </a:ln>
          <a:effectLst/>
        </p:spPr>
        <p:txBody>
          <a:bodyPr>
            <a:spAutoFit/>
          </a:bodyPr>
          <a:lstStyle/>
          <a:p>
            <a:r>
              <a:rPr lang="en-US" sz="1800" b="1">
                <a:solidFill>
                  <a:schemeClr val="tx2"/>
                </a:solidFill>
              </a:rPr>
              <a:t>NCE = The number of code errors detected by code inspections and testing.</a:t>
            </a:r>
            <a:endParaRPr lang="en-US" sz="1800" b="1">
              <a:solidFill>
                <a:schemeClr val="tx2"/>
              </a:solidFill>
            </a:endParaRPr>
          </a:p>
          <a:p>
            <a:r>
              <a:rPr lang="en-US" sz="1800" b="1">
                <a:solidFill>
                  <a:schemeClr val="tx2"/>
                </a:solidFill>
              </a:rPr>
              <a:t>NDE = total number of development (design and code) errors detected in the </a:t>
            </a:r>
            <a:br>
              <a:rPr lang="en-US" sz="1800" b="1">
                <a:solidFill>
                  <a:schemeClr val="tx2"/>
                </a:solidFill>
              </a:rPr>
            </a:br>
            <a:r>
              <a:rPr lang="en-US" sz="1800" b="1">
                <a:solidFill>
                  <a:schemeClr val="tx2"/>
                </a:solidFill>
              </a:rPr>
              <a:t>             development process.</a:t>
            </a:r>
            <a:endParaRPr lang="en-US" sz="1800" b="1">
              <a:solidFill>
                <a:schemeClr val="tx2"/>
              </a:solidFill>
            </a:endParaRPr>
          </a:p>
          <a:p>
            <a:r>
              <a:rPr lang="en-US" sz="1800" b="1">
                <a:solidFill>
                  <a:schemeClr val="tx2"/>
                </a:solidFill>
              </a:rPr>
              <a:t>WCE = weighted total code errors detected by code inspections and testing.</a:t>
            </a:r>
            <a:endParaRPr lang="en-US" sz="1800" b="1">
              <a:solidFill>
                <a:schemeClr val="tx2"/>
              </a:solidFill>
            </a:endParaRPr>
          </a:p>
          <a:p>
            <a:r>
              <a:rPr lang="en-US" sz="1800" b="1">
                <a:solidFill>
                  <a:schemeClr val="tx2"/>
                </a:solidFill>
              </a:rPr>
              <a:t>WDE = total weighted development (design and code) errors detected in </a:t>
            </a:r>
            <a:br>
              <a:rPr lang="en-US" sz="1800" b="1">
                <a:solidFill>
                  <a:schemeClr val="tx2"/>
                </a:solidFill>
              </a:rPr>
            </a:br>
            <a:r>
              <a:rPr lang="en-US" sz="1800" b="1">
                <a:solidFill>
                  <a:schemeClr val="tx2"/>
                </a:solidFill>
              </a:rPr>
              <a:t>             development process.  </a:t>
            </a:r>
            <a:endParaRPr lang="en-US" sz="1800" b="1">
              <a:solidFill>
                <a:schemeClr val="tx2"/>
              </a:solidFill>
            </a:endParaRPr>
          </a:p>
        </p:txBody>
      </p:sp>
      <p:sp>
        <p:nvSpPr>
          <p:cNvPr id="18467" name="WordArt 35"/>
          <p:cNvSpPr>
            <a:spLocks noChangeArrowheads="1" noChangeShapeType="1" noTextEdit="1"/>
          </p:cNvSpPr>
          <p:nvPr/>
        </p:nvSpPr>
        <p:spPr bwMode="auto">
          <a:xfrm>
            <a:off x="1843088" y="836613"/>
            <a:ext cx="5429250" cy="48101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Error severity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2" name="Group 26"/>
          <p:cNvGraphicFramePr>
            <a:graphicFrameLocks noGrp="1"/>
          </p:cNvGraphicFramePr>
          <p:nvPr>
            <p:ph type="tbl" idx="1"/>
          </p:nvPr>
        </p:nvGraphicFramePr>
        <p:xfrm>
          <a:off x="369888" y="2303463"/>
          <a:ext cx="8305800" cy="2133600"/>
        </p:xfrm>
        <a:graphic>
          <a:graphicData uri="http://schemas.openxmlformats.org/drawingml/2006/table">
            <a:tbl>
              <a:tblPr/>
              <a:tblGrid>
                <a:gridCol w="1371600"/>
                <a:gridCol w="4114800"/>
                <a:gridCol w="28194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TTO</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Time Table Observance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MSOT</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TTO = -----------</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MS</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ADMC</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Average Delay of Milestone Completion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TCDAM</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ADMC = -----------</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MS</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7" name="Rectangle 21"/>
          <p:cNvSpPr>
            <a:spLocks noChangeArrowheads="1"/>
          </p:cNvSpPr>
          <p:nvPr/>
        </p:nvSpPr>
        <p:spPr bwMode="auto">
          <a:xfrm>
            <a:off x="366713" y="4686300"/>
            <a:ext cx="8383587" cy="915988"/>
          </a:xfrm>
          <a:prstGeom prst="rect">
            <a:avLst/>
          </a:prstGeom>
          <a:noFill/>
          <a:ln w="9525">
            <a:noFill/>
            <a:miter lim="800000"/>
          </a:ln>
          <a:effectLst/>
        </p:spPr>
        <p:txBody>
          <a:bodyPr>
            <a:spAutoFit/>
          </a:bodyPr>
          <a:lstStyle/>
          <a:p>
            <a:r>
              <a:rPr lang="en-US" sz="1800" b="1">
                <a:solidFill>
                  <a:schemeClr val="tx2"/>
                </a:solidFill>
              </a:rPr>
              <a:t>MSOT = Milestones completed on time.</a:t>
            </a:r>
            <a:endParaRPr lang="en-US" sz="1800" b="1">
              <a:solidFill>
                <a:schemeClr val="tx2"/>
              </a:solidFill>
            </a:endParaRPr>
          </a:p>
          <a:p>
            <a:r>
              <a:rPr lang="en-US" sz="1800" b="1">
                <a:solidFill>
                  <a:schemeClr val="tx2"/>
                </a:solidFill>
              </a:rPr>
              <a:t>MS = Total number of milestones.</a:t>
            </a:r>
            <a:endParaRPr lang="en-US" sz="1800" b="1">
              <a:solidFill>
                <a:schemeClr val="tx2"/>
              </a:solidFill>
            </a:endParaRPr>
          </a:p>
          <a:p>
            <a:r>
              <a:rPr lang="en-US" sz="1800" b="1">
                <a:solidFill>
                  <a:schemeClr val="tx2"/>
                </a:solidFill>
              </a:rPr>
              <a:t>TCDAM = Total Completion Delays (days, weeks, etc.) for all milestones. </a:t>
            </a:r>
            <a:endParaRPr lang="en-US" sz="1800" b="1">
              <a:solidFill>
                <a:schemeClr val="tx2"/>
              </a:solidFill>
            </a:endParaRPr>
          </a:p>
        </p:txBody>
      </p:sp>
      <p:sp>
        <p:nvSpPr>
          <p:cNvPr id="19484" name="WordArt 28"/>
          <p:cNvSpPr>
            <a:spLocks noChangeArrowheads="1" noChangeShapeType="1" noTextEdit="1"/>
          </p:cNvSpPr>
          <p:nvPr/>
        </p:nvSpPr>
        <p:spPr bwMode="auto">
          <a:xfrm>
            <a:off x="2346325" y="650875"/>
            <a:ext cx="4429125" cy="1122363"/>
          </a:xfrm>
          <a:prstGeom prst="rect">
            <a:avLst/>
          </a:prstGeom>
        </p:spPr>
        <p:txBody>
          <a:bodyPr wrap="none" fromWordArt="1">
            <a:prstTxWarp prst="textPlain">
              <a:avLst>
                <a:gd name="adj" fmla="val 50000"/>
              </a:avLst>
            </a:prstTxWarp>
          </a:bodyPr>
          <a:lstStyle/>
          <a:p>
            <a:pPr algn="ctr"/>
            <a:r>
              <a:rPr lang="en-US" sz="3600" kern="10" dirty="0">
                <a:ln w="12700">
                  <a:solidFill>
                    <a:srgbClr val="000000"/>
                  </a:solidFill>
                  <a:round/>
                </a:ln>
                <a:solidFill>
                  <a:srgbClr val="33CC33"/>
                </a:solidFill>
                <a:latin typeface="Arial Black" panose="020B0A04020102020204"/>
              </a:rPr>
              <a:t>Software process</a:t>
            </a:r>
            <a:endParaRPr lang="en-US" sz="3600" kern="10" dirty="0">
              <a:ln w="12700">
                <a:solidFill>
                  <a:srgbClr val="000000"/>
                </a:solidFill>
                <a:round/>
              </a:ln>
              <a:solidFill>
                <a:srgbClr val="33CC33"/>
              </a:solidFill>
              <a:latin typeface="Arial Black" panose="020B0A04020102020204"/>
            </a:endParaRPr>
          </a:p>
          <a:p>
            <a:pPr algn="ctr"/>
            <a:r>
              <a:rPr lang="en-US" sz="3600" kern="10" dirty="0">
                <a:ln w="12700">
                  <a:solidFill>
                    <a:srgbClr val="000000"/>
                  </a:solidFill>
                  <a:round/>
                </a:ln>
                <a:solidFill>
                  <a:srgbClr val="33CC33"/>
                </a:solidFill>
                <a:latin typeface="Arial Black" panose="020B0A04020102020204"/>
              </a:rPr>
              <a:t>timetable metrics</a:t>
            </a:r>
            <a:endParaRPr lang="ar-SA" sz="3600" kern="10" dirty="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xfrm>
            <a:off x="406400" y="304800"/>
            <a:ext cx="8737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IV. Total Quality Management 	Principles</a:t>
            </a:r>
            <a:endPar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267" name="Rectangle 3"/>
          <p:cNvSpPr>
            <a:spLocks noGrp="1" noChangeArrowheads="1"/>
          </p:cNvSpPr>
          <p:nvPr>
            <p:ph idx="1"/>
          </p:nvPr>
        </p:nvSpPr>
        <p:spPr>
          <a:xfrm>
            <a:off x="457200" y="1600200"/>
            <a:ext cx="8178800" cy="41719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Provide  understanding of and guidance on the application of TQM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See Attachment #3</a:t>
            </a:r>
            <a:endParaRPr kumimoji="0" lang="en-US" altLang="en-US" sz="24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
                <a:schemeClr val="hlink"/>
              </a:buClr>
              <a:buSzPct val="65000"/>
              <a:buFont typeface="Monotype Sorts" pitchFamily="2" charset="2"/>
              <a:buNone/>
              <a:defRPr/>
            </a:pP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a:t>
            </a: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Customer-Driven Organization</a:t>
            </a:r>
            <a:endParaRPr kumimoji="0" lang="en-US"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8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Organizations depend on their customers and therefore should understand current and future customer needs, meet customer requirements, and strive to exceed customer expectations</a:t>
            </a:r>
            <a:endParaRPr kumimoji="0" lang="en-US" altLang="en-US" sz="2800" b="0" i="1"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Table Metric Example</a:t>
            </a:r>
            <a:endParaRPr lang="en-US" dirty="0"/>
          </a:p>
        </p:txBody>
      </p:sp>
      <p:sp>
        <p:nvSpPr>
          <p:cNvPr id="3" name="Content Placeholder 2"/>
          <p:cNvSpPr>
            <a:spLocks noGrp="1"/>
          </p:cNvSpPr>
          <p:nvPr>
            <p:ph idx="1"/>
          </p:nvPr>
        </p:nvSpPr>
        <p:spPr/>
        <p:txBody>
          <a:bodyPr/>
          <a:lstStyle/>
          <a:p>
            <a:r>
              <a:rPr lang="en-US" dirty="0" smtClean="0"/>
              <a:t>TTO</a:t>
            </a:r>
            <a:endParaRPr lang="en-US" dirty="0" smtClean="0"/>
          </a:p>
          <a:p>
            <a:pPr lvl="1"/>
            <a:r>
              <a:rPr lang="en-US" dirty="0" smtClean="0"/>
              <a:t>Milestones are Requirements, Analysis, Design, Implementation, and Testing</a:t>
            </a:r>
            <a:endParaRPr lang="en-US" dirty="0" smtClean="0"/>
          </a:p>
          <a:p>
            <a:pPr lvl="1"/>
            <a:r>
              <a:rPr lang="en-US" dirty="0" smtClean="0"/>
              <a:t>Milestones completed in time are Requirements and analysis only</a:t>
            </a:r>
            <a:endParaRPr lang="en-US" dirty="0" smtClean="0"/>
          </a:p>
          <a:p>
            <a:pPr lvl="1"/>
            <a:r>
              <a:rPr lang="en-US" dirty="0" smtClean="0"/>
              <a:t>TTO = 2/5</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Table Metric Example</a:t>
            </a:r>
            <a:endParaRPr lang="en-US" dirty="0"/>
          </a:p>
        </p:txBody>
      </p:sp>
      <p:sp>
        <p:nvSpPr>
          <p:cNvPr id="3" name="Content Placeholder 2"/>
          <p:cNvSpPr>
            <a:spLocks noGrp="1"/>
          </p:cNvSpPr>
          <p:nvPr>
            <p:ph idx="1"/>
          </p:nvPr>
        </p:nvSpPr>
        <p:spPr/>
        <p:txBody>
          <a:bodyPr/>
          <a:lstStyle/>
          <a:p>
            <a:r>
              <a:rPr lang="en-US" dirty="0" smtClean="0"/>
              <a:t>ADMC</a:t>
            </a:r>
            <a:endParaRPr lang="en-US" dirty="0" smtClean="0"/>
          </a:p>
          <a:p>
            <a:pPr lvl="1"/>
            <a:r>
              <a:rPr lang="en-US" dirty="0" smtClean="0"/>
              <a:t>Requirements (One week delay, Analysis (Three weeks delay, Design (Two weeks delay, Implementation (Six weeks delay), and Testing (Two weeks delay)</a:t>
            </a:r>
            <a:endParaRPr lang="en-US" dirty="0" smtClean="0"/>
          </a:p>
          <a:p>
            <a:pPr lvl="1"/>
            <a:r>
              <a:rPr lang="en-US" dirty="0" smtClean="0"/>
              <a:t>Total Delay is 14 Weeks</a:t>
            </a:r>
            <a:endParaRPr lang="en-US" dirty="0" smtClean="0"/>
          </a:p>
          <a:p>
            <a:pPr lvl="1"/>
            <a:r>
              <a:rPr lang="en-US" dirty="0" smtClean="0"/>
              <a:t>ADMS = 14/5</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Group 3"/>
          <p:cNvGraphicFramePr>
            <a:graphicFrameLocks noGrp="1"/>
          </p:cNvGraphicFramePr>
          <p:nvPr>
            <p:ph type="tbl" idx="1"/>
          </p:nvPr>
        </p:nvGraphicFramePr>
        <p:xfrm>
          <a:off x="228600" y="1803400"/>
          <a:ext cx="8686800" cy="2057400"/>
        </p:xfrm>
        <a:graphic>
          <a:graphicData uri="http://schemas.openxmlformats.org/drawingml/2006/table">
            <a:tbl>
              <a:tblPr/>
              <a:tblGrid>
                <a:gridCol w="1524000"/>
                <a:gridCol w="4114800"/>
                <a:gridCol w="30480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DERE</a:t>
                      </a:r>
                      <a:endParaRPr kumimoji="0" lang="en-US" sz="2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Development Errors Removal Effectiveness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NDE</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DERE = ----------------</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NDE + NYF</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DWERE</a:t>
                      </a:r>
                      <a:endParaRPr kumimoji="0" lang="en-US" sz="2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Development Weighted Errors Removal Effectiveness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WDE</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DWERE = ------------------</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0000"/>
                        </a:lnSpc>
                        <a:spcBef>
                          <a:spcPct val="0"/>
                        </a:spcBef>
                        <a:spcAft>
                          <a:spcPct val="0"/>
                        </a:spcAft>
                        <a:buClrTx/>
                        <a:buSzTx/>
                        <a:buFontTx/>
                        <a:buNone/>
                      </a:pPr>
                      <a:r>
                        <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WDE+WYF</a:t>
                      </a:r>
                      <a:endParaRPr kumimoji="0" 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25" name="Rectangle 21"/>
          <p:cNvSpPr>
            <a:spLocks noChangeArrowheads="1"/>
          </p:cNvSpPr>
          <p:nvPr/>
        </p:nvSpPr>
        <p:spPr bwMode="auto">
          <a:xfrm>
            <a:off x="366713" y="3948113"/>
            <a:ext cx="8453437" cy="2289175"/>
          </a:xfrm>
          <a:prstGeom prst="rect">
            <a:avLst/>
          </a:prstGeom>
          <a:noFill/>
          <a:ln w="9525">
            <a:noFill/>
            <a:miter lim="800000"/>
          </a:ln>
          <a:effectLst/>
        </p:spPr>
        <p:txBody>
          <a:bodyPr>
            <a:spAutoFit/>
          </a:bodyPr>
          <a:lstStyle/>
          <a:p>
            <a:r>
              <a:rPr lang="en-US" sz="1800" b="1">
                <a:solidFill>
                  <a:schemeClr val="tx2"/>
                </a:solidFill>
              </a:rPr>
              <a:t>NDE = total number of development (design and code) errors) detected in the </a:t>
            </a:r>
            <a:br>
              <a:rPr lang="en-US" sz="1800" b="1">
                <a:solidFill>
                  <a:schemeClr val="tx2"/>
                </a:solidFill>
              </a:rPr>
            </a:br>
            <a:r>
              <a:rPr lang="en-US" sz="1800" b="1">
                <a:solidFill>
                  <a:schemeClr val="tx2"/>
                </a:solidFill>
              </a:rPr>
              <a:t>             development process.</a:t>
            </a:r>
            <a:endParaRPr lang="en-US" sz="1800" b="1">
              <a:solidFill>
                <a:schemeClr val="tx2"/>
              </a:solidFill>
            </a:endParaRPr>
          </a:p>
          <a:p>
            <a:r>
              <a:rPr lang="en-US" sz="1800" b="1">
                <a:solidFill>
                  <a:schemeClr val="tx2"/>
                </a:solidFill>
              </a:rPr>
              <a:t>WCE = weighted total code errors detected by code inspections and testing.</a:t>
            </a:r>
            <a:endParaRPr lang="en-US" sz="1800" b="1">
              <a:solidFill>
                <a:schemeClr val="tx2"/>
              </a:solidFill>
            </a:endParaRPr>
          </a:p>
          <a:p>
            <a:r>
              <a:rPr lang="en-US" sz="1800" b="1">
                <a:solidFill>
                  <a:schemeClr val="tx2"/>
                </a:solidFill>
              </a:rPr>
              <a:t>WDE = total weighted development (design and code) errors detected in </a:t>
            </a:r>
            <a:br>
              <a:rPr lang="en-US" sz="1800" b="1">
                <a:solidFill>
                  <a:schemeClr val="tx2"/>
                </a:solidFill>
              </a:rPr>
            </a:br>
            <a:r>
              <a:rPr lang="en-US" sz="1800" b="1">
                <a:solidFill>
                  <a:schemeClr val="tx2"/>
                </a:solidFill>
              </a:rPr>
              <a:t>             development process. </a:t>
            </a:r>
            <a:endParaRPr lang="en-US" sz="1800" b="1">
              <a:solidFill>
                <a:schemeClr val="tx2"/>
              </a:solidFill>
            </a:endParaRPr>
          </a:p>
          <a:p>
            <a:r>
              <a:rPr lang="en-US" sz="1800" b="1">
                <a:solidFill>
                  <a:schemeClr val="tx2"/>
                </a:solidFill>
              </a:rPr>
              <a:t>NYF = number software failures detected during a year of maintenance service. </a:t>
            </a:r>
            <a:endParaRPr lang="en-US" sz="1800" b="1">
              <a:solidFill>
                <a:schemeClr val="tx2"/>
              </a:solidFill>
            </a:endParaRPr>
          </a:p>
          <a:p>
            <a:r>
              <a:rPr lang="en-US" sz="1800" b="1">
                <a:solidFill>
                  <a:schemeClr val="tx2"/>
                </a:solidFill>
              </a:rPr>
              <a:t>WYF = weighted number of software failures detected during a year of maintenance </a:t>
            </a:r>
            <a:br>
              <a:rPr lang="en-US" sz="1800" b="1">
                <a:solidFill>
                  <a:schemeClr val="tx2"/>
                </a:solidFill>
              </a:rPr>
            </a:br>
            <a:r>
              <a:rPr lang="en-US" sz="1800" b="1">
                <a:solidFill>
                  <a:schemeClr val="tx2"/>
                </a:solidFill>
              </a:rPr>
              <a:t>              service.  </a:t>
            </a:r>
            <a:endParaRPr lang="en-US" sz="1800" b="1">
              <a:solidFill>
                <a:schemeClr val="tx2"/>
              </a:solidFill>
            </a:endParaRPr>
          </a:p>
        </p:txBody>
      </p:sp>
      <p:sp>
        <p:nvSpPr>
          <p:cNvPr id="21529" name="WordArt 25"/>
          <p:cNvSpPr>
            <a:spLocks noChangeArrowheads="1" noChangeShapeType="1" noTextEdit="1"/>
          </p:cNvSpPr>
          <p:nvPr/>
        </p:nvSpPr>
        <p:spPr bwMode="auto">
          <a:xfrm>
            <a:off x="1846263" y="361950"/>
            <a:ext cx="541972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Error removal</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effectiveness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removal effectiveness metrics</a:t>
            </a:r>
            <a:endParaRPr lang="en-US" dirty="0"/>
          </a:p>
        </p:txBody>
      </p:sp>
      <p:sp>
        <p:nvSpPr>
          <p:cNvPr id="3" name="Content Placeholder 2"/>
          <p:cNvSpPr>
            <a:spLocks noGrp="1"/>
          </p:cNvSpPr>
          <p:nvPr>
            <p:ph idx="1"/>
          </p:nvPr>
        </p:nvSpPr>
        <p:spPr/>
        <p:txBody>
          <a:bodyPr/>
          <a:lstStyle/>
          <a:p>
            <a:r>
              <a:rPr lang="en-US" dirty="0" smtClean="0"/>
              <a:t>DERE</a:t>
            </a:r>
            <a:endParaRPr lang="en-US" dirty="0" smtClean="0"/>
          </a:p>
          <a:p>
            <a:pPr lvl="1"/>
            <a:r>
              <a:rPr lang="en-US" dirty="0" smtClean="0"/>
              <a:t>Number of errors detected at design and coding stages is 100 </a:t>
            </a:r>
            <a:endParaRPr lang="en-US" dirty="0" smtClean="0"/>
          </a:p>
          <a:p>
            <a:pPr lvl="1"/>
            <a:r>
              <a:rPr lang="en-US" dirty="0"/>
              <a:t>Number of errors detected </a:t>
            </a:r>
            <a:r>
              <a:rPr lang="en-US" dirty="0" smtClean="0"/>
              <a:t>after one year of maintenance service is 500</a:t>
            </a:r>
            <a:endParaRPr lang="en-US" dirty="0"/>
          </a:p>
          <a:p>
            <a:pPr lvl="1"/>
            <a:r>
              <a:rPr lang="en-US" dirty="0" smtClean="0"/>
              <a:t>DERE= 100/(100+500)</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84" name="Group 56"/>
          <p:cNvGraphicFramePr>
            <a:graphicFrameLocks noGrp="1"/>
          </p:cNvGraphicFramePr>
          <p:nvPr>
            <p:ph type="tbl" idx="1"/>
          </p:nvPr>
        </p:nvGraphicFramePr>
        <p:xfrm>
          <a:off x="609600" y="1684338"/>
          <a:ext cx="8077200" cy="3325178"/>
        </p:xfrm>
        <a:graphic>
          <a:graphicData uri="http://schemas.openxmlformats.org/drawingml/2006/table">
            <a:tbl>
              <a:tblPr/>
              <a:tblGrid>
                <a:gridCol w="1295400"/>
                <a:gridCol w="3886200"/>
                <a:gridCol w="2895600"/>
              </a:tblGrid>
              <a:tr h="4905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DevP</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Development Productivity </a:t>
                      </a:r>
                      <a:endPar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DevH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DevP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KLOC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FDevP</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Function point Development Productivity </a:t>
                      </a:r>
                      <a:endPar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DevH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FDevP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NFP</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5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CRe</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 Reuse </a:t>
                      </a:r>
                      <a:endPar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ReKLOC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Cre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KLOC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DocRe</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Documentation Reuse </a:t>
                      </a:r>
                      <a:endPar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ReDoc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DocRe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NDoc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86" name="WordArt 58"/>
          <p:cNvSpPr>
            <a:spLocks noChangeArrowheads="1" noChangeShapeType="1" noTextEdit="1"/>
          </p:cNvSpPr>
          <p:nvPr/>
        </p:nvSpPr>
        <p:spPr bwMode="auto">
          <a:xfrm>
            <a:off x="1987550" y="361950"/>
            <a:ext cx="513397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Process productivity</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metrics</a:t>
            </a:r>
            <a:endParaRPr lang="ar-SA" sz="3600" kern="10">
              <a:ln w="12700">
                <a:solidFill>
                  <a:srgbClr val="000000"/>
                </a:solidFill>
                <a:round/>
              </a:ln>
              <a:solidFill>
                <a:srgbClr val="33CC33"/>
              </a:solidFill>
              <a:latin typeface="Arial Black" panose="020B0A04020102020204"/>
            </a:endParaRPr>
          </a:p>
        </p:txBody>
      </p:sp>
      <p:sp>
        <p:nvSpPr>
          <p:cNvPr id="22588" name="Text Box 60"/>
          <p:cNvSpPr txBox="1">
            <a:spLocks noChangeArrowheads="1"/>
          </p:cNvSpPr>
          <p:nvPr/>
        </p:nvSpPr>
        <p:spPr bwMode="auto">
          <a:xfrm>
            <a:off x="366713" y="5046663"/>
            <a:ext cx="8453437" cy="1190625"/>
          </a:xfrm>
          <a:prstGeom prst="rect">
            <a:avLst/>
          </a:prstGeom>
          <a:noFill/>
          <a:ln w="9525">
            <a:noFill/>
            <a:miter lim="800000"/>
          </a:ln>
          <a:effectLst/>
        </p:spPr>
        <p:txBody>
          <a:bodyPr>
            <a:spAutoFit/>
          </a:bodyPr>
          <a:lstStyle/>
          <a:p>
            <a:r>
              <a:rPr lang="en-US" sz="1800" b="1"/>
              <a:t>DevH = Total working hours invested in the development of the software system.</a:t>
            </a:r>
            <a:endParaRPr lang="en-US" sz="1800" b="1"/>
          </a:p>
          <a:p>
            <a:r>
              <a:rPr lang="en-US" sz="1800" b="1"/>
              <a:t>ReKLOC = Number of thousands of reused lines of code.</a:t>
            </a:r>
            <a:endParaRPr lang="en-US" sz="1800" b="1"/>
          </a:p>
          <a:p>
            <a:r>
              <a:rPr lang="en-US" sz="1800" b="1"/>
              <a:t>ReDoc = Number of reused pages of documentation.</a:t>
            </a:r>
            <a:endParaRPr lang="en-US" sz="1800" b="1"/>
          </a:p>
          <a:p>
            <a:r>
              <a:rPr lang="en-US" sz="1800" b="1"/>
              <a:t>NDoc = Number of pages of documentation.</a:t>
            </a:r>
            <a:endParaRPr lang="en-GB" sz="18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type="body" idx="1"/>
          </p:nvPr>
        </p:nvSpPr>
        <p:spPr>
          <a:xfrm>
            <a:off x="366713" y="1844675"/>
            <a:ext cx="8453437" cy="4243388"/>
          </a:xfrm>
          <a:solidFill>
            <a:srgbClr val="CCFFFF"/>
          </a:solidFill>
          <a:ln>
            <a:solidFill>
              <a:srgbClr val="0000CC"/>
            </a:solidFill>
          </a:ln>
        </p:spPr>
        <p:txBody>
          <a:bodyPr/>
          <a:lstStyle/>
          <a:p>
            <a:pPr marL="711200" indent="-711200">
              <a:lnSpc>
                <a:spcPct val="80000"/>
              </a:lnSpc>
              <a:spcBef>
                <a:spcPct val="15000"/>
              </a:spcBef>
              <a:buFontTx/>
              <a:buNone/>
              <a:tabLst>
                <a:tab pos="363220" algn="l"/>
              </a:tabLst>
            </a:pPr>
            <a:r>
              <a:rPr lang="en-US" sz="2200" b="1" dirty="0"/>
              <a:t>*	</a:t>
            </a:r>
            <a:r>
              <a:rPr lang="en-US" sz="2200" b="1" dirty="0" smtClean="0"/>
              <a:t>Help Desk (HD) </a:t>
            </a:r>
            <a:r>
              <a:rPr lang="en-US" sz="2200" b="1" dirty="0"/>
              <a:t>quality metrics:</a:t>
            </a:r>
            <a:endParaRPr lang="en-US" sz="2200" b="1" dirty="0"/>
          </a:p>
          <a:p>
            <a:pPr marL="711200" indent="-711200">
              <a:lnSpc>
                <a:spcPct val="80000"/>
              </a:lnSpc>
              <a:spcBef>
                <a:spcPct val="15000"/>
              </a:spcBef>
              <a:buFontTx/>
              <a:buNone/>
              <a:tabLst>
                <a:tab pos="363220" algn="l"/>
              </a:tabLst>
            </a:pPr>
            <a:r>
              <a:rPr lang="en-US" sz="2200" dirty="0">
                <a:solidFill>
                  <a:srgbClr val="0000CC"/>
                </a:solidFill>
              </a:rPr>
              <a:t>	*	HD calls density metrics - measured by the number of calls. </a:t>
            </a:r>
            <a:endParaRPr lang="en-US" sz="2200" dirty="0">
              <a:solidFill>
                <a:srgbClr val="0000CC"/>
              </a:solidFill>
            </a:endParaRPr>
          </a:p>
          <a:p>
            <a:pPr marL="711200" indent="-711200">
              <a:lnSpc>
                <a:spcPct val="80000"/>
              </a:lnSpc>
              <a:spcBef>
                <a:spcPct val="15000"/>
              </a:spcBef>
              <a:buFontTx/>
              <a:buNone/>
              <a:tabLst>
                <a:tab pos="363220" algn="l"/>
              </a:tabLst>
            </a:pPr>
            <a:r>
              <a:rPr lang="en-US" sz="2200" dirty="0">
                <a:solidFill>
                  <a:srgbClr val="0000CC"/>
                </a:solidFill>
              </a:rPr>
              <a:t>	*	HD calls severity metrics - the severity of the HD issues raised. </a:t>
            </a:r>
            <a:endParaRPr lang="en-US" sz="2200" dirty="0">
              <a:solidFill>
                <a:srgbClr val="0000CC"/>
              </a:solidFill>
            </a:endParaRPr>
          </a:p>
          <a:p>
            <a:pPr marL="711200" indent="-711200">
              <a:lnSpc>
                <a:spcPct val="80000"/>
              </a:lnSpc>
              <a:spcBef>
                <a:spcPct val="15000"/>
              </a:spcBef>
              <a:buFontTx/>
              <a:buNone/>
              <a:tabLst>
                <a:tab pos="363220" algn="l"/>
              </a:tabLst>
            </a:pPr>
            <a:r>
              <a:rPr lang="en-US" sz="2200" dirty="0">
                <a:solidFill>
                  <a:srgbClr val="0000CC"/>
                </a:solidFill>
              </a:rPr>
              <a:t>	*	HD success metrics – the level of success in responding to HD calls.</a:t>
            </a:r>
            <a:r>
              <a:rPr lang="en-US" sz="2200" dirty="0"/>
              <a:t> </a:t>
            </a:r>
            <a:endParaRPr lang="en-US" sz="2200" dirty="0"/>
          </a:p>
          <a:p>
            <a:pPr marL="711200" indent="-711200">
              <a:lnSpc>
                <a:spcPct val="80000"/>
              </a:lnSpc>
              <a:spcBef>
                <a:spcPct val="15000"/>
              </a:spcBef>
              <a:buFontTx/>
              <a:buNone/>
              <a:tabLst>
                <a:tab pos="363220" algn="l"/>
              </a:tabLst>
            </a:pPr>
            <a:r>
              <a:rPr lang="en-US" sz="2200" b="1" dirty="0">
                <a:solidFill>
                  <a:srgbClr val="990033"/>
                </a:solidFill>
              </a:rPr>
              <a:t>*	HD productivity metrics.</a:t>
            </a:r>
            <a:endParaRPr lang="en-US" sz="2200" b="1" dirty="0">
              <a:solidFill>
                <a:srgbClr val="990033"/>
              </a:solidFill>
            </a:endParaRPr>
          </a:p>
          <a:p>
            <a:pPr marL="711200" indent="-711200">
              <a:lnSpc>
                <a:spcPct val="80000"/>
              </a:lnSpc>
              <a:spcBef>
                <a:spcPct val="15000"/>
              </a:spcBef>
              <a:buFontTx/>
              <a:buNone/>
              <a:tabLst>
                <a:tab pos="363220" algn="l"/>
              </a:tabLst>
            </a:pPr>
            <a:r>
              <a:rPr lang="en-US" sz="2200" b="1" dirty="0">
                <a:solidFill>
                  <a:srgbClr val="990033"/>
                </a:solidFill>
              </a:rPr>
              <a:t>*	HD effectiveness metrics.</a:t>
            </a:r>
            <a:endParaRPr lang="en-US" sz="2200" b="1" dirty="0">
              <a:solidFill>
                <a:srgbClr val="990033"/>
              </a:solidFill>
            </a:endParaRPr>
          </a:p>
          <a:p>
            <a:pPr marL="711200" indent="-711200">
              <a:lnSpc>
                <a:spcPct val="80000"/>
              </a:lnSpc>
              <a:spcBef>
                <a:spcPct val="15000"/>
              </a:spcBef>
              <a:buFontTx/>
              <a:buNone/>
              <a:tabLst>
                <a:tab pos="363220" algn="l"/>
              </a:tabLst>
            </a:pPr>
            <a:r>
              <a:rPr lang="en-US" sz="2200" b="1" dirty="0">
                <a:solidFill>
                  <a:srgbClr val="339966"/>
                </a:solidFill>
              </a:rPr>
              <a:t>*	Corrective maintenance quality metrics.</a:t>
            </a:r>
            <a:endParaRPr lang="en-US" sz="2200" b="1" dirty="0">
              <a:solidFill>
                <a:srgbClr val="339966"/>
              </a:solidFill>
            </a:endParaRPr>
          </a:p>
          <a:p>
            <a:pPr marL="711200" indent="-711200">
              <a:lnSpc>
                <a:spcPct val="80000"/>
              </a:lnSpc>
              <a:spcBef>
                <a:spcPct val="15000"/>
              </a:spcBef>
              <a:buFontTx/>
              <a:buNone/>
              <a:tabLst>
                <a:tab pos="363220" algn="l"/>
              </a:tabLst>
            </a:pPr>
            <a:r>
              <a:rPr lang="en-US" sz="2200" dirty="0">
                <a:solidFill>
                  <a:srgbClr val="339966"/>
                </a:solidFill>
              </a:rPr>
              <a:t>	*	Software system failures density metrics </a:t>
            </a:r>
            <a:endParaRPr lang="en-US" sz="2200" dirty="0">
              <a:solidFill>
                <a:srgbClr val="339966"/>
              </a:solidFill>
            </a:endParaRPr>
          </a:p>
          <a:p>
            <a:pPr marL="711200" indent="-711200">
              <a:lnSpc>
                <a:spcPct val="80000"/>
              </a:lnSpc>
              <a:spcBef>
                <a:spcPct val="15000"/>
              </a:spcBef>
              <a:buFontTx/>
              <a:buNone/>
              <a:tabLst>
                <a:tab pos="363220" algn="l"/>
              </a:tabLst>
            </a:pPr>
            <a:r>
              <a:rPr lang="en-US" sz="2200" dirty="0">
                <a:solidFill>
                  <a:srgbClr val="339966"/>
                </a:solidFill>
              </a:rPr>
              <a:t>	*	Software system failures severity metrics </a:t>
            </a:r>
            <a:endParaRPr lang="en-US" sz="2200" dirty="0">
              <a:solidFill>
                <a:srgbClr val="339966"/>
              </a:solidFill>
            </a:endParaRPr>
          </a:p>
          <a:p>
            <a:pPr marL="711200" indent="-711200">
              <a:lnSpc>
                <a:spcPct val="80000"/>
              </a:lnSpc>
              <a:spcBef>
                <a:spcPct val="15000"/>
              </a:spcBef>
              <a:buFontTx/>
              <a:buNone/>
              <a:tabLst>
                <a:tab pos="363220" algn="l"/>
              </a:tabLst>
            </a:pPr>
            <a:r>
              <a:rPr lang="en-US" sz="2200" dirty="0">
                <a:solidFill>
                  <a:srgbClr val="339966"/>
                </a:solidFill>
              </a:rPr>
              <a:t>	*	Failures of maintenance services metrics </a:t>
            </a:r>
            <a:endParaRPr lang="en-US" sz="2200" dirty="0">
              <a:solidFill>
                <a:srgbClr val="339966"/>
              </a:solidFill>
            </a:endParaRPr>
          </a:p>
          <a:p>
            <a:pPr marL="711200" indent="-711200">
              <a:lnSpc>
                <a:spcPct val="80000"/>
              </a:lnSpc>
              <a:spcBef>
                <a:spcPct val="15000"/>
              </a:spcBef>
              <a:buFontTx/>
              <a:buNone/>
              <a:tabLst>
                <a:tab pos="363220" algn="l"/>
              </a:tabLst>
            </a:pPr>
            <a:r>
              <a:rPr lang="en-US" sz="2200" dirty="0">
                <a:solidFill>
                  <a:srgbClr val="339966"/>
                </a:solidFill>
              </a:rPr>
              <a:t>	*	Software system availability metrics</a:t>
            </a:r>
            <a:endParaRPr lang="en-US" sz="2200" dirty="0">
              <a:solidFill>
                <a:srgbClr val="339966"/>
              </a:solidFill>
            </a:endParaRPr>
          </a:p>
          <a:p>
            <a:pPr marL="711200" indent="-711200">
              <a:lnSpc>
                <a:spcPct val="75000"/>
              </a:lnSpc>
              <a:spcBef>
                <a:spcPct val="15000"/>
              </a:spcBef>
              <a:buFontTx/>
              <a:buNone/>
              <a:tabLst>
                <a:tab pos="363220" algn="l"/>
              </a:tabLst>
            </a:pPr>
            <a:r>
              <a:rPr lang="en-US" sz="2200" b="1" dirty="0">
                <a:solidFill>
                  <a:srgbClr val="FF3300"/>
                </a:solidFill>
              </a:rPr>
              <a:t>*	Corrective maintenance productivity and effectiveness metrics</a:t>
            </a:r>
            <a:r>
              <a:rPr lang="en-US" sz="2200" dirty="0"/>
              <a:t>.</a:t>
            </a:r>
            <a:endParaRPr lang="en-US" sz="2200" dirty="0"/>
          </a:p>
        </p:txBody>
      </p:sp>
      <p:sp>
        <p:nvSpPr>
          <p:cNvPr id="23564" name="WordArt 12"/>
          <p:cNvSpPr>
            <a:spLocks noChangeArrowheads="1" noChangeShapeType="1" noTextEdit="1"/>
          </p:cNvSpPr>
          <p:nvPr/>
        </p:nvSpPr>
        <p:spPr bwMode="auto">
          <a:xfrm>
            <a:off x="2559050" y="361950"/>
            <a:ext cx="40005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Product metrics</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categories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21" name="Group 45"/>
          <p:cNvGraphicFramePr>
            <a:graphicFrameLocks noGrp="1"/>
          </p:cNvGraphicFramePr>
          <p:nvPr>
            <p:ph type="tbl" idx="1"/>
          </p:nvPr>
        </p:nvGraphicFramePr>
        <p:xfrm>
          <a:off x="381000" y="1828800"/>
          <a:ext cx="8458200" cy="2712720"/>
        </p:xfrm>
        <a:graphic>
          <a:graphicData uri="http://schemas.openxmlformats.org/drawingml/2006/table">
            <a:tbl>
              <a:tblPr/>
              <a:tblGrid>
                <a:gridCol w="1219200"/>
                <a:gridCol w="4191000"/>
                <a:gridCol w="3048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HDD</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 calls density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NHYC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HDD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KLMC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WHDD</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Weighted HD calls density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WHYC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WHYC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KLMC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WHDF</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Weighted HD calls per function point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WHYC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WHDF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NMFP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4" name="Text Box 48"/>
          <p:cNvSpPr txBox="1">
            <a:spLocks noChangeArrowheads="1"/>
          </p:cNvSpPr>
          <p:nvPr/>
        </p:nvSpPr>
        <p:spPr bwMode="auto">
          <a:xfrm>
            <a:off x="366713" y="4797425"/>
            <a:ext cx="8453437" cy="1190625"/>
          </a:xfrm>
          <a:prstGeom prst="rect">
            <a:avLst/>
          </a:prstGeom>
          <a:noFill/>
          <a:ln w="9525">
            <a:noFill/>
            <a:miter lim="800000"/>
          </a:ln>
          <a:effectLst/>
        </p:spPr>
        <p:txBody>
          <a:bodyPr>
            <a:spAutoFit/>
          </a:bodyPr>
          <a:lstStyle/>
          <a:p>
            <a:r>
              <a:rPr lang="en-US" sz="1800" b="1"/>
              <a:t>NHYC = the number of HD calls during a year of service.</a:t>
            </a:r>
            <a:endParaRPr lang="en-US" sz="1800" b="1"/>
          </a:p>
          <a:p>
            <a:r>
              <a:rPr lang="en-US" sz="1800" b="1"/>
              <a:t>KLMC = Thousands of lines of maintained software code.</a:t>
            </a:r>
            <a:endParaRPr lang="en-US" sz="1800" b="1"/>
          </a:p>
          <a:p>
            <a:r>
              <a:rPr lang="en-US" sz="1800" b="1"/>
              <a:t>WHYC = weighted HD calls received during one year of service.</a:t>
            </a:r>
            <a:endParaRPr lang="en-US" sz="1800" b="1"/>
          </a:p>
          <a:p>
            <a:r>
              <a:rPr lang="en-US" sz="1800" b="1"/>
              <a:t>NMFP = number of function points to be maintained.</a:t>
            </a:r>
            <a:endParaRPr lang="en-GB" sz="1800"/>
          </a:p>
        </p:txBody>
      </p:sp>
      <p:sp>
        <p:nvSpPr>
          <p:cNvPr id="24625" name="WordArt 49"/>
          <p:cNvSpPr>
            <a:spLocks noChangeArrowheads="1" noChangeShapeType="1" noTextEdit="1"/>
          </p:cNvSpPr>
          <p:nvPr/>
        </p:nvSpPr>
        <p:spPr bwMode="auto">
          <a:xfrm>
            <a:off x="1514475" y="909638"/>
            <a:ext cx="6096000" cy="503237"/>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HD calls density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44" name="Group 20"/>
          <p:cNvGraphicFramePr>
            <a:graphicFrameLocks noGrp="1"/>
          </p:cNvGraphicFramePr>
          <p:nvPr/>
        </p:nvGraphicFramePr>
        <p:xfrm>
          <a:off x="381000" y="2438400"/>
          <a:ext cx="8458200" cy="1243013"/>
        </p:xfrm>
        <a:graphic>
          <a:graphicData uri="http://schemas.openxmlformats.org/drawingml/2006/table">
            <a:tbl>
              <a:tblPr/>
              <a:tblGrid>
                <a:gridCol w="1219200"/>
                <a:gridCol w="4191000"/>
                <a:gridCol w="3048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ASHC</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Average severity of HD calls</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WHYC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ASHC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NHYC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5" name="Rectangle 21"/>
          <p:cNvSpPr>
            <a:spLocks noChangeArrowheads="1"/>
          </p:cNvSpPr>
          <p:nvPr/>
        </p:nvSpPr>
        <p:spPr bwMode="auto">
          <a:xfrm>
            <a:off x="395288" y="4267200"/>
            <a:ext cx="7300912" cy="779463"/>
          </a:xfrm>
          <a:prstGeom prst="rect">
            <a:avLst/>
          </a:prstGeom>
          <a:noFill/>
          <a:ln w="9525">
            <a:noFill/>
            <a:miter lim="800000"/>
          </a:ln>
          <a:effectLst/>
        </p:spPr>
        <p:txBody>
          <a:bodyPr>
            <a:spAutoFit/>
          </a:bodyPr>
          <a:lstStyle/>
          <a:p>
            <a:pPr>
              <a:spcBef>
                <a:spcPct val="50000"/>
              </a:spcBef>
            </a:pPr>
            <a:r>
              <a:rPr lang="en-US" sz="1800" b="1"/>
              <a:t>NHYC = the number of HD calls during a year of service.</a:t>
            </a:r>
            <a:endParaRPr lang="en-US" sz="1800" b="1"/>
          </a:p>
          <a:p>
            <a:pPr eaLnBrk="0" hangingPunct="0">
              <a:spcBef>
                <a:spcPct val="50000"/>
              </a:spcBef>
            </a:pPr>
            <a:r>
              <a:rPr lang="en-US" sz="1800" b="1"/>
              <a:t>WHYC = weighted HD calls received during one year of service.</a:t>
            </a:r>
            <a:endParaRPr lang="en-US" sz="1800" b="1"/>
          </a:p>
        </p:txBody>
      </p:sp>
      <p:sp>
        <p:nvSpPr>
          <p:cNvPr id="26647" name="WordArt 23"/>
          <p:cNvSpPr>
            <a:spLocks noChangeArrowheads="1" noChangeShapeType="1" noTextEdit="1"/>
          </p:cNvSpPr>
          <p:nvPr/>
        </p:nvSpPr>
        <p:spPr bwMode="auto">
          <a:xfrm>
            <a:off x="1076325" y="1219200"/>
            <a:ext cx="6962775" cy="4810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Severity of HD calls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19" name="Group 19"/>
          <p:cNvGraphicFramePr>
            <a:graphicFrameLocks noGrp="1"/>
          </p:cNvGraphicFramePr>
          <p:nvPr/>
        </p:nvGraphicFramePr>
        <p:xfrm>
          <a:off x="342900" y="2808288"/>
          <a:ext cx="8458200" cy="1243013"/>
        </p:xfrm>
        <a:graphic>
          <a:graphicData uri="http://schemas.openxmlformats.org/drawingml/2006/table">
            <a:tbl>
              <a:tblPr/>
              <a:tblGrid>
                <a:gridCol w="1219200"/>
                <a:gridCol w="4191000"/>
                <a:gridCol w="3048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HDS</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 service success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NHYOT</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HDS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NHYC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18" name="Rectangle 18"/>
          <p:cNvSpPr>
            <a:spLocks noChangeArrowheads="1"/>
          </p:cNvSpPr>
          <p:nvPr/>
        </p:nvSpPr>
        <p:spPr bwMode="auto">
          <a:xfrm>
            <a:off x="228600" y="4572000"/>
            <a:ext cx="8610600" cy="915988"/>
          </a:xfrm>
          <a:prstGeom prst="rect">
            <a:avLst/>
          </a:prstGeom>
          <a:noFill/>
          <a:ln w="9525">
            <a:noFill/>
            <a:miter lim="800000"/>
          </a:ln>
          <a:effectLst/>
        </p:spPr>
        <p:txBody>
          <a:bodyPr>
            <a:spAutoFit/>
          </a:bodyPr>
          <a:lstStyle/>
          <a:p>
            <a:r>
              <a:rPr lang="en-US" sz="1800" b="1"/>
              <a:t>NHYNOT = Number of yearly HD calls completed on time during one year of service. </a:t>
            </a:r>
            <a:endParaRPr lang="en-US" sz="1800" b="1"/>
          </a:p>
          <a:p>
            <a:r>
              <a:rPr lang="en-US" sz="1800" b="1"/>
              <a:t>NHYC = the number of HD calls during a year of service.</a:t>
            </a:r>
            <a:endParaRPr lang="en-US" sz="1800" b="1"/>
          </a:p>
          <a:p>
            <a:r>
              <a:rPr lang="en-US" sz="1800" b="1"/>
              <a:t> </a:t>
            </a:r>
            <a:endParaRPr lang="en-US" sz="1800" b="1"/>
          </a:p>
        </p:txBody>
      </p:sp>
      <p:sp>
        <p:nvSpPr>
          <p:cNvPr id="25621" name="WordArt 21"/>
          <p:cNvSpPr>
            <a:spLocks noChangeArrowheads="1" noChangeShapeType="1" noTextEdit="1"/>
          </p:cNvSpPr>
          <p:nvPr/>
        </p:nvSpPr>
        <p:spPr bwMode="auto">
          <a:xfrm>
            <a:off x="2066925" y="1365250"/>
            <a:ext cx="4981575" cy="407988"/>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HD success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45" name="Group 49"/>
          <p:cNvGraphicFramePr>
            <a:graphicFrameLocks noGrp="1"/>
          </p:cNvGraphicFramePr>
          <p:nvPr/>
        </p:nvGraphicFramePr>
        <p:xfrm>
          <a:off x="304800" y="1990725"/>
          <a:ext cx="8610600" cy="2662239"/>
        </p:xfrm>
        <a:graphic>
          <a:graphicData uri="http://schemas.openxmlformats.org/drawingml/2006/table">
            <a:tbl>
              <a:tblPr/>
              <a:tblGrid>
                <a:gridCol w="1219200"/>
                <a:gridCol w="4419600"/>
                <a:gridCol w="29718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HDP</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 Productivity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HDYH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HDP=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KLNC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FHDP</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Function Point HD Productivity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HDYH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FHDP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NMFP</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HDE</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 effectiveness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HDYH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HDE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NHYC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3" name="Rectangle 17"/>
          <p:cNvSpPr>
            <a:spLocks noChangeArrowheads="1"/>
          </p:cNvSpPr>
          <p:nvPr/>
        </p:nvSpPr>
        <p:spPr bwMode="auto">
          <a:xfrm>
            <a:off x="366713" y="4876800"/>
            <a:ext cx="8777287" cy="1190625"/>
          </a:xfrm>
          <a:prstGeom prst="rect">
            <a:avLst/>
          </a:prstGeom>
          <a:noFill/>
          <a:ln w="9525">
            <a:noFill/>
            <a:miter lim="800000"/>
          </a:ln>
          <a:effectLst/>
        </p:spPr>
        <p:txBody>
          <a:bodyPr>
            <a:spAutoFit/>
          </a:bodyPr>
          <a:lstStyle/>
          <a:p>
            <a:r>
              <a:rPr lang="en-US" sz="1800" b="1"/>
              <a:t>HDYH = Total yearly working hours invested in HD servicing of the software system.</a:t>
            </a:r>
            <a:endParaRPr lang="en-US" sz="1800" b="1"/>
          </a:p>
          <a:p>
            <a:pPr eaLnBrk="0" hangingPunct="0"/>
            <a:r>
              <a:rPr lang="en-US" sz="1800" b="1"/>
              <a:t>KLMC = Thousands of lines of maintained software code.</a:t>
            </a:r>
            <a:endParaRPr lang="en-US" sz="1800" b="1"/>
          </a:p>
          <a:p>
            <a:pPr eaLnBrk="0" hangingPunct="0"/>
            <a:r>
              <a:rPr lang="en-US" sz="1800" b="1"/>
              <a:t>NMFP = number of function points to be maintained.</a:t>
            </a:r>
            <a:endParaRPr lang="en-US" sz="1800" b="1"/>
          </a:p>
          <a:p>
            <a:pPr eaLnBrk="0" hangingPunct="0"/>
            <a:r>
              <a:rPr lang="en-US" sz="1800" b="1"/>
              <a:t>NHYC = the number of HD calls during a year of service. </a:t>
            </a:r>
            <a:endParaRPr lang="en-US" sz="1800" b="1"/>
          </a:p>
        </p:txBody>
      </p:sp>
      <p:sp>
        <p:nvSpPr>
          <p:cNvPr id="29746" name="WordArt 50"/>
          <p:cNvSpPr>
            <a:spLocks noChangeArrowheads="1" noChangeShapeType="1" noTextEdit="1"/>
          </p:cNvSpPr>
          <p:nvPr/>
        </p:nvSpPr>
        <p:spPr bwMode="auto">
          <a:xfrm>
            <a:off x="1844675" y="577850"/>
            <a:ext cx="541972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HD productivity and</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effectiveness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a:xfrm>
            <a:off x="406400" y="304800"/>
            <a:ext cx="8737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IV. Total Quality Management 	Principles		(Cont’d)</a:t>
            </a:r>
            <a:endPar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1747" name="Rectangle 3"/>
          <p:cNvSpPr>
            <a:spLocks noGrp="1" noChangeArrowheads="1"/>
          </p:cNvSpPr>
          <p:nvPr>
            <p:ph idx="1"/>
          </p:nvPr>
        </p:nvSpPr>
        <p:spPr>
          <a:xfrm>
            <a:off x="457200" y="1600200"/>
            <a:ext cx="8178800" cy="4171950"/>
          </a:xfrm>
        </p:spPr>
        <p:txBody>
          <a:bodyPr vert="horz" wrap="square" lIns="91440" tIns="45720" rIns="91440" bIns="45720" numCol="1" anchor="t" anchorCtr="0" compatLnSpc="1"/>
          <a:lstStyle/>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2.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It requires 10 times as much money to attract a new customer than it requires to keep a customer you already have......keep the present customer happy</a:t>
            </a:r>
            <a:endParaRPr kumimoji="0" lang="en-US"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342900" marR="0" lvl="0" indent="-342900" algn="l" defTabSz="914400" rtl="0" eaLnBrk="0" fontAlgn="base" latinLnBrk="0" hangingPunct="0">
              <a:lnSpc>
                <a:spcPct val="140000"/>
              </a:lnSpc>
              <a:spcBef>
                <a:spcPct val="20000"/>
              </a:spcBef>
              <a:spcAft>
                <a:spcPct val="0"/>
              </a:spcAft>
              <a:buClr>
                <a:schemeClr val="hlink"/>
              </a:buClr>
              <a:buSzPct val="65000"/>
              <a:buFont typeface="Monotype Sorts" pitchFamily="2" charset="2"/>
              <a:buNone/>
              <a:defRPr/>
            </a:pP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B.	</a:t>
            </a: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Leadership</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Leaders establish unity of purpose, direction, and the internal environment of organization; they fully involve people in achieving the organization’s objectives</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92" name="Group 48"/>
          <p:cNvGraphicFramePr>
            <a:graphicFrameLocks noGrp="1"/>
          </p:cNvGraphicFramePr>
          <p:nvPr>
            <p:ph type="tbl" idx="1"/>
          </p:nvPr>
        </p:nvGraphicFramePr>
        <p:xfrm>
          <a:off x="381000" y="1765300"/>
          <a:ext cx="8534400" cy="2743200"/>
        </p:xfrm>
        <a:graphic>
          <a:graphicData uri="http://schemas.openxmlformats.org/drawingml/2006/table">
            <a:tbl>
              <a:tblPr/>
              <a:tblGrid>
                <a:gridCol w="1447800"/>
                <a:gridCol w="4114800"/>
                <a:gridCol w="29718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SSFD</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Software System Failure Density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NYF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SSFD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KLMC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WSSFD</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Weighted Software  System Failure Density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WYF</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WFFFD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KLMC</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WSSFF</a:t>
                      </a:r>
                      <a:endPar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Weighted Software System Failures per Function point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WYF</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WSSFF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NMFP</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94" name="WordArt 50"/>
          <p:cNvSpPr>
            <a:spLocks noChangeArrowheads="1" noChangeShapeType="1" noTextEdit="1"/>
          </p:cNvSpPr>
          <p:nvPr/>
        </p:nvSpPr>
        <p:spPr bwMode="auto">
          <a:xfrm>
            <a:off x="1614488" y="434975"/>
            <a:ext cx="589597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Software system</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failures density metrics</a:t>
            </a:r>
            <a:endParaRPr lang="ar-SA" sz="3600" kern="10">
              <a:ln w="12700">
                <a:solidFill>
                  <a:srgbClr val="000000"/>
                </a:solidFill>
                <a:round/>
              </a:ln>
              <a:solidFill>
                <a:srgbClr val="33CC33"/>
              </a:solidFill>
              <a:latin typeface="Arial Black" panose="020B0A04020102020204"/>
            </a:endParaRPr>
          </a:p>
        </p:txBody>
      </p:sp>
      <p:sp>
        <p:nvSpPr>
          <p:cNvPr id="31795" name="Text Box 51"/>
          <p:cNvSpPr txBox="1">
            <a:spLocks noChangeArrowheads="1"/>
          </p:cNvSpPr>
          <p:nvPr/>
        </p:nvSpPr>
        <p:spPr bwMode="auto">
          <a:xfrm>
            <a:off x="366713" y="4700588"/>
            <a:ext cx="8453437" cy="1465262"/>
          </a:xfrm>
          <a:prstGeom prst="rect">
            <a:avLst/>
          </a:prstGeom>
          <a:noFill/>
          <a:ln w="9525">
            <a:noFill/>
            <a:miter lim="800000"/>
          </a:ln>
          <a:effectLst/>
        </p:spPr>
        <p:txBody>
          <a:bodyPr>
            <a:spAutoFit/>
          </a:bodyPr>
          <a:lstStyle/>
          <a:p>
            <a:r>
              <a:rPr lang="en-US" sz="1800" b="1"/>
              <a:t>NYF = number of software failures detected during a year of maintenance service.</a:t>
            </a:r>
            <a:endParaRPr lang="en-US" sz="1800" b="1"/>
          </a:p>
          <a:p>
            <a:r>
              <a:rPr lang="en-US" sz="1800" b="1"/>
              <a:t>WYF = weighted number of yearly software failures detected during one year of </a:t>
            </a:r>
            <a:br>
              <a:rPr lang="en-US" sz="1800" b="1"/>
            </a:br>
            <a:r>
              <a:rPr lang="en-US" sz="1800" b="1"/>
              <a:t>              maintenance service.</a:t>
            </a:r>
            <a:endParaRPr lang="en-US" sz="1800" b="1"/>
          </a:p>
          <a:p>
            <a:r>
              <a:rPr lang="en-US" sz="1800" b="1"/>
              <a:t>NMFP = number of function points designated for the maintained software.</a:t>
            </a:r>
            <a:endParaRPr lang="en-US" sz="1800" b="1"/>
          </a:p>
          <a:p>
            <a:r>
              <a:rPr lang="en-US" sz="1800" b="1"/>
              <a:t>KLMC = Thousands of lines of maintained software code.</a:t>
            </a:r>
            <a:endParaRPr lang="en-GB" sz="18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55" name="Group 23"/>
          <p:cNvGraphicFramePr>
            <a:graphicFrameLocks noGrp="1"/>
          </p:cNvGraphicFramePr>
          <p:nvPr/>
        </p:nvGraphicFramePr>
        <p:xfrm>
          <a:off x="565150" y="2844800"/>
          <a:ext cx="8077200" cy="1219200"/>
        </p:xfrm>
        <a:graphic>
          <a:graphicData uri="http://schemas.openxmlformats.org/drawingml/2006/table">
            <a:tbl>
              <a:tblPr/>
              <a:tblGrid>
                <a:gridCol w="1295400"/>
                <a:gridCol w="3676650"/>
                <a:gridCol w="310515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MRepF</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Maintenance Repeated repair Failure metric -</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RepYF</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MRepF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NYF</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49" name="Rectangle 17"/>
          <p:cNvSpPr>
            <a:spLocks noChangeArrowheads="1"/>
          </p:cNvSpPr>
          <p:nvPr/>
        </p:nvSpPr>
        <p:spPr bwMode="auto">
          <a:xfrm>
            <a:off x="107950" y="4673600"/>
            <a:ext cx="8610600" cy="915988"/>
          </a:xfrm>
          <a:prstGeom prst="rect">
            <a:avLst/>
          </a:prstGeom>
          <a:noFill/>
          <a:ln w="9525">
            <a:noFill/>
            <a:miter lim="800000"/>
          </a:ln>
          <a:effectLst/>
        </p:spPr>
        <p:txBody>
          <a:bodyPr>
            <a:spAutoFit/>
          </a:bodyPr>
          <a:lstStyle/>
          <a:p>
            <a:pPr>
              <a:tabLst>
                <a:tab pos="409575" algn="l"/>
              </a:tabLst>
            </a:pPr>
            <a:r>
              <a:rPr lang="en-US" sz="1800" b="1"/>
              <a:t>        </a:t>
            </a:r>
            <a:r>
              <a:rPr lang="en-US" sz="1800" b="1">
                <a:latin typeface="Symbol" panose="05050102010706020507" pitchFamily="18" charset="2"/>
              </a:rPr>
              <a:t>  </a:t>
            </a:r>
            <a:r>
              <a:rPr lang="en-US" sz="1800" b="1"/>
              <a:t> NYF = number of software failures detected during a year of maintenance </a:t>
            </a:r>
            <a:br>
              <a:rPr lang="en-US" sz="1800" b="1"/>
            </a:br>
            <a:r>
              <a:rPr lang="en-US" sz="1800" b="1"/>
              <a:t>                       service.</a:t>
            </a:r>
            <a:endParaRPr lang="en-US" sz="1800" b="1"/>
          </a:p>
          <a:p>
            <a:pPr eaLnBrk="0" hangingPunct="0">
              <a:tabLst>
                <a:tab pos="409575" algn="l"/>
              </a:tabLst>
            </a:pPr>
            <a:r>
              <a:rPr lang="en-US" sz="1800" b="1"/>
              <a:t>           RepYF = Number of repeated software failure calls (service failures). </a:t>
            </a:r>
            <a:endParaRPr lang="en-US" sz="1800" b="1"/>
          </a:p>
        </p:txBody>
      </p:sp>
      <p:sp>
        <p:nvSpPr>
          <p:cNvPr id="44057" name="WordArt 25"/>
          <p:cNvSpPr>
            <a:spLocks noChangeArrowheads="1" noChangeShapeType="1" noTextEdit="1"/>
          </p:cNvSpPr>
          <p:nvPr/>
        </p:nvSpPr>
        <p:spPr bwMode="auto">
          <a:xfrm>
            <a:off x="1538288" y="981075"/>
            <a:ext cx="6038850" cy="11525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Failures of maintenance</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services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2" name="Group 36"/>
          <p:cNvGraphicFramePr>
            <a:graphicFrameLocks noGrp="1"/>
          </p:cNvGraphicFramePr>
          <p:nvPr/>
        </p:nvGraphicFramePr>
        <p:xfrm>
          <a:off x="609600" y="1625600"/>
          <a:ext cx="8077200" cy="2667000"/>
        </p:xfrm>
        <a:graphic>
          <a:graphicData uri="http://schemas.openxmlformats.org/drawingml/2006/table">
            <a:tbl>
              <a:tblPr/>
              <a:tblGrid>
                <a:gridCol w="1295400"/>
                <a:gridCol w="3276600"/>
                <a:gridCol w="350520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Code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Name</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Calculation Formula</a:t>
                      </a:r>
                      <a:endPar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Full Availability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NYSerH - NYFH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NYSerH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VitA</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Vital Availability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NYSerH - NYVitFH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VitA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NYSerH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TUA</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Total Unavailability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NYTFH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TUA = ------------</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75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NYSerH</a:t>
                      </a:r>
                      <a:endPar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73" name="Rectangle 17"/>
          <p:cNvSpPr>
            <a:spLocks noChangeArrowheads="1"/>
          </p:cNvSpPr>
          <p:nvPr/>
        </p:nvSpPr>
        <p:spPr bwMode="auto">
          <a:xfrm>
            <a:off x="436563" y="4333875"/>
            <a:ext cx="8383587" cy="2047875"/>
          </a:xfrm>
          <a:prstGeom prst="rect">
            <a:avLst/>
          </a:prstGeom>
          <a:noFill/>
          <a:ln w="9525">
            <a:noFill/>
            <a:miter lim="800000"/>
          </a:ln>
          <a:effectLst/>
        </p:spPr>
        <p:txBody>
          <a:bodyPr>
            <a:spAutoFit/>
          </a:bodyPr>
          <a:lstStyle/>
          <a:p>
            <a:pPr>
              <a:tabLst>
                <a:tab pos="409575" algn="l"/>
              </a:tabLst>
            </a:pPr>
            <a:r>
              <a:rPr lang="en-US" sz="1600" b="1"/>
              <a:t> NYSerH = Number of hours software system is in service during one year.  </a:t>
            </a:r>
            <a:endParaRPr lang="en-US" sz="1600" b="1"/>
          </a:p>
          <a:p>
            <a:pPr>
              <a:tabLst>
                <a:tab pos="409575" algn="l"/>
              </a:tabLst>
            </a:pPr>
            <a:r>
              <a:rPr lang="en-US" sz="1600" b="1"/>
              <a:t> NYFH = Number of hours where at least one function is unavailable (failed) during one year,</a:t>
            </a:r>
            <a:br>
              <a:rPr lang="en-US" sz="1600" b="1"/>
            </a:br>
            <a:r>
              <a:rPr lang="en-US" sz="1600" b="1"/>
              <a:t>                 including total failure of the software system.</a:t>
            </a:r>
            <a:endParaRPr lang="en-US" sz="1600" b="1"/>
          </a:p>
          <a:p>
            <a:pPr>
              <a:tabLst>
                <a:tab pos="409575" algn="l"/>
              </a:tabLst>
            </a:pPr>
            <a:r>
              <a:rPr lang="en-US" sz="1600" b="1"/>
              <a:t> NYVitFH = Number of hours when at least one vital function is unavailable (failed) during</a:t>
            </a:r>
            <a:br>
              <a:rPr lang="en-US" sz="1600" b="1"/>
            </a:br>
            <a:r>
              <a:rPr lang="en-US" sz="1600" b="1"/>
              <a:t>                      one year, including total failure of the software system.</a:t>
            </a:r>
            <a:endParaRPr lang="en-US" sz="1600" b="1"/>
          </a:p>
          <a:p>
            <a:pPr>
              <a:tabLst>
                <a:tab pos="409575" algn="l"/>
              </a:tabLst>
            </a:pPr>
            <a:r>
              <a:rPr lang="en-US" sz="1600" b="1"/>
              <a:t> NYTFH = Number of hours of total failure (all system functions failed) during one year.</a:t>
            </a:r>
            <a:endParaRPr lang="en-US" sz="1600" b="1"/>
          </a:p>
          <a:p>
            <a:pPr>
              <a:tabLst>
                <a:tab pos="409575" algn="l"/>
              </a:tabLst>
            </a:pPr>
            <a:r>
              <a:rPr lang="en-US" sz="1600" b="1"/>
              <a:t>NYFH ≥ NYVitFH ≥ NYTFH.</a:t>
            </a:r>
            <a:endParaRPr lang="en-US" sz="1600" b="1"/>
          </a:p>
          <a:p>
            <a:pPr>
              <a:tabLst>
                <a:tab pos="409575" algn="l"/>
              </a:tabLst>
            </a:pPr>
            <a:r>
              <a:rPr lang="en-US" sz="1600" b="1"/>
              <a:t>1 – TUA ≥ VitA ≥FA</a:t>
            </a:r>
            <a:endParaRPr lang="en-US" sz="1600" b="1"/>
          </a:p>
        </p:txBody>
      </p:sp>
      <p:sp>
        <p:nvSpPr>
          <p:cNvPr id="45094" name="WordArt 38"/>
          <p:cNvSpPr>
            <a:spLocks noChangeArrowheads="1" noChangeShapeType="1" noTextEdit="1"/>
          </p:cNvSpPr>
          <p:nvPr/>
        </p:nvSpPr>
        <p:spPr bwMode="auto">
          <a:xfrm>
            <a:off x="2166938" y="361950"/>
            <a:ext cx="4781550"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Software system</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availability metrics</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6" name="WordArt 32"/>
          <p:cNvSpPr>
            <a:spLocks noChangeArrowheads="1" noChangeShapeType="1" noTextEdit="1"/>
          </p:cNvSpPr>
          <p:nvPr/>
        </p:nvSpPr>
        <p:spPr bwMode="auto">
          <a:xfrm>
            <a:off x="425450" y="376238"/>
            <a:ext cx="8258175"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The process of</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defining software quality metrics</a:t>
            </a:r>
            <a:endParaRPr lang="ar-SA" sz="3600" kern="10">
              <a:ln w="12700">
                <a:solidFill>
                  <a:srgbClr val="000000"/>
                </a:solidFill>
                <a:round/>
              </a:ln>
              <a:solidFill>
                <a:srgbClr val="33CC33"/>
              </a:solidFill>
              <a:latin typeface="Arial Black" panose="020B0A04020102020204"/>
            </a:endParaRPr>
          </a:p>
        </p:txBody>
      </p:sp>
      <p:pic>
        <p:nvPicPr>
          <p:cNvPr id="47138" name="Picture 34" descr="21"/>
          <p:cNvPicPr>
            <a:picLocks noChangeAspect="1" noChangeArrowheads="1"/>
          </p:cNvPicPr>
          <p:nvPr/>
        </p:nvPicPr>
        <p:blipFill>
          <a:blip r:embed="rId1" cstate="print"/>
          <a:srcRect/>
          <a:stretch>
            <a:fillRect/>
          </a:stretch>
        </p:blipFill>
        <p:spPr bwMode="auto">
          <a:xfrm>
            <a:off x="2638425" y="1706563"/>
            <a:ext cx="3840163" cy="4602162"/>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85800" y="2473325"/>
            <a:ext cx="7620000" cy="2971800"/>
          </a:xfrm>
          <a:solidFill>
            <a:srgbClr val="FFCCCC"/>
          </a:solidFill>
          <a:ln w="38100">
            <a:solidFill>
              <a:srgbClr val="993366"/>
            </a:solidFill>
          </a:ln>
        </p:spPr>
        <p:txBody>
          <a:bodyPr/>
          <a:lstStyle/>
          <a:p>
            <a:pPr>
              <a:lnSpc>
                <a:spcPct val="90000"/>
              </a:lnSpc>
              <a:buFontTx/>
              <a:buNone/>
            </a:pPr>
            <a:r>
              <a:rPr lang="en-US" sz="2800" b="1"/>
              <a:t>    * </a:t>
            </a:r>
            <a:r>
              <a:rPr lang="en-US" b="1">
                <a:solidFill>
                  <a:srgbClr val="993366"/>
                </a:solidFill>
              </a:rPr>
              <a:t>Budget</a:t>
            </a:r>
            <a:r>
              <a:rPr lang="en-US" sz="2800" b="1"/>
              <a:t> constraints in allocating the necessary resources.</a:t>
            </a:r>
            <a:endParaRPr lang="en-US" sz="2800" b="1"/>
          </a:p>
          <a:p>
            <a:pPr>
              <a:lnSpc>
                <a:spcPct val="90000"/>
              </a:lnSpc>
              <a:buFontTx/>
              <a:buNone/>
            </a:pPr>
            <a:r>
              <a:rPr lang="en-US" sz="2800" b="1"/>
              <a:t>    * </a:t>
            </a:r>
            <a:r>
              <a:rPr lang="en-US" b="1">
                <a:solidFill>
                  <a:srgbClr val="993366"/>
                </a:solidFill>
              </a:rPr>
              <a:t>Human factors</a:t>
            </a:r>
            <a:r>
              <a:rPr lang="en-US" sz="2800" b="1"/>
              <a:t>, especially opposition of employees to evaluation of their activities.</a:t>
            </a:r>
            <a:endParaRPr lang="en-US" sz="2800" b="1"/>
          </a:p>
          <a:p>
            <a:pPr>
              <a:lnSpc>
                <a:spcPct val="90000"/>
              </a:lnSpc>
              <a:buFontTx/>
              <a:buNone/>
            </a:pPr>
            <a:r>
              <a:rPr lang="en-US" sz="2800" b="1"/>
              <a:t>    * </a:t>
            </a:r>
            <a:r>
              <a:rPr lang="en-US" b="1">
                <a:solidFill>
                  <a:srgbClr val="993366"/>
                </a:solidFill>
              </a:rPr>
              <a:t>Validity</a:t>
            </a:r>
            <a:r>
              <a:rPr lang="en-US" sz="2800" b="1"/>
              <a:t> Uncertainty regarding the data's, partial and biased reporting. </a:t>
            </a:r>
            <a:endParaRPr lang="en-US" sz="2800" b="1"/>
          </a:p>
        </p:txBody>
      </p:sp>
      <p:sp>
        <p:nvSpPr>
          <p:cNvPr id="49157" name="WordArt 5"/>
          <p:cNvSpPr>
            <a:spLocks noChangeArrowheads="1" noChangeShapeType="1" noTextEdit="1"/>
          </p:cNvSpPr>
          <p:nvPr/>
        </p:nvSpPr>
        <p:spPr bwMode="auto">
          <a:xfrm>
            <a:off x="1857375" y="693738"/>
            <a:ext cx="5400675"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ln>
                <a:solidFill>
                  <a:srgbClr val="33CC33"/>
                </a:solidFill>
                <a:latin typeface="Arial Black" panose="020B0A04020102020204"/>
              </a:rPr>
              <a:t>General limitations of</a:t>
            </a:r>
            <a:endParaRPr lang="en-US" sz="3600" kern="10">
              <a:ln w="12700">
                <a:solidFill>
                  <a:srgbClr val="000000"/>
                </a:solidFill>
                <a:round/>
              </a:ln>
              <a:solidFill>
                <a:srgbClr val="33CC33"/>
              </a:solidFill>
              <a:latin typeface="Arial Black" panose="020B0A04020102020204"/>
            </a:endParaRPr>
          </a:p>
          <a:p>
            <a:pPr algn="ctr"/>
            <a:r>
              <a:rPr lang="en-US" sz="3600" kern="10">
                <a:ln w="12700">
                  <a:solidFill>
                    <a:srgbClr val="000000"/>
                  </a:solidFill>
                  <a:round/>
                </a:ln>
                <a:solidFill>
                  <a:srgbClr val="33CC33"/>
                </a:solidFill>
                <a:latin typeface="Arial Black" panose="020B0A04020102020204"/>
              </a:rPr>
              <a:t>quality metrics </a:t>
            </a:r>
            <a:endParaRPr lang="ar-SA" sz="3600" kern="10">
              <a:ln w="12700">
                <a:solidFill>
                  <a:srgbClr val="000000"/>
                </a:solidFill>
                <a:round/>
              </a:ln>
              <a:solidFill>
                <a:srgbClr val="33CC33"/>
              </a:solidFill>
              <a:latin typeface="Arial Black" panose="020B0A04020102020204"/>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5"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53250" name="Rectangle 2"/>
          <p:cNvSpPr>
            <a:spLocks noGrp="1" noChangeArrowheads="1"/>
          </p:cNvSpPr>
          <p:nvPr>
            <p:ph type="title"/>
          </p:nvPr>
        </p:nvSpPr>
        <p:spPr/>
        <p:txBody>
          <a:bodyPr/>
          <a:lstStyle/>
          <a:p>
            <a:r>
              <a:rPr lang="en-US" dirty="0"/>
              <a:t>E</a:t>
            </a:r>
            <a:r>
              <a:rPr lang="en-US" dirty="0" smtClean="0"/>
              <a:t>xamples of metrics</a:t>
            </a:r>
            <a:endParaRPr lang="en-US" dirty="0"/>
          </a:p>
        </p:txBody>
      </p:sp>
      <p:sp>
        <p:nvSpPr>
          <p:cNvPr id="53251" name="Rectangle 3"/>
          <p:cNvSpPr>
            <a:spLocks noGrp="1" noChangeArrowheads="1"/>
          </p:cNvSpPr>
          <p:nvPr>
            <p:ph type="body" idx="1"/>
          </p:nvPr>
        </p:nvSpPr>
        <p:spPr/>
        <p:txBody>
          <a:bodyPr/>
          <a:lstStyle/>
          <a:p>
            <a:pPr>
              <a:buNone/>
            </a:pPr>
            <a:r>
              <a:rPr lang="en-US" sz="4000" dirty="0" smtClean="0"/>
              <a:t>Requirements</a:t>
            </a:r>
            <a:endParaRPr lang="en-US" sz="4000" dirty="0" smtClean="0"/>
          </a:p>
          <a:p>
            <a:r>
              <a:rPr lang="en-US" sz="2800" dirty="0" smtClean="0"/>
              <a:t>Number </a:t>
            </a:r>
            <a:r>
              <a:rPr lang="en-US" sz="2800" dirty="0"/>
              <a:t>of requirements that change during the rest of the software development process</a:t>
            </a:r>
            <a:endParaRPr lang="en-US" sz="2800" dirty="0"/>
          </a:p>
          <a:p>
            <a:pPr lvl="1"/>
            <a:r>
              <a:rPr lang="en-US" dirty="0"/>
              <a:t>if a large number changed during specification, design, …, something is wrong in the requirements </a:t>
            </a:r>
            <a:r>
              <a:rPr lang="en-US" dirty="0" smtClean="0"/>
              <a:t>phase and the quality of requirements engineers work</a:t>
            </a:r>
            <a:endParaRPr lang="en-US" dirty="0" smtClean="0"/>
          </a:p>
          <a:p>
            <a:pPr lvl="1"/>
            <a:r>
              <a:rPr lang="en-US" dirty="0" smtClean="0"/>
              <a:t>The less changes of requirements, the better requirements document quality</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5"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53250" name="Rectangle 2"/>
          <p:cNvSpPr>
            <a:spLocks noGrp="1" noChangeArrowheads="1"/>
          </p:cNvSpPr>
          <p:nvPr>
            <p:ph type="title"/>
          </p:nvPr>
        </p:nvSpPr>
        <p:spPr/>
        <p:txBody>
          <a:bodyPr/>
          <a:lstStyle/>
          <a:p>
            <a:r>
              <a:rPr lang="en-US" dirty="0" smtClean="0"/>
              <a:t>Examples of metrics</a:t>
            </a:r>
            <a:endParaRPr lang="en-US" dirty="0"/>
          </a:p>
        </p:txBody>
      </p:sp>
      <p:sp>
        <p:nvSpPr>
          <p:cNvPr id="53251" name="Rectangle 3"/>
          <p:cNvSpPr>
            <a:spLocks noGrp="1" noChangeArrowheads="1"/>
          </p:cNvSpPr>
          <p:nvPr>
            <p:ph type="body" idx="1"/>
          </p:nvPr>
        </p:nvSpPr>
        <p:spPr/>
        <p:txBody>
          <a:bodyPr/>
          <a:lstStyle/>
          <a:p>
            <a:pPr>
              <a:buNone/>
            </a:pPr>
            <a:r>
              <a:rPr lang="en-US" sz="4000" dirty="0" smtClean="0"/>
              <a:t>Inspection</a:t>
            </a:r>
            <a:endParaRPr lang="en-US" sz="4000" dirty="0" smtClean="0"/>
          </a:p>
          <a:p>
            <a:pPr lvl="1">
              <a:buNone/>
            </a:pPr>
            <a:endParaRPr lang="en-US" dirty="0" smtClean="0"/>
          </a:p>
          <a:p>
            <a:pPr lvl="1">
              <a:buNone/>
            </a:pPr>
            <a:r>
              <a:rPr lang="en-US" dirty="0" smtClean="0"/>
              <a:t>number of faults found during inspection can be used as a metric to the quality of inspection process</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5"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53250" name="Rectangle 2"/>
          <p:cNvSpPr>
            <a:spLocks noGrp="1" noChangeArrowheads="1"/>
          </p:cNvSpPr>
          <p:nvPr>
            <p:ph type="title"/>
          </p:nvPr>
        </p:nvSpPr>
        <p:spPr/>
        <p:txBody>
          <a:bodyPr/>
          <a:lstStyle/>
          <a:p>
            <a:r>
              <a:rPr lang="en-US" dirty="0" smtClean="0"/>
              <a:t>Examples of metrics</a:t>
            </a:r>
            <a:endParaRPr lang="en-US" dirty="0"/>
          </a:p>
        </p:txBody>
      </p:sp>
      <p:sp>
        <p:nvSpPr>
          <p:cNvPr id="53251" name="Rectangle 3"/>
          <p:cNvSpPr>
            <a:spLocks noGrp="1" noChangeArrowheads="1"/>
          </p:cNvSpPr>
          <p:nvPr>
            <p:ph type="body" idx="1"/>
          </p:nvPr>
        </p:nvSpPr>
        <p:spPr/>
        <p:txBody>
          <a:bodyPr/>
          <a:lstStyle/>
          <a:p>
            <a:pPr>
              <a:buNone/>
            </a:pPr>
            <a:r>
              <a:rPr lang="en-US" sz="4000" dirty="0" smtClean="0"/>
              <a:t>Testing</a:t>
            </a:r>
            <a:endParaRPr lang="en-US" sz="4000" dirty="0" smtClean="0"/>
          </a:p>
          <a:p>
            <a:pPr lvl="1">
              <a:buNone/>
            </a:pPr>
            <a:endParaRPr lang="en-US" dirty="0" smtClean="0"/>
          </a:p>
          <a:p>
            <a:pPr lvl="1"/>
            <a:r>
              <a:rPr lang="en-US" dirty="0"/>
              <a:t>N</a:t>
            </a:r>
            <a:r>
              <a:rPr lang="en-US" dirty="0" smtClean="0"/>
              <a:t>umber of test cases executed</a:t>
            </a:r>
            <a:endParaRPr lang="en-US" dirty="0" smtClean="0"/>
          </a:p>
          <a:p>
            <a:pPr lvl="1"/>
            <a:r>
              <a:rPr lang="en-US" dirty="0" smtClean="0"/>
              <a:t>Number of bugs found per thousand of code</a:t>
            </a:r>
            <a:endParaRPr lang="en-US" dirty="0" smtClean="0"/>
          </a:p>
          <a:p>
            <a:pPr lvl="1"/>
            <a:r>
              <a:rPr lang="en-US" dirty="0" smtClean="0"/>
              <a:t>And more </a:t>
            </a:r>
            <a:r>
              <a:rPr lang="en-US" smtClean="0"/>
              <a:t>possible metrics</a:t>
            </a:r>
            <a:endParaRPr lang="en-US" smtClean="0"/>
          </a:p>
          <a:p>
            <a:pPr lvl="1">
              <a:buNone/>
            </a:pP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6"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34820" name="Rectangle 4"/>
          <p:cNvSpPr>
            <a:spLocks noGrp="1" noChangeArrowheads="1"/>
          </p:cNvSpPr>
          <p:nvPr>
            <p:ph type="title"/>
          </p:nvPr>
        </p:nvSpPr>
        <p:spPr>
          <a:noFill/>
        </p:spPr>
        <p:txBody>
          <a:bodyPr/>
          <a:lstStyle/>
          <a:p>
            <a:r>
              <a:rPr lang="en-US" dirty="0" smtClean="0"/>
              <a:t>Examples of metrics</a:t>
            </a:r>
            <a:endParaRPr lang="en-US" dirty="0"/>
          </a:p>
        </p:txBody>
      </p:sp>
      <p:sp>
        <p:nvSpPr>
          <p:cNvPr id="34821" name="Rectangle 5"/>
          <p:cNvSpPr>
            <a:spLocks noGrp="1" noChangeArrowheads="1"/>
          </p:cNvSpPr>
          <p:nvPr>
            <p:ph type="body" idx="1"/>
          </p:nvPr>
        </p:nvSpPr>
        <p:spPr>
          <a:noFill/>
        </p:spPr>
        <p:txBody>
          <a:bodyPr/>
          <a:lstStyle/>
          <a:p>
            <a:pPr>
              <a:buNone/>
            </a:pPr>
            <a:r>
              <a:rPr lang="en-US" b="1" dirty="0" smtClean="0"/>
              <a:t>Maintainability</a:t>
            </a:r>
            <a:r>
              <a:rPr lang="en-US" dirty="0" smtClean="0"/>
              <a:t> metrics </a:t>
            </a:r>
            <a:endParaRPr lang="en-US" dirty="0" smtClean="0"/>
          </a:p>
          <a:p>
            <a:pPr lvl="1"/>
            <a:r>
              <a:rPr lang="en-US" dirty="0"/>
              <a:t>T</a:t>
            </a:r>
            <a:r>
              <a:rPr lang="en-US" dirty="0" smtClean="0"/>
              <a:t>otal number of faults reported</a:t>
            </a:r>
            <a:endParaRPr lang="en-US" dirty="0" smtClean="0"/>
          </a:p>
          <a:p>
            <a:pPr lvl="1"/>
            <a:r>
              <a:rPr lang="en-US" dirty="0" smtClean="0"/>
              <a:t>classifications by severity, fault type</a:t>
            </a:r>
            <a:endParaRPr lang="en-US" dirty="0" smtClean="0"/>
          </a:p>
          <a:p>
            <a:pPr lvl="1"/>
            <a:r>
              <a:rPr lang="en-US" dirty="0" smtClean="0"/>
              <a:t>status of fault reports (reported/fixed)</a:t>
            </a:r>
            <a:endParaRPr lang="en-US" dirty="0" smtClean="0"/>
          </a:p>
          <a:p>
            <a:pPr lvl="1"/>
            <a:r>
              <a:rPr lang="en-US" dirty="0" smtClean="0"/>
              <a:t>Detection and correction times</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6"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34820" name="Rectangle 4"/>
          <p:cNvSpPr>
            <a:spLocks noGrp="1" noChangeArrowheads="1"/>
          </p:cNvSpPr>
          <p:nvPr>
            <p:ph type="title"/>
          </p:nvPr>
        </p:nvSpPr>
        <p:spPr>
          <a:noFill/>
        </p:spPr>
        <p:txBody>
          <a:bodyPr/>
          <a:lstStyle/>
          <a:p>
            <a:r>
              <a:rPr lang="en-US" dirty="0" smtClean="0"/>
              <a:t>Examples of metrics</a:t>
            </a:r>
            <a:endParaRPr lang="en-US" dirty="0"/>
          </a:p>
        </p:txBody>
      </p:sp>
      <p:sp>
        <p:nvSpPr>
          <p:cNvPr id="34821" name="Rectangle 5"/>
          <p:cNvSpPr>
            <a:spLocks noGrp="1" noChangeArrowheads="1"/>
          </p:cNvSpPr>
          <p:nvPr>
            <p:ph type="body" idx="1"/>
          </p:nvPr>
        </p:nvSpPr>
        <p:spPr>
          <a:noFill/>
        </p:spPr>
        <p:txBody>
          <a:bodyPr/>
          <a:lstStyle/>
          <a:p>
            <a:pPr>
              <a:buNone/>
            </a:pPr>
            <a:r>
              <a:rPr lang="en-US" b="1" dirty="0" smtClean="0"/>
              <a:t>Reliability</a:t>
            </a:r>
            <a:r>
              <a:rPr lang="en-US" dirty="0" smtClean="0"/>
              <a:t> quality factor</a:t>
            </a:r>
            <a:endParaRPr lang="en-US" dirty="0" smtClean="0"/>
          </a:p>
          <a:p>
            <a:pPr lvl="1"/>
            <a:r>
              <a:rPr lang="en-US" dirty="0" smtClean="0"/>
              <a:t>Count of number of system failure (System down)</a:t>
            </a:r>
            <a:endParaRPr lang="en-US" dirty="0" smtClean="0"/>
          </a:p>
          <a:p>
            <a:pPr lvl="1"/>
            <a:r>
              <a:rPr lang="en-US" dirty="0" smtClean="0"/>
              <a:t>Total of minutes/hours per  week or month</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406400" y="304800"/>
            <a:ext cx="8737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IV. Total Quality Management 	Principles		(Cont’d)</a:t>
            </a:r>
            <a:endPar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2291" name="Rectangle 3"/>
          <p:cNvSpPr>
            <a:spLocks noGrp="1" noChangeArrowheads="1"/>
          </p:cNvSpPr>
          <p:nvPr>
            <p:ph idx="1"/>
          </p:nvPr>
        </p:nvSpPr>
        <p:spPr>
          <a:xfrm>
            <a:off x="457200" y="1676400"/>
            <a:ext cx="8178800" cy="4381500"/>
          </a:xfrm>
        </p:spPr>
        <p:txBody>
          <a:bodyPr vert="horz" wrap="square" lIns="91440" tIns="45720" rIns="91440" bIns="45720" numCol="1" anchor="t" anchorCtr="0" compatLnSpc="1"/>
          <a:lstStyle/>
          <a:p>
            <a:pPr marL="742950" marR="0" lvl="1" indent="-285750" algn="l" defTabSz="914400" rtl="0" eaLnBrk="0" fontAlgn="base" latinLnBrk="0" hangingPunct="0">
              <a:lnSpc>
                <a:spcPct val="14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2.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The difference between an average and an outstanding company is the leadership they have</a:t>
            </a:r>
            <a:endParaRPr kumimoji="0" lang="en-US"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Monotype Sorts" pitchFamily="2" charset="2"/>
              <a:buNone/>
              <a:defRPr/>
            </a:pP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C.  </a:t>
            </a: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Involvement of People</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People are the essence of an organization and their full involvement enables their knowledge and experiences to be used for the organization’s benefit</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2.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Employees are a company’s greatest asset</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An example</a:t>
            </a:r>
            <a:endParaRPr lang="en-US" dirty="0"/>
          </a:p>
        </p:txBody>
      </p:sp>
      <p:sp>
        <p:nvSpPr>
          <p:cNvPr id="25603" name="Content Placeholder 4"/>
          <p:cNvSpPr>
            <a:spLocks noGrp="1"/>
          </p:cNvSpPr>
          <p:nvPr>
            <p:ph sz="half" idx="1"/>
          </p:nvPr>
        </p:nvSpPr>
        <p:spPr>
          <a:xfrm>
            <a:off x="685800" y="1981200"/>
            <a:ext cx="3810000" cy="4328120"/>
          </a:xfrm>
        </p:spPr>
        <p:txBody>
          <a:bodyPr/>
          <a:lstStyle/>
          <a:p>
            <a:pPr>
              <a:buNone/>
            </a:pPr>
            <a:r>
              <a:rPr lang="en-US" sz="2000" b="1" dirty="0"/>
              <a:t>Programmers </a:t>
            </a:r>
            <a:r>
              <a:rPr lang="en-US" sz="2000" b="1" dirty="0" smtClean="0"/>
              <a:t>productivity using error severity and density </a:t>
            </a:r>
            <a:endParaRPr lang="en-US" sz="1800" b="1" dirty="0"/>
          </a:p>
          <a:p>
            <a:pPr lvl="1"/>
            <a:r>
              <a:rPr lang="en-US" sz="2200" dirty="0"/>
              <a:t>We will consider error density and error severity </a:t>
            </a:r>
            <a:endParaRPr lang="en-US" sz="2200" dirty="0"/>
          </a:p>
          <a:p>
            <a:pPr lvl="1"/>
            <a:r>
              <a:rPr lang="en-US" sz="2200" dirty="0"/>
              <a:t>Assume that we have three levels of severity</a:t>
            </a:r>
            <a:endParaRPr lang="en-US" sz="2200" dirty="0"/>
          </a:p>
          <a:p>
            <a:pPr lvl="2"/>
            <a:r>
              <a:rPr lang="en-US" dirty="0"/>
              <a:t>Low severity errors	Wight is  1</a:t>
            </a:r>
            <a:endParaRPr lang="en-US" dirty="0"/>
          </a:p>
          <a:p>
            <a:pPr lvl="2"/>
            <a:r>
              <a:rPr lang="en-US" dirty="0"/>
              <a:t>Medium Severity Error   Wight is  3 </a:t>
            </a:r>
            <a:endParaRPr lang="en-US" dirty="0"/>
          </a:p>
          <a:p>
            <a:pPr lvl="2"/>
            <a:r>
              <a:rPr lang="en-US" dirty="0"/>
              <a:t>High Severity Error  	 Wight is 15</a:t>
            </a:r>
            <a:endParaRPr lang="en-US" dirty="0"/>
          </a:p>
        </p:txBody>
      </p:sp>
      <p:sp>
        <p:nvSpPr>
          <p:cNvPr id="25604" name="Content Placeholder 5"/>
          <p:cNvSpPr>
            <a:spLocks noGrp="1"/>
          </p:cNvSpPr>
          <p:nvPr>
            <p:ph sz="half" idx="2"/>
          </p:nvPr>
        </p:nvSpPr>
        <p:spPr/>
        <p:txBody>
          <a:bodyPr/>
          <a:lstStyle/>
          <a:p>
            <a:r>
              <a:rPr lang="en-US" sz="2000" dirty="0" smtClean="0"/>
              <a:t>Two </a:t>
            </a:r>
            <a:r>
              <a:rPr lang="en-US" sz="2000" dirty="0"/>
              <a:t>Programmers produced  3 KLOC per day</a:t>
            </a:r>
            <a:endParaRPr lang="en-US" sz="2000" dirty="0"/>
          </a:p>
          <a:p>
            <a:r>
              <a:rPr lang="en-US" sz="2000" dirty="0"/>
              <a:t>After inspection, we found  100 low severity error, 20 medium severity errors and 10 High severity errors in the code of Programmer 1  </a:t>
            </a:r>
            <a:endParaRPr lang="en-US" sz="2000" dirty="0"/>
          </a:p>
          <a:p>
            <a:r>
              <a:rPr lang="en-US" sz="2000" dirty="0"/>
              <a:t>And 300 low severity error, 10 medium severity errors and 2 High severity errors in the code of Programmer 2 </a:t>
            </a:r>
            <a:endParaRPr lang="en-US" sz="2000" dirty="0"/>
          </a:p>
          <a:p>
            <a:pPr marL="914400" lvl="2" indent="0">
              <a:buNone/>
            </a:pPr>
            <a:r>
              <a:rPr lang="en-US" dirty="0">
                <a:solidFill>
                  <a:srgbClr val="FF0000"/>
                </a:solidFill>
              </a:rPr>
              <a:t>Which programmer has the highest code quality ?</a:t>
            </a:r>
            <a:endParaRPr lang="en-US" altLang="en-US"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eaLnBrk="1" hangingPunct="1">
              <a:lnSpc>
                <a:spcPct val="90000"/>
              </a:lnSpc>
              <a:spcBef>
                <a:spcPct val="20000"/>
              </a:spcBef>
              <a:buClr>
                <a:srgbClr val="CC9900"/>
              </a:buClr>
              <a:buSzPct val="65000"/>
              <a:buFont typeface="Wingdings" panose="05000000000000000000" pitchFamily="2" charset="2"/>
              <a:buChar char="n"/>
              <a:defRPr/>
            </a:pPr>
            <a:r>
              <a:rPr lang="en-US" sz="2600" kern="0" dirty="0" smtClean="0">
                <a:solidFill>
                  <a:srgbClr val="000000"/>
                </a:solidFill>
                <a:latin typeface="Arial" panose="020B0604020202020204"/>
              </a:rPr>
              <a:t>Understanding</a:t>
            </a:r>
            <a:endParaRPr lang="en-US" sz="2600" kern="0" dirty="0" smtClean="0">
              <a:solidFill>
                <a:srgbClr val="000000"/>
              </a:solidFill>
              <a:latin typeface="Arial" panose="020B0604020202020204"/>
            </a:endParaRPr>
          </a:p>
          <a:p>
            <a:pPr marL="669925" lvl="1" indent="-325755" eaLnBrk="1" hangingPunct="1">
              <a:lnSpc>
                <a:spcPct val="90000"/>
              </a:lnSpc>
              <a:spcBef>
                <a:spcPct val="20000"/>
              </a:spcBef>
              <a:buClr>
                <a:srgbClr val="3B812F"/>
              </a:buClr>
              <a:buSzPct val="60000"/>
              <a:buFont typeface="Wingdings" panose="05000000000000000000" pitchFamily="2" charset="2"/>
              <a:buChar char="q"/>
              <a:defRPr/>
            </a:pPr>
            <a:r>
              <a:rPr lang="en-US" sz="2200" kern="0" dirty="0" smtClean="0">
                <a:solidFill>
                  <a:schemeClr val="accent2"/>
                </a:solidFill>
                <a:latin typeface="Arial" panose="020B0604020202020204"/>
              </a:rPr>
              <a:t>Learning time</a:t>
            </a:r>
            <a:r>
              <a:rPr lang="en-US" sz="2200" kern="0" dirty="0" smtClean="0">
                <a:solidFill>
                  <a:srgbClr val="000000"/>
                </a:solidFill>
                <a:latin typeface="Arial" panose="020B0604020202020204"/>
              </a:rPr>
              <a:t>: Time for new user to gain basic understanding of features of the software</a:t>
            </a:r>
            <a:endParaRPr lang="en-US" sz="2200" kern="0" dirty="0" smtClean="0">
              <a:solidFill>
                <a:srgbClr val="000000"/>
              </a:solidFill>
              <a:latin typeface="Arial" panose="020B0604020202020204"/>
            </a:endParaRPr>
          </a:p>
          <a:p>
            <a:pPr marL="342900" indent="-342900" eaLnBrk="1" hangingPunct="1">
              <a:lnSpc>
                <a:spcPct val="90000"/>
              </a:lnSpc>
              <a:spcBef>
                <a:spcPct val="20000"/>
              </a:spcBef>
              <a:buClr>
                <a:srgbClr val="CC9900"/>
              </a:buClr>
              <a:buSzPct val="65000"/>
              <a:buFont typeface="Wingdings" panose="05000000000000000000" pitchFamily="2" charset="2"/>
              <a:buChar char="n"/>
              <a:defRPr/>
            </a:pPr>
            <a:r>
              <a:rPr lang="en-US" sz="2600" kern="0" dirty="0" smtClean="0">
                <a:solidFill>
                  <a:srgbClr val="000000"/>
                </a:solidFill>
                <a:latin typeface="Arial" panose="020B0604020202020204"/>
              </a:rPr>
              <a:t>Ease of learning</a:t>
            </a:r>
            <a:endParaRPr lang="en-US" sz="2600" kern="0" dirty="0" smtClean="0">
              <a:solidFill>
                <a:srgbClr val="000000"/>
              </a:solidFill>
              <a:latin typeface="Arial" panose="020B0604020202020204"/>
            </a:endParaRPr>
          </a:p>
          <a:p>
            <a:pPr marL="669925" lvl="1" indent="-325755" eaLnBrk="1" hangingPunct="1">
              <a:lnSpc>
                <a:spcPct val="90000"/>
              </a:lnSpc>
              <a:spcBef>
                <a:spcPct val="20000"/>
              </a:spcBef>
              <a:buClr>
                <a:srgbClr val="3B812F"/>
              </a:buClr>
              <a:buSzPct val="60000"/>
              <a:buFont typeface="Wingdings" panose="05000000000000000000" pitchFamily="2" charset="2"/>
              <a:buChar char="q"/>
              <a:defRPr/>
            </a:pPr>
            <a:r>
              <a:rPr lang="en-US" sz="2200" kern="0" dirty="0" smtClean="0">
                <a:solidFill>
                  <a:schemeClr val="accent2"/>
                </a:solidFill>
                <a:latin typeface="Arial" panose="020B0604020202020204"/>
              </a:rPr>
              <a:t>Learning time</a:t>
            </a:r>
            <a:r>
              <a:rPr lang="en-US" sz="2200" kern="0" dirty="0" smtClean="0">
                <a:solidFill>
                  <a:srgbClr val="000000"/>
                </a:solidFill>
                <a:latin typeface="Arial" panose="020B0604020202020204"/>
              </a:rPr>
              <a:t>: Time for new user to learn how to perform basic functions of the software</a:t>
            </a:r>
            <a:endParaRPr lang="en-US" sz="2200" kern="0" dirty="0" smtClean="0">
              <a:solidFill>
                <a:srgbClr val="000000"/>
              </a:solidFill>
              <a:latin typeface="Arial" panose="020B0604020202020204"/>
            </a:endParaRPr>
          </a:p>
          <a:p>
            <a:pPr marL="342900" indent="-342900" eaLnBrk="1" hangingPunct="1">
              <a:lnSpc>
                <a:spcPct val="90000"/>
              </a:lnSpc>
              <a:spcBef>
                <a:spcPct val="20000"/>
              </a:spcBef>
              <a:buClr>
                <a:srgbClr val="CC9900"/>
              </a:buClr>
              <a:buSzPct val="65000"/>
              <a:buFont typeface="Wingdings" panose="05000000000000000000" pitchFamily="2" charset="2"/>
              <a:buChar char="n"/>
              <a:defRPr/>
            </a:pPr>
            <a:r>
              <a:rPr lang="en-US" sz="2600" kern="0" dirty="0" smtClean="0">
                <a:solidFill>
                  <a:srgbClr val="000000"/>
                </a:solidFill>
                <a:latin typeface="Arial" panose="020B0604020202020204"/>
              </a:rPr>
              <a:t>Operability</a:t>
            </a:r>
            <a:endParaRPr lang="en-US" sz="2600" kern="0" dirty="0" smtClean="0">
              <a:solidFill>
                <a:srgbClr val="000000"/>
              </a:solidFill>
              <a:latin typeface="Arial" panose="020B0604020202020204"/>
            </a:endParaRPr>
          </a:p>
          <a:p>
            <a:pPr marL="669925" lvl="1" indent="-325755" eaLnBrk="1" hangingPunct="1">
              <a:lnSpc>
                <a:spcPct val="90000"/>
              </a:lnSpc>
              <a:spcBef>
                <a:spcPct val="20000"/>
              </a:spcBef>
              <a:buClr>
                <a:srgbClr val="3B812F"/>
              </a:buClr>
              <a:buSzPct val="60000"/>
              <a:buFont typeface="Wingdings" panose="05000000000000000000" pitchFamily="2" charset="2"/>
              <a:buChar char="q"/>
              <a:defRPr/>
            </a:pPr>
            <a:r>
              <a:rPr lang="en-US" sz="2200" kern="0" dirty="0" smtClean="0">
                <a:solidFill>
                  <a:schemeClr val="accent2"/>
                </a:solidFill>
                <a:latin typeface="Arial" panose="020B0604020202020204"/>
              </a:rPr>
              <a:t>Operation time</a:t>
            </a:r>
            <a:r>
              <a:rPr lang="en-US" sz="2200" kern="0" dirty="0" smtClean="0">
                <a:solidFill>
                  <a:srgbClr val="000000"/>
                </a:solidFill>
                <a:latin typeface="Arial" panose="020B0604020202020204"/>
              </a:rPr>
              <a:t>: Time required for a user to perform operation(s) of the software </a:t>
            </a:r>
            <a:endParaRPr lang="en-US" sz="2200" kern="0" dirty="0" smtClean="0">
              <a:solidFill>
                <a:srgbClr val="000000"/>
              </a:solidFill>
              <a:latin typeface="Arial" panose="020B0604020202020204"/>
            </a:endParaRPr>
          </a:p>
          <a:p>
            <a:pPr marL="342900" indent="-342900" eaLnBrk="1" hangingPunct="1">
              <a:lnSpc>
                <a:spcPct val="90000"/>
              </a:lnSpc>
              <a:spcBef>
                <a:spcPct val="20000"/>
              </a:spcBef>
              <a:buClr>
                <a:srgbClr val="CC9900"/>
              </a:buClr>
              <a:buSzPct val="65000"/>
              <a:buFont typeface="Wingdings" panose="05000000000000000000" pitchFamily="2" charset="2"/>
              <a:buChar char="n"/>
              <a:defRPr/>
            </a:pPr>
            <a:r>
              <a:rPr lang="en-US" sz="2600" kern="0" dirty="0" smtClean="0">
                <a:solidFill>
                  <a:srgbClr val="000000"/>
                </a:solidFill>
                <a:latin typeface="Arial" panose="020B0604020202020204"/>
              </a:rPr>
              <a:t>Usability</a:t>
            </a:r>
            <a:endParaRPr lang="en-US" sz="2600" kern="0" dirty="0" smtClean="0">
              <a:solidFill>
                <a:srgbClr val="000000"/>
              </a:solidFill>
              <a:latin typeface="Arial" panose="020B0604020202020204"/>
            </a:endParaRPr>
          </a:p>
          <a:p>
            <a:pPr marL="669925" lvl="1" indent="-325755" eaLnBrk="1" hangingPunct="1">
              <a:lnSpc>
                <a:spcPct val="90000"/>
              </a:lnSpc>
              <a:spcBef>
                <a:spcPct val="20000"/>
              </a:spcBef>
              <a:buClr>
                <a:srgbClr val="3B812F"/>
              </a:buClr>
              <a:buSzPct val="60000"/>
              <a:buFont typeface="Wingdings" panose="05000000000000000000" pitchFamily="2" charset="2"/>
              <a:buChar char="q"/>
              <a:defRPr/>
            </a:pPr>
            <a:r>
              <a:rPr lang="en-US" sz="2200" kern="0" dirty="0" smtClean="0">
                <a:solidFill>
                  <a:schemeClr val="accent2"/>
                </a:solidFill>
                <a:latin typeface="Arial" panose="020B0604020202020204"/>
              </a:rPr>
              <a:t>Human factors</a:t>
            </a:r>
            <a:r>
              <a:rPr lang="en-US" sz="2200" kern="0" dirty="0" smtClean="0">
                <a:solidFill>
                  <a:srgbClr val="000000"/>
                </a:solidFill>
                <a:latin typeface="Arial" panose="020B0604020202020204"/>
              </a:rPr>
              <a:t>: Number of negative comments from new users regarding ergonomics, human factors, etc.</a:t>
            </a:r>
            <a:endParaRPr lang="en-US" sz="2200" kern="0" dirty="0" smtClean="0">
              <a:solidFill>
                <a:srgbClr val="000000"/>
              </a:solidFill>
              <a:latin typeface="Arial" panose="020B0604020202020204"/>
            </a:endParaRPr>
          </a:p>
          <a:p>
            <a:pPr marL="365760" indent="-255905" eaLnBrk="1" fontAlgn="auto" hangingPunct="1">
              <a:spcAft>
                <a:spcPts val="0"/>
              </a:spcAft>
              <a:buFont typeface="Wingdings 3" panose="05040102010807070707"/>
              <a:buChar char=""/>
              <a:defRPr/>
            </a:pPr>
            <a:endParaRPr lang="en-US" dirty="0"/>
          </a:p>
        </p:txBody>
      </p:sp>
      <p:sp>
        <p:nvSpPr>
          <p:cNvPr id="20483" name="Slide Number Placeholder 2"/>
          <p:cNvSpPr>
            <a:spLocks noGrp="1"/>
          </p:cNvSpPr>
          <p:nvPr>
            <p:ph type="sldNum" sz="quarter" idx="4294967295"/>
          </p:nvPr>
        </p:nvSpPr>
        <p:spPr bwMode="auto">
          <a:xfrm>
            <a:off x="8647113" y="6408738"/>
            <a:ext cx="366712" cy="365125"/>
          </a:xfrm>
          <a:prstGeom prst="rect">
            <a:avLst/>
          </a:prstGeom>
          <a:ln>
            <a:miter lim="800000"/>
          </a:ln>
        </p:spPr>
        <p:txBody>
          <a:bodyPr wrap="square" lIns="91440" tIns="45720" rIns="91440" bIns="45720" numCol="1" anchorCtr="0" compatLnSpc="1"/>
          <a:lstStyle/>
          <a:p>
            <a:pPr>
              <a:defRPr/>
            </a:pPr>
            <a:fld id="{0A2D1C58-C19F-47C8-950D-224A29ECD842}" type="slidenum">
              <a:rPr lang="en-US" smtClean="0">
                <a:latin typeface="Arial" panose="020B0604020202020204" pitchFamily="34" charset="0"/>
              </a:rPr>
            </a:fld>
            <a:endParaRPr lang="en-US" smtClean="0">
              <a:latin typeface="Arial" panose="020B0604020202020204" pitchFamily="34" charset="0"/>
            </a:endParaRPr>
          </a:p>
        </p:txBody>
      </p:sp>
      <p:sp>
        <p:nvSpPr>
          <p:cNvPr id="4" name="Title 3"/>
          <p:cNvSpPr>
            <a:spLocks noGrp="1"/>
          </p:cNvSpPr>
          <p:nvPr>
            <p:ph type="title"/>
          </p:nvPr>
        </p:nvSpPr>
        <p:spPr/>
        <p:txBody>
          <a:bodyPr/>
          <a:lstStyle/>
          <a:p>
            <a:pPr eaLnBrk="1" fontAlgn="auto" hangingPunct="1">
              <a:spcAft>
                <a:spcPts val="0"/>
              </a:spcAft>
              <a:defRPr/>
            </a:pPr>
            <a:r>
              <a:rPr lang="en-US" dirty="0" smtClean="0"/>
              <a:t>Other Metrics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843462"/>
          </a:xfrm>
        </p:spPr>
        <p:txBody>
          <a:bodyPr>
            <a:normAutofit fontScale="85000" lnSpcReduction="10000"/>
          </a:bodyPr>
          <a:lstStyle/>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Number and type of defects found during requirements, design, code, and test inspections</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Number of pages of documentation delivered</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Number of new source lines of code created</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Number of source lines of code delivered</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Total number or source lines of code delivered</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Average complexity of all modules delivered</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Average size of modules</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Total number of modules</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Total number of bugs found as a result of unit testing</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Total number of bugs found as a result of integration testing</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Total number of bugs found as a result of validation testing</a:t>
            </a:r>
            <a:endParaRPr lang="en-US" sz="2600" kern="0" dirty="0" smtClean="0">
              <a:solidFill>
                <a:srgbClr val="000000"/>
              </a:solidFill>
              <a:latin typeface="Arial" panose="020B0604020202020204"/>
            </a:endParaRPr>
          </a:p>
          <a:p>
            <a:pPr marL="342900" indent="-342900" eaLnBrk="1" hangingPunct="1">
              <a:spcBef>
                <a:spcPct val="20000"/>
              </a:spcBef>
              <a:buClr>
                <a:srgbClr val="000000"/>
              </a:buClr>
              <a:buSzPct val="65000"/>
              <a:buFont typeface="Wingdings" panose="05000000000000000000" pitchFamily="2" charset="2"/>
              <a:buChar char="n"/>
              <a:defRPr/>
            </a:pPr>
            <a:r>
              <a:rPr lang="en-US" sz="2600" kern="0" dirty="0" smtClean="0">
                <a:solidFill>
                  <a:srgbClr val="000000"/>
                </a:solidFill>
                <a:latin typeface="Arial" panose="020B0604020202020204"/>
              </a:rPr>
              <a:t>Productivity, as measured by KLOC per person-hour</a:t>
            </a:r>
            <a:endParaRPr lang="en-US" sz="2600" kern="0" dirty="0" smtClean="0">
              <a:solidFill>
                <a:srgbClr val="000000"/>
              </a:solidFill>
              <a:latin typeface="Arial" panose="020B0604020202020204"/>
            </a:endParaRPr>
          </a:p>
          <a:p>
            <a:pPr marL="365760" indent="-255905" eaLnBrk="1" fontAlgn="auto" hangingPunct="1">
              <a:spcAft>
                <a:spcPts val="0"/>
              </a:spcAft>
              <a:buFont typeface="Wingdings 3" panose="05040102010807070707"/>
              <a:buChar char=""/>
              <a:defRPr/>
            </a:pPr>
            <a:endParaRPr lang="en-US" dirty="0"/>
          </a:p>
        </p:txBody>
      </p:sp>
      <p:sp>
        <p:nvSpPr>
          <p:cNvPr id="22531" name="Slide Number Placeholder 2"/>
          <p:cNvSpPr>
            <a:spLocks noGrp="1"/>
          </p:cNvSpPr>
          <p:nvPr>
            <p:ph type="sldNum" sz="quarter" idx="4294967295"/>
          </p:nvPr>
        </p:nvSpPr>
        <p:spPr bwMode="auto">
          <a:xfrm>
            <a:off x="8647113" y="6408738"/>
            <a:ext cx="366712" cy="365125"/>
          </a:xfrm>
          <a:prstGeom prst="rect">
            <a:avLst/>
          </a:prstGeom>
          <a:ln>
            <a:miter lim="800000"/>
          </a:ln>
        </p:spPr>
        <p:txBody>
          <a:bodyPr wrap="square" lIns="91440" tIns="45720" rIns="91440" bIns="45720" numCol="1" anchorCtr="0" compatLnSpc="1"/>
          <a:lstStyle/>
          <a:p>
            <a:pPr>
              <a:defRPr/>
            </a:pPr>
            <a:fld id="{3BE8F8BA-684A-4E2C-985B-7ABE8E5A636F}" type="slidenum">
              <a:rPr lang="en-US" smtClean="0">
                <a:latin typeface="Arial" panose="020B0604020202020204" pitchFamily="34" charset="0"/>
              </a:rPr>
            </a:fld>
            <a:endParaRPr lang="en-US" smtClean="0">
              <a:latin typeface="Arial" panose="020B0604020202020204" pitchFamily="34" charset="0"/>
            </a:endParaRPr>
          </a:p>
        </p:txBody>
      </p:sp>
      <p:sp>
        <p:nvSpPr>
          <p:cNvPr id="4" name="Title 3"/>
          <p:cNvSpPr>
            <a:spLocks noGrp="1"/>
          </p:cNvSpPr>
          <p:nvPr>
            <p:ph type="title"/>
          </p:nvPr>
        </p:nvSpPr>
        <p:spPr/>
        <p:txBody>
          <a:bodyPr/>
          <a:lstStyle/>
          <a:p>
            <a:pPr eaLnBrk="1" fontAlgn="auto" hangingPunct="1">
              <a:spcAft>
                <a:spcPts val="0"/>
              </a:spcAft>
              <a:defRPr/>
            </a:pPr>
            <a:r>
              <a:rPr lang="en-US" dirty="0" smtClean="0"/>
              <a:t>Other Metrics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914400" y="1708150"/>
            <a:ext cx="7623175" cy="1365250"/>
          </a:xfrm>
        </p:spPr>
        <p:txBody>
          <a:bodyPr vert="horz" wrap="square" lIns="91440" tIns="45720" rIns="91440" bIns="45720" anchor="t"/>
          <a:p>
            <a:pPr eaLnBrk="1" hangingPunct="1">
              <a:buClrTx/>
              <a:buSzTx/>
              <a:buFontTx/>
            </a:pPr>
            <a:r>
              <a:rPr lang="en-US" altLang="en-US" dirty="0">
                <a:latin typeface="+mj-lt"/>
                <a:ea typeface="+mj-ea"/>
                <a:cs typeface="+mj-cs"/>
              </a:rPr>
              <a:t>Software Quality Metrics </a:t>
            </a:r>
            <a:r>
              <a:rPr lang="en-GB" altLang="x-none" dirty="0">
                <a:latin typeface="+mj-lt"/>
                <a:ea typeface="+mj-ea"/>
                <a:cs typeface="+mj-cs"/>
              </a:rPr>
              <a:t>Analysis</a:t>
            </a:r>
            <a:endParaRPr lang="en-US" altLang="en-US" dirty="0">
              <a:latin typeface="+mj-lt"/>
              <a:ea typeface="+mj-ea"/>
              <a:cs typeface="+mj-cs"/>
            </a:endParaRPr>
          </a:p>
        </p:txBody>
      </p:sp>
      <p:sp>
        <p:nvSpPr>
          <p:cNvPr id="3075" name="Rectangle 3"/>
          <p:cNvSpPr>
            <a:spLocks noGrp="1"/>
          </p:cNvSpPr>
          <p:nvPr>
            <p:ph type="subTitle" idx="1"/>
          </p:nvPr>
        </p:nvSpPr>
        <p:spPr/>
        <p:txBody>
          <a:bodyPr vert="horz" wrap="square" lIns="91440" tIns="45720" rIns="91440" bIns="45720" anchor="t"/>
          <a:p>
            <a:pPr eaLnBrk="1" hangingPunct="1">
              <a:buSzPct val="65000"/>
            </a:pPr>
            <a:endParaRPr lang="en-US" altLang="en-US" dirty="0">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p:txBody>
          <a:bodyPr vert="horz" wrap="square" lIns="91440" tIns="45720" rIns="91440" bIns="45720" anchor="t"/>
          <a:p>
            <a:pPr eaLnBrk="1" hangingPunct="1"/>
            <a:r>
              <a:rPr lang="en-US" altLang="en-US" dirty="0"/>
              <a:t>Can You Answer these Questions about Your Software Product?</a:t>
            </a:r>
            <a:endParaRPr lang="en-US" altLang="en-US" dirty="0"/>
          </a:p>
        </p:txBody>
      </p:sp>
      <p:sp>
        <p:nvSpPr>
          <p:cNvPr id="4099" name="Rectangle 3"/>
          <p:cNvSpPr>
            <a:spLocks noGrp="1"/>
          </p:cNvSpPr>
          <p:nvPr>
            <p:ph idx="1"/>
          </p:nvPr>
        </p:nvSpPr>
        <p:spPr>
          <a:xfrm>
            <a:off x="685800" y="2057400"/>
            <a:ext cx="8077200" cy="4038600"/>
          </a:xfrm>
        </p:spPr>
        <p:txBody>
          <a:bodyPr vert="horz" wrap="square" lIns="91440" tIns="45720" rIns="91440" bIns="45720" anchor="t"/>
          <a:p>
            <a:pPr eaLnBrk="1" hangingPunct="1"/>
            <a:r>
              <a:rPr lang="en-US" altLang="en-US" sz="2600" dirty="0"/>
              <a:t>How large was the product?</a:t>
            </a:r>
            <a:endParaRPr lang="en-US" altLang="en-US" sz="2600" dirty="0"/>
          </a:p>
          <a:p>
            <a:pPr eaLnBrk="1" hangingPunct="1"/>
            <a:r>
              <a:rPr lang="en-US" altLang="en-US" sz="2600" dirty="0"/>
              <a:t>What was the overall productivity of the software engineering group on the product?</a:t>
            </a:r>
            <a:endParaRPr lang="en-US" altLang="en-US" sz="2600" dirty="0"/>
          </a:p>
          <a:p>
            <a:pPr eaLnBrk="1" hangingPunct="1"/>
            <a:r>
              <a:rPr lang="en-US" altLang="en-US" sz="2600" dirty="0"/>
              <a:t>How many bugs were found before it was released?</a:t>
            </a:r>
            <a:endParaRPr lang="en-US" altLang="en-US" sz="2600" dirty="0"/>
          </a:p>
          <a:p>
            <a:pPr eaLnBrk="1" hangingPunct="1"/>
            <a:r>
              <a:rPr lang="en-US" altLang="en-US" sz="2600" dirty="0"/>
              <a:t>How many bugs did the customers find in the first three months after release?</a:t>
            </a:r>
            <a:endParaRPr lang="en-US" altLang="en-US" sz="2600" dirty="0"/>
          </a:p>
          <a:p>
            <a:pPr eaLnBrk="1" hangingPunct="1"/>
            <a:r>
              <a:rPr lang="en-US" altLang="en-US" sz="2600" dirty="0"/>
              <a:t>Was the overall quality better or worse than previous products?</a:t>
            </a:r>
            <a:endParaRPr lang="en-US" altLang="en-US" sz="26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p:txBody>
          <a:bodyPr vert="horz" wrap="square" lIns="91440" tIns="45720" rIns="91440" bIns="45720" anchor="t"/>
          <a:p>
            <a:pPr eaLnBrk="1" hangingPunct="1"/>
            <a:r>
              <a:rPr lang="en-US" altLang="en-US" dirty="0"/>
              <a:t>Advantages of Collecting Software Quality Metrics</a:t>
            </a:r>
            <a:endParaRPr lang="en-US" altLang="en-US" dirty="0"/>
          </a:p>
        </p:txBody>
      </p:sp>
      <p:sp>
        <p:nvSpPr>
          <p:cNvPr id="5123" name="Rectangle 3"/>
          <p:cNvSpPr>
            <a:spLocks noGrp="1"/>
          </p:cNvSpPr>
          <p:nvPr>
            <p:ph idx="1"/>
          </p:nvPr>
        </p:nvSpPr>
        <p:spPr>
          <a:xfrm>
            <a:off x="687388" y="2062163"/>
            <a:ext cx="8004175" cy="4068762"/>
          </a:xfrm>
        </p:spPr>
        <p:txBody>
          <a:bodyPr vert="horz" wrap="square" lIns="91440" tIns="45720" rIns="91440" bIns="45720" anchor="t"/>
          <a:p>
            <a:pPr eaLnBrk="1" hangingPunct="1"/>
            <a:r>
              <a:rPr lang="en-US" altLang="en-US" sz="2600" dirty="0"/>
              <a:t>Objective assessments as to whether quality requirements are being met can be made during development</a:t>
            </a:r>
            <a:endParaRPr lang="en-US" altLang="en-US" sz="2600" dirty="0"/>
          </a:p>
          <a:p>
            <a:pPr eaLnBrk="1" hangingPunct="1"/>
            <a:r>
              <a:rPr lang="en-US" altLang="en-US" sz="2600" dirty="0"/>
              <a:t>A quantitative assessment of quality can provide the basis for decisions regarding the software’s fitness for use</a:t>
            </a:r>
            <a:endParaRPr lang="en-US" altLang="en-US" sz="2600" dirty="0"/>
          </a:p>
          <a:p>
            <a:pPr eaLnBrk="1" hangingPunct="1"/>
            <a:r>
              <a:rPr lang="en-US" altLang="en-US" sz="2600" dirty="0"/>
              <a:t>The effectiveness of the software development process can be objectively assessed</a:t>
            </a:r>
            <a:endParaRPr lang="en-US" altLang="en-US" sz="2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p:txBody>
          <a:bodyPr vert="horz" wrap="square" lIns="91440" tIns="45720" rIns="91440" bIns="45720" anchor="t"/>
          <a:p>
            <a:pPr eaLnBrk="1" hangingPunct="1"/>
            <a:r>
              <a:rPr lang="en-US" altLang="en-US" dirty="0"/>
              <a:t>Terminology</a:t>
            </a:r>
            <a:endParaRPr lang="en-GB" altLang="en-US" dirty="0"/>
          </a:p>
        </p:txBody>
      </p:sp>
      <p:sp>
        <p:nvSpPr>
          <p:cNvPr id="871427" name="Rectangle 3"/>
          <p:cNvSpPr>
            <a:spLocks noGrp="1" noChangeArrowheads="1"/>
          </p:cNvSpPr>
          <p:nvPr>
            <p:ph idx="1"/>
          </p:nvPr>
        </p:nvSpPr>
        <p:spPr/>
        <p:txBody>
          <a:bodyPr vert="horz" wrap="square" lIns="91440" tIns="45720" rIns="91440" bIns="45720" numCol="1" anchor="t" anchorCtr="0" compatLnSpc="1">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2000" b="0" i="0" u="none" strike="noStrike" kern="0" cap="none" spc="0" normalizeH="0" baseline="0" noProof="0" smtClean="0">
                <a:ln>
                  <a:noFill/>
                </a:ln>
                <a:solidFill>
                  <a:schemeClr val="tx1"/>
                </a:solidFill>
                <a:effectLst/>
                <a:uLnTx/>
                <a:uFillTx/>
                <a:latin typeface="+mn-lt"/>
                <a:ea typeface="+mn-ea"/>
                <a:cs typeface="+mn-cs"/>
              </a:rPr>
              <a:t>Measure: Quantitative indication of the extent, amount, dimension, or size of some attribute of a product or process. A single data point</a:t>
            </a:r>
            <a:endParaRPr kumimoji="0" lang="en-US" alt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2000" b="0" i="0" u="none" strike="noStrike" kern="0" cap="none" spc="0" normalizeH="0" baseline="0" noProof="0" smtClean="0">
                <a:ln>
                  <a:noFill/>
                </a:ln>
                <a:solidFill>
                  <a:schemeClr val="tx1"/>
                </a:solidFill>
                <a:effectLst/>
                <a:uLnTx/>
                <a:uFillTx/>
                <a:latin typeface="+mn-lt"/>
                <a:ea typeface="+mn-ea"/>
                <a:cs typeface="+mn-cs"/>
              </a:rPr>
              <a:t>Metrics: The degree to which a system, component, or process possesses a given attribute. Relates several measures (e.g. average number of errors found per person hour)</a:t>
            </a:r>
            <a:endParaRPr kumimoji="0" lang="en-US" alt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2000" b="0" i="0" u="none" strike="noStrike" kern="0" cap="none" spc="0" normalizeH="0" baseline="0" noProof="0" smtClean="0">
                <a:ln>
                  <a:noFill/>
                </a:ln>
                <a:solidFill>
                  <a:schemeClr val="tx1"/>
                </a:solidFill>
                <a:effectLst/>
                <a:uLnTx/>
                <a:uFillTx/>
                <a:latin typeface="+mn-lt"/>
                <a:ea typeface="+mn-ea"/>
                <a:cs typeface="+mn-cs"/>
              </a:rPr>
              <a:t>Indicators: A combination of metrics that provides insight into the software process, project or product</a:t>
            </a:r>
            <a:endParaRPr kumimoji="0" lang="en-US" alt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2000" b="0" i="0" u="none" strike="noStrike" kern="0" cap="none" spc="0" normalizeH="0" baseline="0" noProof="0" smtClean="0">
                <a:ln>
                  <a:noFill/>
                </a:ln>
                <a:solidFill>
                  <a:schemeClr val="tx1"/>
                </a:solidFill>
                <a:effectLst/>
                <a:uLnTx/>
                <a:uFillTx/>
                <a:latin typeface="+mn-lt"/>
                <a:ea typeface="+mn-ea"/>
                <a:cs typeface="+mn-cs"/>
              </a:rPr>
              <a:t>Direct Metrics: Immediately measurable attributes (e.g. line of code, execution speed, defects reported)</a:t>
            </a:r>
            <a:endParaRPr kumimoji="0" lang="en-US" alt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2000" b="0" i="0" u="none" strike="noStrike" kern="0" cap="none" spc="0" normalizeH="0" baseline="0" noProof="0" smtClean="0">
                <a:ln>
                  <a:noFill/>
                </a:ln>
                <a:solidFill>
                  <a:schemeClr val="tx1"/>
                </a:solidFill>
                <a:effectLst/>
                <a:uLnTx/>
                <a:uFillTx/>
                <a:latin typeface="+mn-lt"/>
                <a:ea typeface="+mn-ea"/>
                <a:cs typeface="+mn-cs"/>
              </a:rPr>
              <a:t>Indirect Metrics: Aspects that are not immediately quantifiable (e.g. functionality, quantity, reliability)</a:t>
            </a:r>
            <a:endParaRPr kumimoji="0" lang="en-US" alt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2000" b="0" i="0" u="none" strike="noStrike" kern="0" cap="none" spc="0" normalizeH="0" baseline="0" noProof="0" smtClean="0">
                <a:ln>
                  <a:noFill/>
                </a:ln>
                <a:solidFill>
                  <a:schemeClr val="tx1"/>
                </a:solidFill>
                <a:effectLst/>
                <a:uLnTx/>
                <a:uFillTx/>
                <a:latin typeface="+mn-lt"/>
                <a:ea typeface="+mn-ea"/>
                <a:cs typeface="+mn-cs"/>
              </a:rPr>
              <a:t>Faults:</a:t>
            </a:r>
            <a:endParaRPr kumimoji="0" lang="en-US" altLang="en-US" sz="2000" b="0" i="0" u="none" strike="noStrike" kern="0" cap="none" spc="0" normalizeH="0" baseline="0" noProof="0" smtClean="0">
              <a:ln>
                <a:noFill/>
              </a:ln>
              <a:solidFill>
                <a:schemeClr val="tx1"/>
              </a:solidFill>
              <a:effectLst/>
              <a:uLnTx/>
              <a:uFillTx/>
              <a:latin typeface="+mn-lt"/>
              <a:ea typeface="+mn-ea"/>
              <a:cs typeface="+mn-cs"/>
            </a:endParaRP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Symbol" panose="05050102010706020507" pitchFamily="18" charset="2"/>
              <a:buChar char="-"/>
              <a:defRPr/>
            </a:pPr>
            <a:r>
              <a:rPr kumimoji="0" lang="en-US" altLang="en-US" sz="1800" b="0" i="0" u="none" strike="noStrike" kern="0" cap="none" spc="0" normalizeH="0" baseline="0" noProof="0" smtClean="0">
                <a:ln>
                  <a:noFill/>
                </a:ln>
                <a:solidFill>
                  <a:schemeClr val="tx1"/>
                </a:solidFill>
                <a:effectLst/>
                <a:uLnTx/>
                <a:uFillTx/>
                <a:latin typeface="+mn-lt"/>
              </a:rPr>
              <a:t>Errors: Faults found by the practitioners during software development</a:t>
            </a:r>
            <a:endParaRPr kumimoji="0" lang="en-US" altLang="en-US" sz="1800" b="0" i="0" u="none" strike="noStrike" kern="0" cap="none" spc="0" normalizeH="0" baseline="0" noProof="0" smtClean="0">
              <a:ln>
                <a:noFill/>
              </a:ln>
              <a:solidFill>
                <a:schemeClr val="tx1"/>
              </a:solidFill>
              <a:effectLst/>
              <a:uLnTx/>
              <a:uFillTx/>
              <a:latin typeface="+mn-lt"/>
            </a:endParaRP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Symbol" panose="05050102010706020507" pitchFamily="18" charset="2"/>
              <a:buChar char="-"/>
              <a:defRPr/>
            </a:pPr>
            <a:r>
              <a:rPr kumimoji="0" lang="en-US" altLang="en-US" sz="1800" b="0" i="0" u="none" strike="noStrike" kern="0" cap="none" spc="0" normalizeH="0" baseline="0" noProof="0" smtClean="0">
                <a:ln>
                  <a:noFill/>
                </a:ln>
                <a:solidFill>
                  <a:schemeClr val="tx1"/>
                </a:solidFill>
                <a:effectLst/>
                <a:uLnTx/>
                <a:uFillTx/>
                <a:latin typeface="+mn-lt"/>
              </a:rPr>
              <a:t>Defects: Faults found by the customers after release</a:t>
            </a:r>
            <a:endParaRPr kumimoji="0" lang="en-US" altLang="en-US" sz="1800" b="0" i="0" u="none" strike="noStrike" kern="0" cap="none" spc="0" normalizeH="0" baseline="0" noProof="0" smtClean="0">
              <a:ln>
                <a:noFill/>
              </a:ln>
              <a:solidFill>
                <a:schemeClr val="tx1"/>
              </a:solidFill>
              <a:effectLst/>
              <a:uLnTx/>
              <a:uFillTx/>
              <a:latin typeface="+mn-l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3471863" y="515938"/>
            <a:ext cx="5905500" cy="703262"/>
          </a:xfrm>
        </p:spPr>
        <p:txBody>
          <a:bodyPr vert="horz" wrap="none" lIns="69831" tIns="27932" rIns="69831" bIns="27932" anchor="t">
            <a:spAutoFit/>
          </a:bodyPr>
          <a:p>
            <a:pPr eaLnBrk="1" hangingPunct="1"/>
            <a:r>
              <a:rPr lang="en-US" altLang="en-US" dirty="0"/>
              <a:t>A Good Manager Measures</a:t>
            </a:r>
            <a:endParaRPr lang="en-US" altLang="en-US" dirty="0"/>
          </a:p>
        </p:txBody>
      </p:sp>
      <p:sp>
        <p:nvSpPr>
          <p:cNvPr id="7171" name="Oval 3"/>
          <p:cNvSpPr/>
          <p:nvPr/>
        </p:nvSpPr>
        <p:spPr>
          <a:xfrm>
            <a:off x="3044825" y="1947863"/>
            <a:ext cx="2730500" cy="2228850"/>
          </a:xfrm>
          <a:prstGeom prst="ellipse">
            <a:avLst/>
          </a:prstGeom>
          <a:solidFill>
            <a:schemeClr val="accent1"/>
          </a:solidFill>
          <a:ln w="12700">
            <a:noFill/>
          </a:ln>
          <a:effectLst>
            <a:outerShdw dist="53882" dir="2699999" algn="ctr" rotWithShape="0">
              <a:schemeClr val="bg2"/>
            </a:outerShdw>
          </a:effectLst>
        </p:spPr>
        <p:txBody>
          <a:bodyPr wrap="none" anchor="ctr"/>
          <a:p>
            <a:endParaRPr dirty="0">
              <a:latin typeface="Arial" panose="020B0604020202020204" pitchFamily="34" charset="0"/>
            </a:endParaRPr>
          </a:p>
        </p:txBody>
      </p:sp>
      <p:sp>
        <p:nvSpPr>
          <p:cNvPr id="7172" name="Oval 4"/>
          <p:cNvSpPr/>
          <p:nvPr/>
        </p:nvSpPr>
        <p:spPr>
          <a:xfrm>
            <a:off x="3044825" y="1947863"/>
            <a:ext cx="2730500" cy="2228850"/>
          </a:xfrm>
          <a:prstGeom prst="ellipse">
            <a:avLst/>
          </a:prstGeom>
          <a:noFill/>
          <a:ln w="12700">
            <a:noFill/>
          </a:ln>
        </p:spPr>
        <p:txBody>
          <a:bodyPr wrap="none" anchor="ctr"/>
          <a:p>
            <a:endParaRPr dirty="0">
              <a:latin typeface="Arial" panose="020B0604020202020204" pitchFamily="34" charset="0"/>
            </a:endParaRPr>
          </a:p>
        </p:txBody>
      </p:sp>
      <p:sp>
        <p:nvSpPr>
          <p:cNvPr id="7173" name="Rectangle 5"/>
          <p:cNvSpPr/>
          <p:nvPr/>
        </p:nvSpPr>
        <p:spPr>
          <a:xfrm>
            <a:off x="6218238" y="4324350"/>
            <a:ext cx="2044700" cy="2228850"/>
          </a:xfrm>
          <a:prstGeom prst="rect">
            <a:avLst/>
          </a:prstGeom>
          <a:solidFill>
            <a:schemeClr val="hlink"/>
          </a:solidFill>
          <a:ln w="12700">
            <a:noFill/>
          </a:ln>
          <a:effectLst>
            <a:outerShdw dist="53882" dir="2699999" algn="ctr" rotWithShape="0">
              <a:schemeClr val="bg2"/>
            </a:outerShdw>
          </a:effectLst>
        </p:spPr>
        <p:txBody>
          <a:bodyPr wrap="none" anchor="ctr"/>
          <a:p>
            <a:endParaRPr dirty="0">
              <a:latin typeface="Arial" panose="020B0604020202020204" pitchFamily="34" charset="0"/>
            </a:endParaRPr>
          </a:p>
        </p:txBody>
      </p:sp>
      <p:sp>
        <p:nvSpPr>
          <p:cNvPr id="7174" name="Rectangle 6"/>
          <p:cNvSpPr/>
          <p:nvPr/>
        </p:nvSpPr>
        <p:spPr>
          <a:xfrm>
            <a:off x="6218238" y="4324350"/>
            <a:ext cx="2044700" cy="2228850"/>
          </a:xfrm>
          <a:prstGeom prst="rect">
            <a:avLst/>
          </a:prstGeom>
          <a:noFill/>
          <a:ln w="12700">
            <a:noFill/>
          </a:ln>
        </p:spPr>
        <p:txBody>
          <a:bodyPr wrap="none" anchor="ctr"/>
          <a:p>
            <a:endParaRPr dirty="0">
              <a:latin typeface="Arial" panose="020B0604020202020204" pitchFamily="34" charset="0"/>
            </a:endParaRPr>
          </a:p>
        </p:txBody>
      </p:sp>
      <p:sp>
        <p:nvSpPr>
          <p:cNvPr id="7175" name="Rectangle 7"/>
          <p:cNvSpPr/>
          <p:nvPr/>
        </p:nvSpPr>
        <p:spPr>
          <a:xfrm>
            <a:off x="3397250" y="2752725"/>
            <a:ext cx="2371725" cy="498475"/>
          </a:xfrm>
          <a:prstGeom prst="rect">
            <a:avLst/>
          </a:prstGeom>
          <a:noFill/>
          <a:ln w="12700">
            <a:noFill/>
          </a:ln>
        </p:spPr>
        <p:txBody>
          <a:bodyPr wrap="none" lIns="99509" tIns="48882" rIns="99509" bIns="48882">
            <a:spAutoFit/>
          </a:bodyPr>
          <a:p>
            <a:pPr defTabSz="1005205"/>
            <a:r>
              <a:rPr lang="en-US" altLang="en-US" sz="2600" b="1" dirty="0">
                <a:solidFill>
                  <a:schemeClr val="bg1"/>
                </a:solidFill>
                <a:latin typeface="Helvetica" pitchFamily="34" charset="0"/>
              </a:rPr>
              <a:t>measurement</a:t>
            </a:r>
            <a:endParaRPr lang="en-US" altLang="en-US" sz="2600" b="1" dirty="0">
              <a:solidFill>
                <a:schemeClr val="bg1"/>
              </a:solidFill>
              <a:latin typeface="Helvetica" pitchFamily="34" charset="0"/>
            </a:endParaRPr>
          </a:p>
        </p:txBody>
      </p:sp>
      <p:sp>
        <p:nvSpPr>
          <p:cNvPr id="7176" name="Rectangle 8"/>
          <p:cNvSpPr/>
          <p:nvPr/>
        </p:nvSpPr>
        <p:spPr>
          <a:xfrm>
            <a:off x="6242050" y="4443413"/>
            <a:ext cx="2054225" cy="898525"/>
          </a:xfrm>
          <a:prstGeom prst="rect">
            <a:avLst/>
          </a:prstGeom>
          <a:noFill/>
          <a:ln w="12700">
            <a:noFill/>
          </a:ln>
        </p:spPr>
        <p:txBody>
          <a:bodyPr wrap="none" lIns="99509" tIns="48882" rIns="99509" bIns="48882">
            <a:spAutoFit/>
          </a:bodyPr>
          <a:p>
            <a:pPr defTabSz="1005205"/>
            <a:r>
              <a:rPr lang="en-US" altLang="en-US" sz="2600" b="1" dirty="0">
                <a:solidFill>
                  <a:schemeClr val="bg1"/>
                </a:solidFill>
                <a:latin typeface="Helvetica" pitchFamily="34" charset="0"/>
              </a:rPr>
              <a:t>What do we</a:t>
            </a:r>
            <a:endParaRPr lang="en-US" altLang="en-US" sz="2600" b="1" dirty="0">
              <a:solidFill>
                <a:schemeClr val="bg1"/>
              </a:solidFill>
              <a:latin typeface="Helvetica" pitchFamily="34" charset="0"/>
            </a:endParaRPr>
          </a:p>
          <a:p>
            <a:pPr defTabSz="1005205"/>
            <a:endParaRPr lang="en-US" altLang="en-US" sz="2600" b="1" dirty="0">
              <a:solidFill>
                <a:schemeClr val="bg1"/>
              </a:solidFill>
              <a:latin typeface="Helvetica" pitchFamily="34" charset="0"/>
            </a:endParaRPr>
          </a:p>
        </p:txBody>
      </p:sp>
      <p:sp>
        <p:nvSpPr>
          <p:cNvPr id="853001" name="Rectangle 9"/>
          <p:cNvSpPr>
            <a:spLocks noChangeArrowheads="1"/>
          </p:cNvSpPr>
          <p:nvPr/>
        </p:nvSpPr>
        <p:spPr bwMode="auto">
          <a:xfrm>
            <a:off x="6265863" y="4786313"/>
            <a:ext cx="1520825" cy="8985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9509" tIns="48882" rIns="99509" bIns="48882">
            <a:spAutoFit/>
          </a:bodyPr>
          <a:lstStyle>
            <a:lvl1pPr defTabSz="1005205">
              <a:defRPr sz="2400">
                <a:solidFill>
                  <a:schemeClr val="tx1"/>
                </a:solidFill>
                <a:latin typeface="Times New Roman" panose="02020603050405020304" pitchFamily="18" charset="0"/>
              </a:defRPr>
            </a:lvl1pPr>
            <a:lvl2pPr marL="503555" defTabSz="1005205">
              <a:defRPr sz="2400">
                <a:solidFill>
                  <a:schemeClr val="tx1"/>
                </a:solidFill>
                <a:latin typeface="Times New Roman" panose="02020603050405020304" pitchFamily="18" charset="0"/>
              </a:defRPr>
            </a:lvl2pPr>
            <a:lvl3pPr marL="1005205" defTabSz="1005205">
              <a:defRPr sz="2400">
                <a:solidFill>
                  <a:schemeClr val="tx1"/>
                </a:solidFill>
                <a:latin typeface="Times New Roman" panose="02020603050405020304" pitchFamily="18" charset="0"/>
              </a:defRPr>
            </a:lvl3pPr>
            <a:lvl4pPr marL="1508125" defTabSz="1005205">
              <a:defRPr sz="2400">
                <a:solidFill>
                  <a:schemeClr val="tx1"/>
                </a:solidFill>
                <a:latin typeface="Times New Roman" panose="02020603050405020304" pitchFamily="18" charset="0"/>
              </a:defRPr>
            </a:lvl4pPr>
            <a:lvl5pPr marL="2011680" defTabSz="1005205">
              <a:defRPr sz="2400">
                <a:solidFill>
                  <a:schemeClr val="tx1"/>
                </a:solidFill>
                <a:latin typeface="Times New Roman" panose="02020603050405020304" pitchFamily="18" charset="0"/>
              </a:defRPr>
            </a:lvl5pPr>
            <a:lvl6pPr marL="2468880" defTabSz="1005205" eaLnBrk="0" fontAlgn="base" hangingPunct="0">
              <a:spcBef>
                <a:spcPct val="0"/>
              </a:spcBef>
              <a:spcAft>
                <a:spcPct val="0"/>
              </a:spcAft>
              <a:defRPr sz="2400">
                <a:solidFill>
                  <a:schemeClr val="tx1"/>
                </a:solidFill>
                <a:latin typeface="Times New Roman" panose="02020603050405020304" pitchFamily="18" charset="0"/>
              </a:defRPr>
            </a:lvl6pPr>
            <a:lvl7pPr marL="2926080" defTabSz="1005205" eaLnBrk="0" fontAlgn="base" hangingPunct="0">
              <a:spcBef>
                <a:spcPct val="0"/>
              </a:spcBef>
              <a:spcAft>
                <a:spcPct val="0"/>
              </a:spcAft>
              <a:defRPr sz="2400">
                <a:solidFill>
                  <a:schemeClr val="tx1"/>
                </a:solidFill>
                <a:latin typeface="Times New Roman" panose="02020603050405020304" pitchFamily="18" charset="0"/>
              </a:defRPr>
            </a:lvl7pPr>
            <a:lvl8pPr marL="3383280" defTabSz="1005205" eaLnBrk="0" fontAlgn="base" hangingPunct="0">
              <a:spcBef>
                <a:spcPct val="0"/>
              </a:spcBef>
              <a:spcAft>
                <a:spcPct val="0"/>
              </a:spcAft>
              <a:defRPr sz="2400">
                <a:solidFill>
                  <a:schemeClr val="tx1"/>
                </a:solidFill>
                <a:latin typeface="Times New Roman" panose="02020603050405020304" pitchFamily="18" charset="0"/>
              </a:defRPr>
            </a:lvl8pPr>
            <a:lvl9pPr marL="3840480" defTabSz="100520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1005205"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smtClean="0">
                <a:ln>
                  <a:noFill/>
                </a:ln>
                <a:solidFill>
                  <a:schemeClr val="bg1"/>
                </a:solidFill>
                <a:effectLst/>
                <a:uLnTx/>
                <a:uFillTx/>
                <a:latin typeface="Helvetica" pitchFamily="34" charset="0"/>
                <a:ea typeface="+mn-ea"/>
                <a:cs typeface="+mn-cs"/>
              </a:rPr>
              <a:t>use as a</a:t>
            </a:r>
            <a:endParaRPr kumimoji="0" lang="en-US" altLang="en-US" sz="2600" b="1" i="0" u="none" strike="noStrike" kern="1200" cap="none" spc="0" normalizeH="0" baseline="0" noProof="0" smtClean="0">
              <a:ln>
                <a:noFill/>
              </a:ln>
              <a:solidFill>
                <a:schemeClr val="bg1"/>
              </a:solidFill>
              <a:effectLst/>
              <a:uLnTx/>
              <a:uFillTx/>
              <a:latin typeface="Helvetica" pitchFamily="34" charset="0"/>
              <a:ea typeface="+mn-ea"/>
              <a:cs typeface="+mn-cs"/>
            </a:endParaRPr>
          </a:p>
          <a:p>
            <a:pPr marL="0" marR="0" lvl="0" indent="0" algn="l" defTabSz="1005205" rtl="0" eaLnBrk="1" fontAlgn="base" latinLnBrk="0" hangingPunct="1">
              <a:lnSpc>
                <a:spcPct val="100000"/>
              </a:lnSpc>
              <a:spcBef>
                <a:spcPct val="0"/>
              </a:spcBef>
              <a:spcAft>
                <a:spcPct val="0"/>
              </a:spcAft>
              <a:buClrTx/>
              <a:buSzTx/>
              <a:buFontTx/>
              <a:buNone/>
              <a:defRPr/>
            </a:pPr>
            <a:endParaRPr kumimoji="0" lang="en-US" altLang="en-US" sz="26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pitchFamily="34" charset="0"/>
              <a:ea typeface="+mn-ea"/>
              <a:cs typeface="+mn-cs"/>
            </a:endParaRPr>
          </a:p>
        </p:txBody>
      </p:sp>
      <p:sp>
        <p:nvSpPr>
          <p:cNvPr id="853002" name="Rectangle 10"/>
          <p:cNvSpPr>
            <a:spLocks noChangeArrowheads="1"/>
          </p:cNvSpPr>
          <p:nvPr/>
        </p:nvSpPr>
        <p:spPr bwMode="auto">
          <a:xfrm>
            <a:off x="6280150" y="5157788"/>
            <a:ext cx="1258888" cy="8985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9509" tIns="48882" rIns="99509" bIns="48882">
            <a:spAutoFit/>
          </a:bodyPr>
          <a:lstStyle>
            <a:lvl1pPr defTabSz="1005205">
              <a:defRPr sz="2400">
                <a:solidFill>
                  <a:schemeClr val="tx1"/>
                </a:solidFill>
                <a:latin typeface="Times New Roman" panose="02020603050405020304" pitchFamily="18" charset="0"/>
              </a:defRPr>
            </a:lvl1pPr>
            <a:lvl2pPr marL="503555" defTabSz="1005205">
              <a:defRPr sz="2400">
                <a:solidFill>
                  <a:schemeClr val="tx1"/>
                </a:solidFill>
                <a:latin typeface="Times New Roman" panose="02020603050405020304" pitchFamily="18" charset="0"/>
              </a:defRPr>
            </a:lvl2pPr>
            <a:lvl3pPr marL="1005205" defTabSz="1005205">
              <a:defRPr sz="2400">
                <a:solidFill>
                  <a:schemeClr val="tx1"/>
                </a:solidFill>
                <a:latin typeface="Times New Roman" panose="02020603050405020304" pitchFamily="18" charset="0"/>
              </a:defRPr>
            </a:lvl3pPr>
            <a:lvl4pPr marL="1508125" defTabSz="1005205">
              <a:defRPr sz="2400">
                <a:solidFill>
                  <a:schemeClr val="tx1"/>
                </a:solidFill>
                <a:latin typeface="Times New Roman" panose="02020603050405020304" pitchFamily="18" charset="0"/>
              </a:defRPr>
            </a:lvl4pPr>
            <a:lvl5pPr marL="2011680" defTabSz="1005205">
              <a:defRPr sz="2400">
                <a:solidFill>
                  <a:schemeClr val="tx1"/>
                </a:solidFill>
                <a:latin typeface="Times New Roman" panose="02020603050405020304" pitchFamily="18" charset="0"/>
              </a:defRPr>
            </a:lvl5pPr>
            <a:lvl6pPr marL="2468880" defTabSz="1005205" eaLnBrk="0" fontAlgn="base" hangingPunct="0">
              <a:spcBef>
                <a:spcPct val="0"/>
              </a:spcBef>
              <a:spcAft>
                <a:spcPct val="0"/>
              </a:spcAft>
              <a:defRPr sz="2400">
                <a:solidFill>
                  <a:schemeClr val="tx1"/>
                </a:solidFill>
                <a:latin typeface="Times New Roman" panose="02020603050405020304" pitchFamily="18" charset="0"/>
              </a:defRPr>
            </a:lvl6pPr>
            <a:lvl7pPr marL="2926080" defTabSz="1005205" eaLnBrk="0" fontAlgn="base" hangingPunct="0">
              <a:spcBef>
                <a:spcPct val="0"/>
              </a:spcBef>
              <a:spcAft>
                <a:spcPct val="0"/>
              </a:spcAft>
              <a:defRPr sz="2400">
                <a:solidFill>
                  <a:schemeClr val="tx1"/>
                </a:solidFill>
                <a:latin typeface="Times New Roman" panose="02020603050405020304" pitchFamily="18" charset="0"/>
              </a:defRPr>
            </a:lvl7pPr>
            <a:lvl8pPr marL="3383280" defTabSz="1005205" eaLnBrk="0" fontAlgn="base" hangingPunct="0">
              <a:spcBef>
                <a:spcPct val="0"/>
              </a:spcBef>
              <a:spcAft>
                <a:spcPct val="0"/>
              </a:spcAft>
              <a:defRPr sz="2400">
                <a:solidFill>
                  <a:schemeClr val="tx1"/>
                </a:solidFill>
                <a:latin typeface="Times New Roman" panose="02020603050405020304" pitchFamily="18" charset="0"/>
              </a:defRPr>
            </a:lvl8pPr>
            <a:lvl9pPr marL="3840480" defTabSz="100520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1005205"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smtClean="0">
                <a:ln>
                  <a:noFill/>
                </a:ln>
                <a:solidFill>
                  <a:schemeClr val="bg1"/>
                </a:solidFill>
                <a:effectLst/>
                <a:uLnTx/>
                <a:uFillTx/>
                <a:latin typeface="Helvetica" pitchFamily="34" charset="0"/>
                <a:ea typeface="+mn-ea"/>
                <a:cs typeface="+mn-cs"/>
              </a:rPr>
              <a:t>basis?</a:t>
            </a:r>
            <a:endParaRPr kumimoji="0" lang="en-US" altLang="en-US" sz="2600" b="1" i="0" u="none" strike="noStrike" kern="1200" cap="none" spc="0" normalizeH="0" baseline="0" noProof="0" smtClean="0">
              <a:ln>
                <a:noFill/>
              </a:ln>
              <a:solidFill>
                <a:schemeClr val="bg1"/>
              </a:solidFill>
              <a:effectLst/>
              <a:uLnTx/>
              <a:uFillTx/>
              <a:latin typeface="Helvetica" pitchFamily="34" charset="0"/>
              <a:ea typeface="+mn-ea"/>
              <a:cs typeface="+mn-cs"/>
            </a:endParaRPr>
          </a:p>
          <a:p>
            <a:pPr marL="0" marR="0" lvl="0" indent="0" algn="l" defTabSz="1005205" rtl="0" eaLnBrk="1" fontAlgn="base" latinLnBrk="0" hangingPunct="1">
              <a:lnSpc>
                <a:spcPct val="100000"/>
              </a:lnSpc>
              <a:spcBef>
                <a:spcPct val="0"/>
              </a:spcBef>
              <a:spcAft>
                <a:spcPct val="0"/>
              </a:spcAft>
              <a:buClrTx/>
              <a:buSzTx/>
              <a:buFontTx/>
              <a:buNone/>
              <a:defRPr/>
            </a:pPr>
            <a:endParaRPr kumimoji="0" lang="en-US" altLang="en-US" sz="26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pitchFamily="34" charset="0"/>
              <a:ea typeface="+mn-ea"/>
              <a:cs typeface="+mn-cs"/>
            </a:endParaRPr>
          </a:p>
        </p:txBody>
      </p:sp>
      <p:sp>
        <p:nvSpPr>
          <p:cNvPr id="853003" name="Rectangle 11"/>
          <p:cNvSpPr>
            <a:spLocks noChangeArrowheads="1"/>
          </p:cNvSpPr>
          <p:nvPr/>
        </p:nvSpPr>
        <p:spPr bwMode="auto">
          <a:xfrm>
            <a:off x="6216650" y="5500688"/>
            <a:ext cx="1617663" cy="8985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9509" tIns="48882" rIns="99509" bIns="48882">
            <a:spAutoFit/>
          </a:bodyPr>
          <a:lstStyle>
            <a:lvl1pPr defTabSz="1005205">
              <a:defRPr sz="2400">
                <a:solidFill>
                  <a:schemeClr val="tx1"/>
                </a:solidFill>
                <a:latin typeface="Times New Roman" panose="02020603050405020304" pitchFamily="18" charset="0"/>
              </a:defRPr>
            </a:lvl1pPr>
            <a:lvl2pPr marL="503555" defTabSz="1005205">
              <a:defRPr sz="2400">
                <a:solidFill>
                  <a:schemeClr val="tx1"/>
                </a:solidFill>
                <a:latin typeface="Times New Roman" panose="02020603050405020304" pitchFamily="18" charset="0"/>
              </a:defRPr>
            </a:lvl2pPr>
            <a:lvl3pPr marL="1005205" defTabSz="1005205">
              <a:defRPr sz="2400">
                <a:solidFill>
                  <a:schemeClr val="tx1"/>
                </a:solidFill>
                <a:latin typeface="Times New Roman" panose="02020603050405020304" pitchFamily="18" charset="0"/>
              </a:defRPr>
            </a:lvl3pPr>
            <a:lvl4pPr marL="1508125" defTabSz="1005205">
              <a:defRPr sz="2400">
                <a:solidFill>
                  <a:schemeClr val="tx1"/>
                </a:solidFill>
                <a:latin typeface="Times New Roman" panose="02020603050405020304" pitchFamily="18" charset="0"/>
              </a:defRPr>
            </a:lvl4pPr>
            <a:lvl5pPr marL="2011680" defTabSz="1005205">
              <a:defRPr sz="2400">
                <a:solidFill>
                  <a:schemeClr val="tx1"/>
                </a:solidFill>
                <a:latin typeface="Times New Roman" panose="02020603050405020304" pitchFamily="18" charset="0"/>
              </a:defRPr>
            </a:lvl5pPr>
            <a:lvl6pPr marL="2468880" defTabSz="1005205" eaLnBrk="0" fontAlgn="base" hangingPunct="0">
              <a:spcBef>
                <a:spcPct val="0"/>
              </a:spcBef>
              <a:spcAft>
                <a:spcPct val="0"/>
              </a:spcAft>
              <a:defRPr sz="2400">
                <a:solidFill>
                  <a:schemeClr val="tx1"/>
                </a:solidFill>
                <a:latin typeface="Times New Roman" panose="02020603050405020304" pitchFamily="18" charset="0"/>
              </a:defRPr>
            </a:lvl6pPr>
            <a:lvl7pPr marL="2926080" defTabSz="1005205" eaLnBrk="0" fontAlgn="base" hangingPunct="0">
              <a:spcBef>
                <a:spcPct val="0"/>
              </a:spcBef>
              <a:spcAft>
                <a:spcPct val="0"/>
              </a:spcAft>
              <a:defRPr sz="2400">
                <a:solidFill>
                  <a:schemeClr val="tx1"/>
                </a:solidFill>
                <a:latin typeface="Times New Roman" panose="02020603050405020304" pitchFamily="18" charset="0"/>
              </a:defRPr>
            </a:lvl7pPr>
            <a:lvl8pPr marL="3383280" defTabSz="1005205" eaLnBrk="0" fontAlgn="base" hangingPunct="0">
              <a:spcBef>
                <a:spcPct val="0"/>
              </a:spcBef>
              <a:spcAft>
                <a:spcPct val="0"/>
              </a:spcAft>
              <a:defRPr sz="2400">
                <a:solidFill>
                  <a:schemeClr val="tx1"/>
                </a:solidFill>
                <a:latin typeface="Times New Roman" panose="02020603050405020304" pitchFamily="18" charset="0"/>
              </a:defRPr>
            </a:lvl8pPr>
            <a:lvl9pPr marL="3840480" defTabSz="100520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1005205"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pitchFamily="34" charset="0"/>
                <a:ea typeface="+mn-ea"/>
                <a:cs typeface="+mn-cs"/>
              </a:rPr>
              <a:t>  •   </a:t>
            </a:r>
            <a:r>
              <a:rPr kumimoji="0" lang="en-US" altLang="en-US" sz="2600" b="1" i="0" u="none" strike="noStrike" kern="1200" cap="none" spc="0" normalizeH="0" baseline="0" noProof="0" smtClean="0">
                <a:ln>
                  <a:noFill/>
                </a:ln>
                <a:solidFill>
                  <a:schemeClr val="bg1"/>
                </a:solidFill>
                <a:effectLst/>
                <a:uLnTx/>
                <a:uFillTx/>
                <a:latin typeface="Helvetica" pitchFamily="34" charset="0"/>
                <a:ea typeface="+mn-ea"/>
                <a:cs typeface="+mn-cs"/>
              </a:rPr>
              <a:t>size?</a:t>
            </a:r>
            <a:endParaRPr kumimoji="0" lang="en-US" altLang="en-US" sz="2600" b="1" i="0" u="none" strike="noStrike" kern="1200" cap="none" spc="0" normalizeH="0" baseline="0" noProof="0" smtClean="0">
              <a:ln>
                <a:noFill/>
              </a:ln>
              <a:solidFill>
                <a:schemeClr val="bg1"/>
              </a:solidFill>
              <a:effectLst/>
              <a:uLnTx/>
              <a:uFillTx/>
              <a:latin typeface="Helvetica" pitchFamily="34" charset="0"/>
              <a:ea typeface="+mn-ea"/>
              <a:cs typeface="+mn-cs"/>
            </a:endParaRPr>
          </a:p>
          <a:p>
            <a:pPr marL="0" marR="0" lvl="0" indent="0" algn="l" defTabSz="1005205" rtl="0" eaLnBrk="1" fontAlgn="base" latinLnBrk="0" hangingPunct="1">
              <a:lnSpc>
                <a:spcPct val="100000"/>
              </a:lnSpc>
              <a:spcBef>
                <a:spcPct val="0"/>
              </a:spcBef>
              <a:spcAft>
                <a:spcPct val="0"/>
              </a:spcAft>
              <a:buClrTx/>
              <a:buSzTx/>
              <a:buFontTx/>
              <a:buNone/>
              <a:defRPr/>
            </a:pPr>
            <a:endParaRPr kumimoji="0" lang="en-US" altLang="en-US" sz="26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pitchFamily="34" charset="0"/>
              <a:ea typeface="+mn-ea"/>
              <a:cs typeface="+mn-cs"/>
            </a:endParaRPr>
          </a:p>
        </p:txBody>
      </p:sp>
      <p:sp>
        <p:nvSpPr>
          <p:cNvPr id="853004" name="Rectangle 12"/>
          <p:cNvSpPr>
            <a:spLocks noChangeArrowheads="1"/>
          </p:cNvSpPr>
          <p:nvPr/>
        </p:nvSpPr>
        <p:spPr bwMode="auto">
          <a:xfrm>
            <a:off x="6216650" y="5857875"/>
            <a:ext cx="2300288" cy="498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9509" tIns="48882" rIns="99509" bIns="48882">
            <a:spAutoFit/>
          </a:bodyPr>
          <a:lstStyle>
            <a:lvl1pPr defTabSz="1005205">
              <a:defRPr sz="2400">
                <a:solidFill>
                  <a:schemeClr val="tx1"/>
                </a:solidFill>
                <a:latin typeface="Times New Roman" panose="02020603050405020304" pitchFamily="18" charset="0"/>
              </a:defRPr>
            </a:lvl1pPr>
            <a:lvl2pPr marL="503555" defTabSz="1005205">
              <a:defRPr sz="2400">
                <a:solidFill>
                  <a:schemeClr val="tx1"/>
                </a:solidFill>
                <a:latin typeface="Times New Roman" panose="02020603050405020304" pitchFamily="18" charset="0"/>
              </a:defRPr>
            </a:lvl2pPr>
            <a:lvl3pPr marL="1005205" defTabSz="1005205">
              <a:defRPr sz="2400">
                <a:solidFill>
                  <a:schemeClr val="tx1"/>
                </a:solidFill>
                <a:latin typeface="Times New Roman" panose="02020603050405020304" pitchFamily="18" charset="0"/>
              </a:defRPr>
            </a:lvl3pPr>
            <a:lvl4pPr marL="1508125" defTabSz="1005205">
              <a:defRPr sz="2400">
                <a:solidFill>
                  <a:schemeClr val="tx1"/>
                </a:solidFill>
                <a:latin typeface="Times New Roman" panose="02020603050405020304" pitchFamily="18" charset="0"/>
              </a:defRPr>
            </a:lvl4pPr>
            <a:lvl5pPr marL="2011680" defTabSz="1005205">
              <a:defRPr sz="2400">
                <a:solidFill>
                  <a:schemeClr val="tx1"/>
                </a:solidFill>
                <a:latin typeface="Times New Roman" panose="02020603050405020304" pitchFamily="18" charset="0"/>
              </a:defRPr>
            </a:lvl5pPr>
            <a:lvl6pPr marL="2468880" defTabSz="1005205" eaLnBrk="0" fontAlgn="base" hangingPunct="0">
              <a:spcBef>
                <a:spcPct val="0"/>
              </a:spcBef>
              <a:spcAft>
                <a:spcPct val="0"/>
              </a:spcAft>
              <a:defRPr sz="2400">
                <a:solidFill>
                  <a:schemeClr val="tx1"/>
                </a:solidFill>
                <a:latin typeface="Times New Roman" panose="02020603050405020304" pitchFamily="18" charset="0"/>
              </a:defRPr>
            </a:lvl6pPr>
            <a:lvl7pPr marL="2926080" defTabSz="1005205" eaLnBrk="0" fontAlgn="base" hangingPunct="0">
              <a:spcBef>
                <a:spcPct val="0"/>
              </a:spcBef>
              <a:spcAft>
                <a:spcPct val="0"/>
              </a:spcAft>
              <a:defRPr sz="2400">
                <a:solidFill>
                  <a:schemeClr val="tx1"/>
                </a:solidFill>
                <a:latin typeface="Times New Roman" panose="02020603050405020304" pitchFamily="18" charset="0"/>
              </a:defRPr>
            </a:lvl7pPr>
            <a:lvl8pPr marL="3383280" defTabSz="1005205" eaLnBrk="0" fontAlgn="base" hangingPunct="0">
              <a:spcBef>
                <a:spcPct val="0"/>
              </a:spcBef>
              <a:spcAft>
                <a:spcPct val="0"/>
              </a:spcAft>
              <a:defRPr sz="2400">
                <a:solidFill>
                  <a:schemeClr val="tx1"/>
                </a:solidFill>
                <a:latin typeface="Times New Roman" panose="02020603050405020304" pitchFamily="18" charset="0"/>
              </a:defRPr>
            </a:lvl8pPr>
            <a:lvl9pPr marL="3840480" defTabSz="100520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1005205"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Helvetica" pitchFamily="34" charset="0"/>
                <a:ea typeface="+mn-ea"/>
                <a:cs typeface="+mn-cs"/>
              </a:rPr>
              <a:t>  •   </a:t>
            </a:r>
            <a:r>
              <a:rPr kumimoji="0" lang="en-US" altLang="en-US" sz="2600" b="1" i="0" u="none" strike="noStrike" kern="1200" cap="none" spc="0" normalizeH="0" baseline="0" noProof="0" smtClean="0">
                <a:ln>
                  <a:noFill/>
                </a:ln>
                <a:solidFill>
                  <a:schemeClr val="bg1"/>
                </a:solidFill>
                <a:effectLst/>
                <a:uLnTx/>
                <a:uFillTx/>
                <a:latin typeface="Helvetica" pitchFamily="34" charset="0"/>
                <a:ea typeface="+mn-ea"/>
                <a:cs typeface="+mn-cs"/>
              </a:rPr>
              <a:t>function?</a:t>
            </a:r>
            <a:endParaRPr kumimoji="0" lang="en-US" altLang="en-US" sz="2600" b="1" i="0" u="none" strike="noStrike" kern="1200" cap="none" spc="0" normalizeH="0" baseline="0" noProof="0" smtClean="0">
              <a:ln>
                <a:noFill/>
              </a:ln>
              <a:solidFill>
                <a:schemeClr val="bg1"/>
              </a:solidFill>
              <a:effectLst/>
              <a:uLnTx/>
              <a:uFillTx/>
              <a:latin typeface="Helvetica" pitchFamily="34" charset="0"/>
              <a:ea typeface="+mn-ea"/>
              <a:cs typeface="+mn-cs"/>
            </a:endParaRPr>
          </a:p>
        </p:txBody>
      </p:sp>
      <p:sp>
        <p:nvSpPr>
          <p:cNvPr id="853005" name="Rectangle 13"/>
          <p:cNvSpPr>
            <a:spLocks noChangeArrowheads="1"/>
          </p:cNvSpPr>
          <p:nvPr/>
        </p:nvSpPr>
        <p:spPr bwMode="auto">
          <a:xfrm>
            <a:off x="6370638" y="2438400"/>
            <a:ext cx="2593975" cy="498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9509" tIns="48882" rIns="99509" bIns="48882">
            <a:spAutoFit/>
          </a:bodyPr>
          <a:lstStyle>
            <a:lvl1pPr defTabSz="1005205">
              <a:defRPr sz="2400">
                <a:solidFill>
                  <a:schemeClr val="tx1"/>
                </a:solidFill>
                <a:latin typeface="Times New Roman" panose="02020603050405020304" pitchFamily="18" charset="0"/>
              </a:defRPr>
            </a:lvl1pPr>
            <a:lvl2pPr marL="503555" defTabSz="1005205">
              <a:defRPr sz="2400">
                <a:solidFill>
                  <a:schemeClr val="tx1"/>
                </a:solidFill>
                <a:latin typeface="Times New Roman" panose="02020603050405020304" pitchFamily="18" charset="0"/>
              </a:defRPr>
            </a:lvl2pPr>
            <a:lvl3pPr marL="1005205" defTabSz="1005205">
              <a:defRPr sz="2400">
                <a:solidFill>
                  <a:schemeClr val="tx1"/>
                </a:solidFill>
                <a:latin typeface="Times New Roman" panose="02020603050405020304" pitchFamily="18" charset="0"/>
              </a:defRPr>
            </a:lvl3pPr>
            <a:lvl4pPr marL="1508125" defTabSz="1005205">
              <a:defRPr sz="2400">
                <a:solidFill>
                  <a:schemeClr val="tx1"/>
                </a:solidFill>
                <a:latin typeface="Times New Roman" panose="02020603050405020304" pitchFamily="18" charset="0"/>
              </a:defRPr>
            </a:lvl4pPr>
            <a:lvl5pPr marL="2011680" defTabSz="1005205">
              <a:defRPr sz="2400">
                <a:solidFill>
                  <a:schemeClr val="tx1"/>
                </a:solidFill>
                <a:latin typeface="Times New Roman" panose="02020603050405020304" pitchFamily="18" charset="0"/>
              </a:defRPr>
            </a:lvl5pPr>
            <a:lvl6pPr marL="2468880" defTabSz="1005205" eaLnBrk="0" fontAlgn="base" hangingPunct="0">
              <a:spcBef>
                <a:spcPct val="0"/>
              </a:spcBef>
              <a:spcAft>
                <a:spcPct val="0"/>
              </a:spcAft>
              <a:defRPr sz="2400">
                <a:solidFill>
                  <a:schemeClr val="tx1"/>
                </a:solidFill>
                <a:latin typeface="Times New Roman" panose="02020603050405020304" pitchFamily="18" charset="0"/>
              </a:defRPr>
            </a:lvl6pPr>
            <a:lvl7pPr marL="2926080" defTabSz="1005205" eaLnBrk="0" fontAlgn="base" hangingPunct="0">
              <a:spcBef>
                <a:spcPct val="0"/>
              </a:spcBef>
              <a:spcAft>
                <a:spcPct val="0"/>
              </a:spcAft>
              <a:defRPr sz="2400">
                <a:solidFill>
                  <a:schemeClr val="tx1"/>
                </a:solidFill>
                <a:latin typeface="Times New Roman" panose="02020603050405020304" pitchFamily="18" charset="0"/>
              </a:defRPr>
            </a:lvl7pPr>
            <a:lvl8pPr marL="3383280" defTabSz="1005205" eaLnBrk="0" fontAlgn="base" hangingPunct="0">
              <a:spcBef>
                <a:spcPct val="0"/>
              </a:spcBef>
              <a:spcAft>
                <a:spcPct val="0"/>
              </a:spcAft>
              <a:defRPr sz="2400">
                <a:solidFill>
                  <a:schemeClr val="tx1"/>
                </a:solidFill>
                <a:latin typeface="Times New Roman" panose="02020603050405020304" pitchFamily="18" charset="0"/>
              </a:defRPr>
            </a:lvl8pPr>
            <a:lvl9pPr marL="3840480" defTabSz="100520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1005205"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smtClean="0">
                <a:ln>
                  <a:noFill/>
                </a:ln>
                <a:solidFill>
                  <a:schemeClr val="tx1"/>
                </a:solidFill>
                <a:effectLst/>
                <a:uLnTx/>
                <a:uFillTx/>
                <a:latin typeface="Helvetica" pitchFamily="34" charset="0"/>
                <a:ea typeface="+mn-ea"/>
                <a:cs typeface="+mn-cs"/>
              </a:rPr>
              <a:t>project metrics</a:t>
            </a:r>
            <a:endParaRPr kumimoji="0" lang="en-US" altLang="en-US" sz="2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Helvetica" pitchFamily="34" charset="0"/>
              <a:ea typeface="+mn-ea"/>
              <a:cs typeface="+mn-cs"/>
            </a:endParaRPr>
          </a:p>
        </p:txBody>
      </p:sp>
      <p:sp>
        <p:nvSpPr>
          <p:cNvPr id="853006" name="Rectangle 14"/>
          <p:cNvSpPr>
            <a:spLocks noChangeArrowheads="1"/>
          </p:cNvSpPr>
          <p:nvPr/>
        </p:nvSpPr>
        <p:spPr bwMode="auto">
          <a:xfrm>
            <a:off x="5829300" y="1781175"/>
            <a:ext cx="2754313" cy="495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9509" tIns="48882" rIns="99509" bIns="48882">
            <a:spAutoFit/>
          </a:bodyPr>
          <a:lstStyle>
            <a:lvl1pPr defTabSz="1005205">
              <a:defRPr sz="2400">
                <a:solidFill>
                  <a:schemeClr val="tx1"/>
                </a:solidFill>
                <a:latin typeface="Times New Roman" panose="02020603050405020304" pitchFamily="18" charset="0"/>
              </a:defRPr>
            </a:lvl1pPr>
            <a:lvl2pPr marL="503555" defTabSz="1005205">
              <a:defRPr sz="2400">
                <a:solidFill>
                  <a:schemeClr val="tx1"/>
                </a:solidFill>
                <a:latin typeface="Times New Roman" panose="02020603050405020304" pitchFamily="18" charset="0"/>
              </a:defRPr>
            </a:lvl2pPr>
            <a:lvl3pPr marL="1005205" defTabSz="1005205">
              <a:defRPr sz="2400">
                <a:solidFill>
                  <a:schemeClr val="tx1"/>
                </a:solidFill>
                <a:latin typeface="Times New Roman" panose="02020603050405020304" pitchFamily="18" charset="0"/>
              </a:defRPr>
            </a:lvl3pPr>
            <a:lvl4pPr marL="1508125" defTabSz="1005205">
              <a:defRPr sz="2400">
                <a:solidFill>
                  <a:schemeClr val="tx1"/>
                </a:solidFill>
                <a:latin typeface="Times New Roman" panose="02020603050405020304" pitchFamily="18" charset="0"/>
              </a:defRPr>
            </a:lvl4pPr>
            <a:lvl5pPr marL="2011680" defTabSz="1005205">
              <a:defRPr sz="2400">
                <a:solidFill>
                  <a:schemeClr val="tx1"/>
                </a:solidFill>
                <a:latin typeface="Times New Roman" panose="02020603050405020304" pitchFamily="18" charset="0"/>
              </a:defRPr>
            </a:lvl5pPr>
            <a:lvl6pPr marL="2468880" defTabSz="1005205" eaLnBrk="0" fontAlgn="base" hangingPunct="0">
              <a:spcBef>
                <a:spcPct val="0"/>
              </a:spcBef>
              <a:spcAft>
                <a:spcPct val="0"/>
              </a:spcAft>
              <a:defRPr sz="2400">
                <a:solidFill>
                  <a:schemeClr val="tx1"/>
                </a:solidFill>
                <a:latin typeface="Times New Roman" panose="02020603050405020304" pitchFamily="18" charset="0"/>
              </a:defRPr>
            </a:lvl6pPr>
            <a:lvl7pPr marL="2926080" defTabSz="1005205" eaLnBrk="0" fontAlgn="base" hangingPunct="0">
              <a:spcBef>
                <a:spcPct val="0"/>
              </a:spcBef>
              <a:spcAft>
                <a:spcPct val="0"/>
              </a:spcAft>
              <a:defRPr sz="2400">
                <a:solidFill>
                  <a:schemeClr val="tx1"/>
                </a:solidFill>
                <a:latin typeface="Times New Roman" panose="02020603050405020304" pitchFamily="18" charset="0"/>
              </a:defRPr>
            </a:lvl7pPr>
            <a:lvl8pPr marL="3383280" defTabSz="1005205" eaLnBrk="0" fontAlgn="base" hangingPunct="0">
              <a:spcBef>
                <a:spcPct val="0"/>
              </a:spcBef>
              <a:spcAft>
                <a:spcPct val="0"/>
              </a:spcAft>
              <a:defRPr sz="2400">
                <a:solidFill>
                  <a:schemeClr val="tx1"/>
                </a:solidFill>
                <a:latin typeface="Times New Roman" panose="02020603050405020304" pitchFamily="18" charset="0"/>
              </a:defRPr>
            </a:lvl8pPr>
            <a:lvl9pPr marL="3840480" defTabSz="100520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1005205"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smtClean="0">
                <a:ln>
                  <a:noFill/>
                </a:ln>
                <a:solidFill>
                  <a:schemeClr val="tx1"/>
                </a:solidFill>
                <a:effectLst/>
                <a:uLnTx/>
                <a:uFillTx/>
                <a:latin typeface="Helvetica" pitchFamily="34" charset="0"/>
                <a:ea typeface="+mn-ea"/>
                <a:cs typeface="+mn-cs"/>
              </a:rPr>
              <a:t>process metrics</a:t>
            </a:r>
            <a:endParaRPr kumimoji="0" lang="en-US" altLang="en-US" sz="2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Helvetica" pitchFamily="34" charset="0"/>
              <a:ea typeface="+mn-ea"/>
              <a:cs typeface="+mn-cs"/>
            </a:endParaRPr>
          </a:p>
        </p:txBody>
      </p:sp>
      <p:sp>
        <p:nvSpPr>
          <p:cNvPr id="7183" name="Rectangle 15"/>
          <p:cNvSpPr/>
          <p:nvPr/>
        </p:nvSpPr>
        <p:spPr>
          <a:xfrm>
            <a:off x="2076450" y="1524000"/>
            <a:ext cx="1511300" cy="495300"/>
          </a:xfrm>
          <a:prstGeom prst="rect">
            <a:avLst/>
          </a:prstGeom>
          <a:noFill/>
          <a:ln w="12700">
            <a:noFill/>
          </a:ln>
        </p:spPr>
        <p:txBody>
          <a:bodyPr lIns="99509" tIns="48882" rIns="99509" bIns="48882">
            <a:spAutoFit/>
          </a:bodyPr>
          <a:p>
            <a:pPr defTabSz="1005205"/>
            <a:r>
              <a:rPr lang="en-US" altLang="en-US" sz="2600" b="1" dirty="0">
                <a:latin typeface="Helvetica" pitchFamily="34" charset="0"/>
              </a:rPr>
              <a:t>process</a:t>
            </a:r>
            <a:endParaRPr lang="en-US" altLang="en-US" sz="2600" b="1" dirty="0">
              <a:latin typeface="Helvetica" pitchFamily="34" charset="0"/>
            </a:endParaRPr>
          </a:p>
        </p:txBody>
      </p:sp>
      <p:sp>
        <p:nvSpPr>
          <p:cNvPr id="7184" name="Rectangle 16"/>
          <p:cNvSpPr/>
          <p:nvPr/>
        </p:nvSpPr>
        <p:spPr>
          <a:xfrm>
            <a:off x="2109788" y="3824288"/>
            <a:ext cx="1441450" cy="498475"/>
          </a:xfrm>
          <a:prstGeom prst="rect">
            <a:avLst/>
          </a:prstGeom>
          <a:noFill/>
          <a:ln w="12700">
            <a:noFill/>
          </a:ln>
        </p:spPr>
        <p:txBody>
          <a:bodyPr wrap="none" lIns="99509" tIns="48882" rIns="99509" bIns="48882">
            <a:spAutoFit/>
          </a:bodyPr>
          <a:p>
            <a:pPr defTabSz="1005205"/>
            <a:r>
              <a:rPr lang="en-US" altLang="en-US" sz="2600" b="1" dirty="0">
                <a:latin typeface="Helvetica" pitchFamily="34" charset="0"/>
              </a:rPr>
              <a:t>product</a:t>
            </a:r>
            <a:endParaRPr lang="en-US" altLang="en-US" sz="2600" b="1" dirty="0">
              <a:latin typeface="Helvetica" pitchFamily="34" charset="0"/>
            </a:endParaRPr>
          </a:p>
        </p:txBody>
      </p:sp>
      <p:sp>
        <p:nvSpPr>
          <p:cNvPr id="7185" name="Arc 17"/>
          <p:cNvSpPr/>
          <p:nvPr/>
        </p:nvSpPr>
        <p:spPr>
          <a:xfrm>
            <a:off x="3398838" y="1806575"/>
            <a:ext cx="700087" cy="557213"/>
          </a:xfrm>
          <a:custGeom>
            <a:avLst/>
            <a:gdLst/>
            <a:ahLst/>
            <a:cxnLst>
              <a:cxn ang="0">
                <a:pos x="0" y="0"/>
              </a:cxn>
              <a:cxn ang="0">
                <a:pos x="699212" y="557213"/>
              </a:cxn>
              <a:cxn ang="0">
                <a:pos x="0" y="557213"/>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50800" cap="rnd" cmpd="sng">
            <a:solidFill>
              <a:srgbClr val="FE9B03">
                <a:alpha val="100000"/>
              </a:srgbClr>
            </a:solidFill>
            <a:prstDash val="solid"/>
            <a:round/>
            <a:headEnd type="none" w="med" len="med"/>
            <a:tailEnd type="triangle" w="med" len="med"/>
          </a:ln>
        </p:spPr>
        <p:txBody>
          <a:bodyPr/>
          <a:p>
            <a:endParaRPr lang="en-US"/>
          </a:p>
        </p:txBody>
      </p:sp>
      <p:sp>
        <p:nvSpPr>
          <p:cNvPr id="7186" name="Line 18"/>
          <p:cNvSpPr/>
          <p:nvPr/>
        </p:nvSpPr>
        <p:spPr>
          <a:xfrm flipV="1">
            <a:off x="5241925" y="2033588"/>
            <a:ext cx="482600" cy="371475"/>
          </a:xfrm>
          <a:prstGeom prst="line">
            <a:avLst/>
          </a:prstGeom>
          <a:ln w="50800" cap="flat" cmpd="sng">
            <a:solidFill>
              <a:srgbClr val="FE9B03"/>
            </a:solidFill>
            <a:prstDash val="solid"/>
            <a:headEnd type="none" w="med" len="med"/>
            <a:tailEnd type="triangle" w="med" len="med"/>
          </a:ln>
        </p:spPr>
      </p:sp>
      <p:sp>
        <p:nvSpPr>
          <p:cNvPr id="7187" name="Line 19"/>
          <p:cNvSpPr/>
          <p:nvPr/>
        </p:nvSpPr>
        <p:spPr>
          <a:xfrm flipV="1">
            <a:off x="5622925" y="2705100"/>
            <a:ext cx="684213" cy="142875"/>
          </a:xfrm>
          <a:prstGeom prst="line">
            <a:avLst/>
          </a:prstGeom>
          <a:ln w="50800" cap="flat" cmpd="sng">
            <a:solidFill>
              <a:srgbClr val="FE9B03"/>
            </a:solidFill>
            <a:prstDash val="solid"/>
            <a:headEnd type="none" w="med" len="med"/>
            <a:tailEnd type="triangle" w="med" len="med"/>
          </a:ln>
        </p:spPr>
      </p:sp>
      <p:sp>
        <p:nvSpPr>
          <p:cNvPr id="7188" name="Arc 20"/>
          <p:cNvSpPr/>
          <p:nvPr/>
        </p:nvSpPr>
        <p:spPr>
          <a:xfrm>
            <a:off x="3375025" y="3533775"/>
            <a:ext cx="557213" cy="514350"/>
          </a:xfrm>
          <a:custGeom>
            <a:avLst/>
            <a:gdLst/>
            <a:ahLst/>
            <a:cxnLst>
              <a:cxn ang="0">
                <a:pos x="558491" y="0"/>
              </a:cxn>
              <a:cxn ang="0">
                <a:pos x="0" y="514350"/>
              </a:cxn>
              <a:cxn ang="0">
                <a:pos x="0" y="0"/>
              </a:cxn>
            </a:cxnLst>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lnTo>
                  <a:pt x="21600" y="0"/>
                </a:lnTo>
                <a:close/>
              </a:path>
            </a:pathLst>
          </a:custGeom>
          <a:noFill/>
          <a:ln w="50800" cap="rnd" cmpd="sng">
            <a:solidFill>
              <a:srgbClr val="FE9B03">
                <a:alpha val="100000"/>
              </a:srgbClr>
            </a:solidFill>
            <a:prstDash val="solid"/>
            <a:round/>
            <a:headEnd type="triangle" w="med" len="med"/>
            <a:tailEnd type="none" w="med" len="med"/>
          </a:ln>
        </p:spPr>
        <p:txBody>
          <a:bodyPr/>
          <a:p>
            <a:endParaRPr lang="en-US"/>
          </a:p>
        </p:txBody>
      </p:sp>
      <p:sp>
        <p:nvSpPr>
          <p:cNvPr id="7189" name="Freeform 21"/>
          <p:cNvSpPr/>
          <p:nvPr/>
        </p:nvSpPr>
        <p:spPr>
          <a:xfrm>
            <a:off x="6091238" y="3795713"/>
            <a:ext cx="2211387" cy="534987"/>
          </a:xfrm>
          <a:custGeom>
            <a:avLst/>
            <a:gdLst/>
            <a:ahLst/>
            <a:cxnLst>
              <a:cxn ang="0">
                <a:pos x="0" y="0"/>
              </a:cxn>
              <a:cxn ang="0">
                <a:pos x="2210386" y="533204"/>
              </a:cxn>
              <a:cxn ang="0">
                <a:pos x="152440" y="533204"/>
              </a:cxn>
              <a:cxn ang="0">
                <a:pos x="0" y="0"/>
              </a:cxn>
            </a:cxnLst>
            <a:pathLst>
              <a:path w="1393" h="300">
                <a:moveTo>
                  <a:pt x="0" y="0"/>
                </a:moveTo>
                <a:lnTo>
                  <a:pt x="1392" y="299"/>
                </a:lnTo>
                <a:lnTo>
                  <a:pt x="96" y="299"/>
                </a:lnTo>
                <a:lnTo>
                  <a:pt x="0" y="0"/>
                </a:lnTo>
              </a:path>
            </a:pathLst>
          </a:custGeom>
          <a:solidFill>
            <a:schemeClr val="tx1">
              <a:alpha val="100000"/>
            </a:schemeClr>
          </a:solidFill>
          <a:ln w="12700">
            <a:noFill/>
          </a:ln>
        </p:spPr>
        <p:txBody>
          <a:bodyPr/>
          <a:p>
            <a:endParaRPr lang="en-US"/>
          </a:p>
        </p:txBody>
      </p:sp>
      <p:sp>
        <p:nvSpPr>
          <p:cNvPr id="7190" name="Freeform 22"/>
          <p:cNvSpPr/>
          <p:nvPr/>
        </p:nvSpPr>
        <p:spPr>
          <a:xfrm>
            <a:off x="6091238" y="3795713"/>
            <a:ext cx="153987" cy="2744787"/>
          </a:xfrm>
          <a:custGeom>
            <a:avLst/>
            <a:gdLst/>
            <a:ahLst/>
            <a:cxnLst>
              <a:cxn ang="0">
                <a:pos x="0" y="0"/>
              </a:cxn>
              <a:cxn ang="0">
                <a:pos x="76164" y="2743001"/>
              </a:cxn>
              <a:cxn ang="0">
                <a:pos x="152327" y="533957"/>
              </a:cxn>
              <a:cxn ang="0">
                <a:pos x="0" y="0"/>
              </a:cxn>
            </a:cxnLst>
            <a:pathLst>
              <a:path w="97" h="1537">
                <a:moveTo>
                  <a:pt x="0" y="0"/>
                </a:moveTo>
                <a:lnTo>
                  <a:pt x="48" y="1536"/>
                </a:lnTo>
                <a:lnTo>
                  <a:pt x="96" y="299"/>
                </a:lnTo>
                <a:lnTo>
                  <a:pt x="0" y="0"/>
                </a:lnTo>
              </a:path>
            </a:pathLst>
          </a:custGeom>
          <a:solidFill>
            <a:schemeClr val="tx1">
              <a:alpha val="100000"/>
            </a:schemeClr>
          </a:solidFill>
          <a:ln w="12700">
            <a:noFill/>
          </a:ln>
        </p:spPr>
        <p:txBody>
          <a:bodyPr/>
          <a:p>
            <a:endParaRPr lang="en-US"/>
          </a:p>
        </p:txBody>
      </p:sp>
      <p:sp>
        <p:nvSpPr>
          <p:cNvPr id="853015" name="Rectangle 23"/>
          <p:cNvSpPr>
            <a:spLocks noChangeArrowheads="1"/>
          </p:cNvSpPr>
          <p:nvPr/>
        </p:nvSpPr>
        <p:spPr bwMode="auto">
          <a:xfrm>
            <a:off x="6161088" y="3200400"/>
            <a:ext cx="2563813" cy="8985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9509" tIns="48882" rIns="99509" bIns="48882">
            <a:spAutoFit/>
          </a:bodyPr>
          <a:lstStyle>
            <a:lvl1pPr defTabSz="1005205">
              <a:defRPr sz="2400">
                <a:solidFill>
                  <a:schemeClr val="tx1"/>
                </a:solidFill>
                <a:latin typeface="Times New Roman" panose="02020603050405020304" pitchFamily="18" charset="0"/>
              </a:defRPr>
            </a:lvl1pPr>
            <a:lvl2pPr marL="503555" defTabSz="1005205">
              <a:defRPr sz="2400">
                <a:solidFill>
                  <a:schemeClr val="tx1"/>
                </a:solidFill>
                <a:latin typeface="Times New Roman" panose="02020603050405020304" pitchFamily="18" charset="0"/>
              </a:defRPr>
            </a:lvl2pPr>
            <a:lvl3pPr marL="1005205" defTabSz="1005205">
              <a:defRPr sz="2400">
                <a:solidFill>
                  <a:schemeClr val="tx1"/>
                </a:solidFill>
                <a:latin typeface="Times New Roman" panose="02020603050405020304" pitchFamily="18" charset="0"/>
              </a:defRPr>
            </a:lvl3pPr>
            <a:lvl4pPr marL="1508125" defTabSz="1005205">
              <a:defRPr sz="2400">
                <a:solidFill>
                  <a:schemeClr val="tx1"/>
                </a:solidFill>
                <a:latin typeface="Times New Roman" panose="02020603050405020304" pitchFamily="18" charset="0"/>
              </a:defRPr>
            </a:lvl4pPr>
            <a:lvl5pPr marL="2011680" defTabSz="1005205">
              <a:defRPr sz="2400">
                <a:solidFill>
                  <a:schemeClr val="tx1"/>
                </a:solidFill>
                <a:latin typeface="Times New Roman" panose="02020603050405020304" pitchFamily="18" charset="0"/>
              </a:defRPr>
            </a:lvl5pPr>
            <a:lvl6pPr marL="2468880" defTabSz="1005205" eaLnBrk="0" fontAlgn="base" hangingPunct="0">
              <a:spcBef>
                <a:spcPct val="0"/>
              </a:spcBef>
              <a:spcAft>
                <a:spcPct val="0"/>
              </a:spcAft>
              <a:defRPr sz="2400">
                <a:solidFill>
                  <a:schemeClr val="tx1"/>
                </a:solidFill>
                <a:latin typeface="Times New Roman" panose="02020603050405020304" pitchFamily="18" charset="0"/>
              </a:defRPr>
            </a:lvl6pPr>
            <a:lvl7pPr marL="2926080" defTabSz="1005205" eaLnBrk="0" fontAlgn="base" hangingPunct="0">
              <a:spcBef>
                <a:spcPct val="0"/>
              </a:spcBef>
              <a:spcAft>
                <a:spcPct val="0"/>
              </a:spcAft>
              <a:defRPr sz="2400">
                <a:solidFill>
                  <a:schemeClr val="tx1"/>
                </a:solidFill>
                <a:latin typeface="Times New Roman" panose="02020603050405020304" pitchFamily="18" charset="0"/>
              </a:defRPr>
            </a:lvl7pPr>
            <a:lvl8pPr marL="3383280" defTabSz="1005205" eaLnBrk="0" fontAlgn="base" hangingPunct="0">
              <a:spcBef>
                <a:spcPct val="0"/>
              </a:spcBef>
              <a:spcAft>
                <a:spcPct val="0"/>
              </a:spcAft>
              <a:defRPr sz="2400">
                <a:solidFill>
                  <a:schemeClr val="tx1"/>
                </a:solidFill>
                <a:latin typeface="Times New Roman" panose="02020603050405020304" pitchFamily="18" charset="0"/>
              </a:defRPr>
            </a:lvl8pPr>
            <a:lvl9pPr marL="3840480" defTabSz="100520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1005205"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smtClean="0">
                <a:ln>
                  <a:noFill/>
                </a:ln>
                <a:solidFill>
                  <a:schemeClr val="tx1"/>
                </a:solidFill>
                <a:effectLst/>
                <a:uLnTx/>
                <a:uFillTx/>
                <a:latin typeface="Helvetica" pitchFamily="34" charset="0"/>
                <a:ea typeface="+mn-ea"/>
                <a:cs typeface="+mn-cs"/>
              </a:rPr>
              <a:t>product metrics</a:t>
            </a:r>
            <a:endParaRPr kumimoji="0" lang="en-US" altLang="en-US" sz="2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Helvetica" pitchFamily="34" charset="0"/>
              <a:ea typeface="+mn-ea"/>
              <a:cs typeface="+mn-cs"/>
            </a:endParaRPr>
          </a:p>
        </p:txBody>
      </p:sp>
      <p:sp>
        <p:nvSpPr>
          <p:cNvPr id="7192" name="Line 24"/>
          <p:cNvSpPr/>
          <p:nvPr/>
        </p:nvSpPr>
        <p:spPr>
          <a:xfrm>
            <a:off x="5621338" y="3429000"/>
            <a:ext cx="569912" cy="42863"/>
          </a:xfrm>
          <a:prstGeom prst="line">
            <a:avLst/>
          </a:prstGeom>
          <a:ln w="50800" cap="flat" cmpd="sng">
            <a:solidFill>
              <a:srgbClr val="FE9B03"/>
            </a:solidFill>
            <a:prstDash val="solid"/>
            <a:headEnd type="none" w="med" len="med"/>
            <a:tailEnd type="triangle" w="med" len="med"/>
          </a:ln>
        </p:spPr>
      </p:sp>
      <p:sp>
        <p:nvSpPr>
          <p:cNvPr id="7193" name="Rectangle 25"/>
          <p:cNvSpPr/>
          <p:nvPr/>
        </p:nvSpPr>
        <p:spPr>
          <a:xfrm>
            <a:off x="1406525" y="4841875"/>
            <a:ext cx="4292600" cy="1422400"/>
          </a:xfrm>
          <a:prstGeom prst="rect">
            <a:avLst/>
          </a:prstGeom>
          <a:noFill/>
          <a:ln w="50800">
            <a:noFill/>
          </a:ln>
        </p:spPr>
        <p:txBody>
          <a:bodyPr>
            <a:spAutoFit/>
          </a:bodyPr>
          <a:p>
            <a:pPr>
              <a:lnSpc>
                <a:spcPct val="90000"/>
              </a:lnSpc>
              <a:spcBef>
                <a:spcPct val="30000"/>
              </a:spcBef>
              <a:buClr>
                <a:schemeClr val="bg1"/>
              </a:buClr>
              <a:buSzPct val="100000"/>
              <a:buFont typeface="Monotype Sorts" pitchFamily="2" charset="2"/>
            </a:pPr>
            <a:r>
              <a:rPr lang="en-US" altLang="en-US" sz="2400" b="1" dirty="0">
                <a:latin typeface="Times New Roman" panose="02020603050405020304" pitchFamily="18" charset="0"/>
              </a:rPr>
              <a:t>“</a:t>
            </a:r>
            <a:r>
              <a:rPr lang="en-US" altLang="en-US" sz="2400" b="1" i="1" dirty="0">
                <a:latin typeface="Times New Roman" panose="02020603050405020304" pitchFamily="18" charset="0"/>
              </a:rPr>
              <a:t>Not everything that can be counted counts, and not everything that counts can be counted</a:t>
            </a:r>
            <a:r>
              <a:rPr lang="en-US" altLang="en-US" sz="2400" b="1" dirty="0">
                <a:latin typeface="Times New Roman" panose="02020603050405020304" pitchFamily="18" charset="0"/>
              </a:rPr>
              <a:t>.” - Einstein</a:t>
            </a:r>
            <a:endParaRPr lang="en-GB" altLang="en-US" sz="2400" b="1" dirty="0">
              <a:latin typeface="Times New Roman" panose="02020603050405020304" pitchFamily="18"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p:cNvSpPr>
          <p:nvPr>
            <p:ph type="title"/>
          </p:nvPr>
        </p:nvSpPr>
        <p:spPr/>
        <p:txBody>
          <a:bodyPr vert="horz" wrap="square" lIns="91440" tIns="45720" rIns="91440" bIns="45720" anchor="t"/>
          <a:p>
            <a:pPr eaLnBrk="1" hangingPunct="1"/>
            <a:r>
              <a:rPr lang="en-US" altLang="en-US" dirty="0"/>
              <a:t>Process Metrics</a:t>
            </a:r>
            <a:endParaRPr lang="en-US" altLang="en-US" dirty="0"/>
          </a:p>
        </p:txBody>
      </p:sp>
      <p:sp>
        <p:nvSpPr>
          <p:cNvPr id="854021" name="Rectangle 5"/>
          <p:cNvSpPr>
            <a:spLocks noGrp="1" noChangeArrowheads="1"/>
          </p:cNvSpPr>
          <p:nvPr>
            <p:ph idx="1"/>
          </p:nvPr>
        </p:nvSpPr>
        <p:spPr>
          <a:xfrm>
            <a:off x="457200" y="1219200"/>
            <a:ext cx="8229600" cy="4530725"/>
          </a:xfrm>
        </p:spPr>
        <p:txBody>
          <a:bodyPr vert="horz" wrap="square" lIns="91440" tIns="45720" rIns="91440" bIns="45720" numCol="1" anchor="t" anchorCtr="0" compatLnSpc="1">
            <a:normAutofit fontScale="92500"/>
          </a:bodyPr>
          <a:lstStyle/>
          <a:p>
            <a:pPr marL="533400" marR="0" lvl="0" indent="-5334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en-US" altLang="en-US" sz="2400" b="0" i="0" u="none" strike="noStrike" kern="0" cap="none" spc="0" normalizeH="0" baseline="0" noProof="0" dirty="0" smtClean="0">
                <a:ln>
                  <a:noFill/>
                </a:ln>
                <a:solidFill>
                  <a:schemeClr val="tx1"/>
                </a:solidFill>
                <a:effectLst/>
                <a:uLnTx/>
                <a:uFillTx/>
                <a:latin typeface="+mn-lt"/>
                <a:ea typeface="+mn-ea"/>
                <a:cs typeface="+mn-cs"/>
              </a:rPr>
              <a:t>Focus on quality achieved as a consequence of a repeatable or managed process. Strategic and Long Term.</a:t>
            </a:r>
            <a:endParaRPr kumimoji="0" lang="en-US" altLang="en-US" sz="24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en-US" altLang="en-US" sz="2400" b="0" i="0" u="none" strike="noStrike" kern="0" cap="none" spc="0" normalizeH="0" baseline="0" noProof="0" dirty="0" smtClean="0">
                <a:ln>
                  <a:noFill/>
                </a:ln>
                <a:solidFill>
                  <a:schemeClr val="tx1"/>
                </a:solidFill>
                <a:effectLst/>
                <a:uLnTx/>
                <a:uFillTx/>
                <a:latin typeface="+mn-lt"/>
                <a:ea typeface="+mn-ea"/>
                <a:cs typeface="+mn-cs"/>
              </a:rPr>
              <a:t>Statistical Software Process Improvement (SSPI). Error Categorization and Analysis:</a:t>
            </a:r>
            <a:endParaRPr kumimoji="0" lang="en-US" altLang="en-US" sz="2400" b="0" i="0" u="none" strike="noStrike" kern="0" cap="none" spc="0" normalizeH="0" baseline="0" noProof="0" dirty="0" smtClean="0">
              <a:ln>
                <a:noFill/>
              </a:ln>
              <a:solidFill>
                <a:schemeClr val="tx1"/>
              </a:solidFill>
              <a:effectLst/>
              <a:uLnTx/>
              <a:uFillTx/>
              <a:latin typeface="+mn-lt"/>
              <a:ea typeface="+mn-ea"/>
              <a:cs typeface="+mn-cs"/>
            </a:endParaRPr>
          </a:p>
          <a:p>
            <a:pPr marL="1028700" marR="0" lvl="1" indent="-457200" algn="l" defTabSz="914400" rtl="0" eaLnBrk="1" fontAlgn="base" latinLnBrk="0" hangingPunct="1">
              <a:lnSpc>
                <a:spcPct val="90000"/>
              </a:lnSpc>
              <a:spcBef>
                <a:spcPct val="20000"/>
              </a:spcBef>
              <a:spcAft>
                <a:spcPct val="0"/>
              </a:spcAft>
              <a:buClr>
                <a:schemeClr val="accent2"/>
              </a:buClr>
              <a:buSzPct val="60000"/>
              <a:buFont typeface="Monotype Sorts" pitchFamily="2" charset="2"/>
              <a:buChar char="l"/>
              <a:defRPr/>
            </a:pPr>
            <a:r>
              <a:rPr kumimoji="0" lang="en-US" altLang="en-US" sz="2000" b="0" i="0" u="none" strike="noStrike" kern="0" cap="none" spc="0" normalizeH="0" baseline="0" noProof="0" dirty="0" smtClean="0">
                <a:ln>
                  <a:noFill/>
                </a:ln>
                <a:solidFill>
                  <a:schemeClr val="tx1"/>
                </a:solidFill>
                <a:effectLst/>
                <a:uLnTx/>
                <a:uFillTx/>
                <a:latin typeface="+mn-lt"/>
              </a:rPr>
              <a:t>All errors and defects are categorized by origin</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1028700" marR="0" lvl="1" indent="-457200" algn="l" defTabSz="914400" rtl="0" eaLnBrk="1" fontAlgn="base" latinLnBrk="0" hangingPunct="1">
              <a:lnSpc>
                <a:spcPct val="90000"/>
              </a:lnSpc>
              <a:spcBef>
                <a:spcPct val="20000"/>
              </a:spcBef>
              <a:spcAft>
                <a:spcPct val="0"/>
              </a:spcAft>
              <a:buClr>
                <a:schemeClr val="accent2"/>
              </a:buClr>
              <a:buSzPct val="60000"/>
              <a:buFont typeface="Monotype Sorts" pitchFamily="2" charset="2"/>
              <a:buChar char="l"/>
              <a:defRPr/>
            </a:pPr>
            <a:r>
              <a:rPr kumimoji="0" lang="en-US" altLang="en-US" sz="2000" b="0" i="0" u="none" strike="noStrike" kern="0" cap="none" spc="0" normalizeH="0" baseline="0" noProof="0" dirty="0" smtClean="0">
                <a:ln>
                  <a:noFill/>
                </a:ln>
                <a:solidFill>
                  <a:schemeClr val="tx1"/>
                </a:solidFill>
                <a:effectLst/>
                <a:uLnTx/>
                <a:uFillTx/>
                <a:latin typeface="+mn-lt"/>
              </a:rPr>
              <a:t>The cost to correct each error and defect is recorded</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1028700" marR="0" lvl="1" indent="-457200" algn="l" defTabSz="914400" rtl="0" eaLnBrk="1" fontAlgn="base" latinLnBrk="0" hangingPunct="1">
              <a:lnSpc>
                <a:spcPct val="90000"/>
              </a:lnSpc>
              <a:spcBef>
                <a:spcPct val="20000"/>
              </a:spcBef>
              <a:spcAft>
                <a:spcPct val="0"/>
              </a:spcAft>
              <a:buClr>
                <a:schemeClr val="accent2"/>
              </a:buClr>
              <a:buSzPct val="60000"/>
              <a:buFont typeface="Monotype Sorts" pitchFamily="2" charset="2"/>
              <a:buChar char="l"/>
              <a:defRPr/>
            </a:pPr>
            <a:r>
              <a:rPr kumimoji="0" lang="en-US" altLang="en-US" sz="2000" b="0" i="0" u="none" strike="noStrike" kern="0" cap="none" spc="0" normalizeH="0" baseline="0" noProof="0" dirty="0" smtClean="0">
                <a:ln>
                  <a:noFill/>
                </a:ln>
                <a:solidFill>
                  <a:schemeClr val="tx1"/>
                </a:solidFill>
                <a:effectLst/>
                <a:uLnTx/>
                <a:uFillTx/>
                <a:latin typeface="+mn-lt"/>
              </a:rPr>
              <a:t>The number of errors and defects in each category is computed</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1028700" marR="0" lvl="1" indent="-457200" algn="l" defTabSz="914400" rtl="0" eaLnBrk="1" fontAlgn="base" latinLnBrk="0" hangingPunct="1">
              <a:lnSpc>
                <a:spcPct val="90000"/>
              </a:lnSpc>
              <a:spcBef>
                <a:spcPct val="20000"/>
              </a:spcBef>
              <a:spcAft>
                <a:spcPct val="0"/>
              </a:spcAft>
              <a:buClr>
                <a:schemeClr val="accent2"/>
              </a:buClr>
              <a:buSzPct val="60000"/>
              <a:buFont typeface="Monotype Sorts" pitchFamily="2" charset="2"/>
              <a:buChar char="l"/>
              <a:defRPr/>
            </a:pPr>
            <a:r>
              <a:rPr kumimoji="0" lang="en-US" altLang="en-US" sz="2000" b="0" i="0" u="none" strike="noStrike" kern="0" cap="none" spc="0" normalizeH="0" baseline="0" noProof="0" dirty="0" smtClean="0">
                <a:ln>
                  <a:noFill/>
                </a:ln>
                <a:solidFill>
                  <a:schemeClr val="tx1"/>
                </a:solidFill>
                <a:effectLst/>
                <a:uLnTx/>
                <a:uFillTx/>
                <a:latin typeface="+mn-lt"/>
              </a:rPr>
              <a:t>Data is analyzed to find categories that result in the highest cost to the organization</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1028700" marR="0" lvl="1" indent="-457200" algn="l" defTabSz="914400" rtl="0" eaLnBrk="1" fontAlgn="base" latinLnBrk="0" hangingPunct="1">
              <a:lnSpc>
                <a:spcPct val="90000"/>
              </a:lnSpc>
              <a:spcBef>
                <a:spcPct val="20000"/>
              </a:spcBef>
              <a:spcAft>
                <a:spcPct val="0"/>
              </a:spcAft>
              <a:buClr>
                <a:schemeClr val="accent2"/>
              </a:buClr>
              <a:buSzPct val="60000"/>
              <a:buFont typeface="Monotype Sorts" pitchFamily="2" charset="2"/>
              <a:buChar char="l"/>
              <a:defRPr/>
            </a:pPr>
            <a:r>
              <a:rPr kumimoji="0" lang="en-US" altLang="en-US" sz="2000" b="0" i="0" u="none" strike="noStrike" kern="0" cap="none" spc="0" normalizeH="0" baseline="0" noProof="0" dirty="0" smtClean="0">
                <a:ln>
                  <a:noFill/>
                </a:ln>
                <a:solidFill>
                  <a:schemeClr val="tx1"/>
                </a:solidFill>
                <a:effectLst/>
                <a:uLnTx/>
                <a:uFillTx/>
                <a:latin typeface="+mn-lt"/>
              </a:rPr>
              <a:t>Plans are developed to modify the process</a:t>
            </a:r>
            <a:endParaRPr kumimoji="0" lang="en-US" altLang="en-US" sz="2000" b="0" i="0" u="none" strike="noStrike" kern="0" cap="none" spc="0" normalizeH="0" baseline="0" noProof="0" dirty="0" smtClean="0">
              <a:ln>
                <a:noFill/>
              </a:ln>
              <a:solidFill>
                <a:schemeClr val="tx1"/>
              </a:solidFill>
              <a:effectLst/>
              <a:uLnTx/>
              <a:uFillTx/>
              <a:latin typeface="+mn-lt"/>
            </a:endParaRPr>
          </a:p>
          <a:p>
            <a:pPr marL="533400" marR="0" lvl="0" indent="-5334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en-US" altLang="en-US" sz="2400" b="0" i="0" u="none" strike="noStrike" kern="0" cap="none" spc="0" normalizeH="0" baseline="0" noProof="0" dirty="0" smtClean="0">
                <a:ln>
                  <a:noFill/>
                </a:ln>
                <a:solidFill>
                  <a:schemeClr val="tx1"/>
                </a:solidFill>
                <a:effectLst/>
                <a:uLnTx/>
                <a:uFillTx/>
                <a:latin typeface="+mn-lt"/>
                <a:ea typeface="+mn-ea"/>
                <a:cs typeface="+mn-cs"/>
              </a:rPr>
              <a:t>Defect Removal Efficiency (DRE). Relationship between errors (E) and defects (D). The ideal is a DRE of 1:</a:t>
            </a:r>
            <a:endParaRPr kumimoji="0" lang="en-US" altLang="en-US" sz="2400" b="0" i="0" u="none" strike="noStrike" kern="0" cap="none" spc="0" normalizeH="0" baseline="0" noProof="0" dirty="0" smtClean="0">
              <a:ln>
                <a:noFill/>
              </a:ln>
              <a:solidFill>
                <a:schemeClr val="tx1"/>
              </a:solidFill>
              <a:effectLst/>
              <a:uLnTx/>
              <a:uFillTx/>
              <a:latin typeface="+mn-lt"/>
              <a:ea typeface="+mn-ea"/>
              <a:cs typeface="+mn-cs"/>
            </a:endParaRPr>
          </a:p>
          <a:p>
            <a:pPr marL="1371600" marR="0" lvl="2" indent="-3429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en-US" altLang="en-US" sz="1600" b="0" i="0" u="none" strike="noStrike" kern="0" cap="none" spc="0" normalizeH="0" baseline="0" noProof="0" dirty="0" smtClean="0">
                <a:ln>
                  <a:noFill/>
                </a:ln>
                <a:solidFill>
                  <a:schemeClr val="tx1"/>
                </a:solidFill>
                <a:effectLst/>
                <a:uLnTx/>
                <a:uFillTx/>
                <a:latin typeface="+mn-lt"/>
              </a:rPr>
              <a:t> </a:t>
            </a:r>
            <a:endParaRPr kumimoji="0" lang="en-US" altLang="en-US" sz="1600" b="0" i="0" u="none" strike="noStrike" kern="0" cap="none" spc="0" normalizeH="0" baseline="0" noProof="0" dirty="0" smtClean="0">
              <a:ln>
                <a:noFill/>
              </a:ln>
              <a:solidFill>
                <a:schemeClr val="tx1"/>
              </a:solidFill>
              <a:effectLst/>
              <a:uLnTx/>
              <a:uFillTx/>
              <a:latin typeface="+mn-lt"/>
            </a:endParaRPr>
          </a:p>
        </p:txBody>
      </p:sp>
      <p:graphicFrame>
        <p:nvGraphicFramePr>
          <p:cNvPr id="8196" name="Object 6"/>
          <p:cNvGraphicFramePr>
            <a:graphicFrameLocks noChangeAspect="1"/>
          </p:cNvGraphicFramePr>
          <p:nvPr/>
        </p:nvGraphicFramePr>
        <p:xfrm>
          <a:off x="3276600" y="5257800"/>
          <a:ext cx="2646363" cy="503238"/>
        </p:xfrm>
        <a:graphic>
          <a:graphicData uri="http://schemas.openxmlformats.org/presentationml/2006/ole">
            <mc:AlternateContent xmlns:mc="http://schemas.openxmlformats.org/markup-compatibility/2006">
              <mc:Choice xmlns:v="urn:schemas-microsoft-com:vml" Requires="v">
                <p:oleObj spid="_x0000_s3076" name="" r:id="rId1" imgW="1155700" imgH="203200" progId="Equation.3">
                  <p:embed/>
                </p:oleObj>
              </mc:Choice>
              <mc:Fallback>
                <p:oleObj name="" r:id="rId1" imgW="1155700" imgH="203200" progId="Equation.3">
                  <p:embed/>
                  <p:pic>
                    <p:nvPicPr>
                      <p:cNvPr id="0" name="Picture 3075"/>
                      <p:cNvPicPr/>
                      <p:nvPr/>
                    </p:nvPicPr>
                    <p:blipFill>
                      <a:blip r:embed="rId2"/>
                      <a:stretch>
                        <a:fillRect/>
                      </a:stretch>
                    </p:blipFill>
                    <p:spPr>
                      <a:xfrm>
                        <a:off x="3276600" y="5257800"/>
                        <a:ext cx="2646363" cy="503238"/>
                      </a:xfrm>
                      <a:prstGeom prst="rect">
                        <a:avLst/>
                      </a:prstGeom>
                      <a:noFill/>
                      <a:ln w="38100">
                        <a:noFill/>
                        <a:miter/>
                      </a:ln>
                    </p:spPr>
                  </p:pic>
                </p:oleObj>
              </mc:Fallback>
            </mc:AlternateContent>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a:spLocks noGrp="1"/>
          </p:cNvSpPr>
          <p:nvPr>
            <p:ph type="title"/>
          </p:nvPr>
        </p:nvSpPr>
        <p:spPr/>
        <p:txBody>
          <a:bodyPr vert="horz" wrap="square" lIns="91440" tIns="45720" rIns="91440" bIns="45720" anchor="t"/>
          <a:p>
            <a:pPr eaLnBrk="1" hangingPunct="1"/>
            <a:r>
              <a:rPr lang="en-US" altLang="en-US" dirty="0"/>
              <a:t>Project Metrics</a:t>
            </a:r>
            <a:endParaRPr lang="en-US" altLang="en-US" dirty="0"/>
          </a:p>
        </p:txBody>
      </p:sp>
      <p:sp>
        <p:nvSpPr>
          <p:cNvPr id="9219" name="Rectangle 5"/>
          <p:cNvSpPr>
            <a:spLocks noGrp="1"/>
          </p:cNvSpPr>
          <p:nvPr>
            <p:ph idx="1"/>
          </p:nvPr>
        </p:nvSpPr>
        <p:spPr/>
        <p:txBody>
          <a:bodyPr vert="horz" wrap="square" lIns="91440" tIns="45720" rIns="91440" bIns="45720" anchor="t"/>
          <a:p>
            <a:pPr eaLnBrk="1" hangingPunct="1">
              <a:lnSpc>
                <a:spcPct val="90000"/>
              </a:lnSpc>
            </a:pPr>
            <a:r>
              <a:rPr lang="en-US" altLang="en-US" sz="2400" dirty="0"/>
              <a:t>Used by a project manager and software team to adapt project work flow and technical activities. Tactical and Short Term.</a:t>
            </a:r>
            <a:endParaRPr lang="en-US" altLang="en-US" sz="2400" dirty="0"/>
          </a:p>
          <a:p>
            <a:pPr eaLnBrk="1" hangingPunct="1">
              <a:lnSpc>
                <a:spcPct val="90000"/>
              </a:lnSpc>
            </a:pPr>
            <a:r>
              <a:rPr lang="en-US" altLang="en-US" sz="2400" dirty="0"/>
              <a:t>Purpose:</a:t>
            </a:r>
            <a:endParaRPr lang="en-US" altLang="en-US" sz="2400" dirty="0"/>
          </a:p>
          <a:p>
            <a:pPr lvl="1" eaLnBrk="1" hangingPunct="1">
              <a:lnSpc>
                <a:spcPct val="90000"/>
              </a:lnSpc>
              <a:buFont typeface="Symbol" panose="05050102010706020507" pitchFamily="18" charset="2"/>
              <a:buChar char="-"/>
            </a:pPr>
            <a:r>
              <a:rPr lang="en-US" altLang="en-US" sz="2000" dirty="0"/>
              <a:t>Minimize the development schedule by making the necessary adjustments to avoid delays and mitigate problems</a:t>
            </a:r>
            <a:endParaRPr lang="en-US" altLang="en-US" sz="2000" dirty="0"/>
          </a:p>
          <a:p>
            <a:pPr lvl="1" eaLnBrk="1" hangingPunct="1">
              <a:lnSpc>
                <a:spcPct val="90000"/>
              </a:lnSpc>
              <a:buFont typeface="Symbol" panose="05050102010706020507" pitchFamily="18" charset="2"/>
              <a:buChar char="-"/>
            </a:pPr>
            <a:r>
              <a:rPr lang="en-US" altLang="en-US" sz="2000" dirty="0"/>
              <a:t>Assess product quality on an ongoing basis</a:t>
            </a:r>
            <a:endParaRPr lang="en-US" altLang="en-US" sz="2000" dirty="0"/>
          </a:p>
          <a:p>
            <a:pPr eaLnBrk="1" hangingPunct="1">
              <a:lnSpc>
                <a:spcPct val="90000"/>
              </a:lnSpc>
            </a:pPr>
            <a:r>
              <a:rPr lang="en-US" altLang="en-US" sz="2400" dirty="0"/>
              <a:t>Metrics:</a:t>
            </a:r>
            <a:endParaRPr lang="en-US" altLang="en-US" sz="2400" dirty="0"/>
          </a:p>
          <a:p>
            <a:pPr lvl="1" eaLnBrk="1" hangingPunct="1">
              <a:lnSpc>
                <a:spcPct val="90000"/>
              </a:lnSpc>
              <a:buFont typeface="Symbol" panose="05050102010706020507" pitchFamily="18" charset="2"/>
              <a:buChar char="-"/>
            </a:pPr>
            <a:r>
              <a:rPr lang="en-US" altLang="en-US" sz="2000" dirty="0"/>
              <a:t>Effort or time per SE task</a:t>
            </a:r>
            <a:endParaRPr lang="en-US" altLang="en-US" sz="2000" dirty="0"/>
          </a:p>
          <a:p>
            <a:pPr lvl="1" eaLnBrk="1" hangingPunct="1">
              <a:lnSpc>
                <a:spcPct val="90000"/>
              </a:lnSpc>
              <a:buFont typeface="Symbol" panose="05050102010706020507" pitchFamily="18" charset="2"/>
              <a:buChar char="-"/>
            </a:pPr>
            <a:r>
              <a:rPr lang="en-US" altLang="en-US" sz="2000" dirty="0"/>
              <a:t>Errors uncovered per review hour</a:t>
            </a:r>
            <a:endParaRPr lang="en-US" altLang="en-US" sz="2000" dirty="0"/>
          </a:p>
          <a:p>
            <a:pPr lvl="1" eaLnBrk="1" hangingPunct="1">
              <a:lnSpc>
                <a:spcPct val="90000"/>
              </a:lnSpc>
              <a:buFont typeface="Symbol" panose="05050102010706020507" pitchFamily="18" charset="2"/>
              <a:buChar char="-"/>
            </a:pPr>
            <a:r>
              <a:rPr lang="en-US" altLang="en-US" sz="2000" dirty="0"/>
              <a:t>Scheduled vs. actual milestone dates</a:t>
            </a:r>
            <a:endParaRPr lang="en-US" altLang="en-US" sz="2000" dirty="0"/>
          </a:p>
          <a:p>
            <a:pPr lvl="1" eaLnBrk="1" hangingPunct="1">
              <a:lnSpc>
                <a:spcPct val="90000"/>
              </a:lnSpc>
              <a:buFont typeface="Symbol" panose="05050102010706020507" pitchFamily="18" charset="2"/>
              <a:buChar char="-"/>
            </a:pPr>
            <a:r>
              <a:rPr lang="en-US" altLang="en-US" sz="2000" dirty="0"/>
              <a:t>Number of changes and their characteristics</a:t>
            </a:r>
            <a:endParaRPr lang="en-US" altLang="en-US" sz="2000" dirty="0"/>
          </a:p>
          <a:p>
            <a:pPr lvl="1" eaLnBrk="1" hangingPunct="1">
              <a:lnSpc>
                <a:spcPct val="90000"/>
              </a:lnSpc>
              <a:buFont typeface="Symbol" panose="05050102010706020507" pitchFamily="18" charset="2"/>
              <a:buChar char="-"/>
            </a:pPr>
            <a:r>
              <a:rPr lang="en-US" altLang="en-US" sz="2000" dirty="0"/>
              <a:t>Distribution of effort on SE tasks</a:t>
            </a:r>
            <a:endParaRPr lang="en-US" altLang="en-US"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533400" y="304800"/>
            <a:ext cx="84582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IV. Total Quality Management 	Principles		(Cont’d)</a:t>
            </a:r>
            <a:endPar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3315" name="Rectangle 3"/>
          <p:cNvSpPr>
            <a:spLocks noGrp="1" noChangeArrowheads="1"/>
          </p:cNvSpPr>
          <p:nvPr>
            <p:ph idx="1"/>
          </p:nvPr>
        </p:nvSpPr>
        <p:spPr/>
        <p:txBody>
          <a:bodyPr vert="horz" wrap="square" lIns="91440" tIns="45720" rIns="91440" bIns="45720" numCol="1" anchor="t" anchorCtr="0" compatLnSpc="1"/>
          <a:lstStyle/>
          <a:p>
            <a:pPr marL="742950" marR="0" lvl="1" indent="-285750" algn="l" defTabSz="914400" rtl="0" eaLnBrk="0" fontAlgn="base" latinLnBrk="0" hangingPunct="0">
              <a:lnSpc>
                <a:spcPct val="150000"/>
              </a:lnSpc>
              <a:spcBef>
                <a:spcPct val="20000"/>
              </a:spcBef>
              <a:spcAft>
                <a:spcPct val="0"/>
              </a:spcAft>
              <a:buClr>
                <a:schemeClr val="folHlink"/>
              </a:buClr>
              <a:buSzPct val="65000"/>
              <a:buFont typeface="Monotype Sorts" pitchFamily="2" charset="2"/>
              <a:buNone/>
              <a:defRPr/>
            </a:pP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3.	</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An individual without information can not take responsibility; an individual with information can and will take responsibility</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a:p>
            <a:pPr marL="342900" marR="0" lvl="0" indent="-342900" algn="l" defTabSz="914400" rtl="0" eaLnBrk="0" fontAlgn="base" latinLnBrk="0" hangingPunct="0">
              <a:lnSpc>
                <a:spcPct val="150000"/>
              </a:lnSpc>
              <a:spcBef>
                <a:spcPct val="20000"/>
              </a:spcBef>
              <a:spcAft>
                <a:spcPct val="0"/>
              </a:spcAft>
              <a:buClr>
                <a:schemeClr val="hlink"/>
              </a:buClr>
              <a:buSzPct val="65000"/>
              <a:buFont typeface="Monotype Sorts" pitchFamily="2" charset="2"/>
              <a:buNone/>
              <a:defRPr/>
            </a:pPr>
            <a:r>
              <a:rPr kumimoji="0" lang="en-US" altLang="en-US" sz="32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D.  Process Approach</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
                <a:schemeClr val="folHlink"/>
              </a:buClr>
              <a:buSzPct val="65000"/>
              <a:buFont typeface="Monotype Sorts" pitchFamily="2" charset="2"/>
              <a:buNone/>
              <a:defRPr/>
            </a:pPr>
            <a:r>
              <a:rPr kumimoji="0" lang="en-US" altLang="en-US" sz="20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a:t>
            </a:r>
            <a:r>
              <a:rPr kumimoji="0" lang="en-US"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rPr>
              <a:t> A desired result is achieved more effectively when related resources and activities are managed as a process</a:t>
            </a:r>
            <a:endParaRPr kumimoji="0" lang="en-US"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a:spLocks noGrp="1"/>
          </p:cNvSpPr>
          <p:nvPr>
            <p:ph type="title"/>
          </p:nvPr>
        </p:nvSpPr>
        <p:spPr/>
        <p:txBody>
          <a:bodyPr vert="horz" wrap="square" lIns="91440" tIns="45720" rIns="91440" bIns="45720" anchor="t"/>
          <a:p>
            <a:pPr eaLnBrk="1" hangingPunct="1"/>
            <a:r>
              <a:rPr lang="en-US" altLang="en-US" dirty="0"/>
              <a:t>Product Metrics</a:t>
            </a:r>
            <a:endParaRPr lang="en-US" altLang="en-US" dirty="0"/>
          </a:p>
        </p:txBody>
      </p:sp>
      <p:sp>
        <p:nvSpPr>
          <p:cNvPr id="856069" name="Rectangle 5"/>
          <p:cNvSpPr>
            <a:spLocks noGrp="1" noChangeArrowheads="1"/>
          </p:cNvSpPr>
          <p:nvPr>
            <p:ph idx="1"/>
          </p:nvPr>
        </p:nvSpPr>
        <p:spPr/>
        <p:txBody>
          <a:bodyPr vert="horz" wrap="square" lIns="91440" tIns="45720" rIns="91440" bIns="45720" numCol="1" anchor="t" anchorCtr="0" compatLnSpc="1">
            <a:normAutofit fontScale="92500" lnSpcReduction="10000"/>
          </a:bodyPr>
          <a:lstStyle/>
          <a:p>
            <a:pPr marL="533400" marR="0" lvl="0" indent="-5334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3000" b="0" i="0" u="none" strike="noStrike" kern="0" cap="none" spc="0" normalizeH="0" baseline="0" noProof="0" smtClean="0">
                <a:ln>
                  <a:noFill/>
                </a:ln>
                <a:solidFill>
                  <a:schemeClr val="tx1"/>
                </a:solidFill>
                <a:effectLst/>
                <a:uLnTx/>
                <a:uFillTx/>
                <a:latin typeface="+mn-lt"/>
                <a:ea typeface="+mn-ea"/>
                <a:cs typeface="+mn-cs"/>
              </a:rPr>
              <a:t>Focus on the quality of deliverables</a:t>
            </a:r>
            <a:endParaRPr kumimoji="0" lang="en-US" altLang="en-US" sz="3000" b="0"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3000" b="0" i="0" u="none" strike="noStrike" kern="0" cap="none" spc="0" normalizeH="0" baseline="0" noProof="0" smtClean="0">
                <a:ln>
                  <a:noFill/>
                </a:ln>
                <a:solidFill>
                  <a:schemeClr val="tx1"/>
                </a:solidFill>
                <a:effectLst/>
                <a:uLnTx/>
                <a:uFillTx/>
                <a:latin typeface="+mn-lt"/>
                <a:ea typeface="+mn-ea"/>
                <a:cs typeface="+mn-cs"/>
              </a:rPr>
              <a:t>Product metrics are combined across several projects to produce process metrics</a:t>
            </a:r>
            <a:endParaRPr kumimoji="0" lang="en-US" altLang="en-US" sz="3000" b="0"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en-US" sz="3000" b="0" i="0" u="none" strike="noStrike" kern="0" cap="none" spc="0" normalizeH="0" baseline="0" noProof="0" smtClean="0">
                <a:ln>
                  <a:noFill/>
                </a:ln>
                <a:solidFill>
                  <a:schemeClr val="tx1"/>
                </a:solidFill>
                <a:effectLst/>
                <a:uLnTx/>
                <a:uFillTx/>
                <a:latin typeface="+mn-lt"/>
                <a:ea typeface="+mn-ea"/>
                <a:cs typeface="+mn-cs"/>
              </a:rPr>
              <a:t>Metrics for the product:</a:t>
            </a:r>
            <a:endParaRPr kumimoji="0" lang="en-US" altLang="en-US" sz="3000" b="0" i="0" u="none" strike="noStrike" kern="0" cap="none" spc="0" normalizeH="0" baseline="0" noProof="0" smtClean="0">
              <a:ln>
                <a:noFill/>
              </a:ln>
              <a:solidFill>
                <a:schemeClr val="tx1"/>
              </a:solidFill>
              <a:effectLst/>
              <a:uLnTx/>
              <a:uFillTx/>
              <a:latin typeface="+mn-lt"/>
              <a:ea typeface="+mn-ea"/>
              <a:cs typeface="+mn-cs"/>
            </a:endParaRPr>
          </a:p>
          <a:p>
            <a:pPr marL="1028700" marR="0" lvl="1" indent="-457200" algn="l" defTabSz="914400" rtl="0" eaLnBrk="1" fontAlgn="base" latinLnBrk="0" hangingPunct="1">
              <a:lnSpc>
                <a:spcPct val="100000"/>
              </a:lnSpc>
              <a:spcBef>
                <a:spcPct val="20000"/>
              </a:spcBef>
              <a:spcAft>
                <a:spcPct val="0"/>
              </a:spcAft>
              <a:buClr>
                <a:schemeClr val="accent2"/>
              </a:buClr>
              <a:buSzPct val="60000"/>
              <a:buFont typeface="Symbol" panose="05050102010706020507" pitchFamily="18" charset="2"/>
              <a:buChar char="-"/>
              <a:defRPr/>
            </a:pPr>
            <a:r>
              <a:rPr kumimoji="0" lang="en-US" altLang="en-US" sz="2600" b="0" i="0" u="none" strike="noStrike" kern="0" cap="none" spc="0" normalizeH="0" baseline="0" noProof="0" smtClean="0">
                <a:ln>
                  <a:noFill/>
                </a:ln>
                <a:solidFill>
                  <a:schemeClr val="tx1"/>
                </a:solidFill>
                <a:effectLst/>
                <a:uLnTx/>
                <a:uFillTx/>
                <a:latin typeface="+mn-lt"/>
              </a:rPr>
              <a:t>Measures of the Analysis Model</a:t>
            </a:r>
            <a:endParaRPr kumimoji="0" lang="en-US" altLang="en-US" sz="2600" b="0" i="0" u="none" strike="noStrike" kern="0" cap="none" spc="0" normalizeH="0" baseline="0" noProof="0" smtClean="0">
              <a:ln>
                <a:noFill/>
              </a:ln>
              <a:solidFill>
                <a:schemeClr val="tx1"/>
              </a:solidFill>
              <a:effectLst/>
              <a:uLnTx/>
              <a:uFillTx/>
              <a:latin typeface="+mn-lt"/>
            </a:endParaRPr>
          </a:p>
          <a:p>
            <a:pPr marL="1028700" marR="0" lvl="1" indent="-457200" algn="l" defTabSz="914400" rtl="0" eaLnBrk="1" fontAlgn="base" latinLnBrk="0" hangingPunct="1">
              <a:lnSpc>
                <a:spcPct val="100000"/>
              </a:lnSpc>
              <a:spcBef>
                <a:spcPct val="20000"/>
              </a:spcBef>
              <a:spcAft>
                <a:spcPct val="0"/>
              </a:spcAft>
              <a:buClr>
                <a:schemeClr val="accent2"/>
              </a:buClr>
              <a:buSzPct val="60000"/>
              <a:buFont typeface="Symbol" panose="05050102010706020507" pitchFamily="18" charset="2"/>
              <a:buChar char="-"/>
              <a:defRPr/>
            </a:pPr>
            <a:r>
              <a:rPr kumimoji="0" lang="en-US" altLang="en-US" sz="2600" b="0" i="0" u="none" strike="noStrike" kern="0" cap="none" spc="0" normalizeH="0" baseline="0" noProof="0" smtClean="0">
                <a:ln>
                  <a:noFill/>
                </a:ln>
                <a:solidFill>
                  <a:schemeClr val="tx1"/>
                </a:solidFill>
                <a:effectLst/>
                <a:uLnTx/>
                <a:uFillTx/>
                <a:latin typeface="+mn-lt"/>
              </a:rPr>
              <a:t>Complexity of the Design Model</a:t>
            </a:r>
            <a:endParaRPr kumimoji="0" lang="en-US" altLang="en-US" sz="2600" b="0" i="0" u="none" strike="noStrike" kern="0" cap="none" spc="0" normalizeH="0" baseline="0" noProof="0" smtClean="0">
              <a:ln>
                <a:noFill/>
              </a:ln>
              <a:solidFill>
                <a:schemeClr val="tx1"/>
              </a:solidFill>
              <a:effectLst/>
              <a:uLnTx/>
              <a:uFillTx/>
              <a:latin typeface="+mn-lt"/>
            </a:endParaRPr>
          </a:p>
          <a:p>
            <a:pPr marL="1028700" marR="0" lvl="1" indent="-457200" algn="l" defTabSz="914400" rtl="0" eaLnBrk="1" fontAlgn="base" latinLnBrk="0" hangingPunct="1">
              <a:lnSpc>
                <a:spcPct val="100000"/>
              </a:lnSpc>
              <a:spcBef>
                <a:spcPct val="20000"/>
              </a:spcBef>
              <a:spcAft>
                <a:spcPct val="0"/>
              </a:spcAft>
              <a:buClr>
                <a:schemeClr val="accent2"/>
              </a:buClr>
              <a:buSzPct val="60000"/>
              <a:buFont typeface="Times" pitchFamily="-92" charset="0"/>
              <a:buAutoNum type="arabicPeriod"/>
              <a:defRPr/>
            </a:pPr>
            <a:r>
              <a:rPr kumimoji="0" lang="en-US" altLang="en-US" sz="2600" b="0" i="0" u="none" strike="noStrike" kern="0" cap="none" spc="0" normalizeH="0" baseline="0" noProof="0" smtClean="0">
                <a:ln>
                  <a:noFill/>
                </a:ln>
                <a:solidFill>
                  <a:schemeClr val="tx1"/>
                </a:solidFill>
                <a:effectLst/>
                <a:uLnTx/>
                <a:uFillTx/>
                <a:latin typeface="+mn-lt"/>
              </a:rPr>
              <a:t>Internal algorithmic complexity</a:t>
            </a:r>
            <a:endParaRPr kumimoji="0" lang="en-US" altLang="en-US" sz="2600" b="0" i="0" u="none" strike="noStrike" kern="0" cap="none" spc="0" normalizeH="0" baseline="0" noProof="0" smtClean="0">
              <a:ln>
                <a:noFill/>
              </a:ln>
              <a:solidFill>
                <a:schemeClr val="tx1"/>
              </a:solidFill>
              <a:effectLst/>
              <a:uLnTx/>
              <a:uFillTx/>
              <a:latin typeface="+mn-lt"/>
            </a:endParaRPr>
          </a:p>
          <a:p>
            <a:pPr marL="1028700" marR="0" lvl="1" indent="-457200" algn="l" defTabSz="914400" rtl="0" eaLnBrk="1" fontAlgn="base" latinLnBrk="0" hangingPunct="1">
              <a:lnSpc>
                <a:spcPct val="100000"/>
              </a:lnSpc>
              <a:spcBef>
                <a:spcPct val="20000"/>
              </a:spcBef>
              <a:spcAft>
                <a:spcPct val="0"/>
              </a:spcAft>
              <a:buClr>
                <a:schemeClr val="accent2"/>
              </a:buClr>
              <a:buSzPct val="60000"/>
              <a:buFont typeface="Times" pitchFamily="-92" charset="0"/>
              <a:buAutoNum type="arabicPeriod"/>
              <a:defRPr/>
            </a:pPr>
            <a:r>
              <a:rPr kumimoji="0" lang="en-US" altLang="en-US" sz="2600" b="0" i="0" u="none" strike="noStrike" kern="0" cap="none" spc="0" normalizeH="0" baseline="0" noProof="0" smtClean="0">
                <a:ln>
                  <a:noFill/>
                </a:ln>
                <a:solidFill>
                  <a:schemeClr val="tx1"/>
                </a:solidFill>
                <a:effectLst/>
                <a:uLnTx/>
                <a:uFillTx/>
                <a:latin typeface="+mn-lt"/>
              </a:rPr>
              <a:t>Architectural complexity</a:t>
            </a:r>
            <a:endParaRPr kumimoji="0" lang="en-US" altLang="en-US" sz="2600" b="0" i="0" u="none" strike="noStrike" kern="0" cap="none" spc="0" normalizeH="0" baseline="0" noProof="0" smtClean="0">
              <a:ln>
                <a:noFill/>
              </a:ln>
              <a:solidFill>
                <a:schemeClr val="tx1"/>
              </a:solidFill>
              <a:effectLst/>
              <a:uLnTx/>
              <a:uFillTx/>
              <a:latin typeface="+mn-lt"/>
            </a:endParaRPr>
          </a:p>
          <a:p>
            <a:pPr marL="1028700" marR="0" lvl="1" indent="-457200" algn="l" defTabSz="914400" rtl="0" eaLnBrk="1" fontAlgn="base" latinLnBrk="0" hangingPunct="1">
              <a:lnSpc>
                <a:spcPct val="100000"/>
              </a:lnSpc>
              <a:spcBef>
                <a:spcPct val="20000"/>
              </a:spcBef>
              <a:spcAft>
                <a:spcPct val="0"/>
              </a:spcAft>
              <a:buClr>
                <a:schemeClr val="accent2"/>
              </a:buClr>
              <a:buSzPct val="60000"/>
              <a:buFont typeface="Times" pitchFamily="-92" charset="0"/>
              <a:buAutoNum type="arabicPeriod"/>
              <a:defRPr/>
            </a:pPr>
            <a:r>
              <a:rPr kumimoji="0" lang="en-US" altLang="en-US" sz="2600" b="0" i="0" u="none" strike="noStrike" kern="0" cap="none" spc="0" normalizeH="0" baseline="0" noProof="0" smtClean="0">
                <a:ln>
                  <a:noFill/>
                </a:ln>
                <a:solidFill>
                  <a:schemeClr val="tx1"/>
                </a:solidFill>
                <a:effectLst/>
                <a:uLnTx/>
                <a:uFillTx/>
                <a:latin typeface="+mn-lt"/>
              </a:rPr>
              <a:t>Data flow complexity</a:t>
            </a:r>
            <a:endParaRPr kumimoji="0" lang="en-US" altLang="en-US" sz="2600" b="0" i="0" u="none" strike="noStrike" kern="0" cap="none" spc="0" normalizeH="0" baseline="0" noProof="0" smtClean="0">
              <a:ln>
                <a:noFill/>
              </a:ln>
              <a:solidFill>
                <a:schemeClr val="tx1"/>
              </a:solidFill>
              <a:effectLst/>
              <a:uLnTx/>
              <a:uFillTx/>
              <a:latin typeface="+mn-lt"/>
            </a:endParaRPr>
          </a:p>
          <a:p>
            <a:pPr marL="1028700" marR="0" lvl="1" indent="-457200" algn="l" defTabSz="914400" rtl="0" eaLnBrk="1" fontAlgn="base" latinLnBrk="0" hangingPunct="1">
              <a:lnSpc>
                <a:spcPct val="100000"/>
              </a:lnSpc>
              <a:spcBef>
                <a:spcPct val="20000"/>
              </a:spcBef>
              <a:spcAft>
                <a:spcPct val="0"/>
              </a:spcAft>
              <a:buClr>
                <a:schemeClr val="accent2"/>
              </a:buClr>
              <a:buSzPct val="60000"/>
              <a:buFont typeface="Symbol" panose="05050102010706020507" pitchFamily="18" charset="2"/>
              <a:buChar char="-"/>
              <a:defRPr/>
            </a:pPr>
            <a:r>
              <a:rPr kumimoji="0" lang="en-US" altLang="en-US" sz="2600" b="0" i="0" u="none" strike="noStrike" kern="0" cap="none" spc="0" normalizeH="0" baseline="0" noProof="0" smtClean="0">
                <a:ln>
                  <a:noFill/>
                </a:ln>
                <a:solidFill>
                  <a:schemeClr val="tx1"/>
                </a:solidFill>
                <a:effectLst/>
                <a:uLnTx/>
                <a:uFillTx/>
                <a:latin typeface="+mn-lt"/>
              </a:rPr>
              <a:t>Code metrics</a:t>
            </a:r>
            <a:endParaRPr kumimoji="0" lang="en-US" altLang="en-US" sz="2600" b="0" i="0" u="none" strike="noStrike" kern="0" cap="none" spc="0" normalizeH="0" baseline="0" noProof="0" smtClean="0">
              <a:ln>
                <a:noFill/>
              </a:ln>
              <a:solidFill>
                <a:schemeClr val="tx1"/>
              </a:solidFill>
              <a:effectLst/>
              <a:uLnTx/>
              <a:uFillTx/>
              <a:latin typeface="+mn-lt"/>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4"/>
          <p:cNvSpPr>
            <a:spLocks noGrp="1"/>
          </p:cNvSpPr>
          <p:nvPr>
            <p:ph type="title"/>
          </p:nvPr>
        </p:nvSpPr>
        <p:spPr/>
        <p:txBody>
          <a:bodyPr vert="horz" wrap="square" lIns="91440" tIns="45720" rIns="91440" bIns="45720" anchor="t"/>
          <a:p>
            <a:pPr eaLnBrk="1" hangingPunct="1"/>
            <a:r>
              <a:rPr lang="en-US" altLang="en-US" dirty="0"/>
              <a:t>Metrics Guidelines</a:t>
            </a:r>
            <a:endParaRPr lang="en-US" altLang="en-US" dirty="0"/>
          </a:p>
        </p:txBody>
      </p:sp>
      <p:sp>
        <p:nvSpPr>
          <p:cNvPr id="11267" name="Rectangle 5"/>
          <p:cNvSpPr>
            <a:spLocks noGrp="1"/>
          </p:cNvSpPr>
          <p:nvPr>
            <p:ph idx="1"/>
          </p:nvPr>
        </p:nvSpPr>
        <p:spPr/>
        <p:txBody>
          <a:bodyPr vert="horz" wrap="square" lIns="91440" tIns="45720" rIns="91440" bIns="45720" anchor="t"/>
          <a:p>
            <a:pPr eaLnBrk="1" hangingPunct="1">
              <a:lnSpc>
                <a:spcPct val="90000"/>
              </a:lnSpc>
            </a:pPr>
            <a:r>
              <a:rPr lang="en-US" altLang="en-US" sz="2400" dirty="0"/>
              <a:t>Use common sense and organizational sensitivity when interpreting metrics data</a:t>
            </a:r>
            <a:endParaRPr lang="en-US" altLang="en-US" sz="2400" dirty="0"/>
          </a:p>
          <a:p>
            <a:pPr eaLnBrk="1" hangingPunct="1">
              <a:lnSpc>
                <a:spcPct val="90000"/>
              </a:lnSpc>
            </a:pPr>
            <a:r>
              <a:rPr lang="en-US" altLang="en-US" sz="2400" dirty="0"/>
              <a:t>Provide regular feedback to the individuals and teams who have worked to collect measures and metrics.</a:t>
            </a:r>
            <a:endParaRPr lang="en-US" altLang="en-US" sz="2400" dirty="0"/>
          </a:p>
          <a:p>
            <a:pPr eaLnBrk="1" hangingPunct="1">
              <a:lnSpc>
                <a:spcPct val="90000"/>
              </a:lnSpc>
            </a:pPr>
            <a:r>
              <a:rPr lang="en-US" altLang="en-US" sz="2400" dirty="0"/>
              <a:t>Don’t use metrics to appraise individuals</a:t>
            </a:r>
            <a:endParaRPr lang="en-US" altLang="en-US" sz="2400" dirty="0"/>
          </a:p>
          <a:p>
            <a:pPr eaLnBrk="1" hangingPunct="1">
              <a:lnSpc>
                <a:spcPct val="90000"/>
              </a:lnSpc>
            </a:pPr>
            <a:r>
              <a:rPr lang="en-US" altLang="en-US" sz="2400" dirty="0"/>
              <a:t>Work with practitioners and teams to set clear goals and metrics that will be used to achieve them</a:t>
            </a:r>
            <a:endParaRPr lang="en-US" altLang="en-US" sz="2400" dirty="0"/>
          </a:p>
          <a:p>
            <a:pPr eaLnBrk="1" hangingPunct="1">
              <a:lnSpc>
                <a:spcPct val="90000"/>
              </a:lnSpc>
            </a:pPr>
            <a:r>
              <a:rPr lang="en-US" altLang="en-US" sz="2400" dirty="0"/>
              <a:t>Never use metrics to threaten individuals or teams</a:t>
            </a:r>
            <a:endParaRPr lang="en-US" altLang="en-US" sz="2400" dirty="0"/>
          </a:p>
          <a:p>
            <a:pPr eaLnBrk="1" hangingPunct="1">
              <a:lnSpc>
                <a:spcPct val="90000"/>
              </a:lnSpc>
            </a:pPr>
            <a:r>
              <a:rPr lang="en-US" altLang="en-US" sz="2400" dirty="0"/>
              <a:t>Metrics data that indicate a problem area should not be considered “negative.” These data are merely an indicator for process improvement</a:t>
            </a:r>
            <a:endParaRPr lang="en-US" altLang="en-US" sz="2400" dirty="0"/>
          </a:p>
          <a:p>
            <a:pPr eaLnBrk="1" hangingPunct="1">
              <a:lnSpc>
                <a:spcPct val="90000"/>
              </a:lnSpc>
            </a:pPr>
            <a:r>
              <a:rPr lang="en-US" altLang="en-US" sz="2400" dirty="0"/>
              <a:t>Don’t obsess on a single metric to the exclusion of other important metrics</a:t>
            </a:r>
            <a:endParaRPr lang="en-US" altLang="en-US" sz="2400"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4"/>
          <p:cNvSpPr>
            <a:spLocks noGrp="1"/>
          </p:cNvSpPr>
          <p:nvPr>
            <p:ph type="title"/>
          </p:nvPr>
        </p:nvSpPr>
        <p:spPr/>
        <p:txBody>
          <a:bodyPr vert="horz" wrap="square" lIns="91440" tIns="45720" rIns="91440" bIns="45720" anchor="t"/>
          <a:p>
            <a:pPr eaLnBrk="1" hangingPunct="1"/>
            <a:r>
              <a:rPr lang="en-US" altLang="en-US" dirty="0"/>
              <a:t>Normalization for Metrics</a:t>
            </a:r>
            <a:endParaRPr lang="en-US" altLang="en-US" dirty="0"/>
          </a:p>
        </p:txBody>
      </p:sp>
      <p:sp>
        <p:nvSpPr>
          <p:cNvPr id="12291" name="Rectangle 5"/>
          <p:cNvSpPr>
            <a:spLocks noGrp="1"/>
          </p:cNvSpPr>
          <p:nvPr>
            <p:ph idx="1"/>
          </p:nvPr>
        </p:nvSpPr>
        <p:spPr/>
        <p:txBody>
          <a:bodyPr vert="horz" wrap="square" lIns="91440" tIns="45720" rIns="91440" bIns="45720" anchor="t"/>
          <a:p>
            <a:pPr eaLnBrk="1" hangingPunct="1"/>
            <a:r>
              <a:rPr lang="en-US" altLang="en-US" dirty="0"/>
              <a:t>How does an organization combine metrics that come from different individuals or projects?</a:t>
            </a:r>
            <a:endParaRPr lang="en-US" altLang="en-US" dirty="0"/>
          </a:p>
          <a:p>
            <a:pPr eaLnBrk="1" hangingPunct="1"/>
            <a:r>
              <a:rPr lang="en-US" altLang="en-US" dirty="0"/>
              <a:t>Depend on the size and complexity of the projec</a:t>
            </a:r>
            <a:endParaRPr lang="en-US" altLang="en-US" dirty="0"/>
          </a:p>
          <a:p>
            <a:pPr eaLnBrk="1" hangingPunct="1"/>
            <a:r>
              <a:rPr lang="en-US" altLang="en-US" dirty="0"/>
              <a:t>Normalization: compensate for complexity aspects particular to a product</a:t>
            </a:r>
            <a:endParaRPr lang="en-US" altLang="en-US" dirty="0"/>
          </a:p>
          <a:p>
            <a:pPr eaLnBrk="1" hangingPunct="1"/>
            <a:r>
              <a:rPr lang="en-US" altLang="en-US" dirty="0"/>
              <a:t>Normalization approaches:</a:t>
            </a:r>
            <a:endParaRPr lang="en-US" altLang="en-US" dirty="0"/>
          </a:p>
          <a:p>
            <a:pPr lvl="1" eaLnBrk="1" hangingPunct="1">
              <a:buFont typeface="Symbol" panose="05050102010706020507" pitchFamily="18" charset="2"/>
              <a:buChar char="-"/>
            </a:pPr>
            <a:r>
              <a:rPr lang="en-US" altLang="en-US" dirty="0"/>
              <a:t>Size oriented (lines of code approach)</a:t>
            </a:r>
            <a:endParaRPr lang="en-US" altLang="en-US" dirty="0"/>
          </a:p>
          <a:p>
            <a:pPr lvl="1" eaLnBrk="1" hangingPunct="1">
              <a:buFont typeface="Symbol" panose="05050102010706020507" pitchFamily="18" charset="2"/>
              <a:buChar char="-"/>
            </a:pPr>
            <a:r>
              <a:rPr lang="en-US" altLang="en-US" dirty="0"/>
              <a:t>Function oriented (function point approach)</a:t>
            </a:r>
            <a:endParaRPr lang="en-US" altLang="en-US" dirty="0"/>
          </a:p>
        </p:txBody>
      </p:sp>
      <p:sp>
        <p:nvSpPr>
          <p:cNvPr id="12292" name="Rectangle 14"/>
          <p:cNvSpPr/>
          <p:nvPr/>
        </p:nvSpPr>
        <p:spPr>
          <a:xfrm>
            <a:off x="876300" y="4559300"/>
            <a:ext cx="96838" cy="415925"/>
          </a:xfrm>
          <a:prstGeom prst="rect">
            <a:avLst/>
          </a:prstGeom>
          <a:noFill/>
          <a:ln w="9525">
            <a:noFill/>
          </a:ln>
        </p:spPr>
        <p:txBody>
          <a:bodyPr wrap="none" lIns="0" tIns="0" rIns="0" bIns="0">
            <a:spAutoFit/>
          </a:bodyPr>
          <a:p>
            <a:r>
              <a:rPr lang="en-GB" altLang="en-US" sz="2700" dirty="0">
                <a:solidFill>
                  <a:srgbClr val="000000"/>
                </a:solidFill>
                <a:latin typeface="Helvetica" pitchFamily="34" charset="0"/>
              </a:rPr>
              <a:t> </a:t>
            </a:r>
            <a:endParaRPr lang="en-GB" altLang="en-US" dirty="0">
              <a:latin typeface="Arial" panose="020B0604020202020204" pitchFamily="34"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4"/>
          <p:cNvSpPr>
            <a:spLocks noGrp="1"/>
          </p:cNvSpPr>
          <p:nvPr>
            <p:ph type="title"/>
          </p:nvPr>
        </p:nvSpPr>
        <p:spPr/>
        <p:txBody>
          <a:bodyPr vert="horz" wrap="square" lIns="91440" tIns="45720" rIns="91440" bIns="45720" anchor="t"/>
          <a:p>
            <a:pPr eaLnBrk="1" hangingPunct="1"/>
            <a:r>
              <a:rPr lang="en-US" altLang="en-US" dirty="0"/>
              <a:t>Typical Normalized Metrics</a:t>
            </a:r>
            <a:endParaRPr lang="en-US" altLang="en-US" dirty="0"/>
          </a:p>
        </p:txBody>
      </p:sp>
      <p:sp>
        <p:nvSpPr>
          <p:cNvPr id="13315" name="Rectangle 5"/>
          <p:cNvSpPr>
            <a:spLocks noGrp="1"/>
          </p:cNvSpPr>
          <p:nvPr>
            <p:ph idx="1"/>
          </p:nvPr>
        </p:nvSpPr>
        <p:spPr/>
        <p:txBody>
          <a:bodyPr vert="horz" wrap="square" lIns="91440" tIns="45720" rIns="91440" bIns="45720" anchor="t"/>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Size-Oriented:</a:t>
            </a:r>
            <a:endParaRPr lang="en-US" altLang="en-US" sz="2400" dirty="0"/>
          </a:p>
          <a:p>
            <a:pPr lvl="1" eaLnBrk="1" hangingPunct="1">
              <a:lnSpc>
                <a:spcPct val="90000"/>
              </a:lnSpc>
              <a:buFont typeface="Symbol" panose="05050102010706020507" pitchFamily="18" charset="2"/>
              <a:buChar char="-"/>
            </a:pPr>
            <a:r>
              <a:rPr lang="en-US" altLang="en-US" sz="2000" dirty="0"/>
              <a:t>errors per KLOC (thousand lines of code), defects per KLOC, R per LOC, page of documentation per KLOC, errors / person-month, LOC per person-month, R / page of documentation</a:t>
            </a:r>
            <a:endParaRPr lang="en-US" altLang="en-US" sz="2000" dirty="0"/>
          </a:p>
          <a:p>
            <a:pPr eaLnBrk="1" hangingPunct="1">
              <a:lnSpc>
                <a:spcPct val="90000"/>
              </a:lnSpc>
            </a:pPr>
            <a:r>
              <a:rPr lang="en-US" altLang="en-US" sz="2400" dirty="0"/>
              <a:t>Function-Oriented:</a:t>
            </a:r>
            <a:endParaRPr lang="en-US" altLang="en-US" sz="2400" dirty="0"/>
          </a:p>
          <a:p>
            <a:pPr lvl="1" eaLnBrk="1" hangingPunct="1">
              <a:lnSpc>
                <a:spcPct val="90000"/>
              </a:lnSpc>
              <a:buFont typeface="Symbol" panose="05050102010706020507" pitchFamily="18" charset="2"/>
              <a:buChar char="-"/>
            </a:pPr>
            <a:r>
              <a:rPr lang="en-US" altLang="en-US" sz="2000" dirty="0"/>
              <a:t>errors per FP, defects per FP, R per FP, pages of documentation per FP, FP per person-month</a:t>
            </a:r>
            <a:endParaRPr lang="en-US" altLang="en-US" sz="2000" dirty="0"/>
          </a:p>
          <a:p>
            <a:pPr lvl="1" eaLnBrk="1" hangingPunct="1">
              <a:lnSpc>
                <a:spcPct val="90000"/>
              </a:lnSpc>
              <a:buFont typeface="Symbol" panose="05050102010706020507" pitchFamily="18" charset="2"/>
              <a:buChar char="-"/>
            </a:pPr>
            <a:endParaRPr lang="en-US" altLang="en-US" sz="2000" dirty="0"/>
          </a:p>
        </p:txBody>
      </p:sp>
      <p:graphicFrame>
        <p:nvGraphicFramePr>
          <p:cNvPr id="859214" name="Group 78"/>
          <p:cNvGraphicFramePr>
            <a:graphicFrameLocks noGrp="1"/>
          </p:cNvGraphicFramePr>
          <p:nvPr/>
        </p:nvGraphicFramePr>
        <p:xfrm>
          <a:off x="1336675" y="1295400"/>
          <a:ext cx="7529513" cy="2620963"/>
        </p:xfrm>
        <a:graphic>
          <a:graphicData uri="http://schemas.openxmlformats.org/drawingml/2006/table">
            <a:tbl>
              <a:tblPr/>
              <a:tblGrid>
                <a:gridCol w="1020235"/>
                <a:gridCol w="738791"/>
                <a:gridCol w="750517"/>
                <a:gridCol w="835537"/>
                <a:gridCol w="838469"/>
                <a:gridCol w="835537"/>
                <a:gridCol w="835537"/>
                <a:gridCol w="837003"/>
                <a:gridCol w="837002"/>
              </a:tblGrid>
              <a:tr h="457200">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Project</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LOC</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FP</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Effort (P/M)</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R(000)</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Pp. doc</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Errors</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Defects</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People</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alpha</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12100</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189</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24</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168</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365</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134</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29</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3</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beta</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27200</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388</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62</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440</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1224</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321</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86</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5</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gamma</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20200</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631</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43</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314</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1050</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256</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64</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bg1"/>
                        </a:buClr>
                        <a:buSzPct val="100000"/>
                        <a:buFont typeface="Monotype Sorts" pitchFamily="2" charset="2"/>
                        <a:defRPr sz="2400" b="1">
                          <a:solidFill>
                            <a:schemeClr val="tx1"/>
                          </a:solidFill>
                          <a:latin typeface="Times New Roman" panose="02020603050405020304" pitchFamily="18" charset="0"/>
                        </a:defRPr>
                      </a:lvl1pPr>
                      <a:lvl2pPr marL="571500">
                        <a:spcBef>
                          <a:spcPct val="30000"/>
                        </a:spcBef>
                        <a:buClr>
                          <a:schemeClr val="tx1"/>
                        </a:buClr>
                        <a:buSzPct val="100000"/>
                        <a:buFont typeface="Symbol" panose="05050102010706020507" pitchFamily="18" charset="2"/>
                        <a:defRPr sz="2000" b="1">
                          <a:solidFill>
                            <a:schemeClr val="tx1"/>
                          </a:solidFill>
                          <a:latin typeface="Times New Roman" panose="02020603050405020304" pitchFamily="18" charset="0"/>
                        </a:defRPr>
                      </a:lvl2pPr>
                      <a:lvl3pPr marL="1028700">
                        <a:spcBef>
                          <a:spcPct val="30000"/>
                        </a:spcBef>
                        <a:buClr>
                          <a:schemeClr val="bg1"/>
                        </a:buClr>
                        <a:buSzPct val="100000"/>
                        <a:buFont typeface="Monotype Sorts" pitchFamily="2" charset="2"/>
                        <a:defRPr sz="1600" b="1">
                          <a:solidFill>
                            <a:schemeClr val="tx1"/>
                          </a:solidFill>
                          <a:latin typeface="Times New Roman" panose="02020603050405020304" pitchFamily="18" charset="0"/>
                        </a:defRPr>
                      </a:lvl3pPr>
                      <a:lvl4pPr>
                        <a:spcBef>
                          <a:spcPct val="30000"/>
                        </a:spcBef>
                        <a:buClr>
                          <a:schemeClr val="bg1"/>
                        </a:buClr>
                        <a:buSzPct val="100000"/>
                        <a:buFont typeface="Monotype Sorts" pitchFamily="2" charset="2"/>
                        <a:defRPr sz="1200" b="1">
                          <a:solidFill>
                            <a:schemeClr val="tx1"/>
                          </a:solidFill>
                          <a:latin typeface="Times New Roman" panose="02020603050405020304" pitchFamily="18" charset="0"/>
                        </a:defRPr>
                      </a:lvl4pPr>
                      <a:lvl5pPr>
                        <a:spcBef>
                          <a:spcPct val="30000"/>
                        </a:spcBef>
                        <a:buClr>
                          <a:schemeClr val="bg1"/>
                        </a:buClr>
                        <a:buSzPct val="100000"/>
                        <a:buFont typeface="Monotype Sorts" pitchFamily="2" charset="2"/>
                        <a:defRPr sz="1000" b="1">
                          <a:solidFill>
                            <a:schemeClr val="tx1"/>
                          </a:solidFill>
                          <a:latin typeface="Times New Roman" panose="02020603050405020304" pitchFamily="18" charset="0"/>
                        </a:defRPr>
                      </a:lvl5pPr>
                      <a:lvl6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6pPr>
                      <a:lvl7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7pPr>
                      <a:lvl8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8pPr>
                      <a:lvl9pPr eaLnBrk="0" fontAlgn="base" hangingPunct="0">
                        <a:spcBef>
                          <a:spcPct val="30000"/>
                        </a:spcBef>
                        <a:spcAft>
                          <a:spcPct val="0"/>
                        </a:spcAft>
                        <a:buClr>
                          <a:schemeClr val="bg1"/>
                        </a:buClr>
                        <a:buSzPct val="100000"/>
                        <a:buFont typeface="Monotype Sorts" pitchFamily="2" charset="2"/>
                        <a:defRPr sz="10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30000"/>
                        </a:spcBef>
                        <a:spcAft>
                          <a:spcPct val="0"/>
                        </a:spcAft>
                        <a:buClr>
                          <a:schemeClr val="bg1"/>
                        </a:buClr>
                        <a:buSzPct val="100000"/>
                        <a:buFont typeface="Monotype Sorts" pitchFamily="2" charset="2"/>
                        <a:buNone/>
                      </a:pPr>
                      <a:r>
                        <a:rPr kumimoji="0" lang="en-US" altLang="en-US" sz="1800" b="1" i="0" u="none" strike="noStrike" cap="none" normalizeH="0" baseline="0" smtClean="0">
                          <a:ln>
                            <a:noFill/>
                          </a:ln>
                          <a:solidFill>
                            <a:schemeClr val="tx1"/>
                          </a:solidFill>
                          <a:effectLst/>
                          <a:latin typeface="Times New Roman" panose="02020603050405020304" pitchFamily="18" charset="0"/>
                        </a:rPr>
                        <a:t>6</a:t>
                      </a:r>
                      <a:endParaRPr kumimoji="0" lang="en-GB" altLang="en-US" sz="1800" b="1" i="0" u="none" strike="noStrike" cap="none" normalizeH="0" baseline="0" smtClean="0">
                        <a:ln>
                          <a:noFill/>
                        </a:ln>
                        <a:solidFill>
                          <a:schemeClr val="tx1"/>
                        </a:solidFill>
                        <a:effectLst/>
                        <a:latin typeface="Times New Roman" panose="02020603050405020304" pitchFamily="18" charset="0"/>
                      </a:endParaRPr>
                    </a:p>
                  </a:txBody>
                  <a:tcPr marL="84433" marR="84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t"/>
          <a:p>
            <a:pPr eaLnBrk="1" hangingPunct="1"/>
            <a:r>
              <a:rPr dirty="0"/>
              <a:t>Quality Aspect 1: Reliability</a:t>
            </a:r>
            <a:br>
              <a:rPr b="1" dirty="0"/>
            </a:br>
            <a:endParaRPr dirty="0"/>
          </a:p>
        </p:txBody>
      </p:sp>
      <p:sp>
        <p:nvSpPr>
          <p:cNvPr id="14339" name="Content Placeholder 2"/>
          <p:cNvSpPr>
            <a:spLocks noGrp="1"/>
          </p:cNvSpPr>
          <p:nvPr>
            <p:ph idx="1"/>
          </p:nvPr>
        </p:nvSpPr>
        <p:spPr/>
        <p:txBody>
          <a:bodyPr vert="horz" wrap="square" lIns="91440" tIns="45720" rIns="91440" bIns="45720" anchor="t"/>
          <a:p>
            <a:pPr eaLnBrk="1" hangingPunct="1"/>
            <a:r>
              <a:rPr sz="2400" dirty="0"/>
              <a:t>Reliability refers to the level of risk inherent in a software product, and the likelihood it will fail. It also addresses “stability,” as termed by ISO: how likely are there to be regressions in the software when changes are made.</a:t>
            </a:r>
            <a:endParaRPr sz="2400" dirty="0"/>
          </a:p>
          <a:p>
            <a:pPr eaLnBrk="1" hangingPunct="1"/>
            <a:r>
              <a:rPr sz="2400" b="1" dirty="0"/>
              <a:t>Why measure reliability? </a:t>
            </a:r>
            <a:r>
              <a:rPr sz="2400" dirty="0"/>
              <a:t>To reduce and prevent severe malfunctions or outages, and errors that can affect users and decrease user satisfaction. Software is better if it fails less often, and easily recovers from failure when it happens. </a:t>
            </a:r>
            <a:endParaRPr sz="2400" dirty="0"/>
          </a:p>
          <a:p>
            <a:pPr eaLnBrk="1" hangingPunct="1"/>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t"/>
          <a:p>
            <a:pPr eaLnBrk="1" hangingPunct="1"/>
            <a:r>
              <a:rPr b="1" dirty="0"/>
              <a:t>How can you measure reliability?</a:t>
            </a:r>
            <a:br>
              <a:rPr dirty="0"/>
            </a:br>
            <a:endParaRPr dirty="0"/>
          </a:p>
        </p:txBody>
      </p:sp>
      <p:sp>
        <p:nvSpPr>
          <p:cNvPr id="15363" name="Content Placeholder 2"/>
          <p:cNvSpPr>
            <a:spLocks noGrp="1"/>
          </p:cNvSpPr>
          <p:nvPr>
            <p:ph idx="1"/>
          </p:nvPr>
        </p:nvSpPr>
        <p:spPr/>
        <p:txBody>
          <a:bodyPr vert="horz" wrap="square" lIns="91440" tIns="45720" rIns="91440" bIns="45720" anchor="t"/>
          <a:p>
            <a:pPr eaLnBrk="1" hangingPunct="1"/>
            <a:r>
              <a:rPr sz="2000" dirty="0">
                <a:solidFill>
                  <a:srgbClr val="FF0000"/>
                </a:solidFill>
              </a:rPr>
              <a:t>Production incidents</a:t>
            </a:r>
            <a:r>
              <a:rPr sz="2000" dirty="0"/>
              <a:t> – A good measure of a system’s reliability is the number of high priority bugs identified in production.</a:t>
            </a:r>
            <a:endParaRPr sz="2000" dirty="0"/>
          </a:p>
          <a:p>
            <a:pPr eaLnBrk="1" hangingPunct="1"/>
            <a:r>
              <a:rPr sz="2000" dirty="0">
                <a:solidFill>
                  <a:srgbClr val="FF0000"/>
                </a:solidFill>
              </a:rPr>
              <a:t>Reliability testing</a:t>
            </a:r>
            <a:r>
              <a:rPr sz="2000" dirty="0"/>
              <a:t> – Common types of reliability testing are load testing, which checks how the software functions under high loads, and regression testing, which checks how many new defects are introduced when software undergoes changes. The aggregate results of these tests over time can be a measure of software resilience.</a:t>
            </a:r>
            <a:endParaRPr sz="2000" dirty="0"/>
          </a:p>
          <a:p>
            <a:pPr eaLnBrk="1" hangingPunct="1"/>
            <a:r>
              <a:rPr sz="2000" dirty="0">
                <a:solidFill>
                  <a:srgbClr val="FF0000"/>
                </a:solidFill>
              </a:rPr>
              <a:t>Reliability evaluation</a:t>
            </a:r>
            <a:r>
              <a:rPr sz="2000" dirty="0"/>
              <a:t> – An in-depth test conducted by experts who construct an operational environment simulating the real environment in which the software will be run. In this simulated environment, they test how the software works in a steady state, and with certain expected growth (e.g. more users or higher throughput).</a:t>
            </a:r>
            <a:endParaRPr sz="2000" dirty="0"/>
          </a:p>
          <a:p>
            <a:pPr eaLnBrk="1" hangingPunct="1"/>
            <a:r>
              <a:rPr sz="2000" dirty="0">
                <a:solidFill>
                  <a:srgbClr val="FF0000"/>
                </a:solidFill>
              </a:rPr>
              <a:t>Average failure rate</a:t>
            </a:r>
            <a:r>
              <a:rPr sz="2000" dirty="0"/>
              <a:t> – Measures the average number of failures per period per deployed unit or user of the software.</a:t>
            </a:r>
            <a:endParaRPr sz="2000" dirty="0"/>
          </a:p>
          <a:p>
            <a:pPr eaLnBrk="1" hangingPunct="1"/>
            <a:r>
              <a:rPr sz="2000" dirty="0">
                <a:solidFill>
                  <a:srgbClr val="FF0000"/>
                </a:solidFill>
              </a:rPr>
              <a:t>Mean time between failures (MTBF)</a:t>
            </a:r>
            <a:r>
              <a:rPr sz="2000" dirty="0"/>
              <a:t> – a metric used to measure uptime, or the amount of time software is expected to work correctly until the next major failure.</a:t>
            </a:r>
            <a:endParaRPr sz="2000" dirty="0"/>
          </a:p>
          <a:p>
            <a:pPr eaLnBrk="1" hangingPunct="1"/>
            <a:endParaRPr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t"/>
          <a:p>
            <a:pPr eaLnBrk="1" hangingPunct="1"/>
            <a:r>
              <a:rPr dirty="0"/>
              <a:t>Quality Aspect 2: Performance</a:t>
            </a:r>
            <a:br>
              <a:rPr b="1" dirty="0"/>
            </a:br>
            <a:endParaRPr dirty="0"/>
          </a:p>
        </p:txBody>
      </p:sp>
      <p:sp>
        <p:nvSpPr>
          <p:cNvPr id="16387" name="Content Placeholder 2"/>
          <p:cNvSpPr>
            <a:spLocks noGrp="1"/>
          </p:cNvSpPr>
          <p:nvPr>
            <p:ph idx="1"/>
          </p:nvPr>
        </p:nvSpPr>
        <p:spPr/>
        <p:txBody>
          <a:bodyPr vert="horz" wrap="square" lIns="91440" tIns="45720" rIns="91440" bIns="45720" anchor="t"/>
          <a:p>
            <a:pPr eaLnBrk="1" hangingPunct="1"/>
            <a:r>
              <a:rPr b="1" dirty="0"/>
              <a:t>Why measure performance? </a:t>
            </a:r>
            <a:r>
              <a:rPr dirty="0"/>
              <a:t>To understand the level of performance experienced by users and how it impacts their usage of the software. Software is better if it meets or exceeds the level of performance users expect.</a:t>
            </a:r>
            <a:endParaRPr dirty="0"/>
          </a:p>
          <a:p>
            <a:pPr eaLnBrk="1" hangingPunct="1"/>
            <a:endParaRP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t"/>
          <a:p>
            <a:pPr eaLnBrk="1" hangingPunct="1"/>
            <a:r>
              <a:rPr b="1" dirty="0"/>
              <a:t>How can you measure performance? </a:t>
            </a:r>
            <a:endParaRPr dirty="0"/>
          </a:p>
        </p:txBody>
      </p:sp>
      <p:sp>
        <p:nvSpPr>
          <p:cNvPr id="17411" name="Content Placeholder 2"/>
          <p:cNvSpPr>
            <a:spLocks noGrp="1"/>
          </p:cNvSpPr>
          <p:nvPr>
            <p:ph idx="1"/>
          </p:nvPr>
        </p:nvSpPr>
        <p:spPr/>
        <p:txBody>
          <a:bodyPr vert="horz" wrap="square" lIns="91440" tIns="45720" rIns="91440" bIns="45720" anchor="t"/>
          <a:p>
            <a:pPr eaLnBrk="1" hangingPunct="1"/>
            <a:r>
              <a:rPr sz="2400" dirty="0">
                <a:solidFill>
                  <a:srgbClr val="FF0000"/>
                </a:solidFill>
              </a:rPr>
              <a:t>Load testing</a:t>
            </a:r>
            <a:r>
              <a:rPr sz="2400" dirty="0"/>
              <a:t> – Conducted to understand the behavior of the system under a certain load, for example, with 1,000 concurrent users.</a:t>
            </a:r>
            <a:endParaRPr sz="2400" dirty="0"/>
          </a:p>
          <a:p>
            <a:pPr eaLnBrk="1" hangingPunct="1"/>
            <a:r>
              <a:rPr sz="2400" dirty="0">
                <a:solidFill>
                  <a:srgbClr val="FF0000"/>
                </a:solidFill>
              </a:rPr>
              <a:t>Stress testing</a:t>
            </a:r>
            <a:r>
              <a:rPr sz="2400" dirty="0"/>
              <a:t> – Understanding the upper limit of capacity of the system.</a:t>
            </a:r>
            <a:endParaRPr sz="2400" dirty="0"/>
          </a:p>
          <a:p>
            <a:pPr eaLnBrk="1" hangingPunct="1"/>
            <a:r>
              <a:rPr sz="2400" dirty="0">
                <a:solidFill>
                  <a:srgbClr val="FF0000"/>
                </a:solidFill>
              </a:rPr>
              <a:t>Soak testing</a:t>
            </a:r>
            <a:r>
              <a:rPr sz="2400" dirty="0"/>
              <a:t> – Checking if the system can handle a certain load for a prolonged period of time, and when performance starts to degrade.</a:t>
            </a:r>
            <a:endParaRPr sz="2400" dirty="0"/>
          </a:p>
          <a:p>
            <a:pPr eaLnBrk="1" hangingPunct="1"/>
            <a:r>
              <a:rPr sz="2400" dirty="0">
                <a:solidFill>
                  <a:srgbClr val="FF0000"/>
                </a:solidFill>
              </a:rPr>
              <a:t>Application performance monitoring (APM)</a:t>
            </a:r>
            <a:r>
              <a:rPr sz="2400" dirty="0"/>
              <a:t> – This is a new category of software that can provide detailed metrics of performance from the user’s perspective. </a:t>
            </a:r>
            <a:endParaRPr sz="2400" dirty="0"/>
          </a:p>
          <a:p>
            <a:pPr eaLnBrk="1" hangingPunct="1"/>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t"/>
          <a:p>
            <a:pPr eaLnBrk="1" hangingPunct="1"/>
            <a:r>
              <a:rPr dirty="0"/>
              <a:t>Quality Aspect 4: Maintainability and Code Quality</a:t>
            </a:r>
            <a:br>
              <a:rPr b="1" dirty="0"/>
            </a:br>
            <a:endParaRPr dirty="0"/>
          </a:p>
        </p:txBody>
      </p:sp>
      <p:sp>
        <p:nvSpPr>
          <p:cNvPr id="18435" name="Content Placeholder 2"/>
          <p:cNvSpPr>
            <a:spLocks noGrp="1"/>
          </p:cNvSpPr>
          <p:nvPr>
            <p:ph idx="1"/>
          </p:nvPr>
        </p:nvSpPr>
        <p:spPr/>
        <p:txBody>
          <a:bodyPr vert="horz" wrap="square" lIns="91440" tIns="45720" rIns="91440" bIns="45720" anchor="t"/>
          <a:p>
            <a:pPr eaLnBrk="1" hangingPunct="1"/>
            <a:r>
              <a:rPr sz="2000" dirty="0"/>
              <a:t>Software maintainability is the ease with which software can be adapted to other purposes, how portable it is between environments, and whether it is transferable from one development team or from one product to another. Maintainability is closely related to </a:t>
            </a:r>
            <a:r>
              <a:rPr sz="2000" dirty="0">
                <a:hlinkClick r:id="rId1"/>
              </a:rPr>
              <a:t>code quality</a:t>
            </a:r>
            <a:r>
              <a:rPr sz="2000" dirty="0"/>
              <a:t>. If code is of high quality, the software is likely to be more easily maintainable</a:t>
            </a:r>
            <a:endParaRPr sz="2000" dirty="0"/>
          </a:p>
          <a:p>
            <a:pPr eaLnBrk="1" hangingPunct="1"/>
            <a:r>
              <a:rPr sz="2000" b="1" dirty="0"/>
              <a:t>Why measure maintainability and code quality?</a:t>
            </a:r>
            <a:r>
              <a:rPr sz="2000" dirty="0"/>
              <a:t> This is an aspect of software quality that is more significant to the organization developing the software, but it also indirectly affects users. Software is better if it is maintainable because it will take less time and cost to adapt it to users’ changing requirements. Software which is maintainable and has high quality code is also more likely to have improved reliability, performance and security.</a:t>
            </a:r>
            <a:endParaRPr sz="2000" dirty="0"/>
          </a:p>
          <a:p>
            <a:pPr eaLnBrk="1" hangingPunct="1"/>
            <a:endParaRPr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t"/>
          <a:p>
            <a:pPr eaLnBrk="1" hangingPunct="1"/>
            <a:r>
              <a:rPr dirty="0"/>
              <a:t>Quality Aspect 3: Security</a:t>
            </a:r>
            <a:br>
              <a:rPr b="1" dirty="0"/>
            </a:br>
            <a:endParaRPr dirty="0"/>
          </a:p>
        </p:txBody>
      </p:sp>
      <p:sp>
        <p:nvSpPr>
          <p:cNvPr id="19459" name="Content Placeholder 2"/>
          <p:cNvSpPr>
            <a:spLocks noGrp="1"/>
          </p:cNvSpPr>
          <p:nvPr>
            <p:ph idx="1"/>
          </p:nvPr>
        </p:nvSpPr>
        <p:spPr/>
        <p:txBody>
          <a:bodyPr vert="horz" wrap="square" lIns="91440" tIns="45720" rIns="91440" bIns="45720" anchor="t"/>
          <a:p>
            <a:pPr eaLnBrk="1" hangingPunct="1"/>
            <a:r>
              <a:rPr sz="2800" dirty="0"/>
              <a:t>Security, in the context of software quality, reflects how likely it is that attackers might breach the software, interrupt its activity or gain access to sensitive information, due to poor coding practices and architecture</a:t>
            </a:r>
            <a:endParaRPr sz="2800" dirty="0"/>
          </a:p>
          <a:p>
            <a:pPr eaLnBrk="1" hangingPunct="1"/>
            <a:r>
              <a:rPr sz="2800" b="1" dirty="0"/>
              <a:t>Why measure security?</a:t>
            </a:r>
            <a:r>
              <a:rPr sz="2800" dirty="0"/>
              <a:t> Increasingly, users rely on software to perform sensitive operations related to their personal lives and businesses. Software is better if it is less vulnerable to security breaches. </a:t>
            </a:r>
            <a:endParaRPr sz="2800" dirty="0"/>
          </a:p>
          <a:p>
            <a:pPr eaLnBrk="1" hangingPunct="1"/>
            <a:endParaRPr dirty="0"/>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Textured</Template>
  <TotalTime>0</TotalTime>
  <Words>44161</Words>
  <Application>WPS Presentation</Application>
  <PresentationFormat/>
  <Paragraphs>1707</Paragraphs>
  <Slides>128</Slides>
  <Notes>7</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1</vt:i4>
      </vt:variant>
      <vt:variant>
        <vt:lpstr>幻灯片标题</vt:lpstr>
      </vt:variant>
      <vt:variant>
        <vt:i4>128</vt:i4>
      </vt:variant>
    </vt:vector>
  </HeadingPairs>
  <TitlesOfParts>
    <vt:vector size="159" baseType="lpstr">
      <vt:lpstr>Arial</vt:lpstr>
      <vt:lpstr>SimSun</vt:lpstr>
      <vt:lpstr>Wingdings</vt:lpstr>
      <vt:lpstr>Tahoma</vt:lpstr>
      <vt:lpstr>Calibri</vt:lpstr>
      <vt:lpstr>Times New Roman</vt:lpstr>
      <vt:lpstr>Monotype Sorts</vt:lpstr>
      <vt:lpstr>Wingdings</vt:lpstr>
      <vt:lpstr>Wingdings 2</vt:lpstr>
      <vt:lpstr>MS PGothic</vt:lpstr>
      <vt:lpstr>Arial Narrow</vt:lpstr>
      <vt:lpstr>明朝</vt:lpstr>
      <vt:lpstr>Segoe Print</vt:lpstr>
      <vt:lpstr>MS Gothic</vt:lpstr>
      <vt:lpstr>Helvetica</vt:lpstr>
      <vt:lpstr>中ゴシックBBB</vt:lpstr>
      <vt:lpstr>Microsoft YaHei</vt:lpstr>
      <vt:lpstr>Arial Unicode MS</vt:lpstr>
      <vt:lpstr>Times New Roman</vt:lpstr>
      <vt:lpstr>Calibri</vt:lpstr>
      <vt:lpstr>Wingdings</vt:lpstr>
      <vt:lpstr>Arial</vt:lpstr>
      <vt:lpstr>Wingdings 3</vt:lpstr>
      <vt:lpstr>Verdana</vt:lpstr>
      <vt:lpstr>Andalus</vt:lpstr>
      <vt:lpstr>Times</vt:lpstr>
      <vt:lpstr>Helvetica CE</vt:lpstr>
      <vt:lpstr>Arial Black</vt:lpstr>
      <vt:lpstr>Symbol</vt:lpstr>
      <vt:lpstr>Textured</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Measurement, Measures, Metrics</vt:lpstr>
      <vt:lpstr>What to measure</vt:lpstr>
      <vt:lpstr>What to measure</vt:lpstr>
      <vt:lpstr>Process Metrics</vt:lpstr>
      <vt:lpstr>Project Metrics</vt:lpstr>
      <vt:lpstr>Product metrics</vt:lpstr>
      <vt:lpstr>Why do we measure?</vt:lpstr>
      <vt:lpstr>Why Do We Measure?</vt:lpstr>
      <vt:lpstr>Examples of  Metrics Usage</vt:lpstr>
      <vt:lpstr>PowerPoint 演示文稿</vt:lpstr>
      <vt:lpstr>PowerPoint 演示文稿</vt:lpstr>
      <vt:lpstr>PowerPoint 演示文稿</vt:lpstr>
      <vt:lpstr>Process metrics categories</vt:lpstr>
      <vt:lpstr>Is KLOC enough ?</vt:lpstr>
      <vt:lpstr>An example</vt:lpstr>
      <vt:lpstr>An example</vt:lpstr>
      <vt:lpstr>PowerPoint 演示文稿</vt:lpstr>
      <vt:lpstr>PowerPoint 演示文稿</vt:lpstr>
      <vt:lpstr>PowerPoint 演示文稿</vt:lpstr>
      <vt:lpstr>Time Table Metric Example</vt:lpstr>
      <vt:lpstr>Time Table Metric Example</vt:lpstr>
      <vt:lpstr>PowerPoint 演示文稿</vt:lpstr>
      <vt:lpstr>Error removal effectiveness metrics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 of metrics</vt:lpstr>
      <vt:lpstr>Examples of metrics</vt:lpstr>
      <vt:lpstr>Examples of metrics</vt:lpstr>
      <vt:lpstr>Examples of metrics</vt:lpstr>
      <vt:lpstr>Examples of metrics</vt:lpstr>
      <vt:lpstr>An example</vt:lpstr>
      <vt:lpstr>Other Metrics</vt:lpstr>
      <vt:lpstr>Other Metrics</vt:lpstr>
      <vt:lpstr>Software Quality Metrics Analysis</vt:lpstr>
      <vt:lpstr>Can You Answer these Questions about Your Software Product?</vt:lpstr>
      <vt:lpstr>Advantages of Collecting Software Quality Metrics</vt:lpstr>
      <vt:lpstr>Terminology</vt:lpstr>
      <vt:lpstr>A Good Manager Measures</vt:lpstr>
      <vt:lpstr>Process Metrics</vt:lpstr>
      <vt:lpstr>Project Metrics</vt:lpstr>
      <vt:lpstr>Product Metrics</vt:lpstr>
      <vt:lpstr>Metrics Guidelines</vt:lpstr>
      <vt:lpstr>Normalization for Metrics</vt:lpstr>
      <vt:lpstr>Typical Normalized Metrics</vt:lpstr>
      <vt:lpstr>Quality Aspect 1: Reliability </vt:lpstr>
      <vt:lpstr>How can you measure reliability? </vt:lpstr>
      <vt:lpstr>Quality Aspect 2: Performance </vt:lpstr>
      <vt:lpstr>How can you measure performance? </vt:lpstr>
      <vt:lpstr>Quality Aspect 4: Maintainability and Code Quality </vt:lpstr>
      <vt:lpstr>Quality Aspect 3: Security </vt:lpstr>
      <vt:lpstr>How can you measure software security? </vt:lpstr>
      <vt:lpstr>How to measure maintainability and code quality? </vt:lpstr>
      <vt:lpstr>Quality Aspect 5: Rate of Delivery </vt:lpstr>
      <vt:lpstr>How to measure rate of software delivery? </vt:lpstr>
      <vt:lpstr>The Software Quality Metrics Framework</vt:lpstr>
      <vt:lpstr>Example</vt:lpstr>
      <vt:lpstr>Subfactors</vt:lpstr>
      <vt:lpstr>Direct Metrics</vt:lpstr>
      <vt:lpstr>Types of Metrics</vt:lpstr>
      <vt:lpstr>Types of Metrics (cont’d)</vt:lpstr>
      <vt:lpstr>IEEE Software Metrics Methodology</vt:lpstr>
      <vt:lpstr>Establish Software Quality Requirements</vt:lpstr>
      <vt:lpstr>Identify Software Quality Metrics</vt:lpstr>
      <vt:lpstr>Example of Documenting a Metric</vt:lpstr>
      <vt:lpstr>Implement the Collection of Data</vt:lpstr>
      <vt:lpstr>Analyze Software Quality Metric Results</vt:lpstr>
      <vt:lpstr>Validate the Software Quality Metrics</vt:lpstr>
      <vt:lpstr>Metrics that Support Software Verification Activities</vt:lpstr>
      <vt:lpstr>Complexity Metrics Can Be Used to Identify</vt:lpstr>
      <vt:lpstr>Product Metrics</vt:lpstr>
      <vt:lpstr>Product Metrics (cont’d)</vt:lpstr>
      <vt:lpstr>Process Metrics</vt:lpstr>
      <vt:lpstr>Attributes of a Measurement Program  –  according to Humphrey</vt:lpstr>
      <vt:lpstr>Attributes of a Measurement Program – according to Humphrey  (cont’d)</vt:lpstr>
      <vt:lpstr>Template for Software Quality Goal Definition</vt:lpstr>
      <vt:lpstr>Template for Software Quality Goal Definition (cont’d)</vt:lpstr>
      <vt:lpstr>Template for Software Quality Goal Definition (cont’d)</vt:lpstr>
      <vt:lpstr>Determining Metrics</vt:lpstr>
      <vt:lpstr>ADMC Exercise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QUALITY MANAGEMENT</dc:title>
  <dc:creator>Win Xp Sp3 UE</dc:creator>
  <cp:lastModifiedBy>admin</cp:lastModifiedBy>
  <cp:revision>297</cp:revision>
  <dcterms:created xsi:type="dcterms:W3CDTF">2011-05-13T20:22:32Z</dcterms:created>
  <dcterms:modified xsi:type="dcterms:W3CDTF">2020-07-01T09:55:34Z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