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6" r:id="rId20"/>
    <p:sldId id="294" r:id="rId21"/>
    <p:sldId id="277" r:id="rId22"/>
    <p:sldId id="278" r:id="rId23"/>
    <p:sldId id="295"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72" r:id="rId40"/>
    <p:sldId id="273" r:id="rId41"/>
    <p:sldId id="27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4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476631-D05A-42D1-83AA-4142313CC7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476631-D05A-42D1-83AA-4142313CC7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476631-D05A-42D1-83AA-4142313CC7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476631-D05A-42D1-83AA-4142313CC7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F476631-D05A-42D1-83AA-4142313CC7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F476631-D05A-42D1-83AA-4142313CC7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F476631-D05A-42D1-83AA-4142313CC7F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476631-D05A-42D1-83AA-4142313CC7F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76631-D05A-42D1-83AA-4142313CC7F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F476631-D05A-42D1-83AA-4142313CC7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F476631-D05A-42D1-83AA-4142313CC7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CBE20-1F84-419D-AA20-04F16717505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76631-D05A-42D1-83AA-4142313CC7F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BE20-1F84-419D-AA20-04F16717505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Quality Program Organizational Relationships</a:t>
            </a:r>
            <a:endParaRPr lang="en-US" dirty="0"/>
          </a:p>
        </p:txBody>
      </p:sp>
      <p:sp>
        <p:nvSpPr>
          <p:cNvPr id="3" name="Content Placeholder 2"/>
          <p:cNvSpPr>
            <a:spLocks noGrp="1"/>
          </p:cNvSpPr>
          <p:nvPr>
            <p:ph idx="1"/>
          </p:nvPr>
        </p:nvSpPr>
        <p:spPr/>
        <p:txBody>
          <a:bodyPr/>
          <a:lstStyle/>
          <a:p>
            <a:endParaRPr lang="en-US" dirty="0"/>
          </a:p>
          <a:p>
            <a:r>
              <a:rPr lang="en-US" dirty="0"/>
              <a:t>Type of systems; </a:t>
            </a:r>
            <a:endParaRPr lang="en-US" dirty="0" smtClean="0"/>
          </a:p>
          <a:p>
            <a:r>
              <a:rPr lang="en-US" dirty="0"/>
              <a:t>• Mapping quality program functions to project organizational entities; </a:t>
            </a:r>
            <a:endParaRPr lang="en-US" dirty="0" smtClean="0"/>
          </a:p>
          <a:p>
            <a:r>
              <a:rPr lang="en-US" dirty="0"/>
              <a:t>• Example implementations.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Mapping Quality Program Functions to Project Organizational </a:t>
            </a:r>
            <a:br>
              <a:rPr lang="en-US" dirty="0"/>
            </a:br>
            <a:r>
              <a:rPr lang="en-US" dirty="0"/>
              <a:t>Entities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1 </a:t>
            </a:r>
            <a:r>
              <a:rPr lang="en-US" dirty="0" smtClean="0"/>
              <a:t>Planning</a:t>
            </a:r>
            <a:endParaRPr lang="en-US" dirty="0" smtClean="0"/>
          </a:p>
          <a:p>
            <a:r>
              <a:rPr lang="en-US" dirty="0"/>
              <a:t>The plan is produced. </a:t>
            </a:r>
            <a:endParaRPr lang="en-US" dirty="0" smtClean="0"/>
          </a:p>
          <a:p>
            <a:pPr marL="0" indent="0">
              <a:buNone/>
            </a:pPr>
            <a:r>
              <a:rPr lang="en-US" dirty="0"/>
              <a:t>• The plan is complete and the elements of the plan are integrated into the </a:t>
            </a:r>
            <a:r>
              <a:rPr lang="en-US" dirty="0" smtClean="0"/>
              <a:t>project </a:t>
            </a:r>
            <a:r>
              <a:rPr lang="en-US" dirty="0"/>
              <a:t>management plan. </a:t>
            </a:r>
            <a:endParaRPr lang="en-US" dirty="0" smtClean="0"/>
          </a:p>
          <a:p>
            <a:pPr marL="0" indent="0">
              <a:buNone/>
            </a:pPr>
            <a:r>
              <a:rPr lang="en-US" dirty="0"/>
              <a:t>• The activities to be performed are integrated with each other to the extent that </a:t>
            </a:r>
            <a:r>
              <a:rPr lang="en-US" dirty="0" smtClean="0"/>
              <a:t>they </a:t>
            </a:r>
            <a:r>
              <a:rPr lang="en-US" dirty="0"/>
              <a:t>should. </a:t>
            </a:r>
            <a:endParaRPr lang="en-US" dirty="0" smtClean="0"/>
          </a:p>
          <a:p>
            <a:pPr marL="0" indent="0">
              <a:buNone/>
            </a:pPr>
            <a:r>
              <a:rPr lang="en-US" dirty="0"/>
              <a:t>• The plan contains realistic schedules. </a:t>
            </a:r>
            <a:endParaRPr lang="en-US" dirty="0" smtClean="0"/>
          </a:p>
          <a:p>
            <a:pPr marL="0" indent="0">
              <a:buNone/>
            </a:pPr>
            <a:r>
              <a:rPr lang="en-US" dirty="0"/>
              <a:t>• The plan describes assignment of responsibilities and designates necessary </a:t>
            </a:r>
            <a:r>
              <a:rPr lang="en-US" dirty="0" smtClean="0"/>
              <a:t>authority </a:t>
            </a:r>
            <a:r>
              <a:rPr lang="en-US" dirty="0"/>
              <a:t>to the appropriate performing organizations. </a:t>
            </a:r>
            <a:endParaRPr lang="en-US" dirty="0" smtClean="0"/>
          </a:p>
          <a:p>
            <a:pPr marL="0" indent="0">
              <a:buNone/>
            </a:pPr>
            <a:r>
              <a:rPr lang="en-US" dirty="0"/>
              <a:t>• Expected Quality Program outputs for the project are specified. </a:t>
            </a:r>
            <a:endParaRPr lang="en-US" dirty="0" smtClean="0"/>
          </a:p>
          <a:p>
            <a:pPr marL="0" indent="0">
              <a:buNone/>
            </a:pPr>
            <a:r>
              <a:rPr lang="en-US" dirty="0"/>
              <a:t>• Criteria for successful completion of tasks are stipulated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2 </a:t>
            </a:r>
            <a:r>
              <a:rPr lang="en-US" dirty="0" smtClean="0"/>
              <a:t>Establish </a:t>
            </a:r>
            <a:r>
              <a:rPr lang="en-US" dirty="0"/>
              <a:t>Requirements and Control </a:t>
            </a:r>
            <a:r>
              <a:rPr lang="en-US" dirty="0" smtClean="0"/>
              <a:t>Changes</a:t>
            </a:r>
            <a:endParaRPr lang="en-US" dirty="0" smtClean="0"/>
          </a:p>
          <a:p>
            <a:pPr marL="0" indent="0">
              <a:buNone/>
            </a:pPr>
            <a:r>
              <a:rPr lang="en-US" dirty="0"/>
              <a:t>The quality manager uses the outputs of the assessments to: </a:t>
            </a:r>
            <a:endParaRPr lang="en-US" dirty="0" smtClean="0"/>
          </a:p>
          <a:p>
            <a:r>
              <a:rPr lang="en-US" dirty="0"/>
              <a:t>• Ensure that the evolving requirements are modified where necessary. </a:t>
            </a:r>
            <a:endParaRPr lang="en-US" dirty="0" smtClean="0"/>
          </a:p>
          <a:p>
            <a:pPr marL="0" indent="0">
              <a:buNone/>
            </a:pPr>
            <a:r>
              <a:rPr lang="en-US" dirty="0"/>
              <a:t>• Ensure that requirements become baselined, when stable. </a:t>
            </a:r>
            <a:endParaRPr lang="en-US" dirty="0" smtClean="0"/>
          </a:p>
          <a:p>
            <a:pPr marL="0" indent="0">
              <a:buNone/>
            </a:pPr>
            <a:r>
              <a:rPr lang="en-US" dirty="0"/>
              <a:t>• Assist in revising the process of establishing requirements. </a:t>
            </a:r>
            <a:endParaRPr lang="en-US" dirty="0" smtClean="0"/>
          </a:p>
          <a:p>
            <a:pPr marL="0" indent="0">
              <a:buNone/>
            </a:pPr>
            <a:r>
              <a:rPr lang="en-US" dirty="0"/>
              <a:t>• Assist in changing methodologies used in this process. </a:t>
            </a:r>
            <a:endParaRPr lang="en-US" dirty="0" smtClean="0"/>
          </a:p>
          <a:p>
            <a:pPr marL="0" indent="0">
              <a:buNone/>
            </a:pPr>
            <a:r>
              <a:rPr lang="en-US" dirty="0"/>
              <a:t>• Enforce the procedures originally planned for this part of the Quality Program </a:t>
            </a:r>
            <a:r>
              <a:rPr lang="en-US" dirty="0" smtClean="0"/>
              <a:t>Plan</a:t>
            </a:r>
            <a:r>
              <a:rPr lang="en-US" dirty="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 Establish and Implement </a:t>
            </a:r>
            <a:r>
              <a:rPr lang="en-US" dirty="0" smtClean="0"/>
              <a:t>Methods</a:t>
            </a:r>
            <a:endParaRPr lang="en-US" dirty="0" smtClean="0"/>
          </a:p>
          <a:p>
            <a:r>
              <a:rPr lang="en-US" dirty="0"/>
              <a:t>There are really three parts to this job: </a:t>
            </a:r>
            <a:endParaRPr lang="en-US" dirty="0" smtClean="0"/>
          </a:p>
          <a:p>
            <a:pPr marL="514350" indent="-514350">
              <a:buAutoNum type="arabicParenBoth"/>
            </a:pPr>
            <a:r>
              <a:rPr lang="en-US" dirty="0" smtClean="0"/>
              <a:t>establishing the </a:t>
            </a:r>
            <a:r>
              <a:rPr lang="en-US" dirty="0"/>
              <a:t>methodologies to be used for the </a:t>
            </a:r>
            <a:r>
              <a:rPr lang="en-US" dirty="0" smtClean="0"/>
              <a:t>project</a:t>
            </a:r>
            <a:endParaRPr lang="en-US" dirty="0" smtClean="0"/>
          </a:p>
          <a:p>
            <a:pPr marL="0" indent="0">
              <a:buNone/>
            </a:pPr>
            <a:r>
              <a:rPr lang="en-US" dirty="0" smtClean="0"/>
              <a:t>(</a:t>
            </a:r>
            <a:r>
              <a:rPr lang="en-US" dirty="0"/>
              <a:t>2) enforcing the </a:t>
            </a:r>
            <a:r>
              <a:rPr lang="en-US" dirty="0" smtClean="0"/>
              <a:t>methodologies</a:t>
            </a:r>
            <a:endParaRPr lang="en-US" dirty="0" smtClean="0"/>
          </a:p>
          <a:p>
            <a:pPr marL="0" indent="0">
              <a:buNone/>
            </a:pPr>
            <a:r>
              <a:rPr lang="en-US" dirty="0"/>
              <a:t>(3) modifying the selected methodologies, when necessary.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manager communications</a:t>
            </a:r>
            <a:endParaRPr lang="en-US"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71587" y="2162969"/>
            <a:ext cx="6895119" cy="3552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 large project organization.</a:t>
            </a:r>
            <a:endParaRPr lang="en-US" dirty="0"/>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333500" y="2177256"/>
            <a:ext cx="64770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small IT organization.</a:t>
            </a:r>
            <a:endParaRPr lang="en-US" dirty="0"/>
          </a:p>
        </p:txBody>
      </p:sp>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14400" y="1439560"/>
            <a:ext cx="6912253" cy="458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7"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8"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9" name="object 1"/>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10" name="text 1"/>
          <p:cNvSpPr txBox="1"/>
          <p:nvPr/>
        </p:nvSpPr>
        <p:spPr>
          <a:xfrm>
            <a:off x="957986" y="3097525"/>
            <a:ext cx="4684723" cy="1630786"/>
          </a:xfrm>
          <a:prstGeom prst="rect">
            <a:avLst/>
          </a:prstGeom>
        </p:spPr>
        <p:txBody>
          <a:bodyPr vert="horz" wrap="none" lIns="0" tIns="0" rIns="0" bIns="0" rtlCol="0">
            <a:spAutoFit/>
          </a:bodyPr>
          <a:lstStyle/>
          <a:p>
            <a:pPr marL="0">
              <a:lnSpc>
                <a:spcPct val="100000"/>
              </a:lnSpc>
            </a:pPr>
            <a:r>
              <a:rPr sz="5400" spc="10" dirty="0">
                <a:solidFill>
                  <a:srgbClr val="DBEFF9"/>
                </a:solidFill>
                <a:latin typeface="Freestyle Script" panose="030804020302050B0404"/>
                <a:cs typeface="Freestyle Script" panose="030804020302050B0404"/>
              </a:rPr>
              <a:t>SOFTWARE QUALITY</a:t>
            </a:r>
            <a:endParaRPr sz="5400">
              <a:latin typeface="Freestyle Script" panose="030804020302050B0404"/>
              <a:cs typeface="Freestyle Script" panose="030804020302050B0404"/>
            </a:endParaRPr>
          </a:p>
          <a:p>
            <a:pPr marL="0">
              <a:lnSpc>
                <a:spcPct val="100000"/>
              </a:lnSpc>
            </a:pPr>
            <a:r>
              <a:rPr sz="5400" spc="10" dirty="0">
                <a:solidFill>
                  <a:srgbClr val="DBEFF9"/>
                </a:solidFill>
                <a:latin typeface="Freestyle Script" panose="030804020302050B0404"/>
                <a:cs typeface="Freestyle Script" panose="030804020302050B0404"/>
              </a:rPr>
              <a:t>PROGRAM</a:t>
            </a:r>
            <a:endParaRPr sz="5400">
              <a:latin typeface="Freestyle Script" panose="030804020302050B0404"/>
              <a:cs typeface="Freestyle Script" panose="030804020302050B04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1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1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1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1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1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1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2" name="object 2"/>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3" name="text 1"/>
          <p:cNvSpPr txBox="1"/>
          <p:nvPr/>
        </p:nvSpPr>
        <p:spPr>
          <a:xfrm>
            <a:off x="576072" y="505079"/>
            <a:ext cx="5859919" cy="493281"/>
          </a:xfrm>
          <a:prstGeom prst="rect">
            <a:avLst/>
          </a:prstGeom>
        </p:spPr>
        <p:txBody>
          <a:bodyPr vert="horz" wrap="none" lIns="0" tIns="0" rIns="0" bIns="0" rtlCol="0">
            <a:spAutoFit/>
          </a:bodyPr>
          <a:lstStyle/>
          <a:p>
            <a:pPr marL="0">
              <a:lnSpc>
                <a:spcPct val="100000"/>
              </a:lnSpc>
            </a:pPr>
            <a:r>
              <a:rPr sz="3300" spc="10" dirty="0">
                <a:solidFill>
                  <a:srgbClr val="DBEFF9"/>
                </a:solidFill>
                <a:latin typeface="Freestyle Script" panose="030804020302050B0404"/>
                <a:cs typeface="Freestyle Script" panose="030804020302050B0404"/>
              </a:rPr>
              <a:t>SOFTWARE QUALITY PROGRAM CONCEPTS</a:t>
            </a:r>
            <a:endParaRPr sz="3300">
              <a:latin typeface="Freestyle Script" panose="030804020302050B0404"/>
              <a:cs typeface="Freestyle Script" panose="030804020302050B0404"/>
            </a:endParaRPr>
          </a:p>
        </p:txBody>
      </p:sp>
      <p:sp>
        <p:nvSpPr>
          <p:cNvPr id="4" name="text 1"/>
          <p:cNvSpPr txBox="1"/>
          <p:nvPr/>
        </p:nvSpPr>
        <p:spPr>
          <a:xfrm>
            <a:off x="304800" y="1633238"/>
            <a:ext cx="8610599" cy="941796"/>
          </a:xfrm>
          <a:prstGeom prst="rect">
            <a:avLst/>
          </a:prstGeom>
        </p:spPr>
        <p:txBody>
          <a:bodyPr vert="horz" wrap="square" lIns="0" tIns="0" rIns="0" bIns="0" rtlCol="0">
            <a:spAutoFit/>
          </a:bodyPr>
          <a:lstStyle/>
          <a:p>
            <a:pPr marL="0">
              <a:lnSpc>
                <a:spcPct val="100000"/>
              </a:lnSpc>
            </a:pPr>
            <a:r>
              <a:rPr sz="1520" spc="10" dirty="0">
                <a:solidFill>
                  <a:srgbClr val="82B1E5"/>
                </a:solidFill>
                <a:latin typeface="Times New Roman" panose="02020603050405020304" pitchFamily="18" charset="0"/>
                <a:cs typeface="Times New Roman" panose="02020603050405020304" pitchFamily="18" charset="0"/>
              </a:rPr>
              <a:t> </a:t>
            </a:r>
            <a:r>
              <a:rPr sz="1920" spc="10" dirty="0">
                <a:solidFill>
                  <a:srgbClr val="FFFFFF"/>
                </a:solidFill>
                <a:latin typeface="Times New Roman" panose="02020603050405020304" pitchFamily="18" charset="0"/>
                <a:cs typeface="Times New Roman" panose="02020603050405020304" pitchFamily="18" charset="0"/>
              </a:rPr>
              <a:t>SQP stands for Software Quality program. Software Quality Program is a framework</a:t>
            </a:r>
            <a:endParaRPr sz="1900" dirty="0">
              <a:latin typeface="Times New Roman" panose="02020603050405020304" pitchFamily="18" charset="0"/>
              <a:cs typeface="Times New Roman" panose="02020603050405020304" pitchFamily="18" charset="0"/>
            </a:endParaRPr>
          </a:p>
          <a:p>
            <a:pPr marL="257810">
              <a:lnSpc>
                <a:spcPct val="100000"/>
              </a:lnSpc>
            </a:pPr>
            <a:r>
              <a:rPr sz="2100" spc="10" dirty="0">
                <a:solidFill>
                  <a:srgbClr val="FFFFFF"/>
                </a:solidFill>
                <a:latin typeface="Times New Roman" panose="02020603050405020304" pitchFamily="18" charset="0"/>
                <a:cs typeface="Times New Roman" panose="02020603050405020304" pitchFamily="18" charset="0"/>
              </a:rPr>
              <a:t>for building quality into the software and for the actions necessary to verify that </a:t>
            </a:r>
            <a:r>
              <a:rPr sz="2100" spc="10" dirty="0" smtClean="0">
                <a:solidFill>
                  <a:srgbClr val="FFFFFF"/>
                </a:solidFill>
                <a:latin typeface="Times New Roman" panose="02020603050405020304" pitchFamily="18" charset="0"/>
                <a:cs typeface="Times New Roman" panose="02020603050405020304" pitchFamily="18" charset="0"/>
              </a:rPr>
              <a:t>the</a:t>
            </a:r>
            <a:r>
              <a:rPr lang="en-US" sz="2100" dirty="0">
                <a:latin typeface="Times New Roman" panose="02020603050405020304" pitchFamily="18" charset="0"/>
                <a:cs typeface="Times New Roman" panose="02020603050405020304" pitchFamily="18" charset="0"/>
              </a:rPr>
              <a:t> </a:t>
            </a:r>
            <a:r>
              <a:rPr sz="2100" spc="10" dirty="0" smtClean="0">
                <a:solidFill>
                  <a:srgbClr val="FFFFFF"/>
                </a:solidFill>
                <a:latin typeface="Times New Roman" panose="02020603050405020304" pitchFamily="18" charset="0"/>
                <a:cs typeface="Times New Roman" panose="02020603050405020304" pitchFamily="18" charset="0"/>
              </a:rPr>
              <a:t>required </a:t>
            </a:r>
            <a:r>
              <a:rPr sz="2100" spc="10" dirty="0">
                <a:solidFill>
                  <a:srgbClr val="FFFFFF"/>
                </a:solidFill>
                <a:latin typeface="Times New Roman" panose="02020603050405020304" pitchFamily="18" charset="0"/>
                <a:cs typeface="Times New Roman" panose="02020603050405020304" pitchFamily="18" charset="0"/>
              </a:rPr>
              <a:t>functionality and performance have been achieved.</a:t>
            </a:r>
            <a:endParaRPr sz="2100" dirty="0">
              <a:latin typeface="Times New Roman" panose="02020603050405020304" pitchFamily="18" charset="0"/>
              <a:cs typeface="Times New Roman" panose="02020603050405020304" pitchFamily="18" charset="0"/>
            </a:endParaRPr>
          </a:p>
        </p:txBody>
      </p:sp>
      <p:sp>
        <p:nvSpPr>
          <p:cNvPr id="5" name="text 1"/>
          <p:cNvSpPr txBox="1"/>
          <p:nvPr/>
        </p:nvSpPr>
        <p:spPr>
          <a:xfrm>
            <a:off x="339247" y="3120155"/>
            <a:ext cx="8231729" cy="1274195"/>
          </a:xfrm>
          <a:prstGeom prst="rect">
            <a:avLst/>
          </a:prstGeom>
        </p:spPr>
        <p:txBody>
          <a:bodyPr vert="horz" wrap="squar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1980" spc="10" dirty="0">
                <a:solidFill>
                  <a:srgbClr val="FFFFFF"/>
                </a:solidFill>
                <a:latin typeface="Times New Roman" panose="02020603050405020304" pitchFamily="18" charset="0"/>
                <a:cs typeface="Times New Roman" panose="02020603050405020304" pitchFamily="18" charset="0"/>
              </a:rPr>
              <a:t>The Software Quality program is more than "traditional" quality assurance, It goes </a:t>
            </a:r>
            <a:r>
              <a:rPr sz="1980" spc="10" dirty="0" smtClean="0">
                <a:solidFill>
                  <a:srgbClr val="FFFFFF"/>
                </a:solidFill>
                <a:latin typeface="Times New Roman" panose="02020603050405020304" pitchFamily="18" charset="0"/>
                <a:cs typeface="Times New Roman" panose="02020603050405020304" pitchFamily="18" charset="0"/>
              </a:rPr>
              <a:t>beyond</a:t>
            </a:r>
            <a:r>
              <a:rPr lang="en-US" sz="1900" dirty="0">
                <a:latin typeface="Times New Roman" panose="02020603050405020304" pitchFamily="18" charset="0"/>
                <a:cs typeface="Times New Roman" panose="02020603050405020304" pitchFamily="18" charset="0"/>
              </a:rPr>
              <a:t> </a:t>
            </a:r>
            <a:r>
              <a:rPr sz="2100" spc="10" dirty="0" smtClean="0">
                <a:solidFill>
                  <a:srgbClr val="FFFFFF"/>
                </a:solidFill>
                <a:latin typeface="Times New Roman" panose="02020603050405020304" pitchFamily="18" charset="0"/>
                <a:cs typeface="Times New Roman" panose="02020603050405020304" pitchFamily="18" charset="0"/>
              </a:rPr>
              <a:t>what </a:t>
            </a:r>
            <a:r>
              <a:rPr sz="2100" spc="10" dirty="0">
                <a:solidFill>
                  <a:srgbClr val="FFFFFF"/>
                </a:solidFill>
                <a:latin typeface="Times New Roman" panose="02020603050405020304" pitchFamily="18" charset="0"/>
                <a:cs typeface="Times New Roman" panose="02020603050405020304" pitchFamily="18" charset="0"/>
              </a:rPr>
              <a:t>is normally performed by "traditional" quality assurance functions and defines </a:t>
            </a:r>
            <a:r>
              <a:rPr sz="2100" spc="10" dirty="0" err="1" smtClean="0">
                <a:solidFill>
                  <a:srgbClr val="FFFFFF"/>
                </a:solidFill>
                <a:latin typeface="Times New Roman" panose="02020603050405020304" pitchFamily="18" charset="0"/>
                <a:cs typeface="Times New Roman" panose="02020603050405020304" pitchFamily="18" charset="0"/>
              </a:rPr>
              <a:t>th</a:t>
            </a:r>
            <a:r>
              <a:rPr lang="en-US" sz="2100" spc="10" dirty="0" smtClean="0">
                <a:solidFill>
                  <a:srgbClr val="FFFFFF"/>
                </a:solidFill>
                <a:latin typeface="Times New Roman" panose="02020603050405020304" pitchFamily="18" charset="0"/>
                <a:cs typeface="Times New Roman" panose="02020603050405020304" pitchFamily="18" charset="0"/>
              </a:rPr>
              <a:t> </a:t>
            </a:r>
            <a:r>
              <a:rPr sz="2100" spc="10" dirty="0" smtClean="0">
                <a:solidFill>
                  <a:srgbClr val="FFFFFF"/>
                </a:solidFill>
                <a:latin typeface="Times New Roman" panose="02020603050405020304" pitchFamily="18" charset="0"/>
                <a:cs typeface="Times New Roman" panose="02020603050405020304" pitchFamily="18" charset="0"/>
              </a:rPr>
              <a:t>enterprise </a:t>
            </a:r>
            <a:r>
              <a:rPr sz="2100" spc="10" dirty="0">
                <a:solidFill>
                  <a:srgbClr val="FFFFFF"/>
                </a:solidFill>
                <a:latin typeface="Times New Roman" panose="02020603050405020304" pitchFamily="18" charset="0"/>
                <a:cs typeface="Times New Roman" panose="02020603050405020304" pitchFamily="18" charset="0"/>
              </a:rPr>
              <a:t>wide actions necessary for achieving quality in software development, such as:</a:t>
            </a:r>
            <a:endParaRPr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4950" y="436880"/>
            <a:ext cx="8768715" cy="3784600"/>
          </a:xfrm>
          <a:prstGeom prst="rect">
            <a:avLst/>
          </a:prstGeom>
          <a:noFill/>
        </p:spPr>
        <p:txBody>
          <a:bodyPr wrap="square" rtlCol="0" anchor="t">
            <a:spAutoFit/>
          </a:bodyPr>
          <a:p>
            <a:r>
              <a:rPr lang="en-US" sz="2400"/>
              <a:t> software quality program is an overall approach to influence and determine the level of quality  achieved in a software product. It consists of the activities necessary to:</a:t>
            </a:r>
            <a:endParaRPr lang="en-US" sz="2400"/>
          </a:p>
          <a:p>
            <a:r>
              <a:rPr lang="en-US" sz="2400"/>
              <a:t>• Establish requirements for the quality of a software product.</a:t>
            </a:r>
            <a:endParaRPr lang="en-US" sz="2400"/>
          </a:p>
          <a:p>
            <a:r>
              <a:rPr lang="en-US" sz="2400"/>
              <a:t>• Establish, implement, and enforce methodologies, processes and procedures to develop,  operate, and maintain the software.</a:t>
            </a:r>
            <a:endParaRPr lang="en-US" sz="2400"/>
          </a:p>
          <a:p>
            <a:r>
              <a:rPr lang="en-US" sz="2400"/>
              <a:t>• Establish and implement methodologies, processes, and procedures to evaluate the quality of a software product and to evaluate associated documentation, processes, and </a:t>
            </a:r>
            <a:endParaRPr lang="en-US" sz="2400"/>
          </a:p>
          <a:p>
            <a:r>
              <a:rPr lang="en-US" sz="2400"/>
              <a:t>activities that impact the quality of the product.</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Quality Program</a:t>
            </a:r>
            <a:endParaRPr lang="en-US" dirty="0"/>
          </a:p>
        </p:txBody>
      </p:sp>
      <p:sp>
        <p:nvSpPr>
          <p:cNvPr id="3" name="Content Placeholder 2"/>
          <p:cNvSpPr>
            <a:spLocks noGrp="1"/>
          </p:cNvSpPr>
          <p:nvPr>
            <p:ph idx="1"/>
          </p:nvPr>
        </p:nvSpPr>
        <p:spPr/>
        <p:txBody>
          <a:bodyPr>
            <a:normAutofit fontScale="87500" lnSpcReduction="20000"/>
          </a:bodyPr>
          <a:lstStyle/>
          <a:p>
            <a:pPr marL="0" indent="0">
              <a:buNone/>
            </a:pPr>
            <a:r>
              <a:rPr lang="en-US" i="1" dirty="0" smtClean="0"/>
              <a:t>1.Establish </a:t>
            </a:r>
            <a:r>
              <a:rPr lang="en-US" i="1" dirty="0"/>
              <a:t>requirements and control changes: </a:t>
            </a:r>
            <a:r>
              <a:rPr lang="en-US" dirty="0"/>
              <a:t>Establish and specify </a:t>
            </a:r>
            <a:r>
              <a:rPr lang="en-US" dirty="0" smtClean="0"/>
              <a:t>requirements </a:t>
            </a:r>
            <a:r>
              <a:rPr lang="en-US" dirty="0"/>
              <a:t>for the quality of an product. </a:t>
            </a:r>
            <a:endParaRPr lang="en-US" dirty="0" smtClean="0"/>
          </a:p>
          <a:p>
            <a:pPr marL="0" indent="0">
              <a:buNone/>
            </a:pPr>
            <a:r>
              <a:rPr lang="en-US" dirty="0" smtClean="0"/>
              <a:t>2. </a:t>
            </a:r>
            <a:r>
              <a:rPr lang="en-US" i="1" dirty="0"/>
              <a:t>Establish and implement methods: </a:t>
            </a:r>
            <a:r>
              <a:rPr lang="en-US" dirty="0"/>
              <a:t>Establish, implement, and put into  </a:t>
            </a:r>
            <a:r>
              <a:rPr lang="en-US" dirty="0" smtClean="0"/>
              <a:t>practice </a:t>
            </a:r>
            <a:r>
              <a:rPr lang="en-US" dirty="0"/>
              <a:t>methods, processes and procedures to develop, operate, deploy, and </a:t>
            </a:r>
            <a:r>
              <a:rPr lang="en-US" dirty="0" smtClean="0"/>
              <a:t>maintain </a:t>
            </a:r>
            <a:r>
              <a:rPr lang="en-US" dirty="0"/>
              <a:t>the product. </a:t>
            </a:r>
            <a:endParaRPr lang="en-US" dirty="0" smtClean="0"/>
          </a:p>
          <a:p>
            <a:pPr marL="0" indent="0">
              <a:buNone/>
            </a:pPr>
            <a:r>
              <a:rPr lang="en-US" dirty="0"/>
              <a:t>3. </a:t>
            </a:r>
            <a:r>
              <a:rPr lang="en-US" i="1" dirty="0"/>
              <a:t>Evaluate process and product quality: </a:t>
            </a:r>
            <a:r>
              <a:rPr lang="en-US" dirty="0"/>
              <a:t>Establish and implement methods, </a:t>
            </a:r>
            <a:r>
              <a:rPr lang="en-US" dirty="0" smtClean="0"/>
              <a:t>processes</a:t>
            </a:r>
            <a:r>
              <a:rPr lang="en-US" dirty="0"/>
              <a:t>, and procedures to evaluate the quality of the product, as well as to  </a:t>
            </a:r>
            <a:r>
              <a:rPr lang="en-US" dirty="0" smtClean="0"/>
              <a:t>evaluate </a:t>
            </a:r>
            <a:r>
              <a:rPr lang="en-US" dirty="0"/>
              <a:t>associated documentation, processes, and activities that have an </a:t>
            </a:r>
            <a:r>
              <a:rPr lang="en-US" dirty="0" smtClean="0"/>
              <a:t>impact </a:t>
            </a:r>
            <a:r>
              <a:rPr lang="en-US" dirty="0"/>
              <a:t>on the quality of the product.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8313" y="1195388"/>
            <a:ext cx="56673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787400" y="267970"/>
            <a:ext cx="4864100" cy="368300"/>
          </a:xfrm>
          <a:prstGeom prst="rect">
            <a:avLst/>
          </a:prstGeom>
          <a:noFill/>
        </p:spPr>
        <p:txBody>
          <a:bodyPr wrap="square" rtlCol="0" anchor="t">
            <a:spAutoFit/>
          </a:bodyPr>
          <a:p>
            <a:r>
              <a:rPr lang="en-US"/>
              <a:t>Elements of a Software Quality Program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14563" y="1785938"/>
            <a:ext cx="47148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1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1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1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2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2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2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3" name="object 3"/>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720242" y="609726"/>
            <a:ext cx="7578998" cy="492443"/>
          </a:xfrm>
          <a:prstGeom prst="rect">
            <a:avLst/>
          </a:prstGeom>
        </p:spPr>
        <p:txBody>
          <a:bodyPr vert="horz" wrap="none" lIns="0" tIns="0" rIns="0" bIns="0" rtlCol="0">
            <a:spAutoFit/>
          </a:bodyPr>
          <a:lstStyle/>
          <a:p>
            <a:pPr marL="0">
              <a:lnSpc>
                <a:spcPct val="100000"/>
              </a:lnSpc>
            </a:pPr>
            <a:r>
              <a:rPr sz="3200" spc="10" dirty="0">
                <a:solidFill>
                  <a:srgbClr val="82B1E5"/>
                </a:solidFill>
                <a:latin typeface="Wingdings 3" panose="05040102010807070707"/>
                <a:cs typeface="Wingdings 3" panose="05040102010807070707"/>
              </a:rPr>
              <a:t> </a:t>
            </a:r>
            <a:r>
              <a:rPr sz="3200" spc="10" dirty="0">
                <a:solidFill>
                  <a:srgbClr val="FFFFFF"/>
                </a:solidFill>
                <a:latin typeface="Freestyle Script" panose="030804020302050B0404"/>
                <a:cs typeface="Freestyle Script" panose="030804020302050B0404"/>
              </a:rPr>
              <a:t>Establishing the quality requirements for the software product.</a:t>
            </a:r>
            <a:endParaRPr sz="3200" dirty="0">
              <a:latin typeface="Freestyle Script" panose="030804020302050B0404"/>
              <a:cs typeface="Freestyle Script" panose="030804020302050B0404"/>
            </a:endParaRPr>
          </a:p>
        </p:txBody>
      </p:sp>
      <p:sp>
        <p:nvSpPr>
          <p:cNvPr id="4" name="text 1"/>
          <p:cNvSpPr txBox="1"/>
          <p:nvPr/>
        </p:nvSpPr>
        <p:spPr>
          <a:xfrm>
            <a:off x="720242" y="1030351"/>
            <a:ext cx="8526693" cy="738664"/>
          </a:xfrm>
          <a:prstGeom prst="rect">
            <a:avLst/>
          </a:prstGeom>
        </p:spPr>
        <p:txBody>
          <a:bodyPr vert="horz" wrap="non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2400" spc="10" dirty="0">
                <a:solidFill>
                  <a:srgbClr val="FFFFFF"/>
                </a:solidFill>
                <a:latin typeface="Freestyle Script" panose="030804020302050B0404"/>
                <a:cs typeface="Freestyle Script" panose="030804020302050B0404"/>
              </a:rPr>
              <a:t>Defining, implementing, and evaluating processes and methodologies for the development, operation, and</a:t>
            </a:r>
            <a:endParaRPr sz="2400" dirty="0">
              <a:latin typeface="Freestyle Script" panose="030804020302050B0404"/>
              <a:cs typeface="Freestyle Script" panose="030804020302050B0404"/>
            </a:endParaRPr>
          </a:p>
          <a:p>
            <a:pPr marL="257810">
              <a:lnSpc>
                <a:spcPct val="100000"/>
              </a:lnSpc>
            </a:pPr>
            <a:r>
              <a:rPr sz="2400" spc="10" dirty="0">
                <a:solidFill>
                  <a:srgbClr val="FFFFFF"/>
                </a:solidFill>
                <a:latin typeface="Freestyle Script" panose="030804020302050B0404"/>
                <a:cs typeface="Freestyle Script" panose="030804020302050B0404"/>
              </a:rPr>
              <a:t>maintenance of the software.</a:t>
            </a:r>
            <a:endParaRPr sz="2400" dirty="0">
              <a:latin typeface="Freestyle Script" panose="030804020302050B0404"/>
              <a:cs typeface="Freestyle Script" panose="030804020302050B0404"/>
            </a:endParaRPr>
          </a:p>
        </p:txBody>
      </p:sp>
      <p:sp>
        <p:nvSpPr>
          <p:cNvPr id="5" name="text 1"/>
          <p:cNvSpPr txBox="1"/>
          <p:nvPr/>
        </p:nvSpPr>
        <p:spPr>
          <a:xfrm>
            <a:off x="720242" y="1772793"/>
            <a:ext cx="5671858"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Defining and using productivity, process quality, and product quality measures.</a:t>
            </a:r>
            <a:endParaRPr sz="2000">
              <a:latin typeface="Freestyle Script" panose="030804020302050B0404"/>
              <a:cs typeface="Freestyle Script" panose="030804020302050B0404"/>
            </a:endParaRPr>
          </a:p>
        </p:txBody>
      </p:sp>
      <p:sp>
        <p:nvSpPr>
          <p:cNvPr id="6" name="text 1"/>
          <p:cNvSpPr txBox="1"/>
          <p:nvPr/>
        </p:nvSpPr>
        <p:spPr>
          <a:xfrm>
            <a:off x="720242" y="2194941"/>
            <a:ext cx="4014064"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Defining documentation requirements for the software.</a:t>
            </a:r>
            <a:endParaRPr sz="2000">
              <a:latin typeface="Freestyle Script" panose="030804020302050B0404"/>
              <a:cs typeface="Freestyle Script" panose="030804020302050B0404"/>
            </a:endParaRPr>
          </a:p>
        </p:txBody>
      </p:sp>
      <p:sp>
        <p:nvSpPr>
          <p:cNvPr id="7" name="text 1"/>
          <p:cNvSpPr txBox="1"/>
          <p:nvPr/>
        </p:nvSpPr>
        <p:spPr>
          <a:xfrm>
            <a:off x="720242" y="2615306"/>
            <a:ext cx="5518601" cy="314264"/>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Performing evaluations of the software development processes and products.</a:t>
            </a:r>
            <a:endParaRPr sz="2000">
              <a:latin typeface="Freestyle Script" panose="030804020302050B0404"/>
              <a:cs typeface="Freestyle Script" panose="030804020302050B0404"/>
            </a:endParaRPr>
          </a:p>
        </p:txBody>
      </p:sp>
      <p:sp>
        <p:nvSpPr>
          <p:cNvPr id="8" name="text 1"/>
          <p:cNvSpPr txBox="1"/>
          <p:nvPr/>
        </p:nvSpPr>
        <p:spPr>
          <a:xfrm>
            <a:off x="720242" y="3037967"/>
            <a:ext cx="4907012"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Planning, implementing, and managing a Software Quality Program.</a:t>
            </a:r>
            <a:endParaRPr sz="2000">
              <a:latin typeface="Freestyle Script" panose="030804020302050B0404"/>
              <a:cs typeface="Freestyle Script" panose="030804020302050B04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2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2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2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2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2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2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4" name="object 4"/>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720242" y="975918"/>
            <a:ext cx="1022309" cy="417943"/>
          </a:xfrm>
          <a:prstGeom prst="rect">
            <a:avLst/>
          </a:prstGeom>
        </p:spPr>
        <p:txBody>
          <a:bodyPr vert="horz" wrap="none" lIns="0" tIns="0" rIns="0" bIns="0" rtlCol="0">
            <a:spAutoFit/>
          </a:bodyPr>
          <a:lstStyle/>
          <a:p>
            <a:pPr marL="0">
              <a:lnSpc>
                <a:spcPct val="100000"/>
              </a:lnSpc>
            </a:pPr>
            <a:r>
              <a:rPr sz="2800" spc="10" dirty="0">
                <a:solidFill>
                  <a:srgbClr val="DBEFF9"/>
                </a:solidFill>
                <a:latin typeface="Freestyle Script" panose="030804020302050B0404"/>
                <a:cs typeface="Freestyle Script" panose="030804020302050B0404"/>
              </a:rPr>
              <a:t>Objective:</a:t>
            </a:r>
            <a:endParaRPr sz="2800">
              <a:latin typeface="Freestyle Script" panose="030804020302050B0404"/>
              <a:cs typeface="Freestyle Script" panose="030804020302050B0404"/>
            </a:endParaRPr>
          </a:p>
        </p:txBody>
      </p:sp>
      <p:sp>
        <p:nvSpPr>
          <p:cNvPr id="3" name="text 1"/>
          <p:cNvSpPr txBox="1"/>
          <p:nvPr/>
        </p:nvSpPr>
        <p:spPr>
          <a:xfrm>
            <a:off x="1685290" y="1700149"/>
            <a:ext cx="5944184" cy="358749"/>
          </a:xfrm>
          <a:prstGeom prst="rect">
            <a:avLst/>
          </a:prstGeom>
        </p:spPr>
        <p:txBody>
          <a:bodyPr vert="horz" wrap="none" lIns="0" tIns="0" rIns="0" bIns="0" rtlCol="0">
            <a:spAutoFit/>
          </a:bodyPr>
          <a:lstStyle/>
          <a:p>
            <a:pPr marL="0">
              <a:lnSpc>
                <a:spcPct val="100000"/>
              </a:lnSpc>
            </a:pPr>
            <a:r>
              <a:rPr sz="2400" spc="10" dirty="0">
                <a:solidFill>
                  <a:srgbClr val="DBEFF9"/>
                </a:solidFill>
                <a:latin typeface="Freestyle Script" panose="030804020302050B0404"/>
                <a:cs typeface="Freestyle Script" panose="030804020302050B0404"/>
              </a:rPr>
              <a:t>The objective of the software quality program is to assure the quality of:</a:t>
            </a:r>
            <a:endParaRPr sz="2400">
              <a:latin typeface="Freestyle Script" panose="030804020302050B0404"/>
              <a:cs typeface="Freestyle Script" panose="030804020302050B0404"/>
            </a:endParaRPr>
          </a:p>
        </p:txBody>
      </p:sp>
      <p:sp>
        <p:nvSpPr>
          <p:cNvPr id="5" name="text 1"/>
          <p:cNvSpPr txBox="1"/>
          <p:nvPr/>
        </p:nvSpPr>
        <p:spPr>
          <a:xfrm>
            <a:off x="720242" y="3023108"/>
            <a:ext cx="3337941" cy="313906"/>
          </a:xfrm>
          <a:prstGeom prst="rect">
            <a:avLst/>
          </a:prstGeom>
        </p:spPr>
        <p:txBody>
          <a:bodyPr vert="horz" wrap="non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1980" spc="10" dirty="0">
                <a:solidFill>
                  <a:srgbClr val="FFFFFF"/>
                </a:solidFill>
                <a:latin typeface="Freestyle Script" panose="030804020302050B0404"/>
                <a:cs typeface="Freestyle Script" panose="030804020302050B0404"/>
              </a:rPr>
              <a:t>Deliverables software and its documentation.</a:t>
            </a:r>
            <a:endParaRPr sz="1900">
              <a:latin typeface="Freestyle Script" panose="030804020302050B0404"/>
              <a:cs typeface="Freestyle Script" panose="030804020302050B0404"/>
            </a:endParaRPr>
          </a:p>
        </p:txBody>
      </p:sp>
      <p:sp>
        <p:nvSpPr>
          <p:cNvPr id="6" name="text 1"/>
          <p:cNvSpPr txBox="1"/>
          <p:nvPr/>
        </p:nvSpPr>
        <p:spPr>
          <a:xfrm>
            <a:off x="720242" y="3443986"/>
            <a:ext cx="3782263" cy="313905"/>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The process used to produce deliverable software.</a:t>
            </a:r>
            <a:endParaRPr sz="2000">
              <a:latin typeface="Freestyle Script" panose="030804020302050B0404"/>
              <a:cs typeface="Freestyle Script" panose="030804020302050B0404"/>
            </a:endParaRPr>
          </a:p>
        </p:txBody>
      </p:sp>
      <p:sp>
        <p:nvSpPr>
          <p:cNvPr id="7" name="text 1"/>
          <p:cNvSpPr txBox="1"/>
          <p:nvPr/>
        </p:nvSpPr>
        <p:spPr>
          <a:xfrm>
            <a:off x="720242" y="3866134"/>
            <a:ext cx="2101253" cy="313905"/>
          </a:xfrm>
          <a:prstGeom prst="rect">
            <a:avLst/>
          </a:prstGeom>
        </p:spPr>
        <p:txBody>
          <a:bodyPr vert="horz" wrap="non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1980" spc="10" dirty="0">
                <a:solidFill>
                  <a:srgbClr val="FFFFFF"/>
                </a:solidFill>
                <a:latin typeface="Freestyle Script" panose="030804020302050B0404"/>
                <a:cs typeface="Freestyle Script" panose="030804020302050B0404"/>
              </a:rPr>
              <a:t>Non deliverable software.</a:t>
            </a:r>
            <a:endParaRPr sz="1900">
              <a:latin typeface="Freestyle Script" panose="030804020302050B0404"/>
              <a:cs typeface="Freestyle Script" panose="030804020302050B04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3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3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3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3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3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3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5" name="object 5"/>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576072" y="505384"/>
            <a:ext cx="5004539" cy="471755"/>
          </a:xfrm>
          <a:prstGeom prst="rect">
            <a:avLst/>
          </a:prstGeom>
        </p:spPr>
        <p:txBody>
          <a:bodyPr vert="horz" wrap="none" lIns="0" tIns="0" rIns="0" bIns="0" rtlCol="0">
            <a:spAutoFit/>
          </a:bodyPr>
          <a:lstStyle/>
          <a:p>
            <a:pPr marL="0">
              <a:lnSpc>
                <a:spcPct val="100000"/>
              </a:lnSpc>
            </a:pPr>
            <a:r>
              <a:rPr sz="3150" spc="10" dirty="0">
                <a:solidFill>
                  <a:srgbClr val="DBEFF9"/>
                </a:solidFill>
                <a:latin typeface="Freestyle Script" panose="030804020302050B0404"/>
                <a:cs typeface="Freestyle Script" panose="030804020302050B0404"/>
              </a:rPr>
              <a:t>Responsibility for the software quality program</a:t>
            </a:r>
            <a:endParaRPr sz="3100">
              <a:latin typeface="Freestyle Script" panose="030804020302050B0404"/>
              <a:cs typeface="Freestyle Script" panose="030804020302050B0404"/>
            </a:endParaRPr>
          </a:p>
        </p:txBody>
      </p:sp>
      <p:sp>
        <p:nvSpPr>
          <p:cNvPr id="3" name="text 1"/>
          <p:cNvSpPr txBox="1"/>
          <p:nvPr/>
        </p:nvSpPr>
        <p:spPr>
          <a:xfrm>
            <a:off x="918972" y="2104440"/>
            <a:ext cx="6579052" cy="1669630"/>
          </a:xfrm>
          <a:prstGeom prst="rect">
            <a:avLst/>
          </a:prstGeom>
        </p:spPr>
        <p:txBody>
          <a:bodyPr vert="horz" wrap="none" lIns="0" tIns="0" rIns="0" bIns="0" rtlCol="0">
            <a:spAutoFit/>
          </a:bodyPr>
          <a:lstStyle/>
          <a:p>
            <a:pPr marL="0">
              <a:lnSpc>
                <a:spcPct val="100000"/>
              </a:lnSpc>
            </a:pPr>
            <a:r>
              <a:rPr sz="1600" spc="10" dirty="0">
                <a:solidFill>
                  <a:srgbClr val="82B1E5"/>
                </a:solidFill>
                <a:latin typeface="Wingdings 3" panose="05040102010807070707"/>
                <a:cs typeface="Wingdings 3" panose="05040102010807070707"/>
              </a:rPr>
              <a:t> </a:t>
            </a:r>
            <a:r>
              <a:rPr sz="2050" spc="10" dirty="0">
                <a:solidFill>
                  <a:srgbClr val="FFFFFF"/>
                </a:solidFill>
                <a:latin typeface="Freestyle Script" panose="030804020302050B0404"/>
                <a:cs typeface="Freestyle Script" panose="030804020302050B0404"/>
              </a:rPr>
              <a:t>The persons conducting the evaluation of a product or activity shall not be the persons</a:t>
            </a:r>
            <a:endParaRPr sz="20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who developed the product, performed the activity, or are responsible for the product</a:t>
            </a:r>
            <a:endParaRPr sz="22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or activity. This does not prevent members of the development team from participating</a:t>
            </a:r>
            <a:endParaRPr sz="22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in these evaluations, The contractor shall assign responsibility for the fulfillment of,</a:t>
            </a:r>
            <a:endParaRPr sz="22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and for ensuring compliance with, the software quality program requirements.</a:t>
            </a:r>
            <a:endParaRPr sz="2200">
              <a:latin typeface="Freestyle Script" panose="030804020302050B0404"/>
              <a:cs typeface="Freestyle Script" panose="030804020302050B04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3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3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4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4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4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4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6" name="object 6"/>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576072" y="505384"/>
            <a:ext cx="5023496" cy="471755"/>
          </a:xfrm>
          <a:prstGeom prst="rect">
            <a:avLst/>
          </a:prstGeom>
        </p:spPr>
        <p:txBody>
          <a:bodyPr vert="horz" wrap="none" lIns="0" tIns="0" rIns="0" bIns="0" rtlCol="0">
            <a:spAutoFit/>
          </a:bodyPr>
          <a:lstStyle/>
          <a:p>
            <a:pPr marL="0">
              <a:lnSpc>
                <a:spcPct val="100000"/>
              </a:lnSpc>
            </a:pPr>
            <a:r>
              <a:rPr sz="3150" spc="10" dirty="0">
                <a:solidFill>
                  <a:srgbClr val="DBEFF9"/>
                </a:solidFill>
                <a:latin typeface="Freestyle Script" panose="030804020302050B0404"/>
                <a:cs typeface="Freestyle Script" panose="030804020302050B0404"/>
              </a:rPr>
              <a:t>Documentation for the software quality program</a:t>
            </a:r>
            <a:endParaRPr sz="3100">
              <a:latin typeface="Freestyle Script" panose="030804020302050B0404"/>
              <a:cs typeface="Freestyle Script" panose="030804020302050B0404"/>
            </a:endParaRPr>
          </a:p>
        </p:txBody>
      </p:sp>
      <p:sp>
        <p:nvSpPr>
          <p:cNvPr id="3" name="text 1"/>
          <p:cNvSpPr txBox="1"/>
          <p:nvPr/>
        </p:nvSpPr>
        <p:spPr>
          <a:xfrm>
            <a:off x="918972" y="2104440"/>
            <a:ext cx="6529718" cy="1669630"/>
          </a:xfrm>
          <a:prstGeom prst="rect">
            <a:avLst/>
          </a:prstGeom>
        </p:spPr>
        <p:txBody>
          <a:bodyPr vert="horz" wrap="none" lIns="0" tIns="0" rIns="0" bIns="0" rtlCol="0">
            <a:spAutoFit/>
          </a:bodyPr>
          <a:lstStyle/>
          <a:p>
            <a:pPr marL="0">
              <a:lnSpc>
                <a:spcPct val="100000"/>
              </a:lnSpc>
            </a:pPr>
            <a:r>
              <a:rPr sz="1600" spc="10" dirty="0">
                <a:solidFill>
                  <a:srgbClr val="82B1E5"/>
                </a:solidFill>
                <a:latin typeface="Wingdings 3" panose="05040102010807070707"/>
                <a:cs typeface="Wingdings 3" panose="05040102010807070707"/>
              </a:rPr>
              <a:t> </a:t>
            </a:r>
            <a:r>
              <a:rPr sz="2050" spc="10" dirty="0">
                <a:solidFill>
                  <a:srgbClr val="FFFFFF"/>
                </a:solidFill>
                <a:latin typeface="Freestyle Script" panose="030804020302050B0404"/>
                <a:cs typeface="Freestyle Script" panose="030804020302050B0404"/>
              </a:rPr>
              <a:t>The software quality program, including procedures, processes, and products, shall be</a:t>
            </a:r>
            <a:endParaRPr sz="20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documented in contractor format and shall provide implementing instructions for each of</a:t>
            </a:r>
            <a:endParaRPr sz="22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the requirements in standard. The software quality program is subject to review by</a:t>
            </a:r>
            <a:endParaRPr sz="22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the contracting agency and may be disapproved by the contracting agency whenever</a:t>
            </a:r>
            <a:endParaRPr sz="22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the program does not meet the requirements of the contract.</a:t>
            </a:r>
            <a:endParaRPr sz="2200">
              <a:latin typeface="Freestyle Script" panose="030804020302050B0404"/>
              <a:cs typeface="Freestyle Script" panose="030804020302050B04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4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4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4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4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4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50"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7" name="object 7"/>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576072" y="505384"/>
            <a:ext cx="3611717" cy="471755"/>
          </a:xfrm>
          <a:prstGeom prst="rect">
            <a:avLst/>
          </a:prstGeom>
        </p:spPr>
        <p:txBody>
          <a:bodyPr vert="horz" wrap="none" lIns="0" tIns="0" rIns="0" bIns="0" rtlCol="0">
            <a:spAutoFit/>
          </a:bodyPr>
          <a:lstStyle/>
          <a:p>
            <a:pPr marL="0">
              <a:lnSpc>
                <a:spcPct val="100000"/>
              </a:lnSpc>
            </a:pPr>
            <a:r>
              <a:rPr sz="3150" spc="10" dirty="0">
                <a:solidFill>
                  <a:srgbClr val="DBEFF9"/>
                </a:solidFill>
                <a:latin typeface="Freestyle Script" panose="030804020302050B0404"/>
                <a:cs typeface="Freestyle Script" panose="030804020302050B0404"/>
              </a:rPr>
              <a:t>Software quality program planning</a:t>
            </a:r>
            <a:endParaRPr sz="3100">
              <a:latin typeface="Freestyle Script" panose="030804020302050B0404"/>
              <a:cs typeface="Freestyle Script" panose="030804020302050B0404"/>
            </a:endParaRPr>
          </a:p>
        </p:txBody>
      </p:sp>
      <p:sp>
        <p:nvSpPr>
          <p:cNvPr id="3" name="text 1"/>
          <p:cNvSpPr txBox="1"/>
          <p:nvPr/>
        </p:nvSpPr>
        <p:spPr>
          <a:xfrm>
            <a:off x="720242" y="1563370"/>
            <a:ext cx="7712788" cy="601942"/>
          </a:xfrm>
          <a:prstGeom prst="rect">
            <a:avLst/>
          </a:prstGeom>
        </p:spPr>
        <p:txBody>
          <a:bodyPr vert="horz" wrap="none" lIns="0" tIns="0" rIns="0" bIns="0" rtlCol="0">
            <a:spAutoFit/>
          </a:bodyPr>
          <a:lstStyle/>
          <a:p>
            <a:pPr marL="732790">
              <a:lnSpc>
                <a:spcPct val="100000"/>
              </a:lnSpc>
            </a:pPr>
            <a:r>
              <a:rPr sz="2040" spc="10" dirty="0">
                <a:solidFill>
                  <a:srgbClr val="FFFFFF"/>
                </a:solidFill>
                <a:latin typeface="Freestyle Script" panose="030804020302050B0404"/>
                <a:cs typeface="Freestyle Script" panose="030804020302050B0404"/>
              </a:rPr>
              <a:t>The contractor shall conduct a complete review of the contract to identify and make timely provision</a:t>
            </a:r>
            <a:endParaRPr sz="2000">
              <a:latin typeface="Freestyle Script" panose="030804020302050B0404"/>
              <a:cs typeface="Freestyle Script" panose="030804020302050B0404"/>
            </a:endParaRPr>
          </a:p>
          <a:p>
            <a:pPr marL="0">
              <a:lnSpc>
                <a:spcPct val="100000"/>
              </a:lnSpc>
            </a:pPr>
            <a:r>
              <a:rPr sz="2100" spc="10" dirty="0">
                <a:solidFill>
                  <a:srgbClr val="FFFFFF"/>
                </a:solidFill>
                <a:latin typeface="Freestyle Script" panose="030804020302050B0404"/>
                <a:cs typeface="Freestyle Script" panose="030804020302050B0404"/>
              </a:rPr>
              <a:t>for acquiring or developing the resources and skills required for implementing the software quality program.</a:t>
            </a:r>
            <a:endParaRPr sz="2100">
              <a:latin typeface="Freestyle Script" panose="030804020302050B0404"/>
              <a:cs typeface="Freestyle Script" panose="030804020302050B0404"/>
            </a:endParaRPr>
          </a:p>
        </p:txBody>
      </p:sp>
      <p:sp>
        <p:nvSpPr>
          <p:cNvPr id="4" name="text 1"/>
          <p:cNvSpPr txBox="1"/>
          <p:nvPr/>
        </p:nvSpPr>
        <p:spPr>
          <a:xfrm>
            <a:off x="720242" y="2241291"/>
            <a:ext cx="1029466" cy="314264"/>
          </a:xfrm>
          <a:prstGeom prst="rect">
            <a:avLst/>
          </a:prstGeom>
        </p:spPr>
        <p:txBody>
          <a:bodyPr vert="horz" wrap="none" lIns="0" tIns="0" rIns="0" bIns="0" rtlCol="0">
            <a:spAutoFit/>
          </a:bodyPr>
          <a:lstStyle/>
          <a:p>
            <a:pPr marL="0">
              <a:lnSpc>
                <a:spcPct val="100000"/>
              </a:lnSpc>
            </a:pPr>
            <a:r>
              <a:rPr sz="1670" spc="10" dirty="0">
                <a:solidFill>
                  <a:srgbClr val="82B1E5"/>
                </a:solidFill>
                <a:latin typeface="Wingdings" panose="05000000000000000000"/>
                <a:cs typeface="Wingdings" panose="05000000000000000000"/>
              </a:rPr>
              <a:t> </a:t>
            </a:r>
            <a:r>
              <a:rPr sz="2070" spc="10" dirty="0">
                <a:solidFill>
                  <a:srgbClr val="FFFFFF"/>
                </a:solidFill>
                <a:latin typeface="Freestyle Script" panose="030804020302050B0404"/>
                <a:cs typeface="Freestyle Script" panose="030804020302050B0404"/>
              </a:rPr>
              <a:t>Objective:</a:t>
            </a:r>
            <a:endParaRPr sz="2000">
              <a:latin typeface="Freestyle Script" panose="030804020302050B0404"/>
              <a:cs typeface="Freestyle Script" panose="030804020302050B0404"/>
            </a:endParaRPr>
          </a:p>
        </p:txBody>
      </p:sp>
      <p:sp>
        <p:nvSpPr>
          <p:cNvPr id="5" name="text 1"/>
          <p:cNvSpPr txBox="1"/>
          <p:nvPr/>
        </p:nvSpPr>
        <p:spPr>
          <a:xfrm>
            <a:off x="720242" y="2630551"/>
            <a:ext cx="7760984" cy="601942"/>
          </a:xfrm>
          <a:prstGeom prst="rect">
            <a:avLst/>
          </a:prstGeom>
        </p:spPr>
        <p:txBody>
          <a:bodyPr vert="horz" wrap="none" lIns="0" tIns="0" rIns="0" bIns="0" rtlCol="0">
            <a:spAutoFit/>
          </a:bodyPr>
          <a:lstStyle/>
          <a:p>
            <a:pPr marL="342900">
              <a:lnSpc>
                <a:spcPct val="100000"/>
              </a:lnSpc>
            </a:pPr>
            <a:r>
              <a:rPr sz="2040" spc="10" dirty="0">
                <a:solidFill>
                  <a:srgbClr val="FFFFFF"/>
                </a:solidFill>
                <a:latin typeface="Freestyle Script" panose="030804020302050B0404"/>
                <a:cs typeface="Freestyle Script" panose="030804020302050B0404"/>
              </a:rPr>
              <a:t>The objective of the Software Quality Program Plan is to ensure that developing software is evaluated to</a:t>
            </a:r>
            <a:endParaRPr sz="2000">
              <a:latin typeface="Freestyle Script" panose="030804020302050B0404"/>
              <a:cs typeface="Freestyle Script" panose="030804020302050B0404"/>
            </a:endParaRPr>
          </a:p>
          <a:p>
            <a:pPr marL="0">
              <a:lnSpc>
                <a:spcPct val="100000"/>
              </a:lnSpc>
            </a:pPr>
            <a:r>
              <a:rPr sz="2100" spc="10" dirty="0">
                <a:solidFill>
                  <a:srgbClr val="FFFFFF"/>
                </a:solidFill>
                <a:latin typeface="Freestyle Script" panose="030804020302050B0404"/>
                <a:cs typeface="Freestyle Script" panose="030804020302050B0404"/>
              </a:rPr>
              <a:t>determine that the desired quality has been achieved.</a:t>
            </a:r>
            <a:endParaRPr sz="2100">
              <a:latin typeface="Freestyle Script" panose="030804020302050B0404"/>
              <a:cs typeface="Freestyle Script" panose="030804020302050B0404"/>
            </a:endParaRPr>
          </a:p>
        </p:txBody>
      </p:sp>
      <p:sp>
        <p:nvSpPr>
          <p:cNvPr id="6" name="text 1"/>
          <p:cNvSpPr txBox="1"/>
          <p:nvPr/>
        </p:nvSpPr>
        <p:spPr>
          <a:xfrm>
            <a:off x="720242" y="3308731"/>
            <a:ext cx="764019" cy="313905"/>
          </a:xfrm>
          <a:prstGeom prst="rect">
            <a:avLst/>
          </a:prstGeom>
        </p:spPr>
        <p:txBody>
          <a:bodyPr vert="horz" wrap="none" lIns="0" tIns="0" rIns="0" bIns="0" rtlCol="0">
            <a:spAutoFit/>
          </a:bodyPr>
          <a:lstStyle/>
          <a:p>
            <a:pPr marL="0">
              <a:lnSpc>
                <a:spcPct val="100000"/>
              </a:lnSpc>
            </a:pPr>
            <a:r>
              <a:rPr sz="1670" spc="10" dirty="0">
                <a:solidFill>
                  <a:srgbClr val="82B1E5"/>
                </a:solidFill>
                <a:latin typeface="Wingdings" panose="05000000000000000000"/>
                <a:cs typeface="Wingdings" panose="05000000000000000000"/>
              </a:rPr>
              <a:t> </a:t>
            </a:r>
            <a:r>
              <a:rPr sz="2070" spc="10" dirty="0">
                <a:solidFill>
                  <a:srgbClr val="FFFFFF"/>
                </a:solidFill>
                <a:latin typeface="Freestyle Script" panose="030804020302050B0404"/>
                <a:cs typeface="Freestyle Script" panose="030804020302050B0404"/>
              </a:rPr>
              <a:t>Scope:</a:t>
            </a:r>
            <a:endParaRPr sz="2000">
              <a:latin typeface="Freestyle Script" panose="030804020302050B0404"/>
              <a:cs typeface="Freestyle Script" panose="030804020302050B0404"/>
            </a:endParaRPr>
          </a:p>
        </p:txBody>
      </p:sp>
      <p:sp>
        <p:nvSpPr>
          <p:cNvPr id="8" name="text 1"/>
          <p:cNvSpPr txBox="1"/>
          <p:nvPr/>
        </p:nvSpPr>
        <p:spPr>
          <a:xfrm>
            <a:off x="720242" y="3706235"/>
            <a:ext cx="7749490" cy="594835"/>
          </a:xfrm>
          <a:prstGeom prst="rect">
            <a:avLst/>
          </a:prstGeom>
        </p:spPr>
        <p:txBody>
          <a:bodyPr vert="horz" wrap="none" lIns="0" tIns="0" rIns="0" bIns="0" rtlCol="0">
            <a:spAutoFit/>
          </a:bodyPr>
          <a:lstStyle/>
          <a:p>
            <a:pPr marL="417830">
              <a:lnSpc>
                <a:spcPct val="100000"/>
              </a:lnSpc>
            </a:pPr>
            <a:r>
              <a:rPr sz="2040" spc="10" dirty="0">
                <a:solidFill>
                  <a:srgbClr val="FFFFFF"/>
                </a:solidFill>
                <a:latin typeface="Freestyle Script" panose="030804020302050B0404"/>
                <a:cs typeface="Freestyle Script" panose="030804020302050B0404"/>
              </a:rPr>
              <a:t>The scope shall identify the specific ,program or project, state the purpose and provide an introduction to</a:t>
            </a:r>
            <a:endParaRPr sz="2000">
              <a:latin typeface="Freestyle Script" panose="030804020302050B0404"/>
              <a:cs typeface="Freestyle Script" panose="030804020302050B0404"/>
            </a:endParaRPr>
          </a:p>
          <a:p>
            <a:pPr marL="0">
              <a:lnSpc>
                <a:spcPct val="100000"/>
              </a:lnSpc>
            </a:pPr>
            <a:r>
              <a:rPr sz="2100" spc="10" dirty="0">
                <a:solidFill>
                  <a:srgbClr val="FFFFFF"/>
                </a:solidFill>
                <a:latin typeface="Freestyle Script" panose="030804020302050B0404"/>
                <a:cs typeface="Freestyle Script" panose="030804020302050B0404"/>
              </a:rPr>
              <a:t>the document.</a:t>
            </a:r>
            <a:endParaRPr sz="2100">
              <a:latin typeface="Freestyle Script" panose="030804020302050B0404"/>
              <a:cs typeface="Freestyle Script" panose="030804020302050B0404"/>
            </a:endParaRPr>
          </a:p>
        </p:txBody>
      </p:sp>
      <p:sp>
        <p:nvSpPr>
          <p:cNvPr id="9" name="text 1"/>
          <p:cNvSpPr txBox="1"/>
          <p:nvPr/>
        </p:nvSpPr>
        <p:spPr>
          <a:xfrm>
            <a:off x="720242" y="4375785"/>
            <a:ext cx="1916429"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panose="05000000000000000000"/>
                <a:cs typeface="Wingdings" panose="05000000000000000000"/>
              </a:rPr>
              <a:t> </a:t>
            </a:r>
            <a:r>
              <a:rPr sz="2040" spc="10" dirty="0">
                <a:solidFill>
                  <a:srgbClr val="FFFFFF"/>
                </a:solidFill>
                <a:latin typeface="Freestyle Script" panose="030804020302050B0404"/>
                <a:cs typeface="Freestyle Script" panose="030804020302050B0404"/>
              </a:rPr>
              <a:t>Referenced Documents:</a:t>
            </a:r>
            <a:endParaRPr sz="2000">
              <a:latin typeface="Freestyle Script" panose="030804020302050B0404"/>
              <a:cs typeface="Freestyle Script" panose="030804020302050B0404"/>
            </a:endParaRPr>
          </a:p>
        </p:txBody>
      </p:sp>
      <p:sp>
        <p:nvSpPr>
          <p:cNvPr id="10" name="text 1"/>
          <p:cNvSpPr txBox="1"/>
          <p:nvPr/>
        </p:nvSpPr>
        <p:spPr>
          <a:xfrm>
            <a:off x="720242" y="4773549"/>
            <a:ext cx="7237351" cy="594421"/>
          </a:xfrm>
          <a:prstGeom prst="rect">
            <a:avLst/>
          </a:prstGeom>
        </p:spPr>
        <p:txBody>
          <a:bodyPr vert="horz" wrap="none" lIns="0" tIns="0" rIns="0" bIns="0" rtlCol="0">
            <a:spAutoFit/>
          </a:bodyPr>
          <a:lstStyle/>
          <a:p>
            <a:pPr marL="417830">
              <a:lnSpc>
                <a:spcPct val="100000"/>
              </a:lnSpc>
            </a:pPr>
            <a:r>
              <a:rPr sz="2040" spc="10" dirty="0">
                <a:solidFill>
                  <a:srgbClr val="FFFFFF"/>
                </a:solidFill>
                <a:latin typeface="Freestyle Script" panose="030804020302050B0404"/>
                <a:cs typeface="Freestyle Script" panose="030804020302050B0404"/>
              </a:rPr>
              <a:t>This section shall identify all the applicable and referenced documents which are required for the</a:t>
            </a:r>
            <a:endParaRPr sz="2000">
              <a:latin typeface="Freestyle Script" panose="030804020302050B0404"/>
              <a:cs typeface="Freestyle Script" panose="030804020302050B0404"/>
            </a:endParaRPr>
          </a:p>
          <a:p>
            <a:pPr marL="0">
              <a:lnSpc>
                <a:spcPct val="100000"/>
              </a:lnSpc>
            </a:pPr>
            <a:r>
              <a:rPr sz="2100" spc="10" dirty="0">
                <a:solidFill>
                  <a:srgbClr val="FFFFFF"/>
                </a:solidFill>
                <a:latin typeface="Freestyle Script" panose="030804020302050B0404"/>
                <a:cs typeface="Freestyle Script" panose="030804020302050B0404"/>
              </a:rPr>
              <a:t>specific program or project.</a:t>
            </a:r>
            <a:endParaRPr sz="2100">
              <a:latin typeface="Freestyle Script" panose="030804020302050B0404"/>
              <a:cs typeface="Freestyle Script" panose="030804020302050B04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5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5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5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5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5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57"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8" name="object 8"/>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720242" y="798246"/>
            <a:ext cx="5190445" cy="417943"/>
          </a:xfrm>
          <a:prstGeom prst="rect">
            <a:avLst/>
          </a:prstGeom>
        </p:spPr>
        <p:txBody>
          <a:bodyPr vert="horz" wrap="none" lIns="0" tIns="0" rIns="0" bIns="0" rtlCol="0">
            <a:spAutoFit/>
          </a:bodyPr>
          <a:lstStyle/>
          <a:p>
            <a:pPr marL="0">
              <a:lnSpc>
                <a:spcPct val="100000"/>
              </a:lnSpc>
            </a:pPr>
            <a:r>
              <a:rPr sz="2800" spc="10" dirty="0">
                <a:solidFill>
                  <a:srgbClr val="DBEFF9"/>
                </a:solidFill>
                <a:latin typeface="Freestyle Script" panose="030804020302050B0404"/>
                <a:cs typeface="Freestyle Script" panose="030804020302050B0404"/>
              </a:rPr>
              <a:t>Software quality program procedure, tools and records:</a:t>
            </a:r>
            <a:endParaRPr sz="2800">
              <a:latin typeface="Freestyle Script" panose="030804020302050B0404"/>
              <a:cs typeface="Freestyle Script" panose="030804020302050B0404"/>
            </a:endParaRPr>
          </a:p>
        </p:txBody>
      </p:sp>
      <p:sp>
        <p:nvSpPr>
          <p:cNvPr id="3" name="text 1"/>
          <p:cNvSpPr txBox="1"/>
          <p:nvPr/>
        </p:nvSpPr>
        <p:spPr>
          <a:xfrm>
            <a:off x="720242" y="1656410"/>
            <a:ext cx="2731121" cy="299556"/>
          </a:xfrm>
          <a:prstGeom prst="rect">
            <a:avLst/>
          </a:prstGeom>
        </p:spPr>
        <p:txBody>
          <a:bodyPr vert="horz" wrap="none" lIns="0" tIns="0" rIns="0" bIns="0" rtlCol="0">
            <a:spAutoFit/>
          </a:bodyPr>
          <a:lstStyle/>
          <a:p>
            <a:pPr marL="0">
              <a:lnSpc>
                <a:spcPct val="100000"/>
              </a:lnSpc>
            </a:pPr>
            <a:r>
              <a:rPr sz="2000" spc="10" dirty="0">
                <a:solidFill>
                  <a:srgbClr val="DBEFF9"/>
                </a:solidFill>
                <a:latin typeface="Freestyle Script" panose="030804020302050B0404"/>
                <a:cs typeface="Freestyle Script" panose="030804020302050B0404"/>
              </a:rPr>
              <a:t>procedures used by SQP arc as follows:</a:t>
            </a:r>
            <a:endParaRPr sz="2000">
              <a:latin typeface="Freestyle Script" panose="030804020302050B0404"/>
              <a:cs typeface="Freestyle Script" panose="030804020302050B0404"/>
            </a:endParaRPr>
          </a:p>
        </p:txBody>
      </p:sp>
      <p:sp>
        <p:nvSpPr>
          <p:cNvPr id="4" name="text 1"/>
          <p:cNvSpPr txBox="1"/>
          <p:nvPr/>
        </p:nvSpPr>
        <p:spPr>
          <a:xfrm>
            <a:off x="720242" y="2718613"/>
            <a:ext cx="7310421" cy="999069"/>
          </a:xfrm>
          <a:prstGeom prst="rect">
            <a:avLst/>
          </a:prstGeom>
        </p:spPr>
        <p:txBody>
          <a:bodyPr vert="horz" wrap="none" lIns="0" tIns="0" rIns="0" bIns="0" rtlCol="0">
            <a:spAutoFit/>
          </a:bodyPr>
          <a:lstStyle/>
          <a:p>
            <a:pPr marL="0">
              <a:lnSpc>
                <a:spcPct val="100000"/>
              </a:lnSpc>
            </a:pPr>
            <a:r>
              <a:rPr sz="1600" spc="10" dirty="0">
                <a:solidFill>
                  <a:srgbClr val="82B1E5"/>
                </a:solidFill>
                <a:latin typeface="Wingdings 3" panose="05040102010807070707"/>
                <a:cs typeface="Wingdings 3" panose="05040102010807070707"/>
              </a:rPr>
              <a:t> </a:t>
            </a:r>
            <a:r>
              <a:rPr sz="2050" spc="10" dirty="0">
                <a:solidFill>
                  <a:srgbClr val="FFFFFF"/>
                </a:solidFill>
                <a:latin typeface="Freestyle Script" panose="030804020302050B0404"/>
                <a:cs typeface="Freestyle Script" panose="030804020302050B0404"/>
              </a:rPr>
              <a:t>Product reviews (internal, end-of-phase),in-process reviews (peer reviews),management review,</a:t>
            </a:r>
            <a:endParaRPr sz="20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process audits (internal),Code walkthrough, Static code analysis (Risk Class 1),FEMA (Risk</a:t>
            </a:r>
            <a:endParaRPr sz="2200">
              <a:latin typeface="Freestyle Script" panose="030804020302050B0404"/>
              <a:cs typeface="Freestyle Script" panose="030804020302050B0404"/>
            </a:endParaRPr>
          </a:p>
          <a:p>
            <a:pPr marL="257810">
              <a:lnSpc>
                <a:spcPct val="100000"/>
              </a:lnSpc>
            </a:pPr>
            <a:r>
              <a:rPr sz="2200" spc="10" dirty="0">
                <a:solidFill>
                  <a:srgbClr val="FFFFFF"/>
                </a:solidFill>
                <a:latin typeface="Freestyle Script" panose="030804020302050B0404"/>
                <a:cs typeface="Freestyle Script" panose="030804020302050B0404"/>
              </a:rPr>
              <a:t>Class1),etc.</a:t>
            </a:r>
            <a:endParaRPr sz="2200">
              <a:latin typeface="Freestyle Script" panose="030804020302050B0404"/>
              <a:cs typeface="Freestyle Script" panose="030804020302050B0404"/>
            </a:endParaRPr>
          </a:p>
        </p:txBody>
      </p:sp>
      <p:sp>
        <p:nvSpPr>
          <p:cNvPr id="5" name="text 1"/>
          <p:cNvSpPr txBox="1"/>
          <p:nvPr/>
        </p:nvSpPr>
        <p:spPr>
          <a:xfrm>
            <a:off x="720242" y="3824986"/>
            <a:ext cx="2662478" cy="313905"/>
          </a:xfrm>
          <a:prstGeom prst="rect">
            <a:avLst/>
          </a:prstGeom>
        </p:spPr>
        <p:txBody>
          <a:bodyPr vert="horz" wrap="non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1980" spc="10" dirty="0">
                <a:solidFill>
                  <a:srgbClr val="FFFFFF"/>
                </a:solidFill>
                <a:latin typeface="Freestyle Script" panose="030804020302050B0404"/>
                <a:cs typeface="Freestyle Script" panose="030804020302050B0404"/>
              </a:rPr>
              <a:t>Tools to be used in the SQP are:</a:t>
            </a:r>
            <a:endParaRPr sz="1900">
              <a:latin typeface="Freestyle Script" panose="030804020302050B0404"/>
              <a:cs typeface="Freestyle Script" panose="030804020302050B0404"/>
            </a:endParaRPr>
          </a:p>
        </p:txBody>
      </p:sp>
      <p:sp>
        <p:nvSpPr>
          <p:cNvPr id="6" name="text 1"/>
          <p:cNvSpPr txBox="1"/>
          <p:nvPr/>
        </p:nvSpPr>
        <p:spPr>
          <a:xfrm>
            <a:off x="720242" y="4247134"/>
            <a:ext cx="7552716" cy="634046"/>
          </a:xfrm>
          <a:prstGeom prst="rect">
            <a:avLst/>
          </a:prstGeom>
        </p:spPr>
        <p:txBody>
          <a:bodyPr vert="horz" wrap="none" lIns="0" tIns="0" rIns="0" bIns="0" rtlCol="0">
            <a:spAutoFit/>
          </a:bodyPr>
          <a:lstStyle/>
          <a:p>
            <a:pPr marL="410210">
              <a:lnSpc>
                <a:spcPct val="100000"/>
              </a:lnSpc>
            </a:pPr>
            <a:r>
              <a:rPr sz="2040" spc="10" dirty="0">
                <a:solidFill>
                  <a:srgbClr val="FFFFFF"/>
                </a:solidFill>
                <a:latin typeface="Freestyle Script" panose="030804020302050B0404"/>
                <a:cs typeface="Freestyle Script" panose="030804020302050B0404"/>
              </a:rPr>
              <a:t>Name, the identification number, version, and development status of the tools necessary to complete the</a:t>
            </a:r>
            <a:endParaRPr sz="2000">
              <a:latin typeface="Freestyle Script" panose="030804020302050B0404"/>
              <a:cs typeface="Freestyle Script" panose="030804020302050B0404"/>
            </a:endParaRPr>
          </a:p>
          <a:p>
            <a:pPr marL="0">
              <a:lnSpc>
                <a:spcPct val="100000"/>
              </a:lnSpc>
            </a:pPr>
            <a:r>
              <a:rPr sz="2100" spc="10" dirty="0">
                <a:solidFill>
                  <a:srgbClr val="FFFFFF"/>
                </a:solidFill>
                <a:latin typeface="Freestyle Script" panose="030804020302050B0404"/>
                <a:cs typeface="Freestyle Script" panose="030804020302050B0404"/>
              </a:rPr>
              <a:t>Software Quality Program.</a:t>
            </a:r>
            <a:endParaRPr sz="2100">
              <a:latin typeface="Freestyle Script" panose="030804020302050B0404"/>
              <a:cs typeface="Freestyle Script" panose="030804020302050B04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5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6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6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6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63"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64"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9" name="object 9"/>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1120140" y="1557827"/>
            <a:ext cx="6393986" cy="1496013"/>
          </a:xfrm>
          <a:prstGeom prst="rect">
            <a:avLst/>
          </a:prstGeom>
        </p:spPr>
        <p:txBody>
          <a:bodyPr vert="horz" wrap="none" lIns="0" tIns="0" rIns="0" bIns="0" rtlCol="0">
            <a:spAutoFit/>
          </a:bodyPr>
          <a:lstStyle/>
          <a:p>
            <a:pPr marL="875030">
              <a:lnSpc>
                <a:spcPct val="100000"/>
              </a:lnSpc>
            </a:pPr>
            <a:r>
              <a:rPr sz="4900" spc="10" dirty="0">
                <a:solidFill>
                  <a:srgbClr val="DBEFF9"/>
                </a:solidFill>
                <a:latin typeface="Freestyle Script" panose="030804020302050B0404"/>
                <a:cs typeface="Freestyle Script" panose="030804020302050B0404"/>
              </a:rPr>
              <a:t>ESTABLISHMENT OF A</a:t>
            </a:r>
            <a:endParaRPr sz="4900">
              <a:latin typeface="Freestyle Script" panose="030804020302050B0404"/>
              <a:cs typeface="Freestyle Script" panose="030804020302050B0404"/>
            </a:endParaRPr>
          </a:p>
          <a:p>
            <a:pPr marL="0">
              <a:lnSpc>
                <a:spcPct val="100000"/>
              </a:lnSpc>
            </a:pPr>
            <a:r>
              <a:rPr sz="4900" spc="10" dirty="0">
                <a:solidFill>
                  <a:srgbClr val="DBEFF9"/>
                </a:solidFill>
                <a:latin typeface="Freestyle Script" panose="030804020302050B0404"/>
                <a:cs typeface="Freestyle Script" panose="030804020302050B0404"/>
              </a:rPr>
              <a:t>SOFTWARE QUALITY PROGRAM</a:t>
            </a:r>
            <a:endParaRPr sz="4900">
              <a:latin typeface="Freestyle Script" panose="030804020302050B0404"/>
              <a:cs typeface="Freestyle Script" panose="030804020302050B0404"/>
            </a:endParaRPr>
          </a:p>
        </p:txBody>
      </p:sp>
      <p:sp>
        <p:nvSpPr>
          <p:cNvPr id="3" name="text 1"/>
          <p:cNvSpPr txBox="1"/>
          <p:nvPr/>
        </p:nvSpPr>
        <p:spPr>
          <a:xfrm>
            <a:off x="1526794" y="3139054"/>
            <a:ext cx="774811" cy="448795"/>
          </a:xfrm>
          <a:prstGeom prst="rect">
            <a:avLst/>
          </a:prstGeom>
        </p:spPr>
        <p:txBody>
          <a:bodyPr vert="horz" wrap="none" lIns="0" tIns="0" rIns="0" bIns="0" rtlCol="0">
            <a:spAutoFit/>
          </a:bodyPr>
          <a:lstStyle/>
          <a:p>
            <a:pPr marL="0">
              <a:lnSpc>
                <a:spcPct val="100000"/>
              </a:lnSpc>
            </a:pPr>
            <a:r>
              <a:rPr sz="3000" spc="10" dirty="0">
                <a:solidFill>
                  <a:srgbClr val="FFFFFF"/>
                </a:solidFill>
                <a:latin typeface="Freestyle Script" panose="030804020302050B0404"/>
                <a:cs typeface="Freestyle Script" panose="030804020302050B0404"/>
              </a:rPr>
              <a:t>Tasks:</a:t>
            </a:r>
            <a:endParaRPr sz="3000">
              <a:latin typeface="Freestyle Script" panose="030804020302050B0404"/>
              <a:cs typeface="Freestyle Script" panose="030804020302050B0404"/>
            </a:endParaRPr>
          </a:p>
        </p:txBody>
      </p:sp>
      <p:sp>
        <p:nvSpPr>
          <p:cNvPr id="4" name="text 1"/>
          <p:cNvSpPr txBox="1"/>
          <p:nvPr/>
        </p:nvSpPr>
        <p:spPr>
          <a:xfrm>
            <a:off x="1526794" y="3577717"/>
            <a:ext cx="335280" cy="705612"/>
          </a:xfrm>
          <a:prstGeom prst="rect">
            <a:avLst/>
          </a:prstGeom>
        </p:spPr>
        <p:txBody>
          <a:bodyPr vert="horz" wrap="none" lIns="0" tIns="0" rIns="0" bIns="0" rtlCol="0">
            <a:spAutoFit/>
          </a:bodyPr>
          <a:lstStyle/>
          <a:p>
            <a:pPr marL="0">
              <a:lnSpc>
                <a:spcPct val="100000"/>
              </a:lnSpc>
            </a:pPr>
            <a:r>
              <a:rPr sz="2400" spc="10" dirty="0">
                <a:solidFill>
                  <a:srgbClr val="FFFFFF"/>
                </a:solidFill>
                <a:latin typeface="Arial" panose="020B0604020202020204"/>
                <a:cs typeface="Arial" panose="020B0604020202020204"/>
              </a:rPr>
              <a:t>•</a:t>
            </a:r>
            <a:endParaRPr sz="2400">
              <a:latin typeface="Arial" panose="020B0604020202020204"/>
              <a:cs typeface="Arial" panose="020B0604020202020204"/>
            </a:endParaRPr>
          </a:p>
          <a:p>
            <a:pPr marL="0">
              <a:lnSpc>
                <a:spcPct val="100000"/>
              </a:lnSpc>
            </a:pPr>
            <a:r>
              <a:rPr sz="2130" spc="10" dirty="0">
                <a:solidFill>
                  <a:srgbClr val="FFFFFF"/>
                </a:solidFill>
                <a:latin typeface="Arial" panose="020B0604020202020204"/>
                <a:cs typeface="Arial" panose="020B0604020202020204"/>
              </a:rPr>
              <a:t>•</a:t>
            </a:r>
            <a:endParaRPr sz="2100">
              <a:latin typeface="Arial" panose="020B0604020202020204"/>
              <a:cs typeface="Arial" panose="020B0604020202020204"/>
            </a:endParaRPr>
          </a:p>
        </p:txBody>
      </p:sp>
      <p:sp>
        <p:nvSpPr>
          <p:cNvPr id="5" name="text 1"/>
          <p:cNvSpPr txBox="1"/>
          <p:nvPr/>
        </p:nvSpPr>
        <p:spPr>
          <a:xfrm>
            <a:off x="1869694" y="3594481"/>
            <a:ext cx="3030625" cy="724510"/>
          </a:xfrm>
          <a:prstGeom prst="rect">
            <a:avLst/>
          </a:prstGeom>
        </p:spPr>
        <p:txBody>
          <a:bodyPr vert="horz" wrap="none" lIns="0" tIns="0" rIns="0" bIns="0" rtlCol="0">
            <a:spAutoFit/>
          </a:bodyPr>
          <a:lstStyle/>
          <a:p>
            <a:pPr marL="0">
              <a:lnSpc>
                <a:spcPct val="100000"/>
              </a:lnSpc>
            </a:pPr>
            <a:r>
              <a:rPr sz="2400" spc="10" dirty="0">
                <a:solidFill>
                  <a:srgbClr val="FFFFFF"/>
                </a:solidFill>
                <a:latin typeface="Freestyle Script" panose="030804020302050B0404"/>
                <a:cs typeface="Freestyle Script" panose="030804020302050B0404"/>
              </a:rPr>
              <a:t>Swift and accurate collection of data.</a:t>
            </a:r>
            <a:endParaRPr sz="2400">
              <a:latin typeface="Freestyle Script" panose="030804020302050B0404"/>
              <a:cs typeface="Freestyle Script" panose="030804020302050B0404"/>
            </a:endParaRPr>
          </a:p>
          <a:p>
            <a:pPr marL="0">
              <a:lnSpc>
                <a:spcPct val="100000"/>
              </a:lnSpc>
            </a:pPr>
            <a:r>
              <a:rPr sz="2400" spc="10" dirty="0">
                <a:solidFill>
                  <a:srgbClr val="FFFFFF"/>
                </a:solidFill>
                <a:latin typeface="Freestyle Script" panose="030804020302050B0404"/>
                <a:cs typeface="Freestyle Script" panose="030804020302050B0404"/>
              </a:rPr>
              <a:t>Develop a plan for quality.</a:t>
            </a:r>
            <a:endParaRPr sz="2400">
              <a:latin typeface="Freestyle Script" panose="030804020302050B0404"/>
              <a:cs typeface="Freestyle Script" panose="030804020302050B04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Interaction of the elements of a quality program</a:t>
            </a:r>
            <a:endParaRPr lang="en-US" sz="2800" dirty="0"/>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676400" y="1219200"/>
            <a:ext cx="4948237" cy="5228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6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6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6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6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7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71"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10" name="object 10"/>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576072" y="505384"/>
            <a:ext cx="759138" cy="471755"/>
          </a:xfrm>
          <a:prstGeom prst="rect">
            <a:avLst/>
          </a:prstGeom>
        </p:spPr>
        <p:txBody>
          <a:bodyPr vert="horz" wrap="none" lIns="0" tIns="0" rIns="0" bIns="0" rtlCol="0">
            <a:spAutoFit/>
          </a:bodyPr>
          <a:lstStyle/>
          <a:p>
            <a:pPr marL="0">
              <a:lnSpc>
                <a:spcPct val="100000"/>
              </a:lnSpc>
            </a:pPr>
            <a:r>
              <a:rPr sz="3150" spc="10" dirty="0">
                <a:solidFill>
                  <a:srgbClr val="DBEFF9"/>
                </a:solidFill>
                <a:latin typeface="Freestyle Script" panose="030804020302050B0404"/>
                <a:cs typeface="Freestyle Script" panose="030804020302050B0404"/>
              </a:rPr>
              <a:t>Scope:</a:t>
            </a:r>
            <a:endParaRPr sz="3100">
              <a:latin typeface="Freestyle Script" panose="030804020302050B0404"/>
              <a:cs typeface="Freestyle Script" panose="030804020302050B0404"/>
            </a:endParaRPr>
          </a:p>
        </p:txBody>
      </p:sp>
      <p:sp>
        <p:nvSpPr>
          <p:cNvPr id="3" name="text 1"/>
          <p:cNvSpPr txBox="1"/>
          <p:nvPr/>
        </p:nvSpPr>
        <p:spPr>
          <a:xfrm>
            <a:off x="720242" y="1435354"/>
            <a:ext cx="5230469"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Planning for and conducting assessments of the quality of the software.</a:t>
            </a:r>
            <a:endParaRPr sz="2000">
              <a:latin typeface="Freestyle Script" panose="030804020302050B0404"/>
              <a:cs typeface="Freestyle Script" panose="030804020302050B0404"/>
            </a:endParaRPr>
          </a:p>
        </p:txBody>
      </p:sp>
      <p:sp>
        <p:nvSpPr>
          <p:cNvPr id="4" name="text 1"/>
          <p:cNvSpPr txBox="1"/>
          <p:nvPr/>
        </p:nvSpPr>
        <p:spPr>
          <a:xfrm>
            <a:off x="720242" y="1855978"/>
            <a:ext cx="7678220"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Planning for and conducting assessments of the quality of workmanship of all contractors for the software.</a:t>
            </a:r>
            <a:endParaRPr sz="2000">
              <a:latin typeface="Freestyle Script" panose="030804020302050B0404"/>
              <a:cs typeface="Freestyle Script" panose="030804020302050B0404"/>
            </a:endParaRPr>
          </a:p>
        </p:txBody>
      </p:sp>
      <p:sp>
        <p:nvSpPr>
          <p:cNvPr id="5" name="text 1"/>
          <p:cNvSpPr txBox="1"/>
          <p:nvPr/>
        </p:nvSpPr>
        <p:spPr>
          <a:xfrm>
            <a:off x="720242" y="2277867"/>
            <a:ext cx="7706188" cy="634585"/>
          </a:xfrm>
          <a:prstGeom prst="rect">
            <a:avLst/>
          </a:prstGeom>
        </p:spPr>
        <p:txBody>
          <a:bodyPr vert="horz" wrap="non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1980" spc="10" dirty="0">
                <a:solidFill>
                  <a:srgbClr val="FFFFFF"/>
                </a:solidFill>
                <a:latin typeface="Freestyle Script" panose="030804020302050B0404"/>
                <a:cs typeface="Freestyle Script" panose="030804020302050B0404"/>
              </a:rPr>
              <a:t>Planning for and conducting assessments of the quality of all work which will need to be performed for the</a:t>
            </a:r>
            <a:endParaRPr sz="1900">
              <a:latin typeface="Freestyle Script" panose="030804020302050B0404"/>
              <a:cs typeface="Freestyle Script" panose="030804020302050B0404"/>
            </a:endParaRPr>
          </a:p>
          <a:p>
            <a:pPr marL="257810">
              <a:lnSpc>
                <a:spcPct val="100000"/>
              </a:lnSpc>
            </a:pPr>
            <a:r>
              <a:rPr sz="2100" spc="10" dirty="0">
                <a:solidFill>
                  <a:srgbClr val="FFFFFF"/>
                </a:solidFill>
                <a:latin typeface="Freestyle Script" panose="030804020302050B0404"/>
                <a:cs typeface="Freestyle Script" panose="030804020302050B0404"/>
              </a:rPr>
              <a:t>on-going maintain of the software.</a:t>
            </a:r>
            <a:endParaRPr sz="2100">
              <a:latin typeface="Freestyle Script" panose="030804020302050B0404"/>
              <a:cs typeface="Freestyle Script" panose="030804020302050B0404"/>
            </a:endParaRPr>
          </a:p>
        </p:txBody>
      </p:sp>
      <p:sp>
        <p:nvSpPr>
          <p:cNvPr id="6" name="text 1"/>
          <p:cNvSpPr txBox="1"/>
          <p:nvPr/>
        </p:nvSpPr>
        <p:spPr>
          <a:xfrm>
            <a:off x="720242" y="3020695"/>
            <a:ext cx="7614145" cy="633945"/>
          </a:xfrm>
          <a:prstGeom prst="rect">
            <a:avLst/>
          </a:prstGeom>
        </p:spPr>
        <p:txBody>
          <a:bodyPr vert="horz" wrap="non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1980" spc="10" dirty="0">
                <a:solidFill>
                  <a:srgbClr val="FFFFFF"/>
                </a:solidFill>
                <a:latin typeface="Freestyle Script" panose="030804020302050B0404"/>
                <a:cs typeface="Freestyle Script" panose="030804020302050B0404"/>
              </a:rPr>
              <a:t>All deliverable and non-deliverable items which are to be purchased as the part of the project need to be</a:t>
            </a:r>
            <a:endParaRPr sz="1900">
              <a:latin typeface="Freestyle Script" panose="030804020302050B0404"/>
              <a:cs typeface="Freestyle Script" panose="030804020302050B0404"/>
            </a:endParaRPr>
          </a:p>
          <a:p>
            <a:pPr marL="257810">
              <a:lnSpc>
                <a:spcPct val="100000"/>
              </a:lnSpc>
            </a:pPr>
            <a:r>
              <a:rPr sz="2100" spc="10" dirty="0">
                <a:solidFill>
                  <a:srgbClr val="FFFFFF"/>
                </a:solidFill>
                <a:latin typeface="Freestyle Script" panose="030804020302050B0404"/>
                <a:cs typeface="Freestyle Script" panose="030804020302050B0404"/>
              </a:rPr>
              <a:t>clearly identified and labeled.</a:t>
            </a:r>
            <a:endParaRPr sz="2100">
              <a:latin typeface="Freestyle Script" panose="030804020302050B0404"/>
              <a:cs typeface="Freestyle Script" panose="030804020302050B0404"/>
            </a:endParaRPr>
          </a:p>
        </p:txBody>
      </p:sp>
      <p:sp>
        <p:nvSpPr>
          <p:cNvPr id="7" name="text 1"/>
          <p:cNvSpPr txBox="1"/>
          <p:nvPr/>
        </p:nvSpPr>
        <p:spPr>
          <a:xfrm>
            <a:off x="720242" y="3761100"/>
            <a:ext cx="3534773" cy="314264"/>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Systems boundaries need to be clearly defined.</a:t>
            </a:r>
            <a:endParaRPr sz="2000">
              <a:latin typeface="Freestyle Script" panose="030804020302050B0404"/>
              <a:cs typeface="Freestyle Script" panose="030804020302050B04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7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7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7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7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77"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78"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11" name="object 11"/>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576072" y="505384"/>
            <a:ext cx="3635766" cy="471755"/>
          </a:xfrm>
          <a:prstGeom prst="rect">
            <a:avLst/>
          </a:prstGeom>
        </p:spPr>
        <p:txBody>
          <a:bodyPr vert="horz" wrap="none" lIns="0" tIns="0" rIns="0" bIns="0" rtlCol="0">
            <a:spAutoFit/>
          </a:bodyPr>
          <a:lstStyle/>
          <a:p>
            <a:pPr marL="0">
              <a:lnSpc>
                <a:spcPct val="100000"/>
              </a:lnSpc>
            </a:pPr>
            <a:r>
              <a:rPr sz="3150" spc="10" dirty="0">
                <a:solidFill>
                  <a:srgbClr val="DBEFF9"/>
                </a:solidFill>
                <a:latin typeface="Freestyle Script" panose="030804020302050B0404"/>
                <a:cs typeface="Freestyle Script" panose="030804020302050B0404"/>
              </a:rPr>
              <a:t>Minimal quality Assurance Effort:</a:t>
            </a:r>
            <a:endParaRPr sz="3100">
              <a:latin typeface="Freestyle Script" panose="030804020302050B0404"/>
              <a:cs typeface="Freestyle Script" panose="030804020302050B0404"/>
            </a:endParaRPr>
          </a:p>
        </p:txBody>
      </p:sp>
      <p:sp>
        <p:nvSpPr>
          <p:cNvPr id="3" name="text 1"/>
          <p:cNvSpPr txBox="1"/>
          <p:nvPr/>
        </p:nvSpPr>
        <p:spPr>
          <a:xfrm>
            <a:off x="918972" y="2104136"/>
            <a:ext cx="3147021"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Concentrate efforts for greatest effect.</a:t>
            </a:r>
            <a:endParaRPr sz="2000">
              <a:latin typeface="Freestyle Script" panose="030804020302050B0404"/>
              <a:cs typeface="Freestyle Script" panose="030804020302050B0404"/>
            </a:endParaRPr>
          </a:p>
        </p:txBody>
      </p:sp>
      <p:sp>
        <p:nvSpPr>
          <p:cNvPr id="4" name="text 1"/>
          <p:cNvSpPr txBox="1"/>
          <p:nvPr/>
        </p:nvSpPr>
        <p:spPr>
          <a:xfrm>
            <a:off x="918972" y="2524760"/>
            <a:ext cx="5032857"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Most major system failures have been caused by interface problems.</a:t>
            </a:r>
            <a:endParaRPr sz="2000">
              <a:latin typeface="Freestyle Script" panose="030804020302050B0404"/>
              <a:cs typeface="Freestyle Script" panose="030804020302050B0404"/>
            </a:endParaRPr>
          </a:p>
        </p:txBody>
      </p:sp>
      <p:sp>
        <p:nvSpPr>
          <p:cNvPr id="5" name="text 1"/>
          <p:cNvSpPr txBox="1"/>
          <p:nvPr/>
        </p:nvSpPr>
        <p:spPr>
          <a:xfrm>
            <a:off x="918972" y="2947162"/>
            <a:ext cx="2064220" cy="313906"/>
          </a:xfrm>
          <a:prstGeom prst="rect">
            <a:avLst/>
          </a:prstGeom>
        </p:spPr>
        <p:txBody>
          <a:bodyPr vert="horz" wrap="non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1980" spc="10" dirty="0">
                <a:solidFill>
                  <a:srgbClr val="FFFFFF"/>
                </a:solidFill>
                <a:latin typeface="Freestyle Script" panose="030804020302050B0404"/>
                <a:cs typeface="Freestyle Script" panose="030804020302050B0404"/>
              </a:rPr>
              <a:t>Search for risk function.</a:t>
            </a:r>
            <a:endParaRPr sz="1900">
              <a:latin typeface="Freestyle Script" panose="030804020302050B0404"/>
              <a:cs typeface="Freestyle Script" panose="030804020302050B0404"/>
            </a:endParaRPr>
          </a:p>
        </p:txBody>
      </p:sp>
      <p:sp>
        <p:nvSpPr>
          <p:cNvPr id="6" name="text 1"/>
          <p:cNvSpPr txBox="1"/>
          <p:nvPr/>
        </p:nvSpPr>
        <p:spPr>
          <a:xfrm>
            <a:off x="918972" y="3369309"/>
            <a:ext cx="2617889"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Encourage developers cooperation.</a:t>
            </a:r>
            <a:endParaRPr sz="2000">
              <a:latin typeface="Freestyle Script" panose="030804020302050B0404"/>
              <a:cs typeface="Freestyle Script" panose="030804020302050B04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8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8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8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8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8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8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12" name="object 12"/>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576072" y="505384"/>
            <a:ext cx="1353943" cy="471755"/>
          </a:xfrm>
          <a:prstGeom prst="rect">
            <a:avLst/>
          </a:prstGeom>
        </p:spPr>
        <p:txBody>
          <a:bodyPr vert="horz" wrap="none" lIns="0" tIns="0" rIns="0" bIns="0" rtlCol="0">
            <a:spAutoFit/>
          </a:bodyPr>
          <a:lstStyle/>
          <a:p>
            <a:pPr marL="0">
              <a:lnSpc>
                <a:spcPct val="100000"/>
              </a:lnSpc>
            </a:pPr>
            <a:r>
              <a:rPr sz="3150" spc="10" dirty="0">
                <a:solidFill>
                  <a:srgbClr val="DBEFF9"/>
                </a:solidFill>
                <a:latin typeface="Freestyle Script" panose="030804020302050B0404"/>
                <a:cs typeface="Freestyle Script" panose="030804020302050B0404"/>
              </a:rPr>
              <a:t>Quality plan</a:t>
            </a:r>
            <a:endParaRPr sz="3100">
              <a:latin typeface="Freestyle Script" panose="030804020302050B0404"/>
              <a:cs typeface="Freestyle Script" panose="030804020302050B0404"/>
            </a:endParaRPr>
          </a:p>
        </p:txBody>
      </p:sp>
      <p:sp>
        <p:nvSpPr>
          <p:cNvPr id="3" name="text 1"/>
          <p:cNvSpPr txBox="1"/>
          <p:nvPr/>
        </p:nvSpPr>
        <p:spPr>
          <a:xfrm>
            <a:off x="720242" y="1741678"/>
            <a:ext cx="7740359" cy="634045"/>
          </a:xfrm>
          <a:prstGeom prst="rect">
            <a:avLst/>
          </a:prstGeom>
        </p:spPr>
        <p:txBody>
          <a:bodyPr vert="horz" wrap="none" lIns="0" tIns="0" rIns="0" bIns="0" rtlCol="0">
            <a:spAutoFit/>
          </a:bodyPr>
          <a:lstStyle/>
          <a:p>
            <a:pPr marL="342900">
              <a:lnSpc>
                <a:spcPct val="100000"/>
              </a:lnSpc>
            </a:pPr>
            <a:r>
              <a:rPr sz="2100" spc="10" dirty="0">
                <a:solidFill>
                  <a:srgbClr val="FFFFFF"/>
                </a:solidFill>
                <a:latin typeface="Freestyle Script" panose="030804020302050B0404"/>
                <a:cs typeface="Freestyle Script" panose="030804020302050B0404"/>
              </a:rPr>
              <a:t>The quality plan helps you schedule all of the tasks needed to make sure that your project needs of your</a:t>
            </a:r>
            <a:endParaRPr sz="2100">
              <a:latin typeface="Freestyle Script" panose="030804020302050B0404"/>
              <a:cs typeface="Freestyle Script" panose="030804020302050B0404"/>
            </a:endParaRPr>
          </a:p>
          <a:p>
            <a:pPr marL="0">
              <a:lnSpc>
                <a:spcPct val="100000"/>
              </a:lnSpc>
            </a:pPr>
            <a:r>
              <a:rPr sz="2100" spc="10" dirty="0">
                <a:solidFill>
                  <a:srgbClr val="FFFFFF"/>
                </a:solidFill>
                <a:latin typeface="Freestyle Script" panose="030804020302050B0404"/>
                <a:cs typeface="Freestyle Script" panose="030804020302050B0404"/>
              </a:rPr>
              <a:t>customer.</a:t>
            </a:r>
            <a:endParaRPr sz="2100">
              <a:latin typeface="Freestyle Script" panose="030804020302050B0404"/>
              <a:cs typeface="Freestyle Script" panose="030804020302050B0404"/>
            </a:endParaRPr>
          </a:p>
        </p:txBody>
      </p:sp>
      <p:sp>
        <p:nvSpPr>
          <p:cNvPr id="4" name="text 1"/>
          <p:cNvSpPr txBox="1"/>
          <p:nvPr/>
        </p:nvSpPr>
        <p:spPr>
          <a:xfrm>
            <a:off x="787298" y="2904870"/>
            <a:ext cx="1848764" cy="313906"/>
          </a:xfrm>
          <a:prstGeom prst="rect">
            <a:avLst/>
          </a:prstGeom>
        </p:spPr>
        <p:txBody>
          <a:bodyPr vert="horz" wrap="none" lIns="0" tIns="0" rIns="0" bIns="0" rtlCol="0">
            <a:spAutoFit/>
          </a:bodyPr>
          <a:lstStyle/>
          <a:p>
            <a:pPr marL="0">
              <a:lnSpc>
                <a:spcPct val="100000"/>
              </a:lnSpc>
            </a:pPr>
            <a:r>
              <a:rPr sz="2100" spc="10" dirty="0">
                <a:solidFill>
                  <a:srgbClr val="FFFFFF"/>
                </a:solidFill>
                <a:latin typeface="Freestyle Script" panose="030804020302050B0404"/>
                <a:cs typeface="Freestyle Script" panose="030804020302050B0404"/>
              </a:rPr>
              <a:t>It comprises of two parts:</a:t>
            </a:r>
            <a:endParaRPr sz="2100">
              <a:latin typeface="Freestyle Script" panose="030804020302050B0404"/>
              <a:cs typeface="Freestyle Script" panose="030804020302050B0404"/>
            </a:endParaRPr>
          </a:p>
        </p:txBody>
      </p:sp>
      <p:sp>
        <p:nvSpPr>
          <p:cNvPr id="5" name="text 1"/>
          <p:cNvSpPr txBox="1"/>
          <p:nvPr/>
        </p:nvSpPr>
        <p:spPr>
          <a:xfrm>
            <a:off x="720242" y="3747897"/>
            <a:ext cx="4874934" cy="313905"/>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The Quality Assurance Plan lists the independent reviews needed.</a:t>
            </a:r>
            <a:endParaRPr sz="2000">
              <a:latin typeface="Freestyle Script" panose="030804020302050B0404"/>
              <a:cs typeface="Freestyle Script" panose="030804020302050B0404"/>
            </a:endParaRPr>
          </a:p>
        </p:txBody>
      </p:sp>
      <p:sp>
        <p:nvSpPr>
          <p:cNvPr id="6" name="text 1"/>
          <p:cNvSpPr txBox="1"/>
          <p:nvPr/>
        </p:nvSpPr>
        <p:spPr>
          <a:xfrm>
            <a:off x="720242" y="4170045"/>
            <a:ext cx="6500738" cy="313906"/>
          </a:xfrm>
          <a:prstGeom prst="rect">
            <a:avLst/>
          </a:prstGeom>
        </p:spPr>
        <p:txBody>
          <a:bodyPr vert="horz" wrap="none" lIns="0" tIns="0" rIns="0" bIns="0" rtlCol="0">
            <a:spAutoFit/>
          </a:bodyPr>
          <a:lstStyle/>
          <a:p>
            <a:pPr marL="0">
              <a:lnSpc>
                <a:spcPct val="100000"/>
              </a:lnSpc>
            </a:pPr>
            <a:r>
              <a:rPr sz="1640" spc="10" dirty="0">
                <a:solidFill>
                  <a:srgbClr val="82B1E5"/>
                </a:solidFill>
                <a:latin typeface="Wingdings 3" panose="05040102010807070707"/>
                <a:cs typeface="Wingdings 3" panose="05040102010807070707"/>
              </a:rPr>
              <a:t> </a:t>
            </a:r>
            <a:r>
              <a:rPr sz="2040" spc="10" dirty="0">
                <a:solidFill>
                  <a:srgbClr val="FFFFFF"/>
                </a:solidFill>
                <a:latin typeface="Freestyle Script" panose="030804020302050B0404"/>
                <a:cs typeface="Freestyle Script" panose="030804020302050B0404"/>
              </a:rPr>
              <a:t>The Quality Control Plan lists the internal reviews needed to meet your quality targets.</a:t>
            </a:r>
            <a:endParaRPr sz="2000">
              <a:latin typeface="Freestyle Script" panose="030804020302050B0404"/>
              <a:cs typeface="Freestyle Script" panose="030804020302050B04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8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8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8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9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9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9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13" name="object 13"/>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576072" y="516052"/>
            <a:ext cx="999625" cy="471755"/>
          </a:xfrm>
          <a:prstGeom prst="rect">
            <a:avLst/>
          </a:prstGeom>
        </p:spPr>
        <p:txBody>
          <a:bodyPr vert="horz" wrap="none" lIns="0" tIns="0" rIns="0" bIns="0" rtlCol="0">
            <a:spAutoFit/>
          </a:bodyPr>
          <a:lstStyle/>
          <a:p>
            <a:pPr marL="0">
              <a:lnSpc>
                <a:spcPct val="100000"/>
              </a:lnSpc>
            </a:pPr>
            <a:r>
              <a:rPr sz="3150" spc="10" dirty="0">
                <a:solidFill>
                  <a:srgbClr val="DBEFF9"/>
                </a:solidFill>
                <a:latin typeface="Freestyle Script" panose="030804020302050B0404"/>
                <a:cs typeface="Freestyle Script" panose="030804020302050B0404"/>
              </a:rPr>
              <a:t>Purpose:</a:t>
            </a:r>
            <a:endParaRPr sz="3100">
              <a:latin typeface="Freestyle Script" panose="030804020302050B0404"/>
              <a:cs typeface="Freestyle Script" panose="030804020302050B0404"/>
            </a:endParaRPr>
          </a:p>
        </p:txBody>
      </p:sp>
      <p:sp>
        <p:nvSpPr>
          <p:cNvPr id="3" name="text 1"/>
          <p:cNvSpPr txBox="1"/>
          <p:nvPr/>
        </p:nvSpPr>
        <p:spPr>
          <a:xfrm>
            <a:off x="720242" y="1333368"/>
            <a:ext cx="7719554" cy="954499"/>
          </a:xfrm>
          <a:prstGeom prst="rect">
            <a:avLst/>
          </a:prstGeom>
        </p:spPr>
        <p:txBody>
          <a:bodyPr vert="horz" wrap="non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1980" spc="10" dirty="0">
                <a:solidFill>
                  <a:srgbClr val="FFFFFF"/>
                </a:solidFill>
                <a:latin typeface="Freestyle Script" panose="030804020302050B0404"/>
                <a:cs typeface="Freestyle Script" panose="030804020302050B0404"/>
              </a:rPr>
              <a:t>The purpose of this Software Quality Plan is to define the techniques, procedures, and methodologies that</a:t>
            </a:r>
            <a:endParaRPr sz="1900">
              <a:latin typeface="Freestyle Script" panose="030804020302050B0404"/>
              <a:cs typeface="Freestyle Script" panose="030804020302050B0404"/>
            </a:endParaRPr>
          </a:p>
          <a:p>
            <a:pPr marL="257810">
              <a:lnSpc>
                <a:spcPct val="100000"/>
              </a:lnSpc>
            </a:pPr>
            <a:r>
              <a:rPr sz="2040" spc="10" dirty="0">
                <a:solidFill>
                  <a:srgbClr val="FFFFFF"/>
                </a:solidFill>
                <a:latin typeface="Freestyle Script" panose="030804020302050B0404"/>
                <a:cs typeface="Freestyle Script" panose="030804020302050B0404"/>
              </a:rPr>
              <a:t>will be used to assure timely delivery of the software and that the development system meets the specified</a:t>
            </a:r>
            <a:endParaRPr sz="2000">
              <a:latin typeface="Freestyle Script" panose="030804020302050B0404"/>
              <a:cs typeface="Freestyle Script" panose="030804020302050B0404"/>
            </a:endParaRPr>
          </a:p>
          <a:p>
            <a:pPr marL="257810">
              <a:lnSpc>
                <a:spcPct val="100000"/>
              </a:lnSpc>
            </a:pPr>
            <a:r>
              <a:rPr sz="2100" spc="10" dirty="0">
                <a:solidFill>
                  <a:srgbClr val="FFFFFF"/>
                </a:solidFill>
                <a:latin typeface="Freestyle Script" panose="030804020302050B0404"/>
                <a:cs typeface="Freestyle Script" panose="030804020302050B0404"/>
              </a:rPr>
              <a:t>requirements within project resources</a:t>
            </a:r>
            <a:r>
              <a:rPr sz="1500" spc="10" dirty="0">
                <a:solidFill>
                  <a:srgbClr val="FFFFFF"/>
                </a:solidFill>
                <a:latin typeface="Freestyle Script" panose="030804020302050B0404"/>
                <a:cs typeface="Freestyle Script" panose="030804020302050B0404"/>
              </a:rPr>
              <a:t>.</a:t>
            </a:r>
            <a:endParaRPr sz="1500">
              <a:latin typeface="Freestyle Script" panose="030804020302050B0404"/>
              <a:cs typeface="Freestyle Script" panose="030804020302050B0404"/>
            </a:endParaRPr>
          </a:p>
        </p:txBody>
      </p:sp>
      <p:sp>
        <p:nvSpPr>
          <p:cNvPr id="4" name="text 1"/>
          <p:cNvSpPr txBox="1"/>
          <p:nvPr/>
        </p:nvSpPr>
        <p:spPr>
          <a:xfrm>
            <a:off x="872642" y="2692140"/>
            <a:ext cx="1047254" cy="493639"/>
          </a:xfrm>
          <a:prstGeom prst="rect">
            <a:avLst/>
          </a:prstGeom>
        </p:spPr>
        <p:txBody>
          <a:bodyPr vert="horz" wrap="none" lIns="0" tIns="0" rIns="0" bIns="0" rtlCol="0">
            <a:spAutoFit/>
          </a:bodyPr>
          <a:lstStyle/>
          <a:p>
            <a:pPr marL="0">
              <a:lnSpc>
                <a:spcPct val="100000"/>
              </a:lnSpc>
            </a:pPr>
            <a:r>
              <a:rPr sz="3300" spc="10" dirty="0">
                <a:solidFill>
                  <a:srgbClr val="FFFFFF"/>
                </a:solidFill>
                <a:latin typeface="Freestyle Script" panose="030804020302050B0404"/>
                <a:cs typeface="Freestyle Script" panose="030804020302050B0404"/>
              </a:rPr>
              <a:t>Barrier:</a:t>
            </a:r>
            <a:endParaRPr sz="3300">
              <a:latin typeface="Freestyle Script" panose="030804020302050B0404"/>
              <a:cs typeface="Freestyle Script" panose="030804020302050B0404"/>
            </a:endParaRPr>
          </a:p>
        </p:txBody>
      </p:sp>
      <p:sp>
        <p:nvSpPr>
          <p:cNvPr id="5" name="text 1"/>
          <p:cNvSpPr txBox="1"/>
          <p:nvPr/>
        </p:nvSpPr>
        <p:spPr>
          <a:xfrm>
            <a:off x="872642" y="3314382"/>
            <a:ext cx="7712091" cy="616610"/>
          </a:xfrm>
          <a:prstGeom prst="rect">
            <a:avLst/>
          </a:prstGeom>
        </p:spPr>
        <p:txBody>
          <a:bodyPr vert="horz" wrap="none" lIns="0" tIns="0" rIns="0" bIns="0" rtlCol="0">
            <a:spAutoFit/>
          </a:bodyPr>
          <a:lstStyle/>
          <a:p>
            <a:pPr marL="0">
              <a:lnSpc>
                <a:spcPct val="100000"/>
              </a:lnSpc>
            </a:pPr>
            <a:r>
              <a:rPr sz="2040" spc="10" dirty="0">
                <a:solidFill>
                  <a:srgbClr val="FFFFFF"/>
                </a:solidFill>
                <a:latin typeface="Arial" panose="020B0604020202020204"/>
                <a:cs typeface="Arial" panose="020B0604020202020204"/>
              </a:rPr>
              <a:t>•  </a:t>
            </a:r>
            <a:r>
              <a:rPr sz="2040" spc="10" dirty="0">
                <a:solidFill>
                  <a:srgbClr val="FFFFFF"/>
                </a:solidFill>
                <a:latin typeface="Freestyle Script" panose="030804020302050B0404"/>
                <a:cs typeface="Freestyle Script" panose="030804020302050B0404"/>
              </a:rPr>
              <a:t>Top management must understand the direct relationship of improved quality to productivity and from there to</a:t>
            </a:r>
            <a:endParaRPr sz="2000">
              <a:latin typeface="Freestyle Script" panose="030804020302050B0404"/>
              <a:cs typeface="Freestyle Script" panose="030804020302050B0404"/>
            </a:endParaRPr>
          </a:p>
          <a:p>
            <a:pPr marL="172085">
              <a:lnSpc>
                <a:spcPct val="100000"/>
              </a:lnSpc>
            </a:pPr>
            <a:r>
              <a:rPr sz="2100" spc="10" dirty="0">
                <a:solidFill>
                  <a:srgbClr val="FFFFFF"/>
                </a:solidFill>
                <a:latin typeface="Freestyle Script" panose="030804020302050B0404"/>
                <a:cs typeface="Freestyle Script" panose="030804020302050B0404"/>
              </a:rPr>
              <a:t>lowering of costs and expenses</a:t>
            </a:r>
            <a:endParaRPr sz="2100">
              <a:latin typeface="Freestyle Script" panose="030804020302050B0404"/>
              <a:cs typeface="Freestyle Script" panose="030804020302050B0404"/>
            </a:endParaRPr>
          </a:p>
        </p:txBody>
      </p:sp>
      <p:sp>
        <p:nvSpPr>
          <p:cNvPr id="6" name="text 1"/>
          <p:cNvSpPr txBox="1"/>
          <p:nvPr/>
        </p:nvSpPr>
        <p:spPr>
          <a:xfrm>
            <a:off x="872642" y="3992562"/>
            <a:ext cx="7686754" cy="616710"/>
          </a:xfrm>
          <a:prstGeom prst="rect">
            <a:avLst/>
          </a:prstGeom>
        </p:spPr>
        <p:txBody>
          <a:bodyPr vert="horz" wrap="none" lIns="0" tIns="0" rIns="0" bIns="0" rtlCol="0">
            <a:spAutoFit/>
          </a:bodyPr>
          <a:lstStyle/>
          <a:p>
            <a:pPr marL="0">
              <a:lnSpc>
                <a:spcPct val="100000"/>
              </a:lnSpc>
            </a:pPr>
            <a:r>
              <a:rPr sz="2040" spc="10" dirty="0">
                <a:solidFill>
                  <a:srgbClr val="FFFFFF"/>
                </a:solidFill>
                <a:latin typeface="Arial" panose="020B0604020202020204"/>
                <a:cs typeface="Arial" panose="020B0604020202020204"/>
              </a:rPr>
              <a:t>•  </a:t>
            </a:r>
            <a:r>
              <a:rPr sz="2040" spc="10" dirty="0">
                <a:solidFill>
                  <a:srgbClr val="FFFFFF"/>
                </a:solidFill>
                <a:latin typeface="Freestyle Script" panose="030804020302050B0404"/>
                <a:cs typeface="Freestyle Script" panose="030804020302050B0404"/>
              </a:rPr>
              <a:t>Top management must understand that it controls the system and subsystems that determine the performance</a:t>
            </a:r>
            <a:endParaRPr sz="2000">
              <a:latin typeface="Freestyle Script" panose="030804020302050B0404"/>
              <a:cs typeface="Freestyle Script" panose="030804020302050B0404"/>
            </a:endParaRPr>
          </a:p>
          <a:p>
            <a:pPr marL="172085">
              <a:lnSpc>
                <a:spcPct val="100000"/>
              </a:lnSpc>
            </a:pPr>
            <a:r>
              <a:rPr sz="2100" spc="10" dirty="0">
                <a:solidFill>
                  <a:srgbClr val="FFFFFF"/>
                </a:solidFill>
                <a:latin typeface="Freestyle Script" panose="030804020302050B0404"/>
                <a:cs typeface="Freestyle Script" panose="030804020302050B0404"/>
              </a:rPr>
              <a:t>of the people in the organization</a:t>
            </a:r>
            <a:endParaRPr sz="2100">
              <a:latin typeface="Freestyle Script" panose="030804020302050B0404"/>
              <a:cs typeface="Freestyle Script" panose="030804020302050B04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9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0047"/>
            <a:ext cx="3028188" cy="4187952"/>
          </a:xfrm>
          <a:prstGeom prst="rect">
            <a:avLst/>
          </a:prstGeom>
        </p:spPr>
      </p:pic>
      <p:pic>
        <p:nvPicPr>
          <p:cNvPr id="9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2552"/>
            <a:ext cx="1141475" cy="2365248"/>
          </a:xfrm>
          <a:prstGeom prst="rect">
            <a:avLst/>
          </a:prstGeom>
        </p:spPr>
      </p:pic>
      <p:pic>
        <p:nvPicPr>
          <p:cNvPr id="9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88" y="1676400"/>
            <a:ext cx="2113788" cy="2819400"/>
          </a:xfrm>
          <a:prstGeom prst="rect">
            <a:avLst/>
          </a:prstGeom>
        </p:spPr>
      </p:pic>
      <p:pic>
        <p:nvPicPr>
          <p:cNvPr id="9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88" y="0"/>
            <a:ext cx="1202436" cy="1141476"/>
          </a:xfrm>
          <a:prstGeom prst="rect">
            <a:avLst/>
          </a:prstGeom>
        </p:spPr>
      </p:pic>
      <p:pic>
        <p:nvPicPr>
          <p:cNvPr id="9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140" y="6095999"/>
            <a:ext cx="745236" cy="762000"/>
          </a:xfrm>
          <a:prstGeom prst="rect">
            <a:avLst/>
          </a:prstGeom>
        </p:spPr>
      </p:pic>
      <p:pic>
        <p:nvPicPr>
          <p:cNvPr id="9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9164" y="0"/>
            <a:ext cx="592836" cy="1208532"/>
          </a:xfrm>
          <a:prstGeom prst="rect">
            <a:avLst/>
          </a:prstGeom>
        </p:spPr>
      </p:pic>
      <p:sp>
        <p:nvSpPr>
          <p:cNvPr id="14" name="object 14"/>
          <p:cNvSpPr/>
          <p:nvPr/>
        </p:nvSpPr>
        <p:spPr>
          <a:xfrm>
            <a:off x="7828788" y="0"/>
            <a:ext cx="513588" cy="1143000"/>
          </a:xfrm>
          <a:custGeom>
            <a:avLst/>
            <a:gdLst/>
            <a:ahLst/>
            <a:cxnLst/>
            <a:rect l="l" t="t" r="r" b="b"/>
            <a:pathLst>
              <a:path w="513588" h="1143000">
                <a:moveTo>
                  <a:pt x="0" y="1143000"/>
                </a:moveTo>
                <a:lnTo>
                  <a:pt x="0" y="0"/>
                </a:lnTo>
                <a:lnTo>
                  <a:pt x="513588" y="0"/>
                </a:lnTo>
                <a:lnTo>
                  <a:pt x="513588" y="1143000"/>
                </a:lnTo>
                <a:lnTo>
                  <a:pt x="0" y="1143000"/>
                </a:lnTo>
                <a:close/>
              </a:path>
            </a:pathLst>
          </a:custGeom>
          <a:solidFill>
            <a:srgbClr val="0F6FC6"/>
          </a:solidFill>
        </p:spPr>
        <p:txBody>
          <a:bodyPr wrap="square" lIns="0" tIns="0" rIns="0" bIns="0" rtlCol="0">
            <a:noAutofit/>
          </a:bodyPr>
          <a:lstStyle/>
          <a:p/>
        </p:txBody>
      </p:sp>
      <p:sp>
        <p:nvSpPr>
          <p:cNvPr id="2" name="text 1"/>
          <p:cNvSpPr txBox="1"/>
          <p:nvPr/>
        </p:nvSpPr>
        <p:spPr>
          <a:xfrm>
            <a:off x="576072" y="505384"/>
            <a:ext cx="2317094" cy="471755"/>
          </a:xfrm>
          <a:prstGeom prst="rect">
            <a:avLst/>
          </a:prstGeom>
        </p:spPr>
        <p:txBody>
          <a:bodyPr vert="horz" wrap="none" lIns="0" tIns="0" rIns="0" bIns="0" rtlCol="0">
            <a:spAutoFit/>
          </a:bodyPr>
          <a:lstStyle/>
          <a:p>
            <a:pPr marL="0">
              <a:lnSpc>
                <a:spcPct val="100000"/>
              </a:lnSpc>
            </a:pPr>
            <a:r>
              <a:rPr sz="3150" spc="10" dirty="0">
                <a:solidFill>
                  <a:srgbClr val="DBEFF9"/>
                </a:solidFill>
                <a:latin typeface="Freestyle Script" panose="030804020302050B0404"/>
                <a:cs typeface="Freestyle Script" panose="030804020302050B0404"/>
              </a:rPr>
              <a:t>Technical Definitions:</a:t>
            </a:r>
            <a:endParaRPr sz="3100">
              <a:latin typeface="Freestyle Script" panose="030804020302050B0404"/>
              <a:cs typeface="Freestyle Script" panose="030804020302050B0404"/>
            </a:endParaRPr>
          </a:p>
        </p:txBody>
      </p:sp>
      <p:sp>
        <p:nvSpPr>
          <p:cNvPr id="3" name="text 1"/>
          <p:cNvSpPr txBox="1"/>
          <p:nvPr/>
        </p:nvSpPr>
        <p:spPr>
          <a:xfrm>
            <a:off x="576072" y="982929"/>
            <a:ext cx="4714950" cy="344399"/>
          </a:xfrm>
          <a:prstGeom prst="rect">
            <a:avLst/>
          </a:prstGeom>
        </p:spPr>
        <p:txBody>
          <a:bodyPr vert="horz" wrap="none" lIns="0" tIns="0" rIns="0" bIns="0" rtlCol="0">
            <a:spAutoFit/>
          </a:bodyPr>
          <a:lstStyle/>
          <a:p>
            <a:pPr marL="0">
              <a:lnSpc>
                <a:spcPct val="100000"/>
              </a:lnSpc>
            </a:pPr>
            <a:r>
              <a:rPr sz="2270" spc="10" dirty="0">
                <a:solidFill>
                  <a:srgbClr val="DBEFF9"/>
                </a:solidFill>
                <a:latin typeface="Freestyle Script" panose="030804020302050B0404"/>
                <a:cs typeface="Freestyle Script" panose="030804020302050B0404"/>
              </a:rPr>
              <a:t>The technical definition consists of the following three parts:</a:t>
            </a:r>
            <a:endParaRPr sz="2200">
              <a:latin typeface="Freestyle Script" panose="030804020302050B0404"/>
              <a:cs typeface="Freestyle Script" panose="030804020302050B0404"/>
            </a:endParaRPr>
          </a:p>
        </p:txBody>
      </p:sp>
      <p:sp>
        <p:nvSpPr>
          <p:cNvPr id="4" name="text 1"/>
          <p:cNvSpPr txBox="1"/>
          <p:nvPr/>
        </p:nvSpPr>
        <p:spPr>
          <a:xfrm>
            <a:off x="919886" y="1735323"/>
            <a:ext cx="1269504" cy="314264"/>
          </a:xfrm>
          <a:prstGeom prst="rect">
            <a:avLst/>
          </a:prstGeom>
        </p:spPr>
        <p:txBody>
          <a:bodyPr vert="horz" wrap="none" lIns="0" tIns="0" rIns="0" bIns="0" rtlCol="0">
            <a:spAutoFit/>
          </a:bodyPr>
          <a:lstStyle/>
          <a:p>
            <a:pPr marL="0">
              <a:lnSpc>
                <a:spcPct val="100000"/>
              </a:lnSpc>
            </a:pPr>
            <a:r>
              <a:rPr sz="1520" spc="10" dirty="0">
                <a:solidFill>
                  <a:srgbClr val="82B1E5"/>
                </a:solidFill>
                <a:latin typeface="Wingdings 3" panose="05040102010807070707"/>
                <a:cs typeface="Wingdings 3" panose="05040102010807070707"/>
              </a:rPr>
              <a:t> </a:t>
            </a:r>
            <a:r>
              <a:rPr sz="1920" spc="10" dirty="0">
                <a:solidFill>
                  <a:srgbClr val="FFFFFF"/>
                </a:solidFill>
                <a:latin typeface="Freestyle Script" panose="030804020302050B0404"/>
                <a:cs typeface="Freestyle Script" panose="030804020302050B0404"/>
              </a:rPr>
              <a:t>Requirements:</a:t>
            </a:r>
            <a:endParaRPr sz="1900">
              <a:latin typeface="Freestyle Script" panose="030804020302050B0404"/>
              <a:cs typeface="Freestyle Script" panose="030804020302050B0404"/>
            </a:endParaRPr>
          </a:p>
        </p:txBody>
      </p:sp>
      <p:sp>
        <p:nvSpPr>
          <p:cNvPr id="5" name="text 1"/>
          <p:cNvSpPr txBox="1"/>
          <p:nvPr/>
        </p:nvSpPr>
        <p:spPr>
          <a:xfrm>
            <a:off x="919886" y="2164207"/>
            <a:ext cx="6421589" cy="626325"/>
          </a:xfrm>
          <a:prstGeom prst="rect">
            <a:avLst/>
          </a:prstGeom>
        </p:spPr>
        <p:txBody>
          <a:bodyPr vert="horz" wrap="none" lIns="0" tIns="0" rIns="0" bIns="0" rtlCol="0">
            <a:spAutoFit/>
          </a:bodyPr>
          <a:lstStyle/>
          <a:p>
            <a:pPr marL="342900">
              <a:lnSpc>
                <a:spcPct val="100000"/>
              </a:lnSpc>
            </a:pPr>
            <a:r>
              <a:rPr sz="2100" spc="10" dirty="0">
                <a:solidFill>
                  <a:srgbClr val="FFFFFF"/>
                </a:solidFill>
                <a:latin typeface="Freestyle Script" panose="030804020302050B0404"/>
                <a:cs typeface="Freestyle Script" panose="030804020302050B0404"/>
              </a:rPr>
              <a:t>The organization must develop, manufacture and distribute consistently low-cost products</a:t>
            </a:r>
            <a:endParaRPr sz="2100">
              <a:latin typeface="Freestyle Script" panose="030804020302050B0404"/>
              <a:cs typeface="Freestyle Script" panose="030804020302050B0404"/>
            </a:endParaRPr>
          </a:p>
          <a:p>
            <a:pPr marL="0">
              <a:lnSpc>
                <a:spcPct val="100000"/>
              </a:lnSpc>
            </a:pPr>
            <a:r>
              <a:rPr sz="2100" spc="10" dirty="0">
                <a:solidFill>
                  <a:srgbClr val="FFFFFF"/>
                </a:solidFill>
                <a:latin typeface="Freestyle Script" panose="030804020302050B0404"/>
                <a:cs typeface="Freestyle Script" panose="030804020302050B0404"/>
              </a:rPr>
              <a:t>and services. The products must be what customers believe they want.</a:t>
            </a:r>
            <a:endParaRPr sz="2100">
              <a:latin typeface="Freestyle Script" panose="030804020302050B0404"/>
              <a:cs typeface="Freestyle Script" panose="030804020302050B0404"/>
            </a:endParaRPr>
          </a:p>
        </p:txBody>
      </p:sp>
      <p:sp>
        <p:nvSpPr>
          <p:cNvPr id="6" name="text 1"/>
          <p:cNvSpPr txBox="1"/>
          <p:nvPr/>
        </p:nvSpPr>
        <p:spPr>
          <a:xfrm>
            <a:off x="919886" y="2898775"/>
            <a:ext cx="1084859" cy="313906"/>
          </a:xfrm>
          <a:prstGeom prst="rect">
            <a:avLst/>
          </a:prstGeom>
        </p:spPr>
        <p:txBody>
          <a:bodyPr vert="horz" wrap="none" lIns="0" tIns="0" rIns="0" bIns="0" rtlCol="0">
            <a:spAutoFit/>
          </a:bodyPr>
          <a:lstStyle/>
          <a:p>
            <a:pPr marL="0">
              <a:lnSpc>
                <a:spcPct val="100000"/>
              </a:lnSpc>
            </a:pPr>
            <a:r>
              <a:rPr sz="1490" spc="10" dirty="0">
                <a:solidFill>
                  <a:srgbClr val="82B1E5"/>
                </a:solidFill>
                <a:latin typeface="Wingdings 3" panose="05040102010807070707"/>
                <a:cs typeface="Wingdings 3" panose="05040102010807070707"/>
              </a:rPr>
              <a:t> </a:t>
            </a:r>
            <a:r>
              <a:rPr sz="1890" spc="10" dirty="0">
                <a:solidFill>
                  <a:srgbClr val="FFFFFF"/>
                </a:solidFill>
                <a:latin typeface="Freestyle Script" panose="030804020302050B0404"/>
                <a:cs typeface="Freestyle Script" panose="030804020302050B0404"/>
              </a:rPr>
              <a:t>Confidence:</a:t>
            </a:r>
            <a:endParaRPr sz="1800">
              <a:latin typeface="Freestyle Script" panose="030804020302050B0404"/>
              <a:cs typeface="Freestyle Script" panose="030804020302050B0404"/>
            </a:endParaRPr>
          </a:p>
        </p:txBody>
      </p:sp>
      <p:sp>
        <p:nvSpPr>
          <p:cNvPr id="7" name="text 1"/>
          <p:cNvSpPr txBox="1"/>
          <p:nvPr/>
        </p:nvSpPr>
        <p:spPr>
          <a:xfrm>
            <a:off x="919886" y="3320664"/>
            <a:ext cx="6167878" cy="634458"/>
          </a:xfrm>
          <a:prstGeom prst="rect">
            <a:avLst/>
          </a:prstGeom>
        </p:spPr>
        <p:txBody>
          <a:bodyPr vert="horz" wrap="none" lIns="0" tIns="0" rIns="0" bIns="0" rtlCol="0">
            <a:spAutoFit/>
          </a:bodyPr>
          <a:lstStyle/>
          <a:p>
            <a:pPr marL="342900">
              <a:lnSpc>
                <a:spcPct val="100000"/>
              </a:lnSpc>
            </a:pPr>
            <a:r>
              <a:rPr sz="2040" spc="10" dirty="0">
                <a:solidFill>
                  <a:srgbClr val="FFFFFF"/>
                </a:solidFill>
                <a:latin typeface="Freestyle Script" panose="030804020302050B0404"/>
                <a:cs typeface="Freestyle Script" panose="030804020302050B0404"/>
              </a:rPr>
              <a:t>The products must be supplied at the level of reliability which matches the client's</a:t>
            </a:r>
            <a:endParaRPr sz="2000">
              <a:latin typeface="Freestyle Script" panose="030804020302050B0404"/>
              <a:cs typeface="Freestyle Script" panose="030804020302050B0404"/>
            </a:endParaRPr>
          </a:p>
          <a:p>
            <a:pPr marL="0">
              <a:lnSpc>
                <a:spcPct val="100000"/>
              </a:lnSpc>
            </a:pPr>
            <a:r>
              <a:rPr sz="2100" spc="10" dirty="0">
                <a:solidFill>
                  <a:srgbClr val="FFFFFF"/>
                </a:solidFill>
                <a:latin typeface="Freestyle Script" panose="030804020302050B0404"/>
                <a:cs typeface="Freestyle Script" panose="030804020302050B0404"/>
              </a:rPr>
              <a:t>needs.</a:t>
            </a:r>
            <a:endParaRPr sz="2100">
              <a:latin typeface="Freestyle Script" panose="030804020302050B0404"/>
              <a:cs typeface="Freestyle Script" panose="030804020302050B0404"/>
            </a:endParaRPr>
          </a:p>
        </p:txBody>
      </p:sp>
      <p:sp>
        <p:nvSpPr>
          <p:cNvPr id="8" name="text 1"/>
          <p:cNvSpPr txBox="1"/>
          <p:nvPr/>
        </p:nvSpPr>
        <p:spPr>
          <a:xfrm>
            <a:off x="919886" y="4061840"/>
            <a:ext cx="1819630" cy="313906"/>
          </a:xfrm>
          <a:prstGeom prst="rect">
            <a:avLst/>
          </a:prstGeom>
        </p:spPr>
        <p:txBody>
          <a:bodyPr vert="horz" wrap="none" lIns="0" tIns="0" rIns="0" bIns="0" rtlCol="0">
            <a:spAutoFit/>
          </a:bodyPr>
          <a:lstStyle/>
          <a:p>
            <a:pPr marL="0">
              <a:lnSpc>
                <a:spcPct val="100000"/>
              </a:lnSpc>
            </a:pPr>
            <a:r>
              <a:rPr sz="1580" spc="10" dirty="0">
                <a:solidFill>
                  <a:srgbClr val="82B1E5"/>
                </a:solidFill>
                <a:latin typeface="Wingdings 3" panose="05040102010807070707"/>
                <a:cs typeface="Wingdings 3" panose="05040102010807070707"/>
              </a:rPr>
              <a:t> </a:t>
            </a:r>
            <a:r>
              <a:rPr sz="1980" spc="10" dirty="0">
                <a:solidFill>
                  <a:srgbClr val="FFFFFF"/>
                </a:solidFill>
                <a:latin typeface="Freestyle Script" panose="030804020302050B0404"/>
                <a:cs typeface="Freestyle Script" panose="030804020302050B0404"/>
              </a:rPr>
              <a:t>Constant improvement:</a:t>
            </a:r>
            <a:endParaRPr sz="1900">
              <a:latin typeface="Freestyle Script" panose="030804020302050B0404"/>
              <a:cs typeface="Freestyle Script" panose="030804020302050B0404"/>
            </a:endParaRPr>
          </a:p>
        </p:txBody>
      </p:sp>
      <p:sp>
        <p:nvSpPr>
          <p:cNvPr id="9" name="text 1"/>
          <p:cNvSpPr txBox="1"/>
          <p:nvPr/>
        </p:nvSpPr>
        <p:spPr>
          <a:xfrm>
            <a:off x="919886" y="4483989"/>
            <a:ext cx="6578348" cy="634046"/>
          </a:xfrm>
          <a:prstGeom prst="rect">
            <a:avLst/>
          </a:prstGeom>
        </p:spPr>
        <p:txBody>
          <a:bodyPr vert="horz" wrap="none" lIns="0" tIns="0" rIns="0" bIns="0" rtlCol="0">
            <a:spAutoFit/>
          </a:bodyPr>
          <a:lstStyle/>
          <a:p>
            <a:pPr marL="342900">
              <a:lnSpc>
                <a:spcPct val="100000"/>
              </a:lnSpc>
            </a:pPr>
            <a:r>
              <a:rPr sz="2100" spc="10" dirty="0">
                <a:solidFill>
                  <a:srgbClr val="FFFFFF"/>
                </a:solidFill>
                <a:latin typeface="Freestyle Script" panose="030804020302050B0404"/>
                <a:cs typeface="Freestyle Script" panose="030804020302050B0404"/>
              </a:rPr>
              <a:t>Constant improvements od all products and all process must be made as an integral part of</a:t>
            </a:r>
            <a:endParaRPr sz="2100">
              <a:latin typeface="Freestyle Script" panose="030804020302050B0404"/>
              <a:cs typeface="Freestyle Script" panose="030804020302050B0404"/>
            </a:endParaRPr>
          </a:p>
          <a:p>
            <a:pPr marL="0">
              <a:lnSpc>
                <a:spcPct val="100000"/>
              </a:lnSpc>
            </a:pPr>
            <a:r>
              <a:rPr sz="2100" spc="10" dirty="0">
                <a:solidFill>
                  <a:srgbClr val="FFFFFF"/>
                </a:solidFill>
                <a:latin typeface="Freestyle Script" panose="030804020302050B0404"/>
                <a:cs typeface="Freestyle Script" panose="030804020302050B0404"/>
              </a:rPr>
              <a:t>the corporate culture for the client to continue a supplier as a quality procedure.</a:t>
            </a:r>
            <a:endParaRPr sz="2100">
              <a:latin typeface="Freestyle Script" panose="030804020302050B0404"/>
              <a:cs typeface="Freestyle Script" panose="030804020302050B04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4572000" cy="646331"/>
          </a:xfrm>
          <a:prstGeom prst="rect">
            <a:avLst/>
          </a:prstGeom>
        </p:spPr>
        <p:txBody>
          <a:bodyPr>
            <a:spAutoFit/>
          </a:bodyPr>
          <a:lstStyle/>
          <a:p>
            <a:r>
              <a:rPr lang="en-US" b="1" dirty="0"/>
              <a:t>Creating a Successful Quality Assurance Program</a:t>
            </a:r>
            <a:endParaRPr lang="en-US" b="1" dirty="0"/>
          </a:p>
        </p:txBody>
      </p:sp>
      <p:sp>
        <p:nvSpPr>
          <p:cNvPr id="3" name="Rectangle 2"/>
          <p:cNvSpPr/>
          <p:nvPr/>
        </p:nvSpPr>
        <p:spPr>
          <a:xfrm>
            <a:off x="762000" y="1524000"/>
            <a:ext cx="8229600" cy="646331"/>
          </a:xfrm>
          <a:prstGeom prst="rect">
            <a:avLst/>
          </a:prstGeom>
        </p:spPr>
        <p:txBody>
          <a:bodyPr wrap="square">
            <a:spAutoFit/>
          </a:bodyPr>
          <a:lstStyle/>
          <a:p>
            <a:r>
              <a:rPr lang="en-US" dirty="0"/>
              <a:t>A well designed Quality Assurance Program will help you effectively appraise how your internal technologies, processes and procedures are benefiting you.</a:t>
            </a:r>
            <a:endParaRPr lang="en-US" dirty="0"/>
          </a:p>
        </p:txBody>
      </p:sp>
      <p:sp>
        <p:nvSpPr>
          <p:cNvPr id="4" name="Rectangle 3"/>
          <p:cNvSpPr/>
          <p:nvPr/>
        </p:nvSpPr>
        <p:spPr>
          <a:xfrm>
            <a:off x="1143000" y="2197306"/>
            <a:ext cx="7696200" cy="3139321"/>
          </a:xfrm>
          <a:prstGeom prst="rect">
            <a:avLst/>
          </a:prstGeom>
        </p:spPr>
        <p:txBody>
          <a:bodyPr wrap="square">
            <a:spAutoFit/>
          </a:bodyPr>
          <a:lstStyle/>
          <a:p>
            <a:r>
              <a:rPr lang="en-US" b="1" dirty="0"/>
              <a:t>Set Quality Goals for Your Business</a:t>
            </a:r>
            <a:endParaRPr lang="en-US" b="1" dirty="0"/>
          </a:p>
          <a:p>
            <a:r>
              <a:rPr lang="en-US" dirty="0"/>
              <a:t>As you define your goals, establish criteria to meet them. The standards, as you define them, will become the basis of your company’s Quality Assurance Program.  Some examples of standards and criteria include reduction or elimination of:</a:t>
            </a:r>
            <a:endParaRPr lang="en-US" dirty="0"/>
          </a:p>
          <a:p>
            <a:r>
              <a:rPr lang="en-US" dirty="0"/>
              <a:t>The number of errors related to engineering or order entry for each project</a:t>
            </a:r>
            <a:endParaRPr lang="en-US" dirty="0"/>
          </a:p>
          <a:p>
            <a:r>
              <a:rPr lang="en-US" dirty="0"/>
              <a:t>The number and severity of defects related to manufacturing technology each week</a:t>
            </a:r>
            <a:endParaRPr lang="en-US" dirty="0"/>
          </a:p>
          <a:p>
            <a:r>
              <a:rPr lang="en-US" dirty="0"/>
              <a:t>The number and severity of defects related to human factors in assembly or finishing for each product</a:t>
            </a:r>
            <a:endParaRPr lang="en-US" dirty="0"/>
          </a:p>
          <a:p>
            <a:r>
              <a:rPr lang="en-US" dirty="0"/>
              <a:t>Bottlenecks associated with production workflow or supplies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66800"/>
            <a:ext cx="2910797" cy="369332"/>
          </a:xfrm>
          <a:prstGeom prst="rect">
            <a:avLst/>
          </a:prstGeom>
        </p:spPr>
        <p:txBody>
          <a:bodyPr wrap="none">
            <a:spAutoFit/>
          </a:bodyPr>
          <a:lstStyle/>
          <a:p>
            <a:r>
              <a:rPr lang="en-US" b="1" dirty="0"/>
              <a:t>Create Policies &amp; Procedures</a:t>
            </a:r>
            <a:endParaRPr lang="en-US" b="1" dirty="0"/>
          </a:p>
        </p:txBody>
      </p:sp>
      <p:sp>
        <p:nvSpPr>
          <p:cNvPr id="3" name="Rectangle 2"/>
          <p:cNvSpPr/>
          <p:nvPr/>
        </p:nvSpPr>
        <p:spPr>
          <a:xfrm>
            <a:off x="914400" y="1676400"/>
            <a:ext cx="4348563" cy="369332"/>
          </a:xfrm>
          <a:prstGeom prst="rect">
            <a:avLst/>
          </a:prstGeom>
        </p:spPr>
        <p:txBody>
          <a:bodyPr wrap="none">
            <a:spAutoFit/>
          </a:bodyPr>
          <a:lstStyle/>
          <a:p>
            <a:r>
              <a:rPr lang="en-US" b="1" dirty="0"/>
              <a:t>Establish &amp; Incentivize a Quality Committee</a:t>
            </a:r>
            <a:endParaRPr lang="en-US" b="1" dirty="0"/>
          </a:p>
        </p:txBody>
      </p:sp>
      <p:sp>
        <p:nvSpPr>
          <p:cNvPr id="5" name="Rectangle 4"/>
          <p:cNvSpPr/>
          <p:nvPr/>
        </p:nvSpPr>
        <p:spPr>
          <a:xfrm>
            <a:off x="533400" y="2362200"/>
            <a:ext cx="7315200" cy="4524315"/>
          </a:xfrm>
          <a:prstGeom prst="rect">
            <a:avLst/>
          </a:prstGeom>
        </p:spPr>
        <p:txBody>
          <a:bodyPr wrap="square">
            <a:spAutoFit/>
          </a:bodyPr>
          <a:lstStyle/>
          <a:p>
            <a:r>
              <a:rPr lang="en-US" b="1" dirty="0"/>
              <a:t>Monitor Key Performance Indicators</a:t>
            </a:r>
            <a:endParaRPr lang="en-US" b="1" dirty="0"/>
          </a:p>
          <a:p>
            <a:r>
              <a:rPr lang="en-US" dirty="0"/>
              <a:t>It is key to use information and data as the primary basis for measuring the relative success of your Quality Assurance initiatives.   Focusing on quantitate measures that show clear results provide the foundation for developing and monitoring key performance indicators (KPI).  Use a computer system or data logger where appropriate.  Vary the samples taken to capture any variances in the inputs. Determine how often to capture data allowing for enough time for analysis and collect the information regularly.</a:t>
            </a:r>
            <a:endParaRPr lang="en-US" dirty="0"/>
          </a:p>
          <a:p>
            <a:r>
              <a:rPr lang="en-US" dirty="0"/>
              <a:t>A few examples of KPI are:</a:t>
            </a:r>
            <a:endParaRPr lang="en-US" dirty="0"/>
          </a:p>
          <a:p>
            <a:r>
              <a:rPr lang="en-US" dirty="0"/>
              <a:t>Minutes Per Unit (MPU)</a:t>
            </a:r>
            <a:endParaRPr lang="en-US" dirty="0"/>
          </a:p>
          <a:p>
            <a:r>
              <a:rPr lang="en-US" dirty="0"/>
              <a:t>Energy Per Unit (EPU)</a:t>
            </a:r>
            <a:endParaRPr lang="en-US" dirty="0"/>
          </a:p>
          <a:p>
            <a:r>
              <a:rPr lang="en-US" dirty="0"/>
              <a:t>Number of Defects Per Unit</a:t>
            </a:r>
            <a:endParaRPr lang="en-US" dirty="0"/>
          </a:p>
          <a:p>
            <a:r>
              <a:rPr lang="en-US" dirty="0"/>
              <a:t>Direct Labor Per Unit</a:t>
            </a:r>
            <a:endParaRPr lang="en-US" dirty="0"/>
          </a:p>
          <a:p>
            <a:r>
              <a:rPr lang="en-US" dirty="0"/>
              <a:t>Excess &amp; Obsolete Supply ($ or Units)</a:t>
            </a:r>
            <a:endParaRPr lang="en-US" dirty="0"/>
          </a:p>
          <a:p>
            <a:r>
              <a:rPr lang="en-US" dirty="0"/>
              <a:t>Number of Damage Products Per Month</a:t>
            </a:r>
            <a:endParaRPr lang="en-US" dirty="0"/>
          </a:p>
          <a:p>
            <a:r>
              <a:rPr lang="en-US" dirty="0"/>
              <a:t>Yield (</a:t>
            </a:r>
            <a:r>
              <a:rPr lang="en-US" dirty="0" err="1"/>
              <a:t>SqFt</a:t>
            </a:r>
            <a:r>
              <a:rPr lang="en-US" dirty="0"/>
              <a:t>/Month)</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7489"/>
            <a:ext cx="8534400" cy="5632311"/>
          </a:xfrm>
          <a:prstGeom prst="rect">
            <a:avLst/>
          </a:prstGeom>
        </p:spPr>
        <p:txBody>
          <a:bodyPr wrap="square">
            <a:spAutoFit/>
          </a:bodyPr>
          <a:lstStyle/>
          <a:p>
            <a:r>
              <a:rPr lang="en-US" b="1" dirty="0"/>
              <a:t>Implementing Change</a:t>
            </a:r>
            <a:endParaRPr lang="en-US" b="1" dirty="0"/>
          </a:p>
          <a:p>
            <a:r>
              <a:rPr lang="en-US" dirty="0"/>
              <a:t>This is the most important and hardest step.  Experiment with different innovations, allowing for modest failure.  Implementing the change – companywide and in individual departments – based on insights learned will allow a Quality Assurance Program to be actionable.</a:t>
            </a:r>
            <a:endParaRPr lang="en-US" dirty="0"/>
          </a:p>
          <a:p>
            <a:r>
              <a:rPr lang="en-US" dirty="0"/>
              <a:t>Quality assurance never ends.  Adopting a culture of continuous improvement is worth it and over time, participation in the processes outlined above can bleed over to other parts of your business where other improvements can be achieved.</a:t>
            </a:r>
            <a:endParaRPr lang="en-US" dirty="0"/>
          </a:p>
          <a:p>
            <a:r>
              <a:rPr lang="en-US" b="1" dirty="0"/>
              <a:t>A few tips for success:</a:t>
            </a:r>
            <a:endParaRPr lang="en-US" dirty="0"/>
          </a:p>
          <a:p>
            <a:r>
              <a:rPr lang="en-US" dirty="0"/>
              <a:t>Baseline using time studies before you begin to implement insights so you can determine if they are working quickly.</a:t>
            </a:r>
            <a:endParaRPr lang="en-US" dirty="0"/>
          </a:p>
          <a:p>
            <a:r>
              <a:rPr lang="en-US" dirty="0"/>
              <a:t>Videotaping is an important tool to analyze processes. However, this can make people work faster, skewing results.</a:t>
            </a:r>
            <a:endParaRPr lang="en-US" dirty="0"/>
          </a:p>
          <a:p>
            <a:r>
              <a:rPr lang="en-US" dirty="0"/>
              <a:t>Use different batch sizes, product types and supplies in your data collection. This will help you identify patterns where possible failures may occur.</a:t>
            </a:r>
            <a:endParaRPr lang="en-US" dirty="0"/>
          </a:p>
          <a:p>
            <a:r>
              <a:rPr lang="en-US" dirty="0"/>
              <a:t>Be sure to couple input from different levels in the organization prior to implementing a new insight to get buy-in before implementing the changes.</a:t>
            </a:r>
            <a:endParaRPr lang="en-US" dirty="0"/>
          </a:p>
          <a:p>
            <a:r>
              <a:rPr lang="en-US" dirty="0"/>
              <a:t>Establish a KPI for each process and reward the team for measurable improvements.</a:t>
            </a:r>
            <a:endParaRPr lang="en-US" dirty="0"/>
          </a:p>
          <a:p>
            <a:r>
              <a:rPr lang="en-US" dirty="0"/>
              <a:t>Make one change at a time, monitor and test before moving to a new change.</a:t>
            </a:r>
            <a:endParaRPr lang="en-US" dirty="0"/>
          </a:p>
          <a:p>
            <a:r>
              <a:rPr lang="en-US" dirty="0"/>
              <a:t>Remember, people are the biggest variable in your analysis.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Quality Program does not impose any organizational structure for </a:t>
            </a:r>
            <a:r>
              <a:rPr lang="en-US" dirty="0" smtClean="0"/>
              <a:t>performing </a:t>
            </a:r>
            <a:r>
              <a:rPr lang="en-US" dirty="0"/>
              <a:t>the activities. </a:t>
            </a:r>
            <a:endParaRPr lang="en-US" dirty="0" smtClean="0"/>
          </a:p>
          <a:p>
            <a:r>
              <a:rPr lang="en-US" dirty="0" smtClean="0"/>
              <a:t>Organizations </a:t>
            </a:r>
            <a:r>
              <a:rPr lang="en-US" dirty="0"/>
              <a:t>are responsible for assigning resources to </a:t>
            </a:r>
            <a:r>
              <a:rPr lang="en-US" dirty="0" smtClean="0"/>
              <a:t>accomplish </a:t>
            </a:r>
            <a:r>
              <a:rPr lang="en-US" dirty="0"/>
              <a:t>the Quality Program activities. We do suggest that organizations, especially at </a:t>
            </a:r>
            <a:r>
              <a:rPr lang="en-US" dirty="0" smtClean="0"/>
              <a:t>the </a:t>
            </a:r>
            <a:r>
              <a:rPr lang="en-US" dirty="0"/>
              <a:t>corporate level, avoid assigning certain roles to carry out the Quality Program </a:t>
            </a:r>
            <a:endParaRPr lang="en-US" dirty="0" smtClean="0"/>
          </a:p>
          <a:p>
            <a:r>
              <a:rPr lang="en-US" dirty="0"/>
              <a:t>without clearly understanding the concept of product and process quality and how </a:t>
            </a:r>
            <a:r>
              <a:rPr lang="en-US" dirty="0" smtClean="0"/>
              <a:t>those </a:t>
            </a:r>
            <a:r>
              <a:rPr lang="en-US" dirty="0"/>
              <a:t>are affected and implemented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Establish Requirements and Control Changes</a:t>
            </a:r>
            <a:endParaRPr lang="en-US" dirty="0"/>
          </a:p>
        </p:txBody>
      </p:sp>
      <p:sp>
        <p:nvSpPr>
          <p:cNvPr id="3" name="Content Placeholder 2"/>
          <p:cNvSpPr>
            <a:spLocks noGrp="1"/>
          </p:cNvSpPr>
          <p:nvPr>
            <p:ph idx="1"/>
          </p:nvPr>
        </p:nvSpPr>
        <p:spPr/>
        <p:txBody>
          <a:bodyPr>
            <a:normAutofit/>
          </a:bodyPr>
          <a:lstStyle/>
          <a:p>
            <a:r>
              <a:rPr lang="en-US" dirty="0"/>
              <a:t>The first element or set of activities of the Quality Program is to establish </a:t>
            </a:r>
            <a:r>
              <a:rPr lang="en-US" dirty="0" smtClean="0"/>
              <a:t>requirements. </a:t>
            </a:r>
            <a:endParaRPr lang="en-US" dirty="0" smtClean="0"/>
          </a:p>
          <a:p>
            <a:r>
              <a:rPr lang="en-US" dirty="0" smtClean="0"/>
              <a:t>Product </a:t>
            </a:r>
            <a:r>
              <a:rPr lang="en-US" dirty="0"/>
              <a:t>requirements must accurately reflect the product’s desired overall </a:t>
            </a:r>
            <a:r>
              <a:rPr lang="en-US" dirty="0" smtClean="0"/>
              <a:t>quality</a:t>
            </a:r>
            <a:r>
              <a:rPr lang="en-US" dirty="0"/>
              <a:t>, including functionality and performance, and must be documented and </a:t>
            </a:r>
            <a:r>
              <a:rPr lang="en-US" dirty="0" smtClean="0"/>
              <a:t>baselined </a:t>
            </a:r>
            <a:r>
              <a:rPr lang="en-US" dirty="0"/>
              <a:t>(formalized).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when establishing baseline requirements and controlling </a:t>
            </a:r>
            <a:r>
              <a:rPr lang="en-US" dirty="0" smtClean="0"/>
              <a:t>changes</a:t>
            </a:r>
            <a:r>
              <a:rPr lang="en-US" dirty="0"/>
              <a:t>, a configuration management method must be selected and later </a:t>
            </a:r>
            <a:r>
              <a:rPr lang="en-US" dirty="0" smtClean="0"/>
              <a:t>implemented </a:t>
            </a:r>
            <a:r>
              <a:rPr lang="en-US" dirty="0"/>
              <a:t>in order to: </a:t>
            </a:r>
            <a:endParaRPr lang="en-US" dirty="0" smtClean="0"/>
          </a:p>
          <a:p>
            <a:pPr marL="0" indent="0">
              <a:buNone/>
            </a:pPr>
            <a:r>
              <a:rPr lang="en-US" dirty="0"/>
              <a:t>• Establish a baseline as a reasonably firm point of departure from which to </a:t>
            </a:r>
            <a:r>
              <a:rPr lang="en-US" dirty="0" smtClean="0"/>
              <a:t>proceed </a:t>
            </a:r>
            <a:r>
              <a:rPr lang="en-US" dirty="0"/>
              <a:t>into the other phases of project activity knowing that there is some </a:t>
            </a:r>
            <a:r>
              <a:rPr lang="en-US" dirty="0" smtClean="0"/>
              <a:t>reasonable </a:t>
            </a:r>
            <a:r>
              <a:rPr lang="en-US" dirty="0"/>
              <a:t>degree of stability in at least the set or subset of requirements that </a:t>
            </a:r>
            <a:r>
              <a:rPr lang="en-US" dirty="0" smtClean="0"/>
              <a:t>were </a:t>
            </a:r>
            <a:r>
              <a:rPr lang="en-US" dirty="0"/>
              <a:t>established. </a:t>
            </a:r>
            <a:endParaRPr lang="en-US" dirty="0" smtClean="0"/>
          </a:p>
          <a:p>
            <a:pPr marL="0" indent="0">
              <a:buNone/>
            </a:pPr>
            <a:r>
              <a:rPr lang="en-US" dirty="0"/>
              <a:t>• Prevent uncontrolled changes to the product baseline. </a:t>
            </a:r>
            <a:endParaRPr lang="en-US" dirty="0" smtClean="0"/>
          </a:p>
          <a:p>
            <a:pPr marL="0" indent="0">
              <a:buNone/>
            </a:pPr>
            <a:r>
              <a:rPr lang="en-US" dirty="0"/>
              <a:t>• Improve the likelihood that the development effort results in a quality product </a:t>
            </a:r>
            <a:r>
              <a:rPr lang="en-US" dirty="0" smtClean="0"/>
              <a:t>and </a:t>
            </a:r>
            <a:r>
              <a:rPr lang="en-US" dirty="0"/>
              <a:t>that processes in subsequent life-cycle phases will not degrade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en-US" dirty="0"/>
              <a:t>Establish and Implement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second element or set of activities of the Quality Program involves selecting, </a:t>
            </a:r>
            <a:r>
              <a:rPr lang="en-US" dirty="0" smtClean="0"/>
              <a:t>implementing</a:t>
            </a:r>
            <a:r>
              <a:rPr lang="en-US" dirty="0"/>
              <a:t>, and putting into practice the appropriate processes, practices, and </a:t>
            </a:r>
            <a:r>
              <a:rPr lang="en-US" dirty="0" smtClean="0"/>
              <a:t>methods </a:t>
            </a:r>
            <a:r>
              <a:rPr lang="en-US" i="1" dirty="0"/>
              <a:t>to build quality into the product </a:t>
            </a:r>
            <a:r>
              <a:rPr lang="en-US" dirty="0"/>
              <a:t>and achieve the specified quality </a:t>
            </a:r>
            <a:r>
              <a:rPr lang="en-US" dirty="0" smtClean="0"/>
              <a:t>requirements</a:t>
            </a:r>
            <a:r>
              <a:rPr lang="en-US" dirty="0"/>
              <a:t>. </a:t>
            </a:r>
            <a:endParaRPr lang="en-US" dirty="0" smtClean="0"/>
          </a:p>
          <a:p>
            <a:r>
              <a:rPr lang="en-US" dirty="0" smtClean="0"/>
              <a:t>This </a:t>
            </a:r>
            <a:r>
              <a:rPr lang="en-US" dirty="0"/>
              <a:t>is typically accomplished by codifying these processes, practices, and </a:t>
            </a:r>
            <a:r>
              <a:rPr lang="en-US" dirty="0" smtClean="0"/>
              <a:t>methods </a:t>
            </a:r>
            <a:r>
              <a:rPr lang="en-US" dirty="0"/>
              <a:t>as standards and training the organization and project teams to use them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Evaluate Product and Process Quality</a:t>
            </a:r>
            <a:endParaRPr lang="en-US" dirty="0"/>
          </a:p>
        </p:txBody>
      </p:sp>
      <p:sp>
        <p:nvSpPr>
          <p:cNvPr id="3" name="Content Placeholder 2"/>
          <p:cNvSpPr>
            <a:spLocks noGrp="1"/>
          </p:cNvSpPr>
          <p:nvPr>
            <p:ph idx="1"/>
          </p:nvPr>
        </p:nvSpPr>
        <p:spPr/>
        <p:txBody>
          <a:bodyPr>
            <a:normAutofit lnSpcReduction="10000"/>
          </a:bodyPr>
          <a:lstStyle/>
          <a:p>
            <a:r>
              <a:rPr lang="en-US" dirty="0"/>
              <a:t>The third element or set of activities of the Quality Program involves both </a:t>
            </a:r>
            <a:r>
              <a:rPr lang="en-US" dirty="0" smtClean="0"/>
              <a:t>evaluating </a:t>
            </a:r>
            <a:r>
              <a:rPr lang="en-US" dirty="0"/>
              <a:t>the implementation of processes and evaluating the quality of the resulting </a:t>
            </a:r>
            <a:r>
              <a:rPr lang="en-US" dirty="0" smtClean="0"/>
              <a:t>product(s</a:t>
            </a:r>
            <a:r>
              <a:rPr lang="en-US" dirty="0"/>
              <a:t>). Evaluations are used to assess: </a:t>
            </a:r>
            <a:endParaRPr lang="en-US" dirty="0" smtClean="0"/>
          </a:p>
          <a:p>
            <a:pPr marL="0" indent="0">
              <a:buNone/>
            </a:pPr>
            <a:r>
              <a:rPr lang="en-US" dirty="0"/>
              <a:t>• The quality of the product; </a:t>
            </a:r>
            <a:endParaRPr lang="en-US" dirty="0" smtClean="0"/>
          </a:p>
          <a:p>
            <a:pPr marL="0" indent="0">
              <a:buNone/>
            </a:pPr>
            <a:r>
              <a:rPr lang="en-US" dirty="0"/>
              <a:t>• The adequacy of the processes and activities responsible for product quality; </a:t>
            </a:r>
            <a:endParaRPr lang="en-US" dirty="0" smtClean="0"/>
          </a:p>
          <a:p>
            <a:pPr marL="0" indent="0">
              <a:buNone/>
            </a:pPr>
            <a:r>
              <a:rPr lang="en-US" dirty="0"/>
              <a:t>• Compliance with established processes.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Evaluation activities include reviews, assessments, tests, analyses, inspections, </a:t>
            </a:r>
            <a:r>
              <a:rPr lang="en-US" dirty="0" smtClean="0"/>
              <a:t>and </a:t>
            </a:r>
            <a:r>
              <a:rPr lang="en-US" dirty="0"/>
              <a:t>so on. </a:t>
            </a:r>
            <a:endParaRPr lang="en-US" dirty="0" smtClean="0"/>
          </a:p>
          <a:p>
            <a:r>
              <a:rPr lang="en-US" dirty="0" smtClean="0"/>
              <a:t>Depending </a:t>
            </a:r>
            <a:r>
              <a:rPr lang="en-US" dirty="0"/>
              <a:t>on the action taken and the processes or products being </a:t>
            </a:r>
            <a:r>
              <a:rPr lang="en-US" dirty="0" smtClean="0"/>
              <a:t>evaluated</a:t>
            </a:r>
            <a:r>
              <a:rPr lang="en-US" dirty="0"/>
              <a:t>, the results may be qualitative or quantitative in nature.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13624</Words>
  <Application>WPS Presentation</Application>
  <PresentationFormat>On-screen Show (4:3)</PresentationFormat>
  <Paragraphs>281</Paragraphs>
  <Slides>40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40</vt:i4>
      </vt:variant>
    </vt:vector>
  </HeadingPairs>
  <TitlesOfParts>
    <vt:vector size="59" baseType="lpstr">
      <vt:lpstr>Arial</vt:lpstr>
      <vt:lpstr>SimSun</vt:lpstr>
      <vt:lpstr>Wingdings</vt:lpstr>
      <vt:lpstr>Calibri</vt:lpstr>
      <vt:lpstr>Microsoft YaHei</vt:lpstr>
      <vt:lpstr>Arial Unicode MS</vt:lpstr>
      <vt:lpstr>Freestyle Script</vt:lpstr>
      <vt:lpstr>Times New Roman</vt:lpstr>
      <vt:lpstr>Wingdings 3</vt:lpstr>
      <vt:lpstr>Wingdings</vt:lpstr>
      <vt:lpstr>Arial</vt:lpstr>
      <vt:lpstr>Franklin Gothic Demi Cond</vt:lpstr>
      <vt:lpstr>Gabriola</vt:lpstr>
      <vt:lpstr>Gill Sans MT Condensed</vt:lpstr>
      <vt:lpstr>Gigi</vt:lpstr>
      <vt:lpstr>Georgia</vt:lpstr>
      <vt:lpstr>Gill Sans Ultra Bold Condensed</vt:lpstr>
      <vt:lpstr>Gill Sans MT</vt:lpstr>
      <vt:lpstr>Office Theme</vt:lpstr>
      <vt:lpstr>PowerPoint 演示文稿</vt:lpstr>
      <vt:lpstr>Elements of a Quality Program</vt:lpstr>
      <vt:lpstr>Interaction of the elements of a quality program</vt:lpstr>
      <vt:lpstr>PowerPoint 演示文稿</vt:lpstr>
      <vt:lpstr>Establish Requirements and Control Changes</vt:lpstr>
      <vt:lpstr>PowerPoint 演示文稿</vt:lpstr>
      <vt:lpstr>2 Establish and Implement Methods</vt:lpstr>
      <vt:lpstr>3 Evaluate Product and Process Quality</vt:lpstr>
      <vt:lpstr>PowerPoint 演示文稿</vt:lpstr>
      <vt:lpstr>Quality Program Organizational Relationships</vt:lpstr>
      <vt:lpstr>Mapping Quality Program Functions to Project Organizational  Entities </vt:lpstr>
      <vt:lpstr>PowerPoint 演示文稿</vt:lpstr>
      <vt:lpstr>PowerPoint 演示文稿</vt:lpstr>
      <vt:lpstr>Quality manager communications</vt:lpstr>
      <vt:lpstr>Example of a large project organization.</vt:lpstr>
      <vt:lpstr>Example of a small IT organization.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7</cp:revision>
  <dcterms:created xsi:type="dcterms:W3CDTF">2020-09-01T01:50:00Z</dcterms:created>
  <dcterms:modified xsi:type="dcterms:W3CDTF">2020-09-01T14:11:39Z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