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2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3" r:id="rId36"/>
    <p:sldId id="294" r:id="rId37"/>
    <p:sldId id="295" r:id="rId38"/>
    <p:sldId id="296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44" r:id="rId51"/>
    <p:sldId id="345" r:id="rId52"/>
    <p:sldId id="346" r:id="rId53"/>
    <p:sldId id="347" r:id="rId54"/>
    <p:sldId id="348" r:id="rId55"/>
    <p:sldId id="349" r:id="rId56"/>
    <p:sldId id="350" r:id="rId57"/>
    <p:sldId id="351" r:id="rId58"/>
    <p:sldId id="352" r:id="rId59"/>
    <p:sldId id="353" r:id="rId60"/>
    <p:sldId id="354" r:id="rId61"/>
    <p:sldId id="355" r:id="rId62"/>
    <p:sldId id="356" r:id="rId63"/>
    <p:sldId id="357" r:id="rId6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3C500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D3C2C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3C500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12-Mar-19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93C500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12-Mar-19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12-Mar-19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2375" y="1004391"/>
            <a:ext cx="6899249" cy="11233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93C500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54223"/>
            <a:ext cx="7984490" cy="4488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D3C2C"/>
                </a:solidFill>
                <a:latin typeface="Impact"/>
                <a:cs typeface="Impac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12-Mar-19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09" y="6858000"/>
                </a:lnTo>
                <a:lnTo>
                  <a:pt x="194309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3510" y="0"/>
            <a:ext cx="1482090" cy="6858000"/>
          </a:xfrm>
          <a:custGeom>
            <a:avLst/>
            <a:gdLst/>
            <a:ahLst/>
            <a:cxnLst/>
            <a:rect l="l" t="t" r="r" b="b"/>
            <a:pathLst>
              <a:path w="1482089" h="6858000">
                <a:moveTo>
                  <a:pt x="0" y="6858000"/>
                </a:moveTo>
                <a:lnTo>
                  <a:pt x="1482090" y="6858000"/>
                </a:lnTo>
                <a:lnTo>
                  <a:pt x="148209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22909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1509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6250330"/>
            <a:ext cx="1524000" cy="607695"/>
          </a:xfrm>
          <a:custGeom>
            <a:avLst/>
            <a:gdLst/>
            <a:ahLst/>
            <a:cxnLst/>
            <a:rect l="l" t="t" r="r" b="b"/>
            <a:pathLst>
              <a:path w="1524000" h="607695">
                <a:moveTo>
                  <a:pt x="0" y="607669"/>
                </a:moveTo>
                <a:lnTo>
                  <a:pt x="1524000" y="607669"/>
                </a:lnTo>
                <a:lnTo>
                  <a:pt x="1524000" y="0"/>
                </a:lnTo>
                <a:lnTo>
                  <a:pt x="0" y="0"/>
                </a:lnTo>
                <a:lnTo>
                  <a:pt x="0" y="60766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540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5340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886200" y="0"/>
            <a:ext cx="2743200" cy="6858000"/>
          </a:xfrm>
          <a:custGeom>
            <a:avLst/>
            <a:gdLst/>
            <a:ahLst/>
            <a:cxnLst/>
            <a:rect l="l" t="t" r="r" b="b"/>
            <a:pathLst>
              <a:path w="2743200" h="6858000">
                <a:moveTo>
                  <a:pt x="0" y="6858000"/>
                </a:moveTo>
                <a:lnTo>
                  <a:pt x="2743200" y="6858000"/>
                </a:lnTo>
                <a:lnTo>
                  <a:pt x="27432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9560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24200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-6350" y="210058"/>
            <a:ext cx="9156700" cy="66542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61204" y="0"/>
            <a:ext cx="3679190" cy="6250940"/>
          </a:xfrm>
          <a:custGeom>
            <a:avLst/>
            <a:gdLst/>
            <a:ahLst/>
            <a:cxnLst/>
            <a:rect l="l" t="t" r="r" b="b"/>
            <a:pathLst>
              <a:path w="3679190" h="6250940">
                <a:moveTo>
                  <a:pt x="0" y="6250330"/>
                </a:moveTo>
                <a:lnTo>
                  <a:pt x="3679062" y="6250330"/>
                </a:lnTo>
                <a:lnTo>
                  <a:pt x="3679062" y="0"/>
                </a:lnTo>
                <a:lnTo>
                  <a:pt x="0" y="0"/>
                </a:lnTo>
                <a:lnTo>
                  <a:pt x="0" y="625033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561204" y="0"/>
            <a:ext cx="3679190" cy="6250940"/>
          </a:xfrm>
          <a:custGeom>
            <a:avLst/>
            <a:gdLst/>
            <a:ahLst/>
            <a:cxnLst/>
            <a:rect l="l" t="t" r="r" b="b"/>
            <a:pathLst>
              <a:path w="3679190" h="6250940">
                <a:moveTo>
                  <a:pt x="0" y="6250330"/>
                </a:moveTo>
                <a:lnTo>
                  <a:pt x="3679062" y="6250330"/>
                </a:lnTo>
                <a:lnTo>
                  <a:pt x="3679062" y="0"/>
                </a:lnTo>
              </a:path>
            </a:pathLst>
          </a:custGeom>
          <a:ln w="15874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61204" y="0"/>
            <a:ext cx="0" cy="6250940"/>
          </a:xfrm>
          <a:custGeom>
            <a:avLst/>
            <a:gdLst/>
            <a:ahLst/>
            <a:cxnLst/>
            <a:rect l="l" t="t" r="r" b="b"/>
            <a:pathLst>
              <a:path h="6250940">
                <a:moveTo>
                  <a:pt x="0" y="0"/>
                </a:moveTo>
                <a:lnTo>
                  <a:pt x="0" y="625033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49089" y="0"/>
            <a:ext cx="3505200" cy="2291715"/>
          </a:xfrm>
          <a:custGeom>
            <a:avLst/>
            <a:gdLst/>
            <a:ahLst/>
            <a:cxnLst/>
            <a:rect l="l" t="t" r="r" b="b"/>
            <a:pathLst>
              <a:path w="3505200" h="2291715">
                <a:moveTo>
                  <a:pt x="0" y="2291334"/>
                </a:moveTo>
                <a:lnTo>
                  <a:pt x="3505199" y="2291334"/>
                </a:lnTo>
                <a:lnTo>
                  <a:pt x="3505199" y="0"/>
                </a:lnTo>
                <a:lnTo>
                  <a:pt x="0" y="0"/>
                </a:lnTo>
                <a:lnTo>
                  <a:pt x="0" y="2291334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50866" y="6129158"/>
            <a:ext cx="3505200" cy="0"/>
          </a:xfrm>
          <a:custGeom>
            <a:avLst/>
            <a:gdLst/>
            <a:ahLst/>
            <a:cxnLst/>
            <a:rect l="l" t="t" r="r" b="b"/>
            <a:pathLst>
              <a:path w="3505200">
                <a:moveTo>
                  <a:pt x="0" y="0"/>
                </a:moveTo>
                <a:lnTo>
                  <a:pt x="3505200" y="0"/>
                </a:lnTo>
              </a:path>
            </a:pathLst>
          </a:custGeom>
          <a:ln w="81739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569142" y="3244976"/>
            <a:ext cx="366331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904" marR="734695">
              <a:lnSpc>
                <a:spcPct val="100000"/>
              </a:lnSpc>
              <a:spcBef>
                <a:spcPts val="100"/>
              </a:spcBef>
            </a:pPr>
            <a:r>
              <a:rPr sz="3600" spc="95" dirty="0">
                <a:solidFill>
                  <a:srgbClr val="93C500"/>
                </a:solidFill>
                <a:latin typeface="Impact"/>
                <a:cs typeface="Impact"/>
              </a:rPr>
              <a:t>Reliability  </a:t>
            </a:r>
            <a:r>
              <a:rPr sz="3600" spc="254" dirty="0">
                <a:solidFill>
                  <a:srgbClr val="93C500"/>
                </a:solidFill>
                <a:latin typeface="Impact"/>
                <a:cs typeface="Impact"/>
              </a:rPr>
              <a:t>engineering</a:t>
            </a:r>
            <a:endParaRPr sz="36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3400" y="980186"/>
            <a:ext cx="7924800" cy="526821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81400" y="3276600"/>
            <a:ext cx="1371600" cy="838200"/>
          </a:xfrm>
          <a:custGeom>
            <a:avLst/>
            <a:gdLst/>
            <a:ahLst/>
            <a:cxnLst/>
            <a:rect l="l" t="t" r="r" b="b"/>
            <a:pathLst>
              <a:path w="1371600" h="838200">
                <a:moveTo>
                  <a:pt x="0" y="838200"/>
                </a:moveTo>
                <a:lnTo>
                  <a:pt x="1371600" y="838200"/>
                </a:lnTo>
                <a:lnTo>
                  <a:pt x="1371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81400" y="3276600"/>
            <a:ext cx="1371600" cy="838200"/>
          </a:xfrm>
          <a:custGeom>
            <a:avLst/>
            <a:gdLst/>
            <a:ahLst/>
            <a:cxnLst/>
            <a:rect l="l" t="t" r="r" b="b"/>
            <a:pathLst>
              <a:path w="1371600" h="838200">
                <a:moveTo>
                  <a:pt x="0" y="838200"/>
                </a:moveTo>
                <a:lnTo>
                  <a:pt x="1371600" y="838200"/>
                </a:lnTo>
                <a:lnTo>
                  <a:pt x="1371600" y="0"/>
                </a:lnTo>
                <a:lnTo>
                  <a:pt x="0" y="0"/>
                </a:lnTo>
                <a:lnTo>
                  <a:pt x="0" y="838200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39134" y="3267583"/>
            <a:ext cx="1057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305">
              <a:lnSpc>
                <a:spcPct val="100000"/>
              </a:lnSpc>
              <a:spcBef>
                <a:spcPts val="100"/>
              </a:spcBef>
            </a:pPr>
            <a:r>
              <a:rPr sz="1800" spc="280" dirty="0">
                <a:latin typeface="Impact"/>
                <a:cs typeface="Impact"/>
              </a:rPr>
              <a:t>Need </a:t>
            </a:r>
            <a:r>
              <a:rPr sz="1800" spc="65" dirty="0">
                <a:latin typeface="Impact"/>
                <a:cs typeface="Impact"/>
              </a:rPr>
              <a:t>for  </a:t>
            </a:r>
            <a:r>
              <a:rPr sz="1800" spc="190" dirty="0">
                <a:latin typeface="Impact"/>
                <a:cs typeface="Impact"/>
              </a:rPr>
              <a:t>R</a:t>
            </a:r>
            <a:r>
              <a:rPr sz="1800" spc="170" dirty="0">
                <a:latin typeface="Impact"/>
                <a:cs typeface="Impact"/>
              </a:rPr>
              <a:t>e</a:t>
            </a:r>
            <a:r>
              <a:rPr sz="1800" spc="-125" dirty="0">
                <a:latin typeface="Impact"/>
                <a:cs typeface="Impact"/>
              </a:rPr>
              <a:t>l</a:t>
            </a:r>
            <a:r>
              <a:rPr sz="1800" spc="-114" dirty="0">
                <a:latin typeface="Impact"/>
                <a:cs typeface="Impact"/>
              </a:rPr>
              <a:t>i</a:t>
            </a:r>
            <a:r>
              <a:rPr sz="1800" spc="310" dirty="0">
                <a:latin typeface="Impact"/>
                <a:cs typeface="Impact"/>
              </a:rPr>
              <a:t>a</a:t>
            </a:r>
            <a:r>
              <a:rPr sz="1800" spc="95" dirty="0">
                <a:latin typeface="Impact"/>
                <a:cs typeface="Impact"/>
              </a:rPr>
              <a:t>b</a:t>
            </a:r>
            <a:r>
              <a:rPr sz="1800" spc="60" dirty="0">
                <a:latin typeface="Impact"/>
                <a:cs typeface="Impact"/>
              </a:rPr>
              <a:t>i</a:t>
            </a:r>
            <a:r>
              <a:rPr sz="1800" spc="-140" dirty="0">
                <a:latin typeface="Impact"/>
                <a:cs typeface="Impact"/>
              </a:rPr>
              <a:t>l</a:t>
            </a:r>
            <a:r>
              <a:rPr sz="1800" spc="-125" dirty="0">
                <a:latin typeface="Impact"/>
                <a:cs typeface="Impact"/>
              </a:rPr>
              <a:t>i</a:t>
            </a:r>
            <a:r>
              <a:rPr sz="1800" spc="45" dirty="0">
                <a:latin typeface="Impact"/>
                <a:cs typeface="Impact"/>
              </a:rPr>
              <a:t>t</a:t>
            </a:r>
            <a:r>
              <a:rPr sz="1800" spc="155" dirty="0">
                <a:latin typeface="Impact"/>
                <a:cs typeface="Impact"/>
              </a:rPr>
              <a:t>y</a:t>
            </a:r>
            <a:endParaRPr sz="18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53390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50029" algn="l"/>
              </a:tabLst>
            </a:pPr>
            <a:r>
              <a:rPr sz="4000" spc="360" dirty="0"/>
              <a:t>Non-Repairable	</a:t>
            </a:r>
            <a:r>
              <a:rPr sz="4000" spc="135" dirty="0"/>
              <a:t>items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290063"/>
            <a:ext cx="6296660" cy="35013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7020" marR="27305" indent="-274955" algn="just">
              <a:lnSpc>
                <a:spcPts val="1920"/>
              </a:lnSpc>
              <a:spcBef>
                <a:spcPts val="565"/>
              </a:spcBef>
            </a:pPr>
            <a:r>
              <a:rPr sz="1500" spc="-14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spc="50" dirty="0">
                <a:solidFill>
                  <a:srgbClr val="3D3C2C"/>
                </a:solidFill>
                <a:latin typeface="Impact"/>
                <a:cs typeface="Impact"/>
              </a:rPr>
              <a:t>Reliability </a:t>
            </a:r>
            <a:r>
              <a:rPr sz="2000" spc="-160" dirty="0">
                <a:solidFill>
                  <a:srgbClr val="3D3C2C"/>
                </a:solidFill>
                <a:latin typeface="Impact"/>
                <a:cs typeface="Impact"/>
              </a:rPr>
              <a:t>is</a:t>
            </a:r>
            <a:r>
              <a:rPr sz="2000" spc="3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000" spc="55" dirty="0">
                <a:solidFill>
                  <a:srgbClr val="3D3C2C"/>
                </a:solidFill>
                <a:latin typeface="Impact"/>
                <a:cs typeface="Impact"/>
              </a:rPr>
              <a:t>survival </a:t>
            </a:r>
            <a:r>
              <a:rPr sz="2000" spc="114" dirty="0">
                <a:solidFill>
                  <a:srgbClr val="3D3C2C"/>
                </a:solidFill>
                <a:latin typeface="Impact"/>
                <a:cs typeface="Impact"/>
              </a:rPr>
              <a:t>probability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over the </a:t>
            </a:r>
            <a:r>
              <a:rPr sz="2000" spc="75" dirty="0">
                <a:solidFill>
                  <a:srgbClr val="3D3C2C"/>
                </a:solidFill>
                <a:latin typeface="Impact"/>
                <a:cs typeface="Impact"/>
              </a:rPr>
              <a:t>items  </a:t>
            </a:r>
            <a:r>
              <a:rPr sz="2000" spc="245" dirty="0">
                <a:solidFill>
                  <a:srgbClr val="3D3C2C"/>
                </a:solidFill>
                <a:latin typeface="Impact"/>
                <a:cs typeface="Impact"/>
              </a:rPr>
              <a:t>expected </a:t>
            </a:r>
            <a:r>
              <a:rPr sz="2000" spc="5" dirty="0">
                <a:solidFill>
                  <a:srgbClr val="3D3C2C"/>
                </a:solidFill>
                <a:latin typeface="Impact"/>
                <a:cs typeface="Impact"/>
              </a:rPr>
              <a:t>life </a:t>
            </a:r>
            <a:r>
              <a:rPr sz="2000" spc="120" dirty="0">
                <a:solidFill>
                  <a:srgbClr val="3D3C2C"/>
                </a:solidFill>
                <a:latin typeface="Impact"/>
                <a:cs typeface="Impact"/>
              </a:rPr>
              <a:t>,or </a:t>
            </a:r>
            <a:r>
              <a:rPr sz="2000" spc="70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000" spc="36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000" spc="155" dirty="0">
                <a:solidFill>
                  <a:srgbClr val="3D3C2C"/>
                </a:solidFill>
                <a:latin typeface="Impact"/>
                <a:cs typeface="Impact"/>
              </a:rPr>
              <a:t>period </a:t>
            </a:r>
            <a:r>
              <a:rPr sz="2000" spc="120" dirty="0">
                <a:solidFill>
                  <a:srgbClr val="3D3C2C"/>
                </a:solidFill>
                <a:latin typeface="Impact"/>
                <a:cs typeface="Impact"/>
              </a:rPr>
              <a:t>during </a:t>
            </a:r>
            <a:r>
              <a:rPr sz="2000" spc="-80" dirty="0">
                <a:solidFill>
                  <a:srgbClr val="3D3C2C"/>
                </a:solidFill>
                <a:latin typeface="Impact"/>
                <a:cs typeface="Impact"/>
              </a:rPr>
              <a:t>its </a:t>
            </a:r>
            <a:r>
              <a:rPr sz="2000" spc="45" dirty="0">
                <a:solidFill>
                  <a:srgbClr val="3D3C2C"/>
                </a:solidFill>
                <a:latin typeface="Impact"/>
                <a:cs typeface="Impact"/>
              </a:rPr>
              <a:t>life, </a:t>
            </a:r>
            <a:r>
              <a:rPr sz="2000" spc="235" dirty="0">
                <a:solidFill>
                  <a:srgbClr val="3D3C2C"/>
                </a:solidFill>
                <a:latin typeface="Impact"/>
                <a:cs typeface="Impact"/>
              </a:rPr>
              <a:t>when  </a:t>
            </a:r>
            <a:r>
              <a:rPr sz="2000" spc="120" dirty="0">
                <a:solidFill>
                  <a:srgbClr val="3D3C2C"/>
                </a:solidFill>
                <a:latin typeface="Impact"/>
                <a:cs typeface="Impact"/>
              </a:rPr>
              <a:t>only </a:t>
            </a:r>
            <a:r>
              <a:rPr sz="2000" spc="245" dirty="0">
                <a:solidFill>
                  <a:srgbClr val="3D3C2C"/>
                </a:solidFill>
                <a:latin typeface="Impact"/>
                <a:cs typeface="Impact"/>
              </a:rPr>
              <a:t>one </a:t>
            </a:r>
            <a:r>
              <a:rPr sz="2000" spc="60" dirty="0">
                <a:solidFill>
                  <a:srgbClr val="3D3C2C"/>
                </a:solidFill>
                <a:latin typeface="Impact"/>
                <a:cs typeface="Impact"/>
              </a:rPr>
              <a:t>failure </a:t>
            </a:r>
            <a:r>
              <a:rPr sz="2000" spc="280" dirty="0">
                <a:solidFill>
                  <a:srgbClr val="3D3C2C"/>
                </a:solidFill>
                <a:latin typeface="Impact"/>
                <a:cs typeface="Impact"/>
              </a:rPr>
              <a:t>can</a:t>
            </a:r>
            <a:r>
              <a:rPr sz="2000" spc="30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190" dirty="0">
                <a:solidFill>
                  <a:srgbClr val="3D3C2C"/>
                </a:solidFill>
                <a:latin typeface="Impact"/>
                <a:cs typeface="Impact"/>
              </a:rPr>
              <a:t>occur</a:t>
            </a:r>
            <a:endParaRPr sz="2000">
              <a:latin typeface="Impact"/>
              <a:cs typeface="Impact"/>
            </a:endParaRPr>
          </a:p>
          <a:p>
            <a:pPr marL="287020" marR="5080" indent="-274955">
              <a:lnSpc>
                <a:spcPts val="1920"/>
              </a:lnSpc>
              <a:spcBef>
                <a:spcPts val="484"/>
              </a:spcBef>
            </a:pPr>
            <a:r>
              <a:rPr sz="1500" spc="-14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3D3C2C"/>
                </a:solidFill>
                <a:latin typeface="Impact"/>
                <a:cs typeface="Impact"/>
              </a:rPr>
              <a:t>The instantaneous </a:t>
            </a:r>
            <a:r>
              <a:rPr sz="2000" spc="114" dirty="0">
                <a:solidFill>
                  <a:srgbClr val="3D3C2C"/>
                </a:solidFill>
                <a:latin typeface="Impact"/>
                <a:cs typeface="Impact"/>
              </a:rPr>
              <a:t>probability </a:t>
            </a:r>
            <a:r>
              <a:rPr sz="2000" spc="17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000" spc="-65" dirty="0">
                <a:solidFill>
                  <a:srgbClr val="3D3C2C"/>
                </a:solidFill>
                <a:latin typeface="Impact"/>
                <a:cs typeface="Impact"/>
              </a:rPr>
              <a:t>first </a:t>
            </a:r>
            <a:r>
              <a:rPr sz="2000" spc="285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000" spc="120" dirty="0">
                <a:solidFill>
                  <a:srgbClr val="3D3C2C"/>
                </a:solidFill>
                <a:latin typeface="Impact"/>
                <a:cs typeface="Impact"/>
              </a:rPr>
              <a:t>only  </a:t>
            </a:r>
            <a:r>
              <a:rPr sz="2000" spc="60" dirty="0">
                <a:solidFill>
                  <a:srgbClr val="3D3C2C"/>
                </a:solidFill>
                <a:latin typeface="Impact"/>
                <a:cs typeface="Impact"/>
              </a:rPr>
              <a:t>failure </a:t>
            </a:r>
            <a:r>
              <a:rPr sz="2000" spc="-160" dirty="0">
                <a:solidFill>
                  <a:srgbClr val="3D3C2C"/>
                </a:solidFill>
                <a:latin typeface="Impact"/>
                <a:cs typeface="Impact"/>
              </a:rPr>
              <a:t>is</a:t>
            </a:r>
            <a:r>
              <a:rPr sz="2000" spc="3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160" dirty="0">
                <a:solidFill>
                  <a:srgbClr val="3D3C2C"/>
                </a:solidFill>
                <a:latin typeface="Impact"/>
                <a:cs typeface="Impact"/>
              </a:rPr>
              <a:t>called </a:t>
            </a:r>
            <a:r>
              <a:rPr sz="2000" spc="210" dirty="0">
                <a:solidFill>
                  <a:srgbClr val="3D3C2C"/>
                </a:solidFill>
                <a:latin typeface="Impact"/>
                <a:cs typeface="Impact"/>
              </a:rPr>
              <a:t>hazard</a:t>
            </a:r>
            <a:r>
              <a:rPr sz="2000" spc="27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150" dirty="0">
                <a:solidFill>
                  <a:srgbClr val="3D3C2C"/>
                </a:solidFill>
                <a:latin typeface="Impact"/>
                <a:cs typeface="Impact"/>
              </a:rPr>
              <a:t>rate</a:t>
            </a:r>
            <a:endParaRPr sz="2000">
              <a:latin typeface="Impact"/>
              <a:cs typeface="Impact"/>
            </a:endParaRPr>
          </a:p>
          <a:p>
            <a:pPr marL="287020" marR="683895" indent="-274955">
              <a:lnSpc>
                <a:spcPct val="80000"/>
              </a:lnSpc>
              <a:spcBef>
                <a:spcPts val="495"/>
              </a:spcBef>
            </a:pPr>
            <a:r>
              <a:rPr sz="1500" spc="-14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spc="105" dirty="0">
                <a:solidFill>
                  <a:srgbClr val="3D3C2C"/>
                </a:solidFill>
                <a:latin typeface="Impact"/>
                <a:cs typeface="Impact"/>
              </a:rPr>
              <a:t>MTTF </a:t>
            </a:r>
            <a:r>
              <a:rPr sz="2000" spc="215" dirty="0">
                <a:solidFill>
                  <a:srgbClr val="3D3C2C"/>
                </a:solidFill>
                <a:latin typeface="Impact"/>
                <a:cs typeface="Impact"/>
              </a:rPr>
              <a:t>,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000" spc="245" dirty="0">
                <a:solidFill>
                  <a:srgbClr val="3D3C2C"/>
                </a:solidFill>
                <a:latin typeface="Impact"/>
                <a:cs typeface="Impact"/>
              </a:rPr>
              <a:t>expected </a:t>
            </a:r>
            <a:r>
              <a:rPr sz="2000" spc="5" dirty="0">
                <a:solidFill>
                  <a:srgbClr val="3D3C2C"/>
                </a:solidFill>
                <a:latin typeface="Impact"/>
                <a:cs typeface="Impact"/>
              </a:rPr>
              <a:t>life </a:t>
            </a:r>
            <a:r>
              <a:rPr sz="2000" spc="250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2000" spc="160" dirty="0">
                <a:solidFill>
                  <a:srgbClr val="3D3C2C"/>
                </a:solidFill>
                <a:latin typeface="Impact"/>
                <a:cs typeface="Impact"/>
              </a:rPr>
              <a:t>which </a:t>
            </a:r>
            <a:r>
              <a:rPr sz="2000" spc="36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000" spc="130" dirty="0">
                <a:solidFill>
                  <a:srgbClr val="3D3C2C"/>
                </a:solidFill>
                <a:latin typeface="Impact"/>
                <a:cs typeface="Impact"/>
              </a:rPr>
              <a:t>certain  </a:t>
            </a:r>
            <a:r>
              <a:rPr sz="2000" spc="225" dirty="0">
                <a:solidFill>
                  <a:srgbClr val="3D3C2C"/>
                </a:solidFill>
                <a:latin typeface="Impact"/>
                <a:cs typeface="Impact"/>
              </a:rPr>
              <a:t>percentage </a:t>
            </a:r>
            <a:r>
              <a:rPr sz="2000" spc="145" dirty="0">
                <a:solidFill>
                  <a:srgbClr val="3D3C2C"/>
                </a:solidFill>
                <a:latin typeface="Impact"/>
                <a:cs typeface="Impact"/>
              </a:rPr>
              <a:t>might </a:t>
            </a:r>
            <a:r>
              <a:rPr sz="2000" spc="265" dirty="0">
                <a:solidFill>
                  <a:srgbClr val="3D3C2C"/>
                </a:solidFill>
                <a:latin typeface="Impact"/>
                <a:cs typeface="Impact"/>
              </a:rPr>
              <a:t>have </a:t>
            </a:r>
            <a:r>
              <a:rPr sz="2000" spc="120" dirty="0">
                <a:solidFill>
                  <a:srgbClr val="3D3C2C"/>
                </a:solidFill>
                <a:latin typeface="Impact"/>
                <a:cs typeface="Impact"/>
              </a:rPr>
              <a:t>failed </a:t>
            </a:r>
            <a:r>
              <a:rPr sz="2000" spc="-160" dirty="0">
                <a:solidFill>
                  <a:srgbClr val="3D3C2C"/>
                </a:solidFill>
                <a:latin typeface="Impact"/>
                <a:cs typeface="Impact"/>
              </a:rPr>
              <a:t>is  </a:t>
            </a:r>
            <a:r>
              <a:rPr sz="2000" spc="155" dirty="0">
                <a:solidFill>
                  <a:srgbClr val="3D3C2C"/>
                </a:solidFill>
                <a:latin typeface="Impact"/>
                <a:cs typeface="Impact"/>
              </a:rPr>
              <a:t>used</a:t>
            </a:r>
            <a:r>
              <a:rPr sz="2000" spc="6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160" dirty="0">
                <a:solidFill>
                  <a:srgbClr val="3D3C2C"/>
                </a:solidFill>
                <a:latin typeface="Impact"/>
                <a:cs typeface="Impact"/>
              </a:rPr>
              <a:t>here.</a:t>
            </a:r>
            <a:endParaRPr sz="2000">
              <a:latin typeface="Impact"/>
              <a:cs typeface="Impact"/>
            </a:endParaRPr>
          </a:p>
          <a:p>
            <a:pPr marL="287020" marR="53975" indent="-274955">
              <a:lnSpc>
                <a:spcPct val="80100"/>
              </a:lnSpc>
              <a:spcBef>
                <a:spcPts val="475"/>
              </a:spcBef>
            </a:pPr>
            <a:r>
              <a:rPr sz="1500" spc="-14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000" spc="210" dirty="0">
                <a:solidFill>
                  <a:srgbClr val="3D3C2C"/>
                </a:solidFill>
                <a:latin typeface="Impact"/>
                <a:cs typeface="Impact"/>
              </a:rPr>
              <a:t>non </a:t>
            </a:r>
            <a:r>
              <a:rPr sz="2000" spc="135" dirty="0">
                <a:solidFill>
                  <a:srgbClr val="3D3C2C"/>
                </a:solidFill>
                <a:latin typeface="Impact"/>
                <a:cs typeface="Impact"/>
              </a:rPr>
              <a:t>repairable </a:t>
            </a:r>
            <a:r>
              <a:rPr sz="2000" spc="95" dirty="0">
                <a:solidFill>
                  <a:srgbClr val="3D3C2C"/>
                </a:solidFill>
                <a:latin typeface="Impact"/>
                <a:cs typeface="Impact"/>
              </a:rPr>
              <a:t>parts </a:t>
            </a:r>
            <a:r>
              <a:rPr sz="2000" spc="290" dirty="0">
                <a:solidFill>
                  <a:srgbClr val="3D3C2C"/>
                </a:solidFill>
                <a:latin typeface="Impact"/>
                <a:cs typeface="Impact"/>
              </a:rPr>
              <a:t>may </a:t>
            </a:r>
            <a:r>
              <a:rPr sz="2000" spc="300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000" spc="95" dirty="0">
                <a:solidFill>
                  <a:srgbClr val="3D3C2C"/>
                </a:solidFill>
                <a:latin typeface="Impact"/>
                <a:cs typeface="Impact"/>
              </a:rPr>
              <a:t>individual parts  </a:t>
            </a:r>
            <a:r>
              <a:rPr sz="2000" spc="120" dirty="0">
                <a:solidFill>
                  <a:srgbClr val="3D3C2C"/>
                </a:solidFill>
                <a:latin typeface="Impact"/>
                <a:cs typeface="Impact"/>
              </a:rPr>
              <a:t>such </a:t>
            </a:r>
            <a:r>
              <a:rPr sz="2000" spc="95" dirty="0">
                <a:solidFill>
                  <a:srgbClr val="3D3C2C"/>
                </a:solidFill>
                <a:latin typeface="Impact"/>
                <a:cs typeface="Impact"/>
              </a:rPr>
              <a:t>as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bulb, </a:t>
            </a:r>
            <a:r>
              <a:rPr sz="2000" spc="25" dirty="0">
                <a:solidFill>
                  <a:srgbClr val="3D3C2C"/>
                </a:solidFill>
                <a:latin typeface="Impact"/>
                <a:cs typeface="Impact"/>
              </a:rPr>
              <a:t>transistor </a:t>
            </a:r>
            <a:r>
              <a:rPr sz="2000" spc="80" dirty="0">
                <a:solidFill>
                  <a:srgbClr val="3D3C2C"/>
                </a:solidFill>
                <a:latin typeface="Impact"/>
                <a:cs typeface="Impact"/>
              </a:rPr>
              <a:t>or </a:t>
            </a:r>
            <a:r>
              <a:rPr sz="2000" spc="50" dirty="0">
                <a:solidFill>
                  <a:srgbClr val="3D3C2C"/>
                </a:solidFill>
                <a:latin typeface="Impact"/>
                <a:cs typeface="Impact"/>
              </a:rPr>
              <a:t>systems </a:t>
            </a:r>
            <a:r>
              <a:rPr sz="2000" spc="155" dirty="0">
                <a:solidFill>
                  <a:srgbClr val="3D3C2C"/>
                </a:solidFill>
                <a:latin typeface="Impact"/>
                <a:cs typeface="Impact"/>
              </a:rPr>
              <a:t>comprised </a:t>
            </a:r>
            <a:r>
              <a:rPr sz="2000" spc="165" dirty="0">
                <a:solidFill>
                  <a:srgbClr val="3D3C2C"/>
                </a:solidFill>
                <a:latin typeface="Impact"/>
                <a:cs typeface="Impact"/>
              </a:rPr>
              <a:t>of  </a:t>
            </a:r>
            <a:r>
              <a:rPr sz="2000" spc="260" dirty="0">
                <a:solidFill>
                  <a:srgbClr val="3D3C2C"/>
                </a:solidFill>
                <a:latin typeface="Impact"/>
                <a:cs typeface="Impact"/>
              </a:rPr>
              <a:t>many </a:t>
            </a:r>
            <a:r>
              <a:rPr sz="2000" spc="95" dirty="0">
                <a:solidFill>
                  <a:srgbClr val="3D3C2C"/>
                </a:solidFill>
                <a:latin typeface="Impact"/>
                <a:cs typeface="Impact"/>
              </a:rPr>
              <a:t>parts </a:t>
            </a:r>
            <a:r>
              <a:rPr sz="2000" spc="120" dirty="0">
                <a:solidFill>
                  <a:srgbClr val="3D3C2C"/>
                </a:solidFill>
                <a:latin typeface="Impact"/>
                <a:cs typeface="Impact"/>
              </a:rPr>
              <a:t>such </a:t>
            </a:r>
            <a:r>
              <a:rPr sz="2000" spc="95" dirty="0">
                <a:solidFill>
                  <a:srgbClr val="3D3C2C"/>
                </a:solidFill>
                <a:latin typeface="Impact"/>
                <a:cs typeface="Impact"/>
              </a:rPr>
              <a:t>as </a:t>
            </a:r>
            <a:r>
              <a:rPr sz="2000" spc="180" dirty="0">
                <a:solidFill>
                  <a:srgbClr val="3D3C2C"/>
                </a:solidFill>
                <a:latin typeface="Impact"/>
                <a:cs typeface="Impact"/>
              </a:rPr>
              <a:t>spacecraft,</a:t>
            </a:r>
            <a:r>
              <a:rPr sz="2000" spc="27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110" dirty="0">
                <a:solidFill>
                  <a:srgbClr val="3D3C2C"/>
                </a:solidFill>
                <a:latin typeface="Impact"/>
                <a:cs typeface="Impact"/>
              </a:rPr>
              <a:t>microprocessor</a:t>
            </a:r>
            <a:endParaRPr sz="2000">
              <a:latin typeface="Impact"/>
              <a:cs typeface="Impact"/>
            </a:endParaRPr>
          </a:p>
          <a:p>
            <a:pPr marL="287020" marR="9525" indent="-274955">
              <a:lnSpc>
                <a:spcPct val="80000"/>
              </a:lnSpc>
              <a:spcBef>
                <a:spcPts val="480"/>
              </a:spcBef>
            </a:pPr>
            <a:r>
              <a:rPr sz="1500" spc="-14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spc="215" dirty="0">
                <a:solidFill>
                  <a:srgbClr val="3D3C2C"/>
                </a:solidFill>
                <a:latin typeface="Impact"/>
                <a:cs typeface="Impact"/>
              </a:rPr>
              <a:t>When </a:t>
            </a:r>
            <a:r>
              <a:rPr sz="2000" spc="36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000" spc="155" dirty="0">
                <a:solidFill>
                  <a:srgbClr val="3D3C2C"/>
                </a:solidFill>
                <a:latin typeface="Impact"/>
                <a:cs typeface="Impact"/>
              </a:rPr>
              <a:t>part </a:t>
            </a:r>
            <a:r>
              <a:rPr sz="2000" spc="-10" dirty="0">
                <a:solidFill>
                  <a:srgbClr val="3D3C2C"/>
                </a:solidFill>
                <a:latin typeface="Impact"/>
                <a:cs typeface="Impact"/>
              </a:rPr>
              <a:t>fails </a:t>
            </a:r>
            <a:r>
              <a:rPr sz="2000" spc="10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000" spc="36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000" spc="210" dirty="0">
                <a:solidFill>
                  <a:srgbClr val="3D3C2C"/>
                </a:solidFill>
                <a:latin typeface="Impact"/>
                <a:cs typeface="Impact"/>
              </a:rPr>
              <a:t>non </a:t>
            </a:r>
            <a:r>
              <a:rPr sz="2000" spc="140" dirty="0">
                <a:solidFill>
                  <a:srgbClr val="3D3C2C"/>
                </a:solidFill>
                <a:latin typeface="Impact"/>
                <a:cs typeface="Impact"/>
              </a:rPr>
              <a:t>repairable </a:t>
            </a:r>
            <a:r>
              <a:rPr sz="2000" spc="105" dirty="0">
                <a:solidFill>
                  <a:srgbClr val="3D3C2C"/>
                </a:solidFill>
                <a:latin typeface="Impact"/>
                <a:cs typeface="Impact"/>
              </a:rPr>
              <a:t>system,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000" spc="85" dirty="0">
                <a:solidFill>
                  <a:srgbClr val="3D3C2C"/>
                </a:solidFill>
                <a:latin typeface="Impact"/>
                <a:cs typeface="Impact"/>
              </a:rPr>
              <a:t>system </a:t>
            </a:r>
            <a:r>
              <a:rPr sz="2000" spc="25" dirty="0">
                <a:solidFill>
                  <a:srgbClr val="3D3C2C"/>
                </a:solidFill>
                <a:latin typeface="Impact"/>
                <a:cs typeface="Impact"/>
              </a:rPr>
              <a:t>fails, </a:t>
            </a:r>
            <a:r>
              <a:rPr sz="2000" spc="240" dirty="0">
                <a:solidFill>
                  <a:srgbClr val="3D3C2C"/>
                </a:solidFill>
                <a:latin typeface="Impact"/>
                <a:cs typeface="Impact"/>
              </a:rPr>
              <a:t>hence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000" spc="30" dirty="0">
                <a:solidFill>
                  <a:srgbClr val="3D3C2C"/>
                </a:solidFill>
                <a:latin typeface="Impact"/>
                <a:cs typeface="Impact"/>
              </a:rPr>
              <a:t>reliability </a:t>
            </a:r>
            <a:r>
              <a:rPr sz="2000" spc="-160" dirty="0">
                <a:solidFill>
                  <a:srgbClr val="3D3C2C"/>
                </a:solidFill>
                <a:latin typeface="Impact"/>
                <a:cs typeface="Impact"/>
              </a:rPr>
              <a:t>is</a:t>
            </a:r>
            <a:r>
              <a:rPr sz="2000" spc="3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135" dirty="0">
                <a:solidFill>
                  <a:srgbClr val="3D3C2C"/>
                </a:solidFill>
                <a:latin typeface="Impact"/>
                <a:cs typeface="Impact"/>
              </a:rPr>
              <a:t>function </a:t>
            </a:r>
            <a:r>
              <a:rPr sz="2000" spc="17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000" spc="135" dirty="0">
                <a:solidFill>
                  <a:srgbClr val="3D3C2C"/>
                </a:solidFill>
                <a:latin typeface="Impact"/>
                <a:cs typeface="Impact"/>
              </a:rPr>
              <a:t>time </a:t>
            </a:r>
            <a:r>
              <a:rPr sz="2000" spc="18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000" spc="-65" dirty="0">
                <a:solidFill>
                  <a:srgbClr val="3D3C2C"/>
                </a:solidFill>
                <a:latin typeface="Impact"/>
                <a:cs typeface="Impact"/>
              </a:rPr>
              <a:t>first </a:t>
            </a:r>
            <a:r>
              <a:rPr sz="2000" spc="155" dirty="0">
                <a:solidFill>
                  <a:srgbClr val="3D3C2C"/>
                </a:solidFill>
                <a:latin typeface="Impact"/>
                <a:cs typeface="Impact"/>
              </a:rPr>
              <a:t>part</a:t>
            </a:r>
            <a:r>
              <a:rPr sz="2000" spc="14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60" dirty="0">
                <a:solidFill>
                  <a:srgbClr val="3D3C2C"/>
                </a:solidFill>
                <a:latin typeface="Impact"/>
                <a:cs typeface="Impact"/>
              </a:rPr>
              <a:t>failure</a:t>
            </a:r>
            <a:endParaRPr sz="20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41516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62580" algn="l"/>
              </a:tabLst>
            </a:pPr>
            <a:r>
              <a:rPr sz="4000" spc="320" dirty="0"/>
              <a:t>Repairable	</a:t>
            </a:r>
            <a:r>
              <a:rPr sz="4000" spc="135" dirty="0"/>
              <a:t>items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283967"/>
            <a:ext cx="6501130" cy="324421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marR="5080" indent="-274955">
              <a:lnSpc>
                <a:spcPts val="2110"/>
              </a:lnSpc>
              <a:spcBef>
                <a:spcPts val="605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55" dirty="0">
                <a:solidFill>
                  <a:srgbClr val="3D3C2C"/>
                </a:solidFill>
                <a:latin typeface="Impact"/>
                <a:cs typeface="Impact"/>
              </a:rPr>
              <a:t>Reliability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probability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that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failure </a:t>
            </a:r>
            <a:r>
              <a:rPr sz="2200" spc="-40" dirty="0">
                <a:solidFill>
                  <a:srgbClr val="3D3C2C"/>
                </a:solidFill>
                <a:latin typeface="Impact"/>
                <a:cs typeface="Impact"/>
              </a:rPr>
              <a:t>will 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not </a:t>
            </a:r>
            <a:r>
              <a:rPr sz="2200" spc="204" dirty="0">
                <a:solidFill>
                  <a:srgbClr val="3D3C2C"/>
                </a:solidFill>
                <a:latin typeface="Impact"/>
                <a:cs typeface="Impact"/>
              </a:rPr>
              <a:t>occur </a:t>
            </a:r>
            <a:r>
              <a:rPr sz="2200" spc="1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170" dirty="0">
                <a:solidFill>
                  <a:srgbClr val="3D3C2C"/>
                </a:solidFill>
                <a:latin typeface="Impact"/>
                <a:cs typeface="Impact"/>
              </a:rPr>
              <a:t>period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80" dirty="0">
                <a:solidFill>
                  <a:srgbClr val="3D3C2C"/>
                </a:solidFill>
                <a:latin typeface="Impact"/>
                <a:cs typeface="Impact"/>
              </a:rPr>
              <a:t>interest, </a:t>
            </a:r>
            <a:r>
              <a:rPr sz="2200" spc="250" dirty="0">
                <a:solidFill>
                  <a:srgbClr val="3D3C2C"/>
                </a:solidFill>
                <a:latin typeface="Impact"/>
                <a:cs typeface="Impact"/>
              </a:rPr>
              <a:t>when </a:t>
            </a:r>
            <a:r>
              <a:rPr sz="2200" spc="210" dirty="0">
                <a:solidFill>
                  <a:srgbClr val="3D3C2C"/>
                </a:solidFill>
                <a:latin typeface="Impact"/>
                <a:cs typeface="Impact"/>
              </a:rPr>
              <a:t>more  than </a:t>
            </a:r>
            <a:r>
              <a:rPr sz="2200" spc="265" dirty="0">
                <a:solidFill>
                  <a:srgbClr val="3D3C2C"/>
                </a:solidFill>
                <a:latin typeface="Impact"/>
                <a:cs typeface="Impact"/>
              </a:rPr>
              <a:t>one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failure </a:t>
            </a:r>
            <a:r>
              <a:rPr sz="2200" spc="300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2200" spc="204" dirty="0">
                <a:solidFill>
                  <a:srgbClr val="3D3C2C"/>
                </a:solidFill>
                <a:latin typeface="Impact"/>
                <a:cs typeface="Impact"/>
              </a:rPr>
              <a:t>occur</a:t>
            </a:r>
            <a:r>
              <a:rPr sz="2200" spc="22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.</a:t>
            </a:r>
            <a:endParaRPr sz="2200">
              <a:latin typeface="Impact"/>
              <a:cs typeface="Impact"/>
            </a:endParaRPr>
          </a:p>
          <a:p>
            <a:pPr marL="287020" marR="155575" indent="-274955">
              <a:lnSpc>
                <a:spcPts val="2110"/>
              </a:lnSpc>
              <a:spcBef>
                <a:spcPts val="540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solidFill>
                  <a:srgbClr val="3D3C2C"/>
                </a:solidFill>
                <a:latin typeface="Impact"/>
                <a:cs typeface="Impact"/>
              </a:rPr>
              <a:t>It </a:t>
            </a:r>
            <a:r>
              <a:rPr sz="2200" spc="300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2200" spc="85" dirty="0">
                <a:solidFill>
                  <a:srgbClr val="3D3C2C"/>
                </a:solidFill>
                <a:latin typeface="Impact"/>
                <a:cs typeface="Impact"/>
              </a:rPr>
              <a:t>also </a:t>
            </a:r>
            <a:r>
              <a:rPr sz="2200" spc="325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200" spc="135" dirty="0">
                <a:solidFill>
                  <a:srgbClr val="3D3C2C"/>
                </a:solidFill>
                <a:latin typeface="Impact"/>
                <a:cs typeface="Impact"/>
              </a:rPr>
              <a:t>expressed </a:t>
            </a:r>
            <a:r>
              <a:rPr sz="2200" spc="100" dirty="0">
                <a:solidFill>
                  <a:srgbClr val="3D3C2C"/>
                </a:solidFill>
                <a:latin typeface="Impact"/>
                <a:cs typeface="Impact"/>
              </a:rPr>
              <a:t>as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failure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rate </a:t>
            </a: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or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rate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occurrence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</a:t>
            </a:r>
            <a:r>
              <a:rPr sz="2200" spc="34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30" dirty="0">
                <a:solidFill>
                  <a:srgbClr val="3D3C2C"/>
                </a:solidFill>
                <a:latin typeface="Impact"/>
                <a:cs typeface="Impact"/>
              </a:rPr>
              <a:t>failures</a:t>
            </a:r>
            <a:endParaRPr sz="2200">
              <a:latin typeface="Impact"/>
              <a:cs typeface="Impact"/>
            </a:endParaRPr>
          </a:p>
          <a:p>
            <a:pPr marL="287020" marR="265430" indent="-274955" algn="just">
              <a:lnSpc>
                <a:spcPct val="80100"/>
              </a:lnSpc>
              <a:spcBef>
                <a:spcPts val="545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55" dirty="0">
                <a:solidFill>
                  <a:srgbClr val="3D3C2C"/>
                </a:solidFill>
                <a:latin typeface="Impact"/>
                <a:cs typeface="Impact"/>
              </a:rPr>
              <a:t>Reliability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characterized </a:t>
            </a:r>
            <a:r>
              <a:rPr sz="2200" spc="270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MTBF, 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but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only 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under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particular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condition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39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200" spc="170" dirty="0">
                <a:solidFill>
                  <a:srgbClr val="3D3C2C"/>
                </a:solidFill>
                <a:latin typeface="Impact"/>
                <a:cs typeface="Impact"/>
              </a:rPr>
              <a:t>constant 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failure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rate</a:t>
            </a:r>
            <a:endParaRPr sz="2200">
              <a:latin typeface="Impact"/>
              <a:cs typeface="Impact"/>
            </a:endParaRPr>
          </a:p>
          <a:p>
            <a:pPr marL="287020" marR="238760" indent="-274955" algn="just">
              <a:lnSpc>
                <a:spcPts val="2110"/>
              </a:lnSpc>
              <a:spcBef>
                <a:spcPts val="509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20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200" spc="39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200" spc="150" dirty="0">
                <a:solidFill>
                  <a:srgbClr val="3D3C2C"/>
                </a:solidFill>
                <a:latin typeface="Impact"/>
                <a:cs typeface="Impact"/>
              </a:rPr>
              <a:t>repairable </a:t>
            </a: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system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which </a:t>
            </a:r>
            <a:r>
              <a:rPr sz="2200" spc="145" dirty="0">
                <a:solidFill>
                  <a:srgbClr val="3D3C2C"/>
                </a:solidFill>
                <a:latin typeface="Impact"/>
                <a:cs typeface="Impact"/>
              </a:rPr>
              <a:t>contains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which  </a:t>
            </a:r>
            <a:r>
              <a:rPr sz="2200" spc="145" dirty="0">
                <a:solidFill>
                  <a:srgbClr val="3D3C2C"/>
                </a:solidFill>
                <a:latin typeface="Impact"/>
                <a:cs typeface="Impact"/>
              </a:rPr>
              <a:t>contains </a:t>
            </a:r>
            <a:r>
              <a:rPr sz="2200" spc="39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part </a:t>
            </a:r>
            <a:r>
              <a:rPr sz="2200" spc="225" dirty="0">
                <a:solidFill>
                  <a:srgbClr val="3D3C2C"/>
                </a:solidFill>
                <a:latin typeface="Impact"/>
                <a:cs typeface="Impact"/>
              </a:rPr>
              <a:t>type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,the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part </a:t>
            </a:r>
            <a:r>
              <a:rPr sz="2200" spc="-35" dirty="0">
                <a:solidFill>
                  <a:srgbClr val="3D3C2C"/>
                </a:solidFill>
                <a:latin typeface="Impact"/>
                <a:cs typeface="Impact"/>
              </a:rPr>
              <a:t>will </a:t>
            </a:r>
            <a:r>
              <a:rPr sz="2200" spc="155" dirty="0">
                <a:solidFill>
                  <a:srgbClr val="3D3C2C"/>
                </a:solidFill>
                <a:latin typeface="Impact"/>
                <a:cs typeface="Impact"/>
              </a:rPr>
              <a:t>contribute  </a:t>
            </a:r>
            <a:r>
              <a:rPr sz="2200" spc="270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that </a:t>
            </a:r>
            <a:r>
              <a:rPr sz="2200" spc="245" dirty="0">
                <a:solidFill>
                  <a:srgbClr val="3D3C2C"/>
                </a:solidFill>
                <a:latin typeface="Impact"/>
                <a:cs typeface="Impact"/>
              </a:rPr>
              <a:t>amount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system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failure</a:t>
            </a:r>
            <a:r>
              <a:rPr sz="2200" spc="33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rate</a:t>
            </a:r>
            <a:endParaRPr sz="22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004391"/>
            <a:ext cx="32943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285" dirty="0"/>
              <a:t>Bath </a:t>
            </a:r>
            <a:r>
              <a:rPr sz="3600" spc="340" dirty="0"/>
              <a:t>tub</a:t>
            </a:r>
            <a:r>
              <a:rPr sz="3600" spc="355" dirty="0"/>
              <a:t> </a:t>
            </a:r>
            <a:r>
              <a:rPr sz="3600" spc="310" dirty="0"/>
              <a:t>curve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955" y="2314447"/>
            <a:ext cx="6384925" cy="33547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marR="5080" indent="-274955">
              <a:lnSpc>
                <a:spcPct val="90000"/>
              </a:lnSpc>
              <a:spcBef>
                <a:spcPts val="38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305" dirty="0">
                <a:solidFill>
                  <a:srgbClr val="3D3C2C"/>
                </a:solidFill>
                <a:latin typeface="Verdana"/>
                <a:cs typeface="Verdana"/>
              </a:rPr>
              <a:t>What: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concept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derived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from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400" spc="290" dirty="0">
                <a:solidFill>
                  <a:srgbClr val="3D3C2C"/>
                </a:solidFill>
                <a:latin typeface="Impact"/>
                <a:cs typeface="Impact"/>
              </a:rPr>
              <a:t>human </a:t>
            </a:r>
            <a:r>
              <a:rPr sz="2400" spc="10" dirty="0">
                <a:solidFill>
                  <a:srgbClr val="3D3C2C"/>
                </a:solidFill>
                <a:latin typeface="Impact"/>
                <a:cs typeface="Impact"/>
              </a:rPr>
              <a:t>life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experience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involving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infant  </a:t>
            </a: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mortality, </a:t>
            </a:r>
            <a:r>
              <a:rPr sz="2400" spc="240" dirty="0">
                <a:solidFill>
                  <a:srgbClr val="3D3C2C"/>
                </a:solidFill>
                <a:latin typeface="Impact"/>
                <a:cs typeface="Impact"/>
              </a:rPr>
              <a:t>chances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65" dirty="0">
                <a:solidFill>
                  <a:srgbClr val="3D3C2C"/>
                </a:solidFill>
                <a:latin typeface="Impact"/>
                <a:cs typeface="Impact"/>
              </a:rPr>
              <a:t>failures, </a:t>
            </a:r>
            <a:r>
              <a:rPr sz="2400" spc="50" dirty="0">
                <a:solidFill>
                  <a:srgbClr val="3D3C2C"/>
                </a:solidFill>
                <a:latin typeface="Impact"/>
                <a:cs typeface="Impact"/>
              </a:rPr>
              <a:t>plus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245" dirty="0">
                <a:solidFill>
                  <a:srgbClr val="3D3C2C"/>
                </a:solidFill>
                <a:latin typeface="Impact"/>
                <a:cs typeface="Impact"/>
              </a:rPr>
              <a:t>wear 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out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period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10" dirty="0">
                <a:solidFill>
                  <a:srgbClr val="3D3C2C"/>
                </a:solidFill>
                <a:latin typeface="Impact"/>
                <a:cs typeface="Impact"/>
              </a:rPr>
              <a:t>life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since </a:t>
            </a:r>
            <a:r>
              <a:rPr sz="2400" spc="330" dirty="0">
                <a:solidFill>
                  <a:srgbClr val="3D3C2C"/>
                </a:solidFill>
                <a:latin typeface="Impact"/>
                <a:cs typeface="Impact"/>
              </a:rPr>
              <a:t>data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25" dirty="0">
                <a:solidFill>
                  <a:srgbClr val="3D3C2C"/>
                </a:solidFill>
                <a:latin typeface="Impact"/>
                <a:cs typeface="Impact"/>
              </a:rPr>
              <a:t>births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deaths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270" dirty="0">
                <a:solidFill>
                  <a:srgbClr val="3D3C2C"/>
                </a:solidFill>
                <a:latin typeface="Impact"/>
                <a:cs typeface="Impact"/>
              </a:rPr>
              <a:t>accumulated 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2400" spc="245" dirty="0">
                <a:solidFill>
                  <a:srgbClr val="3D3C2C"/>
                </a:solidFill>
                <a:latin typeface="Impact"/>
                <a:cs typeface="Impact"/>
              </a:rPr>
              <a:t>government 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agencies.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Most </a:t>
            </a:r>
            <a:r>
              <a:rPr sz="2400" spc="240" dirty="0">
                <a:solidFill>
                  <a:srgbClr val="3D3C2C"/>
                </a:solidFill>
                <a:latin typeface="Impact"/>
                <a:cs typeface="Impact"/>
              </a:rPr>
              <a:t>equipment </a:t>
            </a:r>
            <a:r>
              <a:rPr sz="2400" spc="90" dirty="0">
                <a:solidFill>
                  <a:srgbClr val="3D3C2C"/>
                </a:solidFill>
                <a:latin typeface="Impact"/>
                <a:cs typeface="Impact"/>
              </a:rPr>
              <a:t>lacks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400" spc="170" dirty="0">
                <a:solidFill>
                  <a:srgbClr val="3D3C2C"/>
                </a:solidFill>
                <a:latin typeface="Impact"/>
                <a:cs typeface="Impact"/>
              </a:rPr>
              <a:t>birth/death recording 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2400" spc="260" dirty="0">
                <a:solidFill>
                  <a:srgbClr val="3D3C2C"/>
                </a:solidFill>
                <a:latin typeface="Impact"/>
                <a:cs typeface="Impact"/>
              </a:rPr>
              <a:t>govt.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most  </a:t>
            </a:r>
            <a:r>
              <a:rPr sz="2400" spc="254" dirty="0">
                <a:solidFill>
                  <a:srgbClr val="3D3C2C"/>
                </a:solidFill>
                <a:latin typeface="Impact"/>
                <a:cs typeface="Impact"/>
              </a:rPr>
              <a:t>non-human </a:t>
            </a:r>
            <a:r>
              <a:rPr sz="2400" spc="60" dirty="0">
                <a:solidFill>
                  <a:srgbClr val="3D3C2C"/>
                </a:solidFill>
                <a:latin typeface="Impact"/>
                <a:cs typeface="Impact"/>
              </a:rPr>
              <a:t>systems </a:t>
            </a:r>
            <a:r>
              <a:rPr sz="2400" spc="330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400" spc="229" dirty="0">
                <a:solidFill>
                  <a:srgbClr val="3D3C2C"/>
                </a:solidFill>
                <a:latin typeface="Impact"/>
                <a:cs typeface="Impact"/>
              </a:rPr>
              <a:t>regenerated 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114" dirty="0">
                <a:solidFill>
                  <a:srgbClr val="3D3C2C"/>
                </a:solidFill>
                <a:latin typeface="Impact"/>
                <a:cs typeface="Impact"/>
              </a:rPr>
              <a:t>live/die </a:t>
            </a:r>
            <a:r>
              <a:rPr sz="2400" spc="310" dirty="0">
                <a:solidFill>
                  <a:srgbClr val="3D3C2C"/>
                </a:solidFill>
                <a:latin typeface="Impact"/>
                <a:cs typeface="Impact"/>
              </a:rPr>
              <a:t>many </a:t>
            </a:r>
            <a:r>
              <a:rPr sz="2400" spc="90" dirty="0">
                <a:solidFill>
                  <a:srgbClr val="3D3C2C"/>
                </a:solidFill>
                <a:latin typeface="Impact"/>
                <a:cs typeface="Impact"/>
              </a:rPr>
              <a:t>times 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before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relegation 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scrap</a:t>
            </a:r>
            <a:r>
              <a:rPr sz="2400" spc="27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heap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51479" y="1492377"/>
            <a:ext cx="3785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1270" algn="l"/>
                <a:tab pos="2286635" algn="l"/>
              </a:tabLst>
            </a:pPr>
            <a:r>
              <a:rPr sz="4000" spc="300" dirty="0"/>
              <a:t>Bat</a:t>
            </a:r>
            <a:r>
              <a:rPr sz="4000" spc="350" dirty="0"/>
              <a:t>h</a:t>
            </a:r>
            <a:r>
              <a:rPr sz="4000" dirty="0"/>
              <a:t>	</a:t>
            </a:r>
            <a:r>
              <a:rPr sz="4000" spc="280" dirty="0"/>
              <a:t>Tub</a:t>
            </a:r>
            <a:r>
              <a:rPr sz="4000" dirty="0"/>
              <a:t>	</a:t>
            </a:r>
            <a:r>
              <a:rPr sz="4000" spc="1030" dirty="0"/>
              <a:t>C</a:t>
            </a:r>
            <a:r>
              <a:rPr sz="4000" spc="280" dirty="0"/>
              <a:t>urve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533400" y="2286000"/>
            <a:ext cx="8077200" cy="3962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90955" y="2351023"/>
            <a:ext cx="649605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325" dirty="0">
                <a:solidFill>
                  <a:srgbClr val="3D3C2C"/>
                </a:solidFill>
                <a:latin typeface="Verdana"/>
                <a:cs typeface="Verdana"/>
              </a:rPr>
              <a:t>Why: </a:t>
            </a:r>
            <a:r>
              <a:rPr sz="2400" spc="40" dirty="0">
                <a:solidFill>
                  <a:srgbClr val="3D3C2C"/>
                </a:solidFill>
                <a:latin typeface="Impact"/>
                <a:cs typeface="Impact"/>
              </a:rPr>
              <a:t>failures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rate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are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different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250" dirty="0">
                <a:solidFill>
                  <a:srgbClr val="3D3C2C"/>
                </a:solidFill>
                <a:latin typeface="Impact"/>
                <a:cs typeface="Impact"/>
              </a:rPr>
              <a:t>both  </a:t>
            </a:r>
            <a:r>
              <a:rPr sz="2400" spc="265" dirty="0">
                <a:solidFill>
                  <a:srgbClr val="3D3C2C"/>
                </a:solidFill>
                <a:latin typeface="Impact"/>
                <a:cs typeface="Impact"/>
              </a:rPr>
              <a:t>people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400" spc="240" dirty="0">
                <a:solidFill>
                  <a:srgbClr val="3D3C2C"/>
                </a:solidFill>
                <a:latin typeface="Impact"/>
                <a:cs typeface="Impact"/>
              </a:rPr>
              <a:t>equipment </a:t>
            </a:r>
            <a:r>
              <a:rPr sz="2400" spc="250" dirty="0">
                <a:solidFill>
                  <a:srgbClr val="3D3C2C"/>
                </a:solidFill>
                <a:latin typeface="Impact"/>
                <a:cs typeface="Impact"/>
              </a:rPr>
              <a:t>at </a:t>
            </a: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different</a:t>
            </a:r>
            <a:r>
              <a:rPr sz="2400" spc="-1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25" dirty="0">
                <a:solidFill>
                  <a:srgbClr val="3D3C2C"/>
                </a:solidFill>
                <a:latin typeface="Impact"/>
                <a:cs typeface="Impact"/>
              </a:rPr>
              <a:t>phase 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operation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medicine to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be  </a:t>
            </a:r>
            <a:r>
              <a:rPr sz="2400" spc="225" dirty="0">
                <a:solidFill>
                  <a:srgbClr val="3D3C2C"/>
                </a:solidFill>
                <a:latin typeface="Impact"/>
                <a:cs typeface="Impact"/>
              </a:rPr>
              <a:t>applied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250" dirty="0">
                <a:solidFill>
                  <a:srgbClr val="3D3C2C"/>
                </a:solidFill>
                <a:latin typeface="Impact"/>
                <a:cs typeface="Impact"/>
              </a:rPr>
              <a:t>both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humans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400" spc="240" dirty="0">
                <a:solidFill>
                  <a:srgbClr val="3D3C2C"/>
                </a:solidFill>
                <a:latin typeface="Impact"/>
                <a:cs typeface="Impact"/>
              </a:rPr>
              <a:t>equipment  </a:t>
            </a:r>
            <a:r>
              <a:rPr sz="2400" spc="315" dirty="0">
                <a:solidFill>
                  <a:srgbClr val="3D3C2C"/>
                </a:solidFill>
                <a:latin typeface="Impact"/>
                <a:cs typeface="Impact"/>
              </a:rPr>
              <a:t>need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considered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effectively  </a:t>
            </a:r>
            <a:r>
              <a:rPr sz="2400" spc="150" dirty="0">
                <a:solidFill>
                  <a:srgbClr val="3D3C2C"/>
                </a:solidFill>
                <a:latin typeface="Impact"/>
                <a:cs typeface="Impact"/>
              </a:rPr>
              <a:t>treating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roots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</a:t>
            </a:r>
            <a:r>
              <a:rPr sz="2400" spc="-1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problem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31850" y="755650"/>
          <a:ext cx="6753225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1075"/>
                <a:gridCol w="2251075"/>
                <a:gridCol w="2251075"/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Mean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Median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Mode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</a:tr>
              <a:tr h="2834640">
                <a:tc>
                  <a:txBody>
                    <a:bodyPr/>
                    <a:lstStyle/>
                    <a:p>
                      <a:pPr marL="91440" marR="8636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105" dirty="0">
                          <a:latin typeface="Impact"/>
                          <a:cs typeface="Impact"/>
                        </a:rPr>
                        <a:t>The </a:t>
                      </a:r>
                      <a:r>
                        <a:rPr sz="1800" spc="145" dirty="0">
                          <a:latin typeface="Impact"/>
                          <a:cs typeface="Impact"/>
                        </a:rPr>
                        <a:t>sample </a:t>
                      </a:r>
                      <a:r>
                        <a:rPr sz="1800" spc="254" dirty="0">
                          <a:latin typeface="Impact"/>
                          <a:cs typeface="Impact"/>
                        </a:rPr>
                        <a:t>mean  </a:t>
                      </a:r>
                      <a:r>
                        <a:rPr sz="1800" spc="250" dirty="0">
                          <a:latin typeface="Impact"/>
                          <a:cs typeface="Impact"/>
                        </a:rPr>
                        <a:t>can </a:t>
                      </a:r>
                      <a:r>
                        <a:rPr sz="1800" spc="265" dirty="0">
                          <a:latin typeface="Impact"/>
                          <a:cs typeface="Impact"/>
                        </a:rPr>
                        <a:t>be </a:t>
                      </a:r>
                      <a:r>
                        <a:rPr sz="1800" spc="135" dirty="0">
                          <a:latin typeface="Impact"/>
                          <a:cs typeface="Impact"/>
                        </a:rPr>
                        <a:t>used </a:t>
                      </a:r>
                      <a:r>
                        <a:rPr sz="1800" spc="150" dirty="0">
                          <a:latin typeface="Impact"/>
                          <a:cs typeface="Impact"/>
                        </a:rPr>
                        <a:t>to  </a:t>
                      </a:r>
                      <a:r>
                        <a:rPr sz="1800" spc="114" dirty="0">
                          <a:latin typeface="Impact"/>
                          <a:cs typeface="Impact"/>
                        </a:rPr>
                        <a:t>estimate </a:t>
                      </a:r>
                      <a:r>
                        <a:rPr sz="1800" spc="150" dirty="0">
                          <a:latin typeface="Impact"/>
                          <a:cs typeface="Impact"/>
                        </a:rPr>
                        <a:t>the  population </a:t>
                      </a:r>
                      <a:r>
                        <a:rPr sz="1800" spc="250" dirty="0">
                          <a:latin typeface="Impact"/>
                          <a:cs typeface="Impact"/>
                        </a:rPr>
                        <a:t>mean</a:t>
                      </a:r>
                      <a:r>
                        <a:rPr sz="1800" spc="150" dirty="0">
                          <a:latin typeface="Impact"/>
                          <a:cs typeface="Impact"/>
                        </a:rPr>
                        <a:t> </a:t>
                      </a:r>
                      <a:r>
                        <a:rPr sz="1800" spc="195" dirty="0">
                          <a:latin typeface="Impact"/>
                          <a:cs typeface="Impact"/>
                        </a:rPr>
                        <a:t>,  </a:t>
                      </a:r>
                      <a:r>
                        <a:rPr sz="1800" spc="145" dirty="0">
                          <a:latin typeface="Impact"/>
                          <a:cs typeface="Impact"/>
                        </a:rPr>
                        <a:t>which </a:t>
                      </a:r>
                      <a:r>
                        <a:rPr sz="1800" spc="-130" dirty="0">
                          <a:latin typeface="Impact"/>
                          <a:cs typeface="Impact"/>
                        </a:rPr>
                        <a:t>is </a:t>
                      </a:r>
                      <a:r>
                        <a:rPr sz="1800" spc="150" dirty="0">
                          <a:latin typeface="Impact"/>
                          <a:cs typeface="Impact"/>
                        </a:rPr>
                        <a:t>the  </a:t>
                      </a:r>
                      <a:r>
                        <a:rPr sz="1800" spc="215" dirty="0">
                          <a:latin typeface="Impact"/>
                          <a:cs typeface="Impact"/>
                        </a:rPr>
                        <a:t>average </a:t>
                      </a:r>
                      <a:r>
                        <a:rPr sz="1800" spc="150" dirty="0">
                          <a:latin typeface="Impact"/>
                          <a:cs typeface="Impact"/>
                        </a:rPr>
                        <a:t>of </a:t>
                      </a:r>
                      <a:r>
                        <a:rPr sz="1800" spc="15" dirty="0">
                          <a:latin typeface="Impact"/>
                          <a:cs typeface="Impact"/>
                        </a:rPr>
                        <a:t>all  </a:t>
                      </a:r>
                      <a:r>
                        <a:rPr sz="1800" spc="65" dirty="0">
                          <a:latin typeface="Impact"/>
                          <a:cs typeface="Impact"/>
                        </a:rPr>
                        <a:t>possible</a:t>
                      </a:r>
                      <a:r>
                        <a:rPr sz="1800" spc="110" dirty="0">
                          <a:latin typeface="Impact"/>
                          <a:cs typeface="Impact"/>
                        </a:rPr>
                        <a:t> </a:t>
                      </a:r>
                      <a:r>
                        <a:rPr sz="1800" spc="170" dirty="0">
                          <a:latin typeface="Impact"/>
                          <a:cs typeface="Impact"/>
                        </a:rPr>
                        <a:t>outcomes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11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5" dirty="0">
                          <a:latin typeface="Impact"/>
                          <a:cs typeface="Impact"/>
                        </a:rPr>
                        <a:t>It </a:t>
                      </a:r>
                      <a:r>
                        <a:rPr sz="1800" spc="-135" dirty="0">
                          <a:latin typeface="Impact"/>
                          <a:cs typeface="Impact"/>
                        </a:rPr>
                        <a:t>is</a:t>
                      </a:r>
                      <a:r>
                        <a:rPr sz="1800" spc="45" dirty="0">
                          <a:latin typeface="Impact"/>
                          <a:cs typeface="Impact"/>
                        </a:rPr>
                        <a:t> </a:t>
                      </a:r>
                      <a:r>
                        <a:rPr sz="1800" spc="145" dirty="0">
                          <a:latin typeface="Impact"/>
                          <a:cs typeface="Impact"/>
                        </a:rPr>
                        <a:t>the </a:t>
                      </a:r>
                      <a:r>
                        <a:rPr sz="1800" spc="140" dirty="0">
                          <a:latin typeface="Impact"/>
                          <a:cs typeface="Impact"/>
                        </a:rPr>
                        <a:t>measure  </a:t>
                      </a:r>
                      <a:r>
                        <a:rPr sz="1800" spc="150" dirty="0">
                          <a:latin typeface="Impact"/>
                          <a:cs typeface="Impact"/>
                        </a:rPr>
                        <a:t>of </a:t>
                      </a:r>
                      <a:r>
                        <a:rPr sz="1800" spc="145" dirty="0">
                          <a:latin typeface="Impact"/>
                          <a:cs typeface="Impact"/>
                        </a:rPr>
                        <a:t>the </a:t>
                      </a:r>
                      <a:r>
                        <a:rPr sz="1800" spc="110" dirty="0">
                          <a:latin typeface="Impact"/>
                          <a:cs typeface="Impact"/>
                        </a:rPr>
                        <a:t>central  </a:t>
                      </a:r>
                      <a:r>
                        <a:rPr sz="1800" spc="190" dirty="0">
                          <a:latin typeface="Impact"/>
                          <a:cs typeface="Impact"/>
                        </a:rPr>
                        <a:t>tendency, </a:t>
                      </a:r>
                      <a:r>
                        <a:rPr sz="1800" spc="140" dirty="0">
                          <a:latin typeface="Impact"/>
                          <a:cs typeface="Impact"/>
                        </a:rPr>
                        <a:t>which  </a:t>
                      </a:r>
                      <a:r>
                        <a:rPr sz="1800" spc="-135" dirty="0">
                          <a:latin typeface="Impact"/>
                          <a:cs typeface="Impact"/>
                        </a:rPr>
                        <a:t>is </a:t>
                      </a:r>
                      <a:r>
                        <a:rPr sz="1800" spc="145" dirty="0">
                          <a:latin typeface="Impact"/>
                          <a:cs typeface="Impact"/>
                        </a:rPr>
                        <a:t>the </a:t>
                      </a:r>
                      <a:r>
                        <a:rPr sz="1800" spc="160" dirty="0">
                          <a:latin typeface="Impact"/>
                          <a:cs typeface="Impact"/>
                        </a:rPr>
                        <a:t>mid </a:t>
                      </a:r>
                      <a:r>
                        <a:rPr sz="1800" spc="125" dirty="0">
                          <a:latin typeface="Impact"/>
                          <a:cs typeface="Impact"/>
                        </a:rPr>
                        <a:t>point </a:t>
                      </a:r>
                      <a:r>
                        <a:rPr sz="1800" spc="150" dirty="0">
                          <a:latin typeface="Impact"/>
                          <a:cs typeface="Impact"/>
                        </a:rPr>
                        <a:t>of  </a:t>
                      </a:r>
                      <a:r>
                        <a:rPr sz="1800" spc="145" dirty="0">
                          <a:latin typeface="Impact"/>
                          <a:cs typeface="Impact"/>
                        </a:rPr>
                        <a:t>the</a:t>
                      </a:r>
                      <a:r>
                        <a:rPr sz="1800" spc="180" dirty="0">
                          <a:latin typeface="Impact"/>
                          <a:cs typeface="Impact"/>
                        </a:rPr>
                        <a:t> </a:t>
                      </a:r>
                      <a:r>
                        <a:rPr sz="1800" spc="50" dirty="0">
                          <a:latin typeface="Impact"/>
                          <a:cs typeface="Impact"/>
                        </a:rPr>
                        <a:t>distribution</a:t>
                      </a:r>
                      <a:endParaRPr sz="1800">
                        <a:latin typeface="Impact"/>
                        <a:cs typeface="Impact"/>
                      </a:endParaRPr>
                    </a:p>
                    <a:p>
                      <a:pPr marL="91440" marR="260350">
                        <a:lnSpc>
                          <a:spcPct val="100000"/>
                        </a:lnSpc>
                      </a:pPr>
                      <a:r>
                        <a:rPr sz="1800" spc="-15" dirty="0">
                          <a:latin typeface="Impact"/>
                          <a:cs typeface="Impact"/>
                        </a:rPr>
                        <a:t>It </a:t>
                      </a:r>
                      <a:r>
                        <a:rPr sz="1800" spc="-135" dirty="0">
                          <a:latin typeface="Impact"/>
                          <a:cs typeface="Impact"/>
                        </a:rPr>
                        <a:t>is</a:t>
                      </a:r>
                      <a:r>
                        <a:rPr sz="1800" spc="45" dirty="0">
                          <a:latin typeface="Impact"/>
                          <a:cs typeface="Impact"/>
                        </a:rPr>
                        <a:t> </a:t>
                      </a:r>
                      <a:r>
                        <a:rPr sz="1800" spc="145" dirty="0">
                          <a:latin typeface="Impact"/>
                          <a:cs typeface="Impact"/>
                        </a:rPr>
                        <a:t>the </a:t>
                      </a:r>
                      <a:r>
                        <a:rPr sz="1800" spc="125" dirty="0">
                          <a:latin typeface="Impact"/>
                          <a:cs typeface="Impact"/>
                        </a:rPr>
                        <a:t>point </a:t>
                      </a:r>
                      <a:r>
                        <a:rPr sz="1800" spc="185" dirty="0">
                          <a:latin typeface="Impact"/>
                          <a:cs typeface="Impact"/>
                        </a:rPr>
                        <a:t>at  </a:t>
                      </a:r>
                      <a:r>
                        <a:rPr sz="1800" spc="140" dirty="0">
                          <a:latin typeface="Impact"/>
                          <a:cs typeface="Impact"/>
                        </a:rPr>
                        <a:t>which </a:t>
                      </a:r>
                      <a:r>
                        <a:rPr sz="1800" spc="90" dirty="0">
                          <a:latin typeface="Impact"/>
                          <a:cs typeface="Impact"/>
                        </a:rPr>
                        <a:t>half </a:t>
                      </a:r>
                      <a:r>
                        <a:rPr sz="1800" spc="145" dirty="0">
                          <a:latin typeface="Impact"/>
                          <a:cs typeface="Impact"/>
                        </a:rPr>
                        <a:t>the  </a:t>
                      </a:r>
                      <a:r>
                        <a:rPr sz="1800" spc="160" dirty="0">
                          <a:latin typeface="Impact"/>
                          <a:cs typeface="Impact"/>
                        </a:rPr>
                        <a:t>measured</a:t>
                      </a:r>
                      <a:r>
                        <a:rPr sz="1800" spc="110" dirty="0">
                          <a:latin typeface="Impact"/>
                          <a:cs typeface="Impact"/>
                        </a:rPr>
                        <a:t> values  </a:t>
                      </a:r>
                      <a:r>
                        <a:rPr sz="1800" spc="25" dirty="0">
                          <a:latin typeface="Impact"/>
                          <a:cs typeface="Impact"/>
                        </a:rPr>
                        <a:t>fall </a:t>
                      </a:r>
                      <a:r>
                        <a:rPr sz="1800" spc="150" dirty="0">
                          <a:latin typeface="Impact"/>
                          <a:cs typeface="Impact"/>
                        </a:rPr>
                        <a:t>to </a:t>
                      </a:r>
                      <a:r>
                        <a:rPr sz="1800" spc="75" dirty="0">
                          <a:latin typeface="Impact"/>
                          <a:cs typeface="Impact"/>
                        </a:rPr>
                        <a:t>either</a:t>
                      </a:r>
                      <a:r>
                        <a:rPr sz="1800" spc="-35" dirty="0">
                          <a:latin typeface="Impact"/>
                          <a:cs typeface="Impact"/>
                        </a:rPr>
                        <a:t> </a:t>
                      </a:r>
                      <a:r>
                        <a:rPr sz="1800" spc="65" dirty="0">
                          <a:latin typeface="Impact"/>
                          <a:cs typeface="Impact"/>
                        </a:rPr>
                        <a:t>side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208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15" dirty="0">
                          <a:latin typeface="Impact"/>
                          <a:cs typeface="Impact"/>
                        </a:rPr>
                        <a:t>It </a:t>
                      </a:r>
                      <a:r>
                        <a:rPr sz="1800" spc="-135" dirty="0">
                          <a:latin typeface="Impact"/>
                          <a:cs typeface="Impact"/>
                        </a:rPr>
                        <a:t>is</a:t>
                      </a:r>
                      <a:r>
                        <a:rPr sz="1800" spc="45" dirty="0">
                          <a:latin typeface="Impact"/>
                          <a:cs typeface="Impact"/>
                        </a:rPr>
                        <a:t> </a:t>
                      </a:r>
                      <a:r>
                        <a:rPr sz="1800" spc="145" dirty="0">
                          <a:latin typeface="Impact"/>
                          <a:cs typeface="Impact"/>
                        </a:rPr>
                        <a:t>the </a:t>
                      </a:r>
                      <a:r>
                        <a:rPr sz="1800" spc="160" dirty="0">
                          <a:latin typeface="Impact"/>
                          <a:cs typeface="Impact"/>
                        </a:rPr>
                        <a:t>value </a:t>
                      </a:r>
                      <a:r>
                        <a:rPr sz="1800" spc="185" dirty="0">
                          <a:latin typeface="Impact"/>
                          <a:cs typeface="Impact"/>
                        </a:rPr>
                        <a:t>at  </a:t>
                      </a:r>
                      <a:r>
                        <a:rPr sz="1800" spc="140" dirty="0">
                          <a:latin typeface="Impact"/>
                          <a:cs typeface="Impact"/>
                        </a:rPr>
                        <a:t>which </a:t>
                      </a:r>
                      <a:r>
                        <a:rPr sz="1800" spc="145" dirty="0">
                          <a:latin typeface="Impact"/>
                          <a:cs typeface="Impact"/>
                        </a:rPr>
                        <a:t>the  </a:t>
                      </a:r>
                      <a:r>
                        <a:rPr sz="1800" spc="50" dirty="0">
                          <a:latin typeface="Impact"/>
                          <a:cs typeface="Impact"/>
                        </a:rPr>
                        <a:t>distribution</a:t>
                      </a:r>
                      <a:r>
                        <a:rPr sz="1800" spc="105" dirty="0">
                          <a:latin typeface="Impact"/>
                          <a:cs typeface="Impact"/>
                        </a:rPr>
                        <a:t> </a:t>
                      </a:r>
                      <a:r>
                        <a:rPr sz="1800" spc="145" dirty="0">
                          <a:latin typeface="Impact"/>
                          <a:cs typeface="Impact"/>
                        </a:rPr>
                        <a:t>peaks.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</a:tr>
            </a:tbl>
          </a:graphicData>
        </a:graphic>
      </p:graphicFrame>
      <p:sp>
        <p:nvSpPr>
          <p:cNvPr id="23" name="object 23"/>
          <p:cNvSpPr/>
          <p:nvPr/>
        </p:nvSpPr>
        <p:spPr>
          <a:xfrm>
            <a:off x="1371600" y="4038600"/>
            <a:ext cx="4267200" cy="2143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33400" y="676275"/>
            <a:ext cx="8077200" cy="5800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59739" y="838200"/>
            <a:ext cx="7933182" cy="556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069644" y="561797"/>
            <a:ext cx="1788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Impact"/>
                <a:cs typeface="Impact"/>
              </a:rPr>
              <a:t>Distribution</a:t>
            </a:r>
            <a:r>
              <a:rPr sz="1800" spc="95" dirty="0">
                <a:latin typeface="Impact"/>
                <a:cs typeface="Impact"/>
              </a:rPr>
              <a:t> </a:t>
            </a:r>
            <a:r>
              <a:rPr sz="1800" spc="35" dirty="0">
                <a:latin typeface="Impact"/>
                <a:cs typeface="Impact"/>
              </a:rPr>
              <a:t>Plots</a:t>
            </a:r>
            <a:endParaRPr sz="18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1964" y="838200"/>
            <a:ext cx="7980045" cy="563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2517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40" dirty="0"/>
              <a:t>Definitions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6377305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225" dirty="0">
                <a:solidFill>
                  <a:srgbClr val="3D3C2C"/>
                </a:solidFill>
                <a:latin typeface="Verdana"/>
                <a:cs typeface="Verdana"/>
              </a:rPr>
              <a:t>Reliability </a:t>
            </a:r>
            <a:r>
              <a:rPr sz="2400" spc="90" dirty="0">
                <a:solidFill>
                  <a:srgbClr val="3D3C2C"/>
                </a:solidFill>
                <a:latin typeface="Impact"/>
                <a:cs typeface="Impact"/>
              </a:rPr>
              <a:t>-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ability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315" dirty="0">
                <a:solidFill>
                  <a:srgbClr val="3D3C2C"/>
                </a:solidFill>
                <a:latin typeface="Impact"/>
                <a:cs typeface="Impact"/>
              </a:rPr>
              <a:t>an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item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perform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150" dirty="0">
                <a:solidFill>
                  <a:srgbClr val="3D3C2C"/>
                </a:solidFill>
                <a:latin typeface="Impact"/>
                <a:cs typeface="Impact"/>
              </a:rPr>
              <a:t>required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function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under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stated  </a:t>
            </a:r>
            <a:r>
              <a:rPr sz="2400" spc="140" dirty="0">
                <a:solidFill>
                  <a:srgbClr val="3D3C2C"/>
                </a:solidFill>
                <a:latin typeface="Impact"/>
                <a:cs typeface="Impact"/>
              </a:rPr>
              <a:t>conditions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stated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period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time. </a:t>
            </a:r>
            <a:r>
              <a:rPr sz="2400" spc="-45" dirty="0">
                <a:solidFill>
                  <a:srgbClr val="3D3C2C"/>
                </a:solidFill>
                <a:latin typeface="Impact"/>
                <a:cs typeface="Impact"/>
              </a:rPr>
              <a:t>It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 </a:t>
            </a:r>
            <a:r>
              <a:rPr sz="2400" spc="70" dirty="0">
                <a:solidFill>
                  <a:srgbClr val="3D3C2C"/>
                </a:solidFill>
                <a:latin typeface="Impact"/>
                <a:cs typeface="Impact"/>
              </a:rPr>
              <a:t>usually 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denoted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as </a:t>
            </a:r>
            <a:r>
              <a:rPr sz="2400" spc="140" dirty="0">
                <a:solidFill>
                  <a:srgbClr val="3D3C2C"/>
                </a:solidFill>
                <a:latin typeface="Impact"/>
                <a:cs typeface="Impact"/>
              </a:rPr>
              <a:t>probability 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or </a:t>
            </a:r>
            <a:r>
              <a:rPr sz="2400" spc="114" dirty="0">
                <a:solidFill>
                  <a:srgbClr val="3D3C2C"/>
                </a:solidFill>
                <a:latin typeface="Impact"/>
                <a:cs typeface="Impact"/>
              </a:rPr>
              <a:t>as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 </a:t>
            </a: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success</a:t>
            </a:r>
            <a:r>
              <a:rPr sz="2400" spc="24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20" dirty="0">
                <a:solidFill>
                  <a:srgbClr val="3D3C2C"/>
                </a:solidFill>
                <a:latin typeface="Impact"/>
                <a:cs typeface="Impact"/>
              </a:rPr>
              <a:t>.</a:t>
            </a:r>
            <a:endParaRPr sz="2400">
              <a:latin typeface="Impact"/>
              <a:cs typeface="Impac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287020" marR="327660" indent="-274955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240" dirty="0">
                <a:solidFill>
                  <a:srgbClr val="3D3C2C"/>
                </a:solidFill>
                <a:latin typeface="Verdana"/>
                <a:cs typeface="Verdana"/>
              </a:rPr>
              <a:t>Failure </a:t>
            </a:r>
            <a:r>
              <a:rPr sz="2400" dirty="0">
                <a:solidFill>
                  <a:srgbClr val="3D3C2C"/>
                </a:solidFill>
                <a:latin typeface="Impact"/>
                <a:cs typeface="Impact"/>
              </a:rPr>
              <a:t>–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The termination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ability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310" dirty="0">
                <a:solidFill>
                  <a:srgbClr val="3D3C2C"/>
                </a:solidFill>
                <a:latin typeface="Impact"/>
                <a:cs typeface="Impact"/>
              </a:rPr>
              <a:t>an 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item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perform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150" dirty="0">
                <a:solidFill>
                  <a:srgbClr val="3D3C2C"/>
                </a:solidFill>
                <a:latin typeface="Impact"/>
                <a:cs typeface="Impact"/>
              </a:rPr>
              <a:t>required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70" dirty="0">
                <a:solidFill>
                  <a:srgbClr val="3D3C2C"/>
                </a:solidFill>
                <a:latin typeface="Impact"/>
                <a:cs typeface="Impact"/>
              </a:rPr>
              <a:t>function.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4775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60040" algn="l"/>
              </a:tabLst>
            </a:pPr>
            <a:r>
              <a:rPr sz="4000" spc="295" dirty="0"/>
              <a:t>Parametric	</a:t>
            </a:r>
            <a:r>
              <a:rPr sz="4000" spc="130" dirty="0"/>
              <a:t>Analysis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294636"/>
            <a:ext cx="6254750" cy="263207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287020" marR="250190" indent="-274955" algn="just">
              <a:lnSpc>
                <a:spcPct val="80000"/>
              </a:lnSpc>
              <a:spcBef>
                <a:spcPts val="550"/>
              </a:spcBef>
            </a:pPr>
            <a:r>
              <a:rPr sz="1450" spc="-170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1900" spc="140" dirty="0">
                <a:solidFill>
                  <a:srgbClr val="3D3C2C"/>
                </a:solidFill>
                <a:latin typeface="Impact"/>
                <a:cs typeface="Impact"/>
              </a:rPr>
              <a:t>Parametric </a:t>
            </a:r>
            <a:r>
              <a:rPr sz="1900" spc="60" dirty="0">
                <a:solidFill>
                  <a:srgbClr val="3D3C2C"/>
                </a:solidFill>
                <a:latin typeface="Impact"/>
                <a:cs typeface="Impact"/>
              </a:rPr>
              <a:t>Analysis </a:t>
            </a:r>
            <a:r>
              <a:rPr sz="1900" spc="-145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1900" spc="50" dirty="0">
                <a:solidFill>
                  <a:srgbClr val="3D3C2C"/>
                </a:solidFill>
                <a:latin typeface="Impact"/>
                <a:cs typeface="Impact"/>
              </a:rPr>
              <a:t>fitting </a:t>
            </a:r>
            <a:r>
              <a:rPr sz="1900" spc="160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1900" spc="254" dirty="0">
                <a:solidFill>
                  <a:srgbClr val="3D3C2C"/>
                </a:solidFill>
                <a:latin typeface="Impact"/>
                <a:cs typeface="Impact"/>
              </a:rPr>
              <a:t>data </a:t>
            </a:r>
            <a:r>
              <a:rPr sz="1900" spc="16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1900" spc="335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1900" spc="180" dirty="0">
                <a:solidFill>
                  <a:srgbClr val="3D3C2C"/>
                </a:solidFill>
                <a:latin typeface="Impact"/>
                <a:cs typeface="Impact"/>
              </a:rPr>
              <a:t>known  </a:t>
            </a:r>
            <a:r>
              <a:rPr sz="1900" spc="50" dirty="0">
                <a:solidFill>
                  <a:srgbClr val="3D3C2C"/>
                </a:solidFill>
                <a:latin typeface="Impact"/>
                <a:cs typeface="Impact"/>
              </a:rPr>
              <a:t>distribution </a:t>
            </a:r>
            <a:r>
              <a:rPr sz="1900" spc="265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1900" spc="105" dirty="0">
                <a:solidFill>
                  <a:srgbClr val="3D3C2C"/>
                </a:solidFill>
                <a:latin typeface="Impact"/>
                <a:cs typeface="Impact"/>
              </a:rPr>
              <a:t>estimating </a:t>
            </a:r>
            <a:r>
              <a:rPr sz="1900" spc="160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1900" spc="145" dirty="0">
                <a:solidFill>
                  <a:srgbClr val="3D3C2C"/>
                </a:solidFill>
                <a:latin typeface="Impact"/>
                <a:cs typeface="Impact"/>
              </a:rPr>
              <a:t>parameters </a:t>
            </a:r>
            <a:r>
              <a:rPr sz="1900" spc="15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1900" spc="160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1900" spc="60" dirty="0">
                <a:solidFill>
                  <a:srgbClr val="3D3C2C"/>
                </a:solidFill>
                <a:latin typeface="Impact"/>
                <a:cs typeface="Impact"/>
              </a:rPr>
              <a:t>distribution.</a:t>
            </a:r>
            <a:endParaRPr sz="1900">
              <a:latin typeface="Impact"/>
              <a:cs typeface="Impact"/>
            </a:endParaRPr>
          </a:p>
          <a:p>
            <a:pPr marL="287020" marR="646430" indent="-274955">
              <a:lnSpc>
                <a:spcPct val="80000"/>
              </a:lnSpc>
              <a:spcBef>
                <a:spcPts val="459"/>
              </a:spcBef>
            </a:pPr>
            <a:r>
              <a:rPr sz="1450" spc="-170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1900" spc="140" dirty="0">
                <a:solidFill>
                  <a:srgbClr val="3D3C2C"/>
                </a:solidFill>
                <a:latin typeface="Impact"/>
                <a:cs typeface="Impact"/>
              </a:rPr>
              <a:t>Parametric </a:t>
            </a:r>
            <a:r>
              <a:rPr sz="1900" spc="60" dirty="0">
                <a:solidFill>
                  <a:srgbClr val="3D3C2C"/>
                </a:solidFill>
                <a:latin typeface="Impact"/>
                <a:cs typeface="Impact"/>
              </a:rPr>
              <a:t>Analysis </a:t>
            </a:r>
            <a:r>
              <a:rPr sz="1900" spc="-145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1900" spc="245" dirty="0">
                <a:solidFill>
                  <a:srgbClr val="3D3C2C"/>
                </a:solidFill>
                <a:latin typeface="Impact"/>
                <a:cs typeface="Impact"/>
              </a:rPr>
              <a:t>done </a:t>
            </a:r>
            <a:r>
              <a:rPr sz="1900" spc="229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1900" spc="60" dirty="0">
                <a:solidFill>
                  <a:srgbClr val="3D3C2C"/>
                </a:solidFill>
                <a:latin typeface="Impact"/>
                <a:cs typeface="Impact"/>
              </a:rPr>
              <a:t>using </a:t>
            </a:r>
            <a:r>
              <a:rPr sz="1900" spc="210" dirty="0">
                <a:solidFill>
                  <a:srgbClr val="3D3C2C"/>
                </a:solidFill>
                <a:latin typeface="Impact"/>
                <a:cs typeface="Impact"/>
              </a:rPr>
              <a:t>two </a:t>
            </a:r>
            <a:r>
              <a:rPr sz="1900" spc="114" dirty="0">
                <a:solidFill>
                  <a:srgbClr val="3D3C2C"/>
                </a:solidFill>
                <a:latin typeface="Impact"/>
                <a:cs typeface="Impact"/>
              </a:rPr>
              <a:t>most  </a:t>
            </a:r>
            <a:r>
              <a:rPr sz="1900" spc="200" dirty="0">
                <a:solidFill>
                  <a:srgbClr val="3D3C2C"/>
                </a:solidFill>
                <a:latin typeface="Impact"/>
                <a:cs typeface="Impact"/>
              </a:rPr>
              <a:t>commonly </a:t>
            </a:r>
            <a:r>
              <a:rPr sz="1900" spc="140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1900" spc="170" dirty="0">
                <a:solidFill>
                  <a:srgbClr val="3D3C2C"/>
                </a:solidFill>
                <a:latin typeface="Impact"/>
                <a:cs typeface="Impact"/>
              </a:rPr>
              <a:t>methods</a:t>
            </a:r>
            <a:r>
              <a:rPr sz="1900" spc="31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1900" spc="140" dirty="0">
                <a:solidFill>
                  <a:srgbClr val="3D3C2C"/>
                </a:solidFill>
                <a:latin typeface="Impact"/>
                <a:cs typeface="Impact"/>
              </a:rPr>
              <a:t>:</a:t>
            </a:r>
            <a:endParaRPr sz="1900">
              <a:latin typeface="Impact"/>
              <a:cs typeface="Impact"/>
            </a:endParaRPr>
          </a:p>
          <a:p>
            <a:pPr marL="208915">
              <a:lnSpc>
                <a:spcPct val="100000"/>
              </a:lnSpc>
            </a:pPr>
            <a:r>
              <a:rPr sz="1900" spc="75" dirty="0">
                <a:solidFill>
                  <a:srgbClr val="3D3C2C"/>
                </a:solidFill>
                <a:latin typeface="Impact"/>
                <a:cs typeface="Impact"/>
              </a:rPr>
              <a:t>-Regression</a:t>
            </a:r>
            <a:r>
              <a:rPr sz="1900" spc="19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1900" spc="60" dirty="0">
                <a:solidFill>
                  <a:srgbClr val="3D3C2C"/>
                </a:solidFill>
                <a:latin typeface="Impact"/>
                <a:cs typeface="Impact"/>
              </a:rPr>
              <a:t>Analysis</a:t>
            </a:r>
            <a:endParaRPr sz="1900">
              <a:latin typeface="Impact"/>
              <a:cs typeface="Impact"/>
            </a:endParaRPr>
          </a:p>
          <a:p>
            <a:pPr marL="208915">
              <a:lnSpc>
                <a:spcPct val="100000"/>
              </a:lnSpc>
            </a:pPr>
            <a:r>
              <a:rPr sz="1900" spc="120" dirty="0">
                <a:solidFill>
                  <a:srgbClr val="3D3C2C"/>
                </a:solidFill>
                <a:latin typeface="Impact"/>
                <a:cs typeface="Impact"/>
              </a:rPr>
              <a:t>-Most </a:t>
            </a:r>
            <a:r>
              <a:rPr sz="1900" spc="100" dirty="0">
                <a:solidFill>
                  <a:srgbClr val="3D3C2C"/>
                </a:solidFill>
                <a:latin typeface="Impact"/>
                <a:cs typeface="Impact"/>
              </a:rPr>
              <a:t>Likelihood</a:t>
            </a:r>
            <a:r>
              <a:rPr sz="1900" spc="30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1900" spc="235" dirty="0">
                <a:solidFill>
                  <a:srgbClr val="3D3C2C"/>
                </a:solidFill>
                <a:latin typeface="Impact"/>
                <a:cs typeface="Impact"/>
              </a:rPr>
              <a:t>Method</a:t>
            </a:r>
            <a:endParaRPr sz="1900">
              <a:latin typeface="Impact"/>
              <a:cs typeface="Impact"/>
            </a:endParaRPr>
          </a:p>
          <a:p>
            <a:pPr marL="287020" marR="5080" indent="-274955">
              <a:lnSpc>
                <a:spcPct val="80100"/>
              </a:lnSpc>
              <a:spcBef>
                <a:spcPts val="450"/>
              </a:spcBef>
            </a:pPr>
            <a:r>
              <a:rPr sz="1450" spc="-170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1900" spc="185" dirty="0">
                <a:solidFill>
                  <a:srgbClr val="3D3C2C"/>
                </a:solidFill>
                <a:latin typeface="Impact"/>
                <a:cs typeface="Impact"/>
              </a:rPr>
              <a:t>Having </a:t>
            </a:r>
            <a:r>
              <a:rPr sz="1900" spc="200" dirty="0">
                <a:solidFill>
                  <a:srgbClr val="3D3C2C"/>
                </a:solidFill>
                <a:latin typeface="Impact"/>
                <a:cs typeface="Impact"/>
              </a:rPr>
              <a:t>got </a:t>
            </a:r>
            <a:r>
              <a:rPr sz="1900" spc="335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1900" spc="45" dirty="0">
                <a:solidFill>
                  <a:srgbClr val="3D3C2C"/>
                </a:solidFill>
                <a:latin typeface="Impact"/>
                <a:cs typeface="Impact"/>
              </a:rPr>
              <a:t>fit, </a:t>
            </a:r>
            <a:r>
              <a:rPr sz="1900" spc="335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1900" spc="25" dirty="0">
                <a:solidFill>
                  <a:srgbClr val="3D3C2C"/>
                </a:solidFill>
                <a:latin typeface="Impact"/>
                <a:cs typeface="Impact"/>
              </a:rPr>
              <a:t>statistic </a:t>
            </a:r>
            <a:r>
              <a:rPr sz="1900" spc="-145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1900" spc="170" dirty="0">
                <a:solidFill>
                  <a:srgbClr val="3D3C2C"/>
                </a:solidFill>
                <a:latin typeface="Impact"/>
                <a:cs typeface="Impact"/>
              </a:rPr>
              <a:t>calculated </a:t>
            </a:r>
            <a:r>
              <a:rPr sz="1900" spc="16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1900" spc="125" dirty="0">
                <a:solidFill>
                  <a:srgbClr val="3D3C2C"/>
                </a:solidFill>
                <a:latin typeface="Impact"/>
                <a:cs typeface="Impact"/>
              </a:rPr>
              <a:t>estimate  </a:t>
            </a:r>
            <a:r>
              <a:rPr sz="1900" spc="160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1900" spc="150" dirty="0">
                <a:solidFill>
                  <a:srgbClr val="3D3C2C"/>
                </a:solidFill>
                <a:latin typeface="Impact"/>
                <a:cs typeface="Impact"/>
              </a:rPr>
              <a:t>goodness of </a:t>
            </a:r>
            <a:r>
              <a:rPr sz="1900" spc="160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1900" spc="-5" dirty="0">
                <a:solidFill>
                  <a:srgbClr val="3D3C2C"/>
                </a:solidFill>
                <a:latin typeface="Impact"/>
                <a:cs typeface="Impact"/>
              </a:rPr>
              <a:t>fit </a:t>
            </a:r>
            <a:r>
              <a:rPr sz="1900" spc="114" dirty="0">
                <a:solidFill>
                  <a:srgbClr val="3D3C2C"/>
                </a:solidFill>
                <a:latin typeface="Impact"/>
                <a:cs typeface="Impact"/>
              </a:rPr>
              <a:t>after </a:t>
            </a:r>
            <a:r>
              <a:rPr sz="1900" spc="150" dirty="0">
                <a:solidFill>
                  <a:srgbClr val="3D3C2C"/>
                </a:solidFill>
                <a:latin typeface="Impact"/>
                <a:cs typeface="Impact"/>
              </a:rPr>
              <a:t>which </a:t>
            </a:r>
            <a:r>
              <a:rPr sz="1900" spc="335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1900" spc="185" dirty="0">
                <a:solidFill>
                  <a:srgbClr val="3D3C2C"/>
                </a:solidFill>
                <a:latin typeface="Impact"/>
                <a:cs typeface="Impact"/>
              </a:rPr>
              <a:t>confidence  </a:t>
            </a:r>
            <a:r>
              <a:rPr sz="1900" spc="80" dirty="0">
                <a:solidFill>
                  <a:srgbClr val="3D3C2C"/>
                </a:solidFill>
                <a:latin typeface="Impact"/>
                <a:cs typeface="Impact"/>
              </a:rPr>
              <a:t>interval </a:t>
            </a:r>
            <a:r>
              <a:rPr sz="1900" spc="15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1900" spc="160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1900" spc="145" dirty="0">
                <a:solidFill>
                  <a:srgbClr val="3D3C2C"/>
                </a:solidFill>
                <a:latin typeface="Impact"/>
                <a:cs typeface="Impact"/>
              </a:rPr>
              <a:t>parameters </a:t>
            </a:r>
            <a:r>
              <a:rPr sz="1900" spc="260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1900" spc="280" dirty="0">
                <a:solidFill>
                  <a:srgbClr val="3D3C2C"/>
                </a:solidFill>
                <a:latin typeface="Impact"/>
                <a:cs typeface="Impact"/>
              </a:rPr>
              <a:t>be</a:t>
            </a:r>
            <a:r>
              <a:rPr sz="1900" spc="38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1900" spc="180" dirty="0">
                <a:solidFill>
                  <a:srgbClr val="3D3C2C"/>
                </a:solidFill>
                <a:latin typeface="Impact"/>
                <a:cs typeface="Impact"/>
              </a:rPr>
              <a:t>found.</a:t>
            </a:r>
            <a:endParaRPr sz="19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4666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51455" algn="l"/>
              </a:tabLst>
            </a:pPr>
            <a:r>
              <a:rPr sz="4000" spc="165" dirty="0"/>
              <a:t>Regression	</a:t>
            </a:r>
            <a:r>
              <a:rPr sz="4000" spc="130" dirty="0"/>
              <a:t>Analysis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283967"/>
            <a:ext cx="6433820" cy="284226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marR="147955" indent="-274955">
              <a:lnSpc>
                <a:spcPts val="2110"/>
              </a:lnSpc>
              <a:spcBef>
                <a:spcPts val="605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Most </a:t>
            </a:r>
            <a:r>
              <a:rPr sz="2200" spc="235" dirty="0">
                <a:solidFill>
                  <a:srgbClr val="3D3C2C"/>
                </a:solidFill>
                <a:latin typeface="Impact"/>
                <a:cs typeface="Impact"/>
              </a:rPr>
              <a:t>commonly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200" spc="145" dirty="0">
                <a:solidFill>
                  <a:srgbClr val="3D3C2C"/>
                </a:solidFill>
                <a:latin typeface="Impact"/>
                <a:cs typeface="Impact"/>
              </a:rPr>
              <a:t>continuous </a:t>
            </a:r>
            <a:r>
              <a:rPr sz="2200" spc="60" dirty="0">
                <a:solidFill>
                  <a:srgbClr val="3D3C2C"/>
                </a:solidFill>
                <a:latin typeface="Impact"/>
                <a:cs typeface="Impact"/>
              </a:rPr>
              <a:t>distribution 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are</a:t>
            </a:r>
            <a:endParaRPr sz="2200">
              <a:latin typeface="Impact"/>
              <a:cs typeface="Impact"/>
            </a:endParaRPr>
          </a:p>
          <a:p>
            <a:pPr marL="424180" indent="-170815">
              <a:lnSpc>
                <a:spcPct val="100000"/>
              </a:lnSpc>
              <a:spcBef>
                <a:spcPts val="25"/>
              </a:spcBef>
              <a:buChar char="-"/>
              <a:tabLst>
                <a:tab pos="424815" algn="l"/>
              </a:tabLst>
            </a:pP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Weibull</a:t>
            </a:r>
            <a:r>
              <a:rPr sz="2200" spc="17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Distribution</a:t>
            </a:r>
            <a:endParaRPr sz="2200">
              <a:latin typeface="Impact"/>
              <a:cs typeface="Impact"/>
            </a:endParaRPr>
          </a:p>
          <a:p>
            <a:pPr marL="424180" indent="-170815">
              <a:lnSpc>
                <a:spcPct val="100000"/>
              </a:lnSpc>
              <a:buChar char="-"/>
              <a:tabLst>
                <a:tab pos="424815" algn="l"/>
              </a:tabLst>
            </a:pP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Normal</a:t>
            </a:r>
            <a:r>
              <a:rPr sz="2200" spc="17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Distribution</a:t>
            </a:r>
            <a:endParaRPr sz="2200">
              <a:latin typeface="Impact"/>
              <a:cs typeface="Impact"/>
            </a:endParaRPr>
          </a:p>
          <a:p>
            <a:pPr marL="424180" indent="-170815">
              <a:lnSpc>
                <a:spcPct val="100000"/>
              </a:lnSpc>
              <a:buChar char="-"/>
              <a:tabLst>
                <a:tab pos="424815" algn="l"/>
              </a:tabLst>
            </a:pP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Lognormal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Distribution</a:t>
            </a:r>
            <a:endParaRPr sz="2200">
              <a:latin typeface="Impact"/>
              <a:cs typeface="Impact"/>
            </a:endParaRPr>
          </a:p>
          <a:p>
            <a:pPr marL="424180" indent="-170815">
              <a:lnSpc>
                <a:spcPct val="100000"/>
              </a:lnSpc>
              <a:buChar char="-"/>
              <a:tabLst>
                <a:tab pos="424815" algn="l"/>
              </a:tabLst>
            </a:pP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Exponential</a:t>
            </a:r>
            <a:r>
              <a:rPr sz="2200" spc="17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Distribution</a:t>
            </a:r>
            <a:endParaRPr sz="2200">
              <a:latin typeface="Impact"/>
              <a:cs typeface="Impact"/>
            </a:endParaRPr>
          </a:p>
          <a:p>
            <a:pPr marL="287020" marR="5080" indent="-274955">
              <a:lnSpc>
                <a:spcPct val="80100"/>
              </a:lnSpc>
              <a:spcBef>
                <a:spcPts val="525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-40" dirty="0">
                <a:solidFill>
                  <a:srgbClr val="3D3C2C"/>
                </a:solidFill>
                <a:latin typeface="Impact"/>
                <a:cs typeface="Impact"/>
              </a:rPr>
              <a:t>First </a:t>
            </a:r>
            <a:r>
              <a:rPr sz="2200" spc="320" dirty="0">
                <a:solidFill>
                  <a:srgbClr val="3D3C2C"/>
                </a:solidFill>
                <a:latin typeface="Impact"/>
                <a:cs typeface="Impact"/>
              </a:rPr>
              <a:t>we </a:t>
            </a:r>
            <a:r>
              <a:rPr sz="2200" spc="80" dirty="0">
                <a:solidFill>
                  <a:srgbClr val="3D3C2C"/>
                </a:solidFill>
                <a:latin typeface="Impact"/>
                <a:cs typeface="Impact"/>
              </a:rPr>
              <a:t>linearize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145" dirty="0">
                <a:solidFill>
                  <a:srgbClr val="3D3C2C"/>
                </a:solidFill>
                <a:latin typeface="Impact"/>
                <a:cs typeface="Impact"/>
              </a:rPr>
              <a:t>basic </a:t>
            </a:r>
            <a:r>
              <a:rPr sz="2200" spc="390" dirty="0">
                <a:solidFill>
                  <a:srgbClr val="3D3C2C"/>
                </a:solidFill>
                <a:latin typeface="Impact"/>
                <a:cs typeface="Impact"/>
              </a:rPr>
              <a:t>CDF </a:t>
            </a:r>
            <a:r>
              <a:rPr sz="2200" spc="270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making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200" spc="135" dirty="0">
                <a:solidFill>
                  <a:srgbClr val="3D3C2C"/>
                </a:solidFill>
                <a:latin typeface="Impact"/>
                <a:cs typeface="Impact"/>
              </a:rPr>
              <a:t>required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transformation.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From that </a:t>
            </a:r>
            <a:r>
              <a:rPr sz="2200" spc="320" dirty="0">
                <a:solidFill>
                  <a:srgbClr val="3D3C2C"/>
                </a:solidFill>
                <a:latin typeface="Impact"/>
                <a:cs typeface="Impact"/>
              </a:rPr>
              <a:t>we 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find  </a:t>
            </a:r>
            <a:r>
              <a:rPr sz="2200" spc="170" dirty="0">
                <a:solidFill>
                  <a:srgbClr val="3D3C2C"/>
                </a:solidFill>
                <a:latin typeface="Impact"/>
                <a:cs typeface="Impact"/>
              </a:rPr>
              <a:t>parameters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</a:t>
            </a:r>
            <a:r>
              <a:rPr sz="2200" spc="28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70" dirty="0">
                <a:solidFill>
                  <a:srgbClr val="3D3C2C"/>
                </a:solidFill>
                <a:latin typeface="Impact"/>
                <a:cs typeface="Impact"/>
              </a:rPr>
              <a:t>distribution.</a:t>
            </a:r>
            <a:endParaRPr sz="22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004391"/>
            <a:ext cx="51530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558665" algn="l"/>
              </a:tabLst>
            </a:pPr>
            <a:r>
              <a:rPr sz="3600" spc="160" dirty="0"/>
              <a:t>Lineari</a:t>
            </a:r>
            <a:r>
              <a:rPr sz="3600" spc="125" dirty="0"/>
              <a:t>z</a:t>
            </a:r>
            <a:r>
              <a:rPr sz="3600" spc="545" dirty="0"/>
              <a:t>ed</a:t>
            </a:r>
            <a:r>
              <a:rPr sz="3600" dirty="0"/>
              <a:t> </a:t>
            </a:r>
            <a:r>
              <a:rPr sz="3600" spc="-275" dirty="0"/>
              <a:t> </a:t>
            </a:r>
            <a:r>
              <a:rPr sz="3600" spc="360" dirty="0"/>
              <a:t>F</a:t>
            </a:r>
            <a:r>
              <a:rPr sz="3600" spc="450" dirty="0"/>
              <a:t>o</a:t>
            </a:r>
            <a:r>
              <a:rPr sz="3600" spc="125" dirty="0"/>
              <a:t>r</a:t>
            </a:r>
            <a:r>
              <a:rPr sz="3600" spc="260" dirty="0"/>
              <a:t>m</a:t>
            </a:r>
            <a:r>
              <a:rPr sz="3600" spc="295" dirty="0"/>
              <a:t>ulae</a:t>
            </a:r>
            <a:r>
              <a:rPr sz="3600" dirty="0"/>
              <a:t>	</a:t>
            </a:r>
            <a:r>
              <a:rPr sz="3600" spc="105" dirty="0"/>
              <a:t>for  </a:t>
            </a:r>
            <a:r>
              <a:rPr sz="3600" spc="160" dirty="0"/>
              <a:t>Weibull</a:t>
            </a:r>
            <a:r>
              <a:rPr sz="3600" spc="335" dirty="0"/>
              <a:t> </a:t>
            </a:r>
            <a:r>
              <a:rPr sz="3600" spc="105" dirty="0"/>
              <a:t>Distribution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955" y="2277871"/>
            <a:ext cx="6280785" cy="284289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8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55" dirty="0">
                <a:solidFill>
                  <a:srgbClr val="3D3C2C"/>
                </a:solidFill>
                <a:latin typeface="Impact"/>
                <a:cs typeface="Impact"/>
              </a:rPr>
              <a:t>Xi=ln(ti)</a:t>
            </a:r>
            <a:endParaRPr sz="24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3D3C2C"/>
                </a:solidFill>
                <a:latin typeface="Impact"/>
                <a:cs typeface="Impact"/>
              </a:rPr>
              <a:t>Yi=ln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ln[1/(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1-F(ti)</a:t>
            </a:r>
            <a:r>
              <a:rPr sz="2400" spc="39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)]</a:t>
            </a:r>
            <a:endParaRPr sz="2400">
              <a:latin typeface="Impact"/>
              <a:cs typeface="Impact"/>
            </a:endParaRPr>
          </a:p>
          <a:p>
            <a:pPr marL="279400">
              <a:lnSpc>
                <a:spcPct val="100000"/>
              </a:lnSpc>
              <a:spcBef>
                <a:spcPts val="290"/>
              </a:spcBef>
            </a:pPr>
            <a:r>
              <a:rPr sz="2400" spc="220" dirty="0">
                <a:solidFill>
                  <a:srgbClr val="3D3C2C"/>
                </a:solidFill>
                <a:latin typeface="Impact"/>
                <a:cs typeface="Impact"/>
              </a:rPr>
              <a:t>where </a:t>
            </a: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F(ti) </a:t>
            </a:r>
            <a:r>
              <a:rPr sz="2400" spc="-175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Cumulative </a:t>
            </a: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Failure</a:t>
            </a:r>
            <a:r>
              <a:rPr sz="2400" spc="23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Function</a:t>
            </a:r>
            <a:endParaRPr sz="24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3D3C2C"/>
                </a:solidFill>
                <a:latin typeface="Impact"/>
                <a:cs typeface="Impact"/>
              </a:rPr>
              <a:t>F(ti)=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(i-0.3)/(n+4)</a:t>
            </a:r>
            <a:endParaRPr sz="2400">
              <a:latin typeface="Impact"/>
              <a:cs typeface="Impact"/>
            </a:endParaRPr>
          </a:p>
          <a:p>
            <a:pPr marL="279400">
              <a:lnSpc>
                <a:spcPct val="100000"/>
              </a:lnSpc>
              <a:spcBef>
                <a:spcPts val="285"/>
              </a:spcBef>
            </a:pP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(For </a:t>
            </a:r>
            <a:r>
              <a:rPr sz="2400" spc="40" dirty="0">
                <a:solidFill>
                  <a:srgbClr val="3D3C2C"/>
                </a:solidFill>
                <a:latin typeface="Impact"/>
                <a:cs typeface="Impact"/>
              </a:rPr>
              <a:t>ith </a:t>
            </a:r>
            <a:r>
              <a:rPr sz="2400" spc="75" dirty="0">
                <a:solidFill>
                  <a:srgbClr val="3D3C2C"/>
                </a:solidFill>
                <a:latin typeface="Impact"/>
                <a:cs typeface="Impact"/>
              </a:rPr>
              <a:t>failure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out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n</a:t>
            </a:r>
            <a:r>
              <a:rPr sz="2400" spc="24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35" dirty="0">
                <a:solidFill>
                  <a:srgbClr val="3D3C2C"/>
                </a:solidFill>
                <a:latin typeface="Impact"/>
                <a:cs typeface="Impact"/>
              </a:rPr>
              <a:t>components)</a:t>
            </a:r>
            <a:endParaRPr sz="24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170" dirty="0">
                <a:solidFill>
                  <a:srgbClr val="3D3C2C"/>
                </a:solidFill>
                <a:latin typeface="Impact"/>
                <a:cs typeface="Impact"/>
              </a:rPr>
              <a:t>β=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Slope</a:t>
            </a:r>
            <a:endParaRPr sz="24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η </a:t>
            </a:r>
            <a:r>
              <a:rPr sz="2400" spc="170" dirty="0">
                <a:solidFill>
                  <a:srgbClr val="3D3C2C"/>
                </a:solidFill>
                <a:latin typeface="Impact"/>
                <a:cs typeface="Impact"/>
              </a:rPr>
              <a:t>=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exp(-abs[intercept]/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β)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10613" y="935863"/>
            <a:ext cx="5935345" cy="4561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555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straight </a:t>
            </a:r>
            <a:r>
              <a:rPr sz="2400" spc="50" dirty="0">
                <a:solidFill>
                  <a:srgbClr val="3D3C2C"/>
                </a:solidFill>
                <a:latin typeface="Impact"/>
                <a:cs typeface="Impact"/>
              </a:rPr>
              <a:t>line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fitted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using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300" dirty="0">
                <a:solidFill>
                  <a:srgbClr val="3D3C2C"/>
                </a:solidFill>
                <a:latin typeface="Impact"/>
                <a:cs typeface="Impact"/>
              </a:rPr>
              <a:t>X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 </a:t>
            </a:r>
            <a:r>
              <a:rPr sz="2400" spc="280" dirty="0">
                <a:solidFill>
                  <a:srgbClr val="3D3C2C"/>
                </a:solidFill>
                <a:latin typeface="Impact"/>
                <a:cs typeface="Impact"/>
              </a:rPr>
              <a:t>Y </a:t>
            </a:r>
            <a:r>
              <a:rPr sz="2400" spc="330" dirty="0">
                <a:solidFill>
                  <a:srgbClr val="3D3C2C"/>
                </a:solidFill>
                <a:latin typeface="Impact"/>
                <a:cs typeface="Impact"/>
              </a:rPr>
              <a:t>data </a:t>
            </a:r>
            <a:r>
              <a:rPr sz="2400" spc="105" dirty="0">
                <a:solidFill>
                  <a:srgbClr val="3D3C2C"/>
                </a:solidFill>
                <a:latin typeface="Impact"/>
                <a:cs typeface="Impact"/>
              </a:rPr>
              <a:t>points 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2400" spc="105" dirty="0">
                <a:solidFill>
                  <a:srgbClr val="3D3C2C"/>
                </a:solidFill>
                <a:latin typeface="Impact"/>
                <a:cs typeface="Impact"/>
              </a:rPr>
              <a:t>minimizing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sum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 </a:t>
            </a:r>
            <a:r>
              <a:rPr sz="2400" spc="114" dirty="0">
                <a:solidFill>
                  <a:srgbClr val="3D3C2C"/>
                </a:solidFill>
                <a:latin typeface="Impact"/>
                <a:cs typeface="Impact"/>
              </a:rPr>
              <a:t>squares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distance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330" dirty="0">
                <a:solidFill>
                  <a:srgbClr val="3D3C2C"/>
                </a:solidFill>
                <a:latin typeface="Impact"/>
                <a:cs typeface="Impact"/>
              </a:rPr>
              <a:t>data  </a:t>
            </a:r>
            <a:r>
              <a:rPr sz="2400" spc="105" dirty="0">
                <a:solidFill>
                  <a:srgbClr val="3D3C2C"/>
                </a:solidFill>
                <a:latin typeface="Impact"/>
                <a:cs typeface="Impact"/>
              </a:rPr>
              <a:t>points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from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fitted </a:t>
            </a: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line.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distance </a:t>
            </a:r>
            <a:r>
              <a:rPr sz="2400" spc="330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400" spc="20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vertical 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or  </a:t>
            </a: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horizontal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direction.</a:t>
            </a:r>
            <a:endParaRPr sz="2400">
              <a:latin typeface="Impact"/>
              <a:cs typeface="Impac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286385" marR="31115" indent="-274320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There </a:t>
            </a:r>
            <a:r>
              <a:rPr sz="2400" spc="-175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correlation </a:t>
            </a:r>
            <a:r>
              <a:rPr sz="2400" spc="170" dirty="0">
                <a:solidFill>
                  <a:srgbClr val="3D3C2C"/>
                </a:solidFill>
                <a:latin typeface="Impact"/>
                <a:cs typeface="Impact"/>
              </a:rPr>
              <a:t>coefficient,  </a:t>
            </a: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referred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as </a:t>
            </a:r>
            <a:r>
              <a:rPr sz="2400" spc="-140" dirty="0">
                <a:solidFill>
                  <a:srgbClr val="3D3C2C"/>
                </a:solidFill>
                <a:latin typeface="Impact"/>
                <a:cs typeface="Impact"/>
              </a:rPr>
              <a:t>r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whose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values </a:t>
            </a:r>
            <a:r>
              <a:rPr sz="2400" spc="90" dirty="0">
                <a:solidFill>
                  <a:srgbClr val="3D3C2C"/>
                </a:solidFill>
                <a:latin typeface="Impact"/>
                <a:cs typeface="Impact"/>
              </a:rPr>
              <a:t>varies 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from </a:t>
            </a:r>
            <a:r>
              <a:rPr sz="2400" spc="250" dirty="0">
                <a:solidFill>
                  <a:srgbClr val="3D3C2C"/>
                </a:solidFill>
                <a:latin typeface="Impact"/>
                <a:cs typeface="Impact"/>
              </a:rPr>
              <a:t>-1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315" dirty="0">
                <a:solidFill>
                  <a:srgbClr val="3D3C2C"/>
                </a:solidFill>
                <a:latin typeface="Impact"/>
                <a:cs typeface="Impact"/>
              </a:rPr>
              <a:t>1.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35" dirty="0">
                <a:solidFill>
                  <a:srgbClr val="3D3C2C"/>
                </a:solidFill>
                <a:latin typeface="Impact"/>
                <a:cs typeface="Impact"/>
              </a:rPr>
              <a:t>more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value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r^2 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reaches </a:t>
            </a:r>
            <a:r>
              <a:rPr sz="2400" spc="415" dirty="0">
                <a:solidFill>
                  <a:srgbClr val="3D3C2C"/>
                </a:solidFill>
                <a:latin typeface="Impact"/>
                <a:cs typeface="Impact"/>
              </a:rPr>
              <a:t>1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29" dirty="0">
                <a:solidFill>
                  <a:srgbClr val="3D3C2C"/>
                </a:solidFill>
                <a:latin typeface="Impact"/>
                <a:cs typeface="Impact"/>
              </a:rPr>
              <a:t>more </a:t>
            </a: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linear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400" spc="114" dirty="0">
                <a:solidFill>
                  <a:srgbClr val="3D3C2C"/>
                </a:solidFill>
                <a:latin typeface="Impact"/>
                <a:cs typeface="Impact"/>
              </a:rPr>
              <a:t>relation </a:t>
            </a:r>
            <a:r>
              <a:rPr sz="2400" spc="290" dirty="0">
                <a:solidFill>
                  <a:srgbClr val="3D3C2C"/>
                </a:solidFill>
                <a:latin typeface="Impact"/>
                <a:cs typeface="Impact"/>
              </a:rPr>
              <a:t>between </a:t>
            </a:r>
            <a:r>
              <a:rPr sz="2400" spc="300" dirty="0">
                <a:solidFill>
                  <a:srgbClr val="3D3C2C"/>
                </a:solidFill>
                <a:latin typeface="Impact"/>
                <a:cs typeface="Impact"/>
              </a:rPr>
              <a:t>X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54" dirty="0">
                <a:solidFill>
                  <a:srgbClr val="3D3C2C"/>
                </a:solidFill>
                <a:latin typeface="Impact"/>
                <a:cs typeface="Impact"/>
              </a:rPr>
              <a:t>Y.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553336"/>
            <a:ext cx="6515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22345" algn="l"/>
              </a:tabLst>
            </a:pPr>
            <a:r>
              <a:rPr sz="3600" spc="265" dirty="0"/>
              <a:t>Most </a:t>
            </a:r>
            <a:r>
              <a:rPr sz="3600" spc="-275" dirty="0"/>
              <a:t> </a:t>
            </a:r>
            <a:r>
              <a:rPr sz="3600" spc="295" dirty="0"/>
              <a:t>L</a:t>
            </a:r>
            <a:r>
              <a:rPr sz="3600" spc="180" dirty="0"/>
              <a:t>ikelihoo</a:t>
            </a:r>
            <a:r>
              <a:rPr sz="3600" spc="229" dirty="0"/>
              <a:t>d</a:t>
            </a:r>
            <a:r>
              <a:rPr sz="3600" dirty="0"/>
              <a:t>	</a:t>
            </a:r>
            <a:r>
              <a:rPr sz="3600" spc="434" dirty="0"/>
              <a:t>Method(</a:t>
            </a:r>
            <a:r>
              <a:rPr sz="3600" spc="650" dirty="0"/>
              <a:t>M</a:t>
            </a:r>
            <a:r>
              <a:rPr sz="3600" spc="305" dirty="0"/>
              <a:t>LE)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623186" y="2448305"/>
            <a:ext cx="5598795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1092200" indent="-27432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Impact"/>
                <a:cs typeface="Impact"/>
              </a:rPr>
              <a:t>It </a:t>
            </a: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also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helps </a:t>
            </a:r>
            <a:r>
              <a:rPr sz="2400" spc="2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estimating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parameters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</a:t>
            </a:r>
            <a:r>
              <a:rPr sz="2400" spc="27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distribution.</a:t>
            </a:r>
            <a:endParaRPr sz="2400">
              <a:latin typeface="Impact"/>
              <a:cs typeface="Impact"/>
            </a:endParaRPr>
          </a:p>
          <a:p>
            <a:pPr marL="286385" marR="130810" indent="-27432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Impact"/>
                <a:cs typeface="Impact"/>
              </a:rPr>
              <a:t>It 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does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that 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2400" spc="150" dirty="0">
                <a:solidFill>
                  <a:srgbClr val="3D3C2C"/>
                </a:solidFill>
                <a:latin typeface="Impact"/>
                <a:cs typeface="Impact"/>
              </a:rPr>
              <a:t>defining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likelihood 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function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which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function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parameters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</a:t>
            </a:r>
            <a:r>
              <a:rPr sz="2400" spc="30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distribution.</a:t>
            </a:r>
            <a:endParaRPr sz="2400">
              <a:latin typeface="Impact"/>
              <a:cs typeface="Impact"/>
            </a:endParaRPr>
          </a:p>
          <a:p>
            <a:pPr marL="286385" marR="5080" indent="-274320">
              <a:lnSpc>
                <a:spcPct val="100000"/>
              </a:lnSpc>
              <a:spcBef>
                <a:spcPts val="580"/>
              </a:spcBef>
              <a:tabLst>
                <a:tab pos="1964055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Likelihood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function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maximized  to</a:t>
            </a:r>
            <a:r>
              <a:rPr sz="2400" spc="22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find</a:t>
            </a:r>
            <a:r>
              <a:rPr sz="2400" spc="22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	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parameters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distribution.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004391"/>
            <a:ext cx="621538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2514600" algn="l"/>
              </a:tabLst>
            </a:pPr>
            <a:r>
              <a:rPr sz="3600" spc="155" dirty="0"/>
              <a:t>Life</a:t>
            </a:r>
            <a:r>
              <a:rPr sz="3600" spc="345" dirty="0"/>
              <a:t> </a:t>
            </a:r>
            <a:r>
              <a:rPr sz="3600" spc="114" dirty="0"/>
              <a:t>Testing	</a:t>
            </a:r>
            <a:r>
              <a:rPr sz="3600" spc="520" dirty="0"/>
              <a:t>Data </a:t>
            </a:r>
            <a:r>
              <a:rPr sz="3600" spc="195" dirty="0"/>
              <a:t>Types</a:t>
            </a:r>
            <a:r>
              <a:rPr sz="3600" spc="130" dirty="0"/>
              <a:t> </a:t>
            </a:r>
            <a:r>
              <a:rPr sz="3600" spc="290" dirty="0"/>
              <a:t>Used  </a:t>
            </a:r>
            <a:r>
              <a:rPr sz="3600" spc="130" dirty="0"/>
              <a:t>for </a:t>
            </a:r>
            <a:r>
              <a:rPr sz="3600" spc="484" dirty="0"/>
              <a:t>MLE</a:t>
            </a:r>
            <a:r>
              <a:rPr sz="3600" spc="575" dirty="0"/>
              <a:t> </a:t>
            </a:r>
            <a:r>
              <a:rPr sz="3600" spc="165" dirty="0"/>
              <a:t>Estimates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457325" y="3486150"/>
            <a:ext cx="1666875" cy="8572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104769" y="2990342"/>
            <a:ext cx="647700" cy="930910"/>
          </a:xfrm>
          <a:custGeom>
            <a:avLst/>
            <a:gdLst/>
            <a:ahLst/>
            <a:cxnLst/>
            <a:rect l="l" t="t" r="r" b="b"/>
            <a:pathLst>
              <a:path w="647700" h="930910">
                <a:moveTo>
                  <a:pt x="0" y="930783"/>
                </a:moveTo>
                <a:lnTo>
                  <a:pt x="647445" y="0"/>
                </a:lnTo>
              </a:path>
            </a:pathLst>
          </a:custGeom>
          <a:ln w="15875">
            <a:solidFill>
              <a:srgbClr val="759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24275" y="2552700"/>
            <a:ext cx="1666875" cy="8572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71084" y="2524886"/>
            <a:ext cx="647700" cy="465455"/>
          </a:xfrm>
          <a:custGeom>
            <a:avLst/>
            <a:gdLst/>
            <a:ahLst/>
            <a:cxnLst/>
            <a:rect l="l" t="t" r="r" b="b"/>
            <a:pathLst>
              <a:path w="647700" h="465455">
                <a:moveTo>
                  <a:pt x="0" y="465454"/>
                </a:moveTo>
                <a:lnTo>
                  <a:pt x="647573" y="0"/>
                </a:lnTo>
              </a:path>
            </a:pathLst>
          </a:custGeom>
          <a:ln w="15875">
            <a:solidFill>
              <a:srgbClr val="85B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91225" y="2095500"/>
            <a:ext cx="1666875" cy="857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71084" y="2990342"/>
            <a:ext cx="647700" cy="465455"/>
          </a:xfrm>
          <a:custGeom>
            <a:avLst/>
            <a:gdLst/>
            <a:ahLst/>
            <a:cxnLst/>
            <a:rect l="l" t="t" r="r" b="b"/>
            <a:pathLst>
              <a:path w="647700" h="465454">
                <a:moveTo>
                  <a:pt x="0" y="0"/>
                </a:moveTo>
                <a:lnTo>
                  <a:pt x="647573" y="465328"/>
                </a:lnTo>
              </a:path>
            </a:pathLst>
          </a:custGeom>
          <a:ln w="15875">
            <a:solidFill>
              <a:srgbClr val="85B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91225" y="3019425"/>
            <a:ext cx="1666875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04769" y="3921125"/>
            <a:ext cx="647700" cy="930910"/>
          </a:xfrm>
          <a:custGeom>
            <a:avLst/>
            <a:gdLst/>
            <a:ahLst/>
            <a:cxnLst/>
            <a:rect l="l" t="t" r="r" b="b"/>
            <a:pathLst>
              <a:path w="647700" h="930910">
                <a:moveTo>
                  <a:pt x="0" y="0"/>
                </a:moveTo>
                <a:lnTo>
                  <a:pt x="647445" y="930782"/>
                </a:lnTo>
              </a:path>
            </a:pathLst>
          </a:custGeom>
          <a:ln w="15875">
            <a:solidFill>
              <a:srgbClr val="759D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724275" y="4419600"/>
            <a:ext cx="1666875" cy="8572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026153" y="4397121"/>
            <a:ext cx="1070610" cy="82105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59079">
              <a:lnSpc>
                <a:spcPct val="100000"/>
              </a:lnSpc>
              <a:spcBef>
                <a:spcPts val="600"/>
              </a:spcBef>
            </a:pPr>
            <a:r>
              <a:rPr sz="1500" spc="110" dirty="0">
                <a:latin typeface="Impact"/>
                <a:cs typeface="Impact"/>
              </a:rPr>
              <a:t>TYPE</a:t>
            </a:r>
            <a:r>
              <a:rPr sz="1500" spc="114" dirty="0">
                <a:latin typeface="Impact"/>
                <a:cs typeface="Impact"/>
              </a:rPr>
              <a:t> </a:t>
            </a:r>
            <a:r>
              <a:rPr sz="1500" spc="-90" dirty="0">
                <a:latin typeface="Impact"/>
                <a:cs typeface="Impact"/>
              </a:rPr>
              <a:t>II</a:t>
            </a:r>
            <a:endParaRPr sz="1500">
              <a:latin typeface="Impact"/>
              <a:cs typeface="Impact"/>
            </a:endParaRPr>
          </a:p>
          <a:p>
            <a:pPr marL="12700" marR="5080" indent="223520">
              <a:lnSpc>
                <a:spcPts val="1660"/>
              </a:lnSpc>
              <a:spcBef>
                <a:spcPts val="680"/>
              </a:spcBef>
            </a:pPr>
            <a:r>
              <a:rPr sz="1500" spc="60" dirty="0">
                <a:latin typeface="Impact"/>
                <a:cs typeface="Impact"/>
              </a:rPr>
              <a:t>Failure  </a:t>
            </a:r>
            <a:r>
              <a:rPr sz="1500" spc="70" dirty="0">
                <a:latin typeface="Impact"/>
                <a:cs typeface="Impact"/>
              </a:rPr>
              <a:t>Te</a:t>
            </a:r>
            <a:r>
              <a:rPr sz="1500" spc="20" dirty="0">
                <a:latin typeface="Impact"/>
                <a:cs typeface="Impact"/>
              </a:rPr>
              <a:t>rmi</a:t>
            </a:r>
            <a:r>
              <a:rPr sz="1500" spc="200" dirty="0">
                <a:latin typeface="Impact"/>
                <a:cs typeface="Impact"/>
              </a:rPr>
              <a:t>n</a:t>
            </a:r>
            <a:r>
              <a:rPr sz="1500" spc="185" dirty="0">
                <a:latin typeface="Impact"/>
                <a:cs typeface="Impact"/>
              </a:rPr>
              <a:t>a</a:t>
            </a:r>
            <a:r>
              <a:rPr sz="1500" spc="55" dirty="0">
                <a:latin typeface="Impact"/>
                <a:cs typeface="Impact"/>
              </a:rPr>
              <a:t>t</a:t>
            </a:r>
            <a:r>
              <a:rPr sz="1500" spc="225" dirty="0">
                <a:latin typeface="Impact"/>
                <a:cs typeface="Impact"/>
              </a:rPr>
              <a:t>ed</a:t>
            </a:r>
            <a:endParaRPr sz="1500">
              <a:latin typeface="Impact"/>
              <a:cs typeface="Impac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71084" y="4386579"/>
            <a:ext cx="647700" cy="465455"/>
          </a:xfrm>
          <a:custGeom>
            <a:avLst/>
            <a:gdLst/>
            <a:ahLst/>
            <a:cxnLst/>
            <a:rect l="l" t="t" r="r" b="b"/>
            <a:pathLst>
              <a:path w="647700" h="465454">
                <a:moveTo>
                  <a:pt x="0" y="465328"/>
                </a:moveTo>
                <a:lnTo>
                  <a:pt x="647573" y="0"/>
                </a:lnTo>
              </a:path>
            </a:pathLst>
          </a:custGeom>
          <a:ln w="15875">
            <a:solidFill>
              <a:srgbClr val="85B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91225" y="3952875"/>
            <a:ext cx="1666875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88667" y="2279650"/>
            <a:ext cx="5685790" cy="211645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405630" marR="5080" indent="1905" algn="ctr">
              <a:lnSpc>
                <a:spcPts val="1660"/>
              </a:lnSpc>
              <a:spcBef>
                <a:spcPts val="270"/>
              </a:spcBef>
            </a:pPr>
            <a:r>
              <a:rPr sz="1500" spc="75" dirty="0">
                <a:latin typeface="Impact"/>
                <a:cs typeface="Impact"/>
              </a:rPr>
              <a:t>With  </a:t>
            </a:r>
            <a:r>
              <a:rPr sz="1500" spc="125" dirty="0">
                <a:latin typeface="Impact"/>
                <a:cs typeface="Impact"/>
              </a:rPr>
              <a:t>Rep</a:t>
            </a:r>
            <a:r>
              <a:rPr sz="1500" spc="70" dirty="0">
                <a:latin typeface="Impact"/>
                <a:cs typeface="Impact"/>
              </a:rPr>
              <a:t>l</a:t>
            </a:r>
            <a:r>
              <a:rPr sz="1500" spc="260" dirty="0">
                <a:latin typeface="Impact"/>
                <a:cs typeface="Impact"/>
              </a:rPr>
              <a:t>a</a:t>
            </a:r>
            <a:r>
              <a:rPr sz="1500" spc="229" dirty="0">
                <a:latin typeface="Impact"/>
                <a:cs typeface="Impact"/>
              </a:rPr>
              <a:t>cem</a:t>
            </a:r>
            <a:r>
              <a:rPr sz="1500" spc="190" dirty="0">
                <a:latin typeface="Impact"/>
                <a:cs typeface="Impact"/>
              </a:rPr>
              <a:t>e</a:t>
            </a:r>
            <a:r>
              <a:rPr sz="1500" spc="90" dirty="0">
                <a:latin typeface="Impact"/>
                <a:cs typeface="Impact"/>
              </a:rPr>
              <a:t>nt</a:t>
            </a:r>
            <a:endParaRPr sz="1500">
              <a:latin typeface="Impact"/>
              <a:cs typeface="Impact"/>
            </a:endParaRPr>
          </a:p>
          <a:p>
            <a:pPr marR="134620" algn="ctr">
              <a:lnSpc>
                <a:spcPts val="1650"/>
              </a:lnSpc>
            </a:pPr>
            <a:r>
              <a:rPr sz="1500" spc="110" dirty="0">
                <a:latin typeface="Impact"/>
                <a:cs typeface="Impact"/>
              </a:rPr>
              <a:t>TYPE</a:t>
            </a:r>
            <a:r>
              <a:rPr sz="1500" spc="125" dirty="0">
                <a:latin typeface="Impact"/>
                <a:cs typeface="Impact"/>
              </a:rPr>
              <a:t> </a:t>
            </a:r>
            <a:r>
              <a:rPr sz="1500" spc="-95" dirty="0">
                <a:latin typeface="Impact"/>
                <a:cs typeface="Impact"/>
              </a:rPr>
              <a:t>I</a:t>
            </a:r>
            <a:endParaRPr sz="1500">
              <a:latin typeface="Impact"/>
              <a:cs typeface="Impact"/>
            </a:endParaRPr>
          </a:p>
          <a:p>
            <a:pPr marR="132715" algn="ctr">
              <a:lnSpc>
                <a:spcPts val="1739"/>
              </a:lnSpc>
              <a:spcBef>
                <a:spcPts val="505"/>
              </a:spcBef>
            </a:pPr>
            <a:r>
              <a:rPr sz="1500" spc="75" dirty="0">
                <a:latin typeface="Impact"/>
                <a:cs typeface="Impact"/>
              </a:rPr>
              <a:t>Time</a:t>
            </a:r>
            <a:r>
              <a:rPr sz="1500" spc="120" dirty="0">
                <a:latin typeface="Impact"/>
                <a:cs typeface="Impact"/>
              </a:rPr>
              <a:t> </a:t>
            </a:r>
            <a:r>
              <a:rPr sz="1500" spc="110" dirty="0">
                <a:latin typeface="Impact"/>
                <a:cs typeface="Impact"/>
              </a:rPr>
              <a:t>Terminated</a:t>
            </a:r>
            <a:endParaRPr sz="1500">
              <a:latin typeface="Impact"/>
              <a:cs typeface="Impact"/>
            </a:endParaRPr>
          </a:p>
          <a:p>
            <a:pPr marL="4405630" marR="5080" indent="-635" algn="ctr">
              <a:lnSpc>
                <a:spcPts val="1660"/>
              </a:lnSpc>
              <a:spcBef>
                <a:spcPts val="110"/>
              </a:spcBef>
            </a:pPr>
            <a:r>
              <a:rPr sz="1500" spc="95" dirty="0">
                <a:latin typeface="Impact"/>
                <a:cs typeface="Impact"/>
              </a:rPr>
              <a:t>Without  </a:t>
            </a:r>
            <a:r>
              <a:rPr sz="1500" spc="125" dirty="0">
                <a:latin typeface="Impact"/>
                <a:cs typeface="Impact"/>
              </a:rPr>
              <a:t>Rep</a:t>
            </a:r>
            <a:r>
              <a:rPr sz="1500" spc="70" dirty="0">
                <a:latin typeface="Impact"/>
                <a:cs typeface="Impact"/>
              </a:rPr>
              <a:t>l</a:t>
            </a:r>
            <a:r>
              <a:rPr sz="1500" spc="260" dirty="0">
                <a:latin typeface="Impact"/>
                <a:cs typeface="Impact"/>
              </a:rPr>
              <a:t>a</a:t>
            </a:r>
            <a:r>
              <a:rPr sz="1500" spc="229" dirty="0">
                <a:latin typeface="Impact"/>
                <a:cs typeface="Impact"/>
              </a:rPr>
              <a:t>cem</a:t>
            </a:r>
            <a:r>
              <a:rPr sz="1500" spc="190" dirty="0">
                <a:latin typeface="Impact"/>
                <a:cs typeface="Impact"/>
              </a:rPr>
              <a:t>e</a:t>
            </a:r>
            <a:r>
              <a:rPr sz="1500" spc="90" dirty="0">
                <a:latin typeface="Impact"/>
                <a:cs typeface="Impact"/>
              </a:rPr>
              <a:t>nt</a:t>
            </a:r>
            <a:endParaRPr sz="15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500" spc="65" dirty="0">
                <a:latin typeface="Impact"/>
                <a:cs typeface="Impact"/>
              </a:rPr>
              <a:t>Life</a:t>
            </a:r>
            <a:r>
              <a:rPr sz="1500" spc="120" dirty="0">
                <a:latin typeface="Impact"/>
                <a:cs typeface="Impact"/>
              </a:rPr>
              <a:t> </a:t>
            </a:r>
            <a:r>
              <a:rPr sz="1500" spc="45" dirty="0">
                <a:latin typeface="Impact"/>
                <a:cs typeface="Impact"/>
              </a:rPr>
              <a:t>Testing</a:t>
            </a:r>
            <a:endParaRPr sz="1500">
              <a:latin typeface="Impact"/>
              <a:cs typeface="Impact"/>
            </a:endParaRPr>
          </a:p>
          <a:p>
            <a:pPr marR="434975" algn="r">
              <a:lnSpc>
                <a:spcPct val="100000"/>
              </a:lnSpc>
              <a:spcBef>
                <a:spcPts val="1040"/>
              </a:spcBef>
            </a:pPr>
            <a:r>
              <a:rPr sz="1500" spc="80" dirty="0">
                <a:latin typeface="Impact"/>
                <a:cs typeface="Impact"/>
              </a:rPr>
              <a:t>W</a:t>
            </a:r>
            <a:r>
              <a:rPr sz="1500" spc="30" dirty="0">
                <a:latin typeface="Impact"/>
                <a:cs typeface="Impact"/>
              </a:rPr>
              <a:t>i</a:t>
            </a:r>
            <a:r>
              <a:rPr sz="1500" spc="50" dirty="0">
                <a:latin typeface="Impact"/>
                <a:cs typeface="Impact"/>
              </a:rPr>
              <a:t>t</a:t>
            </a:r>
            <a:r>
              <a:rPr sz="1500" spc="130" dirty="0">
                <a:latin typeface="Impact"/>
                <a:cs typeface="Impact"/>
              </a:rPr>
              <a:t>h</a:t>
            </a:r>
            <a:endParaRPr sz="1500">
              <a:latin typeface="Impact"/>
              <a:cs typeface="Impac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81725" y="4352035"/>
            <a:ext cx="129286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25" dirty="0">
                <a:latin typeface="Impact"/>
                <a:cs typeface="Impact"/>
              </a:rPr>
              <a:t>Rep</a:t>
            </a:r>
            <a:r>
              <a:rPr sz="1500" spc="70" dirty="0">
                <a:latin typeface="Impact"/>
                <a:cs typeface="Impact"/>
              </a:rPr>
              <a:t>l</a:t>
            </a:r>
            <a:r>
              <a:rPr sz="1500" spc="260" dirty="0">
                <a:latin typeface="Impact"/>
                <a:cs typeface="Impact"/>
              </a:rPr>
              <a:t>a</a:t>
            </a:r>
            <a:r>
              <a:rPr sz="1500" spc="229" dirty="0">
                <a:latin typeface="Impact"/>
                <a:cs typeface="Impact"/>
              </a:rPr>
              <a:t>cem</a:t>
            </a:r>
            <a:r>
              <a:rPr sz="1500" spc="190" dirty="0">
                <a:latin typeface="Impact"/>
                <a:cs typeface="Impact"/>
              </a:rPr>
              <a:t>e</a:t>
            </a:r>
            <a:r>
              <a:rPr sz="1500" spc="90" dirty="0">
                <a:latin typeface="Impact"/>
                <a:cs typeface="Impact"/>
              </a:rPr>
              <a:t>nt</a:t>
            </a:r>
            <a:endParaRPr sz="1500">
              <a:latin typeface="Impact"/>
              <a:cs typeface="Impac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71084" y="4851908"/>
            <a:ext cx="647700" cy="465455"/>
          </a:xfrm>
          <a:custGeom>
            <a:avLst/>
            <a:gdLst/>
            <a:ahLst/>
            <a:cxnLst/>
            <a:rect l="l" t="t" r="r" b="b"/>
            <a:pathLst>
              <a:path w="647700" h="465454">
                <a:moveTo>
                  <a:pt x="0" y="0"/>
                </a:moveTo>
                <a:lnTo>
                  <a:pt x="647573" y="465455"/>
                </a:lnTo>
              </a:path>
            </a:pathLst>
          </a:custGeom>
          <a:ln w="15875">
            <a:solidFill>
              <a:srgbClr val="85B3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991225" y="4886325"/>
            <a:ext cx="1666875" cy="8572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181725" y="5072633"/>
            <a:ext cx="1292860" cy="46482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278765">
              <a:lnSpc>
                <a:spcPts val="1660"/>
              </a:lnSpc>
              <a:spcBef>
                <a:spcPts val="270"/>
              </a:spcBef>
            </a:pPr>
            <a:r>
              <a:rPr sz="1500" spc="95" dirty="0">
                <a:latin typeface="Impact"/>
                <a:cs typeface="Impact"/>
              </a:rPr>
              <a:t>Without  </a:t>
            </a:r>
            <a:r>
              <a:rPr sz="1500" spc="125" dirty="0">
                <a:latin typeface="Impact"/>
                <a:cs typeface="Impact"/>
              </a:rPr>
              <a:t>Rep</a:t>
            </a:r>
            <a:r>
              <a:rPr sz="1500" spc="70" dirty="0">
                <a:latin typeface="Impact"/>
                <a:cs typeface="Impact"/>
              </a:rPr>
              <a:t>l</a:t>
            </a:r>
            <a:r>
              <a:rPr sz="1500" spc="260" dirty="0">
                <a:latin typeface="Impact"/>
                <a:cs typeface="Impact"/>
              </a:rPr>
              <a:t>a</a:t>
            </a:r>
            <a:r>
              <a:rPr sz="1500" spc="229" dirty="0">
                <a:latin typeface="Impact"/>
                <a:cs typeface="Impact"/>
              </a:rPr>
              <a:t>cem</a:t>
            </a:r>
            <a:r>
              <a:rPr sz="1500" spc="190" dirty="0">
                <a:latin typeface="Impact"/>
                <a:cs typeface="Impact"/>
              </a:rPr>
              <a:t>e</a:t>
            </a:r>
            <a:r>
              <a:rPr sz="1500" spc="90" dirty="0">
                <a:latin typeface="Impact"/>
                <a:cs typeface="Impact"/>
              </a:rPr>
              <a:t>nt</a:t>
            </a:r>
            <a:endParaRPr sz="15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spc="484" dirty="0"/>
              <a:t>MLE </a:t>
            </a:r>
            <a:r>
              <a:rPr sz="3600" spc="160" dirty="0"/>
              <a:t>Weibull</a:t>
            </a:r>
            <a:r>
              <a:rPr sz="3600" spc="145" dirty="0"/>
              <a:t> </a:t>
            </a:r>
            <a:r>
              <a:rPr sz="3600" spc="325" dirty="0"/>
              <a:t>Parameter  </a:t>
            </a:r>
            <a:r>
              <a:rPr sz="3600" spc="185" dirty="0"/>
              <a:t>Estimation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5959963" y="3549737"/>
            <a:ext cx="278765" cy="0"/>
          </a:xfrm>
          <a:custGeom>
            <a:avLst/>
            <a:gdLst/>
            <a:ahLst/>
            <a:cxnLst/>
            <a:rect l="l" t="t" r="r" b="b"/>
            <a:pathLst>
              <a:path w="278764">
                <a:moveTo>
                  <a:pt x="0" y="0"/>
                </a:moveTo>
                <a:lnTo>
                  <a:pt x="278319" y="0"/>
                </a:lnTo>
              </a:path>
            </a:pathLst>
          </a:custGeom>
          <a:ln w="146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61557" y="354973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1845" y="0"/>
                </a:lnTo>
              </a:path>
            </a:pathLst>
          </a:custGeom>
          <a:ln w="146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11257" y="5144235"/>
            <a:ext cx="191770" cy="0"/>
          </a:xfrm>
          <a:custGeom>
            <a:avLst/>
            <a:gdLst/>
            <a:ahLst/>
            <a:cxnLst/>
            <a:rect l="l" t="t" r="r" b="b"/>
            <a:pathLst>
              <a:path w="191769">
                <a:moveTo>
                  <a:pt x="0" y="0"/>
                </a:moveTo>
                <a:lnTo>
                  <a:pt x="191731" y="0"/>
                </a:lnTo>
              </a:path>
            </a:pathLst>
          </a:custGeom>
          <a:ln w="1460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82354" y="4861188"/>
            <a:ext cx="11811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i="1" spc="-40" dirty="0">
                <a:latin typeface="Symbol"/>
                <a:cs typeface="Symbol"/>
              </a:rPr>
              <a:t>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5033" y="3726686"/>
            <a:ext cx="16865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580515" algn="l"/>
              </a:tabLst>
            </a:pPr>
            <a:r>
              <a:rPr sz="1400" i="1" spc="-40" dirty="0">
                <a:latin typeface="Symbol"/>
                <a:cs typeface="Symbol"/>
              </a:rPr>
              <a:t></a:t>
            </a:r>
            <a:r>
              <a:rPr sz="1400" spc="-40" dirty="0">
                <a:latin typeface="Times New Roman"/>
                <a:cs typeface="Times New Roman"/>
              </a:rPr>
              <a:t>	</a:t>
            </a:r>
            <a:r>
              <a:rPr sz="1400" i="1" spc="-40" dirty="0">
                <a:latin typeface="Symbol"/>
                <a:cs typeface="Symbol"/>
              </a:rPr>
              <a:t>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1717" y="4563179"/>
            <a:ext cx="31496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10" dirty="0">
                <a:latin typeface="Times New Roman"/>
                <a:cs typeface="Times New Roman"/>
              </a:rPr>
              <a:t>1 </a:t>
            </a:r>
            <a:r>
              <a:rPr sz="1300" spc="5" dirty="0">
                <a:latin typeface="Times New Roman"/>
                <a:cs typeface="Times New Roman"/>
              </a:rPr>
              <a:t>/</a:t>
            </a:r>
            <a:r>
              <a:rPr sz="1300" spc="-229" dirty="0">
                <a:latin typeface="Times New Roman"/>
                <a:cs typeface="Times New Roman"/>
              </a:rPr>
              <a:t> </a:t>
            </a:r>
            <a:r>
              <a:rPr sz="1400" i="1" spc="-40" dirty="0">
                <a:latin typeface="Symbol"/>
                <a:cs typeface="Symbol"/>
              </a:rPr>
              <a:t>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33046" y="4990160"/>
            <a:ext cx="31940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75" spc="7" baseline="-11111" dirty="0">
                <a:latin typeface="Symbol"/>
                <a:cs typeface="Symbol"/>
              </a:rPr>
              <a:t></a:t>
            </a:r>
            <a:r>
              <a:rPr sz="3375" spc="-472" baseline="-11111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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33046" y="5263974"/>
            <a:ext cx="31940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50" spc="5" dirty="0">
                <a:latin typeface="Symbol"/>
                <a:cs typeface="Symbol"/>
              </a:rPr>
              <a:t></a:t>
            </a:r>
            <a:r>
              <a:rPr sz="2250" spc="-315" dirty="0">
                <a:latin typeface="Times New Roman"/>
                <a:cs typeface="Times New Roman"/>
              </a:rPr>
              <a:t> </a:t>
            </a:r>
            <a:r>
              <a:rPr sz="3375" spc="7" baseline="-6172" dirty="0">
                <a:latin typeface="Symbol"/>
                <a:cs typeface="Symbol"/>
              </a:rPr>
              <a:t></a:t>
            </a:r>
            <a:endParaRPr sz="3375" baseline="-6172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51222" y="4686286"/>
            <a:ext cx="50101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100" i="1" spc="-60" baseline="-19841" dirty="0">
                <a:latin typeface="Symbol"/>
                <a:cs typeface="Symbol"/>
              </a:rPr>
              <a:t></a:t>
            </a:r>
            <a:r>
              <a:rPr sz="2100" i="1" spc="-60" baseline="-19841" dirty="0">
                <a:latin typeface="Times New Roman"/>
                <a:cs typeface="Times New Roman"/>
              </a:rPr>
              <a:t> </a:t>
            </a:r>
            <a:r>
              <a:rPr sz="3375" spc="7" baseline="-6172" dirty="0">
                <a:latin typeface="Symbol"/>
                <a:cs typeface="Symbol"/>
              </a:rPr>
              <a:t></a:t>
            </a:r>
            <a:r>
              <a:rPr sz="3375" spc="-375" baseline="-6172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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0828" y="4715495"/>
            <a:ext cx="57023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75" spc="7" baseline="6172" dirty="0">
                <a:latin typeface="Symbol"/>
                <a:cs typeface="Symbol"/>
              </a:rPr>
              <a:t></a:t>
            </a:r>
            <a:r>
              <a:rPr sz="3375" spc="7" baseline="6172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1</a:t>
            </a:r>
            <a:r>
              <a:rPr sz="2250" spc="-6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Symbol"/>
                <a:cs typeface="Symbol"/>
              </a:rPr>
              <a:t>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9383" y="4915211"/>
            <a:ext cx="749300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4485" algn="l"/>
              </a:tabLst>
            </a:pPr>
            <a:r>
              <a:rPr sz="2350" i="1" spc="-50" dirty="0">
                <a:latin typeface="Symbol"/>
                <a:cs typeface="Symbol"/>
              </a:rPr>
              <a:t></a:t>
            </a:r>
            <a:r>
              <a:rPr sz="2350" spc="-50" dirty="0">
                <a:latin typeface="Times New Roman"/>
                <a:cs typeface="Times New Roman"/>
              </a:rPr>
              <a:t>	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225" dirty="0">
                <a:latin typeface="Times New Roman"/>
                <a:cs typeface="Times New Roman"/>
              </a:rPr>
              <a:t> </a:t>
            </a:r>
            <a:r>
              <a:rPr sz="3375" spc="7" baseline="-11111" dirty="0">
                <a:latin typeface="Symbol"/>
                <a:cs typeface="Symbol"/>
              </a:rPr>
              <a:t></a:t>
            </a:r>
            <a:endParaRPr sz="3375" baseline="-11111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31058" y="4700059"/>
            <a:ext cx="914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spc="10" dirty="0"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936557" y="3105561"/>
            <a:ext cx="914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spc="10" dirty="0"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20043" y="3541359"/>
            <a:ext cx="7239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spc="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53737" y="3565557"/>
            <a:ext cx="914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spc="10" dirty="0"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65265" y="4001326"/>
            <a:ext cx="914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spc="10" dirty="0">
                <a:latin typeface="Times New Roman"/>
                <a:cs typeface="Times New Roman"/>
              </a:rPr>
              <a:t>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9676" y="4001326"/>
            <a:ext cx="7239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spc="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91858" y="2644655"/>
            <a:ext cx="914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spc="10" dirty="0">
                <a:latin typeface="Times New Roman"/>
                <a:cs typeface="Times New Roman"/>
              </a:rPr>
              <a:t>r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32340" y="3204496"/>
            <a:ext cx="374586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04565" algn="l"/>
              </a:tabLst>
            </a:pPr>
            <a:r>
              <a:rPr sz="1300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i="1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i="1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</a:t>
            </a:r>
            <a:r>
              <a:rPr sz="1300" i="1" u="heavy" spc="-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300" u="heavy" spc="65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</a:t>
            </a:r>
            <a:r>
              <a:rPr sz="13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3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0" dirty="0">
                <a:latin typeface="Times New Roman"/>
                <a:cs typeface="Times New Roman"/>
              </a:rPr>
              <a:t> </a:t>
            </a:r>
            <a:r>
              <a:rPr sz="3375" spc="15" baseline="-25925" dirty="0">
                <a:latin typeface="Symbol"/>
                <a:cs typeface="Symbol"/>
              </a:rPr>
              <a:t></a:t>
            </a:r>
            <a:endParaRPr sz="3375" baseline="-25925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57518" y="3080538"/>
            <a:ext cx="222186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397635" algn="l"/>
                <a:tab pos="2143125" algn="l"/>
              </a:tabLst>
            </a:pPr>
            <a:r>
              <a:rPr sz="1300" i="1" spc="5" dirty="0">
                <a:latin typeface="Times New Roman"/>
                <a:cs typeface="Times New Roman"/>
              </a:rPr>
              <a:t>i	</a:t>
            </a:r>
            <a:r>
              <a:rPr sz="1300" i="1" spc="10" dirty="0">
                <a:latin typeface="Times New Roman"/>
                <a:cs typeface="Times New Roman"/>
              </a:rPr>
              <a:t>s	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013255" y="4930888"/>
            <a:ext cx="1321435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0350" indent="-247650">
              <a:lnSpc>
                <a:spcPct val="100000"/>
              </a:lnSpc>
              <a:spcBef>
                <a:spcPts val="105"/>
              </a:spcBef>
              <a:buFont typeface="Symbol"/>
              <a:buChar char=""/>
              <a:tabLst>
                <a:tab pos="260985" algn="l"/>
              </a:tabLst>
            </a:pPr>
            <a:r>
              <a:rPr sz="2250" spc="5" dirty="0">
                <a:latin typeface="Times New Roman"/>
                <a:cs typeface="Times New Roman"/>
              </a:rPr>
              <a:t>(</a:t>
            </a:r>
            <a:r>
              <a:rPr sz="2250" spc="-355" dirty="0">
                <a:latin typeface="Times New Roman"/>
                <a:cs typeface="Times New Roman"/>
              </a:rPr>
              <a:t> </a:t>
            </a:r>
            <a:r>
              <a:rPr sz="2250" i="1" spc="10" dirty="0">
                <a:latin typeface="Times New Roman"/>
                <a:cs typeface="Times New Roman"/>
              </a:rPr>
              <a:t>n</a:t>
            </a:r>
            <a:r>
              <a:rPr sz="2250" i="1" spc="95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</a:t>
            </a:r>
            <a:r>
              <a:rPr sz="2250" spc="114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r</a:t>
            </a:r>
            <a:r>
              <a:rPr sz="2250" i="1" spc="-235" dirty="0">
                <a:latin typeface="Times New Roman"/>
                <a:cs typeface="Times New Roman"/>
              </a:rPr>
              <a:t> </a:t>
            </a:r>
            <a:r>
              <a:rPr sz="2250" spc="70" dirty="0">
                <a:latin typeface="Times New Roman"/>
                <a:cs typeface="Times New Roman"/>
              </a:rPr>
              <a:t>)</a:t>
            </a:r>
            <a:r>
              <a:rPr sz="2250" i="1" spc="70" dirty="0">
                <a:latin typeface="Times New Roman"/>
                <a:cs typeface="Times New Roman"/>
              </a:rPr>
              <a:t>t</a:t>
            </a:r>
            <a:r>
              <a:rPr sz="2250" i="1" spc="-335" dirty="0">
                <a:latin typeface="Times New Roman"/>
                <a:cs typeface="Times New Roman"/>
              </a:rPr>
              <a:t> </a:t>
            </a:r>
            <a:r>
              <a:rPr sz="1950" i="1" spc="15" baseline="-29914" dirty="0">
                <a:latin typeface="Times New Roman"/>
                <a:cs typeface="Times New Roman"/>
              </a:rPr>
              <a:t>s</a:t>
            </a:r>
            <a:endParaRPr sz="1950" baseline="-2991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54657" y="4872869"/>
            <a:ext cx="715645" cy="542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75" spc="165" baseline="-4938" dirty="0">
                <a:latin typeface="Symbol"/>
                <a:cs typeface="Symbol"/>
              </a:rPr>
              <a:t></a:t>
            </a:r>
            <a:r>
              <a:rPr sz="3400" spc="110" dirty="0">
                <a:latin typeface="Symbol"/>
                <a:cs typeface="Symbol"/>
              </a:rPr>
              <a:t></a:t>
            </a:r>
            <a:r>
              <a:rPr sz="3400" spc="-185" dirty="0">
                <a:latin typeface="Times New Roman"/>
                <a:cs typeface="Times New Roman"/>
              </a:rPr>
              <a:t> </a:t>
            </a:r>
            <a:r>
              <a:rPr sz="3375" i="1" spc="127" baseline="17283" dirty="0">
                <a:latin typeface="Times New Roman"/>
                <a:cs typeface="Times New Roman"/>
              </a:rPr>
              <a:t>t</a:t>
            </a:r>
            <a:r>
              <a:rPr sz="1300" i="1" spc="85" dirty="0">
                <a:latin typeface="Times New Roman"/>
                <a:cs typeface="Times New Roman"/>
              </a:rPr>
              <a:t>i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20828" y="5263974"/>
            <a:ext cx="906780" cy="369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75" spc="7" baseline="-6172" dirty="0">
                <a:latin typeface="Symbol"/>
                <a:cs typeface="Symbol"/>
              </a:rPr>
              <a:t></a:t>
            </a:r>
            <a:r>
              <a:rPr sz="3375" spc="7" baseline="-6172" dirty="0">
                <a:latin typeface="Times New Roman"/>
                <a:cs typeface="Times New Roman"/>
              </a:rPr>
              <a:t> </a:t>
            </a:r>
            <a:r>
              <a:rPr sz="3375" i="1" spc="7" baseline="12345" dirty="0">
                <a:latin typeface="Times New Roman"/>
                <a:cs typeface="Times New Roman"/>
              </a:rPr>
              <a:t>r </a:t>
            </a:r>
            <a:r>
              <a:rPr sz="2250" spc="5" dirty="0">
                <a:latin typeface="Symbol"/>
                <a:cs typeface="Symbol"/>
              </a:rPr>
              <a:t></a:t>
            </a:r>
            <a:r>
              <a:rPr sz="2250" spc="5" dirty="0">
                <a:latin typeface="Times New Roman"/>
                <a:cs typeface="Times New Roman"/>
              </a:rPr>
              <a:t> </a:t>
            </a:r>
            <a:r>
              <a:rPr sz="1950" i="1" spc="7" baseline="2136" dirty="0">
                <a:latin typeface="Times New Roman"/>
                <a:cs typeface="Times New Roman"/>
              </a:rPr>
              <a:t>i</a:t>
            </a:r>
            <a:r>
              <a:rPr sz="1950" i="1" spc="187" baseline="2136" dirty="0">
                <a:latin typeface="Times New Roman"/>
                <a:cs typeface="Times New Roman"/>
              </a:rPr>
              <a:t> </a:t>
            </a:r>
            <a:r>
              <a:rPr sz="1950" spc="60" baseline="2136" dirty="0">
                <a:latin typeface="Symbol"/>
                <a:cs typeface="Symbol"/>
              </a:rPr>
              <a:t></a:t>
            </a:r>
            <a:r>
              <a:rPr sz="1950" spc="60" baseline="2136" dirty="0">
                <a:latin typeface="Times New Roman"/>
                <a:cs typeface="Times New Roman"/>
              </a:rPr>
              <a:t>1</a:t>
            </a:r>
            <a:endParaRPr sz="1950" baseline="2136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295735" y="2999390"/>
            <a:ext cx="1934210" cy="101155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514350" indent="-501650">
              <a:lnSpc>
                <a:spcPct val="100000"/>
              </a:lnSpc>
              <a:spcBef>
                <a:spcPts val="1610"/>
              </a:spcBef>
              <a:buSzPct val="66176"/>
              <a:buChar char=""/>
              <a:tabLst>
                <a:tab pos="513715" algn="l"/>
                <a:tab pos="514984" algn="l"/>
                <a:tab pos="1513205" algn="l"/>
              </a:tabLst>
            </a:pPr>
            <a:r>
              <a:rPr sz="5100" spc="7" baseline="-10620" dirty="0">
                <a:latin typeface="Symbol"/>
                <a:cs typeface="Symbol"/>
              </a:rPr>
              <a:t></a:t>
            </a:r>
            <a:r>
              <a:rPr sz="5100" spc="-97" baseline="-10620" dirty="0">
                <a:latin typeface="Times New Roman"/>
                <a:cs typeface="Times New Roman"/>
              </a:rPr>
              <a:t> </a:t>
            </a:r>
            <a:r>
              <a:rPr sz="2250" spc="-70" dirty="0">
                <a:latin typeface="Times New Roman"/>
                <a:cs typeface="Times New Roman"/>
              </a:rPr>
              <a:t>ln</a:t>
            </a:r>
            <a:r>
              <a:rPr sz="2250" spc="280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t	</a:t>
            </a:r>
            <a:r>
              <a:rPr sz="2250" spc="10" dirty="0">
                <a:latin typeface="Symbol"/>
                <a:cs typeface="Symbol"/>
              </a:rPr>
              <a:t></a:t>
            </a:r>
            <a:r>
              <a:rPr sz="2250" spc="18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Times New Roman"/>
                <a:cs typeface="Times New Roman"/>
              </a:rPr>
              <a:t>0</a:t>
            </a:r>
            <a:endParaRPr sz="2250">
              <a:latin typeface="Times New Roman"/>
              <a:cs typeface="Times New Roman"/>
            </a:endParaRPr>
          </a:p>
          <a:p>
            <a:pPr marL="567690">
              <a:lnSpc>
                <a:spcPct val="100000"/>
              </a:lnSpc>
              <a:spcBef>
                <a:spcPts val="610"/>
              </a:spcBef>
            </a:pPr>
            <a:r>
              <a:rPr sz="1300" i="1" spc="5" dirty="0">
                <a:latin typeface="Times New Roman"/>
                <a:cs typeface="Times New Roman"/>
              </a:rPr>
              <a:t>i</a:t>
            </a:r>
            <a:r>
              <a:rPr sz="1300" i="1" spc="-14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Symbol"/>
                <a:cs typeface="Symbol"/>
              </a:rPr>
              <a:t></a:t>
            </a:r>
            <a:r>
              <a:rPr sz="1300" spc="40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75897" y="2999643"/>
            <a:ext cx="752475" cy="97853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50"/>
              </a:spcBef>
              <a:tabLst>
                <a:tab pos="594995" algn="l"/>
              </a:tabLst>
            </a:pPr>
            <a:r>
              <a:rPr sz="2250" spc="10" dirty="0">
                <a:latin typeface="Times New Roman"/>
                <a:cs typeface="Times New Roman"/>
              </a:rPr>
              <a:t>1	1</a:t>
            </a:r>
            <a:endParaRPr sz="2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  <a:tabLst>
                <a:tab pos="608330" algn="l"/>
              </a:tabLst>
            </a:pPr>
            <a:r>
              <a:rPr sz="2350" i="1" spc="-45" dirty="0">
                <a:latin typeface="Symbol"/>
                <a:cs typeface="Symbol"/>
              </a:rPr>
              <a:t></a:t>
            </a:r>
            <a:r>
              <a:rPr sz="2350" spc="-45" dirty="0">
                <a:latin typeface="Times New Roman"/>
                <a:cs typeface="Times New Roman"/>
              </a:rPr>
              <a:t>	</a:t>
            </a:r>
            <a:r>
              <a:rPr sz="2250" i="1" spc="5" dirty="0">
                <a:latin typeface="Times New Roman"/>
                <a:cs typeface="Times New Roman"/>
              </a:rPr>
              <a:t>r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14492" y="3459459"/>
            <a:ext cx="2046605" cy="1011555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10"/>
              </a:spcBef>
              <a:tabLst>
                <a:tab pos="833119" algn="l"/>
              </a:tabLst>
            </a:pPr>
            <a:r>
              <a:rPr sz="5100" spc="7" baseline="-10620" dirty="0">
                <a:latin typeface="Symbol"/>
                <a:cs typeface="Symbol"/>
              </a:rPr>
              <a:t></a:t>
            </a:r>
            <a:r>
              <a:rPr sz="5100" spc="-157" baseline="-10620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t	</a:t>
            </a:r>
            <a:r>
              <a:rPr sz="2250" spc="10" dirty="0">
                <a:latin typeface="Symbol"/>
                <a:cs typeface="Symbol"/>
              </a:rPr>
              <a:t></a:t>
            </a:r>
            <a:r>
              <a:rPr sz="2250" spc="1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( </a:t>
            </a:r>
            <a:r>
              <a:rPr sz="2250" i="1" spc="10" dirty="0">
                <a:latin typeface="Times New Roman"/>
                <a:cs typeface="Times New Roman"/>
              </a:rPr>
              <a:t>n </a:t>
            </a:r>
            <a:r>
              <a:rPr sz="2250" spc="10" dirty="0">
                <a:latin typeface="Symbol"/>
                <a:cs typeface="Symbol"/>
              </a:rPr>
              <a:t></a:t>
            </a:r>
            <a:r>
              <a:rPr sz="2250" spc="10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r</a:t>
            </a:r>
            <a:r>
              <a:rPr sz="2250" i="1" spc="-280" dirty="0">
                <a:latin typeface="Times New Roman"/>
                <a:cs typeface="Times New Roman"/>
              </a:rPr>
              <a:t> </a:t>
            </a:r>
            <a:r>
              <a:rPr sz="2250" spc="70" dirty="0">
                <a:latin typeface="Times New Roman"/>
                <a:cs typeface="Times New Roman"/>
              </a:rPr>
              <a:t>)</a:t>
            </a:r>
            <a:r>
              <a:rPr sz="2250" i="1" spc="70" dirty="0"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  <a:p>
            <a:pPr marL="66040">
              <a:lnSpc>
                <a:spcPct val="100000"/>
              </a:lnSpc>
              <a:spcBef>
                <a:spcPts val="610"/>
              </a:spcBef>
            </a:pPr>
            <a:r>
              <a:rPr sz="1300" i="1" spc="5" dirty="0">
                <a:latin typeface="Times New Roman"/>
                <a:cs typeface="Times New Roman"/>
              </a:rPr>
              <a:t>i</a:t>
            </a:r>
            <a:r>
              <a:rPr sz="1300" i="1" spc="-13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Symbol"/>
                <a:cs typeface="Symbol"/>
              </a:rPr>
              <a:t></a:t>
            </a:r>
            <a:r>
              <a:rPr sz="1300" spc="35" dirty="0">
                <a:latin typeface="Times New Roman"/>
                <a:cs typeface="Times New Roman"/>
              </a:rPr>
              <a:t>1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152613" y="2731575"/>
            <a:ext cx="3330575" cy="5422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00330" algn="ctr">
              <a:lnSpc>
                <a:spcPts val="545"/>
              </a:lnSpc>
              <a:spcBef>
                <a:spcPts val="675"/>
              </a:spcBef>
              <a:tabLst>
                <a:tab pos="2183130" algn="l"/>
              </a:tabLst>
            </a:pPr>
            <a:r>
              <a:rPr sz="1400" i="1" spc="-40" dirty="0">
                <a:latin typeface="Symbol"/>
                <a:cs typeface="Symbol"/>
              </a:rPr>
              <a:t></a:t>
            </a:r>
            <a:r>
              <a:rPr sz="1400" spc="-40" dirty="0">
                <a:latin typeface="Times New Roman"/>
                <a:cs typeface="Times New Roman"/>
              </a:rPr>
              <a:t>	</a:t>
            </a:r>
            <a:r>
              <a:rPr sz="1400" i="1" spc="-40" dirty="0">
                <a:latin typeface="Symbol"/>
                <a:cs typeface="Symbol"/>
              </a:rPr>
              <a:t></a:t>
            </a:r>
            <a:endParaRPr sz="1400">
              <a:latin typeface="Symbol"/>
              <a:cs typeface="Symbol"/>
            </a:endParaRPr>
          </a:p>
          <a:p>
            <a:pPr algn="ctr">
              <a:lnSpc>
                <a:spcPts val="2945"/>
              </a:lnSpc>
              <a:tabLst>
                <a:tab pos="791210" algn="l"/>
                <a:tab pos="1360170" algn="l"/>
                <a:tab pos="2912745" algn="l"/>
              </a:tabLst>
            </a:pPr>
            <a:r>
              <a:rPr sz="5100" spc="7" baseline="-9803" dirty="0">
                <a:latin typeface="Symbol"/>
                <a:cs typeface="Symbol"/>
              </a:rPr>
              <a:t></a:t>
            </a:r>
            <a:r>
              <a:rPr sz="5100" spc="-157" baseline="-9803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t</a:t>
            </a:r>
            <a:r>
              <a:rPr sz="2250" i="1" spc="-204" dirty="0">
                <a:latin typeface="Times New Roman"/>
                <a:cs typeface="Times New Roman"/>
              </a:rPr>
              <a:t> </a:t>
            </a:r>
            <a:r>
              <a:rPr sz="1950" i="1" spc="7" baseline="-6410" dirty="0">
                <a:latin typeface="Times New Roman"/>
                <a:cs typeface="Times New Roman"/>
              </a:rPr>
              <a:t>i	</a:t>
            </a:r>
            <a:r>
              <a:rPr sz="2250" spc="-70" dirty="0">
                <a:latin typeface="Times New Roman"/>
                <a:cs typeface="Times New Roman"/>
              </a:rPr>
              <a:t>ln</a:t>
            </a:r>
            <a:r>
              <a:rPr sz="2250" spc="285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t	</a:t>
            </a:r>
            <a:r>
              <a:rPr sz="2250" spc="10" dirty="0">
                <a:latin typeface="Symbol"/>
                <a:cs typeface="Symbol"/>
              </a:rPr>
              <a:t></a:t>
            </a:r>
            <a:r>
              <a:rPr sz="2250" spc="10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( </a:t>
            </a:r>
            <a:r>
              <a:rPr sz="2250" i="1" spc="10" dirty="0">
                <a:latin typeface="Times New Roman"/>
                <a:cs typeface="Times New Roman"/>
              </a:rPr>
              <a:t>n </a:t>
            </a:r>
            <a:r>
              <a:rPr sz="2250" spc="10" dirty="0">
                <a:latin typeface="Symbol"/>
                <a:cs typeface="Symbol"/>
              </a:rPr>
              <a:t>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r</a:t>
            </a:r>
            <a:r>
              <a:rPr sz="2250" i="1" spc="-220" dirty="0">
                <a:latin typeface="Times New Roman"/>
                <a:cs typeface="Times New Roman"/>
              </a:rPr>
              <a:t> </a:t>
            </a:r>
            <a:r>
              <a:rPr sz="2250" spc="70" dirty="0">
                <a:latin typeface="Times New Roman"/>
                <a:cs typeface="Times New Roman"/>
              </a:rPr>
              <a:t>)</a:t>
            </a:r>
            <a:r>
              <a:rPr sz="2250" i="1" spc="70" dirty="0">
                <a:latin typeface="Times New Roman"/>
                <a:cs typeface="Times New Roman"/>
              </a:rPr>
              <a:t>t	</a:t>
            </a:r>
            <a:r>
              <a:rPr sz="2250" spc="-70" dirty="0">
                <a:latin typeface="Times New Roman"/>
                <a:cs typeface="Times New Roman"/>
              </a:rPr>
              <a:t>ln</a:t>
            </a:r>
            <a:r>
              <a:rPr sz="2250" spc="190" dirty="0">
                <a:latin typeface="Times New Roman"/>
                <a:cs typeface="Times New Roman"/>
              </a:rPr>
              <a:t> </a:t>
            </a:r>
            <a:r>
              <a:rPr sz="2250" i="1" spc="5" dirty="0">
                <a:latin typeface="Times New Roman"/>
                <a:cs typeface="Times New Roman"/>
              </a:rPr>
              <a:t>t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98160" y="3320714"/>
            <a:ext cx="94297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i="1" spc="10" dirty="0">
                <a:latin typeface="Times New Roman"/>
                <a:cs typeface="Times New Roman"/>
              </a:rPr>
              <a:t>g </a:t>
            </a:r>
            <a:r>
              <a:rPr sz="2250" spc="5" dirty="0">
                <a:latin typeface="Times New Roman"/>
                <a:cs typeface="Times New Roman"/>
              </a:rPr>
              <a:t>( </a:t>
            </a:r>
            <a:r>
              <a:rPr sz="2350" i="1" spc="-45" dirty="0">
                <a:latin typeface="Symbol"/>
                <a:cs typeface="Symbol"/>
              </a:rPr>
              <a:t></a:t>
            </a:r>
            <a:r>
              <a:rPr sz="2350" i="1" spc="-45" dirty="0">
                <a:latin typeface="Times New Roman"/>
                <a:cs typeface="Times New Roman"/>
              </a:rPr>
              <a:t> </a:t>
            </a:r>
            <a:r>
              <a:rPr sz="2250" spc="5" dirty="0">
                <a:latin typeface="Times New Roman"/>
                <a:cs typeface="Times New Roman"/>
              </a:rPr>
              <a:t>)</a:t>
            </a:r>
            <a:r>
              <a:rPr sz="2250" spc="-260" dirty="0">
                <a:latin typeface="Times New Roman"/>
                <a:cs typeface="Times New Roman"/>
              </a:rPr>
              <a:t> </a:t>
            </a:r>
            <a:r>
              <a:rPr sz="2250" spc="10" dirty="0">
                <a:latin typeface="Symbol"/>
                <a:cs typeface="Symbol"/>
              </a:rPr>
              <a:t></a:t>
            </a:r>
            <a:endParaRPr sz="2250">
              <a:latin typeface="Symbol"/>
              <a:cs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10613" y="862711"/>
            <a:ext cx="2098040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60" dirty="0">
                <a:solidFill>
                  <a:srgbClr val="3D3C2C"/>
                </a:solidFill>
                <a:latin typeface="Impact"/>
                <a:cs typeface="Impact"/>
              </a:rPr>
              <a:t>ts </a:t>
            </a:r>
            <a:r>
              <a:rPr sz="2400" spc="170" dirty="0">
                <a:solidFill>
                  <a:srgbClr val="3D3C2C"/>
                </a:solidFill>
                <a:latin typeface="Impact"/>
                <a:cs typeface="Impact"/>
              </a:rPr>
              <a:t>=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415" dirty="0">
                <a:solidFill>
                  <a:srgbClr val="3D3C2C"/>
                </a:solidFill>
                <a:latin typeface="Impact"/>
                <a:cs typeface="Impact"/>
              </a:rPr>
              <a:t>1</a:t>
            </a:r>
            <a:endParaRPr sz="2400">
              <a:latin typeface="Impact"/>
              <a:cs typeface="Impact"/>
            </a:endParaRPr>
          </a:p>
          <a:p>
            <a:pPr marL="615950">
              <a:lnSpc>
                <a:spcPct val="100000"/>
              </a:lnSpc>
              <a:spcBef>
                <a:spcPts val="575"/>
              </a:spcBef>
            </a:pPr>
            <a:r>
              <a:rPr sz="2400" spc="55" dirty="0">
                <a:solidFill>
                  <a:srgbClr val="3D3C2C"/>
                </a:solidFill>
                <a:latin typeface="Impact"/>
                <a:cs typeface="Impact"/>
              </a:rPr>
              <a:t>=Test</a:t>
            </a:r>
            <a:r>
              <a:rPr sz="2400" spc="17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time</a:t>
            </a:r>
            <a:endParaRPr sz="2400">
              <a:latin typeface="Impact"/>
              <a:cs typeface="Impact"/>
            </a:endParaRPr>
          </a:p>
          <a:p>
            <a:pPr marL="615950">
              <a:lnSpc>
                <a:spcPct val="100000"/>
              </a:lnSpc>
              <a:spcBef>
                <a:spcPts val="580"/>
              </a:spcBef>
            </a:pPr>
            <a:r>
              <a:rPr sz="2400" spc="170" dirty="0">
                <a:solidFill>
                  <a:srgbClr val="3D3C2C"/>
                </a:solidFill>
                <a:latin typeface="Impact"/>
                <a:cs typeface="Impact"/>
              </a:rPr>
              <a:t>=</a:t>
            </a:r>
            <a:r>
              <a:rPr sz="2400" spc="22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-30" dirty="0">
                <a:solidFill>
                  <a:srgbClr val="3D3C2C"/>
                </a:solidFill>
                <a:latin typeface="Impact"/>
                <a:cs typeface="Impact"/>
              </a:rPr>
              <a:t>tr</a:t>
            </a:r>
            <a:endParaRPr sz="2400">
              <a:latin typeface="Impact"/>
              <a:cs typeface="Impac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40406" y="862711"/>
            <a:ext cx="288417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515" marR="5080" indent="-44450">
              <a:lnSpc>
                <a:spcPct val="120000"/>
              </a:lnSpc>
              <a:spcBef>
                <a:spcPts val="100"/>
              </a:spcBef>
            </a:pP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290" dirty="0">
                <a:solidFill>
                  <a:srgbClr val="3D3C2C"/>
                </a:solidFill>
                <a:latin typeface="Impact"/>
                <a:cs typeface="Impact"/>
              </a:rPr>
              <a:t>Complete </a:t>
            </a:r>
            <a:r>
              <a:rPr sz="2400" spc="345" dirty="0">
                <a:solidFill>
                  <a:srgbClr val="3D3C2C"/>
                </a:solidFill>
                <a:latin typeface="Impact"/>
                <a:cs typeface="Impact"/>
              </a:rPr>
              <a:t>Data 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TYPE </a:t>
            </a:r>
            <a:r>
              <a:rPr sz="2400" spc="-150" dirty="0">
                <a:solidFill>
                  <a:srgbClr val="3D3C2C"/>
                </a:solidFill>
                <a:latin typeface="Impact"/>
                <a:cs typeface="Impact"/>
              </a:rPr>
              <a:t>I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345" dirty="0">
                <a:solidFill>
                  <a:srgbClr val="3D3C2C"/>
                </a:solidFill>
                <a:latin typeface="Impact"/>
                <a:cs typeface="Impact"/>
              </a:rPr>
              <a:t>Data</a:t>
            </a:r>
            <a:endParaRPr sz="2400">
              <a:latin typeface="Impact"/>
              <a:cs typeface="Impact"/>
            </a:endParaRPr>
          </a:p>
          <a:p>
            <a:pPr marL="64769">
              <a:lnSpc>
                <a:spcPct val="100000"/>
              </a:lnSpc>
              <a:spcBef>
                <a:spcPts val="575"/>
              </a:spcBef>
            </a:pP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TYPE </a:t>
            </a:r>
            <a:r>
              <a:rPr sz="2400" spc="-160" dirty="0">
                <a:solidFill>
                  <a:srgbClr val="3D3C2C"/>
                </a:solidFill>
                <a:latin typeface="Impact"/>
                <a:cs typeface="Impact"/>
              </a:rPr>
              <a:t>II</a:t>
            </a:r>
            <a:r>
              <a:rPr sz="2400" spc="-12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345" dirty="0">
                <a:solidFill>
                  <a:srgbClr val="3D3C2C"/>
                </a:solidFill>
                <a:latin typeface="Impact"/>
                <a:cs typeface="Impact"/>
              </a:rPr>
              <a:t>Data</a:t>
            </a:r>
            <a:endParaRPr sz="2400">
              <a:latin typeface="Impact"/>
              <a:cs typeface="Impac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610613" y="2618610"/>
            <a:ext cx="5360670" cy="25863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50" dirty="0">
                <a:solidFill>
                  <a:srgbClr val="3D3C2C"/>
                </a:solidFill>
                <a:latin typeface="Impact"/>
                <a:cs typeface="Impact"/>
              </a:rPr>
              <a:t>ti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time </a:t>
            </a:r>
            <a:r>
              <a:rPr sz="2400" spc="220" dirty="0">
                <a:solidFill>
                  <a:srgbClr val="3D3C2C"/>
                </a:solidFill>
                <a:latin typeface="Impact"/>
                <a:cs typeface="Impact"/>
              </a:rPr>
              <a:t>taken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40" dirty="0">
                <a:solidFill>
                  <a:srgbClr val="3D3C2C"/>
                </a:solidFill>
                <a:latin typeface="Impact"/>
                <a:cs typeface="Impact"/>
              </a:rPr>
              <a:t>ith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75" dirty="0">
                <a:solidFill>
                  <a:srgbClr val="3D3C2C"/>
                </a:solidFill>
                <a:latin typeface="Impact"/>
                <a:cs typeface="Impact"/>
              </a:rPr>
              <a:t>failure</a:t>
            </a:r>
            <a:endParaRPr sz="24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3D3C2C"/>
                </a:solidFill>
                <a:latin typeface="Impact"/>
                <a:cs typeface="Impact"/>
              </a:rPr>
              <a:t>r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29" dirty="0">
                <a:solidFill>
                  <a:srgbClr val="3D3C2C"/>
                </a:solidFill>
                <a:latin typeface="Impact"/>
                <a:cs typeface="Impact"/>
              </a:rPr>
              <a:t>number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</a:t>
            </a:r>
            <a:r>
              <a:rPr sz="2400" spc="-3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40" dirty="0">
                <a:solidFill>
                  <a:srgbClr val="3D3C2C"/>
                </a:solidFill>
                <a:latin typeface="Impact"/>
                <a:cs typeface="Impact"/>
              </a:rPr>
              <a:t>failures</a:t>
            </a:r>
            <a:endParaRPr sz="24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n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150" dirty="0">
                <a:solidFill>
                  <a:srgbClr val="3D3C2C"/>
                </a:solidFill>
                <a:latin typeface="Impact"/>
                <a:cs typeface="Impact"/>
              </a:rPr>
              <a:t>total </a:t>
            </a:r>
            <a:r>
              <a:rPr sz="2400" spc="229" dirty="0">
                <a:solidFill>
                  <a:srgbClr val="3D3C2C"/>
                </a:solidFill>
                <a:latin typeface="Impact"/>
                <a:cs typeface="Impact"/>
              </a:rPr>
              <a:t>number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45" dirty="0">
                <a:solidFill>
                  <a:srgbClr val="3D3C2C"/>
                </a:solidFill>
                <a:latin typeface="Impact"/>
                <a:cs typeface="Impact"/>
              </a:rPr>
              <a:t>components</a:t>
            </a:r>
            <a:endParaRPr sz="24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Find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β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for</a:t>
            </a:r>
            <a:r>
              <a:rPr sz="2400" spc="32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g(β)=0</a:t>
            </a:r>
            <a:endParaRPr sz="2400">
              <a:latin typeface="Impact"/>
              <a:cs typeface="Impact"/>
            </a:endParaRPr>
          </a:p>
          <a:p>
            <a:pPr marL="286385" marR="5080" indent="-27432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Substitute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that </a:t>
            </a:r>
            <a:r>
              <a:rPr sz="2400" spc="2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400" spc="235" dirty="0">
                <a:solidFill>
                  <a:srgbClr val="3D3C2C"/>
                </a:solidFill>
                <a:latin typeface="Impact"/>
                <a:cs typeface="Impact"/>
              </a:rPr>
              <a:t>second </a:t>
            </a:r>
            <a:r>
              <a:rPr sz="2400" spc="229" dirty="0">
                <a:solidFill>
                  <a:srgbClr val="3D3C2C"/>
                </a:solidFill>
                <a:latin typeface="Impact"/>
                <a:cs typeface="Impact"/>
              </a:rPr>
              <a:t>equation 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find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η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55600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41600" algn="l"/>
                <a:tab pos="3382010" algn="l"/>
                <a:tab pos="4043045" algn="l"/>
              </a:tabLst>
            </a:pPr>
            <a:r>
              <a:rPr sz="4000" spc="660" dirty="0"/>
              <a:t>Goodn</a:t>
            </a:r>
            <a:r>
              <a:rPr sz="4000" spc="630" dirty="0"/>
              <a:t>e</a:t>
            </a:r>
            <a:r>
              <a:rPr sz="4000" spc="-340" dirty="0"/>
              <a:t>s</a:t>
            </a:r>
            <a:r>
              <a:rPr sz="4000" spc="-335" dirty="0"/>
              <a:t>s</a:t>
            </a:r>
            <a:r>
              <a:rPr sz="4000" dirty="0"/>
              <a:t>	</a:t>
            </a:r>
            <a:r>
              <a:rPr sz="4000" spc="900" dirty="0"/>
              <a:t>O</a:t>
            </a:r>
            <a:r>
              <a:rPr sz="4000" spc="475" dirty="0"/>
              <a:t>f</a:t>
            </a:r>
            <a:r>
              <a:rPr sz="4000" dirty="0"/>
              <a:t>	</a:t>
            </a:r>
            <a:r>
              <a:rPr sz="4000" spc="60" dirty="0"/>
              <a:t>Fit</a:t>
            </a:r>
            <a:r>
              <a:rPr sz="4000" dirty="0"/>
              <a:t>	</a:t>
            </a:r>
            <a:r>
              <a:rPr sz="4000" spc="665" dirty="0"/>
              <a:t>(GOF)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6515100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683260" indent="-274955">
              <a:lnSpc>
                <a:spcPct val="100000"/>
              </a:lnSpc>
              <a:spcBef>
                <a:spcPts val="100"/>
              </a:spcBef>
              <a:tabLst>
                <a:tab pos="918210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8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r^2	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value </a:t>
            </a:r>
            <a:r>
              <a:rPr sz="2400" spc="2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29" dirty="0">
                <a:solidFill>
                  <a:srgbClr val="3D3C2C"/>
                </a:solidFill>
                <a:latin typeface="Impact"/>
                <a:cs typeface="Impact"/>
              </a:rPr>
              <a:t>case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105" dirty="0">
                <a:solidFill>
                  <a:srgbClr val="3D3C2C"/>
                </a:solidFill>
                <a:latin typeface="Impact"/>
                <a:cs typeface="Impact"/>
              </a:rPr>
              <a:t>Regression  </a:t>
            </a:r>
            <a:r>
              <a:rPr sz="2400" spc="60" dirty="0">
                <a:solidFill>
                  <a:srgbClr val="3D3C2C"/>
                </a:solidFill>
                <a:latin typeface="Impact"/>
                <a:cs typeface="Impact"/>
              </a:rPr>
              <a:t>analysis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find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goodness of</a:t>
            </a:r>
            <a:r>
              <a:rPr sz="2400" spc="49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50" dirty="0">
                <a:solidFill>
                  <a:srgbClr val="3D3C2C"/>
                </a:solidFill>
                <a:latin typeface="Impact"/>
                <a:cs typeface="Impact"/>
              </a:rPr>
              <a:t>fit.</a:t>
            </a:r>
            <a:endParaRPr sz="24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320" dirty="0">
                <a:solidFill>
                  <a:srgbClr val="3D3C2C"/>
                </a:solidFill>
                <a:latin typeface="Impact"/>
                <a:cs typeface="Impact"/>
              </a:rPr>
              <a:t>MLE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we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use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following </a:t>
            </a:r>
            <a:r>
              <a:rPr sz="2400" spc="580" dirty="0">
                <a:solidFill>
                  <a:srgbClr val="3D3C2C"/>
                </a:solidFill>
                <a:latin typeface="Impact"/>
                <a:cs typeface="Impact"/>
              </a:rPr>
              <a:t>GOF</a:t>
            </a:r>
            <a:r>
              <a:rPr sz="2400" spc="37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45" dirty="0">
                <a:solidFill>
                  <a:srgbClr val="3D3C2C"/>
                </a:solidFill>
                <a:latin typeface="Impact"/>
                <a:cs typeface="Impact"/>
              </a:rPr>
              <a:t>statistic.</a:t>
            </a:r>
            <a:endParaRPr sz="2400">
              <a:latin typeface="Impact"/>
              <a:cs typeface="Impact"/>
            </a:endParaRPr>
          </a:p>
          <a:p>
            <a:pPr marL="1962150" indent="-274320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1961514" algn="l"/>
                <a:tab pos="1962785" algn="l"/>
              </a:tabLst>
            </a:pP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Chi-Square </a:t>
            </a:r>
            <a:r>
              <a:rPr sz="2400" spc="305" dirty="0">
                <a:solidFill>
                  <a:srgbClr val="3D3C2C"/>
                </a:solidFill>
                <a:latin typeface="Impact"/>
                <a:cs typeface="Impact"/>
              </a:rPr>
              <a:t>Method</a:t>
            </a:r>
            <a:endParaRPr sz="2400">
              <a:latin typeface="Impact"/>
              <a:cs typeface="Impact"/>
            </a:endParaRPr>
          </a:p>
          <a:p>
            <a:pPr marL="1577975" indent="-274320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Font typeface="Arial"/>
              <a:buChar char="•"/>
              <a:tabLst>
                <a:tab pos="1577975" algn="l"/>
                <a:tab pos="1578610" algn="l"/>
              </a:tabLst>
            </a:pP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Kolmogorov-Smirnov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5" dirty="0">
                <a:solidFill>
                  <a:srgbClr val="3D3C2C"/>
                </a:solidFill>
                <a:latin typeface="Impact"/>
                <a:cs typeface="Impact"/>
              </a:rPr>
              <a:t>Test</a:t>
            </a:r>
            <a:endParaRPr sz="24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285" dirty="0">
                <a:solidFill>
                  <a:srgbClr val="3D3C2C"/>
                </a:solidFill>
                <a:latin typeface="Impact"/>
                <a:cs typeface="Impact"/>
              </a:rPr>
              <a:t>Often </a:t>
            </a:r>
            <a:r>
              <a:rPr sz="2400" spc="330" dirty="0">
                <a:solidFill>
                  <a:srgbClr val="3D3C2C"/>
                </a:solidFill>
                <a:latin typeface="Impact"/>
                <a:cs typeface="Impact"/>
              </a:rPr>
              <a:t>data </a:t>
            </a:r>
            <a:r>
              <a:rPr sz="2400" spc="225" dirty="0">
                <a:solidFill>
                  <a:srgbClr val="3D3C2C"/>
                </a:solidFill>
                <a:latin typeface="Impact"/>
                <a:cs typeface="Impact"/>
              </a:rPr>
              <a:t>would </a:t>
            </a:r>
            <a:r>
              <a:rPr sz="2400" spc="-5" dirty="0">
                <a:solidFill>
                  <a:srgbClr val="3D3C2C"/>
                </a:solidFill>
                <a:latin typeface="Impact"/>
                <a:cs typeface="Impact"/>
              </a:rPr>
              <a:t>fit </a:t>
            </a:r>
            <a:r>
              <a:rPr sz="2400" spc="310" dirty="0">
                <a:solidFill>
                  <a:srgbClr val="3D3C2C"/>
                </a:solidFill>
                <a:latin typeface="Impact"/>
                <a:cs typeface="Impact"/>
              </a:rPr>
              <a:t>many</a:t>
            </a:r>
            <a:r>
              <a:rPr sz="2400" spc="-16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distribution.</a:t>
            </a:r>
            <a:endParaRPr sz="2400">
              <a:latin typeface="Impact"/>
              <a:cs typeface="Impact"/>
            </a:endParaRPr>
          </a:p>
          <a:p>
            <a:pPr marL="287020" marR="229870">
              <a:lnSpc>
                <a:spcPct val="100000"/>
              </a:lnSpc>
            </a:pPr>
            <a:r>
              <a:rPr sz="2400" spc="305" dirty="0">
                <a:solidFill>
                  <a:srgbClr val="3D3C2C"/>
                </a:solidFill>
                <a:latin typeface="Impact"/>
                <a:cs typeface="Impact"/>
              </a:rPr>
              <a:t>Hence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we </a:t>
            </a:r>
            <a:r>
              <a:rPr sz="2400" spc="315" dirty="0">
                <a:solidFill>
                  <a:srgbClr val="3D3C2C"/>
                </a:solidFill>
                <a:latin typeface="Impact"/>
                <a:cs typeface="Impact"/>
              </a:rPr>
              <a:t>have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find </a:t>
            </a:r>
            <a:r>
              <a:rPr sz="2400" spc="580" dirty="0">
                <a:solidFill>
                  <a:srgbClr val="3D3C2C"/>
                </a:solidFill>
                <a:latin typeface="Impact"/>
                <a:cs typeface="Impact"/>
              </a:rPr>
              <a:t>GOF </a:t>
            </a:r>
            <a:r>
              <a:rPr sz="2400" spc="70" dirty="0">
                <a:solidFill>
                  <a:srgbClr val="3D3C2C"/>
                </a:solidFill>
                <a:latin typeface="Impact"/>
                <a:cs typeface="Impact"/>
              </a:rPr>
              <a:t>so </a:t>
            </a:r>
            <a:r>
              <a:rPr sz="2400" spc="114" dirty="0">
                <a:solidFill>
                  <a:srgbClr val="3D3C2C"/>
                </a:solidFill>
                <a:latin typeface="Impact"/>
                <a:cs typeface="Impact"/>
              </a:rPr>
              <a:t>as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</a:t>
            </a:r>
            <a:r>
              <a:rPr sz="2400" spc="-5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find 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perfect</a:t>
            </a:r>
            <a:r>
              <a:rPr sz="2400" spc="26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distribution.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37839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76630" algn="l"/>
                <a:tab pos="2855595" algn="l"/>
              </a:tabLst>
            </a:pPr>
            <a:r>
              <a:rPr sz="4000" spc="355" dirty="0"/>
              <a:t>Chi	</a:t>
            </a:r>
            <a:r>
              <a:rPr sz="4000" spc="295" dirty="0"/>
              <a:t>Sq</a:t>
            </a:r>
            <a:r>
              <a:rPr sz="4000" spc="290" dirty="0"/>
              <a:t>u</a:t>
            </a:r>
            <a:r>
              <a:rPr sz="4000" spc="320" dirty="0"/>
              <a:t>ar</a:t>
            </a:r>
            <a:r>
              <a:rPr sz="4000" spc="385" dirty="0"/>
              <a:t>e</a:t>
            </a:r>
            <a:r>
              <a:rPr sz="4000" dirty="0"/>
              <a:t>	</a:t>
            </a:r>
            <a:r>
              <a:rPr sz="4000" spc="50" dirty="0"/>
              <a:t>Test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6467475" cy="324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229" dirty="0">
                <a:solidFill>
                  <a:srgbClr val="3D3C2C"/>
                </a:solidFill>
                <a:latin typeface="Impact"/>
                <a:cs typeface="Impact"/>
              </a:rPr>
              <a:t>Applicable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20" dirty="0">
                <a:solidFill>
                  <a:srgbClr val="3D3C2C"/>
                </a:solidFill>
                <a:latin typeface="Impact"/>
                <a:cs typeface="Impact"/>
              </a:rPr>
              <a:t>all </a:t>
            </a:r>
            <a:r>
              <a:rPr sz="2400" spc="50" dirty="0">
                <a:solidFill>
                  <a:srgbClr val="3D3C2C"/>
                </a:solidFill>
                <a:latin typeface="Impact"/>
                <a:cs typeface="Impact"/>
              </a:rPr>
              <a:t>distributions </a:t>
            </a:r>
            <a:r>
              <a:rPr sz="2400" spc="220" dirty="0">
                <a:solidFill>
                  <a:srgbClr val="3D3C2C"/>
                </a:solidFill>
                <a:latin typeface="Impact"/>
                <a:cs typeface="Impact"/>
              </a:rPr>
              <a:t>having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large 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sample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75" dirty="0">
                <a:solidFill>
                  <a:srgbClr val="3D3C2C"/>
                </a:solidFill>
                <a:latin typeface="Impact"/>
                <a:cs typeface="Impact"/>
              </a:rPr>
              <a:t>size.</a:t>
            </a:r>
            <a:endParaRPr sz="2400">
              <a:latin typeface="Impact"/>
              <a:cs typeface="Impac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287020" marR="177800" indent="-274955">
              <a:lnSpc>
                <a:spcPct val="100000"/>
              </a:lnSpc>
              <a:spcBef>
                <a:spcPts val="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245" dirty="0">
                <a:solidFill>
                  <a:srgbClr val="3D3C2C"/>
                </a:solidFill>
                <a:latin typeface="Impact"/>
                <a:cs typeface="Impact"/>
              </a:rPr>
              <a:t>Applied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250" dirty="0">
                <a:solidFill>
                  <a:srgbClr val="3D3C2C"/>
                </a:solidFill>
                <a:latin typeface="Impact"/>
                <a:cs typeface="Impact"/>
              </a:rPr>
              <a:t>both 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discrete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continuous  </a:t>
            </a:r>
            <a:r>
              <a:rPr sz="2400" spc="305" dirty="0">
                <a:solidFill>
                  <a:srgbClr val="3D3C2C"/>
                </a:solidFill>
                <a:latin typeface="Impact"/>
                <a:cs typeface="Impact"/>
              </a:rPr>
              <a:t>data.</a:t>
            </a:r>
            <a:endParaRPr sz="2400">
              <a:latin typeface="Impact"/>
              <a:cs typeface="Impac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287020" marR="1134110" indent="-274955">
              <a:lnSpc>
                <a:spcPct val="100000"/>
              </a:lnSpc>
              <a:spcBef>
                <a:spcPts val="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probabilities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are </a:t>
            </a:r>
            <a:r>
              <a:rPr sz="2400" spc="265" dirty="0">
                <a:solidFill>
                  <a:srgbClr val="3D3C2C"/>
                </a:solidFill>
                <a:latin typeface="Impact"/>
                <a:cs typeface="Impact"/>
              </a:rPr>
              <a:t>based </a:t>
            </a:r>
            <a:r>
              <a:rPr sz="2400" spc="275" dirty="0">
                <a:solidFill>
                  <a:srgbClr val="3D3C2C"/>
                </a:solidFill>
                <a:latin typeface="Impact"/>
                <a:cs typeface="Impact"/>
              </a:rPr>
              <a:t>on </a:t>
            </a:r>
            <a:r>
              <a:rPr sz="2400" spc="10" dirty="0">
                <a:solidFill>
                  <a:srgbClr val="3D3C2C"/>
                </a:solidFill>
                <a:latin typeface="Impact"/>
                <a:cs typeface="Impact"/>
              </a:rPr>
              <a:t>null  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hypothesis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4519" y="770585"/>
            <a:ext cx="7895590" cy="529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320">
              <a:lnSpc>
                <a:spcPct val="100000"/>
              </a:lnSpc>
              <a:spcBef>
                <a:spcPts val="100"/>
              </a:spcBef>
              <a:tabLst>
                <a:tab pos="2555240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170" dirty="0">
                <a:solidFill>
                  <a:srgbClr val="3D3C2C"/>
                </a:solidFill>
                <a:latin typeface="Verdana"/>
                <a:cs typeface="Verdana"/>
              </a:rPr>
              <a:t>Observed </a:t>
            </a:r>
            <a:r>
              <a:rPr sz="2400" b="1" spc="-240" dirty="0">
                <a:solidFill>
                  <a:srgbClr val="3D3C2C"/>
                </a:solidFill>
                <a:latin typeface="Verdana"/>
                <a:cs typeface="Verdana"/>
              </a:rPr>
              <a:t>Failure Rate </a:t>
            </a:r>
            <a:r>
              <a:rPr sz="2400" dirty="0">
                <a:solidFill>
                  <a:srgbClr val="3D3C2C"/>
                </a:solidFill>
                <a:latin typeface="Impact"/>
                <a:cs typeface="Impact"/>
              </a:rPr>
              <a:t>–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stated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period </a:t>
            </a:r>
            <a:r>
              <a:rPr sz="2400" spc="2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400" spc="10" dirty="0">
                <a:solidFill>
                  <a:srgbClr val="3D3C2C"/>
                </a:solidFill>
                <a:latin typeface="Impact"/>
                <a:cs typeface="Impact"/>
              </a:rPr>
              <a:t>life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 </a:t>
            </a:r>
            <a:r>
              <a:rPr sz="2400" spc="315" dirty="0">
                <a:solidFill>
                  <a:srgbClr val="3D3C2C"/>
                </a:solidFill>
                <a:latin typeface="Impact"/>
                <a:cs typeface="Impact"/>
              </a:rPr>
              <a:t>an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item,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ratio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50" dirty="0">
                <a:solidFill>
                  <a:srgbClr val="3D3C2C"/>
                </a:solidFill>
                <a:latin typeface="Impact"/>
                <a:cs typeface="Impact"/>
              </a:rPr>
              <a:t>total </a:t>
            </a:r>
            <a:r>
              <a:rPr sz="2400" spc="229" dirty="0">
                <a:solidFill>
                  <a:srgbClr val="3D3C2C"/>
                </a:solidFill>
                <a:latin typeface="Impact"/>
                <a:cs typeface="Impact"/>
              </a:rPr>
              <a:t>number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40" dirty="0">
                <a:solidFill>
                  <a:srgbClr val="3D3C2C"/>
                </a:solidFill>
                <a:latin typeface="Impact"/>
                <a:cs typeface="Impact"/>
              </a:rPr>
              <a:t>failures </a:t>
            </a:r>
            <a:r>
              <a:rPr sz="2400" spc="2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sample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cumulative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time </a:t>
            </a:r>
            <a:r>
              <a:rPr sz="2400" spc="275" dirty="0">
                <a:solidFill>
                  <a:srgbClr val="3D3C2C"/>
                </a:solidFill>
                <a:latin typeface="Impact"/>
                <a:cs typeface="Impact"/>
              </a:rPr>
              <a:t>on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that  sample. </a:t>
            </a:r>
            <a:r>
              <a:rPr sz="2400" spc="140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20" dirty="0">
                <a:solidFill>
                  <a:srgbClr val="3D3C2C"/>
                </a:solidFill>
                <a:latin typeface="Impact"/>
                <a:cs typeface="Impact"/>
              </a:rPr>
              <a:t>observed </a:t>
            </a:r>
            <a:r>
              <a:rPr sz="2400" spc="75" dirty="0">
                <a:solidFill>
                  <a:srgbClr val="3D3C2C"/>
                </a:solidFill>
                <a:latin typeface="Impact"/>
                <a:cs typeface="Impact"/>
              </a:rPr>
              <a:t>failure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rate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associated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with  particular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	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stated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time </a:t>
            </a: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intervals(or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summation 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75" dirty="0">
                <a:solidFill>
                  <a:srgbClr val="3D3C2C"/>
                </a:solidFill>
                <a:latin typeface="Impact"/>
                <a:cs typeface="Impact"/>
              </a:rPr>
              <a:t>intervals) </a:t>
            </a:r>
            <a:r>
              <a:rPr sz="2400" spc="20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0" dirty="0">
                <a:solidFill>
                  <a:srgbClr val="3D3C2C"/>
                </a:solidFill>
                <a:latin typeface="Impact"/>
                <a:cs typeface="Impact"/>
              </a:rPr>
              <a:t>life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item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under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stated 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conditions.</a:t>
            </a:r>
            <a:endParaRPr sz="2400">
              <a:latin typeface="Impact"/>
              <a:cs typeface="Impac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287020" marR="167640" indent="-274320">
              <a:lnSpc>
                <a:spcPct val="100000"/>
              </a:lnSpc>
              <a:spcBef>
                <a:spcPts val="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170" dirty="0">
                <a:solidFill>
                  <a:srgbClr val="3D3C2C"/>
                </a:solidFill>
                <a:latin typeface="Verdana"/>
                <a:cs typeface="Verdana"/>
              </a:rPr>
              <a:t>Observed </a:t>
            </a:r>
            <a:r>
              <a:rPr sz="2400" b="1" spc="-114" dirty="0">
                <a:solidFill>
                  <a:srgbClr val="3D3C2C"/>
                </a:solidFill>
                <a:latin typeface="Verdana"/>
                <a:cs typeface="Verdana"/>
              </a:rPr>
              <a:t>Mean </a:t>
            </a:r>
            <a:r>
              <a:rPr sz="2400" b="1" spc="-305" dirty="0">
                <a:solidFill>
                  <a:srgbClr val="3D3C2C"/>
                </a:solidFill>
                <a:latin typeface="Verdana"/>
                <a:cs typeface="Verdana"/>
              </a:rPr>
              <a:t>Time </a:t>
            </a:r>
            <a:r>
              <a:rPr sz="2400" b="1" spc="-245" dirty="0">
                <a:solidFill>
                  <a:srgbClr val="3D3C2C"/>
                </a:solidFill>
                <a:latin typeface="Verdana"/>
                <a:cs typeface="Verdana"/>
              </a:rPr>
              <a:t>Between </a:t>
            </a:r>
            <a:r>
              <a:rPr sz="2400" b="1" spc="-320" dirty="0">
                <a:solidFill>
                  <a:srgbClr val="3D3C2C"/>
                </a:solidFill>
                <a:latin typeface="Verdana"/>
                <a:cs typeface="Verdana"/>
              </a:rPr>
              <a:t>Failures(MTBF) </a:t>
            </a:r>
            <a:r>
              <a:rPr sz="2400" dirty="0">
                <a:solidFill>
                  <a:srgbClr val="3D3C2C"/>
                </a:solidFill>
                <a:latin typeface="Impact"/>
                <a:cs typeface="Impact"/>
              </a:rPr>
              <a:t>–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For 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stated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period </a:t>
            </a:r>
            <a:r>
              <a:rPr sz="2400" spc="2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0" dirty="0">
                <a:solidFill>
                  <a:srgbClr val="3D3C2C"/>
                </a:solidFill>
                <a:latin typeface="Impact"/>
                <a:cs typeface="Impact"/>
              </a:rPr>
              <a:t>life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315" dirty="0">
                <a:solidFill>
                  <a:srgbClr val="3D3C2C"/>
                </a:solidFill>
                <a:latin typeface="Impact"/>
                <a:cs typeface="Impact"/>
              </a:rPr>
              <a:t>an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item,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mean  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value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length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time </a:t>
            </a:r>
            <a:r>
              <a:rPr sz="2400" spc="290" dirty="0">
                <a:solidFill>
                  <a:srgbClr val="3D3C2C"/>
                </a:solidFill>
                <a:latin typeface="Impact"/>
                <a:cs typeface="Impact"/>
              </a:rPr>
              <a:t>between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consecutive  </a:t>
            </a:r>
            <a:r>
              <a:rPr sz="2400" spc="40" dirty="0">
                <a:solidFill>
                  <a:srgbClr val="3D3C2C"/>
                </a:solidFill>
                <a:latin typeface="Impact"/>
                <a:cs typeface="Impact"/>
              </a:rPr>
              <a:t>failures </a:t>
            </a:r>
            <a:r>
              <a:rPr sz="2400" spc="310" dirty="0">
                <a:solidFill>
                  <a:srgbClr val="3D3C2C"/>
                </a:solidFill>
                <a:latin typeface="Impact"/>
                <a:cs typeface="Impact"/>
              </a:rPr>
              <a:t>computed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as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ratio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cumulative  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observed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time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29" dirty="0">
                <a:solidFill>
                  <a:srgbClr val="3D3C2C"/>
                </a:solidFill>
                <a:latin typeface="Impact"/>
                <a:cs typeface="Impact"/>
              </a:rPr>
              <a:t>number </a:t>
            </a:r>
            <a:r>
              <a:rPr sz="2400" spc="40" dirty="0">
                <a:solidFill>
                  <a:srgbClr val="3D3C2C"/>
                </a:solidFill>
                <a:latin typeface="Impact"/>
                <a:cs typeface="Impact"/>
              </a:rPr>
              <a:t>failures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under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stated 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conditions.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3338829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18360" algn="l"/>
              </a:tabLst>
            </a:pPr>
            <a:r>
              <a:rPr sz="4000" spc="280" dirty="0"/>
              <a:t>For</a:t>
            </a:r>
            <a:r>
              <a:rPr sz="4000" spc="490" dirty="0"/>
              <a:t>m</a:t>
            </a:r>
            <a:r>
              <a:rPr sz="4000" spc="250" dirty="0"/>
              <a:t>ula</a:t>
            </a:r>
            <a:r>
              <a:rPr sz="4000" dirty="0"/>
              <a:t>	</a:t>
            </a:r>
            <a:r>
              <a:rPr sz="4000" spc="325" dirty="0"/>
              <a:t>Used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1043495" y="2323617"/>
            <a:ext cx="6777355" cy="35090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0955" y="2424175"/>
            <a:ext cx="232410" cy="30353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endParaRPr sz="1800">
              <a:latin typeface="Wingdings"/>
              <a:cs typeface="Wingding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600202"/>
            <a:ext cx="1931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375" dirty="0"/>
              <a:t>Example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69644" y="1519173"/>
            <a:ext cx="66541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25" dirty="0">
                <a:solidFill>
                  <a:srgbClr val="93C500"/>
                </a:solidFill>
                <a:latin typeface="Impact"/>
                <a:cs typeface="Impact"/>
              </a:rPr>
              <a:t>There </a:t>
            </a:r>
            <a:r>
              <a:rPr sz="2400" spc="210" dirty="0">
                <a:solidFill>
                  <a:srgbClr val="93C500"/>
                </a:solidFill>
                <a:latin typeface="Impact"/>
                <a:cs typeface="Impact"/>
              </a:rPr>
              <a:t>are </a:t>
            </a:r>
            <a:r>
              <a:rPr sz="2400" spc="45" dirty="0">
                <a:solidFill>
                  <a:srgbClr val="93C500"/>
                </a:solidFill>
                <a:latin typeface="Impact"/>
                <a:cs typeface="Impact"/>
              </a:rPr>
              <a:t>35 </a:t>
            </a:r>
            <a:r>
              <a:rPr sz="2400" spc="75" dirty="0">
                <a:solidFill>
                  <a:srgbClr val="93C500"/>
                </a:solidFill>
                <a:latin typeface="Impact"/>
                <a:cs typeface="Impact"/>
              </a:rPr>
              <a:t>failure </a:t>
            </a:r>
            <a:r>
              <a:rPr sz="2400" spc="90" dirty="0">
                <a:solidFill>
                  <a:srgbClr val="93C500"/>
                </a:solidFill>
                <a:latin typeface="Impact"/>
                <a:cs typeface="Impact"/>
              </a:rPr>
              <a:t>times </a:t>
            </a:r>
            <a:r>
              <a:rPr sz="2400" spc="40" dirty="0">
                <a:solidFill>
                  <a:srgbClr val="93C500"/>
                </a:solidFill>
                <a:latin typeface="Impact"/>
                <a:cs typeface="Impact"/>
              </a:rPr>
              <a:t>listed </a:t>
            </a:r>
            <a:r>
              <a:rPr sz="2400" spc="245" dirty="0">
                <a:solidFill>
                  <a:srgbClr val="93C500"/>
                </a:solidFill>
                <a:latin typeface="Impact"/>
                <a:cs typeface="Impact"/>
              </a:rPr>
              <a:t>below. </a:t>
            </a:r>
            <a:r>
              <a:rPr sz="2400" spc="315" dirty="0">
                <a:solidFill>
                  <a:srgbClr val="93C500"/>
                </a:solidFill>
                <a:latin typeface="Impact"/>
                <a:cs typeface="Impact"/>
              </a:rPr>
              <a:t>Check  </a:t>
            </a:r>
            <a:r>
              <a:rPr sz="2400" spc="-50" dirty="0">
                <a:solidFill>
                  <a:srgbClr val="93C500"/>
                </a:solidFill>
                <a:latin typeface="Impact"/>
                <a:cs typeface="Impact"/>
              </a:rPr>
              <a:t>if </a:t>
            </a:r>
            <a:r>
              <a:rPr sz="2400" spc="204" dirty="0">
                <a:solidFill>
                  <a:srgbClr val="93C500"/>
                </a:solidFill>
                <a:latin typeface="Impact"/>
                <a:cs typeface="Impact"/>
              </a:rPr>
              <a:t>the </a:t>
            </a:r>
            <a:r>
              <a:rPr sz="2400" spc="70" dirty="0">
                <a:solidFill>
                  <a:srgbClr val="93C500"/>
                </a:solidFill>
                <a:latin typeface="Impact"/>
                <a:cs typeface="Impact"/>
              </a:rPr>
              <a:t>distribution </a:t>
            </a:r>
            <a:r>
              <a:rPr sz="2400" spc="80" dirty="0">
                <a:solidFill>
                  <a:srgbClr val="93C500"/>
                </a:solidFill>
                <a:latin typeface="Impact"/>
                <a:cs typeface="Impact"/>
              </a:rPr>
              <a:t>follows </a:t>
            </a:r>
            <a:r>
              <a:rPr sz="2400" spc="190" dirty="0">
                <a:solidFill>
                  <a:srgbClr val="93C500"/>
                </a:solidFill>
                <a:latin typeface="Impact"/>
                <a:cs typeface="Impact"/>
              </a:rPr>
              <a:t>exponential  </a:t>
            </a:r>
            <a:r>
              <a:rPr sz="2400" spc="80" dirty="0">
                <a:solidFill>
                  <a:srgbClr val="93C500"/>
                </a:solidFill>
                <a:latin typeface="Impact"/>
                <a:cs typeface="Impact"/>
              </a:rPr>
              <a:t>distribution.</a:t>
            </a:r>
            <a:endParaRPr sz="2400">
              <a:latin typeface="Impact"/>
              <a:cs typeface="Impac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69263" y="2918586"/>
          <a:ext cx="6197599" cy="29667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9520"/>
                <a:gridCol w="1239520"/>
                <a:gridCol w="1239519"/>
                <a:gridCol w="1239520"/>
                <a:gridCol w="1239520"/>
              </a:tblGrid>
              <a:tr h="370839">
                <a:tc gridSpan="5">
                  <a:txBody>
                    <a:bodyPr/>
                    <a:lstStyle/>
                    <a:p>
                      <a:pPr marL="55435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2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GIVEN</a:t>
                      </a:r>
                      <a:r>
                        <a:rPr sz="1800" b="1" spc="-10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2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DATA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175" dirty="0">
                          <a:latin typeface="Impact"/>
                          <a:cs typeface="Impact"/>
                        </a:rPr>
                        <a:t>1476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30" dirty="0">
                          <a:latin typeface="Impact"/>
                          <a:cs typeface="Impact"/>
                        </a:rPr>
                        <a:t>300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20" dirty="0">
                          <a:latin typeface="Impact"/>
                          <a:cs typeface="Impact"/>
                        </a:rPr>
                        <a:t>98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160" dirty="0">
                          <a:latin typeface="Impact"/>
                          <a:cs typeface="Impact"/>
                        </a:rPr>
                        <a:t>221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204" dirty="0">
                          <a:latin typeface="Impact"/>
                          <a:cs typeface="Impact"/>
                        </a:rPr>
                        <a:t>157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40" dirty="0">
                          <a:latin typeface="Impact"/>
                          <a:cs typeface="Impact"/>
                        </a:rPr>
                        <a:t>182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40" dirty="0">
                          <a:latin typeface="Impact"/>
                          <a:cs typeface="Impact"/>
                        </a:rPr>
                        <a:t>499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45" dirty="0">
                          <a:latin typeface="Impact"/>
                          <a:cs typeface="Impact"/>
                        </a:rPr>
                        <a:t>552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95" dirty="0">
                          <a:latin typeface="Impact"/>
                          <a:cs typeface="Impact"/>
                        </a:rPr>
                        <a:t>1563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25" dirty="0">
                          <a:latin typeface="Impact"/>
                          <a:cs typeface="Impact"/>
                        </a:rPr>
                        <a:t>36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65" dirty="0">
                          <a:latin typeface="Impact"/>
                          <a:cs typeface="Impact"/>
                        </a:rPr>
                        <a:t>246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90" dirty="0">
                          <a:latin typeface="Impact"/>
                          <a:cs typeface="Impact"/>
                        </a:rPr>
                        <a:t>442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55" dirty="0">
                          <a:latin typeface="Impact"/>
                          <a:cs typeface="Impact"/>
                        </a:rPr>
                        <a:t>20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05" dirty="0">
                          <a:latin typeface="Impact"/>
                          <a:cs typeface="Impact"/>
                        </a:rPr>
                        <a:t>796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70" dirty="0">
                          <a:latin typeface="Impact"/>
                          <a:cs typeface="Impact"/>
                        </a:rPr>
                        <a:t>31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90" dirty="0">
                          <a:latin typeface="Impact"/>
                          <a:cs typeface="Impact"/>
                        </a:rPr>
                        <a:t>47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50" dirty="0">
                          <a:latin typeface="Impact"/>
                          <a:cs typeface="Impact"/>
                        </a:rPr>
                        <a:t>438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45" dirty="0">
                          <a:latin typeface="Impact"/>
                          <a:cs typeface="Impact"/>
                        </a:rPr>
                        <a:t>400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30" dirty="0">
                          <a:latin typeface="Impact"/>
                          <a:cs typeface="Impact"/>
                        </a:rPr>
                        <a:t>279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55" dirty="0">
                          <a:latin typeface="Impact"/>
                          <a:cs typeface="Impact"/>
                        </a:rPr>
                        <a:t>247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40" dirty="0">
                          <a:latin typeface="Impact"/>
                          <a:cs typeface="Impact"/>
                        </a:rPr>
                        <a:t>210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70" dirty="0">
                          <a:latin typeface="Impact"/>
                          <a:cs typeface="Impact"/>
                        </a:rPr>
                        <a:t>284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30" dirty="0">
                          <a:latin typeface="Impact"/>
                          <a:cs typeface="Impact"/>
                        </a:rPr>
                        <a:t>553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95" dirty="0">
                          <a:latin typeface="Impact"/>
                          <a:cs typeface="Impact"/>
                        </a:rPr>
                        <a:t>767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75" dirty="0">
                          <a:latin typeface="Impact"/>
                          <a:cs typeface="Impact"/>
                        </a:rPr>
                        <a:t>1297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60" dirty="0">
                          <a:latin typeface="Impact"/>
                          <a:cs typeface="Impact"/>
                        </a:rPr>
                        <a:t>214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70" dirty="0">
                          <a:latin typeface="Impact"/>
                          <a:cs typeface="Impact"/>
                        </a:rPr>
                        <a:t>428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10" dirty="0">
                          <a:latin typeface="Impact"/>
                          <a:cs typeface="Impact"/>
                        </a:rPr>
                        <a:t>597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55" dirty="0">
                          <a:latin typeface="Impact"/>
                          <a:cs typeface="Impact"/>
                        </a:rPr>
                        <a:t>2025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20" dirty="0">
                          <a:latin typeface="Impact"/>
                          <a:cs typeface="Impact"/>
                        </a:rPr>
                        <a:t>185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</a:tr>
              <a:tr h="3708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30" dirty="0">
                          <a:latin typeface="Impact"/>
                          <a:cs typeface="Impact"/>
                        </a:rPr>
                        <a:t>467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40" dirty="0">
                          <a:latin typeface="Impact"/>
                          <a:cs typeface="Impact"/>
                        </a:rPr>
                        <a:t>401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40" dirty="0">
                          <a:latin typeface="Impact"/>
                          <a:cs typeface="Impact"/>
                        </a:rPr>
                        <a:t>210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45" dirty="0">
                          <a:latin typeface="Impact"/>
                          <a:cs typeface="Impact"/>
                        </a:rPr>
                        <a:t>289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25" dirty="0">
                          <a:latin typeface="Impact"/>
                          <a:cs typeface="Impact"/>
                        </a:rPr>
                        <a:t>1024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004391"/>
            <a:ext cx="59029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688079" algn="l"/>
              </a:tabLst>
            </a:pPr>
            <a:r>
              <a:rPr sz="3600" spc="465" dirty="0"/>
              <a:t>Group</a:t>
            </a:r>
            <a:r>
              <a:rPr sz="3600" spc="365" dirty="0"/>
              <a:t> </a:t>
            </a:r>
            <a:r>
              <a:rPr sz="3600" spc="310" dirty="0"/>
              <a:t>the</a:t>
            </a:r>
            <a:r>
              <a:rPr sz="3600" spc="370" dirty="0"/>
              <a:t> </a:t>
            </a:r>
            <a:r>
              <a:rPr sz="3600" spc="25" dirty="0"/>
              <a:t>result	</a:t>
            </a:r>
            <a:r>
              <a:rPr sz="3600" spc="20" dirty="0"/>
              <a:t>in </a:t>
            </a:r>
            <a:r>
              <a:rPr sz="3600" spc="175" dirty="0"/>
              <a:t>specific  </a:t>
            </a:r>
            <a:r>
              <a:rPr sz="3600" spc="330" dirty="0"/>
              <a:t>bounds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25244" y="2702560"/>
          <a:ext cx="6196330" cy="26057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165"/>
                <a:gridCol w="3098165"/>
              </a:tblGrid>
              <a:tr h="805688">
                <a:tc>
                  <a:txBody>
                    <a:bodyPr/>
                    <a:lstStyle/>
                    <a:p>
                      <a:pPr marL="896619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Upper</a:t>
                      </a:r>
                      <a:r>
                        <a:rPr sz="1800" b="1" spc="-1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1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Bound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marL="264160" marR="230504" indent="-2476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1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Number of failure </a:t>
                      </a:r>
                      <a:r>
                        <a:rPr sz="1800" b="1" spc="-2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times  </a:t>
                      </a: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observed </a:t>
                      </a:r>
                      <a:r>
                        <a:rPr sz="1800" b="1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in that</a:t>
                      </a: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b="1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bound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</a:tr>
              <a:tr h="576071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30" dirty="0">
                          <a:latin typeface="Impact"/>
                          <a:cs typeface="Impact"/>
                        </a:rPr>
                        <a:t>350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165" dirty="0">
                          <a:latin typeface="Impact"/>
                          <a:cs typeface="Impact"/>
                        </a:rPr>
                        <a:t>18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</a:tr>
              <a:tr h="576072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110" dirty="0">
                          <a:latin typeface="Impact"/>
                          <a:cs typeface="Impact"/>
                        </a:rPr>
                        <a:t>750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165" dirty="0">
                          <a:latin typeface="Impact"/>
                          <a:cs typeface="Impact"/>
                        </a:rPr>
                        <a:t>10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</a:tr>
              <a:tr h="6479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55" dirty="0">
                          <a:latin typeface="Impact"/>
                          <a:cs typeface="Impact"/>
                        </a:rPr>
                        <a:t>2026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Impact"/>
                          <a:cs typeface="Impact"/>
                        </a:rPr>
                        <a:t>7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42033" y="971169"/>
            <a:ext cx="5666105" cy="452564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4965" marR="53975" indent="-274320">
              <a:lnSpc>
                <a:spcPts val="2600"/>
              </a:lnSpc>
              <a:spcBef>
                <a:spcPts val="42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Cumulative </a:t>
            </a: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Failure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Function, </a:t>
            </a: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F(ti)=1- 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exp(-λti)</a:t>
            </a:r>
            <a:endParaRPr sz="2400">
              <a:latin typeface="Impact"/>
              <a:cs typeface="Impact"/>
            </a:endParaRPr>
          </a:p>
          <a:p>
            <a:pPr marL="347345">
              <a:lnSpc>
                <a:spcPct val="100000"/>
              </a:lnSpc>
              <a:spcBef>
                <a:spcPts val="240"/>
              </a:spcBef>
            </a:pP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exponential</a:t>
            </a:r>
            <a:r>
              <a:rPr sz="2400" spc="35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distribution.</a:t>
            </a:r>
            <a:endParaRPr sz="2400">
              <a:latin typeface="Impact"/>
              <a:cs typeface="Impact"/>
            </a:endParaRPr>
          </a:p>
          <a:p>
            <a:pPr marL="12700" marR="92075" indent="335280">
              <a:lnSpc>
                <a:spcPts val="2590"/>
              </a:lnSpc>
              <a:spcBef>
                <a:spcPts val="615"/>
              </a:spcBef>
              <a:tabLst>
                <a:tab pos="1087120" algn="l"/>
              </a:tabLst>
            </a:pPr>
            <a:r>
              <a:rPr sz="2400" spc="25" dirty="0">
                <a:solidFill>
                  <a:srgbClr val="3D3C2C"/>
                </a:solidFill>
                <a:latin typeface="Impact"/>
                <a:cs typeface="Impact"/>
              </a:rPr>
              <a:t>Thus </a:t>
            </a:r>
            <a:r>
              <a:rPr sz="2400" spc="290" dirty="0">
                <a:solidFill>
                  <a:srgbClr val="3D3C2C"/>
                </a:solidFill>
                <a:latin typeface="Impact"/>
                <a:cs typeface="Impact"/>
              </a:rPr>
              <a:t>expected </a:t>
            </a:r>
            <a:r>
              <a:rPr sz="2400" spc="229" dirty="0">
                <a:solidFill>
                  <a:srgbClr val="3D3C2C"/>
                </a:solidFill>
                <a:latin typeface="Impact"/>
                <a:cs typeface="Impact"/>
              </a:rPr>
              <a:t>number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40" dirty="0">
                <a:solidFill>
                  <a:srgbClr val="3D3C2C"/>
                </a:solidFill>
                <a:latin typeface="Impact"/>
                <a:cs typeface="Impact"/>
              </a:rPr>
              <a:t>failures </a:t>
            </a:r>
            <a:r>
              <a:rPr sz="2400" spc="25" dirty="0">
                <a:solidFill>
                  <a:srgbClr val="3D3C2C"/>
                </a:solidFill>
                <a:latin typeface="Impact"/>
                <a:cs typeface="Impact"/>
              </a:rPr>
              <a:t>in 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	</a:t>
            </a:r>
            <a:r>
              <a:rPr sz="2400" spc="305" dirty="0">
                <a:solidFill>
                  <a:srgbClr val="3D3C2C"/>
                </a:solidFill>
                <a:latin typeface="Impact"/>
                <a:cs typeface="Impact"/>
              </a:rPr>
              <a:t>bound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given</a:t>
            </a:r>
            <a:r>
              <a:rPr sz="2400" spc="1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by</a:t>
            </a:r>
            <a:endParaRPr sz="2400">
              <a:latin typeface="Impact"/>
              <a:cs typeface="Impact"/>
            </a:endParaRPr>
          </a:p>
          <a:p>
            <a:pPr marL="12700" marR="2178050" indent="335280">
              <a:lnSpc>
                <a:spcPts val="2590"/>
              </a:lnSpc>
              <a:spcBef>
                <a:spcPts val="585"/>
              </a:spcBef>
            </a:pP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E(ti)=number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 </a:t>
            </a:r>
            <a:r>
              <a:rPr sz="2400" spc="265" dirty="0">
                <a:solidFill>
                  <a:srgbClr val="3D3C2C"/>
                </a:solidFill>
                <a:latin typeface="Impact"/>
                <a:cs typeface="Impact"/>
              </a:rPr>
              <a:t>components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*</a:t>
            </a:r>
            <a:r>
              <a:rPr sz="2400" spc="305" dirty="0">
                <a:solidFill>
                  <a:srgbClr val="3D3C2C"/>
                </a:solidFill>
                <a:latin typeface="Impact"/>
                <a:cs typeface="Impact"/>
              </a:rPr>
              <a:t>expe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c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ted  </a:t>
            </a: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failure(F(ti))</a:t>
            </a:r>
            <a:endParaRPr sz="24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Let</a:t>
            </a:r>
            <a:r>
              <a:rPr sz="2400" spc="229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90" dirty="0">
                <a:solidFill>
                  <a:srgbClr val="3D3C2C"/>
                </a:solidFill>
                <a:latin typeface="Impact"/>
                <a:cs typeface="Impact"/>
              </a:rPr>
              <a:t>λ=0.00206</a:t>
            </a:r>
            <a:endParaRPr sz="2400">
              <a:latin typeface="Impact"/>
              <a:cs typeface="Impact"/>
            </a:endParaRPr>
          </a:p>
          <a:p>
            <a:pPr marL="347345" marR="5080">
              <a:lnSpc>
                <a:spcPct val="110000"/>
              </a:lnSpc>
            </a:pP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E1=35*(1-exp(-350*0.00206))=17.98 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E2=35</a:t>
            </a:r>
            <a:r>
              <a:rPr sz="2400" spc="90" dirty="0">
                <a:solidFill>
                  <a:srgbClr val="3D3C2C"/>
                </a:solidFill>
                <a:latin typeface="Impact"/>
                <a:cs typeface="Impact"/>
              </a:rPr>
              <a:t>*</a:t>
            </a:r>
            <a:r>
              <a:rPr sz="2400" spc="270" dirty="0">
                <a:solidFill>
                  <a:srgbClr val="3D3C2C"/>
                </a:solidFill>
                <a:latin typeface="Impact"/>
                <a:cs typeface="Impact"/>
              </a:rPr>
              <a:t>(1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-</a:t>
            </a:r>
            <a:r>
              <a:rPr sz="2400" spc="265" dirty="0">
                <a:solidFill>
                  <a:srgbClr val="3D3C2C"/>
                </a:solidFill>
                <a:latin typeface="Impact"/>
                <a:cs typeface="Impact"/>
              </a:rPr>
              <a:t>exp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(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-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350*0</a:t>
            </a:r>
            <a:r>
              <a:rPr sz="2400" spc="30" dirty="0">
                <a:solidFill>
                  <a:srgbClr val="3D3C2C"/>
                </a:solidFill>
                <a:latin typeface="Impact"/>
                <a:cs typeface="Impact"/>
              </a:rPr>
              <a:t>.</a:t>
            </a:r>
            <a:r>
              <a:rPr sz="2400" spc="55" dirty="0">
                <a:solidFill>
                  <a:srgbClr val="3D3C2C"/>
                </a:solidFill>
                <a:latin typeface="Impact"/>
                <a:cs typeface="Impact"/>
              </a:rPr>
              <a:t>002</a:t>
            </a:r>
            <a:r>
              <a:rPr sz="2400" spc="65" dirty="0">
                <a:solidFill>
                  <a:srgbClr val="3D3C2C"/>
                </a:solidFill>
                <a:latin typeface="Impact"/>
                <a:cs typeface="Impact"/>
              </a:rPr>
              <a:t>0</a:t>
            </a:r>
            <a:r>
              <a:rPr sz="2400" spc="35" dirty="0">
                <a:solidFill>
                  <a:srgbClr val="3D3C2C"/>
                </a:solidFill>
                <a:latin typeface="Impact"/>
                <a:cs typeface="Impact"/>
              </a:rPr>
              <a:t>6</a:t>
            </a: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)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-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P</a:t>
            </a:r>
            <a:r>
              <a:rPr sz="2400" spc="275" dirty="0">
                <a:solidFill>
                  <a:srgbClr val="3D3C2C"/>
                </a:solidFill>
                <a:latin typeface="Impact"/>
                <a:cs typeface="Impact"/>
              </a:rPr>
              <a:t>1</a:t>
            </a: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)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=9</a:t>
            </a:r>
            <a:r>
              <a:rPr sz="2400" spc="40" dirty="0">
                <a:solidFill>
                  <a:srgbClr val="3D3C2C"/>
                </a:solidFill>
                <a:latin typeface="Impact"/>
                <a:cs typeface="Impact"/>
              </a:rPr>
              <a:t>.</a:t>
            </a:r>
            <a:r>
              <a:rPr sz="2400" spc="20" dirty="0">
                <a:solidFill>
                  <a:srgbClr val="3D3C2C"/>
                </a:solidFill>
                <a:latin typeface="Impact"/>
                <a:cs typeface="Impact"/>
              </a:rPr>
              <a:t>55 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E3=35*(1-P2-P1)=7.47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610613" y="863853"/>
            <a:ext cx="5917565" cy="4342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7432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From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70" dirty="0">
                <a:solidFill>
                  <a:srgbClr val="3D3C2C"/>
                </a:solidFill>
                <a:latin typeface="Impact"/>
                <a:cs typeface="Impact"/>
              </a:rPr>
              <a:t>formula,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we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find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value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χ^2</a:t>
            </a:r>
            <a:endParaRPr sz="2400">
              <a:latin typeface="Impact"/>
              <a:cs typeface="Impac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68935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	</a:t>
            </a:r>
            <a:r>
              <a:rPr sz="2400" spc="275" dirty="0">
                <a:solidFill>
                  <a:srgbClr val="3D3C2C"/>
                </a:solidFill>
                <a:latin typeface="Impact"/>
                <a:cs typeface="Impact"/>
              </a:rPr>
              <a:t>Degree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Freedoms,</a:t>
            </a:r>
            <a:r>
              <a:rPr sz="2400" spc="23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k=3-1-1=1</a:t>
            </a:r>
            <a:endParaRPr sz="2400">
              <a:latin typeface="Impact"/>
              <a:cs typeface="Impac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286385" marR="57150" indent="-274320">
              <a:lnSpc>
                <a:spcPct val="100000"/>
              </a:lnSpc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From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45" dirty="0">
                <a:solidFill>
                  <a:srgbClr val="3D3C2C"/>
                </a:solidFill>
                <a:latin typeface="Impact"/>
                <a:cs typeface="Impact"/>
              </a:rPr>
              <a:t>Statistic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table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Chi-Square 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we </a:t>
            </a:r>
            <a:r>
              <a:rPr sz="2400" spc="260" dirty="0">
                <a:solidFill>
                  <a:srgbClr val="3D3C2C"/>
                </a:solidFill>
                <a:latin typeface="Impact"/>
                <a:cs typeface="Impact"/>
              </a:rPr>
              <a:t>get, </a:t>
            </a:r>
            <a:r>
              <a:rPr sz="2400" spc="90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k=1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χ^2=0.0496, </a:t>
            </a:r>
            <a:r>
              <a:rPr sz="2400" spc="380" dirty="0">
                <a:solidFill>
                  <a:srgbClr val="3D3C2C"/>
                </a:solidFill>
                <a:latin typeface="Impact"/>
                <a:cs typeface="Impact"/>
              </a:rPr>
              <a:t>α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 </a:t>
            </a:r>
            <a:r>
              <a:rPr sz="2400" spc="290" dirty="0">
                <a:solidFill>
                  <a:srgbClr val="3D3C2C"/>
                </a:solidFill>
                <a:latin typeface="Impact"/>
                <a:cs typeface="Impact"/>
              </a:rPr>
              <a:t>between 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10%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20% </a:t>
            </a:r>
            <a:r>
              <a:rPr sz="2400" spc="254" dirty="0">
                <a:solidFill>
                  <a:srgbClr val="3D3C2C"/>
                </a:solidFill>
                <a:latin typeface="Impact"/>
                <a:cs typeface="Impact"/>
              </a:rPr>
              <a:t>(α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should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400" spc="-70" dirty="0">
                <a:solidFill>
                  <a:srgbClr val="3D3C2C"/>
                </a:solidFill>
                <a:latin typeface="Impact"/>
                <a:cs typeface="Impact"/>
              </a:rPr>
              <a:t>less  </a:t>
            </a:r>
            <a:r>
              <a:rPr sz="2400" spc="229" dirty="0">
                <a:solidFill>
                  <a:srgbClr val="3D3C2C"/>
                </a:solidFill>
                <a:latin typeface="Impact"/>
                <a:cs typeface="Impact"/>
              </a:rPr>
              <a:t>than </a:t>
            </a:r>
            <a:r>
              <a:rPr sz="2400" spc="114" dirty="0">
                <a:solidFill>
                  <a:srgbClr val="3D3C2C"/>
                </a:solidFill>
                <a:latin typeface="Impact"/>
                <a:cs typeface="Impact"/>
              </a:rPr>
              <a:t>90%). 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Hence,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Null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Hypothesis 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320" dirty="0">
                <a:solidFill>
                  <a:srgbClr val="3D3C2C"/>
                </a:solidFill>
                <a:latin typeface="Impact"/>
                <a:cs typeface="Impact"/>
              </a:rPr>
              <a:t>accepted. </a:t>
            </a:r>
            <a:r>
              <a:rPr sz="2400" spc="75" dirty="0">
                <a:solidFill>
                  <a:srgbClr val="3D3C2C"/>
                </a:solidFill>
                <a:latin typeface="Impact"/>
                <a:cs typeface="Impact"/>
              </a:rPr>
              <a:t>Thus,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we </a:t>
            </a:r>
            <a:r>
              <a:rPr sz="2400" spc="330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say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that 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70" dirty="0">
                <a:solidFill>
                  <a:srgbClr val="3D3C2C"/>
                </a:solidFill>
                <a:latin typeface="Impact"/>
                <a:cs typeface="Impact"/>
              </a:rPr>
              <a:t>distribution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</a:t>
            </a:r>
            <a:r>
              <a:rPr sz="2400" spc="-15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Exponential.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61423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13350" algn="l"/>
              </a:tabLst>
            </a:pPr>
            <a:r>
              <a:rPr sz="4000" spc="370" dirty="0"/>
              <a:t>Kolmogorov</a:t>
            </a:r>
            <a:r>
              <a:rPr sz="4000" spc="150" dirty="0"/>
              <a:t>-</a:t>
            </a:r>
            <a:r>
              <a:rPr sz="4000" spc="200" dirty="0"/>
              <a:t>Smirno</a:t>
            </a:r>
            <a:r>
              <a:rPr sz="4000" spc="185" dirty="0"/>
              <a:t>v</a:t>
            </a:r>
            <a:r>
              <a:rPr sz="4000" dirty="0"/>
              <a:t>	</a:t>
            </a:r>
            <a:r>
              <a:rPr sz="4000" spc="50" dirty="0"/>
              <a:t>Test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607250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Impact"/>
                <a:cs typeface="Impact"/>
              </a:rPr>
              <a:t>It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also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find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575" dirty="0">
                <a:solidFill>
                  <a:srgbClr val="3D3C2C"/>
                </a:solidFill>
                <a:latin typeface="Impact"/>
                <a:cs typeface="Impact"/>
              </a:rPr>
              <a:t>GOF </a:t>
            </a:r>
            <a:r>
              <a:rPr sz="2400" spc="220" dirty="0">
                <a:solidFill>
                  <a:srgbClr val="3D3C2C"/>
                </a:solidFill>
                <a:latin typeface="Impact"/>
                <a:cs typeface="Impact"/>
              </a:rPr>
              <a:t>but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that </a:t>
            </a:r>
            <a:r>
              <a:rPr sz="2400" spc="-40" dirty="0">
                <a:solidFill>
                  <a:srgbClr val="3D3C2C"/>
                </a:solidFill>
                <a:latin typeface="Impact"/>
                <a:cs typeface="Impact"/>
              </a:rPr>
              <a:t>it  </a:t>
            </a:r>
            <a:r>
              <a:rPr sz="2400" spc="335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2400" spc="360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even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55" dirty="0">
                <a:solidFill>
                  <a:srgbClr val="3D3C2C"/>
                </a:solidFill>
                <a:latin typeface="Impact"/>
                <a:cs typeface="Impact"/>
              </a:rPr>
              <a:t>small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sample</a:t>
            </a:r>
            <a:r>
              <a:rPr sz="2400" spc="114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70" dirty="0">
                <a:solidFill>
                  <a:srgbClr val="3D3C2C"/>
                </a:solidFill>
                <a:latin typeface="Impact"/>
                <a:cs typeface="Impact"/>
              </a:rPr>
              <a:t>size.</a:t>
            </a:r>
            <a:endParaRPr sz="2400">
              <a:latin typeface="Impact"/>
              <a:cs typeface="Impac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0955" y="3521709"/>
            <a:ext cx="2481580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 indent="-267335">
              <a:lnSpc>
                <a:spcPct val="12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Formulae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Used 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Sn(tn)=0</a:t>
            </a:r>
            <a:endParaRPr sz="2400">
              <a:latin typeface="Impact"/>
              <a:cs typeface="Impact"/>
            </a:endParaRPr>
          </a:p>
          <a:p>
            <a:pPr marL="1120775">
              <a:lnSpc>
                <a:spcPct val="100000"/>
              </a:lnSpc>
              <a:spcBef>
                <a:spcPts val="580"/>
              </a:spcBef>
            </a:pP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=i/n</a:t>
            </a:r>
            <a:endParaRPr sz="2400">
              <a:latin typeface="Impact"/>
              <a:cs typeface="Impact"/>
            </a:endParaRPr>
          </a:p>
          <a:p>
            <a:pPr marL="113664" algn="ctr">
              <a:lnSpc>
                <a:spcPct val="100000"/>
              </a:lnSpc>
              <a:spcBef>
                <a:spcPts val="575"/>
              </a:spcBef>
            </a:pPr>
            <a:r>
              <a:rPr sz="2400" spc="290" dirty="0">
                <a:solidFill>
                  <a:srgbClr val="3D3C2C"/>
                </a:solidFill>
                <a:latin typeface="Impact"/>
                <a:cs typeface="Impact"/>
              </a:rPr>
              <a:t>=1</a:t>
            </a:r>
            <a:endParaRPr sz="2400">
              <a:latin typeface="Impact"/>
              <a:cs typeface="Impac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50182" y="3960618"/>
            <a:ext cx="3121025" cy="134302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675"/>
              </a:spcBef>
            </a:pP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For</a:t>
            </a:r>
            <a:r>
              <a:rPr sz="2400" spc="23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50" dirty="0">
                <a:solidFill>
                  <a:srgbClr val="3D3C2C"/>
                </a:solidFill>
                <a:latin typeface="Impact"/>
                <a:cs typeface="Impact"/>
              </a:rPr>
              <a:t>-∞&lt;t1</a:t>
            </a:r>
            <a:endParaRPr sz="2400">
              <a:latin typeface="Impact"/>
              <a:cs typeface="Impact"/>
            </a:endParaRPr>
          </a:p>
          <a:p>
            <a:pPr marL="54610">
              <a:lnSpc>
                <a:spcPct val="100000"/>
              </a:lnSpc>
              <a:spcBef>
                <a:spcPts val="580"/>
              </a:spcBef>
            </a:pP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70" dirty="0">
                <a:solidFill>
                  <a:srgbClr val="3D3C2C"/>
                </a:solidFill>
                <a:latin typeface="Impact"/>
                <a:cs typeface="Impact"/>
              </a:rPr>
              <a:t>ti&lt;t&lt;</a:t>
            </a:r>
            <a:r>
              <a:rPr sz="2400" spc="27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40" dirty="0">
                <a:solidFill>
                  <a:srgbClr val="3D3C2C"/>
                </a:solidFill>
                <a:latin typeface="Impact"/>
                <a:cs typeface="Impact"/>
              </a:rPr>
              <a:t>∞;i=1,2….n-1</a:t>
            </a:r>
            <a:endParaRPr sz="24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For</a:t>
            </a:r>
            <a:r>
              <a:rPr sz="2400" spc="23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tn&lt;t&lt;∞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542033" y="935863"/>
            <a:ext cx="5878195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00"/>
              </a:spcBef>
            </a:pP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K </a:t>
            </a:r>
            <a:r>
              <a:rPr sz="2400" dirty="0">
                <a:solidFill>
                  <a:srgbClr val="3D3C2C"/>
                </a:solidFill>
                <a:latin typeface="Impact"/>
                <a:cs typeface="Impact"/>
              </a:rPr>
              <a:t>– </a:t>
            </a:r>
            <a:r>
              <a:rPr sz="2400" spc="-50" dirty="0">
                <a:solidFill>
                  <a:srgbClr val="3D3C2C"/>
                </a:solidFill>
                <a:latin typeface="Impact"/>
                <a:cs typeface="Impact"/>
              </a:rPr>
              <a:t>S </a:t>
            </a:r>
            <a:r>
              <a:rPr sz="2400" spc="170" dirty="0">
                <a:solidFill>
                  <a:srgbClr val="3D3C2C"/>
                </a:solidFill>
                <a:latin typeface="Impact"/>
                <a:cs typeface="Impact"/>
              </a:rPr>
              <a:t>=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max(|F(ti)-Sn(ti)|,|F(ti)-Sn(ti-1)|)</a:t>
            </a:r>
            <a:endParaRPr sz="2400">
              <a:latin typeface="Impact"/>
              <a:cs typeface="Impac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94615">
              <a:lnSpc>
                <a:spcPct val="100000"/>
              </a:lnSpc>
              <a:spcBef>
                <a:spcPts val="5"/>
              </a:spcBef>
            </a:pP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Where</a:t>
            </a:r>
            <a:endParaRPr sz="2400">
              <a:latin typeface="Impact"/>
              <a:cs typeface="Impact"/>
            </a:endParaRPr>
          </a:p>
          <a:p>
            <a:pPr marL="12700" marR="833119" indent="502920">
              <a:lnSpc>
                <a:spcPct val="100000"/>
              </a:lnSpc>
              <a:spcBef>
                <a:spcPts val="575"/>
              </a:spcBef>
            </a:pP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F(ti) </a:t>
            </a:r>
            <a:r>
              <a:rPr sz="2400" spc="-175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220" dirty="0">
                <a:solidFill>
                  <a:srgbClr val="3D3C2C"/>
                </a:solidFill>
                <a:latin typeface="Impact"/>
                <a:cs typeface="Impact"/>
              </a:rPr>
              <a:t>Cumulative </a:t>
            </a:r>
            <a:r>
              <a:rPr sz="2400" spc="75" dirty="0">
                <a:solidFill>
                  <a:srgbClr val="3D3C2C"/>
                </a:solidFill>
                <a:latin typeface="Impact"/>
                <a:cs typeface="Impact"/>
              </a:rPr>
              <a:t>failure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400" spc="65" dirty="0">
                <a:solidFill>
                  <a:srgbClr val="3D3C2C"/>
                </a:solidFill>
                <a:latin typeface="Impact"/>
                <a:cs typeface="Impact"/>
              </a:rPr>
              <a:t>distribution</a:t>
            </a:r>
            <a:endParaRPr sz="2400">
              <a:latin typeface="Impact"/>
              <a:cs typeface="Impact"/>
            </a:endParaRPr>
          </a:p>
          <a:p>
            <a:pPr marL="515620">
              <a:lnSpc>
                <a:spcPct val="100000"/>
              </a:lnSpc>
              <a:spcBef>
                <a:spcPts val="580"/>
              </a:spcBef>
            </a:pPr>
            <a:r>
              <a:rPr sz="2400" spc="-50" dirty="0">
                <a:solidFill>
                  <a:srgbClr val="3D3C2C"/>
                </a:solidFill>
                <a:latin typeface="Impact"/>
                <a:cs typeface="Impact"/>
              </a:rPr>
              <a:t>ti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14" dirty="0">
                <a:solidFill>
                  <a:srgbClr val="3D3C2C"/>
                </a:solidFill>
                <a:latin typeface="Impact"/>
                <a:cs typeface="Impact"/>
              </a:rPr>
              <a:t>Time </a:t>
            </a:r>
            <a:r>
              <a:rPr sz="2400" spc="220" dirty="0">
                <a:solidFill>
                  <a:srgbClr val="3D3C2C"/>
                </a:solidFill>
                <a:latin typeface="Impact"/>
                <a:cs typeface="Impact"/>
              </a:rPr>
              <a:t>taken </a:t>
            </a:r>
            <a:r>
              <a:rPr sz="2400" spc="90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40" dirty="0">
                <a:solidFill>
                  <a:srgbClr val="3D3C2C"/>
                </a:solidFill>
                <a:latin typeface="Impact"/>
                <a:cs typeface="Impact"/>
              </a:rPr>
              <a:t>ith</a:t>
            </a:r>
            <a:r>
              <a:rPr sz="2400" spc="32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Failure</a:t>
            </a:r>
            <a:endParaRPr sz="2400">
              <a:latin typeface="Impact"/>
              <a:cs typeface="Impact"/>
            </a:endParaRPr>
          </a:p>
          <a:p>
            <a:pPr marL="515620">
              <a:lnSpc>
                <a:spcPct val="100000"/>
              </a:lnSpc>
              <a:spcBef>
                <a:spcPts val="575"/>
              </a:spcBef>
            </a:pP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n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sample</a:t>
            </a:r>
            <a:r>
              <a:rPr sz="2400" spc="17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35" dirty="0">
                <a:solidFill>
                  <a:srgbClr val="3D3C2C"/>
                </a:solidFill>
                <a:latin typeface="Impact"/>
                <a:cs typeface="Impact"/>
              </a:rPr>
              <a:t>size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3886" y="603885"/>
            <a:ext cx="2141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415" dirty="0"/>
              <a:t>Example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4612" y="1368043"/>
            <a:ext cx="6682740" cy="42500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274320">
              <a:lnSpc>
                <a:spcPct val="100000"/>
              </a:lnSpc>
              <a:spcBef>
                <a:spcPts val="95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114" dirty="0">
                <a:solidFill>
                  <a:srgbClr val="3D3C2C"/>
                </a:solidFill>
                <a:latin typeface="Impact"/>
                <a:cs typeface="Impact"/>
              </a:rPr>
              <a:t>following </a:t>
            </a:r>
            <a:r>
              <a:rPr sz="2200" spc="240" dirty="0">
                <a:solidFill>
                  <a:srgbClr val="3D3C2C"/>
                </a:solidFill>
                <a:latin typeface="Impact"/>
                <a:cs typeface="Impact"/>
              </a:rPr>
              <a:t>14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observations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are </a:t>
            </a:r>
            <a:r>
              <a:rPr sz="2200" spc="250" dirty="0">
                <a:solidFill>
                  <a:srgbClr val="3D3C2C"/>
                </a:solidFill>
                <a:latin typeface="Impact"/>
                <a:cs typeface="Impact"/>
              </a:rPr>
              <a:t>on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failure  </a:t>
            </a:r>
            <a:r>
              <a:rPr sz="2200" spc="145" dirty="0">
                <a:solidFill>
                  <a:srgbClr val="3D3C2C"/>
                </a:solidFill>
                <a:latin typeface="Impact"/>
                <a:cs typeface="Impact"/>
              </a:rPr>
              <a:t>time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39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200" spc="270" dirty="0">
                <a:solidFill>
                  <a:srgbClr val="3D3C2C"/>
                </a:solidFill>
                <a:latin typeface="Impact"/>
                <a:cs typeface="Impact"/>
              </a:rPr>
              <a:t>component </a:t>
            </a:r>
            <a:r>
              <a:rPr sz="2200" spc="1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200" spc="95" dirty="0">
                <a:solidFill>
                  <a:srgbClr val="3D3C2C"/>
                </a:solidFill>
                <a:latin typeface="Impact"/>
                <a:cs typeface="Impact"/>
              </a:rPr>
              <a:t>hours. </a:t>
            </a:r>
            <a:r>
              <a:rPr sz="2200" spc="20" dirty="0">
                <a:solidFill>
                  <a:srgbClr val="3D3C2C"/>
                </a:solidFill>
                <a:latin typeface="Impact"/>
                <a:cs typeface="Impact"/>
              </a:rPr>
              <a:t>Test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200" spc="105" dirty="0">
                <a:solidFill>
                  <a:srgbClr val="3D3C2C"/>
                </a:solidFill>
                <a:latin typeface="Impact"/>
                <a:cs typeface="Impact"/>
              </a:rPr>
              <a:t>hypothesis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that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failure </a:t>
            </a:r>
            <a:r>
              <a:rPr sz="2200" spc="145" dirty="0">
                <a:solidFill>
                  <a:srgbClr val="3D3C2C"/>
                </a:solidFill>
                <a:latin typeface="Impact"/>
                <a:cs typeface="Impact"/>
              </a:rPr>
              <a:t>time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</a:t>
            </a:r>
            <a:r>
              <a:rPr sz="2200" spc="-114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normal.</a:t>
            </a:r>
            <a:endParaRPr sz="2200">
              <a:latin typeface="Impact"/>
              <a:cs typeface="Impac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3625215">
              <a:lnSpc>
                <a:spcPct val="120000"/>
              </a:lnSpc>
            </a:pP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normal </a:t>
            </a:r>
            <a:r>
              <a:rPr sz="2200" spc="75" dirty="0">
                <a:solidFill>
                  <a:srgbClr val="3D3C2C"/>
                </a:solidFill>
                <a:latin typeface="Impact"/>
                <a:cs typeface="Impact"/>
              </a:rPr>
              <a:t>distribution,  </a:t>
            </a:r>
            <a:r>
              <a:rPr sz="2200" spc="155" dirty="0">
                <a:solidFill>
                  <a:srgbClr val="3D3C2C"/>
                </a:solidFill>
                <a:latin typeface="Impact"/>
                <a:cs typeface="Impact"/>
              </a:rPr>
              <a:t>z=</a:t>
            </a:r>
            <a:r>
              <a:rPr sz="2200" spc="21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50" dirty="0">
                <a:solidFill>
                  <a:srgbClr val="3D3C2C"/>
                </a:solidFill>
                <a:latin typeface="Impact"/>
                <a:cs typeface="Impact"/>
              </a:rPr>
              <a:t>(x-μ)/σ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where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μ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310" dirty="0">
                <a:solidFill>
                  <a:srgbClr val="3D3C2C"/>
                </a:solidFill>
                <a:latin typeface="Impact"/>
                <a:cs typeface="Impact"/>
              </a:rPr>
              <a:t>mean</a:t>
            </a:r>
            <a:endParaRPr sz="2200">
              <a:latin typeface="Impact"/>
              <a:cs typeface="Impact"/>
            </a:endParaRPr>
          </a:p>
          <a:p>
            <a:pPr marL="865505">
              <a:lnSpc>
                <a:spcPct val="100000"/>
              </a:lnSpc>
              <a:spcBef>
                <a:spcPts val="530"/>
              </a:spcBef>
            </a:pPr>
            <a:r>
              <a:rPr sz="2200" spc="430" dirty="0">
                <a:solidFill>
                  <a:srgbClr val="3D3C2C"/>
                </a:solidFill>
                <a:latin typeface="Impact"/>
                <a:cs typeface="Impact"/>
              </a:rPr>
              <a:t>σ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175" dirty="0">
                <a:solidFill>
                  <a:srgbClr val="3D3C2C"/>
                </a:solidFill>
                <a:latin typeface="Impact"/>
                <a:cs typeface="Impact"/>
              </a:rPr>
              <a:t>standard</a:t>
            </a:r>
            <a:r>
              <a:rPr sz="2200" spc="-3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75" dirty="0">
                <a:solidFill>
                  <a:srgbClr val="3D3C2C"/>
                </a:solidFill>
                <a:latin typeface="Impact"/>
                <a:cs typeface="Impact"/>
              </a:rPr>
              <a:t>deviation</a:t>
            </a:r>
            <a:endParaRPr sz="2200">
              <a:latin typeface="Impact"/>
              <a:cs typeface="Impac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321945" marR="1885314" indent="-309880">
              <a:lnSpc>
                <a:spcPct val="120000"/>
              </a:lnSpc>
            </a:pP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Cumulative </a:t>
            </a:r>
            <a:r>
              <a:rPr sz="2200" spc="85" dirty="0">
                <a:solidFill>
                  <a:srgbClr val="3D3C2C"/>
                </a:solidFill>
                <a:latin typeface="Impact"/>
                <a:cs typeface="Impact"/>
              </a:rPr>
              <a:t>Failure </a:t>
            </a:r>
            <a:r>
              <a:rPr sz="2200" spc="170" dirty="0">
                <a:solidFill>
                  <a:srgbClr val="3D3C2C"/>
                </a:solidFill>
                <a:latin typeface="Impact"/>
                <a:cs typeface="Impact"/>
              </a:rPr>
              <a:t>Function,  </a:t>
            </a:r>
            <a:r>
              <a:rPr sz="2200" spc="145" dirty="0">
                <a:solidFill>
                  <a:srgbClr val="3D3C2C"/>
                </a:solidFill>
                <a:latin typeface="Impact"/>
                <a:cs typeface="Impact"/>
              </a:rPr>
              <a:t>F(ti)=(1/σ </a:t>
            </a:r>
            <a:r>
              <a:rPr sz="2200" spc="100" dirty="0">
                <a:solidFill>
                  <a:srgbClr val="3D3C2C"/>
                </a:solidFill>
                <a:latin typeface="Impact"/>
                <a:cs typeface="Impact"/>
              </a:rPr>
              <a:t>√2)℮^(-0.5)[(x-</a:t>
            </a:r>
            <a:r>
              <a:rPr sz="2200" spc="39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204" dirty="0">
                <a:solidFill>
                  <a:srgbClr val="3D3C2C"/>
                </a:solidFill>
                <a:latin typeface="Impact"/>
                <a:cs typeface="Impact"/>
              </a:rPr>
              <a:t>μ)/σ]^2</a:t>
            </a:r>
            <a:endParaRPr sz="22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31671" y="2211070"/>
          <a:ext cx="6195059" cy="2966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8765"/>
                <a:gridCol w="1548765"/>
                <a:gridCol w="1548765"/>
                <a:gridCol w="1548764"/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4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TTF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b="1" spc="-4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TTF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Impact"/>
                          <a:cs typeface="Impact"/>
                        </a:rPr>
                        <a:t>1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120" dirty="0">
                          <a:latin typeface="Impact"/>
                          <a:cs typeface="Impact"/>
                        </a:rPr>
                        <a:t>61.6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Impact"/>
                          <a:cs typeface="Impact"/>
                        </a:rPr>
                        <a:t>8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200" dirty="0">
                          <a:latin typeface="Impact"/>
                          <a:cs typeface="Impact"/>
                        </a:rPr>
                        <a:t>72.7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Impact"/>
                          <a:cs typeface="Impact"/>
                        </a:rPr>
                        <a:t>2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70" dirty="0">
                          <a:latin typeface="Impact"/>
                          <a:cs typeface="Impact"/>
                        </a:rPr>
                        <a:t>63.4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Impact"/>
                          <a:cs typeface="Impact"/>
                        </a:rPr>
                        <a:t>9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160" dirty="0">
                          <a:latin typeface="Impact"/>
                          <a:cs typeface="Impact"/>
                        </a:rPr>
                        <a:t>73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Impact"/>
                          <a:cs typeface="Impact"/>
                        </a:rPr>
                        <a:t>3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120" dirty="0">
                          <a:latin typeface="Impact"/>
                          <a:cs typeface="Impact"/>
                        </a:rPr>
                        <a:t>65.1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165" dirty="0">
                          <a:latin typeface="Impact"/>
                          <a:cs typeface="Impact"/>
                        </a:rPr>
                        <a:t>10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120" dirty="0">
                          <a:latin typeface="Impact"/>
                          <a:cs typeface="Impact"/>
                        </a:rPr>
                        <a:t>75.3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Impact"/>
                          <a:cs typeface="Impact"/>
                        </a:rPr>
                        <a:t>4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50" dirty="0">
                          <a:latin typeface="Impact"/>
                          <a:cs typeface="Impact"/>
                        </a:rPr>
                        <a:t>65.5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305" dirty="0">
                          <a:latin typeface="Impact"/>
                          <a:cs typeface="Impact"/>
                        </a:rPr>
                        <a:t>11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254" dirty="0">
                          <a:latin typeface="Impact"/>
                          <a:cs typeface="Impact"/>
                        </a:rPr>
                        <a:t>77.1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Impact"/>
                          <a:cs typeface="Impact"/>
                        </a:rPr>
                        <a:t>5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55" dirty="0">
                          <a:latin typeface="Impact"/>
                          <a:cs typeface="Impact"/>
                        </a:rPr>
                        <a:t>70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95" dirty="0">
                          <a:latin typeface="Impact"/>
                          <a:cs typeface="Impact"/>
                        </a:rPr>
                        <a:t>12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35" dirty="0">
                          <a:latin typeface="Impact"/>
                          <a:cs typeface="Impact"/>
                        </a:rPr>
                        <a:t>78.4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Impact"/>
                          <a:cs typeface="Impact"/>
                        </a:rPr>
                        <a:t>6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40" dirty="0">
                          <a:latin typeface="Impact"/>
                          <a:cs typeface="Impact"/>
                        </a:rPr>
                        <a:t>72.3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70" dirty="0">
                          <a:latin typeface="Impact"/>
                          <a:cs typeface="Impact"/>
                        </a:rPr>
                        <a:t>13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75" dirty="0">
                          <a:latin typeface="Impact"/>
                          <a:cs typeface="Impact"/>
                        </a:rPr>
                        <a:t>83.2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Impact"/>
                          <a:cs typeface="Impact"/>
                        </a:rPr>
                        <a:t>7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135" dirty="0">
                          <a:latin typeface="Impact"/>
                          <a:cs typeface="Impact"/>
                        </a:rPr>
                        <a:t>72.5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200" dirty="0">
                          <a:latin typeface="Impact"/>
                          <a:cs typeface="Impact"/>
                        </a:rPr>
                        <a:t>14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60" dirty="0">
                          <a:latin typeface="Impact"/>
                          <a:cs typeface="Impact"/>
                        </a:rPr>
                        <a:t>83.5</a:t>
                      </a:r>
                      <a:endParaRPr sz="1800">
                        <a:latin typeface="Impact"/>
                        <a:cs typeface="Impac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5994" y="1394205"/>
            <a:ext cx="3073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15770" algn="l"/>
              </a:tabLst>
            </a:pPr>
            <a:r>
              <a:rPr sz="4000" spc="570" dirty="0">
                <a:solidFill>
                  <a:srgbClr val="000000"/>
                </a:solidFill>
              </a:rPr>
              <a:t>GIVE</a:t>
            </a:r>
            <a:r>
              <a:rPr sz="4000" spc="700" dirty="0">
                <a:solidFill>
                  <a:srgbClr val="000000"/>
                </a:solidFill>
              </a:rPr>
              <a:t>N</a:t>
            </a:r>
            <a:r>
              <a:rPr sz="4000" dirty="0">
                <a:solidFill>
                  <a:srgbClr val="000000"/>
                </a:solidFill>
              </a:rPr>
              <a:t>	</a:t>
            </a:r>
            <a:r>
              <a:rPr sz="4000" spc="610" dirty="0">
                <a:solidFill>
                  <a:srgbClr val="000000"/>
                </a:solidFill>
              </a:rPr>
              <a:t>DATA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6043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37765" algn="l"/>
                <a:tab pos="3888104" algn="l"/>
              </a:tabLst>
            </a:pPr>
            <a:r>
              <a:rPr sz="4000" spc="105" dirty="0"/>
              <a:t>Reliability	</a:t>
            </a:r>
            <a:r>
              <a:rPr sz="4000" spc="204" dirty="0"/>
              <a:t>Bloc</a:t>
            </a:r>
            <a:r>
              <a:rPr sz="4000" spc="215" dirty="0"/>
              <a:t>k</a:t>
            </a:r>
            <a:r>
              <a:rPr sz="4000" dirty="0"/>
              <a:t>	</a:t>
            </a:r>
            <a:r>
              <a:rPr sz="4000" spc="415" dirty="0"/>
              <a:t>Diagram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277871"/>
            <a:ext cx="6426200" cy="342772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Systems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are 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composed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</a:t>
            </a:r>
            <a:r>
              <a:rPr sz="2400" spc="34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45" dirty="0">
                <a:solidFill>
                  <a:srgbClr val="3D3C2C"/>
                </a:solidFill>
                <a:latin typeface="Impact"/>
                <a:cs typeface="Impact"/>
              </a:rPr>
              <a:t>components</a:t>
            </a:r>
            <a:endParaRPr sz="2400">
              <a:latin typeface="Impact"/>
              <a:cs typeface="Impact"/>
            </a:endParaRPr>
          </a:p>
          <a:p>
            <a:pPr marL="287020" marR="5080" indent="-274955">
              <a:lnSpc>
                <a:spcPts val="2590"/>
              </a:lnSpc>
              <a:spcBef>
                <a:spcPts val="620"/>
              </a:spcBef>
              <a:tabLst>
                <a:tab pos="5431155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 </a:t>
            </a:r>
            <a:r>
              <a:rPr sz="2400" spc="225" dirty="0">
                <a:solidFill>
                  <a:srgbClr val="3D3C2C"/>
                </a:solidFill>
                <a:latin typeface="Impact"/>
                <a:cs typeface="Impact"/>
              </a:rPr>
              <a:t>RBD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 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290" dirty="0">
                <a:solidFill>
                  <a:srgbClr val="3D3C2C"/>
                </a:solidFill>
                <a:latin typeface="Impact"/>
                <a:cs typeface="Impact"/>
              </a:rPr>
              <a:t>method</a:t>
            </a:r>
            <a:r>
              <a:rPr sz="2400" spc="-3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</a:t>
            </a:r>
            <a:r>
              <a:rPr sz="2400" spc="24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evaluating	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400" spc="35" dirty="0">
                <a:solidFill>
                  <a:srgbClr val="3D3C2C"/>
                </a:solidFill>
                <a:latin typeface="Impact"/>
                <a:cs typeface="Impact"/>
              </a:rPr>
              <a:t>reliability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system 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90" dirty="0">
                <a:solidFill>
                  <a:srgbClr val="3D3C2C"/>
                </a:solidFill>
                <a:latin typeface="Impact"/>
                <a:cs typeface="Impact"/>
              </a:rPr>
              <a:t>establishing  </a:t>
            </a: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following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relationship</a:t>
            </a:r>
            <a:endParaRPr sz="2400">
              <a:latin typeface="Impact"/>
              <a:cs typeface="Impact"/>
            </a:endParaRPr>
          </a:p>
          <a:p>
            <a:pPr marL="121920" algn="ctr">
              <a:lnSpc>
                <a:spcPct val="100000"/>
              </a:lnSpc>
              <a:spcBef>
                <a:spcPts val="254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8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15" dirty="0">
                <a:solidFill>
                  <a:srgbClr val="3D3C2C"/>
                </a:solidFill>
                <a:latin typeface="Impact"/>
                <a:cs typeface="Impact"/>
              </a:rPr>
              <a:t>Series</a:t>
            </a:r>
            <a:endParaRPr sz="2400">
              <a:latin typeface="Impact"/>
              <a:cs typeface="Impact"/>
            </a:endParaRPr>
          </a:p>
          <a:p>
            <a:pPr marL="122555" algn="ctr">
              <a:lnSpc>
                <a:spcPct val="100000"/>
              </a:lnSpc>
              <a:spcBef>
                <a:spcPts val="28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3D3C2C"/>
                </a:solidFill>
                <a:latin typeface="Impact"/>
                <a:cs typeface="Impact"/>
              </a:rPr>
              <a:t>Parallel</a:t>
            </a:r>
            <a:endParaRPr sz="2400">
              <a:latin typeface="Impact"/>
              <a:cs typeface="Impact"/>
            </a:endParaRPr>
          </a:p>
          <a:p>
            <a:pPr marL="1585595">
              <a:lnSpc>
                <a:spcPct val="100000"/>
              </a:lnSpc>
              <a:spcBef>
                <a:spcPts val="29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240" dirty="0">
                <a:solidFill>
                  <a:srgbClr val="3D3C2C"/>
                </a:solidFill>
                <a:latin typeface="Impact"/>
                <a:cs typeface="Impact"/>
              </a:rPr>
              <a:t>Combination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50" dirty="0">
                <a:solidFill>
                  <a:srgbClr val="3D3C2C"/>
                </a:solidFill>
                <a:latin typeface="Impact"/>
                <a:cs typeface="Impact"/>
              </a:rPr>
              <a:t>both</a:t>
            </a:r>
            <a:endParaRPr sz="2400">
              <a:latin typeface="Impact"/>
              <a:cs typeface="Impact"/>
            </a:endParaRPr>
          </a:p>
          <a:p>
            <a:pPr marL="287020" marR="520065" indent="-274955">
              <a:lnSpc>
                <a:spcPts val="2590"/>
              </a:lnSpc>
              <a:spcBef>
                <a:spcPts val="61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These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structure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helps </a:t>
            </a:r>
            <a:r>
              <a:rPr sz="2400" spc="20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understanding 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logic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relationship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90955" y="1097026"/>
            <a:ext cx="6478905" cy="20008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b="1" spc="-170" dirty="0">
                <a:solidFill>
                  <a:srgbClr val="3D3C2C"/>
                </a:solidFill>
                <a:latin typeface="Verdana"/>
                <a:cs typeface="Verdana"/>
              </a:rPr>
              <a:t>Observed </a:t>
            </a:r>
            <a:r>
              <a:rPr sz="2400" b="1" spc="-160" dirty="0">
                <a:solidFill>
                  <a:srgbClr val="3D3C2C"/>
                </a:solidFill>
                <a:latin typeface="Verdana"/>
                <a:cs typeface="Verdana"/>
              </a:rPr>
              <a:t>mean </a:t>
            </a:r>
            <a:r>
              <a:rPr sz="2400" b="1" spc="-240" dirty="0">
                <a:solidFill>
                  <a:srgbClr val="3D3C2C"/>
                </a:solidFill>
                <a:latin typeface="Verdana"/>
                <a:cs typeface="Verdana"/>
              </a:rPr>
              <a:t>time </a:t>
            </a:r>
            <a:r>
              <a:rPr sz="2400" b="1" spc="-245" dirty="0">
                <a:solidFill>
                  <a:srgbClr val="3D3C2C"/>
                </a:solidFill>
                <a:latin typeface="Verdana"/>
                <a:cs typeface="Verdana"/>
              </a:rPr>
              <a:t>to </a:t>
            </a:r>
            <a:r>
              <a:rPr sz="2400" b="1" spc="-229" dirty="0">
                <a:solidFill>
                  <a:srgbClr val="3D3C2C"/>
                </a:solidFill>
                <a:latin typeface="Verdana"/>
                <a:cs typeface="Verdana"/>
              </a:rPr>
              <a:t>failure</a:t>
            </a:r>
            <a:r>
              <a:rPr sz="2400" b="1" spc="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b="1" spc="-390" dirty="0">
                <a:solidFill>
                  <a:srgbClr val="3D3C2C"/>
                </a:solidFill>
                <a:latin typeface="Verdana"/>
                <a:cs typeface="Verdana"/>
              </a:rPr>
              <a:t>(MTTF)-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</a:pP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stated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period </a:t>
            </a:r>
            <a:r>
              <a:rPr sz="2400" spc="20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0" dirty="0">
                <a:solidFill>
                  <a:srgbClr val="3D3C2C"/>
                </a:solidFill>
                <a:latin typeface="Impact"/>
                <a:cs typeface="Impact"/>
              </a:rPr>
              <a:t>life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315" dirty="0">
                <a:solidFill>
                  <a:srgbClr val="3D3C2C"/>
                </a:solidFill>
                <a:latin typeface="Impact"/>
                <a:cs typeface="Impact"/>
              </a:rPr>
              <a:t>an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item,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ratio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cumulative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time </a:t>
            </a:r>
            <a:r>
              <a:rPr sz="2400" spc="90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sample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50" dirty="0">
                <a:solidFill>
                  <a:srgbClr val="3D3C2C"/>
                </a:solidFill>
                <a:latin typeface="Impact"/>
                <a:cs typeface="Impact"/>
              </a:rPr>
              <a:t>total </a:t>
            </a:r>
            <a:r>
              <a:rPr sz="2400" spc="229" dirty="0">
                <a:solidFill>
                  <a:srgbClr val="3D3C2C"/>
                </a:solidFill>
                <a:latin typeface="Impact"/>
                <a:cs typeface="Impact"/>
              </a:rPr>
              <a:t>number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75" dirty="0">
                <a:solidFill>
                  <a:srgbClr val="3D3C2C"/>
                </a:solidFill>
                <a:latin typeface="Impact"/>
                <a:cs typeface="Impact"/>
              </a:rPr>
              <a:t>failure </a:t>
            </a:r>
            <a:r>
              <a:rPr sz="2400" spc="2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sample 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during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period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under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stated</a:t>
            </a:r>
            <a:r>
              <a:rPr sz="2400" spc="38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condition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4663" y="769366"/>
            <a:ext cx="4822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14475" algn="l"/>
              </a:tabLst>
            </a:pPr>
            <a:r>
              <a:rPr sz="4000" spc="20" dirty="0"/>
              <a:t>Series	</a:t>
            </a:r>
            <a:r>
              <a:rPr sz="4000" spc="265" dirty="0"/>
              <a:t>configuration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3055366"/>
            <a:ext cx="6538595" cy="250634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marR="5080" indent="-274955">
              <a:lnSpc>
                <a:spcPts val="2380"/>
              </a:lnSpc>
              <a:spcBef>
                <a:spcPts val="390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85" dirty="0">
                <a:solidFill>
                  <a:srgbClr val="3D3C2C"/>
                </a:solidFill>
                <a:latin typeface="Impact"/>
                <a:cs typeface="Impact"/>
              </a:rPr>
              <a:t>Failure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250" dirty="0">
                <a:solidFill>
                  <a:srgbClr val="3D3C2C"/>
                </a:solidFill>
                <a:latin typeface="Impact"/>
                <a:cs typeface="Impact"/>
              </a:rPr>
              <a:t>any </a:t>
            </a:r>
            <a:r>
              <a:rPr sz="2200" spc="265" dirty="0">
                <a:solidFill>
                  <a:srgbClr val="3D3C2C"/>
                </a:solidFill>
                <a:latin typeface="Impact"/>
                <a:cs typeface="Impact"/>
              </a:rPr>
              <a:t>one </a:t>
            </a:r>
            <a:r>
              <a:rPr sz="2200" spc="270" dirty="0">
                <a:solidFill>
                  <a:srgbClr val="3D3C2C"/>
                </a:solidFill>
                <a:latin typeface="Impact"/>
                <a:cs typeface="Impact"/>
              </a:rPr>
              <a:t>component </a:t>
            </a:r>
            <a:r>
              <a:rPr sz="2200" spc="1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170" dirty="0">
                <a:solidFill>
                  <a:srgbClr val="3D3C2C"/>
                </a:solidFill>
                <a:latin typeface="Impact"/>
                <a:cs typeface="Impact"/>
              </a:rPr>
              <a:t>block </a:t>
            </a:r>
            <a:r>
              <a:rPr sz="2200" spc="-40" dirty="0">
                <a:solidFill>
                  <a:srgbClr val="3D3C2C"/>
                </a:solidFill>
                <a:latin typeface="Impact"/>
                <a:cs typeface="Impact"/>
              </a:rPr>
              <a:t>will  </a:t>
            </a:r>
            <a:r>
              <a:rPr sz="2200" spc="215" dirty="0">
                <a:solidFill>
                  <a:srgbClr val="3D3C2C"/>
                </a:solidFill>
                <a:latin typeface="Impact"/>
                <a:cs typeface="Impact"/>
              </a:rPr>
              <a:t>lead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failure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95" dirty="0">
                <a:solidFill>
                  <a:srgbClr val="3D3C2C"/>
                </a:solidFill>
                <a:latin typeface="Impact"/>
                <a:cs typeface="Impact"/>
              </a:rPr>
              <a:t>entire</a:t>
            </a:r>
            <a:r>
              <a:rPr sz="2200" spc="-2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system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  <a:tabLst>
                <a:tab pos="659765" algn="l"/>
              </a:tabLst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1650" spc="1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5" dirty="0">
                <a:solidFill>
                  <a:srgbClr val="3D3C2C"/>
                </a:solidFill>
                <a:latin typeface="Impact"/>
                <a:cs typeface="Impact"/>
              </a:rPr>
              <a:t>R</a:t>
            </a:r>
            <a:r>
              <a:rPr sz="1500" spc="5" dirty="0">
                <a:solidFill>
                  <a:srgbClr val="3D3C2C"/>
                </a:solidFill>
                <a:latin typeface="Impact"/>
                <a:cs typeface="Impact"/>
              </a:rPr>
              <a:t>s	</a:t>
            </a:r>
            <a:r>
              <a:rPr sz="2200" spc="80" dirty="0">
                <a:solidFill>
                  <a:srgbClr val="3D3C2C"/>
                </a:solidFill>
                <a:latin typeface="Impact"/>
                <a:cs typeface="Impact"/>
              </a:rPr>
              <a:t>- </a:t>
            </a: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system</a:t>
            </a:r>
            <a:r>
              <a:rPr sz="2200" spc="35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35" dirty="0">
                <a:solidFill>
                  <a:srgbClr val="3D3C2C"/>
                </a:solidFill>
                <a:latin typeface="Impact"/>
                <a:cs typeface="Impact"/>
              </a:rPr>
              <a:t>reliability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678180" algn="l"/>
              </a:tabLst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1650" spc="1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254" dirty="0">
                <a:solidFill>
                  <a:srgbClr val="3D3C2C"/>
                </a:solidFill>
                <a:latin typeface="Impact"/>
                <a:cs typeface="Impact"/>
              </a:rPr>
              <a:t>E</a:t>
            </a:r>
            <a:r>
              <a:rPr sz="1500" spc="254" dirty="0">
                <a:solidFill>
                  <a:srgbClr val="3D3C2C"/>
                </a:solidFill>
                <a:latin typeface="Impact"/>
                <a:cs typeface="Impact"/>
              </a:rPr>
              <a:t>1	</a:t>
            </a:r>
            <a:r>
              <a:rPr sz="2200" spc="80" dirty="0">
                <a:solidFill>
                  <a:srgbClr val="3D3C2C"/>
                </a:solidFill>
                <a:latin typeface="Impact"/>
                <a:cs typeface="Impact"/>
              </a:rPr>
              <a:t>- </a:t>
            </a:r>
            <a:r>
              <a:rPr sz="2200" spc="225" dirty="0">
                <a:solidFill>
                  <a:srgbClr val="3D3C2C"/>
                </a:solidFill>
                <a:latin typeface="Impact"/>
                <a:cs typeface="Impact"/>
              </a:rPr>
              <a:t>event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where </a:t>
            </a:r>
            <a:r>
              <a:rPr sz="2200" spc="270" dirty="0">
                <a:solidFill>
                  <a:srgbClr val="3D3C2C"/>
                </a:solidFill>
                <a:latin typeface="Impact"/>
                <a:cs typeface="Impact"/>
              </a:rPr>
              <a:t>component </a:t>
            </a:r>
            <a:r>
              <a:rPr sz="2200" spc="375" dirty="0">
                <a:solidFill>
                  <a:srgbClr val="3D3C2C"/>
                </a:solidFill>
                <a:latin typeface="Impact"/>
                <a:cs typeface="Impact"/>
              </a:rPr>
              <a:t>1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does not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30" dirty="0">
                <a:solidFill>
                  <a:srgbClr val="3D3C2C"/>
                </a:solidFill>
                <a:latin typeface="Impact"/>
                <a:cs typeface="Impact"/>
              </a:rPr>
              <a:t>fail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670560" algn="l"/>
                <a:tab pos="1778000" algn="l"/>
              </a:tabLst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1650" spc="1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E</a:t>
            </a:r>
            <a:r>
              <a:rPr sz="1500" spc="165" dirty="0">
                <a:solidFill>
                  <a:srgbClr val="3D3C2C"/>
                </a:solidFill>
                <a:latin typeface="Impact"/>
                <a:cs typeface="Impact"/>
              </a:rPr>
              <a:t>2	</a:t>
            </a:r>
            <a:r>
              <a:rPr sz="2200" spc="80" dirty="0">
                <a:solidFill>
                  <a:srgbClr val="3D3C2C"/>
                </a:solidFill>
                <a:latin typeface="Impact"/>
                <a:cs typeface="Impact"/>
              </a:rPr>
              <a:t>-</a:t>
            </a:r>
            <a:r>
              <a:rPr sz="2200" spc="229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225" dirty="0">
                <a:solidFill>
                  <a:srgbClr val="3D3C2C"/>
                </a:solidFill>
                <a:latin typeface="Impact"/>
                <a:cs typeface="Impact"/>
              </a:rPr>
              <a:t>event	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where </a:t>
            </a:r>
            <a:r>
              <a:rPr sz="2200" spc="270" dirty="0">
                <a:solidFill>
                  <a:srgbClr val="3D3C2C"/>
                </a:solidFill>
                <a:latin typeface="Impact"/>
                <a:cs typeface="Impact"/>
              </a:rPr>
              <a:t>component 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2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does not</a:t>
            </a:r>
            <a:r>
              <a:rPr sz="2200" spc="29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30" dirty="0">
                <a:solidFill>
                  <a:srgbClr val="3D3C2C"/>
                </a:solidFill>
                <a:latin typeface="Impact"/>
                <a:cs typeface="Impact"/>
              </a:rPr>
              <a:t>fail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  <a:tabLst>
                <a:tab pos="692150" algn="l"/>
              </a:tabLst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1650" spc="10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R</a:t>
            </a:r>
            <a:r>
              <a:rPr sz="1500" spc="200" dirty="0">
                <a:solidFill>
                  <a:srgbClr val="3D3C2C"/>
                </a:solidFill>
                <a:latin typeface="Impact"/>
                <a:cs typeface="Impact"/>
              </a:rPr>
              <a:t>1	</a:t>
            </a:r>
            <a:r>
              <a:rPr sz="2200" spc="80" dirty="0">
                <a:solidFill>
                  <a:srgbClr val="3D3C2C"/>
                </a:solidFill>
                <a:latin typeface="Impact"/>
                <a:cs typeface="Impact"/>
              </a:rPr>
              <a:t>- </a:t>
            </a:r>
            <a:r>
              <a:rPr sz="2200" spc="35" dirty="0">
                <a:solidFill>
                  <a:srgbClr val="3D3C2C"/>
                </a:solidFill>
                <a:latin typeface="Impact"/>
                <a:cs typeface="Impact"/>
              </a:rPr>
              <a:t>reliability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270" dirty="0">
                <a:solidFill>
                  <a:srgbClr val="3D3C2C"/>
                </a:solidFill>
                <a:latin typeface="Impact"/>
                <a:cs typeface="Impact"/>
              </a:rPr>
              <a:t>component</a:t>
            </a:r>
            <a:r>
              <a:rPr sz="2200" spc="8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375" dirty="0">
                <a:solidFill>
                  <a:srgbClr val="3D3C2C"/>
                </a:solidFill>
                <a:latin typeface="Impact"/>
                <a:cs typeface="Impact"/>
              </a:rPr>
              <a:t>1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R</a:t>
            </a:r>
            <a:r>
              <a:rPr sz="1500" spc="110" dirty="0">
                <a:solidFill>
                  <a:srgbClr val="3D3C2C"/>
                </a:solidFill>
                <a:latin typeface="Impact"/>
                <a:cs typeface="Impact"/>
              </a:rPr>
              <a:t>2 </a:t>
            </a:r>
            <a:r>
              <a:rPr sz="2200" spc="-5" dirty="0">
                <a:solidFill>
                  <a:srgbClr val="3D3C2C"/>
                </a:solidFill>
                <a:latin typeface="Impact"/>
                <a:cs typeface="Impact"/>
              </a:rPr>
              <a:t>– </a:t>
            </a:r>
            <a:r>
              <a:rPr sz="2200" spc="35" dirty="0">
                <a:solidFill>
                  <a:srgbClr val="3D3C2C"/>
                </a:solidFill>
                <a:latin typeface="Impact"/>
                <a:cs typeface="Impact"/>
              </a:rPr>
              <a:t>reliability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270" dirty="0">
                <a:solidFill>
                  <a:srgbClr val="3D3C2C"/>
                </a:solidFill>
                <a:latin typeface="Impact"/>
                <a:cs typeface="Impact"/>
              </a:rPr>
              <a:t>component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2</a:t>
            </a:r>
            <a:endParaRPr sz="2200">
              <a:latin typeface="Impact"/>
              <a:cs typeface="Impac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62000" y="15240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914400"/>
                </a:moveTo>
                <a:lnTo>
                  <a:pt x="1143000" y="914400"/>
                </a:lnTo>
                <a:lnTo>
                  <a:pt x="1143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5240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914400"/>
                </a:moveTo>
                <a:lnTo>
                  <a:pt x="1143000" y="914400"/>
                </a:lnTo>
                <a:lnTo>
                  <a:pt x="1143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5875">
            <a:solidFill>
              <a:srgbClr val="6B9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257680" y="182702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10" dirty="0">
                <a:solidFill>
                  <a:srgbClr val="FFFFFF"/>
                </a:solidFill>
                <a:latin typeface="Impact"/>
                <a:cs typeface="Impact"/>
              </a:rPr>
              <a:t>1</a:t>
            </a:r>
            <a:endParaRPr sz="1800">
              <a:latin typeface="Impact"/>
              <a:cs typeface="Impac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1981200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2000" y="0"/>
                </a:lnTo>
              </a:path>
            </a:pathLst>
          </a:custGeom>
          <a:ln w="1270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905000" y="1981200"/>
            <a:ext cx="1108710" cy="0"/>
          </a:xfrm>
          <a:custGeom>
            <a:avLst/>
            <a:gdLst/>
            <a:ahLst/>
            <a:cxnLst/>
            <a:rect l="l" t="t" r="r" b="b"/>
            <a:pathLst>
              <a:path w="1108710">
                <a:moveTo>
                  <a:pt x="0" y="0"/>
                </a:moveTo>
                <a:lnTo>
                  <a:pt x="1108329" y="0"/>
                </a:lnTo>
              </a:path>
            </a:pathLst>
          </a:custGeom>
          <a:ln w="1270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13329" y="15240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914400"/>
                </a:moveTo>
                <a:lnTo>
                  <a:pt x="1142999" y="914400"/>
                </a:lnTo>
                <a:lnTo>
                  <a:pt x="114299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13329" y="15240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914400"/>
                </a:moveTo>
                <a:lnTo>
                  <a:pt x="1142999" y="914400"/>
                </a:lnTo>
                <a:lnTo>
                  <a:pt x="1142999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5875">
            <a:solidFill>
              <a:srgbClr val="6B9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509264" y="182702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FFFFFF"/>
                </a:solidFill>
                <a:latin typeface="Impact"/>
                <a:cs typeface="Impact"/>
              </a:rPr>
              <a:t>2</a:t>
            </a:r>
            <a:endParaRPr sz="1800">
              <a:latin typeface="Impact"/>
              <a:cs typeface="Impac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212330" y="15240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914400"/>
                </a:moveTo>
                <a:lnTo>
                  <a:pt x="1143000" y="914400"/>
                </a:lnTo>
                <a:lnTo>
                  <a:pt x="1143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12330" y="1524000"/>
            <a:ext cx="1143000" cy="914400"/>
          </a:xfrm>
          <a:custGeom>
            <a:avLst/>
            <a:gdLst/>
            <a:ahLst/>
            <a:cxnLst/>
            <a:rect l="l" t="t" r="r" b="b"/>
            <a:pathLst>
              <a:path w="1143000" h="914400">
                <a:moveTo>
                  <a:pt x="0" y="914400"/>
                </a:moveTo>
                <a:lnTo>
                  <a:pt x="1143000" y="914400"/>
                </a:lnTo>
                <a:lnTo>
                  <a:pt x="11430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5875">
            <a:solidFill>
              <a:srgbClr val="6B9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702677" y="1827021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solidFill>
                  <a:srgbClr val="FFFFFF"/>
                </a:solidFill>
                <a:latin typeface="Impact"/>
                <a:cs typeface="Impact"/>
              </a:rPr>
              <a:t>n</a:t>
            </a:r>
            <a:endParaRPr sz="1800">
              <a:latin typeface="Impact"/>
              <a:cs typeface="Impac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56328" y="1981200"/>
            <a:ext cx="1025525" cy="0"/>
          </a:xfrm>
          <a:custGeom>
            <a:avLst/>
            <a:gdLst/>
            <a:ahLst/>
            <a:cxnLst/>
            <a:rect l="l" t="t" r="r" b="b"/>
            <a:pathLst>
              <a:path w="1025525">
                <a:moveTo>
                  <a:pt x="0" y="0"/>
                </a:moveTo>
                <a:lnTo>
                  <a:pt x="1025271" y="0"/>
                </a:lnTo>
              </a:path>
            </a:pathLst>
          </a:custGeom>
          <a:ln w="1270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172200" y="1981200"/>
            <a:ext cx="1040130" cy="0"/>
          </a:xfrm>
          <a:custGeom>
            <a:avLst/>
            <a:gdLst/>
            <a:ahLst/>
            <a:cxnLst/>
            <a:rect l="l" t="t" r="r" b="b"/>
            <a:pathLst>
              <a:path w="1040129">
                <a:moveTo>
                  <a:pt x="0" y="0"/>
                </a:moveTo>
                <a:lnTo>
                  <a:pt x="1040129" y="0"/>
                </a:lnTo>
              </a:path>
            </a:pathLst>
          </a:custGeom>
          <a:ln w="1270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37137" y="2313368"/>
            <a:ext cx="168275" cy="168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02262" y="2313368"/>
            <a:ext cx="168275" cy="16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07062" y="2313368"/>
            <a:ext cx="168275" cy="16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088062" y="2313368"/>
            <a:ext cx="168275" cy="16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19881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80" dirty="0"/>
              <a:t>For</a:t>
            </a:r>
            <a:r>
              <a:rPr sz="4000" spc="490" dirty="0"/>
              <a:t>m</a:t>
            </a:r>
            <a:r>
              <a:rPr sz="4000" spc="250" dirty="0"/>
              <a:t>ula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2375" y="2277995"/>
            <a:ext cx="6616065" cy="33178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1309370" algn="l"/>
              </a:tabLst>
            </a:pPr>
            <a:r>
              <a:rPr sz="2400" spc="10" dirty="0">
                <a:solidFill>
                  <a:srgbClr val="3D3C2C"/>
                </a:solidFill>
                <a:latin typeface="Impact"/>
                <a:cs typeface="Impact"/>
              </a:rPr>
              <a:t>R</a:t>
            </a:r>
            <a:r>
              <a:rPr sz="1600" spc="10" dirty="0">
                <a:solidFill>
                  <a:srgbClr val="3D3C2C"/>
                </a:solidFill>
                <a:latin typeface="Impact"/>
                <a:cs typeface="Impact"/>
              </a:rPr>
              <a:t>s</a:t>
            </a:r>
            <a:r>
              <a:rPr sz="1600" spc="15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70" dirty="0">
                <a:solidFill>
                  <a:srgbClr val="3D3C2C"/>
                </a:solidFill>
                <a:latin typeface="Impact"/>
                <a:cs typeface="Impact"/>
              </a:rPr>
              <a:t>=</a:t>
            </a:r>
            <a:r>
              <a:rPr sz="2400" spc="23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25" dirty="0">
                <a:solidFill>
                  <a:srgbClr val="3D3C2C"/>
                </a:solidFill>
                <a:latin typeface="Impact"/>
                <a:cs typeface="Impact"/>
              </a:rPr>
              <a:t>P(E</a:t>
            </a:r>
            <a:r>
              <a:rPr sz="1600" spc="225" dirty="0">
                <a:solidFill>
                  <a:srgbClr val="3D3C2C"/>
                </a:solidFill>
                <a:latin typeface="Impact"/>
                <a:cs typeface="Impact"/>
              </a:rPr>
              <a:t>1	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E</a:t>
            </a:r>
            <a:r>
              <a:rPr sz="1600" spc="180" dirty="0">
                <a:solidFill>
                  <a:srgbClr val="3D3C2C"/>
                </a:solidFill>
                <a:latin typeface="Impact"/>
                <a:cs typeface="Impact"/>
              </a:rPr>
              <a:t>2</a:t>
            </a:r>
            <a:r>
              <a:rPr sz="1600" spc="16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)</a:t>
            </a:r>
            <a:endParaRPr sz="2400">
              <a:latin typeface="Impact"/>
              <a:cs typeface="Impact"/>
            </a:endParaRPr>
          </a:p>
          <a:p>
            <a:pPr marL="347980">
              <a:lnSpc>
                <a:spcPct val="100000"/>
              </a:lnSpc>
              <a:spcBef>
                <a:spcPts val="575"/>
              </a:spcBef>
            </a:pP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=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P(E</a:t>
            </a:r>
            <a:r>
              <a:rPr sz="1600" spc="204" dirty="0">
                <a:solidFill>
                  <a:srgbClr val="3D3C2C"/>
                </a:solidFill>
                <a:latin typeface="Impact"/>
                <a:cs typeface="Impact"/>
              </a:rPr>
              <a:t>1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)</a:t>
            </a:r>
            <a:r>
              <a:rPr sz="2400" spc="30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P(E</a:t>
            </a:r>
            <a:r>
              <a:rPr sz="1600" spc="165" dirty="0">
                <a:solidFill>
                  <a:srgbClr val="3D3C2C"/>
                </a:solidFill>
                <a:latin typeface="Impact"/>
                <a:cs typeface="Impact"/>
              </a:rPr>
              <a:t>2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)</a:t>
            </a:r>
            <a:endParaRPr sz="2400">
              <a:latin typeface="Impact"/>
              <a:cs typeface="Impact"/>
            </a:endParaRPr>
          </a:p>
          <a:p>
            <a:pPr marL="347980">
              <a:lnSpc>
                <a:spcPct val="100000"/>
              </a:lnSpc>
              <a:spcBef>
                <a:spcPts val="580"/>
              </a:spcBef>
            </a:pPr>
            <a:r>
              <a:rPr sz="2400" spc="170" dirty="0">
                <a:solidFill>
                  <a:srgbClr val="3D3C2C"/>
                </a:solidFill>
                <a:latin typeface="Impact"/>
                <a:cs typeface="Impact"/>
              </a:rPr>
              <a:t>= 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R</a:t>
            </a:r>
            <a:r>
              <a:rPr sz="1600" spc="215" dirty="0">
                <a:solidFill>
                  <a:srgbClr val="3D3C2C"/>
                </a:solidFill>
                <a:latin typeface="Impact"/>
                <a:cs typeface="Impact"/>
              </a:rPr>
              <a:t>1 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(R</a:t>
            </a:r>
            <a:r>
              <a:rPr sz="1600" spc="120" dirty="0">
                <a:solidFill>
                  <a:srgbClr val="3D3C2C"/>
                </a:solidFill>
                <a:latin typeface="Impact"/>
                <a:cs typeface="Impact"/>
              </a:rPr>
              <a:t>2</a:t>
            </a:r>
            <a:r>
              <a:rPr sz="1600" spc="17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)</a:t>
            </a:r>
            <a:endParaRPr sz="2400">
              <a:latin typeface="Impact"/>
              <a:cs typeface="Impact"/>
            </a:endParaRPr>
          </a:p>
          <a:p>
            <a:pPr marL="12700" marR="822960">
              <a:lnSpc>
                <a:spcPct val="100000"/>
              </a:lnSpc>
              <a:spcBef>
                <a:spcPts val="575"/>
              </a:spcBef>
            </a:pP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Therefore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system </a:t>
            </a:r>
            <a:r>
              <a:rPr sz="2400" spc="35" dirty="0">
                <a:solidFill>
                  <a:srgbClr val="3D3C2C"/>
                </a:solidFill>
                <a:latin typeface="Impact"/>
                <a:cs typeface="Impact"/>
              </a:rPr>
              <a:t>reliability 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must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be 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greater </a:t>
            </a:r>
            <a:r>
              <a:rPr sz="2400" spc="229" dirty="0">
                <a:solidFill>
                  <a:srgbClr val="3D3C2C"/>
                </a:solidFill>
                <a:latin typeface="Impact"/>
                <a:cs typeface="Impact"/>
              </a:rPr>
              <a:t>than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individual 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component  </a:t>
            </a:r>
            <a:r>
              <a:rPr sz="2400" spc="35" dirty="0">
                <a:solidFill>
                  <a:srgbClr val="3D3C2C"/>
                </a:solidFill>
                <a:latin typeface="Impact"/>
                <a:cs typeface="Impact"/>
              </a:rPr>
              <a:t>reliability</a:t>
            </a:r>
            <a:endParaRPr sz="2400">
              <a:latin typeface="Impact"/>
              <a:cs typeface="Impact"/>
            </a:endParaRPr>
          </a:p>
          <a:p>
            <a:pPr marL="12700" marR="5080">
              <a:lnSpc>
                <a:spcPct val="100000"/>
              </a:lnSpc>
              <a:spcBef>
                <a:spcPts val="580"/>
              </a:spcBef>
            </a:pP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i.e. </a:t>
            </a:r>
            <a:r>
              <a:rPr sz="2400" spc="65" dirty="0">
                <a:solidFill>
                  <a:srgbClr val="3D3C2C"/>
                </a:solidFill>
                <a:latin typeface="Impact"/>
                <a:cs typeface="Impact"/>
              </a:rPr>
              <a:t>All </a:t>
            </a:r>
            <a:r>
              <a:rPr sz="2400" spc="225" dirty="0">
                <a:solidFill>
                  <a:srgbClr val="3D3C2C"/>
                </a:solidFill>
                <a:latin typeface="Impact"/>
                <a:cs typeface="Impact"/>
              </a:rPr>
              <a:t>component's 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must </a:t>
            </a:r>
            <a:r>
              <a:rPr sz="2400" spc="315" dirty="0">
                <a:solidFill>
                  <a:srgbClr val="3D3C2C"/>
                </a:solidFill>
                <a:latin typeface="Impact"/>
                <a:cs typeface="Impact"/>
              </a:rPr>
              <a:t>have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high </a:t>
            </a:r>
            <a:r>
              <a:rPr sz="2400" spc="35" dirty="0">
                <a:solidFill>
                  <a:srgbClr val="3D3C2C"/>
                </a:solidFill>
                <a:latin typeface="Impact"/>
                <a:cs typeface="Impact"/>
              </a:rPr>
              <a:t>reliability  </a:t>
            </a:r>
            <a:r>
              <a:rPr sz="2400" spc="2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400" spc="-20" dirty="0">
                <a:solidFill>
                  <a:srgbClr val="3D3C2C"/>
                </a:solidFill>
                <a:latin typeface="Impact"/>
                <a:cs typeface="Impact"/>
              </a:rPr>
              <a:t>this</a:t>
            </a:r>
            <a:r>
              <a:rPr sz="2400" spc="-8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configuration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7989" y="997966"/>
            <a:ext cx="5243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34845" algn="l"/>
              </a:tabLst>
            </a:pPr>
            <a:r>
              <a:rPr sz="4000" spc="145" dirty="0"/>
              <a:t>Parallel	</a:t>
            </a:r>
            <a:r>
              <a:rPr sz="4000" spc="265" dirty="0"/>
              <a:t>configuration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3357371" y="2819907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762000"/>
                </a:moveTo>
                <a:lnTo>
                  <a:pt x="1371600" y="762000"/>
                </a:lnTo>
                <a:lnTo>
                  <a:pt x="1371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357371" y="2819907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762000"/>
                </a:moveTo>
                <a:lnTo>
                  <a:pt x="1371600" y="762000"/>
                </a:lnTo>
                <a:lnTo>
                  <a:pt x="13716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15875">
            <a:solidFill>
              <a:srgbClr val="6B9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20318" y="2008454"/>
            <a:ext cx="6318885" cy="133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51835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 </a:t>
            </a:r>
            <a:r>
              <a:rPr sz="2400" spc="20" dirty="0">
                <a:solidFill>
                  <a:srgbClr val="3D3C2C"/>
                </a:solidFill>
                <a:latin typeface="Impact"/>
                <a:cs typeface="Impact"/>
              </a:rPr>
              <a:t>In 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</a:t>
            </a:r>
            <a:r>
              <a:rPr sz="240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parallel</a:t>
            </a:r>
            <a:r>
              <a:rPr sz="2400" spc="22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system	</a:t>
            </a:r>
            <a:r>
              <a:rPr sz="2400" spc="20" dirty="0">
                <a:solidFill>
                  <a:srgbClr val="3D3C2C"/>
                </a:solidFill>
                <a:latin typeface="Impact"/>
                <a:cs typeface="Impact"/>
              </a:rPr>
              <a:t>all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elements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must</a:t>
            </a:r>
            <a:r>
              <a:rPr sz="2400" spc="-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35" dirty="0">
                <a:solidFill>
                  <a:srgbClr val="3D3C2C"/>
                </a:solidFill>
                <a:latin typeface="Impact"/>
                <a:cs typeface="Impact"/>
              </a:rPr>
              <a:t>fail</a:t>
            </a:r>
            <a:endParaRPr sz="2400">
              <a:latin typeface="Impact"/>
              <a:cs typeface="Impact"/>
            </a:endParaRPr>
          </a:p>
          <a:p>
            <a:pPr marL="286385">
              <a:lnSpc>
                <a:spcPct val="100000"/>
              </a:lnSpc>
            </a:pP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system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</a:t>
            </a:r>
            <a:r>
              <a:rPr sz="2400" spc="55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40" dirty="0">
                <a:solidFill>
                  <a:srgbClr val="3D3C2C"/>
                </a:solidFill>
                <a:latin typeface="Impact"/>
                <a:cs typeface="Impact"/>
              </a:rPr>
              <a:t>fail</a:t>
            </a:r>
            <a:endParaRPr sz="2400">
              <a:latin typeface="Impact"/>
              <a:cs typeface="Impact"/>
            </a:endParaRPr>
          </a:p>
          <a:p>
            <a:pPr marL="128270" algn="ctr">
              <a:lnSpc>
                <a:spcPct val="100000"/>
              </a:lnSpc>
              <a:spcBef>
                <a:spcPts val="2420"/>
              </a:spcBef>
            </a:pPr>
            <a:r>
              <a:rPr sz="1800" spc="310" dirty="0">
                <a:solidFill>
                  <a:srgbClr val="FFFFFF"/>
                </a:solidFill>
                <a:latin typeface="Impact"/>
                <a:cs typeface="Impact"/>
              </a:rPr>
              <a:t>1</a:t>
            </a:r>
            <a:endParaRPr sz="1800">
              <a:latin typeface="Impact"/>
              <a:cs typeface="Impac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52800" y="3810508"/>
            <a:ext cx="1371600" cy="762000"/>
          </a:xfrm>
          <a:prstGeom prst="rect">
            <a:avLst/>
          </a:prstGeom>
          <a:solidFill>
            <a:srgbClr val="93C500"/>
          </a:solidFill>
          <a:ln w="15875">
            <a:solidFill>
              <a:srgbClr val="6B9100"/>
            </a:solidFill>
          </a:ln>
        </p:spPr>
        <p:txBody>
          <a:bodyPr vert="horz" wrap="square" lIns="0" tIns="240029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889"/>
              </a:spcBef>
            </a:pPr>
            <a:r>
              <a:rPr sz="1800" spc="90" dirty="0">
                <a:solidFill>
                  <a:srgbClr val="FFFFFF"/>
                </a:solidFill>
                <a:latin typeface="Impact"/>
                <a:cs typeface="Impact"/>
              </a:rPr>
              <a:t>2</a:t>
            </a:r>
            <a:endParaRPr sz="1800">
              <a:latin typeface="Impact"/>
              <a:cs typeface="Impac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357371" y="5563171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761999"/>
                </a:moveTo>
                <a:lnTo>
                  <a:pt x="1371600" y="761999"/>
                </a:lnTo>
                <a:lnTo>
                  <a:pt x="13716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57371" y="5563171"/>
            <a:ext cx="1371600" cy="762000"/>
          </a:xfrm>
          <a:custGeom>
            <a:avLst/>
            <a:gdLst/>
            <a:ahLst/>
            <a:cxnLst/>
            <a:rect l="l" t="t" r="r" b="b"/>
            <a:pathLst>
              <a:path w="1371600" h="762000">
                <a:moveTo>
                  <a:pt x="0" y="761999"/>
                </a:moveTo>
                <a:lnTo>
                  <a:pt x="1371600" y="761999"/>
                </a:lnTo>
                <a:lnTo>
                  <a:pt x="1371600" y="0"/>
                </a:lnTo>
                <a:lnTo>
                  <a:pt x="0" y="0"/>
                </a:lnTo>
                <a:lnTo>
                  <a:pt x="0" y="761999"/>
                </a:lnTo>
                <a:close/>
              </a:path>
            </a:pathLst>
          </a:custGeom>
          <a:ln w="15875">
            <a:solidFill>
              <a:srgbClr val="6B9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974338" y="5790996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155" dirty="0">
                <a:solidFill>
                  <a:srgbClr val="FFFFFF"/>
                </a:solidFill>
                <a:latin typeface="Impact"/>
                <a:cs typeface="Impact"/>
              </a:rPr>
              <a:t>n</a:t>
            </a:r>
            <a:endParaRPr sz="1800">
              <a:latin typeface="Impact"/>
              <a:cs typeface="Impac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015740" y="4724908"/>
            <a:ext cx="45720" cy="76200"/>
          </a:xfrm>
          <a:custGeom>
            <a:avLst/>
            <a:gdLst/>
            <a:ahLst/>
            <a:cxnLst/>
            <a:rect l="l" t="t" r="r" b="b"/>
            <a:pathLst>
              <a:path w="45720" h="76200">
                <a:moveTo>
                  <a:pt x="22860" y="0"/>
                </a:moveTo>
                <a:lnTo>
                  <a:pt x="13983" y="3006"/>
                </a:lnTo>
                <a:lnTo>
                  <a:pt x="6715" y="11191"/>
                </a:lnTo>
                <a:lnTo>
                  <a:pt x="1803" y="23306"/>
                </a:lnTo>
                <a:lnTo>
                  <a:pt x="0" y="38100"/>
                </a:lnTo>
                <a:lnTo>
                  <a:pt x="1803" y="52947"/>
                </a:lnTo>
                <a:lnTo>
                  <a:pt x="6715" y="65055"/>
                </a:lnTo>
                <a:lnTo>
                  <a:pt x="13983" y="73211"/>
                </a:lnTo>
                <a:lnTo>
                  <a:pt x="22860" y="76200"/>
                </a:lnTo>
                <a:lnTo>
                  <a:pt x="31736" y="73211"/>
                </a:lnTo>
                <a:lnTo>
                  <a:pt x="39004" y="65055"/>
                </a:lnTo>
                <a:lnTo>
                  <a:pt x="43916" y="52947"/>
                </a:lnTo>
                <a:lnTo>
                  <a:pt x="45720" y="38100"/>
                </a:lnTo>
                <a:lnTo>
                  <a:pt x="43916" y="23306"/>
                </a:lnTo>
                <a:lnTo>
                  <a:pt x="39004" y="11191"/>
                </a:lnTo>
                <a:lnTo>
                  <a:pt x="31736" y="3006"/>
                </a:lnTo>
                <a:lnTo>
                  <a:pt x="22860" y="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15740" y="4724908"/>
            <a:ext cx="45720" cy="76200"/>
          </a:xfrm>
          <a:custGeom>
            <a:avLst/>
            <a:gdLst/>
            <a:ahLst/>
            <a:cxnLst/>
            <a:rect l="l" t="t" r="r" b="b"/>
            <a:pathLst>
              <a:path w="45720" h="76200">
                <a:moveTo>
                  <a:pt x="0" y="38100"/>
                </a:moveTo>
                <a:lnTo>
                  <a:pt x="1803" y="23306"/>
                </a:lnTo>
                <a:lnTo>
                  <a:pt x="6715" y="11191"/>
                </a:lnTo>
                <a:lnTo>
                  <a:pt x="13983" y="3006"/>
                </a:lnTo>
                <a:lnTo>
                  <a:pt x="22860" y="0"/>
                </a:lnTo>
                <a:lnTo>
                  <a:pt x="31736" y="3006"/>
                </a:lnTo>
                <a:lnTo>
                  <a:pt x="39004" y="11191"/>
                </a:lnTo>
                <a:lnTo>
                  <a:pt x="43916" y="23306"/>
                </a:lnTo>
                <a:lnTo>
                  <a:pt x="45720" y="38100"/>
                </a:lnTo>
                <a:lnTo>
                  <a:pt x="43916" y="52947"/>
                </a:lnTo>
                <a:lnTo>
                  <a:pt x="39004" y="65055"/>
                </a:lnTo>
                <a:lnTo>
                  <a:pt x="31736" y="73211"/>
                </a:lnTo>
                <a:lnTo>
                  <a:pt x="22860" y="76200"/>
                </a:lnTo>
                <a:lnTo>
                  <a:pt x="13983" y="73211"/>
                </a:lnTo>
                <a:lnTo>
                  <a:pt x="6715" y="65055"/>
                </a:lnTo>
                <a:lnTo>
                  <a:pt x="1803" y="52947"/>
                </a:lnTo>
                <a:lnTo>
                  <a:pt x="0" y="38100"/>
                </a:lnTo>
                <a:close/>
              </a:path>
            </a:pathLst>
          </a:custGeom>
          <a:ln w="15875">
            <a:solidFill>
              <a:srgbClr val="6B9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015740" y="4877308"/>
            <a:ext cx="45720" cy="76200"/>
          </a:xfrm>
          <a:custGeom>
            <a:avLst/>
            <a:gdLst/>
            <a:ahLst/>
            <a:cxnLst/>
            <a:rect l="l" t="t" r="r" b="b"/>
            <a:pathLst>
              <a:path w="45720" h="76200">
                <a:moveTo>
                  <a:pt x="22860" y="0"/>
                </a:moveTo>
                <a:lnTo>
                  <a:pt x="13983" y="3006"/>
                </a:lnTo>
                <a:lnTo>
                  <a:pt x="6715" y="11191"/>
                </a:lnTo>
                <a:lnTo>
                  <a:pt x="1803" y="23306"/>
                </a:lnTo>
                <a:lnTo>
                  <a:pt x="0" y="38100"/>
                </a:lnTo>
                <a:lnTo>
                  <a:pt x="1803" y="52947"/>
                </a:lnTo>
                <a:lnTo>
                  <a:pt x="6715" y="65055"/>
                </a:lnTo>
                <a:lnTo>
                  <a:pt x="13983" y="73211"/>
                </a:lnTo>
                <a:lnTo>
                  <a:pt x="22860" y="76200"/>
                </a:lnTo>
                <a:lnTo>
                  <a:pt x="31736" y="73211"/>
                </a:lnTo>
                <a:lnTo>
                  <a:pt x="39004" y="65055"/>
                </a:lnTo>
                <a:lnTo>
                  <a:pt x="43916" y="52947"/>
                </a:lnTo>
                <a:lnTo>
                  <a:pt x="45720" y="38100"/>
                </a:lnTo>
                <a:lnTo>
                  <a:pt x="43916" y="23306"/>
                </a:lnTo>
                <a:lnTo>
                  <a:pt x="39004" y="11191"/>
                </a:lnTo>
                <a:lnTo>
                  <a:pt x="31736" y="3006"/>
                </a:lnTo>
                <a:lnTo>
                  <a:pt x="22860" y="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15740" y="4877308"/>
            <a:ext cx="45720" cy="76200"/>
          </a:xfrm>
          <a:custGeom>
            <a:avLst/>
            <a:gdLst/>
            <a:ahLst/>
            <a:cxnLst/>
            <a:rect l="l" t="t" r="r" b="b"/>
            <a:pathLst>
              <a:path w="45720" h="76200">
                <a:moveTo>
                  <a:pt x="0" y="38100"/>
                </a:moveTo>
                <a:lnTo>
                  <a:pt x="1803" y="23306"/>
                </a:lnTo>
                <a:lnTo>
                  <a:pt x="6715" y="11191"/>
                </a:lnTo>
                <a:lnTo>
                  <a:pt x="13983" y="3006"/>
                </a:lnTo>
                <a:lnTo>
                  <a:pt x="22860" y="0"/>
                </a:lnTo>
                <a:lnTo>
                  <a:pt x="31736" y="3006"/>
                </a:lnTo>
                <a:lnTo>
                  <a:pt x="39004" y="11191"/>
                </a:lnTo>
                <a:lnTo>
                  <a:pt x="43916" y="23306"/>
                </a:lnTo>
                <a:lnTo>
                  <a:pt x="45720" y="38100"/>
                </a:lnTo>
                <a:lnTo>
                  <a:pt x="43916" y="52947"/>
                </a:lnTo>
                <a:lnTo>
                  <a:pt x="39004" y="65055"/>
                </a:lnTo>
                <a:lnTo>
                  <a:pt x="31736" y="73211"/>
                </a:lnTo>
                <a:lnTo>
                  <a:pt x="22860" y="76200"/>
                </a:lnTo>
                <a:lnTo>
                  <a:pt x="13983" y="73211"/>
                </a:lnTo>
                <a:lnTo>
                  <a:pt x="6715" y="65055"/>
                </a:lnTo>
                <a:lnTo>
                  <a:pt x="1803" y="52947"/>
                </a:lnTo>
                <a:lnTo>
                  <a:pt x="0" y="38100"/>
                </a:lnTo>
                <a:close/>
              </a:path>
            </a:pathLst>
          </a:custGeom>
          <a:ln w="15875">
            <a:solidFill>
              <a:srgbClr val="6B9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015740" y="5029708"/>
            <a:ext cx="45720" cy="76200"/>
          </a:xfrm>
          <a:custGeom>
            <a:avLst/>
            <a:gdLst/>
            <a:ahLst/>
            <a:cxnLst/>
            <a:rect l="l" t="t" r="r" b="b"/>
            <a:pathLst>
              <a:path w="45720" h="76200">
                <a:moveTo>
                  <a:pt x="22860" y="0"/>
                </a:moveTo>
                <a:lnTo>
                  <a:pt x="13983" y="3006"/>
                </a:lnTo>
                <a:lnTo>
                  <a:pt x="6715" y="11191"/>
                </a:lnTo>
                <a:lnTo>
                  <a:pt x="1803" y="23306"/>
                </a:lnTo>
                <a:lnTo>
                  <a:pt x="0" y="38100"/>
                </a:lnTo>
                <a:lnTo>
                  <a:pt x="1803" y="52947"/>
                </a:lnTo>
                <a:lnTo>
                  <a:pt x="6715" y="65055"/>
                </a:lnTo>
                <a:lnTo>
                  <a:pt x="13983" y="73211"/>
                </a:lnTo>
                <a:lnTo>
                  <a:pt x="22860" y="76200"/>
                </a:lnTo>
                <a:lnTo>
                  <a:pt x="31736" y="73211"/>
                </a:lnTo>
                <a:lnTo>
                  <a:pt x="39004" y="65055"/>
                </a:lnTo>
                <a:lnTo>
                  <a:pt x="43916" y="52947"/>
                </a:lnTo>
                <a:lnTo>
                  <a:pt x="45720" y="38100"/>
                </a:lnTo>
                <a:lnTo>
                  <a:pt x="43916" y="23306"/>
                </a:lnTo>
                <a:lnTo>
                  <a:pt x="39004" y="11191"/>
                </a:lnTo>
                <a:lnTo>
                  <a:pt x="31736" y="3006"/>
                </a:lnTo>
                <a:lnTo>
                  <a:pt x="22860" y="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015740" y="5029708"/>
            <a:ext cx="45720" cy="76200"/>
          </a:xfrm>
          <a:custGeom>
            <a:avLst/>
            <a:gdLst/>
            <a:ahLst/>
            <a:cxnLst/>
            <a:rect l="l" t="t" r="r" b="b"/>
            <a:pathLst>
              <a:path w="45720" h="76200">
                <a:moveTo>
                  <a:pt x="0" y="38100"/>
                </a:moveTo>
                <a:lnTo>
                  <a:pt x="1803" y="23306"/>
                </a:lnTo>
                <a:lnTo>
                  <a:pt x="6715" y="11191"/>
                </a:lnTo>
                <a:lnTo>
                  <a:pt x="13983" y="3006"/>
                </a:lnTo>
                <a:lnTo>
                  <a:pt x="22860" y="0"/>
                </a:lnTo>
                <a:lnTo>
                  <a:pt x="31736" y="3006"/>
                </a:lnTo>
                <a:lnTo>
                  <a:pt x="39004" y="11191"/>
                </a:lnTo>
                <a:lnTo>
                  <a:pt x="43916" y="23306"/>
                </a:lnTo>
                <a:lnTo>
                  <a:pt x="45720" y="38100"/>
                </a:lnTo>
                <a:lnTo>
                  <a:pt x="43916" y="52947"/>
                </a:lnTo>
                <a:lnTo>
                  <a:pt x="39004" y="65055"/>
                </a:lnTo>
                <a:lnTo>
                  <a:pt x="31736" y="73211"/>
                </a:lnTo>
                <a:lnTo>
                  <a:pt x="22860" y="76200"/>
                </a:lnTo>
                <a:lnTo>
                  <a:pt x="13983" y="73211"/>
                </a:lnTo>
                <a:lnTo>
                  <a:pt x="6715" y="65055"/>
                </a:lnTo>
                <a:lnTo>
                  <a:pt x="1803" y="52947"/>
                </a:lnTo>
                <a:lnTo>
                  <a:pt x="0" y="38100"/>
                </a:lnTo>
                <a:close/>
              </a:path>
            </a:pathLst>
          </a:custGeom>
          <a:ln w="15875">
            <a:solidFill>
              <a:srgbClr val="6B9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015740" y="5220208"/>
            <a:ext cx="45720" cy="76200"/>
          </a:xfrm>
          <a:custGeom>
            <a:avLst/>
            <a:gdLst/>
            <a:ahLst/>
            <a:cxnLst/>
            <a:rect l="l" t="t" r="r" b="b"/>
            <a:pathLst>
              <a:path w="45720" h="76200">
                <a:moveTo>
                  <a:pt x="22860" y="0"/>
                </a:moveTo>
                <a:lnTo>
                  <a:pt x="13983" y="3006"/>
                </a:lnTo>
                <a:lnTo>
                  <a:pt x="6715" y="11191"/>
                </a:lnTo>
                <a:lnTo>
                  <a:pt x="1803" y="23306"/>
                </a:lnTo>
                <a:lnTo>
                  <a:pt x="0" y="38100"/>
                </a:lnTo>
                <a:lnTo>
                  <a:pt x="1803" y="52947"/>
                </a:lnTo>
                <a:lnTo>
                  <a:pt x="6715" y="65055"/>
                </a:lnTo>
                <a:lnTo>
                  <a:pt x="13983" y="73211"/>
                </a:lnTo>
                <a:lnTo>
                  <a:pt x="22860" y="76200"/>
                </a:lnTo>
                <a:lnTo>
                  <a:pt x="31736" y="73211"/>
                </a:lnTo>
                <a:lnTo>
                  <a:pt x="39004" y="65055"/>
                </a:lnTo>
                <a:lnTo>
                  <a:pt x="43916" y="52947"/>
                </a:lnTo>
                <a:lnTo>
                  <a:pt x="45720" y="38100"/>
                </a:lnTo>
                <a:lnTo>
                  <a:pt x="43916" y="23306"/>
                </a:lnTo>
                <a:lnTo>
                  <a:pt x="39004" y="11191"/>
                </a:lnTo>
                <a:lnTo>
                  <a:pt x="31736" y="3006"/>
                </a:lnTo>
                <a:lnTo>
                  <a:pt x="22860" y="0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015740" y="5220208"/>
            <a:ext cx="45720" cy="76200"/>
          </a:xfrm>
          <a:custGeom>
            <a:avLst/>
            <a:gdLst/>
            <a:ahLst/>
            <a:cxnLst/>
            <a:rect l="l" t="t" r="r" b="b"/>
            <a:pathLst>
              <a:path w="45720" h="76200">
                <a:moveTo>
                  <a:pt x="0" y="38100"/>
                </a:moveTo>
                <a:lnTo>
                  <a:pt x="1803" y="23306"/>
                </a:lnTo>
                <a:lnTo>
                  <a:pt x="6715" y="11191"/>
                </a:lnTo>
                <a:lnTo>
                  <a:pt x="13983" y="3006"/>
                </a:lnTo>
                <a:lnTo>
                  <a:pt x="22860" y="0"/>
                </a:lnTo>
                <a:lnTo>
                  <a:pt x="31736" y="3006"/>
                </a:lnTo>
                <a:lnTo>
                  <a:pt x="39004" y="11191"/>
                </a:lnTo>
                <a:lnTo>
                  <a:pt x="43916" y="23306"/>
                </a:lnTo>
                <a:lnTo>
                  <a:pt x="45720" y="38100"/>
                </a:lnTo>
                <a:lnTo>
                  <a:pt x="43916" y="52947"/>
                </a:lnTo>
                <a:lnTo>
                  <a:pt x="39004" y="65055"/>
                </a:lnTo>
                <a:lnTo>
                  <a:pt x="31736" y="73211"/>
                </a:lnTo>
                <a:lnTo>
                  <a:pt x="22860" y="76200"/>
                </a:lnTo>
                <a:lnTo>
                  <a:pt x="13983" y="73211"/>
                </a:lnTo>
                <a:lnTo>
                  <a:pt x="6715" y="65055"/>
                </a:lnTo>
                <a:lnTo>
                  <a:pt x="1803" y="52947"/>
                </a:lnTo>
                <a:lnTo>
                  <a:pt x="0" y="38100"/>
                </a:lnTo>
                <a:close/>
              </a:path>
            </a:pathLst>
          </a:custGeom>
          <a:ln w="15875">
            <a:solidFill>
              <a:srgbClr val="6B9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295400" y="4376420"/>
            <a:ext cx="1143000" cy="0"/>
          </a:xfrm>
          <a:custGeom>
            <a:avLst/>
            <a:gdLst/>
            <a:ahLst/>
            <a:cxnLst/>
            <a:rect l="l" t="t" r="r" b="b"/>
            <a:pathLst>
              <a:path w="1143000">
                <a:moveTo>
                  <a:pt x="0" y="0"/>
                </a:moveTo>
                <a:lnTo>
                  <a:pt x="1143000" y="0"/>
                </a:lnTo>
              </a:path>
            </a:pathLst>
          </a:custGeom>
          <a:ln w="1270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867400" y="4376420"/>
            <a:ext cx="989330" cy="0"/>
          </a:xfrm>
          <a:custGeom>
            <a:avLst/>
            <a:gdLst/>
            <a:ahLst/>
            <a:cxnLst/>
            <a:rect l="l" t="t" r="r" b="b"/>
            <a:pathLst>
              <a:path w="989329">
                <a:moveTo>
                  <a:pt x="0" y="0"/>
                </a:moveTo>
                <a:lnTo>
                  <a:pt x="988949" y="0"/>
                </a:lnTo>
              </a:path>
            </a:pathLst>
          </a:custGeom>
          <a:ln w="1270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38400" y="4376420"/>
            <a:ext cx="919480" cy="1567815"/>
          </a:xfrm>
          <a:custGeom>
            <a:avLst/>
            <a:gdLst/>
            <a:ahLst/>
            <a:cxnLst/>
            <a:rect l="l" t="t" r="r" b="b"/>
            <a:pathLst>
              <a:path w="919479" h="1567814">
                <a:moveTo>
                  <a:pt x="0" y="0"/>
                </a:moveTo>
                <a:lnTo>
                  <a:pt x="0" y="1567751"/>
                </a:lnTo>
                <a:lnTo>
                  <a:pt x="918972" y="1567751"/>
                </a:lnTo>
              </a:path>
            </a:pathLst>
          </a:custGeom>
          <a:ln w="1270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429255" y="3200907"/>
            <a:ext cx="928369" cy="1176020"/>
          </a:xfrm>
          <a:custGeom>
            <a:avLst/>
            <a:gdLst/>
            <a:ahLst/>
            <a:cxnLst/>
            <a:rect l="l" t="t" r="r" b="b"/>
            <a:pathLst>
              <a:path w="928370" h="1176020">
                <a:moveTo>
                  <a:pt x="0" y="1175511"/>
                </a:moveTo>
                <a:lnTo>
                  <a:pt x="0" y="0"/>
                </a:lnTo>
                <a:lnTo>
                  <a:pt x="928116" y="0"/>
                </a:lnTo>
              </a:path>
            </a:pathLst>
          </a:custGeom>
          <a:ln w="1270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728971" y="3200907"/>
            <a:ext cx="1138555" cy="1176020"/>
          </a:xfrm>
          <a:custGeom>
            <a:avLst/>
            <a:gdLst/>
            <a:ahLst/>
            <a:cxnLst/>
            <a:rect l="l" t="t" r="r" b="b"/>
            <a:pathLst>
              <a:path w="1138554" h="1176020">
                <a:moveTo>
                  <a:pt x="0" y="0"/>
                </a:moveTo>
                <a:lnTo>
                  <a:pt x="1138427" y="0"/>
                </a:lnTo>
                <a:lnTo>
                  <a:pt x="1138427" y="1175511"/>
                </a:lnTo>
              </a:path>
            </a:pathLst>
          </a:custGeom>
          <a:ln w="1270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728971" y="4376420"/>
            <a:ext cx="1138555" cy="1567815"/>
          </a:xfrm>
          <a:custGeom>
            <a:avLst/>
            <a:gdLst/>
            <a:ahLst/>
            <a:cxnLst/>
            <a:rect l="l" t="t" r="r" b="b"/>
            <a:pathLst>
              <a:path w="1138554" h="1567814">
                <a:moveTo>
                  <a:pt x="0" y="1567751"/>
                </a:moveTo>
                <a:lnTo>
                  <a:pt x="1138427" y="1567751"/>
                </a:lnTo>
                <a:lnTo>
                  <a:pt x="1138427" y="0"/>
                </a:lnTo>
              </a:path>
            </a:pathLst>
          </a:custGeom>
          <a:ln w="12700">
            <a:solidFill>
              <a:srgbClr val="93C5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09600" y="4049674"/>
            <a:ext cx="685800" cy="653415"/>
          </a:xfrm>
          <a:custGeom>
            <a:avLst/>
            <a:gdLst/>
            <a:ahLst/>
            <a:cxnLst/>
            <a:rect l="l" t="t" r="r" b="b"/>
            <a:pathLst>
              <a:path w="685800" h="653414">
                <a:moveTo>
                  <a:pt x="0" y="653389"/>
                </a:moveTo>
                <a:lnTo>
                  <a:pt x="685800" y="653389"/>
                </a:lnTo>
                <a:lnTo>
                  <a:pt x="685800" y="0"/>
                </a:lnTo>
                <a:lnTo>
                  <a:pt x="0" y="0"/>
                </a:lnTo>
                <a:lnTo>
                  <a:pt x="0" y="653389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9600" y="4049674"/>
            <a:ext cx="685800" cy="653415"/>
          </a:xfrm>
          <a:custGeom>
            <a:avLst/>
            <a:gdLst/>
            <a:ahLst/>
            <a:cxnLst/>
            <a:rect l="l" t="t" r="r" b="b"/>
            <a:pathLst>
              <a:path w="685800" h="653414">
                <a:moveTo>
                  <a:pt x="0" y="653389"/>
                </a:moveTo>
                <a:lnTo>
                  <a:pt x="685800" y="653389"/>
                </a:lnTo>
                <a:lnTo>
                  <a:pt x="685800" y="0"/>
                </a:lnTo>
                <a:lnTo>
                  <a:pt x="0" y="0"/>
                </a:lnTo>
                <a:lnTo>
                  <a:pt x="0" y="653389"/>
                </a:lnTo>
                <a:close/>
              </a:path>
            </a:pathLst>
          </a:custGeom>
          <a:ln w="15875">
            <a:solidFill>
              <a:srgbClr val="6B9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856348" y="4071518"/>
            <a:ext cx="685800" cy="653415"/>
          </a:xfrm>
          <a:custGeom>
            <a:avLst/>
            <a:gdLst/>
            <a:ahLst/>
            <a:cxnLst/>
            <a:rect l="l" t="t" r="r" b="b"/>
            <a:pathLst>
              <a:path w="685800" h="653414">
                <a:moveTo>
                  <a:pt x="0" y="653389"/>
                </a:moveTo>
                <a:lnTo>
                  <a:pt x="685800" y="653389"/>
                </a:lnTo>
                <a:lnTo>
                  <a:pt x="685800" y="0"/>
                </a:lnTo>
                <a:lnTo>
                  <a:pt x="0" y="0"/>
                </a:lnTo>
                <a:lnTo>
                  <a:pt x="0" y="653389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856348" y="4071518"/>
            <a:ext cx="685800" cy="653415"/>
          </a:xfrm>
          <a:custGeom>
            <a:avLst/>
            <a:gdLst/>
            <a:ahLst/>
            <a:cxnLst/>
            <a:rect l="l" t="t" r="r" b="b"/>
            <a:pathLst>
              <a:path w="685800" h="653414">
                <a:moveTo>
                  <a:pt x="0" y="653389"/>
                </a:moveTo>
                <a:lnTo>
                  <a:pt x="685800" y="653389"/>
                </a:lnTo>
                <a:lnTo>
                  <a:pt x="685800" y="0"/>
                </a:lnTo>
                <a:lnTo>
                  <a:pt x="0" y="0"/>
                </a:lnTo>
                <a:lnTo>
                  <a:pt x="0" y="653389"/>
                </a:lnTo>
                <a:close/>
              </a:path>
            </a:pathLst>
          </a:custGeom>
          <a:ln w="15875">
            <a:solidFill>
              <a:srgbClr val="6B91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19030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265" dirty="0"/>
              <a:t>formula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2375" y="2277995"/>
            <a:ext cx="2348230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R</a:t>
            </a:r>
            <a:r>
              <a:rPr sz="1600" spc="175" dirty="0">
                <a:solidFill>
                  <a:srgbClr val="3D3C2C"/>
                </a:solidFill>
                <a:latin typeface="Impact"/>
                <a:cs typeface="Impact"/>
              </a:rPr>
              <a:t>S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=1-(1-R</a:t>
            </a:r>
            <a:r>
              <a:rPr sz="1600" spc="175" dirty="0">
                <a:solidFill>
                  <a:srgbClr val="3D3C2C"/>
                </a:solidFill>
                <a:latin typeface="Impact"/>
                <a:cs typeface="Impact"/>
              </a:rPr>
              <a:t>1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)(1-R</a:t>
            </a:r>
            <a:r>
              <a:rPr sz="1600" spc="175" dirty="0">
                <a:solidFill>
                  <a:srgbClr val="3D3C2C"/>
                </a:solidFill>
                <a:latin typeface="Impact"/>
                <a:cs typeface="Impact"/>
              </a:rPr>
              <a:t>2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)</a:t>
            </a:r>
            <a:endParaRPr sz="24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Generalizing</a:t>
            </a:r>
            <a:endParaRPr sz="24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400" spc="140" dirty="0">
                <a:solidFill>
                  <a:srgbClr val="3D3C2C"/>
                </a:solidFill>
                <a:latin typeface="Impact"/>
                <a:cs typeface="Impact"/>
              </a:rPr>
              <a:t>R</a:t>
            </a:r>
            <a:r>
              <a:rPr sz="1600" spc="140" dirty="0">
                <a:solidFill>
                  <a:srgbClr val="3D3C2C"/>
                </a:solidFill>
                <a:latin typeface="Impact"/>
                <a:cs typeface="Impact"/>
              </a:rPr>
              <a:t>s</a:t>
            </a:r>
            <a:r>
              <a:rPr sz="2400" spc="140" dirty="0">
                <a:solidFill>
                  <a:srgbClr val="3D3C2C"/>
                </a:solidFill>
                <a:latin typeface="Impact"/>
                <a:cs typeface="Impact"/>
              </a:rPr>
              <a:t>=1- </a:t>
            </a:r>
            <a:r>
              <a:rPr sz="2400" spc="220" dirty="0">
                <a:solidFill>
                  <a:srgbClr val="3D3C2C"/>
                </a:solidFill>
                <a:latin typeface="Impact"/>
                <a:cs typeface="Impact"/>
              </a:rPr>
              <a:t>[1- </a:t>
            </a:r>
            <a:r>
              <a:rPr sz="2400" spc="20" dirty="0">
                <a:solidFill>
                  <a:srgbClr val="3D3C2C"/>
                </a:solidFill>
                <a:latin typeface="Impact"/>
                <a:cs typeface="Impact"/>
              </a:rPr>
              <a:t>R</a:t>
            </a:r>
            <a:r>
              <a:rPr sz="1600" spc="20" dirty="0">
                <a:solidFill>
                  <a:srgbClr val="3D3C2C"/>
                </a:solidFill>
                <a:latin typeface="Impact"/>
                <a:cs typeface="Impact"/>
              </a:rPr>
              <a:t>i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(t)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]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5344" y="662381"/>
            <a:ext cx="63214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3058795" algn="l"/>
                <a:tab pos="5403215" algn="l"/>
              </a:tabLst>
            </a:pPr>
            <a:r>
              <a:rPr sz="3600" spc="595" dirty="0"/>
              <a:t>Co</a:t>
            </a:r>
            <a:r>
              <a:rPr sz="3600" spc="844" dirty="0"/>
              <a:t>m</a:t>
            </a:r>
            <a:r>
              <a:rPr sz="3600" spc="229" dirty="0"/>
              <a:t>binatio</a:t>
            </a:r>
            <a:r>
              <a:rPr sz="3600" spc="300" dirty="0"/>
              <a:t>n</a:t>
            </a:r>
            <a:r>
              <a:rPr sz="3600" dirty="0"/>
              <a:t>	</a:t>
            </a:r>
            <a:r>
              <a:rPr sz="3600" spc="300" dirty="0"/>
              <a:t>of</a:t>
            </a:r>
            <a:r>
              <a:rPr sz="3600" dirty="0"/>
              <a:t> </a:t>
            </a:r>
            <a:r>
              <a:rPr sz="3600" spc="-270" dirty="0"/>
              <a:t> </a:t>
            </a:r>
            <a:r>
              <a:rPr sz="3600" spc="175" dirty="0"/>
              <a:t>paralle</a:t>
            </a:r>
            <a:r>
              <a:rPr sz="3600" spc="114" dirty="0"/>
              <a:t>l</a:t>
            </a:r>
            <a:r>
              <a:rPr sz="3600" dirty="0"/>
              <a:t>	</a:t>
            </a:r>
            <a:r>
              <a:rPr sz="3600" spc="375" dirty="0"/>
              <a:t>and  </a:t>
            </a:r>
            <a:r>
              <a:rPr sz="3600" spc="-20" dirty="0"/>
              <a:t>series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042987" y="2533446"/>
            <a:ext cx="6776974" cy="3089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2142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484" dirty="0"/>
              <a:t>E</a:t>
            </a:r>
            <a:r>
              <a:rPr sz="4000" spc="409" dirty="0"/>
              <a:t>xample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2375" y="2317495"/>
            <a:ext cx="5109210" cy="34118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0645">
              <a:lnSpc>
                <a:spcPts val="2510"/>
              </a:lnSpc>
              <a:spcBef>
                <a:spcPts val="95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  </a:t>
            </a:r>
            <a:r>
              <a:rPr sz="2200" spc="-45" dirty="0">
                <a:solidFill>
                  <a:srgbClr val="3D3C2C"/>
                </a:solidFill>
                <a:latin typeface="Impact"/>
                <a:cs typeface="Impact"/>
              </a:rPr>
              <a:t>If  </a:t>
            </a:r>
            <a:r>
              <a:rPr sz="2200" spc="155" dirty="0">
                <a:solidFill>
                  <a:srgbClr val="3D3C2C"/>
                </a:solidFill>
                <a:latin typeface="Impact"/>
                <a:cs typeface="Impact"/>
              </a:rPr>
              <a:t>R</a:t>
            </a:r>
            <a:r>
              <a:rPr sz="1500" spc="155" dirty="0">
                <a:solidFill>
                  <a:srgbClr val="3D3C2C"/>
                </a:solidFill>
                <a:latin typeface="Impact"/>
                <a:cs typeface="Impact"/>
              </a:rPr>
              <a:t>1</a:t>
            </a:r>
            <a:r>
              <a:rPr sz="2200" spc="155" dirty="0">
                <a:solidFill>
                  <a:srgbClr val="3D3C2C"/>
                </a:solidFill>
                <a:latin typeface="Impact"/>
                <a:cs typeface="Impact"/>
              </a:rPr>
              <a:t>=R</a:t>
            </a:r>
            <a:r>
              <a:rPr sz="1500" spc="155" dirty="0">
                <a:solidFill>
                  <a:srgbClr val="3D3C2C"/>
                </a:solidFill>
                <a:latin typeface="Impact"/>
                <a:cs typeface="Impact"/>
              </a:rPr>
              <a:t>2</a:t>
            </a:r>
            <a:r>
              <a:rPr sz="1500" spc="-5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=0.90,R</a:t>
            </a:r>
            <a:r>
              <a:rPr sz="1500" spc="110" dirty="0">
                <a:solidFill>
                  <a:srgbClr val="3D3C2C"/>
                </a:solidFill>
                <a:latin typeface="Impact"/>
                <a:cs typeface="Impact"/>
              </a:rPr>
              <a:t>3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=R</a:t>
            </a:r>
            <a:r>
              <a:rPr sz="1500" spc="110" dirty="0">
                <a:solidFill>
                  <a:srgbClr val="3D3C2C"/>
                </a:solidFill>
                <a:latin typeface="Impact"/>
                <a:cs typeface="Impact"/>
              </a:rPr>
              <a:t>6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=0.98,R</a:t>
            </a:r>
            <a:r>
              <a:rPr sz="1500" spc="110" dirty="0">
                <a:solidFill>
                  <a:srgbClr val="3D3C2C"/>
                </a:solidFill>
                <a:latin typeface="Impact"/>
                <a:cs typeface="Impact"/>
              </a:rPr>
              <a:t>4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=R</a:t>
            </a:r>
            <a:r>
              <a:rPr sz="1500" spc="110" dirty="0">
                <a:solidFill>
                  <a:srgbClr val="3D3C2C"/>
                </a:solidFill>
                <a:latin typeface="Impact"/>
                <a:cs typeface="Impact"/>
              </a:rPr>
              <a:t>5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=0.99</a:t>
            </a:r>
            <a:endParaRPr sz="2200">
              <a:latin typeface="Impact"/>
              <a:cs typeface="Impact"/>
            </a:endParaRPr>
          </a:p>
          <a:p>
            <a:pPr marL="355600">
              <a:lnSpc>
                <a:spcPts val="2510"/>
              </a:lnSpc>
            </a:pP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considering </a:t>
            </a:r>
            <a:r>
              <a:rPr sz="2200" spc="100" dirty="0">
                <a:solidFill>
                  <a:srgbClr val="3D3C2C"/>
                </a:solidFill>
                <a:latin typeface="Impact"/>
                <a:cs typeface="Impact"/>
              </a:rPr>
              <a:t>as </a:t>
            </a:r>
            <a:r>
              <a:rPr sz="2200" spc="170" dirty="0">
                <a:solidFill>
                  <a:srgbClr val="3D3C2C"/>
                </a:solidFill>
                <a:latin typeface="Impact"/>
                <a:cs typeface="Impact"/>
              </a:rPr>
              <a:t>constant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failure</a:t>
            </a:r>
            <a:r>
              <a:rPr sz="2200" spc="39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rate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ts val="2510"/>
              </a:lnSpc>
              <a:spcBef>
                <a:spcPts val="265"/>
              </a:spcBef>
            </a:pPr>
            <a:r>
              <a:rPr sz="2200" spc="95" dirty="0">
                <a:solidFill>
                  <a:srgbClr val="3D3C2C"/>
                </a:solidFill>
                <a:latin typeface="Impact"/>
                <a:cs typeface="Impact"/>
              </a:rPr>
              <a:t>Solution: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ts val="2510"/>
              </a:lnSpc>
            </a:pP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R</a:t>
            </a:r>
            <a:r>
              <a:rPr sz="1500" spc="185" dirty="0">
                <a:solidFill>
                  <a:srgbClr val="3D3C2C"/>
                </a:solidFill>
                <a:latin typeface="Impact"/>
                <a:cs typeface="Impact"/>
              </a:rPr>
              <a:t>a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=1-(0.10)^2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ts val="2510"/>
              </a:lnSpc>
              <a:spcBef>
                <a:spcPts val="265"/>
              </a:spcBef>
            </a:pPr>
            <a:r>
              <a:rPr sz="2200" spc="155" dirty="0">
                <a:solidFill>
                  <a:srgbClr val="3D3C2C"/>
                </a:solidFill>
                <a:latin typeface="Impact"/>
                <a:cs typeface="Impact"/>
              </a:rPr>
              <a:t>R</a:t>
            </a:r>
            <a:r>
              <a:rPr sz="1500" spc="155" dirty="0">
                <a:solidFill>
                  <a:srgbClr val="3D3C2C"/>
                </a:solidFill>
                <a:latin typeface="Impact"/>
                <a:cs typeface="Impact"/>
              </a:rPr>
              <a:t>b</a:t>
            </a:r>
            <a:r>
              <a:rPr sz="2200" spc="155" dirty="0">
                <a:solidFill>
                  <a:srgbClr val="3D3C2C"/>
                </a:solidFill>
                <a:latin typeface="Impact"/>
                <a:cs typeface="Impact"/>
              </a:rPr>
              <a:t>=[1-(0.10)^2](0.98)</a:t>
            </a:r>
            <a:endParaRPr sz="2200">
              <a:latin typeface="Impact"/>
              <a:cs typeface="Impact"/>
            </a:endParaRPr>
          </a:p>
          <a:p>
            <a:pPr marL="321945">
              <a:lnSpc>
                <a:spcPts val="2510"/>
              </a:lnSpc>
            </a:pP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=0.9702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ts val="2510"/>
              </a:lnSpc>
              <a:spcBef>
                <a:spcPts val="265"/>
              </a:spcBef>
            </a:pPr>
            <a:r>
              <a:rPr sz="2200" spc="140" dirty="0">
                <a:solidFill>
                  <a:srgbClr val="3D3C2C"/>
                </a:solidFill>
                <a:latin typeface="Impact"/>
                <a:cs typeface="Impact"/>
              </a:rPr>
              <a:t>R</a:t>
            </a:r>
            <a:r>
              <a:rPr sz="1500" spc="140" dirty="0">
                <a:solidFill>
                  <a:srgbClr val="3D3C2C"/>
                </a:solidFill>
                <a:latin typeface="Impact"/>
                <a:cs typeface="Impact"/>
              </a:rPr>
              <a:t>c</a:t>
            </a:r>
            <a:r>
              <a:rPr sz="2200" spc="140" dirty="0">
                <a:solidFill>
                  <a:srgbClr val="3D3C2C"/>
                </a:solidFill>
                <a:latin typeface="Impact"/>
                <a:cs typeface="Impact"/>
              </a:rPr>
              <a:t>=(0.99)^2</a:t>
            </a:r>
            <a:endParaRPr sz="2200">
              <a:latin typeface="Impact"/>
              <a:cs typeface="Impact"/>
            </a:endParaRPr>
          </a:p>
          <a:p>
            <a:pPr marL="321945">
              <a:lnSpc>
                <a:spcPts val="2510"/>
              </a:lnSpc>
            </a:pPr>
            <a:r>
              <a:rPr sz="2200" spc="120" dirty="0">
                <a:solidFill>
                  <a:srgbClr val="3D3C2C"/>
                </a:solidFill>
                <a:latin typeface="Impact"/>
                <a:cs typeface="Impact"/>
              </a:rPr>
              <a:t>=0.9801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390" dirty="0">
                <a:solidFill>
                  <a:srgbClr val="3D3C2C"/>
                </a:solidFill>
                <a:latin typeface="Impact"/>
                <a:cs typeface="Impact"/>
              </a:rPr>
              <a:t>&amp;</a:t>
            </a:r>
            <a:r>
              <a:rPr sz="2200" spc="21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R</a:t>
            </a:r>
            <a:r>
              <a:rPr sz="1500" spc="125" dirty="0">
                <a:solidFill>
                  <a:srgbClr val="3D3C2C"/>
                </a:solidFill>
                <a:latin typeface="Impact"/>
                <a:cs typeface="Impact"/>
              </a:rPr>
              <a:t>s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=[1-(1-0.9702)(1-0.98)](0.98)</a:t>
            </a:r>
            <a:endParaRPr sz="2200">
              <a:latin typeface="Impact"/>
              <a:cs typeface="Impact"/>
            </a:endParaRPr>
          </a:p>
          <a:p>
            <a:pPr marL="943610">
              <a:lnSpc>
                <a:spcPct val="100000"/>
              </a:lnSpc>
              <a:spcBef>
                <a:spcPts val="265"/>
              </a:spcBef>
            </a:pP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=0.9794</a:t>
            </a:r>
            <a:endParaRPr sz="22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5062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558290" algn="l"/>
                <a:tab pos="2768600" algn="l"/>
              </a:tabLst>
            </a:pPr>
            <a:r>
              <a:rPr sz="4000" spc="525" dirty="0"/>
              <a:t>FA</a:t>
            </a:r>
            <a:r>
              <a:rPr sz="4000" spc="620" dirty="0"/>
              <a:t>U</a:t>
            </a:r>
            <a:r>
              <a:rPr sz="4000" spc="90" dirty="0"/>
              <a:t>LT</a:t>
            </a:r>
            <a:r>
              <a:rPr sz="4000" dirty="0"/>
              <a:t>	</a:t>
            </a:r>
            <a:r>
              <a:rPr sz="4000" spc="270" dirty="0"/>
              <a:t>TREE</a:t>
            </a:r>
            <a:r>
              <a:rPr sz="4000" dirty="0"/>
              <a:t>	</a:t>
            </a:r>
            <a:r>
              <a:rPr sz="4000" spc="825" dirty="0"/>
              <a:t>A</a:t>
            </a:r>
            <a:r>
              <a:rPr sz="4000" spc="865" dirty="0"/>
              <a:t>N</a:t>
            </a:r>
            <a:r>
              <a:rPr sz="4000" spc="215" dirty="0"/>
              <a:t>ALYSIS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277995"/>
            <a:ext cx="6043295" cy="3244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3609340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 </a:t>
            </a:r>
            <a:r>
              <a:rPr sz="2400" spc="380" dirty="0">
                <a:solidFill>
                  <a:srgbClr val="3D3C2C"/>
                </a:solidFill>
                <a:latin typeface="Impact"/>
                <a:cs typeface="Impact"/>
              </a:rPr>
              <a:t>An </a:t>
            </a:r>
            <a:r>
              <a:rPr sz="2400" spc="150" dirty="0">
                <a:solidFill>
                  <a:srgbClr val="3D3C2C"/>
                </a:solidFill>
                <a:latin typeface="Impact"/>
                <a:cs typeface="Impact"/>
              </a:rPr>
              <a:t>undesired</a:t>
            </a:r>
            <a:r>
              <a:rPr sz="2400" spc="9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50" dirty="0">
                <a:solidFill>
                  <a:srgbClr val="3D3C2C"/>
                </a:solidFill>
                <a:latin typeface="Impact"/>
                <a:cs typeface="Impact"/>
              </a:rPr>
              <a:t>event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	</a:t>
            </a:r>
            <a:r>
              <a:rPr sz="2400" spc="220" dirty="0">
                <a:solidFill>
                  <a:srgbClr val="3D3C2C"/>
                </a:solidFill>
                <a:latin typeface="Impact"/>
                <a:cs typeface="Impact"/>
              </a:rPr>
              <a:t>defined</a:t>
            </a:r>
            <a:endParaRPr sz="24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50" dirty="0">
                <a:solidFill>
                  <a:srgbClr val="3D3C2C"/>
                </a:solidFill>
                <a:latin typeface="Impact"/>
                <a:cs typeface="Impact"/>
              </a:rPr>
              <a:t>event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150" dirty="0">
                <a:solidFill>
                  <a:srgbClr val="3D3C2C"/>
                </a:solidFill>
                <a:latin typeface="Impact"/>
                <a:cs typeface="Impact"/>
              </a:rPr>
              <a:t>resolved 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into </a:t>
            </a:r>
            <a:r>
              <a:rPr sz="2400" spc="-95" dirty="0">
                <a:solidFill>
                  <a:srgbClr val="3D3C2C"/>
                </a:solidFill>
                <a:latin typeface="Impact"/>
                <a:cs typeface="Impact"/>
              </a:rPr>
              <a:t>its</a:t>
            </a:r>
            <a:r>
              <a:rPr sz="2400" spc="-6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25" dirty="0">
                <a:solidFill>
                  <a:srgbClr val="3D3C2C"/>
                </a:solidFill>
                <a:latin typeface="Impact"/>
                <a:cs typeface="Impact"/>
              </a:rPr>
              <a:t>immediate</a:t>
            </a:r>
            <a:endParaRPr sz="2400">
              <a:latin typeface="Impact"/>
              <a:cs typeface="Impact"/>
            </a:endParaRPr>
          </a:p>
          <a:p>
            <a:pPr marL="287020">
              <a:lnSpc>
                <a:spcPct val="100000"/>
              </a:lnSpc>
            </a:pP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causes</a:t>
            </a:r>
            <a:endParaRPr sz="2400">
              <a:latin typeface="Impact"/>
              <a:cs typeface="Impact"/>
            </a:endParaRPr>
          </a:p>
          <a:p>
            <a:pPr marL="287020" marR="125730" indent="-274955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65" dirty="0">
                <a:solidFill>
                  <a:srgbClr val="3D3C2C"/>
                </a:solidFill>
                <a:latin typeface="Impact"/>
                <a:cs typeface="Impact"/>
              </a:rPr>
              <a:t>This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resolution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events </a:t>
            </a:r>
            <a:r>
              <a:rPr sz="2400" spc="150" dirty="0">
                <a:solidFill>
                  <a:srgbClr val="3D3C2C"/>
                </a:solidFill>
                <a:latin typeface="Impact"/>
                <a:cs typeface="Impact"/>
              </a:rPr>
              <a:t>continues </a:t>
            </a:r>
            <a:r>
              <a:rPr sz="2400" spc="30" dirty="0">
                <a:solidFill>
                  <a:srgbClr val="3D3C2C"/>
                </a:solidFill>
                <a:latin typeface="Impact"/>
                <a:cs typeface="Impact"/>
              </a:rPr>
              <a:t>until 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basic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causes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are</a:t>
            </a:r>
            <a:r>
              <a:rPr sz="2400" spc="35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identified</a:t>
            </a:r>
            <a:endParaRPr sz="2400">
              <a:latin typeface="Impact"/>
              <a:cs typeface="Impact"/>
            </a:endParaRPr>
          </a:p>
          <a:p>
            <a:pPr marL="287020" marR="78105" indent="-274955" algn="just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555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140" dirty="0">
                <a:solidFill>
                  <a:srgbClr val="3D3C2C"/>
                </a:solidFill>
                <a:latin typeface="Impact"/>
                <a:cs typeface="Impact"/>
              </a:rPr>
              <a:t>logical </a:t>
            </a:r>
            <a:r>
              <a:rPr sz="2400" spc="240" dirty="0">
                <a:solidFill>
                  <a:srgbClr val="3D3C2C"/>
                </a:solidFill>
                <a:latin typeface="Impact"/>
                <a:cs typeface="Impact"/>
              </a:rPr>
              <a:t>diagram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called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fault </a:t>
            </a:r>
            <a:r>
              <a:rPr sz="2400" spc="150" dirty="0">
                <a:solidFill>
                  <a:srgbClr val="3D3C2C"/>
                </a:solidFill>
                <a:latin typeface="Impact"/>
                <a:cs typeface="Impact"/>
              </a:rPr>
              <a:t>tree</a:t>
            </a:r>
            <a:r>
              <a:rPr sz="2400" spc="-20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constructed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showing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40" dirty="0">
                <a:solidFill>
                  <a:srgbClr val="3D3C2C"/>
                </a:solidFill>
                <a:latin typeface="Impact"/>
                <a:cs typeface="Impact"/>
              </a:rPr>
              <a:t>logical </a:t>
            </a:r>
            <a:r>
              <a:rPr sz="2400" spc="250" dirty="0">
                <a:solidFill>
                  <a:srgbClr val="3D3C2C"/>
                </a:solidFill>
                <a:latin typeface="Impact"/>
                <a:cs typeface="Impact"/>
              </a:rPr>
              <a:t>event  </a:t>
            </a:r>
            <a:r>
              <a:rPr sz="2400" spc="70" dirty="0">
                <a:solidFill>
                  <a:srgbClr val="3D3C2C"/>
                </a:solidFill>
                <a:latin typeface="Impact"/>
                <a:cs typeface="Impact"/>
              </a:rPr>
              <a:t>relationships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2388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415" dirty="0"/>
              <a:t>EL</a:t>
            </a:r>
            <a:r>
              <a:rPr sz="4000" spc="450" dirty="0"/>
              <a:t>E</a:t>
            </a:r>
            <a:r>
              <a:rPr sz="4000" spc="370" dirty="0"/>
              <a:t>MENTS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6390005" cy="3311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275590" indent="-274955">
              <a:lnSpc>
                <a:spcPct val="100000"/>
              </a:lnSpc>
              <a:spcBef>
                <a:spcPts val="95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FTA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39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200" spc="220" dirty="0">
                <a:solidFill>
                  <a:srgbClr val="3D3C2C"/>
                </a:solidFill>
                <a:latin typeface="Impact"/>
                <a:cs typeface="Impact"/>
              </a:rPr>
              <a:t>deductive </a:t>
            </a:r>
            <a:r>
              <a:rPr sz="2200" spc="55" dirty="0">
                <a:solidFill>
                  <a:srgbClr val="3D3C2C"/>
                </a:solidFill>
                <a:latin typeface="Impact"/>
                <a:cs typeface="Impact"/>
              </a:rPr>
              <a:t>analysis </a:t>
            </a:r>
            <a:r>
              <a:rPr sz="2200" spc="270" dirty="0">
                <a:solidFill>
                  <a:srgbClr val="3D3C2C"/>
                </a:solidFill>
                <a:latin typeface="Impact"/>
                <a:cs typeface="Impact"/>
              </a:rPr>
              <a:t>approach </a:t>
            </a:r>
            <a:r>
              <a:rPr sz="2200" spc="75" dirty="0">
                <a:solidFill>
                  <a:srgbClr val="3D3C2C"/>
                </a:solidFill>
                <a:latin typeface="Impact"/>
                <a:cs typeface="Impact"/>
              </a:rPr>
              <a:t>for  </a:t>
            </a:r>
            <a:r>
              <a:rPr sz="2200" spc="85" dirty="0">
                <a:solidFill>
                  <a:srgbClr val="3D3C2C"/>
                </a:solidFill>
                <a:latin typeface="Impact"/>
                <a:cs typeface="Impact"/>
              </a:rPr>
              <a:t>resolving </a:t>
            </a:r>
            <a:r>
              <a:rPr sz="2200" spc="285" dirty="0">
                <a:solidFill>
                  <a:srgbClr val="3D3C2C"/>
                </a:solidFill>
                <a:latin typeface="Impact"/>
                <a:cs typeface="Impact"/>
              </a:rPr>
              <a:t>an </a:t>
            </a:r>
            <a:r>
              <a:rPr sz="2200" spc="135" dirty="0">
                <a:solidFill>
                  <a:srgbClr val="3D3C2C"/>
                </a:solidFill>
                <a:latin typeface="Impact"/>
                <a:cs typeface="Impact"/>
              </a:rPr>
              <a:t>undesired </a:t>
            </a:r>
            <a:r>
              <a:rPr sz="2200" spc="225" dirty="0">
                <a:solidFill>
                  <a:srgbClr val="3D3C2C"/>
                </a:solidFill>
                <a:latin typeface="Impact"/>
                <a:cs typeface="Impact"/>
              </a:rPr>
              <a:t>event </a:t>
            </a:r>
            <a:r>
              <a:rPr sz="2200" spc="105" dirty="0">
                <a:solidFill>
                  <a:srgbClr val="3D3C2C"/>
                </a:solidFill>
                <a:latin typeface="Impact"/>
                <a:cs typeface="Impact"/>
              </a:rPr>
              <a:t>into </a:t>
            </a:r>
            <a:r>
              <a:rPr sz="2200" spc="-90" dirty="0">
                <a:solidFill>
                  <a:srgbClr val="3D3C2C"/>
                </a:solidFill>
                <a:latin typeface="Impact"/>
                <a:cs typeface="Impact"/>
              </a:rPr>
              <a:t>its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35" dirty="0">
                <a:solidFill>
                  <a:srgbClr val="3D3C2C"/>
                </a:solidFill>
                <a:latin typeface="Impact"/>
                <a:cs typeface="Impact"/>
              </a:rPr>
              <a:t>causes</a:t>
            </a:r>
            <a:endParaRPr sz="2200">
              <a:latin typeface="Impact"/>
              <a:cs typeface="Impact"/>
            </a:endParaRPr>
          </a:p>
          <a:p>
            <a:pPr marL="287020" marR="362585" indent="-274955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FTA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39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200" spc="254" dirty="0">
                <a:solidFill>
                  <a:srgbClr val="3D3C2C"/>
                </a:solidFill>
                <a:latin typeface="Impact"/>
                <a:cs typeface="Impact"/>
              </a:rPr>
              <a:t>backward 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looking </a:t>
            </a:r>
            <a:r>
              <a:rPr sz="2200" spc="75" dirty="0">
                <a:solidFill>
                  <a:srgbClr val="3D3C2C"/>
                </a:solidFill>
                <a:latin typeface="Impact"/>
                <a:cs typeface="Impact"/>
              </a:rPr>
              <a:t>analysis, 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looking  </a:t>
            </a:r>
            <a:r>
              <a:rPr sz="2200" spc="254" dirty="0">
                <a:solidFill>
                  <a:srgbClr val="3D3C2C"/>
                </a:solidFill>
                <a:latin typeface="Impact"/>
                <a:cs typeface="Impact"/>
              </a:rPr>
              <a:t>backward </a:t>
            </a:r>
            <a:r>
              <a:rPr sz="2200" spc="229" dirty="0">
                <a:solidFill>
                  <a:srgbClr val="3D3C2C"/>
                </a:solidFill>
                <a:latin typeface="Impact"/>
                <a:cs typeface="Impact"/>
              </a:rPr>
              <a:t>at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135" dirty="0">
                <a:solidFill>
                  <a:srgbClr val="3D3C2C"/>
                </a:solidFill>
                <a:latin typeface="Impact"/>
                <a:cs typeface="Impact"/>
              </a:rPr>
              <a:t>causes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39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given</a:t>
            </a:r>
            <a:r>
              <a:rPr sz="2200" spc="114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225" dirty="0">
                <a:solidFill>
                  <a:srgbClr val="3D3C2C"/>
                </a:solidFill>
                <a:latin typeface="Impact"/>
                <a:cs typeface="Impact"/>
              </a:rPr>
              <a:t>event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Specific </a:t>
            </a:r>
            <a:r>
              <a:rPr sz="2200" spc="105" dirty="0">
                <a:solidFill>
                  <a:srgbClr val="3D3C2C"/>
                </a:solidFill>
                <a:latin typeface="Impact"/>
                <a:cs typeface="Impact"/>
              </a:rPr>
              <a:t>stepwise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logic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200" spc="1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</a:t>
            </a:r>
            <a:r>
              <a:rPr sz="2200" spc="12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process</a:t>
            </a:r>
            <a:endParaRPr sz="2200">
              <a:latin typeface="Impact"/>
              <a:cs typeface="Impact"/>
            </a:endParaRPr>
          </a:p>
          <a:p>
            <a:pPr marL="287020" marR="5080" indent="-274955">
              <a:lnSpc>
                <a:spcPct val="100000"/>
              </a:lnSpc>
              <a:spcBef>
                <a:spcPts val="525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Specific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logic </a:t>
            </a:r>
            <a:r>
              <a:rPr sz="2200" spc="95" dirty="0">
                <a:solidFill>
                  <a:srgbClr val="3D3C2C"/>
                </a:solidFill>
                <a:latin typeface="Impact"/>
                <a:cs typeface="Impact"/>
              </a:rPr>
              <a:t>symbols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are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to </a:t>
            </a:r>
            <a:r>
              <a:rPr sz="2200" spc="20" dirty="0">
                <a:solidFill>
                  <a:srgbClr val="3D3C2C"/>
                </a:solidFill>
                <a:latin typeface="Impact"/>
                <a:cs typeface="Impact"/>
              </a:rPr>
              <a:t>illustrate 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225" dirty="0">
                <a:solidFill>
                  <a:srgbClr val="3D3C2C"/>
                </a:solidFill>
                <a:latin typeface="Impact"/>
                <a:cs typeface="Impact"/>
              </a:rPr>
              <a:t>event</a:t>
            </a:r>
            <a:r>
              <a:rPr sz="2200" spc="21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relationships</a:t>
            </a:r>
            <a:endParaRPr sz="2200">
              <a:latin typeface="Impact"/>
              <a:cs typeface="Impact"/>
            </a:endParaRPr>
          </a:p>
          <a:p>
            <a:pPr marL="287020" marR="246379" indent="-274955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505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logic </a:t>
            </a:r>
            <a:r>
              <a:rPr sz="2200" spc="220" dirty="0">
                <a:solidFill>
                  <a:srgbClr val="3D3C2C"/>
                </a:solidFill>
                <a:latin typeface="Impact"/>
                <a:cs typeface="Impact"/>
              </a:rPr>
              <a:t>diagram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constructed </a:t>
            </a:r>
            <a:r>
              <a:rPr sz="2200" spc="145" dirty="0">
                <a:solidFill>
                  <a:srgbClr val="3D3C2C"/>
                </a:solidFill>
                <a:latin typeface="Impact"/>
                <a:cs typeface="Impact"/>
              </a:rPr>
              <a:t>showing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200" spc="225" dirty="0">
                <a:solidFill>
                  <a:srgbClr val="3D3C2C"/>
                </a:solidFill>
                <a:latin typeface="Impact"/>
                <a:cs typeface="Impact"/>
              </a:rPr>
              <a:t>event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75" dirty="0">
                <a:solidFill>
                  <a:srgbClr val="3D3C2C"/>
                </a:solidFill>
                <a:latin typeface="Impact"/>
                <a:cs typeface="Impact"/>
              </a:rPr>
              <a:t>relationships.</a:t>
            </a:r>
            <a:endParaRPr sz="22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1136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185" dirty="0"/>
              <a:t>USES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283967"/>
            <a:ext cx="6409690" cy="337820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marR="438150" indent="-274955">
              <a:lnSpc>
                <a:spcPts val="2110"/>
              </a:lnSpc>
              <a:spcBef>
                <a:spcPts val="605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FTA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200" spc="100" dirty="0">
                <a:solidFill>
                  <a:srgbClr val="3D3C2C"/>
                </a:solidFill>
                <a:latin typeface="Impact"/>
                <a:cs typeface="Impact"/>
              </a:rPr>
              <a:t>resolve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135" dirty="0">
                <a:solidFill>
                  <a:srgbClr val="3D3C2C"/>
                </a:solidFill>
                <a:latin typeface="Impact"/>
                <a:cs typeface="Impact"/>
              </a:rPr>
              <a:t>causes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system 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failure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ts val="2375"/>
              </a:lnSpc>
              <a:spcBef>
                <a:spcPts val="25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FTA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quantify </a:t>
            </a: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system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failure</a:t>
            </a:r>
            <a:endParaRPr sz="2200">
              <a:latin typeface="Impact"/>
              <a:cs typeface="Impact"/>
            </a:endParaRPr>
          </a:p>
          <a:p>
            <a:pPr marL="287020">
              <a:lnSpc>
                <a:spcPts val="2375"/>
              </a:lnSpc>
            </a:pP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probability</a:t>
            </a:r>
            <a:endParaRPr sz="2200">
              <a:latin typeface="Impact"/>
              <a:cs typeface="Impact"/>
            </a:endParaRPr>
          </a:p>
          <a:p>
            <a:pPr marL="287020" marR="5080" indent="-274955">
              <a:lnSpc>
                <a:spcPct val="80000"/>
              </a:lnSpc>
              <a:spcBef>
                <a:spcPts val="525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FTA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200" spc="215" dirty="0">
                <a:solidFill>
                  <a:srgbClr val="3D3C2C"/>
                </a:solidFill>
                <a:latin typeface="Impact"/>
                <a:cs typeface="Impact"/>
              </a:rPr>
              <a:t>evaluate </a:t>
            </a:r>
            <a:r>
              <a:rPr sz="2200" spc="150" dirty="0">
                <a:solidFill>
                  <a:srgbClr val="3D3C2C"/>
                </a:solidFill>
                <a:latin typeface="Impact"/>
                <a:cs typeface="Impact"/>
              </a:rPr>
              <a:t>potential 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upgrades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 </a:t>
            </a:r>
            <a:r>
              <a:rPr sz="2200" spc="390" dirty="0">
                <a:solidFill>
                  <a:srgbClr val="3D3C2C"/>
                </a:solidFill>
                <a:latin typeface="Impact"/>
                <a:cs typeface="Impact"/>
              </a:rPr>
              <a:t>a</a:t>
            </a:r>
            <a:r>
              <a:rPr sz="2200" spc="204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system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ts val="2375"/>
              </a:lnSpc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FTA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200" spc="155" dirty="0">
                <a:solidFill>
                  <a:srgbClr val="3D3C2C"/>
                </a:solidFill>
                <a:latin typeface="Impact"/>
                <a:cs typeface="Impact"/>
              </a:rPr>
              <a:t>optimize </a:t>
            </a:r>
            <a:r>
              <a:rPr sz="2200" spc="85" dirty="0">
                <a:solidFill>
                  <a:srgbClr val="3D3C2C"/>
                </a:solidFill>
                <a:latin typeface="Impact"/>
                <a:cs typeface="Impact"/>
              </a:rPr>
              <a:t>resources </a:t>
            </a:r>
            <a:r>
              <a:rPr sz="2200" spc="15" dirty="0">
                <a:solidFill>
                  <a:srgbClr val="3D3C2C"/>
                </a:solidFill>
                <a:latin typeface="Impact"/>
                <a:cs typeface="Impact"/>
              </a:rPr>
              <a:t>in</a:t>
            </a:r>
            <a:r>
              <a:rPr sz="2200" spc="-11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50" dirty="0">
                <a:solidFill>
                  <a:srgbClr val="3D3C2C"/>
                </a:solidFill>
                <a:latin typeface="Impact"/>
                <a:cs typeface="Impact"/>
              </a:rPr>
              <a:t>assuring</a:t>
            </a:r>
            <a:endParaRPr sz="2200">
              <a:latin typeface="Impact"/>
              <a:cs typeface="Impact"/>
            </a:endParaRPr>
          </a:p>
          <a:p>
            <a:pPr marL="287020">
              <a:lnSpc>
                <a:spcPts val="2375"/>
              </a:lnSpc>
            </a:pP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system</a:t>
            </a:r>
            <a:r>
              <a:rPr sz="2200" spc="21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35" dirty="0">
                <a:solidFill>
                  <a:srgbClr val="3D3C2C"/>
                </a:solidFill>
                <a:latin typeface="Impact"/>
                <a:cs typeface="Impact"/>
              </a:rPr>
              <a:t>safety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FTA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200" spc="100" dirty="0">
                <a:solidFill>
                  <a:srgbClr val="3D3C2C"/>
                </a:solidFill>
                <a:latin typeface="Impact"/>
                <a:cs typeface="Impact"/>
              </a:rPr>
              <a:t>resolve </a:t>
            </a:r>
            <a:r>
              <a:rPr sz="2200" spc="135" dirty="0">
                <a:solidFill>
                  <a:srgbClr val="3D3C2C"/>
                </a:solidFill>
                <a:latin typeface="Impact"/>
                <a:cs typeface="Impact"/>
              </a:rPr>
              <a:t>causes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285" dirty="0">
                <a:solidFill>
                  <a:srgbClr val="3D3C2C"/>
                </a:solidFill>
                <a:latin typeface="Impact"/>
                <a:cs typeface="Impact"/>
              </a:rPr>
              <a:t>an</a:t>
            </a:r>
            <a:r>
              <a:rPr sz="2200" spc="40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40" dirty="0">
                <a:solidFill>
                  <a:srgbClr val="3D3C2C"/>
                </a:solidFill>
                <a:latin typeface="Impact"/>
                <a:cs typeface="Impact"/>
              </a:rPr>
              <a:t>incident</a:t>
            </a:r>
            <a:endParaRPr sz="2200">
              <a:latin typeface="Impact"/>
              <a:cs typeface="Impact"/>
            </a:endParaRPr>
          </a:p>
          <a:p>
            <a:pPr marL="287020" marR="620395" indent="-274955">
              <a:lnSpc>
                <a:spcPct val="80000"/>
              </a:lnSpc>
              <a:spcBef>
                <a:spcPts val="530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FTA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200" spc="235" dirty="0">
                <a:solidFill>
                  <a:srgbClr val="3D3C2C"/>
                </a:solidFill>
                <a:latin typeface="Impact"/>
                <a:cs typeface="Impact"/>
              </a:rPr>
              <a:t>model </a:t>
            </a: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system </a:t>
            </a:r>
            <a:r>
              <a:rPr sz="2200" spc="35" dirty="0">
                <a:solidFill>
                  <a:srgbClr val="3D3C2C"/>
                </a:solidFill>
                <a:latin typeface="Impact"/>
                <a:cs typeface="Impact"/>
              </a:rPr>
              <a:t>failures </a:t>
            </a:r>
            <a:r>
              <a:rPr sz="2200" spc="1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200" spc="-110" dirty="0">
                <a:solidFill>
                  <a:srgbClr val="3D3C2C"/>
                </a:solidFill>
                <a:latin typeface="Impact"/>
                <a:cs typeface="Impact"/>
              </a:rPr>
              <a:t>risk  </a:t>
            </a:r>
            <a:r>
              <a:rPr sz="2200" spc="60" dirty="0">
                <a:solidFill>
                  <a:srgbClr val="3D3C2C"/>
                </a:solidFill>
                <a:latin typeface="Impact"/>
                <a:cs typeface="Impact"/>
              </a:rPr>
              <a:t>assessments</a:t>
            </a:r>
            <a:endParaRPr sz="22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27882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81455" algn="l"/>
              </a:tabLst>
            </a:pPr>
            <a:r>
              <a:rPr sz="4000" spc="580" dirty="0"/>
              <a:t>FOUR	</a:t>
            </a:r>
            <a:r>
              <a:rPr sz="4000" spc="100" dirty="0"/>
              <a:t>STEPS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2375" y="2351023"/>
            <a:ext cx="6141085" cy="280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96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49250" algn="l"/>
              </a:tabLst>
            </a:pP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Define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50" dirty="0">
                <a:solidFill>
                  <a:srgbClr val="3D3C2C"/>
                </a:solidFill>
                <a:latin typeface="Impact"/>
                <a:cs typeface="Impact"/>
              </a:rPr>
              <a:t>undesired </a:t>
            </a:r>
            <a:r>
              <a:rPr sz="2400" spc="250" dirty="0">
                <a:solidFill>
                  <a:srgbClr val="3D3C2C"/>
                </a:solidFill>
                <a:latin typeface="Impact"/>
                <a:cs typeface="Impact"/>
              </a:rPr>
              <a:t>event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be  </a:t>
            </a:r>
            <a:r>
              <a:rPr sz="2400" spc="245" dirty="0">
                <a:solidFill>
                  <a:srgbClr val="3D3C2C"/>
                </a:solidFill>
                <a:latin typeface="Impact"/>
                <a:cs typeface="Impact"/>
              </a:rPr>
              <a:t>analyzed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(the </a:t>
            </a:r>
            <a:r>
              <a:rPr sz="2400" spc="150" dirty="0">
                <a:solidFill>
                  <a:srgbClr val="3D3C2C"/>
                </a:solidFill>
                <a:latin typeface="Impact"/>
                <a:cs typeface="Impact"/>
              </a:rPr>
              <a:t>focus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</a:t>
            </a:r>
            <a:r>
              <a:rPr sz="2400" spc="38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FTA)</a:t>
            </a:r>
            <a:endParaRPr sz="2400">
              <a:latin typeface="Impact"/>
              <a:cs typeface="Impact"/>
            </a:endParaRPr>
          </a:p>
          <a:p>
            <a:pPr marL="12700" marR="508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49250" algn="l"/>
              </a:tabLst>
            </a:pP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Define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50" dirty="0">
                <a:solidFill>
                  <a:srgbClr val="3D3C2C"/>
                </a:solidFill>
                <a:latin typeface="Impact"/>
                <a:cs typeface="Impact"/>
              </a:rPr>
              <a:t>boundary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system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(the  </a:t>
            </a:r>
            <a:r>
              <a:rPr sz="2400" spc="240" dirty="0">
                <a:solidFill>
                  <a:srgbClr val="3D3C2C"/>
                </a:solidFill>
                <a:latin typeface="Impact"/>
                <a:cs typeface="Impact"/>
              </a:rPr>
              <a:t>scope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</a:t>
            </a:r>
            <a:r>
              <a:rPr sz="2400" spc="254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FTA)</a:t>
            </a:r>
            <a:endParaRPr sz="2400">
              <a:latin typeface="Impact"/>
              <a:cs typeface="Impact"/>
            </a:endParaRPr>
          </a:p>
          <a:p>
            <a:pPr marL="12700" marR="376555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349250" algn="l"/>
              </a:tabLst>
            </a:pP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Define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basic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causal events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be 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considered (the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resolution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</a:t>
            </a:r>
            <a:r>
              <a:rPr sz="2400" spc="45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FTA)</a:t>
            </a:r>
            <a:endParaRPr sz="2400">
              <a:latin typeface="Impact"/>
              <a:cs typeface="Impact"/>
            </a:endParaRPr>
          </a:p>
          <a:p>
            <a:pPr marL="348615" indent="-33591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49250" algn="l"/>
              </a:tabLst>
            </a:pP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Define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dirty="0">
                <a:solidFill>
                  <a:srgbClr val="3D3C2C"/>
                </a:solidFill>
                <a:latin typeface="Impact"/>
                <a:cs typeface="Impact"/>
              </a:rPr>
              <a:t>initial </a:t>
            </a:r>
            <a:r>
              <a:rPr sz="2400" spc="140" dirty="0">
                <a:solidFill>
                  <a:srgbClr val="3D3C2C"/>
                </a:solidFill>
                <a:latin typeface="Impact"/>
                <a:cs typeface="Impact"/>
              </a:rPr>
              <a:t>state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system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25400"/>
          </a:xfrm>
          <a:custGeom>
            <a:avLst/>
            <a:gdLst/>
            <a:ahLst/>
            <a:cxnLst/>
            <a:rect l="l" t="t" r="r" b="b"/>
            <a:pathLst>
              <a:path w="228600" h="25400">
                <a:moveTo>
                  <a:pt x="0" y="25400"/>
                </a:moveTo>
                <a:lnTo>
                  <a:pt x="228605" y="25400"/>
                </a:lnTo>
                <a:lnTo>
                  <a:pt x="22860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7604" y="670560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152399"/>
                </a:moveTo>
                <a:lnTo>
                  <a:pt x="228605" y="152399"/>
                </a:lnTo>
                <a:lnTo>
                  <a:pt x="228605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6209" y="0"/>
            <a:ext cx="194310" cy="25400"/>
          </a:xfrm>
          <a:custGeom>
            <a:avLst/>
            <a:gdLst/>
            <a:ahLst/>
            <a:cxnLst/>
            <a:rect l="l" t="t" r="r" b="b"/>
            <a:pathLst>
              <a:path w="194309" h="25400">
                <a:moveTo>
                  <a:pt x="0" y="25400"/>
                </a:moveTo>
                <a:lnTo>
                  <a:pt x="194310" y="25400"/>
                </a:lnTo>
                <a:lnTo>
                  <a:pt x="19431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6209" y="6705600"/>
            <a:ext cx="194310" cy="152400"/>
          </a:xfrm>
          <a:custGeom>
            <a:avLst/>
            <a:gdLst/>
            <a:ahLst/>
            <a:cxnLst/>
            <a:rect l="l" t="t" r="r" b="b"/>
            <a:pathLst>
              <a:path w="194309" h="152400">
                <a:moveTo>
                  <a:pt x="0" y="152399"/>
                </a:moveTo>
                <a:lnTo>
                  <a:pt x="194310" y="152399"/>
                </a:lnTo>
                <a:lnTo>
                  <a:pt x="19431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0519" y="0"/>
            <a:ext cx="228600" cy="25400"/>
          </a:xfrm>
          <a:custGeom>
            <a:avLst/>
            <a:gdLst/>
            <a:ahLst/>
            <a:cxnLst/>
            <a:rect l="l" t="t" r="r" b="b"/>
            <a:pathLst>
              <a:path w="228600" h="25400">
                <a:moveTo>
                  <a:pt x="0" y="25400"/>
                </a:moveTo>
                <a:lnTo>
                  <a:pt x="228600" y="25400"/>
                </a:lnTo>
                <a:lnTo>
                  <a:pt x="2286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0519" y="670560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152399"/>
                </a:moveTo>
                <a:lnTo>
                  <a:pt x="228600" y="152399"/>
                </a:lnTo>
                <a:lnTo>
                  <a:pt x="2286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9119" y="0"/>
            <a:ext cx="762000" cy="25400"/>
          </a:xfrm>
          <a:custGeom>
            <a:avLst/>
            <a:gdLst/>
            <a:ahLst/>
            <a:cxnLst/>
            <a:rect l="l" t="t" r="r" b="b"/>
            <a:pathLst>
              <a:path w="762000" h="25400">
                <a:moveTo>
                  <a:pt x="0" y="25400"/>
                </a:moveTo>
                <a:lnTo>
                  <a:pt x="762000" y="25400"/>
                </a:lnTo>
                <a:lnTo>
                  <a:pt x="76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9119" y="6705600"/>
            <a:ext cx="762000" cy="152400"/>
          </a:xfrm>
          <a:custGeom>
            <a:avLst/>
            <a:gdLst/>
            <a:ahLst/>
            <a:cxnLst/>
            <a:rect l="l" t="t" r="r" b="b"/>
            <a:pathLst>
              <a:path w="762000" h="152400">
                <a:moveTo>
                  <a:pt x="0" y="152399"/>
                </a:moveTo>
                <a:lnTo>
                  <a:pt x="762000" y="152399"/>
                </a:lnTo>
                <a:lnTo>
                  <a:pt x="7620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06996" y="6705600"/>
            <a:ext cx="1524000" cy="152400"/>
          </a:xfrm>
          <a:custGeom>
            <a:avLst/>
            <a:gdLst/>
            <a:ahLst/>
            <a:cxnLst/>
            <a:rect l="l" t="t" r="r" b="b"/>
            <a:pathLst>
              <a:path w="1524000" h="152400">
                <a:moveTo>
                  <a:pt x="0" y="152399"/>
                </a:moveTo>
                <a:lnTo>
                  <a:pt x="1524000" y="152399"/>
                </a:lnTo>
                <a:lnTo>
                  <a:pt x="15240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92996" y="0"/>
            <a:ext cx="151130" cy="25400"/>
          </a:xfrm>
          <a:custGeom>
            <a:avLst/>
            <a:gdLst/>
            <a:ahLst/>
            <a:cxnLst/>
            <a:rect l="l" t="t" r="r" b="b"/>
            <a:pathLst>
              <a:path w="151129" h="25400">
                <a:moveTo>
                  <a:pt x="0" y="25400"/>
                </a:moveTo>
                <a:lnTo>
                  <a:pt x="151002" y="25400"/>
                </a:lnTo>
                <a:lnTo>
                  <a:pt x="151002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92996" y="6705600"/>
            <a:ext cx="151130" cy="152400"/>
          </a:xfrm>
          <a:custGeom>
            <a:avLst/>
            <a:gdLst/>
            <a:ahLst/>
            <a:cxnLst/>
            <a:rect l="l" t="t" r="r" b="b"/>
            <a:pathLst>
              <a:path w="151129" h="152400">
                <a:moveTo>
                  <a:pt x="0" y="152398"/>
                </a:moveTo>
                <a:lnTo>
                  <a:pt x="151002" y="152398"/>
                </a:lnTo>
                <a:lnTo>
                  <a:pt x="151002" y="0"/>
                </a:lnTo>
                <a:lnTo>
                  <a:pt x="0" y="0"/>
                </a:lnTo>
                <a:lnTo>
                  <a:pt x="0" y="1523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30996" y="0"/>
            <a:ext cx="762000" cy="25400"/>
          </a:xfrm>
          <a:custGeom>
            <a:avLst/>
            <a:gdLst/>
            <a:ahLst/>
            <a:cxnLst/>
            <a:rect l="l" t="t" r="r" b="b"/>
            <a:pathLst>
              <a:path w="762000" h="25400">
                <a:moveTo>
                  <a:pt x="0" y="25400"/>
                </a:moveTo>
                <a:lnTo>
                  <a:pt x="762000" y="25400"/>
                </a:lnTo>
                <a:lnTo>
                  <a:pt x="76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30996" y="6705600"/>
            <a:ext cx="762000" cy="152400"/>
          </a:xfrm>
          <a:custGeom>
            <a:avLst/>
            <a:gdLst/>
            <a:ahLst/>
            <a:cxnLst/>
            <a:rect l="l" t="t" r="r" b="b"/>
            <a:pathLst>
              <a:path w="762000" h="152400">
                <a:moveTo>
                  <a:pt x="0" y="152399"/>
                </a:moveTo>
                <a:lnTo>
                  <a:pt x="762000" y="152399"/>
                </a:lnTo>
                <a:lnTo>
                  <a:pt x="7620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963796" y="0"/>
            <a:ext cx="597535" cy="25400"/>
          </a:xfrm>
          <a:custGeom>
            <a:avLst/>
            <a:gdLst/>
            <a:ahLst/>
            <a:cxnLst/>
            <a:rect l="l" t="t" r="r" b="b"/>
            <a:pathLst>
              <a:path w="597535" h="25400">
                <a:moveTo>
                  <a:pt x="0" y="25400"/>
                </a:moveTo>
                <a:lnTo>
                  <a:pt x="597407" y="25400"/>
                </a:lnTo>
                <a:lnTo>
                  <a:pt x="597407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963796" y="6705600"/>
            <a:ext cx="2743200" cy="152400"/>
          </a:xfrm>
          <a:custGeom>
            <a:avLst/>
            <a:gdLst/>
            <a:ahLst/>
            <a:cxnLst/>
            <a:rect l="l" t="t" r="r" b="b"/>
            <a:pathLst>
              <a:path w="2743200" h="152400">
                <a:moveTo>
                  <a:pt x="0" y="152399"/>
                </a:moveTo>
                <a:lnTo>
                  <a:pt x="2743200" y="152399"/>
                </a:lnTo>
                <a:lnTo>
                  <a:pt x="27432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973197" y="0"/>
            <a:ext cx="228600" cy="25400"/>
          </a:xfrm>
          <a:custGeom>
            <a:avLst/>
            <a:gdLst/>
            <a:ahLst/>
            <a:cxnLst/>
            <a:rect l="l" t="t" r="r" b="b"/>
            <a:pathLst>
              <a:path w="228600" h="25400">
                <a:moveTo>
                  <a:pt x="0" y="25400"/>
                </a:moveTo>
                <a:lnTo>
                  <a:pt x="228600" y="25400"/>
                </a:lnTo>
                <a:lnTo>
                  <a:pt x="2286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73197" y="6705600"/>
            <a:ext cx="228600" cy="152400"/>
          </a:xfrm>
          <a:custGeom>
            <a:avLst/>
            <a:gdLst/>
            <a:ahLst/>
            <a:cxnLst/>
            <a:rect l="l" t="t" r="r" b="b"/>
            <a:pathLst>
              <a:path w="228600" h="152400">
                <a:moveTo>
                  <a:pt x="0" y="152399"/>
                </a:moveTo>
                <a:lnTo>
                  <a:pt x="228600" y="152399"/>
                </a:lnTo>
                <a:lnTo>
                  <a:pt x="2286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01797" y="0"/>
            <a:ext cx="762000" cy="25400"/>
          </a:xfrm>
          <a:custGeom>
            <a:avLst/>
            <a:gdLst/>
            <a:ahLst/>
            <a:cxnLst/>
            <a:rect l="l" t="t" r="r" b="b"/>
            <a:pathLst>
              <a:path w="762000" h="25400">
                <a:moveTo>
                  <a:pt x="0" y="25400"/>
                </a:moveTo>
                <a:lnTo>
                  <a:pt x="762000" y="25400"/>
                </a:lnTo>
                <a:lnTo>
                  <a:pt x="762000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01797" y="6705600"/>
            <a:ext cx="762000" cy="152400"/>
          </a:xfrm>
          <a:custGeom>
            <a:avLst/>
            <a:gdLst/>
            <a:ahLst/>
            <a:cxnLst/>
            <a:rect l="l" t="t" r="r" b="b"/>
            <a:pathLst>
              <a:path w="762000" h="152400">
                <a:moveTo>
                  <a:pt x="0" y="152399"/>
                </a:moveTo>
                <a:lnTo>
                  <a:pt x="762000" y="152399"/>
                </a:lnTo>
                <a:lnTo>
                  <a:pt x="762000" y="0"/>
                </a:lnTo>
                <a:lnTo>
                  <a:pt x="0" y="0"/>
                </a:lnTo>
                <a:lnTo>
                  <a:pt x="0" y="15239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5728" y="5068915"/>
            <a:ext cx="9078595" cy="1132840"/>
          </a:xfrm>
          <a:custGeom>
            <a:avLst/>
            <a:gdLst/>
            <a:ahLst/>
            <a:cxnLst/>
            <a:rect l="l" t="t" r="r" b="b"/>
            <a:pathLst>
              <a:path w="9078595" h="1132839">
                <a:moveTo>
                  <a:pt x="0" y="1082494"/>
                </a:moveTo>
                <a:lnTo>
                  <a:pt x="44898" y="1085192"/>
                </a:lnTo>
                <a:lnTo>
                  <a:pt x="89828" y="1087884"/>
                </a:lnTo>
                <a:lnTo>
                  <a:pt x="134823" y="1090561"/>
                </a:lnTo>
                <a:lnTo>
                  <a:pt x="179914" y="1093217"/>
                </a:lnTo>
                <a:lnTo>
                  <a:pt x="225134" y="1095846"/>
                </a:lnTo>
                <a:lnTo>
                  <a:pt x="270515" y="1098440"/>
                </a:lnTo>
                <a:lnTo>
                  <a:pt x="316090" y="1100993"/>
                </a:lnTo>
                <a:lnTo>
                  <a:pt x="361890" y="1103497"/>
                </a:lnTo>
                <a:lnTo>
                  <a:pt x="407948" y="1105945"/>
                </a:lnTo>
                <a:lnTo>
                  <a:pt x="454295" y="1108331"/>
                </a:lnTo>
                <a:lnTo>
                  <a:pt x="500965" y="1110647"/>
                </a:lnTo>
                <a:lnTo>
                  <a:pt x="547990" y="1112887"/>
                </a:lnTo>
                <a:lnTo>
                  <a:pt x="595400" y="1115044"/>
                </a:lnTo>
                <a:lnTo>
                  <a:pt x="643230" y="1117111"/>
                </a:lnTo>
                <a:lnTo>
                  <a:pt x="691511" y="1119080"/>
                </a:lnTo>
                <a:lnTo>
                  <a:pt x="740275" y="1120946"/>
                </a:lnTo>
                <a:lnTo>
                  <a:pt x="789554" y="1122700"/>
                </a:lnTo>
                <a:lnTo>
                  <a:pt x="839382" y="1124336"/>
                </a:lnTo>
                <a:lnTo>
                  <a:pt x="889789" y="1125848"/>
                </a:lnTo>
                <a:lnTo>
                  <a:pt x="940808" y="1127227"/>
                </a:lnTo>
                <a:lnTo>
                  <a:pt x="992472" y="1128468"/>
                </a:lnTo>
                <a:lnTo>
                  <a:pt x="1044812" y="1129563"/>
                </a:lnTo>
                <a:lnTo>
                  <a:pt x="1097861" y="1130506"/>
                </a:lnTo>
                <a:lnTo>
                  <a:pt x="1151651" y="1131288"/>
                </a:lnTo>
                <a:lnTo>
                  <a:pt x="1206215" y="1131904"/>
                </a:lnTo>
                <a:lnTo>
                  <a:pt x="1261583" y="1132347"/>
                </a:lnTo>
                <a:lnTo>
                  <a:pt x="1317790" y="1132609"/>
                </a:lnTo>
                <a:lnTo>
                  <a:pt x="1374866" y="1132684"/>
                </a:lnTo>
                <a:lnTo>
                  <a:pt x="1432845" y="1132565"/>
                </a:lnTo>
                <a:lnTo>
                  <a:pt x="1491758" y="1132244"/>
                </a:lnTo>
                <a:lnTo>
                  <a:pt x="1551637" y="1131715"/>
                </a:lnTo>
                <a:lnTo>
                  <a:pt x="1612515" y="1130971"/>
                </a:lnTo>
                <a:lnTo>
                  <a:pt x="1674425" y="1130005"/>
                </a:lnTo>
                <a:lnTo>
                  <a:pt x="1717553" y="1129259"/>
                </a:lnTo>
                <a:lnTo>
                  <a:pt x="1761085" y="1128505"/>
                </a:lnTo>
                <a:lnTo>
                  <a:pt x="1805014" y="1127736"/>
                </a:lnTo>
                <a:lnTo>
                  <a:pt x="1849338" y="1126950"/>
                </a:lnTo>
                <a:lnTo>
                  <a:pt x="1894050" y="1126142"/>
                </a:lnTo>
                <a:lnTo>
                  <a:pt x="1939146" y="1125308"/>
                </a:lnTo>
                <a:lnTo>
                  <a:pt x="1984623" y="1124444"/>
                </a:lnTo>
                <a:lnTo>
                  <a:pt x="2030476" y="1123545"/>
                </a:lnTo>
                <a:lnTo>
                  <a:pt x="2076699" y="1122608"/>
                </a:lnTo>
                <a:lnTo>
                  <a:pt x="2123289" y="1121627"/>
                </a:lnTo>
                <a:lnTo>
                  <a:pt x="2170241" y="1120600"/>
                </a:lnTo>
                <a:lnTo>
                  <a:pt x="2217550" y="1119521"/>
                </a:lnTo>
                <a:lnTo>
                  <a:pt x="2265212" y="1118387"/>
                </a:lnTo>
                <a:lnTo>
                  <a:pt x="2313223" y="1117194"/>
                </a:lnTo>
                <a:lnTo>
                  <a:pt x="2361578" y="1115936"/>
                </a:lnTo>
                <a:lnTo>
                  <a:pt x="2410272" y="1114611"/>
                </a:lnTo>
                <a:lnTo>
                  <a:pt x="2459301" y="1113214"/>
                </a:lnTo>
                <a:lnTo>
                  <a:pt x="2508661" y="1111740"/>
                </a:lnTo>
                <a:lnTo>
                  <a:pt x="2558346" y="1110185"/>
                </a:lnTo>
                <a:lnTo>
                  <a:pt x="2608353" y="1108546"/>
                </a:lnTo>
                <a:lnTo>
                  <a:pt x="2658676" y="1106818"/>
                </a:lnTo>
                <a:lnTo>
                  <a:pt x="2709312" y="1104997"/>
                </a:lnTo>
                <a:lnTo>
                  <a:pt x="2760256" y="1103078"/>
                </a:lnTo>
                <a:lnTo>
                  <a:pt x="2811503" y="1101058"/>
                </a:lnTo>
                <a:lnTo>
                  <a:pt x="2863049" y="1098933"/>
                </a:lnTo>
                <a:lnTo>
                  <a:pt x="2914889" y="1096697"/>
                </a:lnTo>
                <a:lnTo>
                  <a:pt x="2967020" y="1094348"/>
                </a:lnTo>
                <a:lnTo>
                  <a:pt x="3019435" y="1091880"/>
                </a:lnTo>
                <a:lnTo>
                  <a:pt x="3072131" y="1089290"/>
                </a:lnTo>
                <a:lnTo>
                  <a:pt x="3125103" y="1086573"/>
                </a:lnTo>
                <a:lnTo>
                  <a:pt x="3178347" y="1083726"/>
                </a:lnTo>
                <a:lnTo>
                  <a:pt x="3231859" y="1080743"/>
                </a:lnTo>
                <a:lnTo>
                  <a:pt x="3285633" y="1077621"/>
                </a:lnTo>
                <a:lnTo>
                  <a:pt x="3339665" y="1074356"/>
                </a:lnTo>
                <a:lnTo>
                  <a:pt x="3393951" y="1070944"/>
                </a:lnTo>
                <a:lnTo>
                  <a:pt x="3448486" y="1067379"/>
                </a:lnTo>
                <a:lnTo>
                  <a:pt x="3503265" y="1063659"/>
                </a:lnTo>
                <a:lnTo>
                  <a:pt x="3558285" y="1059779"/>
                </a:lnTo>
                <a:lnTo>
                  <a:pt x="3613541" y="1055734"/>
                </a:lnTo>
                <a:lnTo>
                  <a:pt x="3669027" y="1051521"/>
                </a:lnTo>
                <a:lnTo>
                  <a:pt x="3724740" y="1047135"/>
                </a:lnTo>
                <a:lnTo>
                  <a:pt x="3780676" y="1042572"/>
                </a:lnTo>
                <a:lnTo>
                  <a:pt x="3836829" y="1037828"/>
                </a:lnTo>
                <a:lnTo>
                  <a:pt x="3893195" y="1032899"/>
                </a:lnTo>
                <a:lnTo>
                  <a:pt x="3949769" y="1027781"/>
                </a:lnTo>
                <a:lnTo>
                  <a:pt x="4006548" y="1022469"/>
                </a:lnTo>
                <a:lnTo>
                  <a:pt x="4063526" y="1016959"/>
                </a:lnTo>
                <a:lnTo>
                  <a:pt x="4120699" y="1011247"/>
                </a:lnTo>
                <a:lnTo>
                  <a:pt x="4166073" y="1006609"/>
                </a:lnTo>
                <a:lnTo>
                  <a:pt x="4212041" y="1001844"/>
                </a:lnTo>
                <a:lnTo>
                  <a:pt x="4258581" y="996957"/>
                </a:lnTo>
                <a:lnTo>
                  <a:pt x="4305669" y="991947"/>
                </a:lnTo>
                <a:lnTo>
                  <a:pt x="4353284" y="986819"/>
                </a:lnTo>
                <a:lnTo>
                  <a:pt x="4401403" y="981572"/>
                </a:lnTo>
                <a:lnTo>
                  <a:pt x="4450004" y="976211"/>
                </a:lnTo>
                <a:lnTo>
                  <a:pt x="4499066" y="970736"/>
                </a:lnTo>
                <a:lnTo>
                  <a:pt x="4548564" y="965149"/>
                </a:lnTo>
                <a:lnTo>
                  <a:pt x="4598478" y="959454"/>
                </a:lnTo>
                <a:lnTo>
                  <a:pt x="4648785" y="953651"/>
                </a:lnTo>
                <a:lnTo>
                  <a:pt x="4699462" y="947743"/>
                </a:lnTo>
                <a:lnTo>
                  <a:pt x="4750488" y="941732"/>
                </a:lnTo>
                <a:lnTo>
                  <a:pt x="4801840" y="935620"/>
                </a:lnTo>
                <a:lnTo>
                  <a:pt x="4853496" y="929408"/>
                </a:lnTo>
                <a:lnTo>
                  <a:pt x="4905433" y="923100"/>
                </a:lnTo>
                <a:lnTo>
                  <a:pt x="4957629" y="916696"/>
                </a:lnTo>
                <a:lnTo>
                  <a:pt x="5010063" y="910200"/>
                </a:lnTo>
                <a:lnTo>
                  <a:pt x="5062711" y="903613"/>
                </a:lnTo>
                <a:lnTo>
                  <a:pt x="5115551" y="896937"/>
                </a:lnTo>
                <a:lnTo>
                  <a:pt x="5168562" y="890174"/>
                </a:lnTo>
                <a:lnTo>
                  <a:pt x="5221720" y="883326"/>
                </a:lnTo>
                <a:lnTo>
                  <a:pt x="5275004" y="876395"/>
                </a:lnTo>
                <a:lnTo>
                  <a:pt x="5328391" y="869384"/>
                </a:lnTo>
                <a:lnTo>
                  <a:pt x="5381859" y="862294"/>
                </a:lnTo>
                <a:lnTo>
                  <a:pt x="5435386" y="855127"/>
                </a:lnTo>
                <a:lnTo>
                  <a:pt x="5488949" y="847886"/>
                </a:lnTo>
                <a:lnTo>
                  <a:pt x="5542527" y="840572"/>
                </a:lnTo>
                <a:lnTo>
                  <a:pt x="5596096" y="833188"/>
                </a:lnTo>
                <a:lnTo>
                  <a:pt x="5649634" y="825735"/>
                </a:lnTo>
                <a:lnTo>
                  <a:pt x="5703120" y="818216"/>
                </a:lnTo>
                <a:lnTo>
                  <a:pt x="5756531" y="810632"/>
                </a:lnTo>
                <a:lnTo>
                  <a:pt x="5809844" y="802987"/>
                </a:lnTo>
                <a:lnTo>
                  <a:pt x="5863038" y="795280"/>
                </a:lnTo>
                <a:lnTo>
                  <a:pt x="5916090" y="787516"/>
                </a:lnTo>
                <a:lnTo>
                  <a:pt x="5968978" y="779695"/>
                </a:lnTo>
                <a:lnTo>
                  <a:pt x="6021680" y="771820"/>
                </a:lnTo>
                <a:lnTo>
                  <a:pt x="6074172" y="763893"/>
                </a:lnTo>
                <a:lnTo>
                  <a:pt x="6126434" y="755916"/>
                </a:lnTo>
                <a:lnTo>
                  <a:pt x="6178442" y="747890"/>
                </a:lnTo>
                <a:lnTo>
                  <a:pt x="6230175" y="739819"/>
                </a:lnTo>
                <a:lnTo>
                  <a:pt x="6281610" y="731703"/>
                </a:lnTo>
                <a:lnTo>
                  <a:pt x="6332724" y="723546"/>
                </a:lnTo>
                <a:lnTo>
                  <a:pt x="6383496" y="715349"/>
                </a:lnTo>
                <a:lnTo>
                  <a:pt x="6433904" y="707114"/>
                </a:lnTo>
                <a:lnTo>
                  <a:pt x="6483924" y="698843"/>
                </a:lnTo>
                <a:lnTo>
                  <a:pt x="6533536" y="690538"/>
                </a:lnTo>
                <a:lnTo>
                  <a:pt x="6582715" y="682202"/>
                </a:lnTo>
                <a:lnTo>
                  <a:pt x="6631441" y="673835"/>
                </a:lnTo>
                <a:lnTo>
                  <a:pt x="6679690" y="665441"/>
                </a:lnTo>
                <a:lnTo>
                  <a:pt x="6727441" y="657022"/>
                </a:lnTo>
                <a:lnTo>
                  <a:pt x="6774672" y="648579"/>
                </a:lnTo>
                <a:lnTo>
                  <a:pt x="6821359" y="640114"/>
                </a:lnTo>
                <a:lnTo>
                  <a:pt x="6867481" y="631630"/>
                </a:lnTo>
                <a:lnTo>
                  <a:pt x="6913016" y="623128"/>
                </a:lnTo>
                <a:lnTo>
                  <a:pt x="6957940" y="614611"/>
                </a:lnTo>
                <a:lnTo>
                  <a:pt x="7002233" y="606081"/>
                </a:lnTo>
                <a:lnTo>
                  <a:pt x="7045871" y="597539"/>
                </a:lnTo>
                <a:lnTo>
                  <a:pt x="7088832" y="588987"/>
                </a:lnTo>
                <a:lnTo>
                  <a:pt x="7131095" y="580429"/>
                </a:lnTo>
                <a:lnTo>
                  <a:pt x="7172636" y="571865"/>
                </a:lnTo>
                <a:lnTo>
                  <a:pt x="7233929" y="558939"/>
                </a:lnTo>
                <a:lnTo>
                  <a:pt x="7295240" y="545665"/>
                </a:lnTo>
                <a:lnTo>
                  <a:pt x="7356517" y="532063"/>
                </a:lnTo>
                <a:lnTo>
                  <a:pt x="7417708" y="518153"/>
                </a:lnTo>
                <a:lnTo>
                  <a:pt x="7478760" y="503954"/>
                </a:lnTo>
                <a:lnTo>
                  <a:pt x="7539621" y="489485"/>
                </a:lnTo>
                <a:lnTo>
                  <a:pt x="7600240" y="474768"/>
                </a:lnTo>
                <a:lnTo>
                  <a:pt x="7660563" y="459820"/>
                </a:lnTo>
                <a:lnTo>
                  <a:pt x="7720539" y="444662"/>
                </a:lnTo>
                <a:lnTo>
                  <a:pt x="7780116" y="429314"/>
                </a:lnTo>
                <a:lnTo>
                  <a:pt x="7839241" y="413795"/>
                </a:lnTo>
                <a:lnTo>
                  <a:pt x="7897862" y="398125"/>
                </a:lnTo>
                <a:lnTo>
                  <a:pt x="7955927" y="382323"/>
                </a:lnTo>
                <a:lnTo>
                  <a:pt x="8013384" y="366410"/>
                </a:lnTo>
                <a:lnTo>
                  <a:pt x="8070180" y="350404"/>
                </a:lnTo>
                <a:lnTo>
                  <a:pt x="8126263" y="334325"/>
                </a:lnTo>
                <a:lnTo>
                  <a:pt x="8181582" y="318194"/>
                </a:lnTo>
                <a:lnTo>
                  <a:pt x="8236083" y="302029"/>
                </a:lnTo>
                <a:lnTo>
                  <a:pt x="8289716" y="285851"/>
                </a:lnTo>
                <a:lnTo>
                  <a:pt x="8342426" y="269679"/>
                </a:lnTo>
                <a:lnTo>
                  <a:pt x="8394164" y="253532"/>
                </a:lnTo>
                <a:lnTo>
                  <a:pt x="8444875" y="237431"/>
                </a:lnTo>
                <a:lnTo>
                  <a:pt x="8494508" y="221395"/>
                </a:lnTo>
                <a:lnTo>
                  <a:pt x="8543011" y="205443"/>
                </a:lnTo>
                <a:lnTo>
                  <a:pt x="8590332" y="189596"/>
                </a:lnTo>
                <a:lnTo>
                  <a:pt x="8636418" y="173872"/>
                </a:lnTo>
                <a:lnTo>
                  <a:pt x="8681217" y="158292"/>
                </a:lnTo>
                <a:lnTo>
                  <a:pt x="8724677" y="142875"/>
                </a:lnTo>
                <a:lnTo>
                  <a:pt x="8766746" y="127642"/>
                </a:lnTo>
                <a:lnTo>
                  <a:pt x="8807371" y="112610"/>
                </a:lnTo>
                <a:lnTo>
                  <a:pt x="8846501" y="97801"/>
                </a:lnTo>
                <a:lnTo>
                  <a:pt x="8884083" y="83234"/>
                </a:lnTo>
                <a:lnTo>
                  <a:pt x="8920065" y="68928"/>
                </a:lnTo>
                <a:lnTo>
                  <a:pt x="8987020" y="41179"/>
                </a:lnTo>
                <a:lnTo>
                  <a:pt x="9046949" y="14713"/>
                </a:lnTo>
                <a:lnTo>
                  <a:pt x="9074148" y="2009"/>
                </a:lnTo>
                <a:lnTo>
                  <a:pt x="9078271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728" y="3486886"/>
            <a:ext cx="9078595" cy="871855"/>
          </a:xfrm>
          <a:custGeom>
            <a:avLst/>
            <a:gdLst/>
            <a:ahLst/>
            <a:cxnLst/>
            <a:rect l="l" t="t" r="r" b="b"/>
            <a:pathLst>
              <a:path w="9078595" h="871854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5728" y="5284470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24" y="13040"/>
                </a:lnTo>
                <a:lnTo>
                  <a:pt x="74769" y="26102"/>
                </a:lnTo>
                <a:lnTo>
                  <a:pt x="112458" y="39209"/>
                </a:lnTo>
                <a:lnTo>
                  <a:pt x="150511" y="52381"/>
                </a:lnTo>
                <a:lnTo>
                  <a:pt x="189051" y="65642"/>
                </a:lnTo>
                <a:lnTo>
                  <a:pt x="228197" y="79012"/>
                </a:lnTo>
                <a:lnTo>
                  <a:pt x="268073" y="92514"/>
                </a:lnTo>
                <a:lnTo>
                  <a:pt x="308800" y="106170"/>
                </a:lnTo>
                <a:lnTo>
                  <a:pt x="350499" y="120003"/>
                </a:lnTo>
                <a:lnTo>
                  <a:pt x="393291" y="134033"/>
                </a:lnTo>
                <a:lnTo>
                  <a:pt x="437298" y="148282"/>
                </a:lnTo>
                <a:lnTo>
                  <a:pt x="482643" y="162774"/>
                </a:lnTo>
                <a:lnTo>
                  <a:pt x="529445" y="177530"/>
                </a:lnTo>
                <a:lnTo>
                  <a:pt x="577828" y="192571"/>
                </a:lnTo>
                <a:lnTo>
                  <a:pt x="627911" y="207921"/>
                </a:lnTo>
                <a:lnTo>
                  <a:pt x="679818" y="223600"/>
                </a:lnTo>
                <a:lnTo>
                  <a:pt x="733668" y="239631"/>
                </a:lnTo>
                <a:lnTo>
                  <a:pt x="789585" y="256036"/>
                </a:lnTo>
                <a:lnTo>
                  <a:pt x="847689" y="272836"/>
                </a:lnTo>
                <a:lnTo>
                  <a:pt x="908102" y="290054"/>
                </a:lnTo>
                <a:lnTo>
                  <a:pt x="970946" y="307713"/>
                </a:lnTo>
                <a:lnTo>
                  <a:pt x="1036341" y="325833"/>
                </a:lnTo>
                <a:lnTo>
                  <a:pt x="1104411" y="344436"/>
                </a:lnTo>
                <a:lnTo>
                  <a:pt x="1142884" y="354885"/>
                </a:lnTo>
                <a:lnTo>
                  <a:pt x="1182229" y="365585"/>
                </a:lnTo>
                <a:lnTo>
                  <a:pt x="1222422" y="376525"/>
                </a:lnTo>
                <a:lnTo>
                  <a:pt x="1263437" y="387692"/>
                </a:lnTo>
                <a:lnTo>
                  <a:pt x="1305252" y="399076"/>
                </a:lnTo>
                <a:lnTo>
                  <a:pt x="1347842" y="410665"/>
                </a:lnTo>
                <a:lnTo>
                  <a:pt x="1391183" y="422448"/>
                </a:lnTo>
                <a:lnTo>
                  <a:pt x="1435251" y="434412"/>
                </a:lnTo>
                <a:lnTo>
                  <a:pt x="1480022" y="446546"/>
                </a:lnTo>
                <a:lnTo>
                  <a:pt x="1525472" y="458839"/>
                </a:lnTo>
                <a:lnTo>
                  <a:pt x="1571577" y="471279"/>
                </a:lnTo>
                <a:lnTo>
                  <a:pt x="1618313" y="483855"/>
                </a:lnTo>
                <a:lnTo>
                  <a:pt x="1665656" y="496555"/>
                </a:lnTo>
                <a:lnTo>
                  <a:pt x="1713581" y="509367"/>
                </a:lnTo>
                <a:lnTo>
                  <a:pt x="1762065" y="522281"/>
                </a:lnTo>
                <a:lnTo>
                  <a:pt x="1811084" y="535284"/>
                </a:lnTo>
                <a:lnTo>
                  <a:pt x="1860614" y="548365"/>
                </a:lnTo>
                <a:lnTo>
                  <a:pt x="1910630" y="561512"/>
                </a:lnTo>
                <a:lnTo>
                  <a:pt x="1961108" y="574714"/>
                </a:lnTo>
                <a:lnTo>
                  <a:pt x="2012026" y="587959"/>
                </a:lnTo>
                <a:lnTo>
                  <a:pt x="2063357" y="601237"/>
                </a:lnTo>
                <a:lnTo>
                  <a:pt x="2115080" y="614534"/>
                </a:lnTo>
                <a:lnTo>
                  <a:pt x="2167168" y="627840"/>
                </a:lnTo>
                <a:lnTo>
                  <a:pt x="2219599" y="641143"/>
                </a:lnTo>
                <a:lnTo>
                  <a:pt x="2272348" y="654432"/>
                </a:lnTo>
                <a:lnTo>
                  <a:pt x="2325392" y="667695"/>
                </a:lnTo>
                <a:lnTo>
                  <a:pt x="2378705" y="680920"/>
                </a:lnTo>
                <a:lnTo>
                  <a:pt x="2432265" y="694096"/>
                </a:lnTo>
                <a:lnTo>
                  <a:pt x="2486047" y="707212"/>
                </a:lnTo>
                <a:lnTo>
                  <a:pt x="2540027" y="720256"/>
                </a:lnTo>
                <a:lnTo>
                  <a:pt x="2594181" y="733216"/>
                </a:lnTo>
                <a:lnTo>
                  <a:pt x="2648486" y="746080"/>
                </a:lnTo>
                <a:lnTo>
                  <a:pt x="2702916" y="758838"/>
                </a:lnTo>
                <a:lnTo>
                  <a:pt x="2757448" y="771478"/>
                </a:lnTo>
                <a:lnTo>
                  <a:pt x="2812058" y="783988"/>
                </a:lnTo>
                <a:lnTo>
                  <a:pt x="2866721" y="796356"/>
                </a:lnTo>
                <a:lnTo>
                  <a:pt x="2921415" y="808572"/>
                </a:lnTo>
                <a:lnTo>
                  <a:pt x="2976114" y="820623"/>
                </a:lnTo>
                <a:lnTo>
                  <a:pt x="3030795" y="832498"/>
                </a:lnTo>
                <a:lnTo>
                  <a:pt x="3085434" y="844186"/>
                </a:lnTo>
                <a:lnTo>
                  <a:pt x="3140006" y="855674"/>
                </a:lnTo>
                <a:lnTo>
                  <a:pt x="3194488" y="866952"/>
                </a:lnTo>
                <a:lnTo>
                  <a:pt x="3240447" y="876340"/>
                </a:lnTo>
                <a:lnTo>
                  <a:pt x="3286870" y="885738"/>
                </a:lnTo>
                <a:lnTo>
                  <a:pt x="3333739" y="895144"/>
                </a:lnTo>
                <a:lnTo>
                  <a:pt x="3381033" y="904554"/>
                </a:lnTo>
                <a:lnTo>
                  <a:pt x="3428732" y="913965"/>
                </a:lnTo>
                <a:lnTo>
                  <a:pt x="3476818" y="923372"/>
                </a:lnTo>
                <a:lnTo>
                  <a:pt x="3525270" y="932774"/>
                </a:lnTo>
                <a:lnTo>
                  <a:pt x="3574069" y="942166"/>
                </a:lnTo>
                <a:lnTo>
                  <a:pt x="3623195" y="951544"/>
                </a:lnTo>
                <a:lnTo>
                  <a:pt x="3672628" y="960907"/>
                </a:lnTo>
                <a:lnTo>
                  <a:pt x="3722350" y="970249"/>
                </a:lnTo>
                <a:lnTo>
                  <a:pt x="3772339" y="979568"/>
                </a:lnTo>
                <a:lnTo>
                  <a:pt x="3822577" y="988860"/>
                </a:lnTo>
                <a:lnTo>
                  <a:pt x="3873044" y="998122"/>
                </a:lnTo>
                <a:lnTo>
                  <a:pt x="3923719" y="1007351"/>
                </a:lnTo>
                <a:lnTo>
                  <a:pt x="3974585" y="1016542"/>
                </a:lnTo>
                <a:lnTo>
                  <a:pt x="4025620" y="1025693"/>
                </a:lnTo>
                <a:lnTo>
                  <a:pt x="4076805" y="1034800"/>
                </a:lnTo>
                <a:lnTo>
                  <a:pt x="4128121" y="1043860"/>
                </a:lnTo>
                <a:lnTo>
                  <a:pt x="4179548" y="1052869"/>
                </a:lnTo>
                <a:lnTo>
                  <a:pt x="4231067" y="1061824"/>
                </a:lnTo>
                <a:lnTo>
                  <a:pt x="4282656" y="1070721"/>
                </a:lnTo>
                <a:lnTo>
                  <a:pt x="4334298" y="1079557"/>
                </a:lnTo>
                <a:lnTo>
                  <a:pt x="4385972" y="1088329"/>
                </a:lnTo>
                <a:lnTo>
                  <a:pt x="4437659" y="1097033"/>
                </a:lnTo>
                <a:lnTo>
                  <a:pt x="4489339" y="1105666"/>
                </a:lnTo>
                <a:lnTo>
                  <a:pt x="4540992" y="1114225"/>
                </a:lnTo>
                <a:lnTo>
                  <a:pt x="4592598" y="1122705"/>
                </a:lnTo>
                <a:lnTo>
                  <a:pt x="4644139" y="1131103"/>
                </a:lnTo>
                <a:lnTo>
                  <a:pt x="4695594" y="1139417"/>
                </a:lnTo>
                <a:lnTo>
                  <a:pt x="4746944" y="1147642"/>
                </a:lnTo>
                <a:lnTo>
                  <a:pt x="4798169" y="1155776"/>
                </a:lnTo>
                <a:lnTo>
                  <a:pt x="4849249" y="1163814"/>
                </a:lnTo>
                <a:lnTo>
                  <a:pt x="4900165" y="1171754"/>
                </a:lnTo>
                <a:lnTo>
                  <a:pt x="4950897" y="1179592"/>
                </a:lnTo>
                <a:lnTo>
                  <a:pt x="5001426" y="1187324"/>
                </a:lnTo>
                <a:lnTo>
                  <a:pt x="5051731" y="1194947"/>
                </a:lnTo>
                <a:lnTo>
                  <a:pt x="5101794" y="1202458"/>
                </a:lnTo>
                <a:lnTo>
                  <a:pt x="5151594" y="1209854"/>
                </a:lnTo>
                <a:lnTo>
                  <a:pt x="5201112" y="1217130"/>
                </a:lnTo>
                <a:lnTo>
                  <a:pt x="5250328" y="1224283"/>
                </a:lnTo>
                <a:lnTo>
                  <a:pt x="5299223" y="1231311"/>
                </a:lnTo>
                <a:lnTo>
                  <a:pt x="5347776" y="1238209"/>
                </a:lnTo>
                <a:lnTo>
                  <a:pt x="5395969" y="1244974"/>
                </a:lnTo>
                <a:lnTo>
                  <a:pt x="5443781" y="1251603"/>
                </a:lnTo>
                <a:lnTo>
                  <a:pt x="5491194" y="1258093"/>
                </a:lnTo>
                <a:lnTo>
                  <a:pt x="5538186" y="1264439"/>
                </a:lnTo>
                <a:lnTo>
                  <a:pt x="5584739" y="1270639"/>
                </a:lnTo>
                <a:lnTo>
                  <a:pt x="5630833" y="1276689"/>
                </a:lnTo>
                <a:lnTo>
                  <a:pt x="5676449" y="1282585"/>
                </a:lnTo>
                <a:lnTo>
                  <a:pt x="5731868" y="1289579"/>
                </a:lnTo>
                <a:lnTo>
                  <a:pt x="5787466" y="1296373"/>
                </a:lnTo>
                <a:lnTo>
                  <a:pt x="5843208" y="1302970"/>
                </a:lnTo>
                <a:lnTo>
                  <a:pt x="5899059" y="1309374"/>
                </a:lnTo>
                <a:lnTo>
                  <a:pt x="5954986" y="1315590"/>
                </a:lnTo>
                <a:lnTo>
                  <a:pt x="6010955" y="1321622"/>
                </a:lnTo>
                <a:lnTo>
                  <a:pt x="6066930" y="1327474"/>
                </a:lnTo>
                <a:lnTo>
                  <a:pt x="6122880" y="1333150"/>
                </a:lnTo>
                <a:lnTo>
                  <a:pt x="6178768" y="1338654"/>
                </a:lnTo>
                <a:lnTo>
                  <a:pt x="6234561" y="1343991"/>
                </a:lnTo>
                <a:lnTo>
                  <a:pt x="6290225" y="1349164"/>
                </a:lnTo>
                <a:lnTo>
                  <a:pt x="6345726" y="1354178"/>
                </a:lnTo>
                <a:lnTo>
                  <a:pt x="6401029" y="1359036"/>
                </a:lnTo>
                <a:lnTo>
                  <a:pt x="6456101" y="1363744"/>
                </a:lnTo>
                <a:lnTo>
                  <a:pt x="6510907" y="1368304"/>
                </a:lnTo>
                <a:lnTo>
                  <a:pt x="6565413" y="1372722"/>
                </a:lnTo>
                <a:lnTo>
                  <a:pt x="6619585" y="1377001"/>
                </a:lnTo>
                <a:lnTo>
                  <a:pt x="6673390" y="1381145"/>
                </a:lnTo>
                <a:lnTo>
                  <a:pt x="6726792" y="1385159"/>
                </a:lnTo>
                <a:lnTo>
                  <a:pt x="6779757" y="1389047"/>
                </a:lnTo>
                <a:lnTo>
                  <a:pt x="6832253" y="1392812"/>
                </a:lnTo>
                <a:lnTo>
                  <a:pt x="6884243" y="1396460"/>
                </a:lnTo>
                <a:lnTo>
                  <a:pt x="6935695" y="1399993"/>
                </a:lnTo>
                <a:lnTo>
                  <a:pt x="6986574" y="1403417"/>
                </a:lnTo>
                <a:lnTo>
                  <a:pt x="7036847" y="1406735"/>
                </a:lnTo>
                <a:lnTo>
                  <a:pt x="7086478" y="1409952"/>
                </a:lnTo>
                <a:lnTo>
                  <a:pt x="7135433" y="1413072"/>
                </a:lnTo>
                <a:lnTo>
                  <a:pt x="7183680" y="1416098"/>
                </a:lnTo>
                <a:lnTo>
                  <a:pt x="7231183" y="1419035"/>
                </a:lnTo>
                <a:lnTo>
                  <a:pt x="7277908" y="1421887"/>
                </a:lnTo>
                <a:lnTo>
                  <a:pt x="7323821" y="1424659"/>
                </a:lnTo>
                <a:lnTo>
                  <a:pt x="7368889" y="1427353"/>
                </a:lnTo>
                <a:lnTo>
                  <a:pt x="7413077" y="1429976"/>
                </a:lnTo>
                <a:lnTo>
                  <a:pt x="7456350" y="1432530"/>
                </a:lnTo>
                <a:lnTo>
                  <a:pt x="7498675" y="1435019"/>
                </a:lnTo>
                <a:lnTo>
                  <a:pt x="7540018" y="1437448"/>
                </a:lnTo>
                <a:lnTo>
                  <a:pt x="7580344" y="1439822"/>
                </a:lnTo>
                <a:lnTo>
                  <a:pt x="7619620" y="1442143"/>
                </a:lnTo>
                <a:lnTo>
                  <a:pt x="7657810" y="1444417"/>
                </a:lnTo>
                <a:lnTo>
                  <a:pt x="7694882" y="1446648"/>
                </a:lnTo>
                <a:lnTo>
                  <a:pt x="7730801" y="1448838"/>
                </a:lnTo>
                <a:lnTo>
                  <a:pt x="7812409" y="1453636"/>
                </a:lnTo>
                <a:lnTo>
                  <a:pt x="7887152" y="1457595"/>
                </a:lnTo>
                <a:lnTo>
                  <a:pt x="7955603" y="1460781"/>
                </a:lnTo>
                <a:lnTo>
                  <a:pt x="8018334" y="1463258"/>
                </a:lnTo>
                <a:lnTo>
                  <a:pt x="8075917" y="1465093"/>
                </a:lnTo>
                <a:lnTo>
                  <a:pt x="8128927" y="1466350"/>
                </a:lnTo>
                <a:lnTo>
                  <a:pt x="8177935" y="1467094"/>
                </a:lnTo>
                <a:lnTo>
                  <a:pt x="8223515" y="1467392"/>
                </a:lnTo>
                <a:lnTo>
                  <a:pt x="8266239" y="1467307"/>
                </a:lnTo>
                <a:lnTo>
                  <a:pt x="8306680" y="1466906"/>
                </a:lnTo>
                <a:lnTo>
                  <a:pt x="8345410" y="1466253"/>
                </a:lnTo>
                <a:lnTo>
                  <a:pt x="8420032" y="1464455"/>
                </a:lnTo>
                <a:lnTo>
                  <a:pt x="8457068" y="1463439"/>
                </a:lnTo>
                <a:lnTo>
                  <a:pt x="8494685" y="1462434"/>
                </a:lnTo>
                <a:lnTo>
                  <a:pt x="8533456" y="1461503"/>
                </a:lnTo>
                <a:lnTo>
                  <a:pt x="8573954" y="1460713"/>
                </a:lnTo>
                <a:lnTo>
                  <a:pt x="8636561" y="1459348"/>
                </a:lnTo>
                <a:lnTo>
                  <a:pt x="8696089" y="1457447"/>
                </a:lnTo>
                <a:lnTo>
                  <a:pt x="8752845" y="1455065"/>
                </a:lnTo>
                <a:lnTo>
                  <a:pt x="8807136" y="1452254"/>
                </a:lnTo>
                <a:lnTo>
                  <a:pt x="8859272" y="1449069"/>
                </a:lnTo>
                <a:lnTo>
                  <a:pt x="8909559" y="1445562"/>
                </a:lnTo>
                <a:lnTo>
                  <a:pt x="8958307" y="1441789"/>
                </a:lnTo>
                <a:lnTo>
                  <a:pt x="9005822" y="1437801"/>
                </a:lnTo>
                <a:lnTo>
                  <a:pt x="9052414" y="1433653"/>
                </a:lnTo>
                <a:lnTo>
                  <a:pt x="9078271" y="143126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215133" y="5137796"/>
            <a:ext cx="6929120" cy="1714500"/>
          </a:xfrm>
          <a:custGeom>
            <a:avLst/>
            <a:gdLst/>
            <a:ahLst/>
            <a:cxnLst/>
            <a:rect l="l" t="t" r="r" b="b"/>
            <a:pathLst>
              <a:path w="6929120" h="1714500">
                <a:moveTo>
                  <a:pt x="0" y="1714264"/>
                </a:moveTo>
                <a:lnTo>
                  <a:pt x="32478" y="1677653"/>
                </a:lnTo>
                <a:lnTo>
                  <a:pt x="65063" y="1641069"/>
                </a:lnTo>
                <a:lnTo>
                  <a:pt x="97859" y="1604537"/>
                </a:lnTo>
                <a:lnTo>
                  <a:pt x="130971" y="1568084"/>
                </a:lnTo>
                <a:lnTo>
                  <a:pt x="164507" y="1531737"/>
                </a:lnTo>
                <a:lnTo>
                  <a:pt x="198571" y="1495521"/>
                </a:lnTo>
                <a:lnTo>
                  <a:pt x="233268" y="1459464"/>
                </a:lnTo>
                <a:lnTo>
                  <a:pt x="268706" y="1423592"/>
                </a:lnTo>
                <a:lnTo>
                  <a:pt x="304988" y="1387931"/>
                </a:lnTo>
                <a:lnTo>
                  <a:pt x="342222" y="1352508"/>
                </a:lnTo>
                <a:lnTo>
                  <a:pt x="380512" y="1317348"/>
                </a:lnTo>
                <a:lnTo>
                  <a:pt x="419965" y="1282480"/>
                </a:lnTo>
                <a:lnTo>
                  <a:pt x="460686" y="1247928"/>
                </a:lnTo>
                <a:lnTo>
                  <a:pt x="502780" y="1213720"/>
                </a:lnTo>
                <a:lnTo>
                  <a:pt x="546354" y="1179881"/>
                </a:lnTo>
                <a:lnTo>
                  <a:pt x="584055" y="1151726"/>
                </a:lnTo>
                <a:lnTo>
                  <a:pt x="623194" y="1123387"/>
                </a:lnTo>
                <a:lnTo>
                  <a:pt x="663629" y="1094938"/>
                </a:lnTo>
                <a:lnTo>
                  <a:pt x="705221" y="1066452"/>
                </a:lnTo>
                <a:lnTo>
                  <a:pt x="747827" y="1038004"/>
                </a:lnTo>
                <a:lnTo>
                  <a:pt x="791308" y="1009665"/>
                </a:lnTo>
                <a:lnTo>
                  <a:pt x="835523" y="981509"/>
                </a:lnTo>
                <a:lnTo>
                  <a:pt x="880331" y="953610"/>
                </a:lnTo>
                <a:lnTo>
                  <a:pt x="925591" y="926041"/>
                </a:lnTo>
                <a:lnTo>
                  <a:pt x="971163" y="898876"/>
                </a:lnTo>
                <a:lnTo>
                  <a:pt x="1016906" y="872186"/>
                </a:lnTo>
                <a:lnTo>
                  <a:pt x="1062679" y="846047"/>
                </a:lnTo>
                <a:lnTo>
                  <a:pt x="1108342" y="820531"/>
                </a:lnTo>
                <a:lnTo>
                  <a:pt x="1153753" y="795711"/>
                </a:lnTo>
                <a:lnTo>
                  <a:pt x="1198772" y="771661"/>
                </a:lnTo>
                <a:lnTo>
                  <a:pt x="1243258" y="748454"/>
                </a:lnTo>
                <a:lnTo>
                  <a:pt x="1287072" y="726164"/>
                </a:lnTo>
                <a:lnTo>
                  <a:pt x="1330070" y="704863"/>
                </a:lnTo>
                <a:lnTo>
                  <a:pt x="1376844" y="682270"/>
                </a:lnTo>
                <a:lnTo>
                  <a:pt x="1421710" y="661143"/>
                </a:lnTo>
                <a:lnTo>
                  <a:pt x="1465076" y="641327"/>
                </a:lnTo>
                <a:lnTo>
                  <a:pt x="1507353" y="622665"/>
                </a:lnTo>
                <a:lnTo>
                  <a:pt x="1548946" y="605001"/>
                </a:lnTo>
                <a:lnTo>
                  <a:pt x="1590266" y="588177"/>
                </a:lnTo>
                <a:lnTo>
                  <a:pt x="1631720" y="572039"/>
                </a:lnTo>
                <a:lnTo>
                  <a:pt x="1673717" y="556429"/>
                </a:lnTo>
                <a:lnTo>
                  <a:pt x="1716664" y="541190"/>
                </a:lnTo>
                <a:lnTo>
                  <a:pt x="1760971" y="526167"/>
                </a:lnTo>
                <a:lnTo>
                  <a:pt x="1807046" y="511202"/>
                </a:lnTo>
                <a:lnTo>
                  <a:pt x="1855297" y="496140"/>
                </a:lnTo>
                <a:lnTo>
                  <a:pt x="1906132" y="480824"/>
                </a:lnTo>
                <a:lnTo>
                  <a:pt x="1959960" y="465098"/>
                </a:lnTo>
                <a:lnTo>
                  <a:pt x="2017189" y="448804"/>
                </a:lnTo>
                <a:lnTo>
                  <a:pt x="2078228" y="431788"/>
                </a:lnTo>
                <a:lnTo>
                  <a:pt x="2118243" y="420886"/>
                </a:lnTo>
                <a:lnTo>
                  <a:pt x="2160523" y="409688"/>
                </a:lnTo>
                <a:lnTo>
                  <a:pt x="2204874" y="398231"/>
                </a:lnTo>
                <a:lnTo>
                  <a:pt x="2251101" y="386550"/>
                </a:lnTo>
                <a:lnTo>
                  <a:pt x="2299009" y="374682"/>
                </a:lnTo>
                <a:lnTo>
                  <a:pt x="2348404" y="362664"/>
                </a:lnTo>
                <a:lnTo>
                  <a:pt x="2399091" y="350531"/>
                </a:lnTo>
                <a:lnTo>
                  <a:pt x="2450875" y="338320"/>
                </a:lnTo>
                <a:lnTo>
                  <a:pt x="2503562" y="326068"/>
                </a:lnTo>
                <a:lnTo>
                  <a:pt x="2556958" y="313811"/>
                </a:lnTo>
                <a:lnTo>
                  <a:pt x="2610868" y="301585"/>
                </a:lnTo>
                <a:lnTo>
                  <a:pt x="2665097" y="289426"/>
                </a:lnTo>
                <a:lnTo>
                  <a:pt x="2719451" y="277371"/>
                </a:lnTo>
                <a:lnTo>
                  <a:pt x="2773734" y="265457"/>
                </a:lnTo>
                <a:lnTo>
                  <a:pt x="2827754" y="253720"/>
                </a:lnTo>
                <a:lnTo>
                  <a:pt x="2881314" y="242195"/>
                </a:lnTo>
                <a:lnTo>
                  <a:pt x="2934220" y="230920"/>
                </a:lnTo>
                <a:lnTo>
                  <a:pt x="2986279" y="219931"/>
                </a:lnTo>
                <a:lnTo>
                  <a:pt x="3037295" y="209264"/>
                </a:lnTo>
                <a:lnTo>
                  <a:pt x="3087073" y="198956"/>
                </a:lnTo>
                <a:lnTo>
                  <a:pt x="3135419" y="189042"/>
                </a:lnTo>
                <a:lnTo>
                  <a:pt x="3182139" y="179560"/>
                </a:lnTo>
                <a:lnTo>
                  <a:pt x="3227038" y="170546"/>
                </a:lnTo>
                <a:lnTo>
                  <a:pt x="3269921" y="162035"/>
                </a:lnTo>
                <a:lnTo>
                  <a:pt x="3310594" y="154066"/>
                </a:lnTo>
                <a:lnTo>
                  <a:pt x="3348863" y="146673"/>
                </a:lnTo>
                <a:lnTo>
                  <a:pt x="3418279" y="133601"/>
                </a:lnTo>
                <a:lnTo>
                  <a:pt x="3479443" y="122537"/>
                </a:lnTo>
                <a:lnTo>
                  <a:pt x="3533735" y="113235"/>
                </a:lnTo>
                <a:lnTo>
                  <a:pt x="3582532" y="105452"/>
                </a:lnTo>
                <a:lnTo>
                  <a:pt x="3627215" y="98946"/>
                </a:lnTo>
                <a:lnTo>
                  <a:pt x="3669162" y="93472"/>
                </a:lnTo>
                <a:lnTo>
                  <a:pt x="3709752" y="88788"/>
                </a:lnTo>
                <a:lnTo>
                  <a:pt x="3750364" y="84648"/>
                </a:lnTo>
                <a:lnTo>
                  <a:pt x="3792377" y="80811"/>
                </a:lnTo>
                <a:lnTo>
                  <a:pt x="3837171" y="77033"/>
                </a:lnTo>
                <a:lnTo>
                  <a:pt x="3886124" y="73070"/>
                </a:lnTo>
                <a:lnTo>
                  <a:pt x="3940615" y="68678"/>
                </a:lnTo>
                <a:lnTo>
                  <a:pt x="4002024" y="63615"/>
                </a:lnTo>
                <a:lnTo>
                  <a:pt x="4043532" y="60210"/>
                </a:lnTo>
                <a:lnTo>
                  <a:pt x="4087086" y="56789"/>
                </a:lnTo>
                <a:lnTo>
                  <a:pt x="4132493" y="53364"/>
                </a:lnTo>
                <a:lnTo>
                  <a:pt x="4179559" y="49946"/>
                </a:lnTo>
                <a:lnTo>
                  <a:pt x="4228092" y="46547"/>
                </a:lnTo>
                <a:lnTo>
                  <a:pt x="4277900" y="43178"/>
                </a:lnTo>
                <a:lnTo>
                  <a:pt x="4328790" y="39851"/>
                </a:lnTo>
                <a:lnTo>
                  <a:pt x="4380569" y="36578"/>
                </a:lnTo>
                <a:lnTo>
                  <a:pt x="4433044" y="33370"/>
                </a:lnTo>
                <a:lnTo>
                  <a:pt x="4486024" y="30239"/>
                </a:lnTo>
                <a:lnTo>
                  <a:pt x="4539315" y="27196"/>
                </a:lnTo>
                <a:lnTo>
                  <a:pt x="4592725" y="24253"/>
                </a:lnTo>
                <a:lnTo>
                  <a:pt x="4646061" y="21421"/>
                </a:lnTo>
                <a:lnTo>
                  <a:pt x="4699131" y="18713"/>
                </a:lnTo>
                <a:lnTo>
                  <a:pt x="4751742" y="16140"/>
                </a:lnTo>
                <a:lnTo>
                  <a:pt x="4803701" y="13712"/>
                </a:lnTo>
                <a:lnTo>
                  <a:pt x="4854816" y="11443"/>
                </a:lnTo>
                <a:lnTo>
                  <a:pt x="4904894" y="9344"/>
                </a:lnTo>
                <a:lnTo>
                  <a:pt x="4953742" y="7425"/>
                </a:lnTo>
                <a:lnTo>
                  <a:pt x="5001168" y="5700"/>
                </a:lnTo>
                <a:lnTo>
                  <a:pt x="5046980" y="4179"/>
                </a:lnTo>
                <a:lnTo>
                  <a:pt x="5311489" y="0"/>
                </a:lnTo>
                <a:lnTo>
                  <a:pt x="5586571" y="464"/>
                </a:lnTo>
                <a:lnTo>
                  <a:pt x="5802645" y="2786"/>
                </a:lnTo>
                <a:lnTo>
                  <a:pt x="5890133" y="4179"/>
                </a:lnTo>
                <a:lnTo>
                  <a:pt x="6495796" y="4179"/>
                </a:lnTo>
                <a:lnTo>
                  <a:pt x="6558133" y="6090"/>
                </a:lnTo>
                <a:lnTo>
                  <a:pt x="6618476" y="8729"/>
                </a:lnTo>
                <a:lnTo>
                  <a:pt x="6676124" y="11883"/>
                </a:lnTo>
                <a:lnTo>
                  <a:pt x="6730380" y="15339"/>
                </a:lnTo>
                <a:lnTo>
                  <a:pt x="6780547" y="18884"/>
                </a:lnTo>
                <a:lnTo>
                  <a:pt x="6825926" y="22306"/>
                </a:lnTo>
                <a:lnTo>
                  <a:pt x="6865819" y="25391"/>
                </a:lnTo>
                <a:lnTo>
                  <a:pt x="6899529" y="27928"/>
                </a:lnTo>
                <a:lnTo>
                  <a:pt x="6928866" y="3014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901059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910584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910584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644009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8" y="1583815"/>
                </a:lnTo>
                <a:lnTo>
                  <a:pt x="739654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647946" y="5274183"/>
            <a:ext cx="1390650" cy="1584325"/>
          </a:xfrm>
          <a:custGeom>
            <a:avLst/>
            <a:gdLst/>
            <a:ahLst/>
            <a:cxnLst/>
            <a:rect l="l" t="t" r="r" b="b"/>
            <a:pathLst>
              <a:path w="1390650" h="1584325">
                <a:moveTo>
                  <a:pt x="0" y="402958"/>
                </a:moveTo>
                <a:lnTo>
                  <a:pt x="690117" y="0"/>
                </a:lnTo>
                <a:lnTo>
                  <a:pt x="1390650" y="404406"/>
                </a:lnTo>
                <a:lnTo>
                  <a:pt x="1386839" y="1203667"/>
                </a:lnTo>
                <a:lnTo>
                  <a:pt x="735717" y="158381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44009" y="5677141"/>
            <a:ext cx="661035" cy="1181100"/>
          </a:xfrm>
          <a:custGeom>
            <a:avLst/>
            <a:gdLst/>
            <a:ahLst/>
            <a:cxnLst/>
            <a:rect l="l" t="t" r="r" b="b"/>
            <a:pathLst>
              <a:path w="661035" h="1181100">
                <a:moveTo>
                  <a:pt x="660968" y="1180857"/>
                </a:moveTo>
                <a:lnTo>
                  <a:pt x="0" y="799261"/>
                </a:lnTo>
                <a:lnTo>
                  <a:pt x="393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209245" y="5293233"/>
            <a:ext cx="1391285" cy="1565275"/>
          </a:xfrm>
          <a:custGeom>
            <a:avLst/>
            <a:gdLst/>
            <a:ahLst/>
            <a:cxnLst/>
            <a:rect l="l" t="t" r="r" b="b"/>
            <a:pathLst>
              <a:path w="1391285" h="1565275">
                <a:moveTo>
                  <a:pt x="0" y="402958"/>
                </a:moveTo>
                <a:lnTo>
                  <a:pt x="690219" y="0"/>
                </a:lnTo>
                <a:lnTo>
                  <a:pt x="1390700" y="404406"/>
                </a:lnTo>
                <a:lnTo>
                  <a:pt x="1386890" y="1203667"/>
                </a:lnTo>
                <a:lnTo>
                  <a:pt x="768376" y="15647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05359" y="5696191"/>
            <a:ext cx="628015" cy="1162050"/>
          </a:xfrm>
          <a:custGeom>
            <a:avLst/>
            <a:gdLst/>
            <a:ahLst/>
            <a:cxnLst/>
            <a:rect l="l" t="t" r="r" b="b"/>
            <a:pathLst>
              <a:path w="628015" h="1162050">
                <a:moveTo>
                  <a:pt x="627946" y="1161807"/>
                </a:moveTo>
                <a:lnTo>
                  <a:pt x="0" y="799261"/>
                </a:lnTo>
                <a:lnTo>
                  <a:pt x="38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33934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33934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957833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695195" y="5302758"/>
            <a:ext cx="1390650" cy="1555750"/>
          </a:xfrm>
          <a:custGeom>
            <a:avLst/>
            <a:gdLst/>
            <a:ahLst/>
            <a:cxnLst/>
            <a:rect l="l" t="t" r="r" b="b"/>
            <a:pathLst>
              <a:path w="1390650" h="1555750">
                <a:moveTo>
                  <a:pt x="0" y="402958"/>
                </a:moveTo>
                <a:lnTo>
                  <a:pt x="690118" y="0"/>
                </a:lnTo>
                <a:lnTo>
                  <a:pt x="1390650" y="404406"/>
                </a:lnTo>
                <a:lnTo>
                  <a:pt x="1386840" y="1203667"/>
                </a:lnTo>
                <a:lnTo>
                  <a:pt x="784661" y="1555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691258" y="5705716"/>
            <a:ext cx="611505" cy="1152525"/>
          </a:xfrm>
          <a:custGeom>
            <a:avLst/>
            <a:gdLst/>
            <a:ahLst/>
            <a:cxnLst/>
            <a:rect l="l" t="t" r="r" b="b"/>
            <a:pathLst>
              <a:path w="611505" h="1152525">
                <a:moveTo>
                  <a:pt x="611473" y="1152282"/>
                </a:moveTo>
                <a:lnTo>
                  <a:pt x="0" y="799261"/>
                </a:lnTo>
                <a:lnTo>
                  <a:pt x="393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976883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987158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87158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734045" y="5312283"/>
            <a:ext cx="1390650" cy="1546225"/>
          </a:xfrm>
          <a:custGeom>
            <a:avLst/>
            <a:gdLst/>
            <a:ahLst/>
            <a:cxnLst/>
            <a:rect l="l" t="t" r="r" b="b"/>
            <a:pathLst>
              <a:path w="1390650" h="1546225">
                <a:moveTo>
                  <a:pt x="0" y="402958"/>
                </a:moveTo>
                <a:lnTo>
                  <a:pt x="690118" y="0"/>
                </a:lnTo>
                <a:lnTo>
                  <a:pt x="1390650" y="404406"/>
                </a:lnTo>
                <a:lnTo>
                  <a:pt x="1386839" y="1203667"/>
                </a:lnTo>
                <a:lnTo>
                  <a:pt x="800977" y="154571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730108" y="5715241"/>
            <a:ext cx="594995" cy="1143000"/>
          </a:xfrm>
          <a:custGeom>
            <a:avLst/>
            <a:gdLst/>
            <a:ahLst/>
            <a:cxnLst/>
            <a:rect l="l" t="t" r="r" b="b"/>
            <a:pathLst>
              <a:path w="594995" h="1143000">
                <a:moveTo>
                  <a:pt x="594972" y="1142757"/>
                </a:moveTo>
                <a:lnTo>
                  <a:pt x="0" y="799261"/>
                </a:lnTo>
                <a:lnTo>
                  <a:pt x="393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730108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730108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463533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467470" y="4043867"/>
            <a:ext cx="676910" cy="395605"/>
          </a:xfrm>
          <a:custGeom>
            <a:avLst/>
            <a:gdLst/>
            <a:ahLst/>
            <a:cxnLst/>
            <a:rect l="l" t="t" r="r" b="b"/>
            <a:pathLst>
              <a:path w="676909" h="395604">
                <a:moveTo>
                  <a:pt x="0" y="395036"/>
                </a:moveTo>
                <a:lnTo>
                  <a:pt x="67652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463533" y="4438903"/>
            <a:ext cx="680720" cy="1192530"/>
          </a:xfrm>
          <a:custGeom>
            <a:avLst/>
            <a:gdLst/>
            <a:ahLst/>
            <a:cxnLst/>
            <a:rect l="l" t="t" r="r" b="b"/>
            <a:pathLst>
              <a:path w="680720" h="1192529">
                <a:moveTo>
                  <a:pt x="680466" y="1192094"/>
                </a:moveTo>
                <a:lnTo>
                  <a:pt x="0" y="799211"/>
                </a:lnTo>
                <a:lnTo>
                  <a:pt x="393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467470" y="1500692"/>
            <a:ext cx="676910" cy="395605"/>
          </a:xfrm>
          <a:custGeom>
            <a:avLst/>
            <a:gdLst/>
            <a:ahLst/>
            <a:cxnLst/>
            <a:rect l="l" t="t" r="r" b="b"/>
            <a:pathLst>
              <a:path w="676909" h="395605">
                <a:moveTo>
                  <a:pt x="0" y="395036"/>
                </a:moveTo>
                <a:lnTo>
                  <a:pt x="676528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463533" y="1895729"/>
            <a:ext cx="680720" cy="1192530"/>
          </a:xfrm>
          <a:custGeom>
            <a:avLst/>
            <a:gdLst/>
            <a:ahLst/>
            <a:cxnLst/>
            <a:rect l="l" t="t" r="r" b="b"/>
            <a:pathLst>
              <a:path w="680720" h="1192530">
                <a:moveTo>
                  <a:pt x="680466" y="1192119"/>
                </a:moveTo>
                <a:lnTo>
                  <a:pt x="0" y="799211"/>
                </a:lnTo>
                <a:lnTo>
                  <a:pt x="393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57200" y="333476"/>
            <a:ext cx="8229600" cy="145415"/>
          </a:xfrm>
          <a:custGeom>
            <a:avLst/>
            <a:gdLst/>
            <a:ahLst/>
            <a:cxnLst/>
            <a:rect l="l" t="t" r="r" b="b"/>
            <a:pathLst>
              <a:path w="8229600" h="145415">
                <a:moveTo>
                  <a:pt x="0" y="145313"/>
                </a:moveTo>
                <a:lnTo>
                  <a:pt x="8229600" y="145313"/>
                </a:lnTo>
                <a:lnTo>
                  <a:pt x="8229600" y="0"/>
                </a:lnTo>
                <a:lnTo>
                  <a:pt x="0" y="0"/>
                </a:lnTo>
                <a:lnTo>
                  <a:pt x="0" y="1453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457200" y="516890"/>
            <a:ext cx="8229600" cy="6002655"/>
          </a:xfrm>
          <a:custGeom>
            <a:avLst/>
            <a:gdLst/>
            <a:ahLst/>
            <a:cxnLst/>
            <a:rect l="l" t="t" r="r" b="b"/>
            <a:pathLst>
              <a:path w="8229600" h="6002655">
                <a:moveTo>
                  <a:pt x="0" y="6002248"/>
                </a:moveTo>
                <a:lnTo>
                  <a:pt x="8229600" y="6002248"/>
                </a:lnTo>
                <a:lnTo>
                  <a:pt x="8229600" y="0"/>
                </a:lnTo>
                <a:lnTo>
                  <a:pt x="0" y="0"/>
                </a:lnTo>
                <a:lnTo>
                  <a:pt x="0" y="60022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561204" y="0"/>
            <a:ext cx="3679190" cy="25400"/>
          </a:xfrm>
          <a:custGeom>
            <a:avLst/>
            <a:gdLst/>
            <a:ahLst/>
            <a:cxnLst/>
            <a:rect l="l" t="t" r="r" b="b"/>
            <a:pathLst>
              <a:path w="3679190" h="25400">
                <a:moveTo>
                  <a:pt x="0" y="25400"/>
                </a:moveTo>
                <a:lnTo>
                  <a:pt x="3679062" y="25400"/>
                </a:lnTo>
                <a:lnTo>
                  <a:pt x="3679062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561204" y="0"/>
            <a:ext cx="0" cy="25400"/>
          </a:xfrm>
          <a:custGeom>
            <a:avLst/>
            <a:gdLst/>
            <a:ahLst/>
            <a:cxnLst/>
            <a:rect l="l" t="t" r="r" b="b"/>
            <a:pathLst>
              <a:path h="25400">
                <a:moveTo>
                  <a:pt x="0" y="0"/>
                </a:moveTo>
                <a:lnTo>
                  <a:pt x="0" y="2540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649089" y="0"/>
            <a:ext cx="3505200" cy="25400"/>
          </a:xfrm>
          <a:custGeom>
            <a:avLst/>
            <a:gdLst/>
            <a:ahLst/>
            <a:cxnLst/>
            <a:rect l="l" t="t" r="r" b="b"/>
            <a:pathLst>
              <a:path w="3505200" h="25400">
                <a:moveTo>
                  <a:pt x="0" y="25400"/>
                </a:moveTo>
                <a:lnTo>
                  <a:pt x="3505199" y="25400"/>
                </a:lnTo>
                <a:lnTo>
                  <a:pt x="3505199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0" y="25400"/>
            <a:ext cx="1882775" cy="453390"/>
          </a:xfrm>
          <a:custGeom>
            <a:avLst/>
            <a:gdLst/>
            <a:ahLst/>
            <a:cxnLst/>
            <a:rect l="l" t="t" r="r" b="b"/>
            <a:pathLst>
              <a:path w="1882775" h="453390">
                <a:moveTo>
                  <a:pt x="0" y="453389"/>
                </a:moveTo>
                <a:lnTo>
                  <a:pt x="1882648" y="453389"/>
                </a:lnTo>
                <a:lnTo>
                  <a:pt x="1882648" y="0"/>
                </a:lnTo>
                <a:lnTo>
                  <a:pt x="0" y="0"/>
                </a:lnTo>
                <a:lnTo>
                  <a:pt x="0" y="453389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882648" y="25400"/>
            <a:ext cx="7261859" cy="453390"/>
          </a:xfrm>
          <a:custGeom>
            <a:avLst/>
            <a:gdLst/>
            <a:ahLst/>
            <a:cxnLst/>
            <a:rect l="l" t="t" r="r" b="b"/>
            <a:pathLst>
              <a:path w="7261859" h="453390">
                <a:moveTo>
                  <a:pt x="0" y="453389"/>
                </a:moveTo>
                <a:lnTo>
                  <a:pt x="7261352" y="453389"/>
                </a:lnTo>
                <a:lnTo>
                  <a:pt x="7261352" y="0"/>
                </a:lnTo>
                <a:lnTo>
                  <a:pt x="0" y="0"/>
                </a:lnTo>
                <a:lnTo>
                  <a:pt x="0" y="453389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0" y="516890"/>
            <a:ext cx="1882775" cy="739140"/>
          </a:xfrm>
          <a:custGeom>
            <a:avLst/>
            <a:gdLst/>
            <a:ahLst/>
            <a:cxnLst/>
            <a:rect l="l" t="t" r="r" b="b"/>
            <a:pathLst>
              <a:path w="1882775" h="739140">
                <a:moveTo>
                  <a:pt x="0" y="739013"/>
                </a:moveTo>
                <a:lnTo>
                  <a:pt x="1882648" y="739013"/>
                </a:lnTo>
                <a:lnTo>
                  <a:pt x="1882648" y="0"/>
                </a:lnTo>
                <a:lnTo>
                  <a:pt x="0" y="0"/>
                </a:lnTo>
                <a:lnTo>
                  <a:pt x="0" y="739013"/>
                </a:lnTo>
                <a:close/>
              </a:path>
            </a:pathLst>
          </a:custGeom>
          <a:solidFill>
            <a:srgbClr val="DCE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882648" y="516890"/>
            <a:ext cx="7261859" cy="739140"/>
          </a:xfrm>
          <a:custGeom>
            <a:avLst/>
            <a:gdLst/>
            <a:ahLst/>
            <a:cxnLst/>
            <a:rect l="l" t="t" r="r" b="b"/>
            <a:pathLst>
              <a:path w="7261859" h="739140">
                <a:moveTo>
                  <a:pt x="0" y="739013"/>
                </a:moveTo>
                <a:lnTo>
                  <a:pt x="7261352" y="739013"/>
                </a:lnTo>
                <a:lnTo>
                  <a:pt x="7261352" y="0"/>
                </a:lnTo>
                <a:lnTo>
                  <a:pt x="0" y="0"/>
                </a:lnTo>
                <a:lnTo>
                  <a:pt x="0" y="739013"/>
                </a:lnTo>
                <a:close/>
              </a:path>
            </a:pathLst>
          </a:custGeom>
          <a:solidFill>
            <a:srgbClr val="DCE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0" y="1255902"/>
            <a:ext cx="1882775" cy="1371600"/>
          </a:xfrm>
          <a:custGeom>
            <a:avLst/>
            <a:gdLst/>
            <a:ahLst/>
            <a:cxnLst/>
            <a:rect l="l" t="t" r="r" b="b"/>
            <a:pathLst>
              <a:path w="1882775" h="1371600">
                <a:moveTo>
                  <a:pt x="0" y="1371600"/>
                </a:moveTo>
                <a:lnTo>
                  <a:pt x="1882648" y="1371600"/>
                </a:lnTo>
                <a:lnTo>
                  <a:pt x="1882648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EE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82648" y="1255902"/>
            <a:ext cx="7261859" cy="1371600"/>
          </a:xfrm>
          <a:custGeom>
            <a:avLst/>
            <a:gdLst/>
            <a:ahLst/>
            <a:cxnLst/>
            <a:rect l="l" t="t" r="r" b="b"/>
            <a:pathLst>
              <a:path w="7261859" h="1371600">
                <a:moveTo>
                  <a:pt x="0" y="1371600"/>
                </a:moveTo>
                <a:lnTo>
                  <a:pt x="7261352" y="1371600"/>
                </a:lnTo>
                <a:lnTo>
                  <a:pt x="7261352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EE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0" y="2627502"/>
            <a:ext cx="1882775" cy="1514475"/>
          </a:xfrm>
          <a:custGeom>
            <a:avLst/>
            <a:gdLst/>
            <a:ahLst/>
            <a:cxnLst/>
            <a:rect l="l" t="t" r="r" b="b"/>
            <a:pathLst>
              <a:path w="1882775" h="1514475">
                <a:moveTo>
                  <a:pt x="0" y="1514475"/>
                </a:moveTo>
                <a:lnTo>
                  <a:pt x="1882648" y="1514475"/>
                </a:lnTo>
                <a:lnTo>
                  <a:pt x="1882648" y="0"/>
                </a:lnTo>
                <a:lnTo>
                  <a:pt x="0" y="0"/>
                </a:lnTo>
                <a:lnTo>
                  <a:pt x="0" y="1514475"/>
                </a:lnTo>
                <a:close/>
              </a:path>
            </a:pathLst>
          </a:custGeom>
          <a:solidFill>
            <a:srgbClr val="DCE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882648" y="2627502"/>
            <a:ext cx="7261859" cy="1514475"/>
          </a:xfrm>
          <a:custGeom>
            <a:avLst/>
            <a:gdLst/>
            <a:ahLst/>
            <a:cxnLst/>
            <a:rect l="l" t="t" r="r" b="b"/>
            <a:pathLst>
              <a:path w="7261859" h="1514475">
                <a:moveTo>
                  <a:pt x="0" y="1514475"/>
                </a:moveTo>
                <a:lnTo>
                  <a:pt x="7261352" y="1514475"/>
                </a:lnTo>
                <a:lnTo>
                  <a:pt x="7261352" y="0"/>
                </a:lnTo>
                <a:lnTo>
                  <a:pt x="0" y="0"/>
                </a:lnTo>
                <a:lnTo>
                  <a:pt x="0" y="1514475"/>
                </a:lnTo>
                <a:close/>
              </a:path>
            </a:pathLst>
          </a:custGeom>
          <a:solidFill>
            <a:srgbClr val="DCE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0" y="4141978"/>
            <a:ext cx="1882775" cy="1371600"/>
          </a:xfrm>
          <a:custGeom>
            <a:avLst/>
            <a:gdLst/>
            <a:ahLst/>
            <a:cxnLst/>
            <a:rect l="l" t="t" r="r" b="b"/>
            <a:pathLst>
              <a:path w="1882775" h="1371600">
                <a:moveTo>
                  <a:pt x="0" y="1371600"/>
                </a:moveTo>
                <a:lnTo>
                  <a:pt x="1882648" y="1371600"/>
                </a:lnTo>
                <a:lnTo>
                  <a:pt x="1882648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EE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882648" y="4141978"/>
            <a:ext cx="7261859" cy="1371600"/>
          </a:xfrm>
          <a:custGeom>
            <a:avLst/>
            <a:gdLst/>
            <a:ahLst/>
            <a:cxnLst/>
            <a:rect l="l" t="t" r="r" b="b"/>
            <a:pathLst>
              <a:path w="7261859" h="1371600">
                <a:moveTo>
                  <a:pt x="0" y="1371600"/>
                </a:moveTo>
                <a:lnTo>
                  <a:pt x="7261352" y="1371600"/>
                </a:lnTo>
                <a:lnTo>
                  <a:pt x="7261352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solidFill>
            <a:srgbClr val="EEF5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0" y="5513590"/>
            <a:ext cx="1882775" cy="1192530"/>
          </a:xfrm>
          <a:custGeom>
            <a:avLst/>
            <a:gdLst/>
            <a:ahLst/>
            <a:cxnLst/>
            <a:rect l="l" t="t" r="r" b="b"/>
            <a:pathLst>
              <a:path w="1882775" h="1192529">
                <a:moveTo>
                  <a:pt x="0" y="1192009"/>
                </a:moveTo>
                <a:lnTo>
                  <a:pt x="1882648" y="1192009"/>
                </a:lnTo>
                <a:lnTo>
                  <a:pt x="1882648" y="0"/>
                </a:lnTo>
                <a:lnTo>
                  <a:pt x="0" y="0"/>
                </a:lnTo>
                <a:lnTo>
                  <a:pt x="0" y="1192009"/>
                </a:lnTo>
                <a:close/>
              </a:path>
            </a:pathLst>
          </a:custGeom>
          <a:solidFill>
            <a:srgbClr val="DCE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82648" y="5513590"/>
            <a:ext cx="7261859" cy="1192530"/>
          </a:xfrm>
          <a:custGeom>
            <a:avLst/>
            <a:gdLst/>
            <a:ahLst/>
            <a:cxnLst/>
            <a:rect l="l" t="t" r="r" b="b"/>
            <a:pathLst>
              <a:path w="7261859" h="1192529">
                <a:moveTo>
                  <a:pt x="0" y="1192009"/>
                </a:moveTo>
                <a:lnTo>
                  <a:pt x="7261352" y="1192009"/>
                </a:lnTo>
                <a:lnTo>
                  <a:pt x="7261352" y="0"/>
                </a:lnTo>
                <a:lnTo>
                  <a:pt x="0" y="0"/>
                </a:lnTo>
                <a:lnTo>
                  <a:pt x="0" y="1192009"/>
                </a:lnTo>
                <a:close/>
              </a:path>
            </a:pathLst>
          </a:custGeom>
          <a:solidFill>
            <a:srgbClr val="DCE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82648" y="19050"/>
            <a:ext cx="0" cy="459740"/>
          </a:xfrm>
          <a:custGeom>
            <a:avLst/>
            <a:gdLst/>
            <a:ahLst/>
            <a:cxnLst/>
            <a:rect l="l" t="t" r="r" b="b"/>
            <a:pathLst>
              <a:path h="459740">
                <a:moveTo>
                  <a:pt x="0" y="0"/>
                </a:moveTo>
                <a:lnTo>
                  <a:pt x="0" y="4597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82648" y="516890"/>
            <a:ext cx="0" cy="6195060"/>
          </a:xfrm>
          <a:custGeom>
            <a:avLst/>
            <a:gdLst/>
            <a:ahLst/>
            <a:cxnLst/>
            <a:rect l="l" t="t" r="r" b="b"/>
            <a:pathLst>
              <a:path h="6195059">
                <a:moveTo>
                  <a:pt x="0" y="0"/>
                </a:moveTo>
                <a:lnTo>
                  <a:pt x="0" y="619506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0" y="49784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0" y="125590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0" y="262750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0" y="414197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0" y="551357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0" y="19050"/>
            <a:ext cx="0" cy="6692900"/>
          </a:xfrm>
          <a:custGeom>
            <a:avLst/>
            <a:gdLst/>
            <a:ahLst/>
            <a:cxnLst/>
            <a:rect l="l" t="t" r="r" b="b"/>
            <a:pathLst>
              <a:path h="6692900">
                <a:moveTo>
                  <a:pt x="0" y="0"/>
                </a:moveTo>
                <a:lnTo>
                  <a:pt x="0" y="66929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9144000" y="19050"/>
            <a:ext cx="0" cy="6692900"/>
          </a:xfrm>
          <a:custGeom>
            <a:avLst/>
            <a:gdLst/>
            <a:ahLst/>
            <a:cxnLst/>
            <a:rect l="l" t="t" r="r" b="b"/>
            <a:pathLst>
              <a:path h="6692900">
                <a:moveTo>
                  <a:pt x="0" y="0"/>
                </a:moveTo>
                <a:lnTo>
                  <a:pt x="0" y="66929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0" y="25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0" y="67056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78739" y="55244"/>
            <a:ext cx="5924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7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b="1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b="1" spc="-19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b="1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1961514" y="55244"/>
            <a:ext cx="87947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60" dirty="0">
                <a:solidFill>
                  <a:srgbClr val="FFFFFF"/>
                </a:solidFill>
                <a:latin typeface="Verdana"/>
                <a:cs typeface="Verdana"/>
              </a:rPr>
              <a:t>Definition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8739" y="526541"/>
            <a:ext cx="10534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80" dirty="0">
                <a:latin typeface="Impact"/>
                <a:cs typeface="Impact"/>
              </a:rPr>
              <a:t>Guarantee</a:t>
            </a:r>
            <a:endParaRPr sz="1500">
              <a:latin typeface="Impact"/>
              <a:cs typeface="Impact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1961514" y="526541"/>
            <a:ext cx="703960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40" dirty="0">
                <a:latin typeface="Impact"/>
                <a:cs typeface="Impact"/>
              </a:rPr>
              <a:t>An </a:t>
            </a:r>
            <a:r>
              <a:rPr sz="1500" spc="95" dirty="0">
                <a:latin typeface="Impact"/>
                <a:cs typeface="Impact"/>
              </a:rPr>
              <a:t>assurance </a:t>
            </a:r>
            <a:r>
              <a:rPr sz="1500" spc="130" dirty="0">
                <a:latin typeface="Impact"/>
                <a:cs typeface="Impact"/>
              </a:rPr>
              <a:t>given </a:t>
            </a:r>
            <a:r>
              <a:rPr sz="1500" spc="185" dirty="0">
                <a:latin typeface="Impact"/>
                <a:cs typeface="Impact"/>
              </a:rPr>
              <a:t>by </a:t>
            </a:r>
            <a:r>
              <a:rPr sz="1500" spc="130" dirty="0">
                <a:latin typeface="Impact"/>
                <a:cs typeface="Impact"/>
              </a:rPr>
              <a:t>the </a:t>
            </a:r>
            <a:r>
              <a:rPr sz="1500" spc="125" dirty="0">
                <a:latin typeface="Impact"/>
                <a:cs typeface="Impact"/>
              </a:rPr>
              <a:t>manufacturer </a:t>
            </a:r>
            <a:r>
              <a:rPr sz="1500" spc="135" dirty="0">
                <a:latin typeface="Impact"/>
                <a:cs typeface="Impact"/>
              </a:rPr>
              <a:t>to </a:t>
            </a:r>
            <a:r>
              <a:rPr sz="1500" spc="130" dirty="0">
                <a:latin typeface="Impact"/>
                <a:cs typeface="Impact"/>
              </a:rPr>
              <a:t>the </a:t>
            </a:r>
            <a:r>
              <a:rPr sz="1500" spc="150" dirty="0">
                <a:latin typeface="Impact"/>
                <a:cs typeface="Impact"/>
              </a:rPr>
              <a:t>vendor </a:t>
            </a:r>
            <a:r>
              <a:rPr sz="1500" spc="125" dirty="0">
                <a:latin typeface="Impact"/>
                <a:cs typeface="Impact"/>
              </a:rPr>
              <a:t>that </a:t>
            </a:r>
            <a:r>
              <a:rPr sz="1500" spc="130" dirty="0">
                <a:latin typeface="Impact"/>
                <a:cs typeface="Impact"/>
              </a:rPr>
              <a:t>the </a:t>
            </a:r>
            <a:r>
              <a:rPr sz="1500" spc="145" dirty="0">
                <a:latin typeface="Impact"/>
                <a:cs typeface="Impact"/>
              </a:rPr>
              <a:t>product</a:t>
            </a:r>
            <a:r>
              <a:rPr sz="1500" spc="125" dirty="0">
                <a:latin typeface="Impact"/>
                <a:cs typeface="Impact"/>
              </a:rPr>
              <a:t> </a:t>
            </a:r>
            <a:r>
              <a:rPr sz="1500" spc="-20" dirty="0">
                <a:latin typeface="Impact"/>
                <a:cs typeface="Impact"/>
              </a:rPr>
              <a:t>will</a:t>
            </a:r>
            <a:endParaRPr sz="1500">
              <a:latin typeface="Impact"/>
              <a:cs typeface="Impact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961514" y="755141"/>
            <a:ext cx="42875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00" dirty="0">
                <a:latin typeface="Impact"/>
                <a:cs typeface="Impact"/>
              </a:rPr>
              <a:t>work without </a:t>
            </a:r>
            <a:r>
              <a:rPr sz="1500" spc="50" dirty="0">
                <a:latin typeface="Impact"/>
                <a:cs typeface="Impact"/>
              </a:rPr>
              <a:t>failure </a:t>
            </a:r>
            <a:r>
              <a:rPr sz="1500" spc="55" dirty="0">
                <a:latin typeface="Impact"/>
                <a:cs typeface="Impact"/>
              </a:rPr>
              <a:t>for </a:t>
            </a:r>
            <a:r>
              <a:rPr sz="1500" spc="265" dirty="0">
                <a:latin typeface="Impact"/>
                <a:cs typeface="Impact"/>
              </a:rPr>
              <a:t>a </a:t>
            </a:r>
            <a:r>
              <a:rPr sz="1500" spc="114" dirty="0">
                <a:latin typeface="Impact"/>
                <a:cs typeface="Impact"/>
              </a:rPr>
              <a:t>stated </a:t>
            </a:r>
            <a:r>
              <a:rPr sz="1500" spc="120" dirty="0">
                <a:latin typeface="Impact"/>
                <a:cs typeface="Impact"/>
              </a:rPr>
              <a:t>period </a:t>
            </a:r>
            <a:r>
              <a:rPr sz="1500" spc="125" dirty="0">
                <a:latin typeface="Impact"/>
                <a:cs typeface="Impact"/>
              </a:rPr>
              <a:t>of</a:t>
            </a:r>
            <a:r>
              <a:rPr sz="1500" spc="290" dirty="0">
                <a:latin typeface="Impact"/>
                <a:cs typeface="Impact"/>
              </a:rPr>
              <a:t> </a:t>
            </a:r>
            <a:r>
              <a:rPr sz="1500" spc="100" dirty="0">
                <a:latin typeface="Impact"/>
                <a:cs typeface="Impact"/>
              </a:rPr>
              <a:t>time</a:t>
            </a:r>
            <a:endParaRPr sz="1500">
              <a:latin typeface="Impact"/>
              <a:cs typeface="Impact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8739" y="1284478"/>
            <a:ext cx="8661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00" dirty="0">
                <a:latin typeface="Impact"/>
                <a:cs typeface="Impact"/>
              </a:rPr>
              <a:t>W</a:t>
            </a:r>
            <a:r>
              <a:rPr sz="1500" spc="180" dirty="0">
                <a:latin typeface="Impact"/>
                <a:cs typeface="Impact"/>
              </a:rPr>
              <a:t>a</a:t>
            </a:r>
            <a:r>
              <a:rPr sz="1500" spc="-90" dirty="0">
                <a:latin typeface="Impact"/>
                <a:cs typeface="Impact"/>
              </a:rPr>
              <a:t>r</a:t>
            </a:r>
            <a:r>
              <a:rPr sz="1500" spc="-85" dirty="0">
                <a:latin typeface="Impact"/>
                <a:cs typeface="Impact"/>
              </a:rPr>
              <a:t>r</a:t>
            </a:r>
            <a:r>
              <a:rPr sz="1500" spc="260" dirty="0">
                <a:latin typeface="Impact"/>
                <a:cs typeface="Impact"/>
              </a:rPr>
              <a:t>a</a:t>
            </a:r>
            <a:r>
              <a:rPr sz="1500" spc="100" dirty="0">
                <a:latin typeface="Impact"/>
                <a:cs typeface="Impact"/>
              </a:rPr>
              <a:t>nty</a:t>
            </a:r>
            <a:endParaRPr sz="1500">
              <a:latin typeface="Impact"/>
              <a:cs typeface="Impact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1961514" y="1284478"/>
            <a:ext cx="59690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345" dirty="0">
                <a:latin typeface="Impact"/>
                <a:cs typeface="Impact"/>
              </a:rPr>
              <a:t>A </a:t>
            </a:r>
            <a:r>
              <a:rPr sz="1500" spc="70" dirty="0">
                <a:latin typeface="Impact"/>
                <a:cs typeface="Impact"/>
              </a:rPr>
              <a:t>written </a:t>
            </a:r>
            <a:r>
              <a:rPr sz="1500" spc="155" dirty="0">
                <a:latin typeface="Impact"/>
                <a:cs typeface="Impact"/>
              </a:rPr>
              <a:t>guarantee </a:t>
            </a:r>
            <a:r>
              <a:rPr sz="1500" spc="130" dirty="0">
                <a:latin typeface="Impact"/>
                <a:cs typeface="Impact"/>
              </a:rPr>
              <a:t>given </a:t>
            </a:r>
            <a:r>
              <a:rPr sz="1500" spc="135" dirty="0">
                <a:latin typeface="Impact"/>
                <a:cs typeface="Impact"/>
              </a:rPr>
              <a:t>to </a:t>
            </a:r>
            <a:r>
              <a:rPr sz="1500" spc="130" dirty="0">
                <a:latin typeface="Impact"/>
                <a:cs typeface="Impact"/>
              </a:rPr>
              <a:t>the </a:t>
            </a:r>
            <a:r>
              <a:rPr sz="1500" spc="100" dirty="0">
                <a:latin typeface="Impact"/>
                <a:cs typeface="Impact"/>
              </a:rPr>
              <a:t>purchaser </a:t>
            </a:r>
            <a:r>
              <a:rPr sz="1500" spc="125" dirty="0">
                <a:latin typeface="Impact"/>
                <a:cs typeface="Impact"/>
              </a:rPr>
              <a:t>of </a:t>
            </a:r>
            <a:r>
              <a:rPr sz="1500" spc="265" dirty="0">
                <a:latin typeface="Impact"/>
                <a:cs typeface="Impact"/>
              </a:rPr>
              <a:t>a </a:t>
            </a:r>
            <a:r>
              <a:rPr sz="1500" spc="190" dirty="0">
                <a:latin typeface="Impact"/>
                <a:cs typeface="Impact"/>
              </a:rPr>
              <a:t>new</a:t>
            </a:r>
            <a:r>
              <a:rPr sz="1500" spc="-40" dirty="0">
                <a:latin typeface="Impact"/>
                <a:cs typeface="Impact"/>
              </a:rPr>
              <a:t> </a:t>
            </a:r>
            <a:r>
              <a:rPr sz="1500" spc="150" dirty="0">
                <a:latin typeface="Impact"/>
                <a:cs typeface="Impact"/>
              </a:rPr>
              <a:t>appliance,</a:t>
            </a:r>
            <a:endParaRPr sz="1500">
              <a:latin typeface="Impact"/>
              <a:cs typeface="Impact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961514" y="1513154"/>
            <a:ext cx="700405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135" dirty="0">
                <a:latin typeface="Impact"/>
                <a:cs typeface="Impact"/>
              </a:rPr>
              <a:t>automobile, </a:t>
            </a:r>
            <a:r>
              <a:rPr sz="1500" spc="65" dirty="0">
                <a:latin typeface="Impact"/>
                <a:cs typeface="Impact"/>
              </a:rPr>
              <a:t>or </a:t>
            </a:r>
            <a:r>
              <a:rPr sz="1500" spc="100" dirty="0">
                <a:latin typeface="Impact"/>
                <a:cs typeface="Impact"/>
              </a:rPr>
              <a:t>other item </a:t>
            </a:r>
            <a:r>
              <a:rPr sz="1500" spc="185" dirty="0">
                <a:latin typeface="Impact"/>
                <a:cs typeface="Impact"/>
              </a:rPr>
              <a:t>by </a:t>
            </a:r>
            <a:r>
              <a:rPr sz="1500" spc="130" dirty="0">
                <a:latin typeface="Impact"/>
                <a:cs typeface="Impact"/>
              </a:rPr>
              <a:t>the </a:t>
            </a:r>
            <a:r>
              <a:rPr sz="1500" spc="125" dirty="0">
                <a:latin typeface="Impact"/>
                <a:cs typeface="Impact"/>
              </a:rPr>
              <a:t>manufacturer </a:t>
            </a:r>
            <a:r>
              <a:rPr sz="1500" spc="65" dirty="0">
                <a:latin typeface="Impact"/>
                <a:cs typeface="Impact"/>
              </a:rPr>
              <a:t>or </a:t>
            </a:r>
            <a:r>
              <a:rPr sz="1500" spc="125" dirty="0">
                <a:latin typeface="Impact"/>
                <a:cs typeface="Impact"/>
              </a:rPr>
              <a:t>dealer, </a:t>
            </a:r>
            <a:r>
              <a:rPr sz="1500" spc="45" dirty="0">
                <a:latin typeface="Impact"/>
                <a:cs typeface="Impact"/>
              </a:rPr>
              <a:t>usually </a:t>
            </a:r>
            <a:r>
              <a:rPr sz="1500" spc="85" dirty="0">
                <a:latin typeface="Impact"/>
                <a:cs typeface="Impact"/>
              </a:rPr>
              <a:t>specifying  </a:t>
            </a:r>
            <a:r>
              <a:rPr sz="1500" spc="125" dirty="0">
                <a:latin typeface="Impact"/>
                <a:cs typeface="Impact"/>
              </a:rPr>
              <a:t>that </a:t>
            </a:r>
            <a:r>
              <a:rPr sz="1500" spc="130" dirty="0">
                <a:latin typeface="Impact"/>
                <a:cs typeface="Impact"/>
              </a:rPr>
              <a:t>the </a:t>
            </a:r>
            <a:r>
              <a:rPr sz="1500" spc="125" dirty="0">
                <a:latin typeface="Impact"/>
                <a:cs typeface="Impact"/>
              </a:rPr>
              <a:t>manufacturer </a:t>
            </a:r>
            <a:r>
              <a:rPr sz="1500" spc="-20" dirty="0">
                <a:latin typeface="Impact"/>
                <a:cs typeface="Impact"/>
              </a:rPr>
              <a:t>will </a:t>
            </a:r>
            <a:r>
              <a:rPr sz="1500" spc="190" dirty="0">
                <a:latin typeface="Impact"/>
                <a:cs typeface="Impact"/>
              </a:rPr>
              <a:t>make </a:t>
            </a:r>
            <a:r>
              <a:rPr sz="1500" spc="170" dirty="0">
                <a:latin typeface="Impact"/>
                <a:cs typeface="Impact"/>
              </a:rPr>
              <a:t>any </a:t>
            </a:r>
            <a:r>
              <a:rPr sz="1500" spc="45" dirty="0">
                <a:latin typeface="Impact"/>
                <a:cs typeface="Impact"/>
              </a:rPr>
              <a:t>repairs </a:t>
            </a:r>
            <a:r>
              <a:rPr sz="1500" spc="60" dirty="0">
                <a:latin typeface="Impact"/>
                <a:cs typeface="Impact"/>
              </a:rPr>
              <a:t>or </a:t>
            </a:r>
            <a:r>
              <a:rPr sz="1500" spc="135" dirty="0">
                <a:latin typeface="Impact"/>
                <a:cs typeface="Impact"/>
              </a:rPr>
              <a:t>replace </a:t>
            </a:r>
            <a:r>
              <a:rPr sz="1500" spc="140" dirty="0">
                <a:latin typeface="Impact"/>
                <a:cs typeface="Impact"/>
              </a:rPr>
              <a:t>defective </a:t>
            </a:r>
            <a:r>
              <a:rPr sz="1500" spc="65" dirty="0">
                <a:latin typeface="Impact"/>
                <a:cs typeface="Impact"/>
              </a:rPr>
              <a:t>parts </a:t>
            </a:r>
            <a:r>
              <a:rPr sz="1500" spc="90" dirty="0">
                <a:latin typeface="Impact"/>
                <a:cs typeface="Impact"/>
              </a:rPr>
              <a:t>free  </a:t>
            </a:r>
            <a:r>
              <a:rPr sz="1500" spc="125" dirty="0">
                <a:latin typeface="Impact"/>
                <a:cs typeface="Impact"/>
              </a:rPr>
              <a:t>of </a:t>
            </a:r>
            <a:r>
              <a:rPr sz="1500" spc="160" dirty="0">
                <a:latin typeface="Impact"/>
                <a:cs typeface="Impact"/>
              </a:rPr>
              <a:t>charge </a:t>
            </a:r>
            <a:r>
              <a:rPr sz="1500" spc="55" dirty="0">
                <a:latin typeface="Impact"/>
                <a:cs typeface="Impact"/>
              </a:rPr>
              <a:t>for </a:t>
            </a:r>
            <a:r>
              <a:rPr sz="1500" spc="265" dirty="0">
                <a:latin typeface="Impact"/>
                <a:cs typeface="Impact"/>
              </a:rPr>
              <a:t>a </a:t>
            </a:r>
            <a:r>
              <a:rPr sz="1500" spc="114" dirty="0">
                <a:latin typeface="Impact"/>
                <a:cs typeface="Impact"/>
              </a:rPr>
              <a:t>stated </a:t>
            </a:r>
            <a:r>
              <a:rPr sz="1500" spc="120" dirty="0">
                <a:latin typeface="Impact"/>
                <a:cs typeface="Impact"/>
              </a:rPr>
              <a:t>period </a:t>
            </a:r>
            <a:r>
              <a:rPr sz="1500" spc="125" dirty="0">
                <a:latin typeface="Impact"/>
                <a:cs typeface="Impact"/>
              </a:rPr>
              <a:t>of</a:t>
            </a:r>
            <a:r>
              <a:rPr sz="1500" spc="-135" dirty="0">
                <a:latin typeface="Impact"/>
                <a:cs typeface="Impact"/>
              </a:rPr>
              <a:t> </a:t>
            </a:r>
            <a:r>
              <a:rPr sz="1500" spc="110" dirty="0">
                <a:latin typeface="Impact"/>
                <a:cs typeface="Impact"/>
              </a:rPr>
              <a:t>time.</a:t>
            </a:r>
            <a:endParaRPr sz="1500">
              <a:latin typeface="Impact"/>
              <a:cs typeface="Impact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8739" y="2656459"/>
            <a:ext cx="13798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85" dirty="0">
                <a:latin typeface="Impact"/>
                <a:cs typeface="Impact"/>
              </a:rPr>
              <a:t>Maintainability</a:t>
            </a:r>
            <a:endParaRPr sz="1500">
              <a:latin typeface="Impact"/>
              <a:cs typeface="Impact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1961514" y="2656459"/>
            <a:ext cx="6566534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90" dirty="0">
                <a:latin typeface="Impact"/>
                <a:cs typeface="Impact"/>
              </a:rPr>
              <a:t>The </a:t>
            </a:r>
            <a:r>
              <a:rPr sz="1500" spc="120" dirty="0">
                <a:latin typeface="Impact"/>
                <a:cs typeface="Impact"/>
              </a:rPr>
              <a:t>measure </a:t>
            </a:r>
            <a:r>
              <a:rPr sz="1500" spc="125" dirty="0">
                <a:latin typeface="Impact"/>
                <a:cs typeface="Impact"/>
              </a:rPr>
              <a:t>of </a:t>
            </a:r>
            <a:r>
              <a:rPr sz="1500" spc="130" dirty="0">
                <a:latin typeface="Impact"/>
                <a:cs typeface="Impact"/>
              </a:rPr>
              <a:t>the </a:t>
            </a:r>
            <a:r>
              <a:rPr sz="1500" spc="50" dirty="0">
                <a:latin typeface="Impact"/>
                <a:cs typeface="Impact"/>
              </a:rPr>
              <a:t>ability </a:t>
            </a:r>
            <a:r>
              <a:rPr sz="1500" spc="125" dirty="0">
                <a:latin typeface="Impact"/>
                <a:cs typeface="Impact"/>
              </a:rPr>
              <a:t>of </a:t>
            </a:r>
            <a:r>
              <a:rPr sz="1500" spc="195" dirty="0">
                <a:latin typeface="Impact"/>
                <a:cs typeface="Impact"/>
              </a:rPr>
              <a:t>an </a:t>
            </a:r>
            <a:r>
              <a:rPr sz="1500" spc="100" dirty="0">
                <a:latin typeface="Impact"/>
                <a:cs typeface="Impact"/>
              </a:rPr>
              <a:t>item </a:t>
            </a:r>
            <a:r>
              <a:rPr sz="1500" spc="135" dirty="0">
                <a:latin typeface="Impact"/>
                <a:cs typeface="Impact"/>
              </a:rPr>
              <a:t>to </a:t>
            </a:r>
            <a:r>
              <a:rPr sz="1500" spc="220" dirty="0">
                <a:latin typeface="Impact"/>
                <a:cs typeface="Impact"/>
              </a:rPr>
              <a:t>be </a:t>
            </a:r>
            <a:r>
              <a:rPr sz="1500" spc="110" dirty="0">
                <a:latin typeface="Impact"/>
                <a:cs typeface="Impact"/>
              </a:rPr>
              <a:t>retained </a:t>
            </a:r>
            <a:r>
              <a:rPr sz="1500" spc="10" dirty="0">
                <a:latin typeface="Impact"/>
                <a:cs typeface="Impact"/>
              </a:rPr>
              <a:t>in </a:t>
            </a:r>
            <a:r>
              <a:rPr sz="1500" spc="60" dirty="0">
                <a:latin typeface="Impact"/>
                <a:cs typeface="Impact"/>
              </a:rPr>
              <a:t>or </a:t>
            </a:r>
            <a:r>
              <a:rPr sz="1500" spc="110" dirty="0">
                <a:latin typeface="Impact"/>
                <a:cs typeface="Impact"/>
              </a:rPr>
              <a:t>retained </a:t>
            </a:r>
            <a:r>
              <a:rPr sz="1500" spc="10" dirty="0">
                <a:latin typeface="Impact"/>
                <a:cs typeface="Impact"/>
              </a:rPr>
              <a:t>in </a:t>
            </a:r>
            <a:r>
              <a:rPr sz="1500" spc="60" dirty="0">
                <a:latin typeface="Impact"/>
                <a:cs typeface="Impact"/>
              </a:rPr>
              <a:t>or  </a:t>
            </a:r>
            <a:r>
              <a:rPr sz="1500" spc="80" dirty="0">
                <a:latin typeface="Impact"/>
                <a:cs typeface="Impact"/>
              </a:rPr>
              <a:t>restored </a:t>
            </a:r>
            <a:r>
              <a:rPr sz="1500" spc="135" dirty="0">
                <a:latin typeface="Impact"/>
                <a:cs typeface="Impact"/>
              </a:rPr>
              <a:t>to </a:t>
            </a:r>
            <a:r>
              <a:rPr sz="1500" spc="265" dirty="0">
                <a:latin typeface="Impact"/>
                <a:cs typeface="Impact"/>
              </a:rPr>
              <a:t>a </a:t>
            </a:r>
            <a:r>
              <a:rPr sz="1500" spc="90" dirty="0">
                <a:latin typeface="Impact"/>
                <a:cs typeface="Impact"/>
              </a:rPr>
              <a:t>specified </a:t>
            </a:r>
            <a:r>
              <a:rPr sz="1500" spc="110" dirty="0">
                <a:latin typeface="Impact"/>
                <a:cs typeface="Impact"/>
              </a:rPr>
              <a:t>condition </a:t>
            </a:r>
            <a:r>
              <a:rPr sz="1500" spc="170" dirty="0">
                <a:latin typeface="Impact"/>
                <a:cs typeface="Impact"/>
              </a:rPr>
              <a:t>when </a:t>
            </a:r>
            <a:r>
              <a:rPr sz="1500" spc="160" dirty="0">
                <a:latin typeface="Impact"/>
                <a:cs typeface="Impact"/>
              </a:rPr>
              <a:t>maintenance </a:t>
            </a:r>
            <a:r>
              <a:rPr sz="1500" spc="-114" dirty="0">
                <a:latin typeface="Impact"/>
                <a:cs typeface="Impact"/>
              </a:rPr>
              <a:t>is </a:t>
            </a:r>
            <a:r>
              <a:rPr sz="1500" spc="130" dirty="0">
                <a:latin typeface="Impact"/>
                <a:cs typeface="Impact"/>
              </a:rPr>
              <a:t>performed </a:t>
            </a:r>
            <a:r>
              <a:rPr sz="1500" spc="180" dirty="0">
                <a:latin typeface="Impact"/>
                <a:cs typeface="Impact"/>
              </a:rPr>
              <a:t>by  </a:t>
            </a:r>
            <a:r>
              <a:rPr sz="1500" spc="85" dirty="0">
                <a:latin typeface="Impact"/>
                <a:cs typeface="Impact"/>
              </a:rPr>
              <a:t>personnel </a:t>
            </a:r>
            <a:r>
              <a:rPr sz="1500" spc="140" dirty="0">
                <a:latin typeface="Impact"/>
                <a:cs typeface="Impact"/>
              </a:rPr>
              <a:t>having </a:t>
            </a:r>
            <a:r>
              <a:rPr sz="1500" spc="90" dirty="0">
                <a:latin typeface="Impact"/>
                <a:cs typeface="Impact"/>
              </a:rPr>
              <a:t>specified </a:t>
            </a:r>
            <a:r>
              <a:rPr sz="1500" spc="-85" dirty="0">
                <a:latin typeface="Impact"/>
                <a:cs typeface="Impact"/>
              </a:rPr>
              <a:t>skill </a:t>
            </a:r>
            <a:r>
              <a:rPr sz="1500" spc="60" dirty="0">
                <a:latin typeface="Impact"/>
                <a:cs typeface="Impact"/>
              </a:rPr>
              <a:t>levels, </a:t>
            </a:r>
            <a:r>
              <a:rPr sz="1500" spc="50" dirty="0">
                <a:latin typeface="Impact"/>
                <a:cs typeface="Impact"/>
              </a:rPr>
              <a:t>using </a:t>
            </a:r>
            <a:r>
              <a:rPr sz="1500" spc="95" dirty="0">
                <a:latin typeface="Impact"/>
                <a:cs typeface="Impact"/>
              </a:rPr>
              <a:t>prescribed </a:t>
            </a:r>
            <a:r>
              <a:rPr sz="1500" spc="114" dirty="0">
                <a:latin typeface="Impact"/>
                <a:cs typeface="Impact"/>
              </a:rPr>
              <a:t>procedures</a:t>
            </a:r>
            <a:r>
              <a:rPr sz="1500" spc="120" dirty="0">
                <a:latin typeface="Impact"/>
                <a:cs typeface="Impact"/>
              </a:rPr>
              <a:t> </a:t>
            </a:r>
            <a:r>
              <a:rPr sz="1500" spc="210" dirty="0">
                <a:latin typeface="Impact"/>
                <a:cs typeface="Impact"/>
              </a:rPr>
              <a:t>and</a:t>
            </a:r>
            <a:endParaRPr sz="1500">
              <a:latin typeface="Impact"/>
              <a:cs typeface="Impact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961514" y="3342513"/>
            <a:ext cx="686435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60" dirty="0">
                <a:latin typeface="Impact"/>
                <a:cs typeface="Impact"/>
              </a:rPr>
              <a:t>resources</a:t>
            </a:r>
            <a:endParaRPr sz="1500">
              <a:latin typeface="Impact"/>
              <a:cs typeface="Impact"/>
            </a:endParaRPr>
          </a:p>
          <a:p>
            <a:pPr marL="12700" marR="5080">
              <a:lnSpc>
                <a:spcPct val="100000"/>
              </a:lnSpc>
            </a:pPr>
            <a:r>
              <a:rPr sz="1500" spc="100" dirty="0">
                <a:latin typeface="Impact"/>
                <a:cs typeface="Impact"/>
              </a:rPr>
              <a:t>Applies </a:t>
            </a:r>
            <a:r>
              <a:rPr sz="1500" spc="135" dirty="0">
                <a:latin typeface="Impact"/>
                <a:cs typeface="Impact"/>
              </a:rPr>
              <a:t>to </a:t>
            </a:r>
            <a:r>
              <a:rPr sz="1500" spc="265" dirty="0">
                <a:latin typeface="Impact"/>
                <a:cs typeface="Impact"/>
              </a:rPr>
              <a:t>a </a:t>
            </a:r>
            <a:r>
              <a:rPr sz="1500" spc="105" dirty="0">
                <a:latin typeface="Impact"/>
                <a:cs typeface="Impact"/>
              </a:rPr>
              <a:t>major </a:t>
            </a:r>
            <a:r>
              <a:rPr sz="1500" spc="20" dirty="0">
                <a:latin typeface="Impact"/>
                <a:cs typeface="Impact"/>
              </a:rPr>
              <a:t>tasks </a:t>
            </a:r>
            <a:r>
              <a:rPr sz="1500" spc="135" dirty="0">
                <a:latin typeface="Impact"/>
                <a:cs typeface="Impact"/>
              </a:rPr>
              <a:t>where </a:t>
            </a:r>
            <a:r>
              <a:rPr sz="1500" spc="195" dirty="0">
                <a:latin typeface="Impact"/>
                <a:cs typeface="Impact"/>
              </a:rPr>
              <a:t>many </a:t>
            </a:r>
            <a:r>
              <a:rPr sz="1500" spc="60" dirty="0">
                <a:latin typeface="Impact"/>
                <a:cs typeface="Impact"/>
              </a:rPr>
              <a:t>repetitions </a:t>
            </a:r>
            <a:r>
              <a:rPr sz="1500" spc="125" dirty="0">
                <a:latin typeface="Impact"/>
                <a:cs typeface="Impact"/>
              </a:rPr>
              <a:t>are </a:t>
            </a:r>
            <a:r>
              <a:rPr sz="1500" spc="180" dirty="0">
                <a:latin typeface="Impact"/>
                <a:cs typeface="Impact"/>
              </a:rPr>
              <a:t>expected </a:t>
            </a:r>
            <a:r>
              <a:rPr sz="1500" spc="210" dirty="0">
                <a:latin typeface="Impact"/>
                <a:cs typeface="Impact"/>
              </a:rPr>
              <a:t>and </a:t>
            </a:r>
            <a:r>
              <a:rPr sz="1500" spc="135" dirty="0">
                <a:latin typeface="Impact"/>
                <a:cs typeface="Impact"/>
              </a:rPr>
              <a:t>where  </a:t>
            </a:r>
            <a:r>
              <a:rPr sz="1500" spc="110" dirty="0">
                <a:latin typeface="Impact"/>
                <a:cs typeface="Impact"/>
              </a:rPr>
              <a:t>considerable </a:t>
            </a:r>
            <a:r>
              <a:rPr sz="1500" spc="100" dirty="0">
                <a:latin typeface="Impact"/>
                <a:cs typeface="Impact"/>
              </a:rPr>
              <a:t>time </a:t>
            </a:r>
            <a:r>
              <a:rPr sz="1500" spc="-114" dirty="0">
                <a:latin typeface="Impact"/>
                <a:cs typeface="Impact"/>
              </a:rPr>
              <a:t>is </a:t>
            </a:r>
            <a:r>
              <a:rPr sz="1500" spc="95" dirty="0">
                <a:latin typeface="Impact"/>
                <a:cs typeface="Impact"/>
              </a:rPr>
              <a:t>required</a:t>
            </a:r>
            <a:endParaRPr sz="1500">
              <a:latin typeface="Impact"/>
              <a:cs typeface="Impact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8739" y="4171315"/>
            <a:ext cx="10883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80" dirty="0">
                <a:latin typeface="Impact"/>
                <a:cs typeface="Impact"/>
              </a:rPr>
              <a:t>Availability</a:t>
            </a:r>
            <a:endParaRPr sz="1600">
              <a:latin typeface="Impact"/>
              <a:cs typeface="Impact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1961514" y="4171315"/>
            <a:ext cx="70942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325" dirty="0">
                <a:latin typeface="Impact"/>
                <a:cs typeface="Impact"/>
              </a:rPr>
              <a:t>A </a:t>
            </a:r>
            <a:r>
              <a:rPr sz="1400" spc="85" dirty="0">
                <a:latin typeface="Impact"/>
                <a:cs typeface="Impact"/>
              </a:rPr>
              <a:t>tool </a:t>
            </a:r>
            <a:r>
              <a:rPr sz="1400" spc="55" dirty="0">
                <a:latin typeface="Impact"/>
                <a:cs typeface="Impact"/>
              </a:rPr>
              <a:t>for </a:t>
            </a:r>
            <a:r>
              <a:rPr sz="1400" spc="95" dirty="0">
                <a:latin typeface="Impact"/>
                <a:cs typeface="Impact"/>
              </a:rPr>
              <a:t>measuring </a:t>
            </a:r>
            <a:r>
              <a:rPr sz="1400" spc="114" dirty="0">
                <a:latin typeface="Impact"/>
                <a:cs typeface="Impact"/>
              </a:rPr>
              <a:t>the </a:t>
            </a:r>
            <a:r>
              <a:rPr sz="1400" spc="125" dirty="0">
                <a:latin typeface="Impact"/>
                <a:cs typeface="Impact"/>
              </a:rPr>
              <a:t>percent </a:t>
            </a:r>
            <a:r>
              <a:rPr sz="1400" spc="114" dirty="0">
                <a:latin typeface="Impact"/>
                <a:cs typeface="Impact"/>
              </a:rPr>
              <a:t>of </a:t>
            </a:r>
            <a:r>
              <a:rPr sz="1400" spc="95" dirty="0">
                <a:latin typeface="Impact"/>
                <a:cs typeface="Impact"/>
              </a:rPr>
              <a:t>time </a:t>
            </a:r>
            <a:r>
              <a:rPr sz="1400" spc="185" dirty="0">
                <a:latin typeface="Impact"/>
                <a:cs typeface="Impact"/>
              </a:rPr>
              <a:t>an </a:t>
            </a:r>
            <a:r>
              <a:rPr sz="1400" spc="95" dirty="0">
                <a:latin typeface="Impact"/>
                <a:cs typeface="Impact"/>
              </a:rPr>
              <a:t>item </a:t>
            </a:r>
            <a:r>
              <a:rPr sz="1400" spc="60" dirty="0">
                <a:latin typeface="Impact"/>
                <a:cs typeface="Impact"/>
              </a:rPr>
              <a:t>or </a:t>
            </a:r>
            <a:r>
              <a:rPr sz="1400" spc="55" dirty="0">
                <a:latin typeface="Impact"/>
                <a:cs typeface="Impact"/>
              </a:rPr>
              <a:t>system </a:t>
            </a:r>
            <a:r>
              <a:rPr sz="1400" spc="-105" dirty="0">
                <a:latin typeface="Impact"/>
                <a:cs typeface="Impact"/>
              </a:rPr>
              <a:t>is </a:t>
            </a:r>
            <a:r>
              <a:rPr sz="1400" spc="15" dirty="0">
                <a:latin typeface="Impact"/>
                <a:cs typeface="Impact"/>
              </a:rPr>
              <a:t>in </a:t>
            </a:r>
            <a:r>
              <a:rPr sz="1400" spc="250" dirty="0">
                <a:latin typeface="Impact"/>
                <a:cs typeface="Impact"/>
              </a:rPr>
              <a:t>a </a:t>
            </a:r>
            <a:r>
              <a:rPr sz="1400" spc="80" dirty="0">
                <a:latin typeface="Impact"/>
                <a:cs typeface="Impact"/>
              </a:rPr>
              <a:t>state </a:t>
            </a:r>
            <a:r>
              <a:rPr sz="1400" spc="114" dirty="0">
                <a:latin typeface="Impact"/>
                <a:cs typeface="Impact"/>
              </a:rPr>
              <a:t>of </a:t>
            </a:r>
            <a:r>
              <a:rPr sz="1400" spc="65" dirty="0">
                <a:latin typeface="Impact"/>
                <a:cs typeface="Impact"/>
              </a:rPr>
              <a:t>readiness  </a:t>
            </a:r>
            <a:r>
              <a:rPr sz="1400" spc="130" dirty="0">
                <a:latin typeface="Impact"/>
                <a:cs typeface="Impact"/>
              </a:rPr>
              <a:t>where </a:t>
            </a:r>
            <a:r>
              <a:rPr sz="1400" spc="-20" dirty="0">
                <a:latin typeface="Impact"/>
                <a:cs typeface="Impact"/>
              </a:rPr>
              <a:t>it </a:t>
            </a:r>
            <a:r>
              <a:rPr sz="1400" spc="-105" dirty="0">
                <a:latin typeface="Impact"/>
                <a:cs typeface="Impact"/>
              </a:rPr>
              <a:t>is </a:t>
            </a:r>
            <a:r>
              <a:rPr sz="1400" spc="140" dirty="0">
                <a:latin typeface="Impact"/>
                <a:cs typeface="Impact"/>
              </a:rPr>
              <a:t>operable </a:t>
            </a:r>
            <a:r>
              <a:rPr sz="1400" spc="200" dirty="0">
                <a:latin typeface="Impact"/>
                <a:cs typeface="Impact"/>
              </a:rPr>
              <a:t>and </a:t>
            </a:r>
            <a:r>
              <a:rPr sz="1400" spc="195" dirty="0">
                <a:latin typeface="Impact"/>
                <a:cs typeface="Impact"/>
              </a:rPr>
              <a:t>can </a:t>
            </a:r>
            <a:r>
              <a:rPr sz="1400" spc="210" dirty="0">
                <a:latin typeface="Impact"/>
                <a:cs typeface="Impact"/>
              </a:rPr>
              <a:t>be </a:t>
            </a:r>
            <a:r>
              <a:rPr sz="1400" spc="145" dirty="0">
                <a:latin typeface="Impact"/>
                <a:cs typeface="Impact"/>
              </a:rPr>
              <a:t>committed </a:t>
            </a:r>
            <a:r>
              <a:rPr sz="1400" spc="120" dirty="0">
                <a:latin typeface="Impact"/>
                <a:cs typeface="Impact"/>
              </a:rPr>
              <a:t>to </a:t>
            </a:r>
            <a:r>
              <a:rPr sz="1400" spc="60" dirty="0">
                <a:latin typeface="Impact"/>
                <a:cs typeface="Impact"/>
              </a:rPr>
              <a:t>use </a:t>
            </a:r>
            <a:r>
              <a:rPr sz="1400" spc="165" dirty="0">
                <a:latin typeface="Impact"/>
                <a:cs typeface="Impact"/>
              </a:rPr>
              <a:t>when </a:t>
            </a:r>
            <a:r>
              <a:rPr sz="1400" spc="114" dirty="0">
                <a:latin typeface="Impact"/>
                <a:cs typeface="Impact"/>
              </a:rPr>
              <a:t>called </a:t>
            </a:r>
            <a:r>
              <a:rPr sz="1400" spc="160" dirty="0">
                <a:latin typeface="Impact"/>
                <a:cs typeface="Impact"/>
              </a:rPr>
              <a:t>upon.</a:t>
            </a:r>
            <a:r>
              <a:rPr sz="1400" spc="45" dirty="0">
                <a:latin typeface="Impact"/>
                <a:cs typeface="Impact"/>
              </a:rPr>
              <a:t> </a:t>
            </a:r>
            <a:r>
              <a:rPr sz="1400" spc="70" dirty="0">
                <a:latin typeface="Impact"/>
                <a:cs typeface="Impact"/>
              </a:rPr>
              <a:t>Availability</a:t>
            </a:r>
            <a:endParaRPr sz="1400">
              <a:latin typeface="Impact"/>
              <a:cs typeface="Impact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961514" y="4598034"/>
            <a:ext cx="6674484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105" dirty="0">
                <a:latin typeface="Impact"/>
                <a:cs typeface="Impact"/>
              </a:rPr>
              <a:t>ceases </a:t>
            </a:r>
            <a:r>
              <a:rPr sz="1400" spc="150" dirty="0">
                <a:latin typeface="Impact"/>
                <a:cs typeface="Impact"/>
              </a:rPr>
              <a:t>because </a:t>
            </a:r>
            <a:r>
              <a:rPr sz="1400" spc="114" dirty="0">
                <a:latin typeface="Impact"/>
                <a:cs typeface="Impact"/>
              </a:rPr>
              <a:t>of </a:t>
            </a:r>
            <a:r>
              <a:rPr sz="1400" spc="250" dirty="0">
                <a:latin typeface="Impact"/>
                <a:cs typeface="Impact"/>
              </a:rPr>
              <a:t>a </a:t>
            </a:r>
            <a:r>
              <a:rPr sz="1400" spc="145" dirty="0">
                <a:latin typeface="Impact"/>
                <a:cs typeface="Impact"/>
              </a:rPr>
              <a:t>downing event </a:t>
            </a:r>
            <a:r>
              <a:rPr sz="1400" spc="110" dirty="0">
                <a:latin typeface="Impact"/>
                <a:cs typeface="Impact"/>
              </a:rPr>
              <a:t>that </a:t>
            </a:r>
            <a:r>
              <a:rPr sz="1400" spc="90" dirty="0">
                <a:latin typeface="Impact"/>
                <a:cs typeface="Impact"/>
              </a:rPr>
              <a:t>causes </a:t>
            </a:r>
            <a:r>
              <a:rPr sz="1400" spc="114" dirty="0">
                <a:latin typeface="Impact"/>
                <a:cs typeface="Impact"/>
              </a:rPr>
              <a:t>the </a:t>
            </a:r>
            <a:r>
              <a:rPr sz="1400" spc="95" dirty="0">
                <a:latin typeface="Impact"/>
                <a:cs typeface="Impact"/>
              </a:rPr>
              <a:t>item/to </a:t>
            </a:r>
            <a:r>
              <a:rPr sz="1400" spc="55" dirty="0">
                <a:latin typeface="Impact"/>
                <a:cs typeface="Impact"/>
              </a:rPr>
              <a:t>system </a:t>
            </a:r>
            <a:r>
              <a:rPr sz="1400" spc="210" dirty="0">
                <a:latin typeface="Impact"/>
                <a:cs typeface="Impact"/>
              </a:rPr>
              <a:t>become  </a:t>
            </a:r>
            <a:r>
              <a:rPr sz="1400" spc="114" dirty="0">
                <a:latin typeface="Impact"/>
                <a:cs typeface="Impact"/>
              </a:rPr>
              <a:t>unavailable </a:t>
            </a:r>
            <a:r>
              <a:rPr sz="1400" spc="120" dirty="0">
                <a:latin typeface="Impact"/>
                <a:cs typeface="Impact"/>
              </a:rPr>
              <a:t>to </a:t>
            </a:r>
            <a:r>
              <a:rPr sz="1400" spc="45" dirty="0">
                <a:latin typeface="Impact"/>
                <a:cs typeface="Impact"/>
              </a:rPr>
              <a:t>initiate </a:t>
            </a:r>
            <a:r>
              <a:rPr sz="1400" spc="250" dirty="0">
                <a:latin typeface="Impact"/>
                <a:cs typeface="Impact"/>
              </a:rPr>
              <a:t>a </a:t>
            </a:r>
            <a:r>
              <a:rPr sz="1400" spc="15" dirty="0">
                <a:latin typeface="Impact"/>
                <a:cs typeface="Impact"/>
              </a:rPr>
              <a:t>mission </a:t>
            </a:r>
            <a:r>
              <a:rPr sz="1400" spc="165" dirty="0">
                <a:latin typeface="Impact"/>
                <a:cs typeface="Impact"/>
              </a:rPr>
              <a:t>when </a:t>
            </a:r>
            <a:r>
              <a:rPr sz="1400" spc="114" dirty="0">
                <a:latin typeface="Impact"/>
                <a:cs typeface="Impact"/>
              </a:rPr>
              <a:t>called</a:t>
            </a:r>
            <a:r>
              <a:rPr sz="1400" spc="35" dirty="0">
                <a:latin typeface="Impact"/>
                <a:cs typeface="Impact"/>
              </a:rPr>
              <a:t> </a:t>
            </a:r>
            <a:r>
              <a:rPr sz="1400" spc="170" dirty="0">
                <a:latin typeface="Impact"/>
                <a:cs typeface="Impact"/>
              </a:rPr>
              <a:t>upon</a:t>
            </a:r>
            <a:endParaRPr sz="1400">
              <a:latin typeface="Impact"/>
              <a:cs typeface="Impac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Times New Roman"/>
              <a:cs typeface="Times New Roman"/>
            </a:endParaRPr>
          </a:p>
          <a:p>
            <a:pPr marL="81280">
              <a:lnSpc>
                <a:spcPct val="100000"/>
              </a:lnSpc>
            </a:pPr>
            <a:r>
              <a:rPr sz="1400" spc="80" dirty="0">
                <a:latin typeface="Impact"/>
                <a:cs typeface="Impact"/>
              </a:rPr>
              <a:t>Availability=MTBF/(MTBF+MTTR)</a:t>
            </a:r>
            <a:endParaRPr sz="1400">
              <a:latin typeface="Impact"/>
              <a:cs typeface="Impact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8739" y="5543194"/>
            <a:ext cx="88709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40" dirty="0">
                <a:latin typeface="Impact"/>
                <a:cs typeface="Impact"/>
              </a:rPr>
              <a:t>Reliability</a:t>
            </a:r>
            <a:endParaRPr sz="1500">
              <a:latin typeface="Impact"/>
              <a:cs typeface="Impact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961514" y="5543194"/>
            <a:ext cx="64147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latin typeface="Impact"/>
                <a:cs typeface="Impact"/>
              </a:rPr>
              <a:t>The </a:t>
            </a:r>
            <a:r>
              <a:rPr sz="1600" spc="50" dirty="0">
                <a:latin typeface="Impact"/>
                <a:cs typeface="Impact"/>
              </a:rPr>
              <a:t>ability </a:t>
            </a:r>
            <a:r>
              <a:rPr sz="1600" spc="130" dirty="0">
                <a:latin typeface="Impact"/>
                <a:cs typeface="Impact"/>
              </a:rPr>
              <a:t>of </a:t>
            </a:r>
            <a:r>
              <a:rPr sz="1600" spc="204" dirty="0">
                <a:latin typeface="Impact"/>
                <a:cs typeface="Impact"/>
              </a:rPr>
              <a:t>an </a:t>
            </a:r>
            <a:r>
              <a:rPr sz="1600" spc="100" dirty="0">
                <a:latin typeface="Impact"/>
                <a:cs typeface="Impact"/>
              </a:rPr>
              <a:t>item </a:t>
            </a:r>
            <a:r>
              <a:rPr sz="1600" spc="130" dirty="0">
                <a:latin typeface="Impact"/>
                <a:cs typeface="Impact"/>
              </a:rPr>
              <a:t>to </a:t>
            </a:r>
            <a:r>
              <a:rPr sz="1600" spc="114" dirty="0">
                <a:latin typeface="Impact"/>
                <a:cs typeface="Impact"/>
              </a:rPr>
              <a:t>perform </a:t>
            </a:r>
            <a:r>
              <a:rPr sz="1600" spc="280" dirty="0">
                <a:latin typeface="Impact"/>
                <a:cs typeface="Impact"/>
              </a:rPr>
              <a:t>a </a:t>
            </a:r>
            <a:r>
              <a:rPr sz="1600" spc="95" dirty="0">
                <a:latin typeface="Impact"/>
                <a:cs typeface="Impact"/>
              </a:rPr>
              <a:t>required </a:t>
            </a:r>
            <a:r>
              <a:rPr sz="1600" spc="100" dirty="0">
                <a:latin typeface="Impact"/>
                <a:cs typeface="Impact"/>
              </a:rPr>
              <a:t>function </a:t>
            </a:r>
            <a:r>
              <a:rPr sz="1600" spc="130" dirty="0">
                <a:latin typeface="Impact"/>
                <a:cs typeface="Impact"/>
              </a:rPr>
              <a:t>under</a:t>
            </a:r>
            <a:r>
              <a:rPr sz="1600" spc="270" dirty="0">
                <a:latin typeface="Impact"/>
                <a:cs typeface="Impact"/>
              </a:rPr>
              <a:t> </a:t>
            </a:r>
            <a:r>
              <a:rPr sz="1600" spc="114" dirty="0">
                <a:latin typeface="Impact"/>
                <a:cs typeface="Impact"/>
              </a:rPr>
              <a:t>stated</a:t>
            </a:r>
            <a:endParaRPr sz="1600">
              <a:latin typeface="Impact"/>
              <a:cs typeface="Impact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961514" y="5787034"/>
            <a:ext cx="709104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latin typeface="Impact"/>
                <a:cs typeface="Impact"/>
              </a:rPr>
              <a:t>conditions </a:t>
            </a:r>
            <a:r>
              <a:rPr sz="1600" spc="55" dirty="0">
                <a:latin typeface="Impact"/>
                <a:cs typeface="Impact"/>
              </a:rPr>
              <a:t>for </a:t>
            </a:r>
            <a:r>
              <a:rPr sz="1600" spc="280" dirty="0">
                <a:latin typeface="Impact"/>
                <a:cs typeface="Impact"/>
              </a:rPr>
              <a:t>a </a:t>
            </a:r>
            <a:r>
              <a:rPr sz="1600" spc="114" dirty="0">
                <a:latin typeface="Impact"/>
                <a:cs typeface="Impact"/>
              </a:rPr>
              <a:t>stated </a:t>
            </a:r>
            <a:r>
              <a:rPr sz="1600" spc="125" dirty="0">
                <a:latin typeface="Impact"/>
                <a:cs typeface="Impact"/>
              </a:rPr>
              <a:t>period </a:t>
            </a:r>
            <a:r>
              <a:rPr sz="1600" spc="130" dirty="0">
                <a:latin typeface="Impact"/>
                <a:cs typeface="Impact"/>
              </a:rPr>
              <a:t>of </a:t>
            </a:r>
            <a:r>
              <a:rPr sz="1600" spc="105" dirty="0">
                <a:latin typeface="Impact"/>
                <a:cs typeface="Impact"/>
              </a:rPr>
              <a:t>time. </a:t>
            </a:r>
            <a:r>
              <a:rPr sz="1600" spc="-15" dirty="0">
                <a:latin typeface="Impact"/>
                <a:cs typeface="Impact"/>
              </a:rPr>
              <a:t>It </a:t>
            </a:r>
            <a:r>
              <a:rPr sz="1600" spc="-130" dirty="0">
                <a:latin typeface="Impact"/>
                <a:cs typeface="Impact"/>
              </a:rPr>
              <a:t>is </a:t>
            </a:r>
            <a:r>
              <a:rPr sz="1600" spc="50" dirty="0">
                <a:latin typeface="Impact"/>
                <a:cs typeface="Impact"/>
              </a:rPr>
              <a:t>usually </a:t>
            </a:r>
            <a:r>
              <a:rPr sz="1600" spc="190" dirty="0">
                <a:latin typeface="Impact"/>
                <a:cs typeface="Impact"/>
              </a:rPr>
              <a:t>denoted </a:t>
            </a:r>
            <a:r>
              <a:rPr sz="1600" spc="70" dirty="0">
                <a:latin typeface="Impact"/>
                <a:cs typeface="Impact"/>
              </a:rPr>
              <a:t>as </a:t>
            </a:r>
            <a:r>
              <a:rPr sz="1600" spc="90" dirty="0">
                <a:latin typeface="Impact"/>
                <a:cs typeface="Impact"/>
              </a:rPr>
              <a:t>probability  </a:t>
            </a:r>
            <a:r>
              <a:rPr sz="1600" spc="65" dirty="0">
                <a:latin typeface="Impact"/>
                <a:cs typeface="Impact"/>
              </a:rPr>
              <a:t>or </a:t>
            </a:r>
            <a:r>
              <a:rPr sz="1600" spc="75" dirty="0">
                <a:latin typeface="Impact"/>
                <a:cs typeface="Impact"/>
              </a:rPr>
              <a:t>as </a:t>
            </a:r>
            <a:r>
              <a:rPr sz="1600" spc="280" dirty="0">
                <a:latin typeface="Impact"/>
                <a:cs typeface="Impact"/>
              </a:rPr>
              <a:t>a </a:t>
            </a:r>
            <a:r>
              <a:rPr sz="1600" spc="60" dirty="0">
                <a:latin typeface="Impact"/>
                <a:cs typeface="Impact"/>
              </a:rPr>
              <a:t>success</a:t>
            </a:r>
            <a:r>
              <a:rPr sz="1600" spc="215" dirty="0">
                <a:latin typeface="Impact"/>
                <a:cs typeface="Impact"/>
              </a:rPr>
              <a:t> </a:t>
            </a:r>
            <a:r>
              <a:rPr sz="1600" spc="145" dirty="0">
                <a:latin typeface="Impact"/>
                <a:cs typeface="Impact"/>
              </a:rPr>
              <a:t>.</a:t>
            </a:r>
            <a:endParaRPr sz="16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3685" marR="5080" indent="-901065">
              <a:lnSpc>
                <a:spcPct val="100000"/>
              </a:lnSpc>
              <a:spcBef>
                <a:spcPts val="100"/>
              </a:spcBef>
            </a:pPr>
            <a:r>
              <a:rPr sz="3600" spc="180" dirty="0"/>
              <a:t>Highly </a:t>
            </a:r>
            <a:r>
              <a:rPr sz="3600" spc="390" dirty="0"/>
              <a:t>Accelerated </a:t>
            </a:r>
            <a:r>
              <a:rPr sz="3600" spc="-45" dirty="0"/>
              <a:t>Stress  </a:t>
            </a:r>
            <a:r>
              <a:rPr sz="3600" spc="235" dirty="0"/>
              <a:t>Screening</a:t>
            </a:r>
            <a:r>
              <a:rPr sz="3600" spc="350" dirty="0"/>
              <a:t> </a:t>
            </a:r>
            <a:r>
              <a:rPr sz="3600" spc="250" dirty="0"/>
              <a:t>(HASS)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6275705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monitor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production</a:t>
            </a:r>
            <a:r>
              <a:rPr sz="2400" spc="40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process.</a:t>
            </a:r>
            <a:endParaRPr sz="2400">
              <a:latin typeface="Impact"/>
              <a:cs typeface="Impac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287020" marR="5080" indent="-274955">
              <a:lnSpc>
                <a:spcPct val="100000"/>
              </a:lnSpc>
              <a:spcBef>
                <a:spcPts val="5"/>
              </a:spcBef>
              <a:tabLst>
                <a:tab pos="2197735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8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65" dirty="0">
                <a:solidFill>
                  <a:srgbClr val="3D3C2C"/>
                </a:solidFill>
                <a:latin typeface="Impact"/>
                <a:cs typeface="Impact"/>
              </a:rPr>
              <a:t>All</a:t>
            </a:r>
            <a:r>
              <a:rPr sz="2400" spc="22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products	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are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subjected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40" dirty="0">
                <a:solidFill>
                  <a:srgbClr val="3D3C2C"/>
                </a:solidFill>
                <a:latin typeface="Impact"/>
                <a:cs typeface="Impact"/>
              </a:rPr>
              <a:t>same  </a:t>
            </a:r>
            <a:r>
              <a:rPr sz="2400" spc="-30" dirty="0">
                <a:solidFill>
                  <a:srgbClr val="3D3C2C"/>
                </a:solidFill>
                <a:latin typeface="Impact"/>
                <a:cs typeface="Impact"/>
              </a:rPr>
              <a:t>stresses </a:t>
            </a:r>
            <a:r>
              <a:rPr sz="2400" spc="140" dirty="0">
                <a:solidFill>
                  <a:srgbClr val="3D3C2C"/>
                </a:solidFill>
                <a:latin typeface="Impact"/>
                <a:cs typeface="Impact"/>
              </a:rPr>
              <a:t>during </a:t>
            </a:r>
            <a:r>
              <a:rPr sz="2400" spc="240" dirty="0">
                <a:solidFill>
                  <a:srgbClr val="3D3C2C"/>
                </a:solidFill>
                <a:latin typeface="Impact"/>
                <a:cs typeface="Impact"/>
              </a:rPr>
              <a:t>HALT </a:t>
            </a:r>
            <a:r>
              <a:rPr sz="2400" spc="229" dirty="0">
                <a:solidFill>
                  <a:srgbClr val="3D3C2C"/>
                </a:solidFill>
                <a:latin typeface="Impact"/>
                <a:cs typeface="Impact"/>
              </a:rPr>
              <a:t>but, </a:t>
            </a:r>
            <a:r>
              <a:rPr sz="2400" spc="250" dirty="0">
                <a:solidFill>
                  <a:srgbClr val="3D3C2C"/>
                </a:solidFill>
                <a:latin typeface="Impact"/>
                <a:cs typeface="Impact"/>
              </a:rPr>
              <a:t>at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lower</a:t>
            </a:r>
            <a:r>
              <a:rPr sz="2400" spc="-1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level.</a:t>
            </a:r>
            <a:endParaRPr sz="2400">
              <a:latin typeface="Impact"/>
              <a:cs typeface="Impac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Impact"/>
                <a:cs typeface="Impact"/>
              </a:rPr>
              <a:t>It </a:t>
            </a:r>
            <a:r>
              <a:rPr sz="2400" spc="65" dirty="0">
                <a:solidFill>
                  <a:srgbClr val="3D3C2C"/>
                </a:solidFill>
                <a:latin typeface="Impact"/>
                <a:cs typeface="Impact"/>
              </a:rPr>
              <a:t>identifies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process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related</a:t>
            </a:r>
            <a:r>
              <a:rPr sz="2400" spc="38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defects.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3098" y="1004391"/>
            <a:ext cx="57651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1060" marR="5080" indent="-2118995">
              <a:lnSpc>
                <a:spcPct val="100000"/>
              </a:lnSpc>
              <a:spcBef>
                <a:spcPts val="100"/>
              </a:spcBef>
              <a:tabLst>
                <a:tab pos="2919095" algn="l"/>
              </a:tabLst>
            </a:pPr>
            <a:r>
              <a:rPr sz="3600" spc="750" dirty="0"/>
              <a:t>Q</a:t>
            </a:r>
            <a:r>
              <a:rPr sz="3600" spc="705" dirty="0"/>
              <a:t>u</a:t>
            </a:r>
            <a:r>
              <a:rPr sz="3600" spc="220" dirty="0"/>
              <a:t>antitativ</a:t>
            </a:r>
            <a:r>
              <a:rPr sz="3600" spc="305" dirty="0"/>
              <a:t>e</a:t>
            </a:r>
            <a:r>
              <a:rPr sz="3600" dirty="0"/>
              <a:t>	</a:t>
            </a:r>
            <a:r>
              <a:rPr sz="3600" spc="434" dirty="0"/>
              <a:t>Accel</a:t>
            </a:r>
            <a:r>
              <a:rPr sz="3600" spc="475" dirty="0"/>
              <a:t>e</a:t>
            </a:r>
            <a:r>
              <a:rPr sz="3600" spc="275" dirty="0"/>
              <a:t>rated  </a:t>
            </a:r>
            <a:r>
              <a:rPr sz="3600" spc="110" dirty="0"/>
              <a:t>Testing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955" y="2317495"/>
            <a:ext cx="6456045" cy="334517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marR="5080" indent="-274955" algn="just">
              <a:lnSpc>
                <a:spcPts val="2380"/>
              </a:lnSpc>
              <a:spcBef>
                <a:spcPts val="390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Planned/Controlled </a:t>
            </a:r>
            <a:r>
              <a:rPr sz="2200" spc="225" dirty="0">
                <a:solidFill>
                  <a:srgbClr val="3D3C2C"/>
                </a:solidFill>
                <a:latin typeface="Impact"/>
                <a:cs typeface="Impact"/>
              </a:rPr>
              <a:t>accelerated </a:t>
            </a: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testing </a:t>
            </a:r>
            <a:r>
              <a:rPr sz="2200" spc="150" dirty="0">
                <a:solidFill>
                  <a:srgbClr val="3D3C2C"/>
                </a:solidFill>
                <a:latin typeface="Impact"/>
                <a:cs typeface="Impact"/>
              </a:rPr>
              <a:t>from 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which </a:t>
            </a:r>
            <a:r>
              <a:rPr sz="2200" dirty="0">
                <a:solidFill>
                  <a:srgbClr val="3D3C2C"/>
                </a:solidFill>
                <a:latin typeface="Impact"/>
                <a:cs typeface="Impact"/>
              </a:rPr>
              <a:t>TTF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under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normal 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usage 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conditions </a:t>
            </a:r>
            <a:r>
              <a:rPr sz="2200" spc="300" dirty="0">
                <a:solidFill>
                  <a:srgbClr val="3D3C2C"/>
                </a:solidFill>
                <a:latin typeface="Impact"/>
                <a:cs typeface="Impact"/>
              </a:rPr>
              <a:t>can  </a:t>
            </a:r>
            <a:r>
              <a:rPr sz="2200" spc="325" dirty="0">
                <a:solidFill>
                  <a:srgbClr val="3D3C2C"/>
                </a:solidFill>
                <a:latin typeface="Impact"/>
                <a:cs typeface="Impact"/>
              </a:rPr>
              <a:t>be</a:t>
            </a:r>
            <a:r>
              <a:rPr sz="2200" spc="204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derived.</a:t>
            </a:r>
            <a:endParaRPr sz="2200">
              <a:latin typeface="Impact"/>
              <a:cs typeface="Impact"/>
            </a:endParaRPr>
          </a:p>
          <a:p>
            <a:pPr marL="287020" marR="586740" indent="-274955">
              <a:lnSpc>
                <a:spcPts val="2380"/>
              </a:lnSpc>
              <a:spcBef>
                <a:spcPts val="520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175" dirty="0">
                <a:solidFill>
                  <a:srgbClr val="3D3C2C"/>
                </a:solidFill>
                <a:latin typeface="Impact"/>
                <a:cs typeface="Impact"/>
              </a:rPr>
              <a:t>Models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200" spc="325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200" spc="7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200" spc="39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200" spc="105" dirty="0">
                <a:solidFill>
                  <a:srgbClr val="3D3C2C"/>
                </a:solidFill>
                <a:latin typeface="Impact"/>
                <a:cs typeface="Impact"/>
              </a:rPr>
              <a:t>specific </a:t>
            </a:r>
            <a:r>
              <a:rPr sz="2200" spc="250" dirty="0">
                <a:solidFill>
                  <a:srgbClr val="3D3C2C"/>
                </a:solidFill>
                <a:latin typeface="Impact"/>
                <a:cs typeface="Impact"/>
              </a:rPr>
              <a:t>agent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failure </a:t>
            </a:r>
            <a:r>
              <a:rPr sz="2200" spc="285" dirty="0">
                <a:solidFill>
                  <a:srgbClr val="3D3C2C"/>
                </a:solidFill>
                <a:latin typeface="Impact"/>
                <a:cs typeface="Impact"/>
              </a:rPr>
              <a:t>have </a:t>
            </a:r>
            <a:r>
              <a:rPr sz="2200" spc="280" dirty="0">
                <a:solidFill>
                  <a:srgbClr val="3D3C2C"/>
                </a:solidFill>
                <a:latin typeface="Impact"/>
                <a:cs typeface="Impact"/>
              </a:rPr>
              <a:t>been</a:t>
            </a:r>
            <a:r>
              <a:rPr sz="2200" spc="26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70" dirty="0">
                <a:solidFill>
                  <a:srgbClr val="3D3C2C"/>
                </a:solidFill>
                <a:latin typeface="Impact"/>
                <a:cs typeface="Impact"/>
              </a:rPr>
              <a:t>postulated.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235" dirty="0">
                <a:solidFill>
                  <a:srgbClr val="3D3C2C"/>
                </a:solidFill>
                <a:latin typeface="Impact"/>
                <a:cs typeface="Impact"/>
              </a:rPr>
              <a:t>Accelerated</a:t>
            </a:r>
            <a:r>
              <a:rPr sz="2200" spc="15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00" dirty="0">
                <a:solidFill>
                  <a:srgbClr val="3D3C2C"/>
                </a:solidFill>
                <a:latin typeface="Impact"/>
                <a:cs typeface="Impact"/>
              </a:rPr>
              <a:t>Factor(AF)=TTFnormal/TTFstress</a:t>
            </a:r>
            <a:endParaRPr sz="2200">
              <a:latin typeface="Impact"/>
              <a:cs typeface="Impact"/>
            </a:endParaRPr>
          </a:p>
          <a:p>
            <a:pPr marL="287020" marR="878840" indent="-274955">
              <a:lnSpc>
                <a:spcPts val="2380"/>
              </a:lnSpc>
              <a:spcBef>
                <a:spcPts val="560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330" dirty="0">
                <a:solidFill>
                  <a:srgbClr val="3D3C2C"/>
                </a:solidFill>
                <a:latin typeface="Impact"/>
                <a:cs typeface="Impact"/>
              </a:rPr>
              <a:t>AF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200" spc="155" dirty="0">
                <a:solidFill>
                  <a:srgbClr val="3D3C2C"/>
                </a:solidFill>
                <a:latin typeface="Impact"/>
                <a:cs typeface="Impact"/>
              </a:rPr>
              <a:t>derive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normal </a:t>
            </a:r>
            <a:r>
              <a:rPr sz="2200" dirty="0">
                <a:solidFill>
                  <a:srgbClr val="3D3C2C"/>
                </a:solidFill>
                <a:latin typeface="Impact"/>
                <a:cs typeface="Impact"/>
              </a:rPr>
              <a:t>TTF </a:t>
            </a:r>
            <a:r>
              <a:rPr sz="2200" spc="150" dirty="0">
                <a:solidFill>
                  <a:srgbClr val="3D3C2C"/>
                </a:solidFill>
                <a:latin typeface="Impact"/>
                <a:cs typeface="Impact"/>
              </a:rPr>
              <a:t>from  </a:t>
            </a:r>
            <a:r>
              <a:rPr sz="2200" spc="225" dirty="0">
                <a:solidFill>
                  <a:srgbClr val="3D3C2C"/>
                </a:solidFill>
                <a:latin typeface="Impact"/>
                <a:cs typeface="Impact"/>
              </a:rPr>
              <a:t>accelerated</a:t>
            </a:r>
            <a:r>
              <a:rPr sz="2200" spc="21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50" dirty="0">
                <a:solidFill>
                  <a:srgbClr val="3D3C2C"/>
                </a:solidFill>
                <a:latin typeface="Impact"/>
                <a:cs typeface="Impact"/>
              </a:rPr>
              <a:t>TTF.</a:t>
            </a:r>
            <a:endParaRPr sz="2200">
              <a:latin typeface="Impact"/>
              <a:cs typeface="Impact"/>
            </a:endParaRPr>
          </a:p>
          <a:p>
            <a:pPr marL="287020" marR="242570" indent="-274955">
              <a:lnSpc>
                <a:spcPts val="2380"/>
              </a:lnSpc>
              <a:spcBef>
                <a:spcPts val="520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Quantitative ALT </a:t>
            </a:r>
            <a:r>
              <a:rPr sz="2200" spc="95" dirty="0">
                <a:solidFill>
                  <a:srgbClr val="3D3C2C"/>
                </a:solidFill>
                <a:latin typeface="Impact"/>
                <a:cs typeface="Impact"/>
              </a:rPr>
              <a:t>helps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predict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5" dirty="0">
                <a:solidFill>
                  <a:srgbClr val="3D3C2C"/>
                </a:solidFill>
                <a:latin typeface="Impact"/>
                <a:cs typeface="Impact"/>
              </a:rPr>
              <a:t>life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200" spc="204" dirty="0">
                <a:solidFill>
                  <a:srgbClr val="3D3C2C"/>
                </a:solidFill>
                <a:latin typeface="Impact"/>
                <a:cs typeface="Impact"/>
              </a:rPr>
              <a:t>product.</a:t>
            </a:r>
            <a:endParaRPr sz="22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54546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06040" algn="l"/>
                <a:tab pos="3558540" algn="l"/>
              </a:tabLst>
            </a:pPr>
            <a:r>
              <a:rPr sz="4000" spc="275" dirty="0"/>
              <a:t>Improving	</a:t>
            </a:r>
            <a:r>
              <a:rPr sz="4000" spc="340" dirty="0"/>
              <a:t>the	</a:t>
            </a:r>
            <a:r>
              <a:rPr sz="4000" spc="204" dirty="0"/>
              <a:t>process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290063"/>
            <a:ext cx="6212205" cy="319659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87020" marR="5080" indent="-274955">
              <a:lnSpc>
                <a:spcPts val="1920"/>
              </a:lnSpc>
              <a:spcBef>
                <a:spcPts val="565"/>
              </a:spcBef>
            </a:pPr>
            <a:r>
              <a:rPr sz="1500" spc="-14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3D3C2C"/>
                </a:solidFill>
                <a:latin typeface="Impact"/>
                <a:cs typeface="Impact"/>
              </a:rPr>
              <a:t>Continuous </a:t>
            </a:r>
            <a:r>
              <a:rPr sz="2000" spc="185" dirty="0">
                <a:solidFill>
                  <a:srgbClr val="3D3C2C"/>
                </a:solidFill>
                <a:latin typeface="Impact"/>
                <a:cs typeface="Impact"/>
              </a:rPr>
              <a:t>improvement </a:t>
            </a:r>
            <a:r>
              <a:rPr sz="2000" spc="120" dirty="0">
                <a:solidFill>
                  <a:srgbClr val="3D3C2C"/>
                </a:solidFill>
                <a:latin typeface="Impact"/>
                <a:cs typeface="Impact"/>
              </a:rPr>
              <a:t>nearly </a:t>
            </a:r>
            <a:r>
              <a:rPr sz="2000" spc="145" dirty="0">
                <a:solidFill>
                  <a:srgbClr val="3D3C2C"/>
                </a:solidFill>
                <a:latin typeface="Impact"/>
                <a:cs typeface="Impact"/>
              </a:rPr>
              <a:t>always </a:t>
            </a:r>
            <a:r>
              <a:rPr sz="2000" spc="130" dirty="0">
                <a:solidFill>
                  <a:srgbClr val="3D3C2C"/>
                </a:solidFill>
                <a:latin typeface="Impact"/>
                <a:cs typeface="Impact"/>
              </a:rPr>
              <a:t>leads </a:t>
            </a:r>
            <a:r>
              <a:rPr sz="2000" spc="180" dirty="0">
                <a:solidFill>
                  <a:srgbClr val="3D3C2C"/>
                </a:solidFill>
                <a:latin typeface="Impact"/>
                <a:cs typeface="Impact"/>
              </a:rPr>
              <a:t>to  </a:t>
            </a:r>
            <a:r>
              <a:rPr sz="2000" spc="225" dirty="0">
                <a:solidFill>
                  <a:srgbClr val="3D3C2C"/>
                </a:solidFill>
                <a:latin typeface="Impact"/>
                <a:cs typeface="Impact"/>
              </a:rPr>
              <a:t>reduced </a:t>
            </a:r>
            <a:r>
              <a:rPr sz="2000" spc="70" dirty="0">
                <a:solidFill>
                  <a:srgbClr val="3D3C2C"/>
                </a:solidFill>
                <a:latin typeface="Impact"/>
                <a:cs typeface="Impact"/>
              </a:rPr>
              <a:t>costs </a:t>
            </a:r>
            <a:r>
              <a:rPr sz="2000" spc="215" dirty="0">
                <a:solidFill>
                  <a:srgbClr val="3D3C2C"/>
                </a:solidFill>
                <a:latin typeface="Impact"/>
                <a:cs typeface="Impact"/>
              </a:rPr>
              <a:t>, </a:t>
            </a:r>
            <a:r>
              <a:rPr sz="2000" spc="110" dirty="0">
                <a:solidFill>
                  <a:srgbClr val="3D3C2C"/>
                </a:solidFill>
                <a:latin typeface="Impact"/>
                <a:cs typeface="Impact"/>
              </a:rPr>
              <a:t>higher </a:t>
            </a:r>
            <a:r>
              <a:rPr sz="2000" spc="160" dirty="0">
                <a:solidFill>
                  <a:srgbClr val="3D3C2C"/>
                </a:solidFill>
                <a:latin typeface="Impact"/>
                <a:cs typeface="Impact"/>
              </a:rPr>
              <a:t>producitvity,and </a:t>
            </a:r>
            <a:r>
              <a:rPr sz="2000" spc="110" dirty="0">
                <a:solidFill>
                  <a:srgbClr val="3D3C2C"/>
                </a:solidFill>
                <a:latin typeface="Impact"/>
                <a:cs typeface="Impact"/>
              </a:rPr>
              <a:t>higher  </a:t>
            </a:r>
            <a:r>
              <a:rPr sz="2000" spc="30" dirty="0">
                <a:solidFill>
                  <a:srgbClr val="3D3C2C"/>
                </a:solidFill>
                <a:latin typeface="Impact"/>
                <a:cs typeface="Impact"/>
              </a:rPr>
              <a:t>reliability</a:t>
            </a:r>
            <a:endParaRPr sz="2000">
              <a:latin typeface="Impact"/>
              <a:cs typeface="Impact"/>
            </a:endParaRPr>
          </a:p>
          <a:p>
            <a:pPr marL="287020" marR="1159510" indent="-274955">
              <a:lnSpc>
                <a:spcPts val="1920"/>
              </a:lnSpc>
              <a:spcBef>
                <a:spcPts val="484"/>
              </a:spcBef>
            </a:pPr>
            <a:r>
              <a:rPr sz="1500" spc="-14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spc="195" dirty="0">
                <a:solidFill>
                  <a:srgbClr val="3D3C2C"/>
                </a:solidFill>
                <a:latin typeface="Impact"/>
                <a:cs typeface="Impact"/>
              </a:rPr>
              <a:t>Methods </a:t>
            </a:r>
            <a:r>
              <a:rPr sz="2000" spc="170" dirty="0">
                <a:solidFill>
                  <a:srgbClr val="3D3C2C"/>
                </a:solidFill>
                <a:latin typeface="Impact"/>
                <a:cs typeface="Impact"/>
              </a:rPr>
              <a:t>that are </a:t>
            </a:r>
            <a:r>
              <a:rPr sz="2000" spc="160" dirty="0">
                <a:solidFill>
                  <a:srgbClr val="3D3C2C"/>
                </a:solidFill>
                <a:latin typeface="Impact"/>
                <a:cs typeface="Impact"/>
              </a:rPr>
              <a:t>available </a:t>
            </a:r>
            <a:r>
              <a:rPr sz="2000" spc="70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000" spc="105" dirty="0">
                <a:solidFill>
                  <a:srgbClr val="3D3C2C"/>
                </a:solidFill>
                <a:latin typeface="Impact"/>
                <a:cs typeface="Impact"/>
              </a:rPr>
              <a:t>process  </a:t>
            </a:r>
            <a:r>
              <a:rPr sz="2000" spc="220" dirty="0">
                <a:solidFill>
                  <a:srgbClr val="3D3C2C"/>
                </a:solidFill>
                <a:latin typeface="Impact"/>
                <a:cs typeface="Impact"/>
              </a:rPr>
              <a:t>development </a:t>
            </a:r>
            <a:r>
              <a:rPr sz="2000" spc="170" dirty="0">
                <a:solidFill>
                  <a:srgbClr val="3D3C2C"/>
                </a:solidFill>
                <a:latin typeface="Impact"/>
                <a:cs typeface="Impact"/>
              </a:rPr>
              <a:t>are </a:t>
            </a:r>
            <a:r>
              <a:rPr sz="2000" spc="95" dirty="0">
                <a:solidFill>
                  <a:srgbClr val="3D3C2C"/>
                </a:solidFill>
                <a:latin typeface="Impact"/>
                <a:cs typeface="Impact"/>
              </a:rPr>
              <a:t>as</a:t>
            </a:r>
            <a:r>
              <a:rPr sz="2000" spc="13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70" dirty="0">
                <a:solidFill>
                  <a:srgbClr val="3D3C2C"/>
                </a:solidFill>
                <a:latin typeface="Impact"/>
                <a:cs typeface="Impact"/>
              </a:rPr>
              <a:t>follows</a:t>
            </a:r>
            <a:endParaRPr sz="2000">
              <a:latin typeface="Impact"/>
              <a:cs typeface="Impact"/>
            </a:endParaRPr>
          </a:p>
          <a:p>
            <a:pPr marL="287020" indent="-274320">
              <a:lnSpc>
                <a:spcPct val="100000"/>
              </a:lnSpc>
              <a:spcBef>
                <a:spcPts val="15"/>
              </a:spcBef>
              <a:buClr>
                <a:srgbClr val="93C500"/>
              </a:buClr>
              <a:buSzPct val="75000"/>
              <a:buFont typeface="Wingdings"/>
              <a:buChar char=""/>
              <a:tabLst>
                <a:tab pos="287655" algn="l"/>
              </a:tabLst>
            </a:pPr>
            <a:r>
              <a:rPr sz="2000" spc="100" dirty="0">
                <a:solidFill>
                  <a:srgbClr val="3D3C2C"/>
                </a:solidFill>
                <a:latin typeface="Impact"/>
                <a:cs typeface="Impact"/>
              </a:rPr>
              <a:t>Simple</a:t>
            </a:r>
            <a:r>
              <a:rPr sz="2000" spc="16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105" dirty="0">
                <a:solidFill>
                  <a:srgbClr val="3D3C2C"/>
                </a:solidFill>
                <a:latin typeface="Impact"/>
                <a:cs typeface="Impact"/>
              </a:rPr>
              <a:t>charts</a:t>
            </a:r>
            <a:endParaRPr sz="2000">
              <a:latin typeface="Impact"/>
              <a:cs typeface="Impact"/>
            </a:endParaRPr>
          </a:p>
          <a:p>
            <a:pPr marL="287020" indent="-274320">
              <a:lnSpc>
                <a:spcPct val="100000"/>
              </a:lnSpc>
              <a:buClr>
                <a:srgbClr val="93C500"/>
              </a:buClr>
              <a:buSzPct val="75000"/>
              <a:buFont typeface="Wingdings"/>
              <a:buChar char=""/>
              <a:tabLst>
                <a:tab pos="287655" algn="l"/>
              </a:tabLst>
            </a:pPr>
            <a:r>
              <a:rPr sz="2000" spc="155" dirty="0">
                <a:solidFill>
                  <a:srgbClr val="3D3C2C"/>
                </a:solidFill>
                <a:latin typeface="Impact"/>
                <a:cs typeface="Impact"/>
              </a:rPr>
              <a:t>Control</a:t>
            </a:r>
            <a:r>
              <a:rPr sz="2000" spc="16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105" dirty="0">
                <a:solidFill>
                  <a:srgbClr val="3D3C2C"/>
                </a:solidFill>
                <a:latin typeface="Impact"/>
                <a:cs typeface="Impact"/>
              </a:rPr>
              <a:t>charts</a:t>
            </a:r>
            <a:endParaRPr sz="2000">
              <a:latin typeface="Impact"/>
              <a:cs typeface="Impact"/>
            </a:endParaRPr>
          </a:p>
          <a:p>
            <a:pPr marL="287020" indent="-274320">
              <a:lnSpc>
                <a:spcPct val="100000"/>
              </a:lnSpc>
              <a:buClr>
                <a:srgbClr val="93C500"/>
              </a:buClr>
              <a:buSzPct val="75000"/>
              <a:buFont typeface="Wingdings"/>
              <a:buChar char=""/>
              <a:tabLst>
                <a:tab pos="287655" algn="l"/>
              </a:tabLst>
            </a:pPr>
            <a:r>
              <a:rPr sz="2000" spc="75" dirty="0">
                <a:solidFill>
                  <a:srgbClr val="3D3C2C"/>
                </a:solidFill>
                <a:latin typeface="Impact"/>
                <a:cs typeface="Impact"/>
              </a:rPr>
              <a:t>Multi-vari</a:t>
            </a:r>
            <a:r>
              <a:rPr sz="2000" spc="14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105" dirty="0">
                <a:solidFill>
                  <a:srgbClr val="3D3C2C"/>
                </a:solidFill>
                <a:latin typeface="Impact"/>
                <a:cs typeface="Impact"/>
              </a:rPr>
              <a:t>charts</a:t>
            </a:r>
            <a:endParaRPr sz="2000">
              <a:latin typeface="Impact"/>
              <a:cs typeface="Impact"/>
            </a:endParaRPr>
          </a:p>
          <a:p>
            <a:pPr marL="287020" indent="-274320">
              <a:lnSpc>
                <a:spcPct val="100000"/>
              </a:lnSpc>
              <a:spcBef>
                <a:spcPts val="5"/>
              </a:spcBef>
              <a:buClr>
                <a:srgbClr val="93C500"/>
              </a:buClr>
              <a:buSzPct val="75000"/>
              <a:buFont typeface="Wingdings"/>
              <a:buChar char=""/>
              <a:tabLst>
                <a:tab pos="287655" algn="l"/>
              </a:tabLst>
            </a:pPr>
            <a:r>
              <a:rPr sz="2000" spc="50" dirty="0">
                <a:solidFill>
                  <a:srgbClr val="3D3C2C"/>
                </a:solidFill>
                <a:latin typeface="Impact"/>
                <a:cs typeface="Impact"/>
              </a:rPr>
              <a:t>Statistical</a:t>
            </a:r>
            <a:r>
              <a:rPr sz="2000" spc="14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190" dirty="0">
                <a:solidFill>
                  <a:srgbClr val="3D3C2C"/>
                </a:solidFill>
                <a:latin typeface="Impact"/>
                <a:cs typeface="Impact"/>
              </a:rPr>
              <a:t>methods</a:t>
            </a:r>
            <a:endParaRPr sz="2000">
              <a:latin typeface="Impact"/>
              <a:cs typeface="Impact"/>
            </a:endParaRPr>
          </a:p>
          <a:p>
            <a:pPr marL="287020" indent="-274320">
              <a:lnSpc>
                <a:spcPct val="100000"/>
              </a:lnSpc>
              <a:buClr>
                <a:srgbClr val="93C500"/>
              </a:buClr>
              <a:buSzPct val="75000"/>
              <a:buFont typeface="Wingdings"/>
              <a:buChar char=""/>
              <a:tabLst>
                <a:tab pos="287655" algn="l"/>
              </a:tabLst>
            </a:pPr>
            <a:r>
              <a:rPr sz="2000" spc="155" dirty="0">
                <a:solidFill>
                  <a:srgbClr val="3D3C2C"/>
                </a:solidFill>
                <a:latin typeface="Impact"/>
                <a:cs typeface="Impact"/>
              </a:rPr>
              <a:t>Quality</a:t>
            </a:r>
            <a:r>
              <a:rPr sz="2000" spc="15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40" dirty="0">
                <a:solidFill>
                  <a:srgbClr val="3D3C2C"/>
                </a:solidFill>
                <a:latin typeface="Impact"/>
                <a:cs typeface="Impact"/>
              </a:rPr>
              <a:t>circles</a:t>
            </a:r>
            <a:endParaRPr sz="2000">
              <a:latin typeface="Impact"/>
              <a:cs typeface="Impact"/>
            </a:endParaRPr>
          </a:p>
          <a:p>
            <a:pPr marL="287020" indent="-274320">
              <a:lnSpc>
                <a:spcPct val="100000"/>
              </a:lnSpc>
              <a:buClr>
                <a:srgbClr val="93C500"/>
              </a:buClr>
              <a:buSzPct val="75000"/>
              <a:buFont typeface="Wingdings"/>
              <a:buChar char=""/>
              <a:tabLst>
                <a:tab pos="287655" algn="l"/>
              </a:tabLst>
            </a:pPr>
            <a:r>
              <a:rPr sz="2000" spc="155" dirty="0">
                <a:solidFill>
                  <a:srgbClr val="3D3C2C"/>
                </a:solidFill>
                <a:latin typeface="Impact"/>
                <a:cs typeface="Impact"/>
              </a:rPr>
              <a:t>Zero</a:t>
            </a:r>
            <a:r>
              <a:rPr sz="2000" spc="18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160" dirty="0">
                <a:solidFill>
                  <a:srgbClr val="3D3C2C"/>
                </a:solidFill>
                <a:latin typeface="Impact"/>
                <a:cs typeface="Impact"/>
              </a:rPr>
              <a:t>defects</a:t>
            </a:r>
            <a:endParaRPr sz="20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644" y="738885"/>
            <a:ext cx="2955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75" dirty="0"/>
              <a:t>Simple</a:t>
            </a:r>
            <a:r>
              <a:rPr sz="3600" spc="270" dirty="0"/>
              <a:t> </a:t>
            </a:r>
            <a:r>
              <a:rPr sz="3600" spc="185" dirty="0"/>
              <a:t>charts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062024" y="1362202"/>
            <a:ext cx="6904355" cy="52203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6385" marR="5080" indent="-274320">
              <a:lnSpc>
                <a:spcPts val="2590"/>
              </a:lnSpc>
              <a:spcBef>
                <a:spcPts val="42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555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variety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simple </a:t>
            </a:r>
            <a:r>
              <a:rPr sz="2400" spc="170" dirty="0">
                <a:solidFill>
                  <a:srgbClr val="3D3C2C"/>
                </a:solidFill>
                <a:latin typeface="Impact"/>
                <a:cs typeface="Impact"/>
              </a:rPr>
              <a:t>charting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techniques </a:t>
            </a:r>
            <a:r>
              <a:rPr sz="2400" spc="330" dirty="0">
                <a:solidFill>
                  <a:srgbClr val="3D3C2C"/>
                </a:solidFill>
                <a:latin typeface="Impact"/>
                <a:cs typeface="Impact"/>
              </a:rPr>
              <a:t>can 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help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114" dirty="0">
                <a:solidFill>
                  <a:srgbClr val="3D3C2C"/>
                </a:solidFill>
                <a:latin typeface="Impact"/>
                <a:cs typeface="Impact"/>
              </a:rPr>
              <a:t>identify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400" spc="114" dirty="0">
                <a:solidFill>
                  <a:srgbClr val="3D3C2C"/>
                </a:solidFill>
                <a:latin typeface="Impact"/>
                <a:cs typeface="Impact"/>
              </a:rPr>
              <a:t>solve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process 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variability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70" dirty="0">
                <a:solidFill>
                  <a:srgbClr val="3D3C2C"/>
                </a:solidFill>
                <a:latin typeface="Impact"/>
                <a:cs typeface="Impact"/>
              </a:rPr>
              <a:t>problems.</a:t>
            </a:r>
            <a:endParaRPr sz="2400">
              <a:latin typeface="Impact"/>
              <a:cs typeface="Impact"/>
            </a:endParaRPr>
          </a:p>
          <a:p>
            <a:pPr marL="286385" marR="393065" indent="-274320">
              <a:lnSpc>
                <a:spcPts val="2590"/>
              </a:lnSpc>
              <a:spcBef>
                <a:spcPts val="58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35" dirty="0">
                <a:solidFill>
                  <a:srgbClr val="3D3C2C"/>
                </a:solidFill>
                <a:latin typeface="Impact"/>
                <a:cs typeface="Impact"/>
              </a:rPr>
              <a:t>pareto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chart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often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as </a:t>
            </a: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starting  </a:t>
            </a:r>
            <a:r>
              <a:rPr sz="2400" spc="170" dirty="0">
                <a:solidFill>
                  <a:srgbClr val="3D3C2C"/>
                </a:solidFill>
                <a:latin typeface="Impact"/>
                <a:cs typeface="Impact"/>
              </a:rPr>
              <a:t>point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114" dirty="0">
                <a:solidFill>
                  <a:srgbClr val="3D3C2C"/>
                </a:solidFill>
                <a:latin typeface="Impact"/>
                <a:cs typeface="Impact"/>
              </a:rPr>
              <a:t>identify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most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important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problems 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most </a:t>
            </a:r>
            <a:r>
              <a:rPr sz="2400" spc="10" dirty="0">
                <a:solidFill>
                  <a:srgbClr val="3D3C2C"/>
                </a:solidFill>
                <a:latin typeface="Impact"/>
                <a:cs typeface="Impact"/>
              </a:rPr>
              <a:t>likely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causes.</a:t>
            </a:r>
            <a:endParaRPr sz="2400">
              <a:latin typeface="Impact"/>
              <a:cs typeface="Impact"/>
            </a:endParaRPr>
          </a:p>
          <a:p>
            <a:pPr marL="286385" marR="553720" indent="-274320">
              <a:lnSpc>
                <a:spcPts val="2590"/>
              </a:lnSpc>
              <a:spcBef>
                <a:spcPts val="58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140" dirty="0">
                <a:solidFill>
                  <a:srgbClr val="3D3C2C"/>
                </a:solidFill>
                <a:latin typeface="Impact"/>
                <a:cs typeface="Impact"/>
              </a:rPr>
              <a:t>Measles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chart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400" spc="280" dirty="0">
                <a:solidFill>
                  <a:srgbClr val="3D3C2C"/>
                </a:solidFill>
                <a:latin typeface="Impact"/>
                <a:cs typeface="Impact"/>
              </a:rPr>
              <a:t>when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problems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are  </a:t>
            </a:r>
            <a:r>
              <a:rPr sz="2400" spc="105" dirty="0">
                <a:solidFill>
                  <a:srgbClr val="3D3C2C"/>
                </a:solidFill>
                <a:latin typeface="Impact"/>
                <a:cs typeface="Impact"/>
              </a:rPr>
              <a:t>distributed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over </a:t>
            </a:r>
            <a:r>
              <a:rPr sz="2400" spc="315" dirty="0">
                <a:solidFill>
                  <a:srgbClr val="3D3C2C"/>
                </a:solidFill>
                <a:latin typeface="Impact"/>
                <a:cs typeface="Impact"/>
              </a:rPr>
              <a:t>an</a:t>
            </a:r>
            <a:r>
              <a:rPr sz="2400" spc="32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54" dirty="0">
                <a:solidFill>
                  <a:srgbClr val="3D3C2C"/>
                </a:solidFill>
                <a:latin typeface="Impact"/>
                <a:cs typeface="Impact"/>
              </a:rPr>
              <a:t>area</a:t>
            </a:r>
            <a:endParaRPr sz="2400">
              <a:latin typeface="Impact"/>
              <a:cs typeface="Impact"/>
            </a:endParaRPr>
          </a:p>
          <a:p>
            <a:pPr marL="286385" marR="77470" indent="-274320">
              <a:lnSpc>
                <a:spcPct val="90000"/>
              </a:lnSpc>
              <a:spcBef>
                <a:spcPts val="54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25" dirty="0">
                <a:solidFill>
                  <a:srgbClr val="3D3C2C"/>
                </a:solidFill>
                <a:latin typeface="Impact"/>
                <a:cs typeface="Impact"/>
              </a:rPr>
              <a:t>cause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effect </a:t>
            </a:r>
            <a:r>
              <a:rPr sz="2400" spc="245" dirty="0">
                <a:solidFill>
                  <a:srgbClr val="3D3C2C"/>
                </a:solidFill>
                <a:latin typeface="Impact"/>
                <a:cs typeface="Impact"/>
              </a:rPr>
              <a:t>diagram </a:t>
            </a: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also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called 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fishbone 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or 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ishikawa </a:t>
            </a:r>
            <a:r>
              <a:rPr sz="2400" spc="245" dirty="0">
                <a:solidFill>
                  <a:srgbClr val="3D3C2C"/>
                </a:solidFill>
                <a:latin typeface="Impact"/>
                <a:cs typeface="Impact"/>
              </a:rPr>
              <a:t>diagram </a:t>
            </a:r>
            <a:r>
              <a:rPr sz="2400" spc="330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used 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structure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record 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problem </a:t>
            </a: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solving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process </a:t>
            </a:r>
            <a:r>
              <a:rPr sz="2400" spc="225" dirty="0">
                <a:solidFill>
                  <a:srgbClr val="3D3C2C"/>
                </a:solidFill>
                <a:latin typeface="Impact"/>
                <a:cs typeface="Impact"/>
              </a:rPr>
              <a:t>improvement </a:t>
            </a: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efforts.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20" dirty="0">
                <a:solidFill>
                  <a:srgbClr val="3D3C2C"/>
                </a:solidFill>
                <a:latin typeface="Impact"/>
                <a:cs typeface="Impact"/>
              </a:rPr>
              <a:t>main  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problem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indicated </a:t>
            </a:r>
            <a:r>
              <a:rPr sz="2400" spc="275" dirty="0">
                <a:solidFill>
                  <a:srgbClr val="3D3C2C"/>
                </a:solidFill>
                <a:latin typeface="Impact"/>
                <a:cs typeface="Impact"/>
              </a:rPr>
              <a:t>on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horizontal </a:t>
            </a:r>
            <a:r>
              <a:rPr sz="2400" spc="50" dirty="0">
                <a:solidFill>
                  <a:srgbClr val="3D3C2C"/>
                </a:solidFill>
                <a:latin typeface="Impact"/>
                <a:cs typeface="Impact"/>
              </a:rPr>
              <a:t>line 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possible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causes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are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shown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as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branches  which </a:t>
            </a:r>
            <a:r>
              <a:rPr sz="2400" spc="65" dirty="0">
                <a:solidFill>
                  <a:srgbClr val="3D3C2C"/>
                </a:solidFill>
                <a:latin typeface="Impact"/>
                <a:cs typeface="Impact"/>
              </a:rPr>
              <a:t>inturn </a:t>
            </a:r>
            <a:r>
              <a:rPr sz="2400" spc="330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2400" spc="315" dirty="0">
                <a:solidFill>
                  <a:srgbClr val="3D3C2C"/>
                </a:solidFill>
                <a:latin typeface="Impact"/>
                <a:cs typeface="Impact"/>
              </a:rPr>
              <a:t>have</a:t>
            </a:r>
            <a:r>
              <a:rPr sz="2400" spc="-229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subcases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34842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65960" algn="l"/>
              </a:tabLst>
            </a:pPr>
            <a:r>
              <a:rPr sz="4000" spc="300" dirty="0"/>
              <a:t>Control	</a:t>
            </a:r>
            <a:r>
              <a:rPr sz="4000" spc="555" dirty="0"/>
              <a:t>ch</a:t>
            </a:r>
            <a:r>
              <a:rPr sz="4000" spc="535" dirty="0"/>
              <a:t>a</a:t>
            </a:r>
            <a:r>
              <a:rPr sz="4000" spc="-145" dirty="0"/>
              <a:t>rts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14447"/>
            <a:ext cx="6341110" cy="335470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85"/>
              </a:spcBef>
              <a:tabLst>
                <a:tab pos="1787525" algn="l"/>
                <a:tab pos="3926840" algn="l"/>
              </a:tabLst>
            </a:pP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While 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using</a:t>
            </a:r>
            <a:r>
              <a:rPr sz="2400" spc="-14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control</a:t>
            </a:r>
            <a:r>
              <a:rPr sz="2400" spc="25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charts	</a:t>
            </a:r>
            <a:r>
              <a:rPr sz="2400" spc="-40" dirty="0">
                <a:solidFill>
                  <a:srgbClr val="3D3C2C"/>
                </a:solidFill>
                <a:latin typeface="Impact"/>
                <a:cs typeface="Impact"/>
              </a:rPr>
              <a:t>it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monitored 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continually	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find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trends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that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might  indicate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special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causes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140" dirty="0">
                <a:solidFill>
                  <a:srgbClr val="3D3C2C"/>
                </a:solidFill>
                <a:latin typeface="Impact"/>
                <a:cs typeface="Impact"/>
              </a:rPr>
              <a:t>variation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.trends  </a:t>
            </a:r>
            <a:r>
              <a:rPr sz="2400" spc="330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continually </a:t>
            </a:r>
            <a:r>
              <a:rPr sz="2400" spc="90" dirty="0">
                <a:solidFill>
                  <a:srgbClr val="3D3C2C"/>
                </a:solidFill>
                <a:latin typeface="Impact"/>
                <a:cs typeface="Impact"/>
              </a:rPr>
              <a:t>run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high 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or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low 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or </a:t>
            </a:r>
            <a:r>
              <a:rPr sz="2400" spc="-35" dirty="0">
                <a:solidFill>
                  <a:srgbClr val="3D3C2C"/>
                </a:solidFill>
                <a:latin typeface="Impact"/>
                <a:cs typeface="Impact"/>
              </a:rPr>
              <a:t>it </a:t>
            </a:r>
            <a:r>
              <a:rPr sz="2400" spc="330" dirty="0">
                <a:solidFill>
                  <a:srgbClr val="3D3C2C"/>
                </a:solidFill>
                <a:latin typeface="Impact"/>
                <a:cs typeface="Impact"/>
              </a:rPr>
              <a:t>can 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cyclic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pattern. </a:t>
            </a:r>
            <a:r>
              <a:rPr sz="2400" spc="555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continuous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high 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or 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low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trend </a:t>
            </a:r>
            <a:r>
              <a:rPr sz="2400" spc="140" dirty="0">
                <a:solidFill>
                  <a:srgbClr val="3D3C2C"/>
                </a:solidFill>
                <a:latin typeface="Impact"/>
                <a:cs typeface="Impact"/>
              </a:rPr>
              <a:t>indicates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315" dirty="0">
                <a:solidFill>
                  <a:srgbClr val="3D3C2C"/>
                </a:solidFill>
                <a:latin typeface="Impact"/>
                <a:cs typeface="Impact"/>
              </a:rPr>
              <a:t>need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process 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or  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measurement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adjustment. </a:t>
            </a:r>
            <a:r>
              <a:rPr sz="2400" spc="555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cyclic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trend  might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400" spc="250" dirty="0">
                <a:solidFill>
                  <a:srgbClr val="3D3C2C"/>
                </a:solidFill>
                <a:latin typeface="Impact"/>
                <a:cs typeface="Impact"/>
              </a:rPr>
              <a:t>caused 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temperature 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fluctuation,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process </a:t>
            </a:r>
            <a:r>
              <a:rPr sz="2400" spc="5" dirty="0">
                <a:solidFill>
                  <a:srgbClr val="3D3C2C"/>
                </a:solidFill>
                <a:latin typeface="Impact"/>
                <a:cs typeface="Impact"/>
              </a:rPr>
              <a:t>drifts </a:t>
            </a:r>
            <a:r>
              <a:rPr sz="2400" spc="290" dirty="0">
                <a:solidFill>
                  <a:srgbClr val="3D3C2C"/>
                </a:solidFill>
                <a:latin typeface="Impact"/>
                <a:cs typeface="Impact"/>
              </a:rPr>
              <a:t>between </a:t>
            </a:r>
            <a:r>
              <a:rPr sz="2400" spc="60" dirty="0">
                <a:solidFill>
                  <a:srgbClr val="3D3C2C"/>
                </a:solidFill>
                <a:latin typeface="Impact"/>
                <a:cs typeface="Impact"/>
              </a:rPr>
              <a:t>settings  </a:t>
            </a:r>
            <a:r>
              <a:rPr sz="2400" spc="315" dirty="0">
                <a:solidFill>
                  <a:srgbClr val="3D3C2C"/>
                </a:solidFill>
                <a:latin typeface="Impact"/>
                <a:cs typeface="Impact"/>
              </a:rPr>
              <a:t>change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materials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459" dirty="0">
                <a:solidFill>
                  <a:srgbClr val="3D3C2C"/>
                </a:solidFill>
                <a:latin typeface="Impact"/>
                <a:cs typeface="Impact"/>
              </a:rPr>
              <a:t>etc…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3873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55215" algn="l"/>
              </a:tabLst>
            </a:pPr>
            <a:r>
              <a:rPr sz="4000" spc="145" dirty="0"/>
              <a:t>Mult</a:t>
            </a:r>
            <a:r>
              <a:rPr sz="4000" spc="95" dirty="0"/>
              <a:t>i</a:t>
            </a:r>
            <a:r>
              <a:rPr sz="4000" spc="150" dirty="0"/>
              <a:t>-</a:t>
            </a:r>
            <a:r>
              <a:rPr sz="4000" spc="175" dirty="0"/>
              <a:t>var</a:t>
            </a:r>
            <a:r>
              <a:rPr sz="4000" spc="110" dirty="0"/>
              <a:t>i</a:t>
            </a:r>
            <a:r>
              <a:rPr sz="4000" dirty="0"/>
              <a:t>	</a:t>
            </a:r>
            <a:r>
              <a:rPr sz="4000" spc="555" dirty="0"/>
              <a:t>ch</a:t>
            </a:r>
            <a:r>
              <a:rPr sz="4000" spc="535" dirty="0"/>
              <a:t>a</a:t>
            </a:r>
            <a:r>
              <a:rPr sz="4000" spc="-145" dirty="0"/>
              <a:t>rts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51023"/>
            <a:ext cx="6461760" cy="2952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555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multi-vari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chart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graphical </a:t>
            </a:r>
            <a:r>
              <a:rPr sz="2400" spc="290" dirty="0">
                <a:solidFill>
                  <a:srgbClr val="3D3C2C"/>
                </a:solidFill>
                <a:latin typeface="Impact"/>
                <a:cs typeface="Impact"/>
              </a:rPr>
              <a:t>method  </a:t>
            </a:r>
            <a:r>
              <a:rPr sz="2400" spc="90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identifying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major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causes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 </a:t>
            </a:r>
            <a:r>
              <a:rPr sz="2400" spc="140" dirty="0">
                <a:solidFill>
                  <a:srgbClr val="3D3C2C"/>
                </a:solidFill>
                <a:latin typeface="Impact"/>
                <a:cs typeface="Impact"/>
              </a:rPr>
              <a:t>variation </a:t>
            </a:r>
            <a:r>
              <a:rPr sz="2400" spc="2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process. </a:t>
            </a:r>
            <a:r>
              <a:rPr sz="2400" spc="80" dirty="0">
                <a:solidFill>
                  <a:srgbClr val="3D3C2C"/>
                </a:solidFill>
                <a:latin typeface="Impact"/>
                <a:cs typeface="Impact"/>
              </a:rPr>
              <a:t>Multi 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vari 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charts  </a:t>
            </a:r>
            <a:r>
              <a:rPr sz="2400" spc="330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process </a:t>
            </a:r>
            <a:r>
              <a:rPr sz="2400" spc="265" dirty="0">
                <a:solidFill>
                  <a:srgbClr val="3D3C2C"/>
                </a:solidFill>
                <a:latin typeface="Impact"/>
                <a:cs typeface="Impact"/>
              </a:rPr>
              <a:t>development 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problem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solving,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they </a:t>
            </a:r>
            <a:r>
              <a:rPr sz="2400" spc="325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be 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very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effective </a:t>
            </a:r>
            <a:r>
              <a:rPr sz="2400" spc="2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reducing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29" dirty="0">
                <a:solidFill>
                  <a:srgbClr val="3D3C2C"/>
                </a:solidFill>
                <a:latin typeface="Impact"/>
                <a:cs typeface="Impact"/>
              </a:rPr>
              <a:t>number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variables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include </a:t>
            </a:r>
            <a:r>
              <a:rPr sz="2400" spc="2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45" dirty="0">
                <a:solidFill>
                  <a:srgbClr val="3D3C2C"/>
                </a:solidFill>
                <a:latin typeface="Impact"/>
                <a:cs typeface="Impact"/>
              </a:rPr>
              <a:t>statistical 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experiment.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90955" y="1017778"/>
            <a:ext cx="6318250" cy="441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Multi-vari 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charts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show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whether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70" dirty="0">
                <a:solidFill>
                  <a:srgbClr val="3D3C2C"/>
                </a:solidFill>
                <a:latin typeface="Impact"/>
                <a:cs typeface="Impact"/>
              </a:rPr>
              <a:t>major 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causes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140" dirty="0">
                <a:solidFill>
                  <a:srgbClr val="3D3C2C"/>
                </a:solidFill>
                <a:latin typeface="Impact"/>
                <a:cs typeface="Impact"/>
              </a:rPr>
              <a:t>variation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are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spatial,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cyclic 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or 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temporal. </a:t>
            </a:r>
            <a:r>
              <a:rPr sz="2400" spc="555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229" dirty="0">
                <a:solidFill>
                  <a:srgbClr val="3D3C2C"/>
                </a:solidFill>
                <a:latin typeface="Impact"/>
                <a:cs typeface="Impact"/>
              </a:rPr>
              <a:t>parameter </a:t>
            </a:r>
            <a:r>
              <a:rPr sz="2400" spc="225" dirty="0">
                <a:solidFill>
                  <a:srgbClr val="3D3C2C"/>
                </a:solidFill>
                <a:latin typeface="Impact"/>
                <a:cs typeface="Impact"/>
              </a:rPr>
              <a:t>being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monitored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 </a:t>
            </a:r>
            <a:r>
              <a:rPr sz="2400" spc="220" dirty="0">
                <a:solidFill>
                  <a:srgbClr val="3D3C2C"/>
                </a:solidFill>
                <a:latin typeface="Impact"/>
                <a:cs typeface="Impact"/>
              </a:rPr>
              <a:t>measured </a:t>
            </a:r>
            <a:r>
              <a:rPr sz="2400" spc="2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different </a:t>
            </a:r>
            <a:r>
              <a:rPr sz="2400" spc="105" dirty="0">
                <a:solidFill>
                  <a:srgbClr val="3D3C2C"/>
                </a:solidFill>
                <a:latin typeface="Impact"/>
                <a:cs typeface="Impact"/>
              </a:rPr>
              <a:t>position </a:t>
            </a:r>
            <a:r>
              <a:rPr sz="2400" spc="-200" dirty="0">
                <a:solidFill>
                  <a:srgbClr val="3D3C2C"/>
                </a:solidFill>
                <a:latin typeface="Impact"/>
                <a:cs typeface="Impact"/>
              </a:rPr>
              <a:t>s </a:t>
            </a:r>
            <a:r>
              <a:rPr sz="2400" spc="250" dirty="0">
                <a:solidFill>
                  <a:srgbClr val="3D3C2C"/>
                </a:solidFill>
                <a:latin typeface="Impact"/>
                <a:cs typeface="Impact"/>
              </a:rPr>
              <a:t>at </a:t>
            </a: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different  </a:t>
            </a:r>
            <a:r>
              <a:rPr sz="2400" spc="105" dirty="0">
                <a:solidFill>
                  <a:srgbClr val="3D3C2C"/>
                </a:solidFill>
                <a:latin typeface="Impact"/>
                <a:cs typeface="Impact"/>
              </a:rPr>
              <a:t>points </a:t>
            </a:r>
            <a:r>
              <a:rPr sz="2400" spc="2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production 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cycle </a:t>
            </a:r>
            <a:r>
              <a:rPr sz="2400" spc="254" dirty="0">
                <a:solidFill>
                  <a:srgbClr val="3D3C2C"/>
                </a:solidFill>
                <a:latin typeface="Impact"/>
                <a:cs typeface="Impact"/>
              </a:rPr>
              <a:t>at </a:t>
            </a: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different  </a:t>
            </a:r>
            <a:r>
              <a:rPr sz="2400" spc="110" dirty="0">
                <a:solidFill>
                  <a:srgbClr val="3D3C2C"/>
                </a:solidFill>
                <a:latin typeface="Impact"/>
                <a:cs typeface="Impact"/>
              </a:rPr>
              <a:t>times.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-15" dirty="0">
                <a:solidFill>
                  <a:srgbClr val="3D3C2C"/>
                </a:solidFill>
                <a:latin typeface="Impact"/>
                <a:cs typeface="Impact"/>
              </a:rPr>
              <a:t>results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are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plotted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against </a:t>
            </a:r>
            <a:r>
              <a:rPr sz="2400" spc="270" dirty="0">
                <a:solidFill>
                  <a:srgbClr val="3D3C2C"/>
                </a:solidFill>
                <a:latin typeface="Impact"/>
                <a:cs typeface="Impact"/>
              </a:rPr>
              <a:t>two  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measurement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locations, </a:t>
            </a:r>
            <a:r>
              <a:rPr sz="2400" spc="280" dirty="0">
                <a:solidFill>
                  <a:srgbClr val="3D3C2C"/>
                </a:solidFill>
                <a:latin typeface="Impact"/>
                <a:cs typeface="Impact"/>
              </a:rPr>
              <a:t>e.g.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diameter </a:t>
            </a:r>
            <a:r>
              <a:rPr sz="2400" spc="250" dirty="0">
                <a:solidFill>
                  <a:srgbClr val="3D3C2C"/>
                </a:solidFill>
                <a:latin typeface="Impact"/>
                <a:cs typeface="Impact"/>
              </a:rPr>
              <a:t>at  </a:t>
            </a:r>
            <a:r>
              <a:rPr sz="2400" spc="335" dirty="0">
                <a:solidFill>
                  <a:srgbClr val="3D3C2C"/>
                </a:solidFill>
                <a:latin typeface="Impact"/>
                <a:cs typeface="Impact"/>
              </a:rPr>
              <a:t>each </a:t>
            </a:r>
            <a:r>
              <a:rPr sz="2400" spc="310" dirty="0">
                <a:solidFill>
                  <a:srgbClr val="3D3C2C"/>
                </a:solidFill>
                <a:latin typeface="Impact"/>
                <a:cs typeface="Impact"/>
              </a:rPr>
              <a:t>end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shaft,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plotted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against  </a:t>
            </a:r>
            <a:r>
              <a:rPr sz="2400" spc="290" dirty="0">
                <a:solidFill>
                  <a:srgbClr val="3D3C2C"/>
                </a:solidFill>
                <a:latin typeface="Impact"/>
                <a:cs typeface="Impact"/>
              </a:rPr>
              <a:t>batch </a:t>
            </a:r>
            <a:r>
              <a:rPr sz="2400" spc="229" dirty="0">
                <a:solidFill>
                  <a:srgbClr val="3D3C2C"/>
                </a:solidFill>
                <a:latin typeface="Impact"/>
                <a:cs typeface="Impact"/>
              </a:rPr>
              <a:t>number </a:t>
            </a:r>
            <a:r>
              <a:rPr sz="2400" spc="165" dirty="0">
                <a:solidFill>
                  <a:srgbClr val="3D3C2C"/>
                </a:solidFill>
                <a:latin typeface="Impact"/>
                <a:cs typeface="Impact"/>
              </a:rPr>
              <a:t>from setup. </a:t>
            </a:r>
            <a:r>
              <a:rPr sz="2400" spc="-45" dirty="0">
                <a:solidFill>
                  <a:srgbClr val="3D3C2C"/>
                </a:solidFill>
                <a:latin typeface="Impact"/>
                <a:cs typeface="Impact"/>
              </a:rPr>
              <a:t>It 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shows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that  </a:t>
            </a:r>
            <a:r>
              <a:rPr sz="2400" spc="290" dirty="0">
                <a:solidFill>
                  <a:srgbClr val="3D3C2C"/>
                </a:solidFill>
                <a:latin typeface="Impact"/>
                <a:cs typeface="Impact"/>
              </a:rPr>
              <a:t>batch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290" dirty="0">
                <a:solidFill>
                  <a:srgbClr val="3D3C2C"/>
                </a:solidFill>
                <a:latin typeface="Impact"/>
                <a:cs typeface="Impact"/>
              </a:rPr>
              <a:t>batch </a:t>
            </a:r>
            <a:r>
              <a:rPr sz="2400" spc="140" dirty="0">
                <a:solidFill>
                  <a:srgbClr val="3D3C2C"/>
                </a:solidFill>
                <a:latin typeface="Impact"/>
                <a:cs typeface="Impact"/>
              </a:rPr>
              <a:t>variation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most 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significant </a:t>
            </a:r>
            <a:r>
              <a:rPr sz="2400" spc="229" dirty="0">
                <a:solidFill>
                  <a:srgbClr val="3D3C2C"/>
                </a:solidFill>
                <a:latin typeface="Impact"/>
                <a:cs typeface="Impact"/>
              </a:rPr>
              <a:t>cause,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with </a:t>
            </a:r>
            <a:r>
              <a:rPr sz="2400" spc="43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400" spc="90" dirty="0">
                <a:solidFill>
                  <a:srgbClr val="3D3C2C"/>
                </a:solidFill>
                <a:latin typeface="Impact"/>
                <a:cs typeface="Impact"/>
              </a:rPr>
              <a:t>significant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pattern 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310" dirty="0">
                <a:solidFill>
                  <a:srgbClr val="3D3C2C"/>
                </a:solidFill>
                <a:latin typeface="Impact"/>
                <a:cs typeface="Impact"/>
              </a:rPr>
              <a:t>end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310" dirty="0">
                <a:solidFill>
                  <a:srgbClr val="3D3C2C"/>
                </a:solidFill>
                <a:latin typeface="Impact"/>
                <a:cs typeface="Impact"/>
              </a:rPr>
              <a:t>end</a:t>
            </a:r>
            <a:r>
              <a:rPr sz="2400" spc="22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variation(taper).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4612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44750" algn="l"/>
              </a:tabLst>
            </a:pPr>
            <a:r>
              <a:rPr sz="4000" spc="100" dirty="0"/>
              <a:t>Statistica</a:t>
            </a:r>
            <a:r>
              <a:rPr sz="4000" spc="70" dirty="0"/>
              <a:t>l</a:t>
            </a:r>
            <a:r>
              <a:rPr sz="4000" dirty="0"/>
              <a:t>	</a:t>
            </a:r>
            <a:r>
              <a:rPr sz="4000" spc="390" dirty="0"/>
              <a:t>Methods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20544"/>
            <a:ext cx="6545580" cy="3409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  <a:tabLst>
                <a:tab pos="5038725" algn="l"/>
              </a:tabLst>
            </a:pPr>
            <a:r>
              <a:rPr sz="2000" spc="-55" dirty="0">
                <a:solidFill>
                  <a:srgbClr val="3D3C2C"/>
                </a:solidFill>
                <a:latin typeface="Impact"/>
                <a:cs typeface="Impact"/>
              </a:rPr>
              <a:t>This  </a:t>
            </a:r>
            <a:r>
              <a:rPr sz="2000" spc="250" dirty="0">
                <a:solidFill>
                  <a:srgbClr val="3D3C2C"/>
                </a:solidFill>
                <a:latin typeface="Impact"/>
                <a:cs typeface="Impact"/>
              </a:rPr>
              <a:t>method </a:t>
            </a:r>
            <a:r>
              <a:rPr sz="2000" spc="70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000" spc="50" dirty="0">
                <a:solidFill>
                  <a:srgbClr val="3D3C2C"/>
                </a:solidFill>
                <a:latin typeface="Impact"/>
                <a:cs typeface="Impact"/>
              </a:rPr>
              <a:t>analysis </a:t>
            </a:r>
            <a:r>
              <a:rPr sz="2000" spc="170" dirty="0">
                <a:solidFill>
                  <a:srgbClr val="3D3C2C"/>
                </a:solidFill>
                <a:latin typeface="Impact"/>
                <a:cs typeface="Impact"/>
              </a:rPr>
              <a:t>of</a:t>
            </a:r>
            <a:r>
              <a:rPr sz="2000" spc="34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114" dirty="0">
                <a:solidFill>
                  <a:srgbClr val="3D3C2C"/>
                </a:solidFill>
                <a:latin typeface="Impact"/>
                <a:cs typeface="Impact"/>
              </a:rPr>
              <a:t>variation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280" dirty="0">
                <a:solidFill>
                  <a:srgbClr val="3D3C2C"/>
                </a:solidFill>
                <a:latin typeface="Impact"/>
                <a:cs typeface="Impact"/>
              </a:rPr>
              <a:t>can	</a:t>
            </a:r>
            <a:r>
              <a:rPr sz="2000" spc="300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000" spc="155" dirty="0">
                <a:solidFill>
                  <a:srgbClr val="3D3C2C"/>
                </a:solidFill>
                <a:latin typeface="Impact"/>
                <a:cs typeface="Impact"/>
              </a:rPr>
              <a:t>used  </a:t>
            </a:r>
            <a:r>
              <a:rPr sz="2000" spc="130" dirty="0">
                <a:solidFill>
                  <a:srgbClr val="3D3C2C"/>
                </a:solidFill>
                <a:latin typeface="Impact"/>
                <a:cs typeface="Impact"/>
              </a:rPr>
              <a:t>effectively </a:t>
            </a:r>
            <a:r>
              <a:rPr sz="2000" spc="70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000" spc="114" dirty="0">
                <a:solidFill>
                  <a:srgbClr val="3D3C2C"/>
                </a:solidFill>
                <a:latin typeface="Impact"/>
                <a:cs typeface="Impact"/>
              </a:rPr>
              <a:t>variation </a:t>
            </a:r>
            <a:r>
              <a:rPr sz="2000" spc="150" dirty="0">
                <a:solidFill>
                  <a:srgbClr val="3D3C2C"/>
                </a:solidFill>
                <a:latin typeface="Impact"/>
                <a:cs typeface="Impact"/>
              </a:rPr>
              <a:t>reduction </a:t>
            </a:r>
            <a:r>
              <a:rPr sz="2000" spc="10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000" spc="165" dirty="0">
                <a:solidFill>
                  <a:srgbClr val="3D3C2C"/>
                </a:solidFill>
                <a:latin typeface="Impact"/>
                <a:cs typeface="Impact"/>
              </a:rPr>
              <a:t>production  </a:t>
            </a:r>
            <a:r>
              <a:rPr sz="2000" spc="114" dirty="0">
                <a:solidFill>
                  <a:srgbClr val="3D3C2C"/>
                </a:solidFill>
                <a:latin typeface="Impact"/>
                <a:cs typeface="Impact"/>
              </a:rPr>
              <a:t>process. </a:t>
            </a:r>
            <a:r>
              <a:rPr sz="2000" spc="140" dirty="0">
                <a:solidFill>
                  <a:srgbClr val="3D3C2C"/>
                </a:solidFill>
                <a:latin typeface="Impact"/>
                <a:cs typeface="Impact"/>
              </a:rPr>
              <a:t>They </a:t>
            </a:r>
            <a:r>
              <a:rPr sz="2000" spc="105" dirty="0">
                <a:solidFill>
                  <a:srgbClr val="3D3C2C"/>
                </a:solidFill>
                <a:latin typeface="Impact"/>
                <a:cs typeface="Impact"/>
              </a:rPr>
              <a:t>should </a:t>
            </a:r>
            <a:r>
              <a:rPr sz="2000" spc="300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000" spc="15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000" spc="70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000" spc="105" dirty="0">
                <a:solidFill>
                  <a:srgbClr val="3D3C2C"/>
                </a:solidFill>
                <a:latin typeface="Impact"/>
                <a:cs typeface="Impact"/>
              </a:rPr>
              <a:t>process  </a:t>
            </a:r>
            <a:r>
              <a:rPr sz="2000" spc="185" dirty="0">
                <a:solidFill>
                  <a:srgbClr val="3D3C2C"/>
                </a:solidFill>
                <a:latin typeface="Impact"/>
                <a:cs typeface="Impact"/>
              </a:rPr>
              <a:t>improvement, </a:t>
            </a:r>
            <a:r>
              <a:rPr sz="2000" spc="10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000" spc="200" dirty="0">
                <a:solidFill>
                  <a:srgbClr val="3D3C2C"/>
                </a:solidFill>
                <a:latin typeface="Impact"/>
                <a:cs typeface="Impact"/>
              </a:rPr>
              <a:t>same </a:t>
            </a:r>
            <a:r>
              <a:rPr sz="2000" spc="285" dirty="0">
                <a:solidFill>
                  <a:srgbClr val="3D3C2C"/>
                </a:solidFill>
                <a:latin typeface="Impact"/>
                <a:cs typeface="Impact"/>
              </a:rPr>
              <a:t>way </a:t>
            </a:r>
            <a:r>
              <a:rPr sz="2000" spc="95" dirty="0">
                <a:solidFill>
                  <a:srgbClr val="3D3C2C"/>
                </a:solidFill>
                <a:latin typeface="Impact"/>
                <a:cs typeface="Impact"/>
              </a:rPr>
              <a:t>as </a:t>
            </a:r>
            <a:r>
              <a:rPr sz="2000" spc="70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000" spc="190" dirty="0">
                <a:solidFill>
                  <a:srgbClr val="3D3C2C"/>
                </a:solidFill>
                <a:latin typeface="Impact"/>
                <a:cs typeface="Impact"/>
              </a:rPr>
              <a:t>product </a:t>
            </a:r>
            <a:r>
              <a:rPr sz="2000" spc="285" dirty="0">
                <a:solidFill>
                  <a:srgbClr val="3D3C2C"/>
                </a:solidFill>
                <a:latin typeface="Impact"/>
                <a:cs typeface="Impact"/>
              </a:rPr>
              <a:t>and  </a:t>
            </a:r>
            <a:r>
              <a:rPr sz="2000" spc="105" dirty="0">
                <a:solidFill>
                  <a:srgbClr val="3D3C2C"/>
                </a:solidFill>
                <a:latin typeface="Impact"/>
                <a:cs typeface="Impact"/>
              </a:rPr>
              <a:t>process </a:t>
            </a:r>
            <a:r>
              <a:rPr sz="2000" dirty="0">
                <a:solidFill>
                  <a:srgbClr val="3D3C2C"/>
                </a:solidFill>
                <a:latin typeface="Impact"/>
                <a:cs typeface="Impact"/>
              </a:rPr>
              <a:t>initial </a:t>
            </a:r>
            <a:r>
              <a:rPr sz="2000" spc="135" dirty="0">
                <a:solidFill>
                  <a:srgbClr val="3D3C2C"/>
                </a:solidFill>
                <a:latin typeface="Impact"/>
                <a:cs typeface="Impact"/>
              </a:rPr>
              <a:t>design. </a:t>
            </a:r>
            <a:r>
              <a:rPr sz="2000" spc="-35" dirty="0">
                <a:solidFill>
                  <a:srgbClr val="3D3C2C"/>
                </a:solidFill>
                <a:latin typeface="Impact"/>
                <a:cs typeface="Impact"/>
              </a:rPr>
              <a:t>If </a:t>
            </a:r>
            <a:r>
              <a:rPr sz="2000" spc="36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000" spc="100" dirty="0">
                <a:solidFill>
                  <a:srgbClr val="3D3C2C"/>
                </a:solidFill>
                <a:latin typeface="Impact"/>
                <a:cs typeface="Impact"/>
              </a:rPr>
              <a:t>particular </a:t>
            </a:r>
            <a:r>
              <a:rPr sz="2000" spc="105" dirty="0">
                <a:solidFill>
                  <a:srgbClr val="3D3C2C"/>
                </a:solidFill>
                <a:latin typeface="Impact"/>
                <a:cs typeface="Impact"/>
              </a:rPr>
              <a:t>process </a:t>
            </a:r>
            <a:r>
              <a:rPr sz="2000" spc="120" dirty="0">
                <a:solidFill>
                  <a:srgbClr val="3D3C2C"/>
                </a:solidFill>
                <a:latin typeface="Impact"/>
                <a:cs typeface="Impact"/>
              </a:rPr>
              <a:t>has </a:t>
            </a:r>
            <a:r>
              <a:rPr sz="2000" spc="260" dirty="0">
                <a:solidFill>
                  <a:srgbClr val="3D3C2C"/>
                </a:solidFill>
                <a:latin typeface="Impact"/>
                <a:cs typeface="Impact"/>
              </a:rPr>
              <a:t>been 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000" spc="114" dirty="0">
                <a:solidFill>
                  <a:srgbClr val="3D3C2C"/>
                </a:solidFill>
                <a:latin typeface="Impact"/>
                <a:cs typeface="Impact"/>
              </a:rPr>
              <a:t>subject </a:t>
            </a:r>
            <a:r>
              <a:rPr sz="2000" spc="17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000" spc="114" dirty="0">
                <a:solidFill>
                  <a:srgbClr val="3D3C2C"/>
                </a:solidFill>
                <a:latin typeface="Impact"/>
                <a:cs typeface="Impact"/>
              </a:rPr>
              <a:t>such </a:t>
            </a:r>
            <a:r>
              <a:rPr sz="2000" spc="130" dirty="0">
                <a:solidFill>
                  <a:srgbClr val="3D3C2C"/>
                </a:solidFill>
                <a:latin typeface="Impact"/>
                <a:cs typeface="Impact"/>
              </a:rPr>
              <a:t>experiments </a:t>
            </a:r>
            <a:r>
              <a:rPr sz="2000" spc="114" dirty="0">
                <a:solidFill>
                  <a:srgbClr val="3D3C2C"/>
                </a:solidFill>
                <a:latin typeface="Impact"/>
                <a:cs typeface="Impact"/>
              </a:rPr>
              <a:t>during  </a:t>
            </a:r>
            <a:r>
              <a:rPr sz="2000" spc="220" dirty="0">
                <a:solidFill>
                  <a:srgbClr val="3D3C2C"/>
                </a:solidFill>
                <a:latin typeface="Impact"/>
                <a:cs typeface="Impact"/>
              </a:rPr>
              <a:t>development,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then the </a:t>
            </a:r>
            <a:r>
              <a:rPr sz="2000" spc="-10" dirty="0">
                <a:solidFill>
                  <a:srgbClr val="3D3C2C"/>
                </a:solidFill>
                <a:latin typeface="Impact"/>
                <a:cs typeface="Impact"/>
              </a:rPr>
              <a:t>results </a:t>
            </a:r>
            <a:r>
              <a:rPr sz="2000" spc="280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2000" spc="300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000" spc="15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000" spc="18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000" spc="185" dirty="0">
                <a:solidFill>
                  <a:srgbClr val="3D3C2C"/>
                </a:solidFill>
                <a:latin typeface="Impact"/>
                <a:cs typeface="Impact"/>
              </a:rPr>
              <a:t>guide  </a:t>
            </a:r>
            <a:r>
              <a:rPr sz="2000" spc="55" dirty="0">
                <a:solidFill>
                  <a:srgbClr val="3D3C2C"/>
                </a:solidFill>
                <a:latin typeface="Impact"/>
                <a:cs typeface="Impact"/>
              </a:rPr>
              <a:t>studies </a:t>
            </a:r>
            <a:r>
              <a:rPr sz="2000" spc="70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000" spc="75" dirty="0">
                <a:solidFill>
                  <a:srgbClr val="3D3C2C"/>
                </a:solidFill>
                <a:latin typeface="Impact"/>
                <a:cs typeface="Impact"/>
              </a:rPr>
              <a:t>further</a:t>
            </a:r>
            <a:r>
              <a:rPr sz="2000" spc="36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130" dirty="0">
                <a:solidFill>
                  <a:srgbClr val="3D3C2C"/>
                </a:solidFill>
                <a:latin typeface="Impact"/>
                <a:cs typeface="Impact"/>
              </a:rPr>
              <a:t>experiments.</a:t>
            </a:r>
            <a:endParaRPr sz="2000">
              <a:latin typeface="Impact"/>
              <a:cs typeface="Impact"/>
            </a:endParaRPr>
          </a:p>
          <a:p>
            <a:pPr marL="12700" marR="207010" indent="836930">
              <a:lnSpc>
                <a:spcPts val="2160"/>
              </a:lnSpc>
              <a:spcBef>
                <a:spcPts val="520"/>
              </a:spcBef>
            </a:pPr>
            <a:r>
              <a:rPr sz="2000" spc="-25" dirty="0">
                <a:solidFill>
                  <a:srgbClr val="3D3C2C"/>
                </a:solidFill>
                <a:latin typeface="Impact"/>
                <a:cs typeface="Impact"/>
              </a:rPr>
              <a:t>It </a:t>
            </a:r>
            <a:r>
              <a:rPr sz="2000" spc="-160" dirty="0">
                <a:solidFill>
                  <a:srgbClr val="3D3C2C"/>
                </a:solidFill>
                <a:latin typeface="Impact"/>
                <a:cs typeface="Impact"/>
              </a:rPr>
              <a:t>is</a:t>
            </a:r>
            <a:r>
              <a:rPr sz="2000" spc="3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80" dirty="0">
                <a:solidFill>
                  <a:srgbClr val="3D3C2C"/>
                </a:solidFill>
                <a:latin typeface="Impact"/>
                <a:cs typeface="Impact"/>
              </a:rPr>
              <a:t>also </a:t>
            </a:r>
            <a:r>
              <a:rPr sz="2000" spc="15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000" spc="18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000" spc="95" dirty="0">
                <a:solidFill>
                  <a:srgbClr val="3D3C2C"/>
                </a:solidFill>
                <a:latin typeface="Impact"/>
                <a:cs typeface="Impact"/>
              </a:rPr>
              <a:t>identify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000" spc="145" dirty="0">
                <a:solidFill>
                  <a:srgbClr val="3D3C2C"/>
                </a:solidFill>
                <a:latin typeface="Impact"/>
                <a:cs typeface="Impact"/>
              </a:rPr>
              <a:t>major </a:t>
            </a:r>
            <a:r>
              <a:rPr sz="2000" spc="130" dirty="0">
                <a:solidFill>
                  <a:srgbClr val="3D3C2C"/>
                </a:solidFill>
                <a:latin typeface="Impact"/>
                <a:cs typeface="Impact"/>
              </a:rPr>
              <a:t>causes </a:t>
            </a:r>
            <a:r>
              <a:rPr sz="2000" spc="165" dirty="0">
                <a:solidFill>
                  <a:srgbClr val="3D3C2C"/>
                </a:solidFill>
                <a:latin typeface="Impact"/>
                <a:cs typeface="Impact"/>
              </a:rPr>
              <a:t>of  </a:t>
            </a:r>
            <a:r>
              <a:rPr sz="2000" spc="125" dirty="0">
                <a:solidFill>
                  <a:srgbClr val="3D3C2C"/>
                </a:solidFill>
                <a:latin typeface="Impact"/>
                <a:cs typeface="Impact"/>
              </a:rPr>
              <a:t>variation, </a:t>
            </a:r>
            <a:r>
              <a:rPr sz="2000" spc="45" dirty="0">
                <a:solidFill>
                  <a:srgbClr val="3D3C2C"/>
                </a:solidFill>
                <a:latin typeface="Impact"/>
                <a:cs typeface="Impact"/>
              </a:rPr>
              <a:t>prior </a:t>
            </a:r>
            <a:r>
              <a:rPr sz="2000" spc="18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000" spc="85" dirty="0">
                <a:solidFill>
                  <a:srgbClr val="3D3C2C"/>
                </a:solidFill>
                <a:latin typeface="Impact"/>
                <a:cs typeface="Impact"/>
              </a:rPr>
              <a:t>setting </a:t>
            </a:r>
            <a:r>
              <a:rPr sz="2000" spc="250" dirty="0">
                <a:solidFill>
                  <a:srgbClr val="3D3C2C"/>
                </a:solidFill>
                <a:latin typeface="Impact"/>
                <a:cs typeface="Impact"/>
              </a:rPr>
              <a:t>up </a:t>
            </a:r>
            <a:r>
              <a:rPr sz="2000" spc="40" dirty="0">
                <a:solidFill>
                  <a:srgbClr val="3D3C2C"/>
                </a:solidFill>
                <a:latin typeface="Impact"/>
                <a:cs typeface="Impact"/>
              </a:rPr>
              <a:t>statistical </a:t>
            </a:r>
            <a:r>
              <a:rPr sz="2000" spc="130" dirty="0">
                <a:solidFill>
                  <a:srgbClr val="3D3C2C"/>
                </a:solidFill>
                <a:latin typeface="Impact"/>
                <a:cs typeface="Impact"/>
              </a:rPr>
              <a:t>experiments.  </a:t>
            </a:r>
            <a:r>
              <a:rPr sz="2000" spc="-55" dirty="0">
                <a:solidFill>
                  <a:srgbClr val="3D3C2C"/>
                </a:solidFill>
                <a:latin typeface="Impact"/>
                <a:cs typeface="Impact"/>
              </a:rPr>
              <a:t>This </a:t>
            </a:r>
            <a:r>
              <a:rPr sz="2000" spc="285" dirty="0">
                <a:solidFill>
                  <a:srgbClr val="3D3C2C"/>
                </a:solidFill>
                <a:latin typeface="Impact"/>
                <a:cs typeface="Impact"/>
              </a:rPr>
              <a:t>way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000" spc="195" dirty="0">
                <a:solidFill>
                  <a:srgbClr val="3D3C2C"/>
                </a:solidFill>
                <a:latin typeface="Impact"/>
                <a:cs typeface="Impact"/>
              </a:rPr>
              <a:t>number </a:t>
            </a:r>
            <a:r>
              <a:rPr sz="2000" spc="17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000" spc="105" dirty="0">
                <a:solidFill>
                  <a:srgbClr val="3D3C2C"/>
                </a:solidFill>
                <a:latin typeface="Impact"/>
                <a:cs typeface="Impact"/>
              </a:rPr>
              <a:t>variables </a:t>
            </a:r>
            <a:r>
              <a:rPr sz="2000" spc="18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000" spc="300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000" spc="135" dirty="0">
                <a:solidFill>
                  <a:srgbClr val="3D3C2C"/>
                </a:solidFill>
                <a:latin typeface="Impact"/>
                <a:cs typeface="Impact"/>
              </a:rPr>
              <a:t>investigated  </a:t>
            </a:r>
            <a:r>
              <a:rPr sz="2000" spc="280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2000" spc="300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000" spc="225" dirty="0">
                <a:solidFill>
                  <a:srgbClr val="3D3C2C"/>
                </a:solidFill>
                <a:latin typeface="Impact"/>
                <a:cs typeface="Impact"/>
              </a:rPr>
              <a:t>reduced </a:t>
            </a:r>
            <a:r>
              <a:rPr sz="2000" spc="165" dirty="0">
                <a:solidFill>
                  <a:srgbClr val="3D3C2C"/>
                </a:solidFill>
                <a:latin typeface="Impact"/>
                <a:cs typeface="Impact"/>
              </a:rPr>
              <a:t>leading </a:t>
            </a:r>
            <a:r>
              <a:rPr sz="2000" spc="18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000" spc="125" dirty="0">
                <a:solidFill>
                  <a:srgbClr val="3D3C2C"/>
                </a:solidFill>
                <a:latin typeface="Impact"/>
                <a:cs typeface="Impact"/>
              </a:rPr>
              <a:t>cost </a:t>
            </a:r>
            <a:r>
              <a:rPr sz="2000" spc="85" dirty="0">
                <a:solidFill>
                  <a:srgbClr val="3D3C2C"/>
                </a:solidFill>
                <a:latin typeface="Impact"/>
                <a:cs typeface="Impact"/>
              </a:rPr>
              <a:t>savings</a:t>
            </a:r>
            <a:r>
              <a:rPr sz="2000" spc="-1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185" dirty="0">
                <a:solidFill>
                  <a:srgbClr val="3D3C2C"/>
                </a:solidFill>
                <a:latin typeface="Impact"/>
                <a:cs typeface="Impact"/>
              </a:rPr>
              <a:t>.</a:t>
            </a:r>
            <a:endParaRPr sz="20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492377"/>
            <a:ext cx="3536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99920" algn="l"/>
              </a:tabLst>
            </a:pPr>
            <a:r>
              <a:rPr sz="4000" spc="310" dirty="0"/>
              <a:t>Qualit</a:t>
            </a:r>
            <a:r>
              <a:rPr sz="4000" spc="345" dirty="0"/>
              <a:t>y</a:t>
            </a:r>
            <a:r>
              <a:rPr sz="4000" dirty="0"/>
              <a:t>	</a:t>
            </a:r>
            <a:r>
              <a:rPr sz="4000" spc="145" dirty="0"/>
              <a:t>Circles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0955" y="2317495"/>
            <a:ext cx="6480175" cy="344551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59"/>
              </a:spcBef>
            </a:pPr>
            <a:r>
              <a:rPr sz="2200" spc="-35" dirty="0">
                <a:solidFill>
                  <a:srgbClr val="3D3C2C"/>
                </a:solidFill>
                <a:latin typeface="Impact"/>
                <a:cs typeface="Impact"/>
              </a:rPr>
              <a:t>It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140" dirty="0">
                <a:solidFill>
                  <a:srgbClr val="3D3C2C"/>
                </a:solidFill>
                <a:latin typeface="Impact"/>
                <a:cs typeface="Impact"/>
              </a:rPr>
              <a:t>most </a:t>
            </a:r>
            <a:r>
              <a:rPr sz="2200" spc="145" dirty="0">
                <a:solidFill>
                  <a:srgbClr val="3D3C2C"/>
                </a:solidFill>
                <a:latin typeface="Impact"/>
                <a:cs typeface="Impact"/>
              </a:rPr>
              <a:t>widely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used </a:t>
            </a:r>
            <a:r>
              <a:rPr sz="2200" spc="265" dirty="0">
                <a:solidFill>
                  <a:srgbClr val="3D3C2C"/>
                </a:solidFill>
                <a:latin typeface="Impact"/>
                <a:cs typeface="Impact"/>
              </a:rPr>
              <a:t>method </a:t>
            </a:r>
            <a:r>
              <a:rPr sz="2200" spc="145" dirty="0">
                <a:solidFill>
                  <a:srgbClr val="3D3C2C"/>
                </a:solidFill>
                <a:latin typeface="Impact"/>
                <a:cs typeface="Impact"/>
              </a:rPr>
              <a:t>world </a:t>
            </a:r>
            <a:r>
              <a:rPr sz="2200" spc="210" dirty="0">
                <a:solidFill>
                  <a:srgbClr val="3D3C2C"/>
                </a:solidFill>
                <a:latin typeface="Impact"/>
                <a:cs typeface="Impact"/>
              </a:rPr>
              <a:t>wide. </a:t>
            </a:r>
            <a:r>
              <a:rPr sz="2200" spc="505" dirty="0">
                <a:solidFill>
                  <a:srgbClr val="3D3C2C"/>
                </a:solidFill>
                <a:latin typeface="Impact"/>
                <a:cs typeface="Impact"/>
              </a:rPr>
              <a:t>A  </a:t>
            </a:r>
            <a:r>
              <a:rPr sz="2200" spc="120" dirty="0">
                <a:solidFill>
                  <a:srgbClr val="3D3C2C"/>
                </a:solidFill>
                <a:latin typeface="Impact"/>
                <a:cs typeface="Impact"/>
              </a:rPr>
              <a:t>quality </a:t>
            </a:r>
            <a:r>
              <a:rPr sz="2200" spc="85" dirty="0">
                <a:solidFill>
                  <a:srgbClr val="3D3C2C"/>
                </a:solidFill>
                <a:latin typeface="Impact"/>
                <a:cs typeface="Impact"/>
              </a:rPr>
              <a:t>circle </a:t>
            </a:r>
            <a:r>
              <a:rPr sz="2200" spc="280" dirty="0">
                <a:solidFill>
                  <a:srgbClr val="3D3C2C"/>
                </a:solidFill>
                <a:latin typeface="Impact"/>
                <a:cs typeface="Impact"/>
              </a:rPr>
              <a:t>team </a:t>
            </a:r>
            <a:r>
              <a:rPr sz="2200" spc="75" dirty="0">
                <a:solidFill>
                  <a:srgbClr val="3D3C2C"/>
                </a:solidFill>
                <a:latin typeface="Impact"/>
                <a:cs typeface="Impact"/>
              </a:rPr>
              <a:t>consisting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145" dirty="0">
                <a:solidFill>
                  <a:srgbClr val="3D3C2C"/>
                </a:solidFill>
                <a:latin typeface="Impact"/>
                <a:cs typeface="Impact"/>
              </a:rPr>
              <a:t>operators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 </a:t>
            </a:r>
            <a:r>
              <a:rPr sz="2200" spc="204" dirty="0">
                <a:solidFill>
                  <a:srgbClr val="3D3C2C"/>
                </a:solidFill>
                <a:latin typeface="Impact"/>
                <a:cs typeface="Impact"/>
              </a:rPr>
              <a:t>formed. </a:t>
            </a:r>
            <a:r>
              <a:rPr sz="2200" spc="-60" dirty="0">
                <a:solidFill>
                  <a:srgbClr val="3D3C2C"/>
                </a:solidFill>
                <a:latin typeface="Impact"/>
                <a:cs typeface="Impact"/>
              </a:rPr>
              <a:t>This </a:t>
            </a:r>
            <a:r>
              <a:rPr sz="2200" spc="330" dirty="0">
                <a:solidFill>
                  <a:srgbClr val="3D3C2C"/>
                </a:solidFill>
                <a:latin typeface="Impact"/>
                <a:cs typeface="Impact"/>
              </a:rPr>
              <a:t>manage </a:t>
            </a:r>
            <a:r>
              <a:rPr sz="2200" spc="135" dirty="0">
                <a:solidFill>
                  <a:srgbClr val="3D3C2C"/>
                </a:solidFill>
                <a:latin typeface="Impact"/>
                <a:cs typeface="Impact"/>
              </a:rPr>
              <a:t>themselves, </a:t>
            </a:r>
            <a:r>
              <a:rPr sz="2200" spc="105" dirty="0">
                <a:solidFill>
                  <a:srgbClr val="3D3C2C"/>
                </a:solidFill>
                <a:latin typeface="Impact"/>
                <a:cs typeface="Impact"/>
              </a:rPr>
              <a:t>select </a:t>
            </a:r>
            <a:r>
              <a:rPr sz="2200" spc="120" dirty="0">
                <a:solidFill>
                  <a:srgbClr val="3D3C2C"/>
                </a:solidFill>
                <a:latin typeface="Impact"/>
                <a:cs typeface="Impact"/>
              </a:rPr>
              <a:t>leaders  </a:t>
            </a:r>
            <a:r>
              <a:rPr sz="2200" spc="31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members, </a:t>
            </a:r>
            <a:r>
              <a:rPr sz="2200" spc="31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address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155" dirty="0">
                <a:solidFill>
                  <a:srgbClr val="3D3C2C"/>
                </a:solidFill>
                <a:latin typeface="Impact"/>
                <a:cs typeface="Impact"/>
              </a:rPr>
              <a:t>problems. </a:t>
            </a:r>
            <a:r>
              <a:rPr sz="2200" spc="145" dirty="0">
                <a:solidFill>
                  <a:srgbClr val="3D3C2C"/>
                </a:solidFill>
                <a:latin typeface="Impact"/>
                <a:cs typeface="Impact"/>
              </a:rPr>
              <a:t>They  </a:t>
            </a:r>
            <a:r>
              <a:rPr sz="2200" spc="85" dirty="0">
                <a:solidFill>
                  <a:srgbClr val="3D3C2C"/>
                </a:solidFill>
                <a:latin typeface="Impact"/>
                <a:cs typeface="Impact"/>
              </a:rPr>
              <a:t>also </a:t>
            </a:r>
            <a:r>
              <a:rPr sz="2200" spc="120" dirty="0">
                <a:solidFill>
                  <a:srgbClr val="3D3C2C"/>
                </a:solidFill>
                <a:latin typeface="Impact"/>
                <a:cs typeface="Impact"/>
              </a:rPr>
              <a:t>suggest </a:t>
            </a:r>
            <a:r>
              <a:rPr sz="2200" spc="204" dirty="0">
                <a:solidFill>
                  <a:srgbClr val="3D3C2C"/>
                </a:solidFill>
                <a:latin typeface="Impact"/>
                <a:cs typeface="Impact"/>
              </a:rPr>
              <a:t>improvement </a:t>
            </a:r>
            <a:r>
              <a:rPr sz="2200" spc="-50" dirty="0">
                <a:solidFill>
                  <a:srgbClr val="3D3C2C"/>
                </a:solidFill>
                <a:latin typeface="Impact"/>
                <a:cs typeface="Impact"/>
              </a:rPr>
              <a:t>if </a:t>
            </a:r>
            <a:r>
              <a:rPr sz="2200" spc="-40" dirty="0">
                <a:solidFill>
                  <a:srgbClr val="3D3C2C"/>
                </a:solidFill>
                <a:latin typeface="Impact"/>
                <a:cs typeface="Impact"/>
              </a:rPr>
              <a:t>it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under </a:t>
            </a:r>
            <a:r>
              <a:rPr sz="2200" spc="55" dirty="0">
                <a:solidFill>
                  <a:srgbClr val="3D3C2C"/>
                </a:solidFill>
                <a:latin typeface="Impact"/>
                <a:cs typeface="Impact"/>
              </a:rPr>
              <a:t>their 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control </a:t>
            </a: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or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they </a:t>
            </a:r>
            <a:r>
              <a:rPr sz="2200" spc="265" dirty="0">
                <a:solidFill>
                  <a:srgbClr val="3D3C2C"/>
                </a:solidFill>
                <a:latin typeface="Impact"/>
                <a:cs typeface="Impact"/>
              </a:rPr>
              <a:t>recommend </a:t>
            </a:r>
            <a:r>
              <a:rPr sz="2200" spc="-40" dirty="0">
                <a:solidFill>
                  <a:srgbClr val="3D3C2C"/>
                </a:solidFill>
                <a:latin typeface="Impact"/>
                <a:cs typeface="Impact"/>
              </a:rPr>
              <a:t>it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200" spc="280" dirty="0">
                <a:solidFill>
                  <a:srgbClr val="3D3C2C"/>
                </a:solidFill>
                <a:latin typeface="Impact"/>
                <a:cs typeface="Impact"/>
              </a:rPr>
              <a:t>management.</a:t>
            </a:r>
            <a:endParaRPr sz="2200">
              <a:latin typeface="Impact"/>
              <a:cs typeface="Impact"/>
            </a:endParaRPr>
          </a:p>
          <a:p>
            <a:pPr marL="12700" marR="124460" indent="697865">
              <a:lnSpc>
                <a:spcPts val="2380"/>
              </a:lnSpc>
              <a:spcBef>
                <a:spcPts val="560"/>
              </a:spcBef>
            </a:pP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quality </a:t>
            </a:r>
            <a:r>
              <a:rPr sz="2200" spc="85" dirty="0">
                <a:solidFill>
                  <a:srgbClr val="3D3C2C"/>
                </a:solidFill>
                <a:latin typeface="Impact"/>
                <a:cs typeface="Impact"/>
              </a:rPr>
              <a:t>circle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are </a:t>
            </a:r>
            <a:r>
              <a:rPr sz="2200" spc="204" dirty="0">
                <a:solidFill>
                  <a:srgbClr val="3D3C2C"/>
                </a:solidFill>
                <a:latin typeface="Impact"/>
                <a:cs typeface="Impact"/>
              </a:rPr>
              <a:t>taught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200" spc="100" dirty="0">
                <a:solidFill>
                  <a:srgbClr val="3D3C2C"/>
                </a:solidFill>
                <a:latin typeface="Impact"/>
                <a:cs typeface="Impact"/>
              </a:rPr>
              <a:t>use  </a:t>
            </a:r>
            <a:r>
              <a:rPr sz="2200" spc="145" dirty="0">
                <a:solidFill>
                  <a:srgbClr val="3D3C2C"/>
                </a:solidFill>
                <a:latin typeface="Impact"/>
                <a:cs typeface="Impact"/>
              </a:rPr>
              <a:t>analytical </a:t>
            </a:r>
            <a:r>
              <a:rPr sz="2200" spc="155" dirty="0">
                <a:solidFill>
                  <a:srgbClr val="3D3C2C"/>
                </a:solidFill>
                <a:latin typeface="Impact"/>
                <a:cs typeface="Impact"/>
              </a:rPr>
              <a:t>techniques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200" spc="170" dirty="0">
                <a:solidFill>
                  <a:srgbClr val="3D3C2C"/>
                </a:solidFill>
                <a:latin typeface="Impact"/>
                <a:cs typeface="Impact"/>
              </a:rPr>
              <a:t>help </a:t>
            </a:r>
            <a:r>
              <a:rPr sz="2200" spc="105" dirty="0">
                <a:solidFill>
                  <a:srgbClr val="3D3C2C"/>
                </a:solidFill>
                <a:latin typeface="Impact"/>
                <a:cs typeface="Impact"/>
              </a:rPr>
              <a:t>identify </a:t>
            </a:r>
            <a:r>
              <a:rPr sz="2200" spc="150" dirty="0">
                <a:solidFill>
                  <a:srgbClr val="3D3C2C"/>
                </a:solidFill>
                <a:latin typeface="Impact"/>
                <a:cs typeface="Impact"/>
              </a:rPr>
              <a:t>problems  </a:t>
            </a:r>
            <a:r>
              <a:rPr sz="2200" spc="31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200" spc="220" dirty="0">
                <a:solidFill>
                  <a:srgbClr val="3D3C2C"/>
                </a:solidFill>
                <a:latin typeface="Impact"/>
                <a:cs typeface="Impact"/>
              </a:rPr>
              <a:t>generate </a:t>
            </a:r>
            <a:r>
              <a:rPr sz="2200" spc="55" dirty="0">
                <a:solidFill>
                  <a:srgbClr val="3D3C2C"/>
                </a:solidFill>
                <a:latin typeface="Impact"/>
                <a:cs typeface="Impact"/>
              </a:rPr>
              <a:t>solutions. </a:t>
            </a:r>
            <a:r>
              <a:rPr sz="2200" spc="100" dirty="0">
                <a:solidFill>
                  <a:srgbClr val="3D3C2C"/>
                </a:solidFill>
                <a:latin typeface="Impact"/>
                <a:cs typeface="Impact"/>
              </a:rPr>
              <a:t>These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are </a:t>
            </a:r>
            <a:r>
              <a:rPr sz="2200" spc="175" dirty="0">
                <a:solidFill>
                  <a:srgbClr val="3D3C2C"/>
                </a:solidFill>
                <a:latin typeface="Impact"/>
                <a:cs typeface="Impact"/>
              </a:rPr>
              <a:t>called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200" spc="170" dirty="0">
                <a:solidFill>
                  <a:srgbClr val="3D3C2C"/>
                </a:solidFill>
                <a:latin typeface="Impact"/>
                <a:cs typeface="Impact"/>
              </a:rPr>
              <a:t>seven </a:t>
            </a:r>
            <a:r>
              <a:rPr sz="2200" spc="70" dirty="0">
                <a:solidFill>
                  <a:srgbClr val="3D3C2C"/>
                </a:solidFill>
                <a:latin typeface="Impact"/>
                <a:cs typeface="Impact"/>
              </a:rPr>
              <a:t>tools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</a:t>
            </a:r>
            <a:r>
              <a:rPr sz="2200" spc="36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quality.</a:t>
            </a:r>
            <a:endParaRPr sz="22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90955" y="1020826"/>
            <a:ext cx="5895975" cy="46355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25" dirty="0">
                <a:solidFill>
                  <a:srgbClr val="3D3C2C"/>
                </a:solidFill>
                <a:latin typeface="Impact"/>
                <a:cs typeface="Impact"/>
              </a:rPr>
              <a:t>Seven </a:t>
            </a:r>
            <a:r>
              <a:rPr sz="2400" spc="75" dirty="0">
                <a:solidFill>
                  <a:srgbClr val="3D3C2C"/>
                </a:solidFill>
                <a:latin typeface="Impact"/>
                <a:cs typeface="Impact"/>
              </a:rPr>
              <a:t>tools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quality</a:t>
            </a:r>
            <a:r>
              <a:rPr sz="2400" spc="-2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are</a:t>
            </a:r>
            <a:endParaRPr sz="2400">
              <a:latin typeface="Impact"/>
              <a:cs typeface="Impact"/>
            </a:endParaRPr>
          </a:p>
          <a:p>
            <a:pPr marL="469900" marR="287655" indent="-457200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Brainstorm,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400" spc="114" dirty="0">
                <a:solidFill>
                  <a:srgbClr val="3D3C2C"/>
                </a:solidFill>
                <a:latin typeface="Impact"/>
                <a:cs typeface="Impact"/>
              </a:rPr>
              <a:t>identify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400" spc="50" dirty="0">
                <a:solidFill>
                  <a:srgbClr val="3D3C2C"/>
                </a:solidFill>
                <a:latin typeface="Impact"/>
                <a:cs typeface="Impact"/>
              </a:rPr>
              <a:t>prioritize  </a:t>
            </a:r>
            <a:r>
              <a:rPr sz="2400" spc="160" dirty="0">
                <a:solidFill>
                  <a:srgbClr val="3D3C2C"/>
                </a:solidFill>
                <a:latin typeface="Impact"/>
                <a:cs typeface="Impact"/>
              </a:rPr>
              <a:t>problems</a:t>
            </a:r>
            <a:endParaRPr sz="2400">
              <a:latin typeface="Impact"/>
              <a:cs typeface="Impac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345" dirty="0">
                <a:solidFill>
                  <a:srgbClr val="3D3C2C"/>
                </a:solidFill>
                <a:latin typeface="Impact"/>
                <a:cs typeface="Impact"/>
              </a:rPr>
              <a:t>Data</a:t>
            </a:r>
            <a:r>
              <a:rPr sz="2400" spc="21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50" dirty="0">
                <a:solidFill>
                  <a:srgbClr val="3D3C2C"/>
                </a:solidFill>
                <a:latin typeface="Impact"/>
                <a:cs typeface="Impact"/>
              </a:rPr>
              <a:t>collection</a:t>
            </a:r>
            <a:endParaRPr sz="2400">
              <a:latin typeface="Impact"/>
              <a:cs typeface="Impact"/>
            </a:endParaRPr>
          </a:p>
          <a:p>
            <a:pPr marL="469900" marR="557530" indent="-457200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345" dirty="0">
                <a:solidFill>
                  <a:srgbClr val="3D3C2C"/>
                </a:solidFill>
                <a:latin typeface="Impact"/>
                <a:cs typeface="Impact"/>
              </a:rPr>
              <a:t>Data </a:t>
            </a:r>
            <a:r>
              <a:rPr sz="2400" spc="65" dirty="0">
                <a:solidFill>
                  <a:srgbClr val="3D3C2C"/>
                </a:solidFill>
                <a:latin typeface="Impact"/>
                <a:cs typeface="Impact"/>
              </a:rPr>
              <a:t>analysis </a:t>
            </a:r>
            <a:r>
              <a:rPr sz="2400" spc="225" dirty="0">
                <a:solidFill>
                  <a:srgbClr val="3D3C2C"/>
                </a:solidFill>
                <a:latin typeface="Impact"/>
                <a:cs typeface="Impact"/>
              </a:rPr>
              <a:t>methods,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including  </a:t>
            </a: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measles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chart,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trend 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charts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 </a:t>
            </a:r>
            <a:r>
              <a:rPr sz="2400" spc="75" dirty="0">
                <a:solidFill>
                  <a:srgbClr val="3D3C2C"/>
                </a:solidFill>
                <a:latin typeface="Impact"/>
                <a:cs typeface="Impact"/>
              </a:rPr>
              <a:t>regression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65" dirty="0">
                <a:solidFill>
                  <a:srgbClr val="3D3C2C"/>
                </a:solidFill>
                <a:latin typeface="Impact"/>
                <a:cs typeface="Impact"/>
              </a:rPr>
              <a:t>analysis</a:t>
            </a:r>
            <a:endParaRPr sz="2400">
              <a:latin typeface="Impact"/>
              <a:cs typeface="Impac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Pareto</a:t>
            </a:r>
            <a:r>
              <a:rPr sz="2400" spc="23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chart</a:t>
            </a:r>
            <a:endParaRPr sz="2400">
              <a:latin typeface="Impact"/>
              <a:cs typeface="Impact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Histogram</a:t>
            </a:r>
            <a:endParaRPr sz="2400">
              <a:latin typeface="Impact"/>
              <a:cs typeface="Impact"/>
            </a:endParaRPr>
          </a:p>
          <a:p>
            <a:pPr marL="469900" indent="-457200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280" dirty="0">
                <a:solidFill>
                  <a:srgbClr val="3D3C2C"/>
                </a:solidFill>
                <a:latin typeface="Impact"/>
                <a:cs typeface="Impact"/>
              </a:rPr>
              <a:t>Cause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Effect</a:t>
            </a:r>
            <a:r>
              <a:rPr sz="2400" spc="6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45" dirty="0">
                <a:solidFill>
                  <a:srgbClr val="3D3C2C"/>
                </a:solidFill>
                <a:latin typeface="Impact"/>
                <a:cs typeface="Impact"/>
              </a:rPr>
              <a:t>diagram</a:t>
            </a:r>
            <a:endParaRPr sz="2400">
              <a:latin typeface="Impact"/>
              <a:cs typeface="Impact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rabicPeriod"/>
              <a:tabLst>
                <a:tab pos="469265" algn="l"/>
                <a:tab pos="470534" algn="l"/>
              </a:tabLst>
            </a:pPr>
            <a:r>
              <a:rPr sz="2400" spc="60" dirty="0">
                <a:solidFill>
                  <a:srgbClr val="3D3C2C"/>
                </a:solidFill>
                <a:latin typeface="Impact"/>
                <a:cs typeface="Impact"/>
              </a:rPr>
              <a:t>Statistical 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Process </a:t>
            </a:r>
            <a:r>
              <a:rPr sz="2400" spc="195" dirty="0">
                <a:solidFill>
                  <a:srgbClr val="3D3C2C"/>
                </a:solidFill>
                <a:latin typeface="Impact"/>
                <a:cs typeface="Impact"/>
              </a:rPr>
              <a:t>Control(SPC)</a:t>
            </a:r>
            <a:r>
              <a:rPr sz="2400" spc="48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chart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5728" y="5068915"/>
            <a:ext cx="9078595" cy="1132840"/>
          </a:xfrm>
          <a:custGeom>
            <a:avLst/>
            <a:gdLst/>
            <a:ahLst/>
            <a:cxnLst/>
            <a:rect l="l" t="t" r="r" b="b"/>
            <a:pathLst>
              <a:path w="9078595" h="1132839">
                <a:moveTo>
                  <a:pt x="0" y="1082494"/>
                </a:moveTo>
                <a:lnTo>
                  <a:pt x="44898" y="1085192"/>
                </a:lnTo>
                <a:lnTo>
                  <a:pt x="89828" y="1087884"/>
                </a:lnTo>
                <a:lnTo>
                  <a:pt x="134823" y="1090561"/>
                </a:lnTo>
                <a:lnTo>
                  <a:pt x="179914" y="1093217"/>
                </a:lnTo>
                <a:lnTo>
                  <a:pt x="225134" y="1095846"/>
                </a:lnTo>
                <a:lnTo>
                  <a:pt x="270515" y="1098440"/>
                </a:lnTo>
                <a:lnTo>
                  <a:pt x="316090" y="1100993"/>
                </a:lnTo>
                <a:lnTo>
                  <a:pt x="361890" y="1103497"/>
                </a:lnTo>
                <a:lnTo>
                  <a:pt x="407948" y="1105945"/>
                </a:lnTo>
                <a:lnTo>
                  <a:pt x="454295" y="1108331"/>
                </a:lnTo>
                <a:lnTo>
                  <a:pt x="500965" y="1110647"/>
                </a:lnTo>
                <a:lnTo>
                  <a:pt x="547990" y="1112887"/>
                </a:lnTo>
                <a:lnTo>
                  <a:pt x="595400" y="1115044"/>
                </a:lnTo>
                <a:lnTo>
                  <a:pt x="643230" y="1117111"/>
                </a:lnTo>
                <a:lnTo>
                  <a:pt x="691511" y="1119080"/>
                </a:lnTo>
                <a:lnTo>
                  <a:pt x="740275" y="1120946"/>
                </a:lnTo>
                <a:lnTo>
                  <a:pt x="789554" y="1122700"/>
                </a:lnTo>
                <a:lnTo>
                  <a:pt x="839382" y="1124336"/>
                </a:lnTo>
                <a:lnTo>
                  <a:pt x="889789" y="1125848"/>
                </a:lnTo>
                <a:lnTo>
                  <a:pt x="940808" y="1127227"/>
                </a:lnTo>
                <a:lnTo>
                  <a:pt x="992472" y="1128468"/>
                </a:lnTo>
                <a:lnTo>
                  <a:pt x="1044812" y="1129563"/>
                </a:lnTo>
                <a:lnTo>
                  <a:pt x="1097861" y="1130506"/>
                </a:lnTo>
                <a:lnTo>
                  <a:pt x="1151651" y="1131288"/>
                </a:lnTo>
                <a:lnTo>
                  <a:pt x="1206215" y="1131904"/>
                </a:lnTo>
                <a:lnTo>
                  <a:pt x="1261583" y="1132347"/>
                </a:lnTo>
                <a:lnTo>
                  <a:pt x="1317790" y="1132609"/>
                </a:lnTo>
                <a:lnTo>
                  <a:pt x="1374866" y="1132684"/>
                </a:lnTo>
                <a:lnTo>
                  <a:pt x="1432845" y="1132565"/>
                </a:lnTo>
                <a:lnTo>
                  <a:pt x="1491758" y="1132244"/>
                </a:lnTo>
                <a:lnTo>
                  <a:pt x="1551637" y="1131715"/>
                </a:lnTo>
                <a:lnTo>
                  <a:pt x="1612515" y="1130971"/>
                </a:lnTo>
                <a:lnTo>
                  <a:pt x="1674425" y="1130005"/>
                </a:lnTo>
                <a:lnTo>
                  <a:pt x="1717553" y="1129259"/>
                </a:lnTo>
                <a:lnTo>
                  <a:pt x="1761085" y="1128505"/>
                </a:lnTo>
                <a:lnTo>
                  <a:pt x="1805014" y="1127736"/>
                </a:lnTo>
                <a:lnTo>
                  <a:pt x="1849338" y="1126950"/>
                </a:lnTo>
                <a:lnTo>
                  <a:pt x="1894050" y="1126142"/>
                </a:lnTo>
                <a:lnTo>
                  <a:pt x="1939146" y="1125308"/>
                </a:lnTo>
                <a:lnTo>
                  <a:pt x="1984623" y="1124444"/>
                </a:lnTo>
                <a:lnTo>
                  <a:pt x="2030476" y="1123545"/>
                </a:lnTo>
                <a:lnTo>
                  <a:pt x="2076699" y="1122608"/>
                </a:lnTo>
                <a:lnTo>
                  <a:pt x="2123289" y="1121627"/>
                </a:lnTo>
                <a:lnTo>
                  <a:pt x="2170241" y="1120600"/>
                </a:lnTo>
                <a:lnTo>
                  <a:pt x="2217550" y="1119521"/>
                </a:lnTo>
                <a:lnTo>
                  <a:pt x="2265212" y="1118387"/>
                </a:lnTo>
                <a:lnTo>
                  <a:pt x="2313223" y="1117194"/>
                </a:lnTo>
                <a:lnTo>
                  <a:pt x="2361578" y="1115936"/>
                </a:lnTo>
                <a:lnTo>
                  <a:pt x="2410272" y="1114611"/>
                </a:lnTo>
                <a:lnTo>
                  <a:pt x="2459301" y="1113214"/>
                </a:lnTo>
                <a:lnTo>
                  <a:pt x="2508661" y="1111740"/>
                </a:lnTo>
                <a:lnTo>
                  <a:pt x="2558346" y="1110185"/>
                </a:lnTo>
                <a:lnTo>
                  <a:pt x="2608353" y="1108546"/>
                </a:lnTo>
                <a:lnTo>
                  <a:pt x="2658676" y="1106818"/>
                </a:lnTo>
                <a:lnTo>
                  <a:pt x="2709312" y="1104997"/>
                </a:lnTo>
                <a:lnTo>
                  <a:pt x="2760256" y="1103078"/>
                </a:lnTo>
                <a:lnTo>
                  <a:pt x="2811503" y="1101058"/>
                </a:lnTo>
                <a:lnTo>
                  <a:pt x="2863049" y="1098933"/>
                </a:lnTo>
                <a:lnTo>
                  <a:pt x="2914889" y="1096697"/>
                </a:lnTo>
                <a:lnTo>
                  <a:pt x="2967020" y="1094348"/>
                </a:lnTo>
                <a:lnTo>
                  <a:pt x="3019435" y="1091880"/>
                </a:lnTo>
                <a:lnTo>
                  <a:pt x="3072131" y="1089290"/>
                </a:lnTo>
                <a:lnTo>
                  <a:pt x="3125103" y="1086573"/>
                </a:lnTo>
                <a:lnTo>
                  <a:pt x="3178347" y="1083726"/>
                </a:lnTo>
                <a:lnTo>
                  <a:pt x="3231859" y="1080743"/>
                </a:lnTo>
                <a:lnTo>
                  <a:pt x="3285633" y="1077621"/>
                </a:lnTo>
                <a:lnTo>
                  <a:pt x="3339665" y="1074356"/>
                </a:lnTo>
                <a:lnTo>
                  <a:pt x="3393951" y="1070944"/>
                </a:lnTo>
                <a:lnTo>
                  <a:pt x="3448486" y="1067379"/>
                </a:lnTo>
                <a:lnTo>
                  <a:pt x="3503265" y="1063659"/>
                </a:lnTo>
                <a:lnTo>
                  <a:pt x="3558285" y="1059779"/>
                </a:lnTo>
                <a:lnTo>
                  <a:pt x="3613541" y="1055734"/>
                </a:lnTo>
                <a:lnTo>
                  <a:pt x="3669027" y="1051521"/>
                </a:lnTo>
                <a:lnTo>
                  <a:pt x="3724740" y="1047135"/>
                </a:lnTo>
                <a:lnTo>
                  <a:pt x="3780676" y="1042572"/>
                </a:lnTo>
                <a:lnTo>
                  <a:pt x="3836829" y="1037828"/>
                </a:lnTo>
                <a:lnTo>
                  <a:pt x="3893195" y="1032899"/>
                </a:lnTo>
                <a:lnTo>
                  <a:pt x="3949769" y="1027781"/>
                </a:lnTo>
                <a:lnTo>
                  <a:pt x="4006548" y="1022469"/>
                </a:lnTo>
                <a:lnTo>
                  <a:pt x="4063526" y="1016959"/>
                </a:lnTo>
                <a:lnTo>
                  <a:pt x="4120699" y="1011247"/>
                </a:lnTo>
                <a:lnTo>
                  <a:pt x="4166073" y="1006609"/>
                </a:lnTo>
                <a:lnTo>
                  <a:pt x="4212041" y="1001844"/>
                </a:lnTo>
                <a:lnTo>
                  <a:pt x="4258581" y="996957"/>
                </a:lnTo>
                <a:lnTo>
                  <a:pt x="4305669" y="991947"/>
                </a:lnTo>
                <a:lnTo>
                  <a:pt x="4353284" y="986819"/>
                </a:lnTo>
                <a:lnTo>
                  <a:pt x="4401403" y="981572"/>
                </a:lnTo>
                <a:lnTo>
                  <a:pt x="4450004" y="976211"/>
                </a:lnTo>
                <a:lnTo>
                  <a:pt x="4499066" y="970736"/>
                </a:lnTo>
                <a:lnTo>
                  <a:pt x="4548564" y="965149"/>
                </a:lnTo>
                <a:lnTo>
                  <a:pt x="4598478" y="959454"/>
                </a:lnTo>
                <a:lnTo>
                  <a:pt x="4648785" y="953651"/>
                </a:lnTo>
                <a:lnTo>
                  <a:pt x="4699462" y="947743"/>
                </a:lnTo>
                <a:lnTo>
                  <a:pt x="4750488" y="941732"/>
                </a:lnTo>
                <a:lnTo>
                  <a:pt x="4801840" y="935620"/>
                </a:lnTo>
                <a:lnTo>
                  <a:pt x="4853496" y="929408"/>
                </a:lnTo>
                <a:lnTo>
                  <a:pt x="4905433" y="923100"/>
                </a:lnTo>
                <a:lnTo>
                  <a:pt x="4957629" y="916696"/>
                </a:lnTo>
                <a:lnTo>
                  <a:pt x="5010063" y="910200"/>
                </a:lnTo>
                <a:lnTo>
                  <a:pt x="5062711" y="903613"/>
                </a:lnTo>
                <a:lnTo>
                  <a:pt x="5115551" y="896937"/>
                </a:lnTo>
                <a:lnTo>
                  <a:pt x="5168562" y="890174"/>
                </a:lnTo>
                <a:lnTo>
                  <a:pt x="5221720" y="883326"/>
                </a:lnTo>
                <a:lnTo>
                  <a:pt x="5275004" y="876395"/>
                </a:lnTo>
                <a:lnTo>
                  <a:pt x="5328391" y="869384"/>
                </a:lnTo>
                <a:lnTo>
                  <a:pt x="5381859" y="862294"/>
                </a:lnTo>
                <a:lnTo>
                  <a:pt x="5435386" y="855127"/>
                </a:lnTo>
                <a:lnTo>
                  <a:pt x="5488949" y="847886"/>
                </a:lnTo>
                <a:lnTo>
                  <a:pt x="5542527" y="840572"/>
                </a:lnTo>
                <a:lnTo>
                  <a:pt x="5596096" y="833188"/>
                </a:lnTo>
                <a:lnTo>
                  <a:pt x="5649634" y="825735"/>
                </a:lnTo>
                <a:lnTo>
                  <a:pt x="5703120" y="818216"/>
                </a:lnTo>
                <a:lnTo>
                  <a:pt x="5756531" y="810632"/>
                </a:lnTo>
                <a:lnTo>
                  <a:pt x="5809844" y="802987"/>
                </a:lnTo>
                <a:lnTo>
                  <a:pt x="5863038" y="795280"/>
                </a:lnTo>
                <a:lnTo>
                  <a:pt x="5916090" y="787516"/>
                </a:lnTo>
                <a:lnTo>
                  <a:pt x="5968978" y="779695"/>
                </a:lnTo>
                <a:lnTo>
                  <a:pt x="6021680" y="771820"/>
                </a:lnTo>
                <a:lnTo>
                  <a:pt x="6074172" y="763893"/>
                </a:lnTo>
                <a:lnTo>
                  <a:pt x="6126434" y="755916"/>
                </a:lnTo>
                <a:lnTo>
                  <a:pt x="6178442" y="747890"/>
                </a:lnTo>
                <a:lnTo>
                  <a:pt x="6230175" y="739819"/>
                </a:lnTo>
                <a:lnTo>
                  <a:pt x="6281610" y="731703"/>
                </a:lnTo>
                <a:lnTo>
                  <a:pt x="6332724" y="723546"/>
                </a:lnTo>
                <a:lnTo>
                  <a:pt x="6383496" y="715349"/>
                </a:lnTo>
                <a:lnTo>
                  <a:pt x="6433904" y="707114"/>
                </a:lnTo>
                <a:lnTo>
                  <a:pt x="6483924" y="698843"/>
                </a:lnTo>
                <a:lnTo>
                  <a:pt x="6533536" y="690538"/>
                </a:lnTo>
                <a:lnTo>
                  <a:pt x="6582715" y="682202"/>
                </a:lnTo>
                <a:lnTo>
                  <a:pt x="6631441" y="673835"/>
                </a:lnTo>
                <a:lnTo>
                  <a:pt x="6679690" y="665441"/>
                </a:lnTo>
                <a:lnTo>
                  <a:pt x="6727441" y="657022"/>
                </a:lnTo>
                <a:lnTo>
                  <a:pt x="6774672" y="648579"/>
                </a:lnTo>
                <a:lnTo>
                  <a:pt x="6821359" y="640114"/>
                </a:lnTo>
                <a:lnTo>
                  <a:pt x="6867481" y="631630"/>
                </a:lnTo>
                <a:lnTo>
                  <a:pt x="6913016" y="623128"/>
                </a:lnTo>
                <a:lnTo>
                  <a:pt x="6957940" y="614611"/>
                </a:lnTo>
                <a:lnTo>
                  <a:pt x="7002233" y="606081"/>
                </a:lnTo>
                <a:lnTo>
                  <a:pt x="7045871" y="597539"/>
                </a:lnTo>
                <a:lnTo>
                  <a:pt x="7088832" y="588987"/>
                </a:lnTo>
                <a:lnTo>
                  <a:pt x="7131095" y="580429"/>
                </a:lnTo>
                <a:lnTo>
                  <a:pt x="7172636" y="571865"/>
                </a:lnTo>
                <a:lnTo>
                  <a:pt x="7233929" y="558939"/>
                </a:lnTo>
                <a:lnTo>
                  <a:pt x="7295240" y="545665"/>
                </a:lnTo>
                <a:lnTo>
                  <a:pt x="7356517" y="532063"/>
                </a:lnTo>
                <a:lnTo>
                  <a:pt x="7417708" y="518153"/>
                </a:lnTo>
                <a:lnTo>
                  <a:pt x="7478760" y="503954"/>
                </a:lnTo>
                <a:lnTo>
                  <a:pt x="7539621" y="489485"/>
                </a:lnTo>
                <a:lnTo>
                  <a:pt x="7600240" y="474768"/>
                </a:lnTo>
                <a:lnTo>
                  <a:pt x="7660563" y="459820"/>
                </a:lnTo>
                <a:lnTo>
                  <a:pt x="7720539" y="444662"/>
                </a:lnTo>
                <a:lnTo>
                  <a:pt x="7780116" y="429314"/>
                </a:lnTo>
                <a:lnTo>
                  <a:pt x="7839241" y="413795"/>
                </a:lnTo>
                <a:lnTo>
                  <a:pt x="7897862" y="398125"/>
                </a:lnTo>
                <a:lnTo>
                  <a:pt x="7955927" y="382323"/>
                </a:lnTo>
                <a:lnTo>
                  <a:pt x="8013384" y="366410"/>
                </a:lnTo>
                <a:lnTo>
                  <a:pt x="8070180" y="350404"/>
                </a:lnTo>
                <a:lnTo>
                  <a:pt x="8126263" y="334325"/>
                </a:lnTo>
                <a:lnTo>
                  <a:pt x="8181582" y="318194"/>
                </a:lnTo>
                <a:lnTo>
                  <a:pt x="8236083" y="302029"/>
                </a:lnTo>
                <a:lnTo>
                  <a:pt x="8289716" y="285851"/>
                </a:lnTo>
                <a:lnTo>
                  <a:pt x="8342426" y="269679"/>
                </a:lnTo>
                <a:lnTo>
                  <a:pt x="8394164" y="253532"/>
                </a:lnTo>
                <a:lnTo>
                  <a:pt x="8444875" y="237431"/>
                </a:lnTo>
                <a:lnTo>
                  <a:pt x="8494508" y="221395"/>
                </a:lnTo>
                <a:lnTo>
                  <a:pt x="8543011" y="205443"/>
                </a:lnTo>
                <a:lnTo>
                  <a:pt x="8590332" y="189596"/>
                </a:lnTo>
                <a:lnTo>
                  <a:pt x="8636418" y="173872"/>
                </a:lnTo>
                <a:lnTo>
                  <a:pt x="8681217" y="158292"/>
                </a:lnTo>
                <a:lnTo>
                  <a:pt x="8724677" y="142875"/>
                </a:lnTo>
                <a:lnTo>
                  <a:pt x="8766746" y="127642"/>
                </a:lnTo>
                <a:lnTo>
                  <a:pt x="8807371" y="112610"/>
                </a:lnTo>
                <a:lnTo>
                  <a:pt x="8846501" y="97801"/>
                </a:lnTo>
                <a:lnTo>
                  <a:pt x="8884083" y="83234"/>
                </a:lnTo>
                <a:lnTo>
                  <a:pt x="8920065" y="68928"/>
                </a:lnTo>
                <a:lnTo>
                  <a:pt x="8987020" y="41179"/>
                </a:lnTo>
                <a:lnTo>
                  <a:pt x="9046949" y="14713"/>
                </a:lnTo>
                <a:lnTo>
                  <a:pt x="9074148" y="2009"/>
                </a:lnTo>
                <a:lnTo>
                  <a:pt x="9078271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5728" y="3486886"/>
            <a:ext cx="9078595" cy="871855"/>
          </a:xfrm>
          <a:custGeom>
            <a:avLst/>
            <a:gdLst/>
            <a:ahLst/>
            <a:cxnLst/>
            <a:rect l="l" t="t" r="r" b="b"/>
            <a:pathLst>
              <a:path w="9078595" h="871854">
                <a:moveTo>
                  <a:pt x="0" y="871372"/>
                </a:moveTo>
                <a:lnTo>
                  <a:pt x="35920" y="852340"/>
                </a:lnTo>
                <a:lnTo>
                  <a:pt x="71984" y="833309"/>
                </a:lnTo>
                <a:lnTo>
                  <a:pt x="108335" y="814282"/>
                </a:lnTo>
                <a:lnTo>
                  <a:pt x="145119" y="795260"/>
                </a:lnTo>
                <a:lnTo>
                  <a:pt x="182477" y="776244"/>
                </a:lnTo>
                <a:lnTo>
                  <a:pt x="220555" y="757238"/>
                </a:lnTo>
                <a:lnTo>
                  <a:pt x="259496" y="738241"/>
                </a:lnTo>
                <a:lnTo>
                  <a:pt x="299444" y="719257"/>
                </a:lnTo>
                <a:lnTo>
                  <a:pt x="340543" y="700287"/>
                </a:lnTo>
                <a:lnTo>
                  <a:pt x="382937" y="681331"/>
                </a:lnTo>
                <a:lnTo>
                  <a:pt x="426770" y="662394"/>
                </a:lnTo>
                <a:lnTo>
                  <a:pt x="472184" y="643474"/>
                </a:lnTo>
                <a:lnTo>
                  <a:pt x="519326" y="624576"/>
                </a:lnTo>
                <a:lnTo>
                  <a:pt x="568338" y="605700"/>
                </a:lnTo>
                <a:lnTo>
                  <a:pt x="619363" y="586848"/>
                </a:lnTo>
                <a:lnTo>
                  <a:pt x="672547" y="568022"/>
                </a:lnTo>
                <a:lnTo>
                  <a:pt x="728033" y="549223"/>
                </a:lnTo>
                <a:lnTo>
                  <a:pt x="785964" y="530453"/>
                </a:lnTo>
                <a:lnTo>
                  <a:pt x="846485" y="511714"/>
                </a:lnTo>
                <a:lnTo>
                  <a:pt x="909740" y="493008"/>
                </a:lnTo>
                <a:lnTo>
                  <a:pt x="975872" y="474337"/>
                </a:lnTo>
                <a:lnTo>
                  <a:pt x="1045025" y="455701"/>
                </a:lnTo>
                <a:lnTo>
                  <a:pt x="1082432" y="445844"/>
                </a:lnTo>
                <a:lnTo>
                  <a:pt x="1120567" y="435788"/>
                </a:lnTo>
                <a:lnTo>
                  <a:pt x="1159420" y="425547"/>
                </a:lnTo>
                <a:lnTo>
                  <a:pt x="1198980" y="415139"/>
                </a:lnTo>
                <a:lnTo>
                  <a:pt x="1239234" y="404578"/>
                </a:lnTo>
                <a:lnTo>
                  <a:pt x="1280171" y="393882"/>
                </a:lnTo>
                <a:lnTo>
                  <a:pt x="1321780" y="383065"/>
                </a:lnTo>
                <a:lnTo>
                  <a:pt x="1364049" y="372143"/>
                </a:lnTo>
                <a:lnTo>
                  <a:pt x="1406966" y="361133"/>
                </a:lnTo>
                <a:lnTo>
                  <a:pt x="1450520" y="350050"/>
                </a:lnTo>
                <a:lnTo>
                  <a:pt x="1494699" y="338911"/>
                </a:lnTo>
                <a:lnTo>
                  <a:pt x="1539492" y="327730"/>
                </a:lnTo>
                <a:lnTo>
                  <a:pt x="1584887" y="316524"/>
                </a:lnTo>
                <a:lnTo>
                  <a:pt x="1630872" y="305310"/>
                </a:lnTo>
                <a:lnTo>
                  <a:pt x="1677437" y="294101"/>
                </a:lnTo>
                <a:lnTo>
                  <a:pt x="1724569" y="282915"/>
                </a:lnTo>
                <a:lnTo>
                  <a:pt x="1772257" y="271768"/>
                </a:lnTo>
                <a:lnTo>
                  <a:pt x="1820489" y="260675"/>
                </a:lnTo>
                <a:lnTo>
                  <a:pt x="1869254" y="249651"/>
                </a:lnTo>
                <a:lnTo>
                  <a:pt x="1918540" y="238714"/>
                </a:lnTo>
                <a:lnTo>
                  <a:pt x="1968336" y="227879"/>
                </a:lnTo>
                <a:lnTo>
                  <a:pt x="2018630" y="217161"/>
                </a:lnTo>
                <a:lnTo>
                  <a:pt x="2069410" y="206577"/>
                </a:lnTo>
                <a:lnTo>
                  <a:pt x="2120666" y="196143"/>
                </a:lnTo>
                <a:lnTo>
                  <a:pt x="2172385" y="185873"/>
                </a:lnTo>
                <a:lnTo>
                  <a:pt x="2224555" y="175785"/>
                </a:lnTo>
                <a:lnTo>
                  <a:pt x="2277166" y="165894"/>
                </a:lnTo>
                <a:lnTo>
                  <a:pt x="2330206" y="156216"/>
                </a:lnTo>
                <a:lnTo>
                  <a:pt x="2383663" y="146767"/>
                </a:lnTo>
                <a:lnTo>
                  <a:pt x="2437525" y="137562"/>
                </a:lnTo>
                <a:lnTo>
                  <a:pt x="2491782" y="128618"/>
                </a:lnTo>
                <a:lnTo>
                  <a:pt x="2546421" y="119951"/>
                </a:lnTo>
                <a:lnTo>
                  <a:pt x="2601431" y="111575"/>
                </a:lnTo>
                <a:lnTo>
                  <a:pt x="2656800" y="103508"/>
                </a:lnTo>
                <a:lnTo>
                  <a:pt x="2712517" y="95765"/>
                </a:lnTo>
                <a:lnTo>
                  <a:pt x="2768570" y="88361"/>
                </a:lnTo>
                <a:lnTo>
                  <a:pt x="2824948" y="81314"/>
                </a:lnTo>
                <a:lnTo>
                  <a:pt x="2881639" y="74638"/>
                </a:lnTo>
                <a:lnTo>
                  <a:pt x="2938631" y="68350"/>
                </a:lnTo>
                <a:lnTo>
                  <a:pt x="2995914" y="62465"/>
                </a:lnTo>
                <a:lnTo>
                  <a:pt x="3053475" y="56999"/>
                </a:lnTo>
                <a:lnTo>
                  <a:pt x="3111303" y="51968"/>
                </a:lnTo>
                <a:lnTo>
                  <a:pt x="3155740" y="48359"/>
                </a:lnTo>
                <a:lnTo>
                  <a:pt x="3200516" y="44877"/>
                </a:lnTo>
                <a:lnTo>
                  <a:pt x="3245628" y="41521"/>
                </a:lnTo>
                <a:lnTo>
                  <a:pt x="3291067" y="38292"/>
                </a:lnTo>
                <a:lnTo>
                  <a:pt x="3336830" y="35191"/>
                </a:lnTo>
                <a:lnTo>
                  <a:pt x="3382910" y="32217"/>
                </a:lnTo>
                <a:lnTo>
                  <a:pt x="3429303" y="29372"/>
                </a:lnTo>
                <a:lnTo>
                  <a:pt x="3476001" y="26655"/>
                </a:lnTo>
                <a:lnTo>
                  <a:pt x="3523001" y="24067"/>
                </a:lnTo>
                <a:lnTo>
                  <a:pt x="3570296" y="21609"/>
                </a:lnTo>
                <a:lnTo>
                  <a:pt x="3617880" y="19281"/>
                </a:lnTo>
                <a:lnTo>
                  <a:pt x="3665749" y="17084"/>
                </a:lnTo>
                <a:lnTo>
                  <a:pt x="3713896" y="15017"/>
                </a:lnTo>
                <a:lnTo>
                  <a:pt x="3762316" y="13081"/>
                </a:lnTo>
                <a:lnTo>
                  <a:pt x="3811004" y="11277"/>
                </a:lnTo>
                <a:lnTo>
                  <a:pt x="3859954" y="9605"/>
                </a:lnTo>
                <a:lnTo>
                  <a:pt x="3909160" y="8066"/>
                </a:lnTo>
                <a:lnTo>
                  <a:pt x="3958616" y="6659"/>
                </a:lnTo>
                <a:lnTo>
                  <a:pt x="4008318" y="5386"/>
                </a:lnTo>
                <a:lnTo>
                  <a:pt x="4058260" y="4247"/>
                </a:lnTo>
                <a:lnTo>
                  <a:pt x="4108435" y="3241"/>
                </a:lnTo>
                <a:lnTo>
                  <a:pt x="4158839" y="2371"/>
                </a:lnTo>
                <a:lnTo>
                  <a:pt x="4209466" y="1636"/>
                </a:lnTo>
                <a:lnTo>
                  <a:pt x="4260311" y="1036"/>
                </a:lnTo>
                <a:lnTo>
                  <a:pt x="4311367" y="572"/>
                </a:lnTo>
                <a:lnTo>
                  <a:pt x="4362629" y="244"/>
                </a:lnTo>
                <a:lnTo>
                  <a:pt x="4414092" y="53"/>
                </a:lnTo>
                <a:lnTo>
                  <a:pt x="4465750" y="0"/>
                </a:lnTo>
                <a:lnTo>
                  <a:pt x="4517598" y="83"/>
                </a:lnTo>
                <a:lnTo>
                  <a:pt x="4569630" y="305"/>
                </a:lnTo>
                <a:lnTo>
                  <a:pt x="4621840" y="666"/>
                </a:lnTo>
                <a:lnTo>
                  <a:pt x="4674223" y="1165"/>
                </a:lnTo>
                <a:lnTo>
                  <a:pt x="4726773" y="1804"/>
                </a:lnTo>
                <a:lnTo>
                  <a:pt x="4779485" y="2583"/>
                </a:lnTo>
                <a:lnTo>
                  <a:pt x="4832353" y="3501"/>
                </a:lnTo>
                <a:lnTo>
                  <a:pt x="4885372" y="4560"/>
                </a:lnTo>
                <a:lnTo>
                  <a:pt x="4938536" y="5761"/>
                </a:lnTo>
                <a:lnTo>
                  <a:pt x="4991839" y="7102"/>
                </a:lnTo>
                <a:lnTo>
                  <a:pt x="5045276" y="8586"/>
                </a:lnTo>
                <a:lnTo>
                  <a:pt x="5098841" y="10212"/>
                </a:lnTo>
                <a:lnTo>
                  <a:pt x="5152530" y="11981"/>
                </a:lnTo>
                <a:lnTo>
                  <a:pt x="5206335" y="13893"/>
                </a:lnTo>
                <a:lnTo>
                  <a:pt x="5260252" y="15948"/>
                </a:lnTo>
                <a:lnTo>
                  <a:pt x="5314275" y="18147"/>
                </a:lnTo>
                <a:lnTo>
                  <a:pt x="5368399" y="20491"/>
                </a:lnTo>
                <a:lnTo>
                  <a:pt x="5422617" y="22980"/>
                </a:lnTo>
                <a:lnTo>
                  <a:pt x="5476925" y="25614"/>
                </a:lnTo>
                <a:lnTo>
                  <a:pt x="5531317" y="28394"/>
                </a:lnTo>
                <a:lnTo>
                  <a:pt x="5585787" y="31320"/>
                </a:lnTo>
                <a:lnTo>
                  <a:pt x="5640330" y="34392"/>
                </a:lnTo>
                <a:lnTo>
                  <a:pt x="5694940" y="37612"/>
                </a:lnTo>
                <a:lnTo>
                  <a:pt x="5749611" y="40979"/>
                </a:lnTo>
                <a:lnTo>
                  <a:pt x="5804338" y="44493"/>
                </a:lnTo>
                <a:lnTo>
                  <a:pt x="5859116" y="48156"/>
                </a:lnTo>
                <a:lnTo>
                  <a:pt x="5913939" y="51968"/>
                </a:lnTo>
                <a:lnTo>
                  <a:pt x="5961554" y="55463"/>
                </a:lnTo>
                <a:lnTo>
                  <a:pt x="6010111" y="59261"/>
                </a:lnTo>
                <a:lnTo>
                  <a:pt x="6059569" y="63352"/>
                </a:lnTo>
                <a:lnTo>
                  <a:pt x="6109886" y="67727"/>
                </a:lnTo>
                <a:lnTo>
                  <a:pt x="6161021" y="72376"/>
                </a:lnTo>
                <a:lnTo>
                  <a:pt x="6212932" y="77290"/>
                </a:lnTo>
                <a:lnTo>
                  <a:pt x="6265580" y="82458"/>
                </a:lnTo>
                <a:lnTo>
                  <a:pt x="6318922" y="87870"/>
                </a:lnTo>
                <a:lnTo>
                  <a:pt x="6372918" y="93517"/>
                </a:lnTo>
                <a:lnTo>
                  <a:pt x="6427526" y="99389"/>
                </a:lnTo>
                <a:lnTo>
                  <a:pt x="6482705" y="105477"/>
                </a:lnTo>
                <a:lnTo>
                  <a:pt x="6538413" y="111770"/>
                </a:lnTo>
                <a:lnTo>
                  <a:pt x="6594611" y="118258"/>
                </a:lnTo>
                <a:lnTo>
                  <a:pt x="6651256" y="124933"/>
                </a:lnTo>
                <a:lnTo>
                  <a:pt x="6708307" y="131783"/>
                </a:lnTo>
                <a:lnTo>
                  <a:pt x="6765724" y="138800"/>
                </a:lnTo>
                <a:lnTo>
                  <a:pt x="6823464" y="145974"/>
                </a:lnTo>
                <a:lnTo>
                  <a:pt x="6881487" y="153294"/>
                </a:lnTo>
                <a:lnTo>
                  <a:pt x="6939752" y="160751"/>
                </a:lnTo>
                <a:lnTo>
                  <a:pt x="6998218" y="168336"/>
                </a:lnTo>
                <a:lnTo>
                  <a:pt x="7056842" y="176038"/>
                </a:lnTo>
                <a:lnTo>
                  <a:pt x="7115585" y="183847"/>
                </a:lnTo>
                <a:lnTo>
                  <a:pt x="7174404" y="191755"/>
                </a:lnTo>
                <a:lnTo>
                  <a:pt x="7233260" y="199750"/>
                </a:lnTo>
                <a:lnTo>
                  <a:pt x="7292110" y="207824"/>
                </a:lnTo>
                <a:lnTo>
                  <a:pt x="7350913" y="215966"/>
                </a:lnTo>
                <a:lnTo>
                  <a:pt x="7409628" y="224167"/>
                </a:lnTo>
                <a:lnTo>
                  <a:pt x="7468215" y="232416"/>
                </a:lnTo>
                <a:lnTo>
                  <a:pt x="7526631" y="240705"/>
                </a:lnTo>
                <a:lnTo>
                  <a:pt x="7584836" y="249024"/>
                </a:lnTo>
                <a:lnTo>
                  <a:pt x="7642789" y="257361"/>
                </a:lnTo>
                <a:lnTo>
                  <a:pt x="7700448" y="265709"/>
                </a:lnTo>
                <a:lnTo>
                  <a:pt x="7757772" y="274057"/>
                </a:lnTo>
                <a:lnTo>
                  <a:pt x="7814720" y="282395"/>
                </a:lnTo>
                <a:lnTo>
                  <a:pt x="7871250" y="290713"/>
                </a:lnTo>
                <a:lnTo>
                  <a:pt x="7927323" y="299002"/>
                </a:lnTo>
                <a:lnTo>
                  <a:pt x="7982895" y="307251"/>
                </a:lnTo>
                <a:lnTo>
                  <a:pt x="8037927" y="315452"/>
                </a:lnTo>
                <a:lnTo>
                  <a:pt x="8092377" y="323595"/>
                </a:lnTo>
                <a:lnTo>
                  <a:pt x="8146204" y="331668"/>
                </a:lnTo>
                <a:lnTo>
                  <a:pt x="8199367" y="339664"/>
                </a:lnTo>
                <a:lnTo>
                  <a:pt x="8251824" y="347571"/>
                </a:lnTo>
                <a:lnTo>
                  <a:pt x="8303535" y="355380"/>
                </a:lnTo>
                <a:lnTo>
                  <a:pt x="8354457" y="363082"/>
                </a:lnTo>
                <a:lnTo>
                  <a:pt x="8404551" y="370667"/>
                </a:lnTo>
                <a:lnTo>
                  <a:pt x="8453775" y="378124"/>
                </a:lnTo>
                <a:lnTo>
                  <a:pt x="8502087" y="385444"/>
                </a:lnTo>
                <a:lnTo>
                  <a:pt x="8549447" y="392618"/>
                </a:lnTo>
                <a:lnTo>
                  <a:pt x="8595813" y="399635"/>
                </a:lnTo>
                <a:lnTo>
                  <a:pt x="8641144" y="406485"/>
                </a:lnTo>
                <a:lnTo>
                  <a:pt x="8685399" y="413160"/>
                </a:lnTo>
                <a:lnTo>
                  <a:pt x="8728537" y="419648"/>
                </a:lnTo>
                <a:lnTo>
                  <a:pt x="8770516" y="425941"/>
                </a:lnTo>
                <a:lnTo>
                  <a:pt x="8811296" y="432029"/>
                </a:lnTo>
                <a:lnTo>
                  <a:pt x="8850835" y="437901"/>
                </a:lnTo>
                <a:lnTo>
                  <a:pt x="8889092" y="443548"/>
                </a:lnTo>
                <a:lnTo>
                  <a:pt x="8961595" y="454128"/>
                </a:lnTo>
                <a:lnTo>
                  <a:pt x="9028477" y="463691"/>
                </a:lnTo>
                <a:lnTo>
                  <a:pt x="9059707" y="468066"/>
                </a:lnTo>
                <a:lnTo>
                  <a:pt x="9078271" y="47062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3853" y="5640781"/>
            <a:ext cx="3004820" cy="1211580"/>
          </a:xfrm>
          <a:custGeom>
            <a:avLst/>
            <a:gdLst/>
            <a:ahLst/>
            <a:cxnLst/>
            <a:rect l="l" t="t" r="r" b="b"/>
            <a:pathLst>
              <a:path w="3004820" h="1211579">
                <a:moveTo>
                  <a:pt x="0" y="0"/>
                </a:moveTo>
                <a:lnTo>
                  <a:pt x="51721" y="23517"/>
                </a:lnTo>
                <a:lnTo>
                  <a:pt x="103435" y="47027"/>
                </a:lnTo>
                <a:lnTo>
                  <a:pt x="155135" y="70525"/>
                </a:lnTo>
                <a:lnTo>
                  <a:pt x="206815" y="94002"/>
                </a:lnTo>
                <a:lnTo>
                  <a:pt x="258466" y="117452"/>
                </a:lnTo>
                <a:lnTo>
                  <a:pt x="310083" y="140868"/>
                </a:lnTo>
                <a:lnTo>
                  <a:pt x="361657" y="164244"/>
                </a:lnTo>
                <a:lnTo>
                  <a:pt x="413183" y="187573"/>
                </a:lnTo>
                <a:lnTo>
                  <a:pt x="464653" y="210849"/>
                </a:lnTo>
                <a:lnTo>
                  <a:pt x="516059" y="234063"/>
                </a:lnTo>
                <a:lnTo>
                  <a:pt x="567396" y="257211"/>
                </a:lnTo>
                <a:lnTo>
                  <a:pt x="618656" y="280284"/>
                </a:lnTo>
                <a:lnTo>
                  <a:pt x="669832" y="303277"/>
                </a:lnTo>
                <a:lnTo>
                  <a:pt x="720917" y="326182"/>
                </a:lnTo>
                <a:lnTo>
                  <a:pt x="771904" y="348994"/>
                </a:lnTo>
                <a:lnTo>
                  <a:pt x="822786" y="371704"/>
                </a:lnTo>
                <a:lnTo>
                  <a:pt x="873556" y="394306"/>
                </a:lnTo>
                <a:lnTo>
                  <a:pt x="924207" y="416795"/>
                </a:lnTo>
                <a:lnTo>
                  <a:pt x="974732" y="439162"/>
                </a:lnTo>
                <a:lnTo>
                  <a:pt x="1025125" y="461401"/>
                </a:lnTo>
                <a:lnTo>
                  <a:pt x="1075377" y="483506"/>
                </a:lnTo>
                <a:lnTo>
                  <a:pt x="1125482" y="505470"/>
                </a:lnTo>
                <a:lnTo>
                  <a:pt x="1175433" y="527285"/>
                </a:lnTo>
                <a:lnTo>
                  <a:pt x="1225224" y="548946"/>
                </a:lnTo>
                <a:lnTo>
                  <a:pt x="1274846" y="570446"/>
                </a:lnTo>
                <a:lnTo>
                  <a:pt x="1324293" y="591777"/>
                </a:lnTo>
                <a:lnTo>
                  <a:pt x="1373558" y="612933"/>
                </a:lnTo>
                <a:lnTo>
                  <a:pt x="1422635" y="633908"/>
                </a:lnTo>
                <a:lnTo>
                  <a:pt x="1471515" y="654695"/>
                </a:lnTo>
                <a:lnTo>
                  <a:pt x="1520192" y="675286"/>
                </a:lnTo>
                <a:lnTo>
                  <a:pt x="1568660" y="695675"/>
                </a:lnTo>
                <a:lnTo>
                  <a:pt x="1616910" y="715856"/>
                </a:lnTo>
                <a:lnTo>
                  <a:pt x="1664936" y="735822"/>
                </a:lnTo>
                <a:lnTo>
                  <a:pt x="1712731" y="755566"/>
                </a:lnTo>
                <a:lnTo>
                  <a:pt x="1760289" y="775081"/>
                </a:lnTo>
                <a:lnTo>
                  <a:pt x="1807601" y="794360"/>
                </a:lnTo>
                <a:lnTo>
                  <a:pt x="1854661" y="813398"/>
                </a:lnTo>
                <a:lnTo>
                  <a:pt x="1901462" y="832186"/>
                </a:lnTo>
                <a:lnTo>
                  <a:pt x="1947997" y="850719"/>
                </a:lnTo>
                <a:lnTo>
                  <a:pt x="1994259" y="868989"/>
                </a:lnTo>
                <a:lnTo>
                  <a:pt x="2040242" y="886991"/>
                </a:lnTo>
                <a:lnTo>
                  <a:pt x="2085937" y="904716"/>
                </a:lnTo>
                <a:lnTo>
                  <a:pt x="2131338" y="922159"/>
                </a:lnTo>
                <a:lnTo>
                  <a:pt x="2176438" y="939313"/>
                </a:lnTo>
                <a:lnTo>
                  <a:pt x="2221229" y="956171"/>
                </a:lnTo>
                <a:lnTo>
                  <a:pt x="2265706" y="972726"/>
                </a:lnTo>
                <a:lnTo>
                  <a:pt x="2309861" y="988971"/>
                </a:lnTo>
                <a:lnTo>
                  <a:pt x="2353687" y="1004901"/>
                </a:lnTo>
                <a:lnTo>
                  <a:pt x="2397177" y="1020507"/>
                </a:lnTo>
                <a:lnTo>
                  <a:pt x="2440323" y="1035784"/>
                </a:lnTo>
                <a:lnTo>
                  <a:pt x="2483120" y="1050724"/>
                </a:lnTo>
                <a:lnTo>
                  <a:pt x="2525559" y="1065322"/>
                </a:lnTo>
                <a:lnTo>
                  <a:pt x="2567635" y="1079569"/>
                </a:lnTo>
                <a:lnTo>
                  <a:pt x="2609339" y="1093460"/>
                </a:lnTo>
                <a:lnTo>
                  <a:pt x="2650665" y="1106988"/>
                </a:lnTo>
                <a:lnTo>
                  <a:pt x="2691607" y="1120146"/>
                </a:lnTo>
                <a:lnTo>
                  <a:pt x="2732156" y="1132927"/>
                </a:lnTo>
                <a:lnTo>
                  <a:pt x="2772306" y="1145324"/>
                </a:lnTo>
                <a:lnTo>
                  <a:pt x="2812050" y="1157331"/>
                </a:lnTo>
                <a:lnTo>
                  <a:pt x="2851381" y="1168942"/>
                </a:lnTo>
                <a:lnTo>
                  <a:pt x="2890292" y="1180149"/>
                </a:lnTo>
                <a:lnTo>
                  <a:pt x="2928775" y="1190945"/>
                </a:lnTo>
                <a:lnTo>
                  <a:pt x="2966825" y="1201324"/>
                </a:lnTo>
                <a:lnTo>
                  <a:pt x="3004433" y="121128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728" y="5284470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24" y="13040"/>
                </a:lnTo>
                <a:lnTo>
                  <a:pt x="74769" y="26102"/>
                </a:lnTo>
                <a:lnTo>
                  <a:pt x="112458" y="39209"/>
                </a:lnTo>
                <a:lnTo>
                  <a:pt x="150511" y="52381"/>
                </a:lnTo>
                <a:lnTo>
                  <a:pt x="189051" y="65642"/>
                </a:lnTo>
                <a:lnTo>
                  <a:pt x="228197" y="79012"/>
                </a:lnTo>
                <a:lnTo>
                  <a:pt x="268073" y="92514"/>
                </a:lnTo>
                <a:lnTo>
                  <a:pt x="308800" y="106170"/>
                </a:lnTo>
                <a:lnTo>
                  <a:pt x="350499" y="120003"/>
                </a:lnTo>
                <a:lnTo>
                  <a:pt x="393291" y="134033"/>
                </a:lnTo>
                <a:lnTo>
                  <a:pt x="437298" y="148282"/>
                </a:lnTo>
                <a:lnTo>
                  <a:pt x="482643" y="162774"/>
                </a:lnTo>
                <a:lnTo>
                  <a:pt x="529445" y="177530"/>
                </a:lnTo>
                <a:lnTo>
                  <a:pt x="577828" y="192571"/>
                </a:lnTo>
                <a:lnTo>
                  <a:pt x="627911" y="207921"/>
                </a:lnTo>
                <a:lnTo>
                  <a:pt x="679818" y="223600"/>
                </a:lnTo>
                <a:lnTo>
                  <a:pt x="733668" y="239631"/>
                </a:lnTo>
                <a:lnTo>
                  <a:pt x="789585" y="256036"/>
                </a:lnTo>
                <a:lnTo>
                  <a:pt x="847689" y="272836"/>
                </a:lnTo>
                <a:lnTo>
                  <a:pt x="908102" y="290054"/>
                </a:lnTo>
                <a:lnTo>
                  <a:pt x="970946" y="307713"/>
                </a:lnTo>
                <a:lnTo>
                  <a:pt x="1036341" y="325833"/>
                </a:lnTo>
                <a:lnTo>
                  <a:pt x="1104411" y="344436"/>
                </a:lnTo>
                <a:lnTo>
                  <a:pt x="1142884" y="354885"/>
                </a:lnTo>
                <a:lnTo>
                  <a:pt x="1182229" y="365585"/>
                </a:lnTo>
                <a:lnTo>
                  <a:pt x="1222422" y="376525"/>
                </a:lnTo>
                <a:lnTo>
                  <a:pt x="1263437" y="387692"/>
                </a:lnTo>
                <a:lnTo>
                  <a:pt x="1305252" y="399076"/>
                </a:lnTo>
                <a:lnTo>
                  <a:pt x="1347842" y="410665"/>
                </a:lnTo>
                <a:lnTo>
                  <a:pt x="1391183" y="422448"/>
                </a:lnTo>
                <a:lnTo>
                  <a:pt x="1435251" y="434412"/>
                </a:lnTo>
                <a:lnTo>
                  <a:pt x="1480022" y="446546"/>
                </a:lnTo>
                <a:lnTo>
                  <a:pt x="1525472" y="458839"/>
                </a:lnTo>
                <a:lnTo>
                  <a:pt x="1571577" y="471279"/>
                </a:lnTo>
                <a:lnTo>
                  <a:pt x="1618313" y="483855"/>
                </a:lnTo>
                <a:lnTo>
                  <a:pt x="1665656" y="496555"/>
                </a:lnTo>
                <a:lnTo>
                  <a:pt x="1713581" y="509367"/>
                </a:lnTo>
                <a:lnTo>
                  <a:pt x="1762065" y="522281"/>
                </a:lnTo>
                <a:lnTo>
                  <a:pt x="1811084" y="535284"/>
                </a:lnTo>
                <a:lnTo>
                  <a:pt x="1860614" y="548365"/>
                </a:lnTo>
                <a:lnTo>
                  <a:pt x="1910630" y="561512"/>
                </a:lnTo>
                <a:lnTo>
                  <a:pt x="1961108" y="574714"/>
                </a:lnTo>
                <a:lnTo>
                  <a:pt x="2012026" y="587959"/>
                </a:lnTo>
                <a:lnTo>
                  <a:pt x="2063357" y="601237"/>
                </a:lnTo>
                <a:lnTo>
                  <a:pt x="2115080" y="614534"/>
                </a:lnTo>
                <a:lnTo>
                  <a:pt x="2167168" y="627840"/>
                </a:lnTo>
                <a:lnTo>
                  <a:pt x="2219599" y="641143"/>
                </a:lnTo>
                <a:lnTo>
                  <a:pt x="2272348" y="654432"/>
                </a:lnTo>
                <a:lnTo>
                  <a:pt x="2325392" y="667695"/>
                </a:lnTo>
                <a:lnTo>
                  <a:pt x="2378705" y="680920"/>
                </a:lnTo>
                <a:lnTo>
                  <a:pt x="2432265" y="694096"/>
                </a:lnTo>
                <a:lnTo>
                  <a:pt x="2486047" y="707212"/>
                </a:lnTo>
                <a:lnTo>
                  <a:pt x="2540027" y="720256"/>
                </a:lnTo>
                <a:lnTo>
                  <a:pt x="2594181" y="733216"/>
                </a:lnTo>
                <a:lnTo>
                  <a:pt x="2648486" y="746080"/>
                </a:lnTo>
                <a:lnTo>
                  <a:pt x="2702916" y="758838"/>
                </a:lnTo>
                <a:lnTo>
                  <a:pt x="2757448" y="771478"/>
                </a:lnTo>
                <a:lnTo>
                  <a:pt x="2812058" y="783988"/>
                </a:lnTo>
                <a:lnTo>
                  <a:pt x="2866721" y="796356"/>
                </a:lnTo>
                <a:lnTo>
                  <a:pt x="2921415" y="808572"/>
                </a:lnTo>
                <a:lnTo>
                  <a:pt x="2976114" y="820623"/>
                </a:lnTo>
                <a:lnTo>
                  <a:pt x="3030795" y="832498"/>
                </a:lnTo>
                <a:lnTo>
                  <a:pt x="3085434" y="844186"/>
                </a:lnTo>
                <a:lnTo>
                  <a:pt x="3140006" y="855674"/>
                </a:lnTo>
                <a:lnTo>
                  <a:pt x="3194488" y="866952"/>
                </a:lnTo>
                <a:lnTo>
                  <a:pt x="3240447" y="876340"/>
                </a:lnTo>
                <a:lnTo>
                  <a:pt x="3286870" y="885738"/>
                </a:lnTo>
                <a:lnTo>
                  <a:pt x="3333739" y="895144"/>
                </a:lnTo>
                <a:lnTo>
                  <a:pt x="3381033" y="904554"/>
                </a:lnTo>
                <a:lnTo>
                  <a:pt x="3428732" y="913965"/>
                </a:lnTo>
                <a:lnTo>
                  <a:pt x="3476818" y="923372"/>
                </a:lnTo>
                <a:lnTo>
                  <a:pt x="3525270" y="932774"/>
                </a:lnTo>
                <a:lnTo>
                  <a:pt x="3574069" y="942166"/>
                </a:lnTo>
                <a:lnTo>
                  <a:pt x="3623195" y="951544"/>
                </a:lnTo>
                <a:lnTo>
                  <a:pt x="3672628" y="960907"/>
                </a:lnTo>
                <a:lnTo>
                  <a:pt x="3722350" y="970249"/>
                </a:lnTo>
                <a:lnTo>
                  <a:pt x="3772339" y="979568"/>
                </a:lnTo>
                <a:lnTo>
                  <a:pt x="3822577" y="988860"/>
                </a:lnTo>
                <a:lnTo>
                  <a:pt x="3873044" y="998122"/>
                </a:lnTo>
                <a:lnTo>
                  <a:pt x="3923719" y="1007351"/>
                </a:lnTo>
                <a:lnTo>
                  <a:pt x="3974585" y="1016542"/>
                </a:lnTo>
                <a:lnTo>
                  <a:pt x="4025620" y="1025693"/>
                </a:lnTo>
                <a:lnTo>
                  <a:pt x="4076805" y="1034800"/>
                </a:lnTo>
                <a:lnTo>
                  <a:pt x="4128121" y="1043860"/>
                </a:lnTo>
                <a:lnTo>
                  <a:pt x="4179548" y="1052869"/>
                </a:lnTo>
                <a:lnTo>
                  <a:pt x="4231067" y="1061824"/>
                </a:lnTo>
                <a:lnTo>
                  <a:pt x="4282656" y="1070721"/>
                </a:lnTo>
                <a:lnTo>
                  <a:pt x="4334298" y="1079557"/>
                </a:lnTo>
                <a:lnTo>
                  <a:pt x="4385972" y="1088329"/>
                </a:lnTo>
                <a:lnTo>
                  <a:pt x="4437659" y="1097033"/>
                </a:lnTo>
                <a:lnTo>
                  <a:pt x="4489339" y="1105666"/>
                </a:lnTo>
                <a:lnTo>
                  <a:pt x="4540992" y="1114225"/>
                </a:lnTo>
                <a:lnTo>
                  <a:pt x="4592598" y="1122705"/>
                </a:lnTo>
                <a:lnTo>
                  <a:pt x="4644139" y="1131103"/>
                </a:lnTo>
                <a:lnTo>
                  <a:pt x="4695594" y="1139417"/>
                </a:lnTo>
                <a:lnTo>
                  <a:pt x="4746944" y="1147642"/>
                </a:lnTo>
                <a:lnTo>
                  <a:pt x="4798169" y="1155776"/>
                </a:lnTo>
                <a:lnTo>
                  <a:pt x="4849249" y="1163814"/>
                </a:lnTo>
                <a:lnTo>
                  <a:pt x="4900165" y="1171754"/>
                </a:lnTo>
                <a:lnTo>
                  <a:pt x="4950897" y="1179592"/>
                </a:lnTo>
                <a:lnTo>
                  <a:pt x="5001426" y="1187324"/>
                </a:lnTo>
                <a:lnTo>
                  <a:pt x="5051731" y="1194947"/>
                </a:lnTo>
                <a:lnTo>
                  <a:pt x="5101794" y="1202458"/>
                </a:lnTo>
                <a:lnTo>
                  <a:pt x="5151594" y="1209854"/>
                </a:lnTo>
                <a:lnTo>
                  <a:pt x="5201112" y="1217130"/>
                </a:lnTo>
                <a:lnTo>
                  <a:pt x="5250328" y="1224283"/>
                </a:lnTo>
                <a:lnTo>
                  <a:pt x="5299223" y="1231311"/>
                </a:lnTo>
                <a:lnTo>
                  <a:pt x="5347776" y="1238209"/>
                </a:lnTo>
                <a:lnTo>
                  <a:pt x="5395969" y="1244974"/>
                </a:lnTo>
                <a:lnTo>
                  <a:pt x="5443781" y="1251603"/>
                </a:lnTo>
                <a:lnTo>
                  <a:pt x="5491194" y="1258093"/>
                </a:lnTo>
                <a:lnTo>
                  <a:pt x="5538186" y="1264439"/>
                </a:lnTo>
                <a:lnTo>
                  <a:pt x="5584739" y="1270639"/>
                </a:lnTo>
                <a:lnTo>
                  <a:pt x="5630833" y="1276689"/>
                </a:lnTo>
                <a:lnTo>
                  <a:pt x="5676449" y="1282585"/>
                </a:lnTo>
                <a:lnTo>
                  <a:pt x="5731868" y="1289579"/>
                </a:lnTo>
                <a:lnTo>
                  <a:pt x="5787466" y="1296373"/>
                </a:lnTo>
                <a:lnTo>
                  <a:pt x="5843208" y="1302970"/>
                </a:lnTo>
                <a:lnTo>
                  <a:pt x="5899059" y="1309374"/>
                </a:lnTo>
                <a:lnTo>
                  <a:pt x="5954986" y="1315590"/>
                </a:lnTo>
                <a:lnTo>
                  <a:pt x="6010955" y="1321622"/>
                </a:lnTo>
                <a:lnTo>
                  <a:pt x="6066930" y="1327474"/>
                </a:lnTo>
                <a:lnTo>
                  <a:pt x="6122880" y="1333150"/>
                </a:lnTo>
                <a:lnTo>
                  <a:pt x="6178768" y="1338654"/>
                </a:lnTo>
                <a:lnTo>
                  <a:pt x="6234561" y="1343991"/>
                </a:lnTo>
                <a:lnTo>
                  <a:pt x="6290225" y="1349164"/>
                </a:lnTo>
                <a:lnTo>
                  <a:pt x="6345726" y="1354178"/>
                </a:lnTo>
                <a:lnTo>
                  <a:pt x="6401029" y="1359036"/>
                </a:lnTo>
                <a:lnTo>
                  <a:pt x="6456101" y="1363744"/>
                </a:lnTo>
                <a:lnTo>
                  <a:pt x="6510907" y="1368304"/>
                </a:lnTo>
                <a:lnTo>
                  <a:pt x="6565413" y="1372722"/>
                </a:lnTo>
                <a:lnTo>
                  <a:pt x="6619585" y="1377001"/>
                </a:lnTo>
                <a:lnTo>
                  <a:pt x="6673390" y="1381145"/>
                </a:lnTo>
                <a:lnTo>
                  <a:pt x="6726792" y="1385159"/>
                </a:lnTo>
                <a:lnTo>
                  <a:pt x="6779757" y="1389047"/>
                </a:lnTo>
                <a:lnTo>
                  <a:pt x="6832253" y="1392812"/>
                </a:lnTo>
                <a:lnTo>
                  <a:pt x="6884243" y="1396460"/>
                </a:lnTo>
                <a:lnTo>
                  <a:pt x="6935695" y="1399993"/>
                </a:lnTo>
                <a:lnTo>
                  <a:pt x="6986574" y="1403417"/>
                </a:lnTo>
                <a:lnTo>
                  <a:pt x="7036847" y="1406735"/>
                </a:lnTo>
                <a:lnTo>
                  <a:pt x="7086478" y="1409952"/>
                </a:lnTo>
                <a:lnTo>
                  <a:pt x="7135433" y="1413072"/>
                </a:lnTo>
                <a:lnTo>
                  <a:pt x="7183680" y="1416098"/>
                </a:lnTo>
                <a:lnTo>
                  <a:pt x="7231183" y="1419035"/>
                </a:lnTo>
                <a:lnTo>
                  <a:pt x="7277908" y="1421887"/>
                </a:lnTo>
                <a:lnTo>
                  <a:pt x="7323821" y="1424659"/>
                </a:lnTo>
                <a:lnTo>
                  <a:pt x="7368889" y="1427353"/>
                </a:lnTo>
                <a:lnTo>
                  <a:pt x="7413077" y="1429976"/>
                </a:lnTo>
                <a:lnTo>
                  <a:pt x="7456350" y="1432530"/>
                </a:lnTo>
                <a:lnTo>
                  <a:pt x="7498675" y="1435019"/>
                </a:lnTo>
                <a:lnTo>
                  <a:pt x="7540018" y="1437448"/>
                </a:lnTo>
                <a:lnTo>
                  <a:pt x="7580344" y="1439822"/>
                </a:lnTo>
                <a:lnTo>
                  <a:pt x="7619620" y="1442143"/>
                </a:lnTo>
                <a:lnTo>
                  <a:pt x="7657810" y="1444417"/>
                </a:lnTo>
                <a:lnTo>
                  <a:pt x="7694882" y="1446648"/>
                </a:lnTo>
                <a:lnTo>
                  <a:pt x="7730801" y="1448838"/>
                </a:lnTo>
                <a:lnTo>
                  <a:pt x="7812409" y="1453636"/>
                </a:lnTo>
                <a:lnTo>
                  <a:pt x="7887152" y="1457595"/>
                </a:lnTo>
                <a:lnTo>
                  <a:pt x="7955603" y="1460781"/>
                </a:lnTo>
                <a:lnTo>
                  <a:pt x="8018334" y="1463258"/>
                </a:lnTo>
                <a:lnTo>
                  <a:pt x="8075917" y="1465093"/>
                </a:lnTo>
                <a:lnTo>
                  <a:pt x="8128927" y="1466350"/>
                </a:lnTo>
                <a:lnTo>
                  <a:pt x="8177935" y="1467094"/>
                </a:lnTo>
                <a:lnTo>
                  <a:pt x="8223515" y="1467392"/>
                </a:lnTo>
                <a:lnTo>
                  <a:pt x="8266239" y="1467307"/>
                </a:lnTo>
                <a:lnTo>
                  <a:pt x="8306680" y="1466906"/>
                </a:lnTo>
                <a:lnTo>
                  <a:pt x="8345410" y="1466253"/>
                </a:lnTo>
                <a:lnTo>
                  <a:pt x="8420032" y="1464455"/>
                </a:lnTo>
                <a:lnTo>
                  <a:pt x="8457068" y="1463439"/>
                </a:lnTo>
                <a:lnTo>
                  <a:pt x="8494685" y="1462434"/>
                </a:lnTo>
                <a:lnTo>
                  <a:pt x="8533456" y="1461503"/>
                </a:lnTo>
                <a:lnTo>
                  <a:pt x="8573954" y="1460713"/>
                </a:lnTo>
                <a:lnTo>
                  <a:pt x="8636561" y="1459348"/>
                </a:lnTo>
                <a:lnTo>
                  <a:pt x="8696089" y="1457447"/>
                </a:lnTo>
                <a:lnTo>
                  <a:pt x="8752845" y="1455065"/>
                </a:lnTo>
                <a:lnTo>
                  <a:pt x="8807136" y="1452254"/>
                </a:lnTo>
                <a:lnTo>
                  <a:pt x="8859272" y="1449069"/>
                </a:lnTo>
                <a:lnTo>
                  <a:pt x="8909559" y="1445562"/>
                </a:lnTo>
                <a:lnTo>
                  <a:pt x="8958307" y="1441789"/>
                </a:lnTo>
                <a:lnTo>
                  <a:pt x="9005822" y="1437801"/>
                </a:lnTo>
                <a:lnTo>
                  <a:pt x="9052414" y="1433653"/>
                </a:lnTo>
                <a:lnTo>
                  <a:pt x="9078271" y="1431261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15133" y="5137796"/>
            <a:ext cx="6929120" cy="1714500"/>
          </a:xfrm>
          <a:custGeom>
            <a:avLst/>
            <a:gdLst/>
            <a:ahLst/>
            <a:cxnLst/>
            <a:rect l="l" t="t" r="r" b="b"/>
            <a:pathLst>
              <a:path w="6929120" h="1714500">
                <a:moveTo>
                  <a:pt x="0" y="1714264"/>
                </a:moveTo>
                <a:lnTo>
                  <a:pt x="32478" y="1677653"/>
                </a:lnTo>
                <a:lnTo>
                  <a:pt x="65063" y="1641069"/>
                </a:lnTo>
                <a:lnTo>
                  <a:pt x="97859" y="1604537"/>
                </a:lnTo>
                <a:lnTo>
                  <a:pt x="130971" y="1568084"/>
                </a:lnTo>
                <a:lnTo>
                  <a:pt x="164507" y="1531737"/>
                </a:lnTo>
                <a:lnTo>
                  <a:pt x="198571" y="1495521"/>
                </a:lnTo>
                <a:lnTo>
                  <a:pt x="233268" y="1459464"/>
                </a:lnTo>
                <a:lnTo>
                  <a:pt x="268706" y="1423592"/>
                </a:lnTo>
                <a:lnTo>
                  <a:pt x="304988" y="1387931"/>
                </a:lnTo>
                <a:lnTo>
                  <a:pt x="342222" y="1352508"/>
                </a:lnTo>
                <a:lnTo>
                  <a:pt x="380512" y="1317348"/>
                </a:lnTo>
                <a:lnTo>
                  <a:pt x="419965" y="1282480"/>
                </a:lnTo>
                <a:lnTo>
                  <a:pt x="460686" y="1247928"/>
                </a:lnTo>
                <a:lnTo>
                  <a:pt x="502780" y="1213720"/>
                </a:lnTo>
                <a:lnTo>
                  <a:pt x="546354" y="1179881"/>
                </a:lnTo>
                <a:lnTo>
                  <a:pt x="584055" y="1151726"/>
                </a:lnTo>
                <a:lnTo>
                  <a:pt x="623194" y="1123387"/>
                </a:lnTo>
                <a:lnTo>
                  <a:pt x="663629" y="1094938"/>
                </a:lnTo>
                <a:lnTo>
                  <a:pt x="705221" y="1066452"/>
                </a:lnTo>
                <a:lnTo>
                  <a:pt x="747827" y="1038004"/>
                </a:lnTo>
                <a:lnTo>
                  <a:pt x="791308" y="1009665"/>
                </a:lnTo>
                <a:lnTo>
                  <a:pt x="835523" y="981509"/>
                </a:lnTo>
                <a:lnTo>
                  <a:pt x="880331" y="953610"/>
                </a:lnTo>
                <a:lnTo>
                  <a:pt x="925591" y="926041"/>
                </a:lnTo>
                <a:lnTo>
                  <a:pt x="971163" y="898876"/>
                </a:lnTo>
                <a:lnTo>
                  <a:pt x="1016906" y="872186"/>
                </a:lnTo>
                <a:lnTo>
                  <a:pt x="1062679" y="846047"/>
                </a:lnTo>
                <a:lnTo>
                  <a:pt x="1108342" y="820531"/>
                </a:lnTo>
                <a:lnTo>
                  <a:pt x="1153753" y="795711"/>
                </a:lnTo>
                <a:lnTo>
                  <a:pt x="1198772" y="771661"/>
                </a:lnTo>
                <a:lnTo>
                  <a:pt x="1243258" y="748454"/>
                </a:lnTo>
                <a:lnTo>
                  <a:pt x="1287072" y="726164"/>
                </a:lnTo>
                <a:lnTo>
                  <a:pt x="1330070" y="704863"/>
                </a:lnTo>
                <a:lnTo>
                  <a:pt x="1376844" y="682270"/>
                </a:lnTo>
                <a:lnTo>
                  <a:pt x="1421710" y="661143"/>
                </a:lnTo>
                <a:lnTo>
                  <a:pt x="1465076" y="641327"/>
                </a:lnTo>
                <a:lnTo>
                  <a:pt x="1507353" y="622665"/>
                </a:lnTo>
                <a:lnTo>
                  <a:pt x="1548946" y="605001"/>
                </a:lnTo>
                <a:lnTo>
                  <a:pt x="1590266" y="588177"/>
                </a:lnTo>
                <a:lnTo>
                  <a:pt x="1631720" y="572039"/>
                </a:lnTo>
                <a:lnTo>
                  <a:pt x="1673717" y="556429"/>
                </a:lnTo>
                <a:lnTo>
                  <a:pt x="1716664" y="541190"/>
                </a:lnTo>
                <a:lnTo>
                  <a:pt x="1760971" y="526167"/>
                </a:lnTo>
                <a:lnTo>
                  <a:pt x="1807046" y="511202"/>
                </a:lnTo>
                <a:lnTo>
                  <a:pt x="1855297" y="496140"/>
                </a:lnTo>
                <a:lnTo>
                  <a:pt x="1906132" y="480824"/>
                </a:lnTo>
                <a:lnTo>
                  <a:pt x="1959960" y="465098"/>
                </a:lnTo>
                <a:lnTo>
                  <a:pt x="2017189" y="448804"/>
                </a:lnTo>
                <a:lnTo>
                  <a:pt x="2078228" y="431788"/>
                </a:lnTo>
                <a:lnTo>
                  <a:pt x="2118243" y="420886"/>
                </a:lnTo>
                <a:lnTo>
                  <a:pt x="2160523" y="409688"/>
                </a:lnTo>
                <a:lnTo>
                  <a:pt x="2204874" y="398231"/>
                </a:lnTo>
                <a:lnTo>
                  <a:pt x="2251101" y="386550"/>
                </a:lnTo>
                <a:lnTo>
                  <a:pt x="2299009" y="374682"/>
                </a:lnTo>
                <a:lnTo>
                  <a:pt x="2348404" y="362664"/>
                </a:lnTo>
                <a:lnTo>
                  <a:pt x="2399091" y="350531"/>
                </a:lnTo>
                <a:lnTo>
                  <a:pt x="2450875" y="338320"/>
                </a:lnTo>
                <a:lnTo>
                  <a:pt x="2503562" y="326068"/>
                </a:lnTo>
                <a:lnTo>
                  <a:pt x="2556958" y="313811"/>
                </a:lnTo>
                <a:lnTo>
                  <a:pt x="2610868" y="301585"/>
                </a:lnTo>
                <a:lnTo>
                  <a:pt x="2665097" y="289426"/>
                </a:lnTo>
                <a:lnTo>
                  <a:pt x="2719451" y="277371"/>
                </a:lnTo>
                <a:lnTo>
                  <a:pt x="2773734" y="265457"/>
                </a:lnTo>
                <a:lnTo>
                  <a:pt x="2827754" y="253720"/>
                </a:lnTo>
                <a:lnTo>
                  <a:pt x="2881314" y="242195"/>
                </a:lnTo>
                <a:lnTo>
                  <a:pt x="2934220" y="230920"/>
                </a:lnTo>
                <a:lnTo>
                  <a:pt x="2986279" y="219931"/>
                </a:lnTo>
                <a:lnTo>
                  <a:pt x="3037295" y="209264"/>
                </a:lnTo>
                <a:lnTo>
                  <a:pt x="3087073" y="198956"/>
                </a:lnTo>
                <a:lnTo>
                  <a:pt x="3135419" y="189042"/>
                </a:lnTo>
                <a:lnTo>
                  <a:pt x="3182139" y="179560"/>
                </a:lnTo>
                <a:lnTo>
                  <a:pt x="3227038" y="170546"/>
                </a:lnTo>
                <a:lnTo>
                  <a:pt x="3269921" y="162035"/>
                </a:lnTo>
                <a:lnTo>
                  <a:pt x="3310594" y="154066"/>
                </a:lnTo>
                <a:lnTo>
                  <a:pt x="3348863" y="146673"/>
                </a:lnTo>
                <a:lnTo>
                  <a:pt x="3418279" y="133601"/>
                </a:lnTo>
                <a:lnTo>
                  <a:pt x="3479443" y="122537"/>
                </a:lnTo>
                <a:lnTo>
                  <a:pt x="3533735" y="113235"/>
                </a:lnTo>
                <a:lnTo>
                  <a:pt x="3582532" y="105452"/>
                </a:lnTo>
                <a:lnTo>
                  <a:pt x="3627215" y="98946"/>
                </a:lnTo>
                <a:lnTo>
                  <a:pt x="3669162" y="93472"/>
                </a:lnTo>
                <a:lnTo>
                  <a:pt x="3709752" y="88788"/>
                </a:lnTo>
                <a:lnTo>
                  <a:pt x="3750364" y="84648"/>
                </a:lnTo>
                <a:lnTo>
                  <a:pt x="3792377" y="80811"/>
                </a:lnTo>
                <a:lnTo>
                  <a:pt x="3837171" y="77033"/>
                </a:lnTo>
                <a:lnTo>
                  <a:pt x="3886124" y="73070"/>
                </a:lnTo>
                <a:lnTo>
                  <a:pt x="3940615" y="68678"/>
                </a:lnTo>
                <a:lnTo>
                  <a:pt x="4002024" y="63615"/>
                </a:lnTo>
                <a:lnTo>
                  <a:pt x="4043532" y="60210"/>
                </a:lnTo>
                <a:lnTo>
                  <a:pt x="4087086" y="56789"/>
                </a:lnTo>
                <a:lnTo>
                  <a:pt x="4132493" y="53364"/>
                </a:lnTo>
                <a:lnTo>
                  <a:pt x="4179559" y="49946"/>
                </a:lnTo>
                <a:lnTo>
                  <a:pt x="4228092" y="46547"/>
                </a:lnTo>
                <a:lnTo>
                  <a:pt x="4277900" y="43178"/>
                </a:lnTo>
                <a:lnTo>
                  <a:pt x="4328790" y="39851"/>
                </a:lnTo>
                <a:lnTo>
                  <a:pt x="4380569" y="36578"/>
                </a:lnTo>
                <a:lnTo>
                  <a:pt x="4433044" y="33370"/>
                </a:lnTo>
                <a:lnTo>
                  <a:pt x="4486024" y="30239"/>
                </a:lnTo>
                <a:lnTo>
                  <a:pt x="4539315" y="27196"/>
                </a:lnTo>
                <a:lnTo>
                  <a:pt x="4592725" y="24253"/>
                </a:lnTo>
                <a:lnTo>
                  <a:pt x="4646061" y="21421"/>
                </a:lnTo>
                <a:lnTo>
                  <a:pt x="4699131" y="18713"/>
                </a:lnTo>
                <a:lnTo>
                  <a:pt x="4751742" y="16140"/>
                </a:lnTo>
                <a:lnTo>
                  <a:pt x="4803701" y="13712"/>
                </a:lnTo>
                <a:lnTo>
                  <a:pt x="4854816" y="11443"/>
                </a:lnTo>
                <a:lnTo>
                  <a:pt x="4904894" y="9344"/>
                </a:lnTo>
                <a:lnTo>
                  <a:pt x="4953742" y="7425"/>
                </a:lnTo>
                <a:lnTo>
                  <a:pt x="5001168" y="5700"/>
                </a:lnTo>
                <a:lnTo>
                  <a:pt x="5046980" y="4179"/>
                </a:lnTo>
                <a:lnTo>
                  <a:pt x="5311489" y="0"/>
                </a:lnTo>
                <a:lnTo>
                  <a:pt x="5586571" y="464"/>
                </a:lnTo>
                <a:lnTo>
                  <a:pt x="5802645" y="2786"/>
                </a:lnTo>
                <a:lnTo>
                  <a:pt x="5890133" y="4179"/>
                </a:lnTo>
                <a:lnTo>
                  <a:pt x="6495796" y="4179"/>
                </a:lnTo>
                <a:lnTo>
                  <a:pt x="6558133" y="6090"/>
                </a:lnTo>
                <a:lnTo>
                  <a:pt x="6618476" y="8729"/>
                </a:lnTo>
                <a:lnTo>
                  <a:pt x="6676124" y="11883"/>
                </a:lnTo>
                <a:lnTo>
                  <a:pt x="6730380" y="15339"/>
                </a:lnTo>
                <a:lnTo>
                  <a:pt x="6780547" y="18884"/>
                </a:lnTo>
                <a:lnTo>
                  <a:pt x="6825926" y="22306"/>
                </a:lnTo>
                <a:lnTo>
                  <a:pt x="6865819" y="25391"/>
                </a:lnTo>
                <a:lnTo>
                  <a:pt x="6899529" y="27928"/>
                </a:lnTo>
                <a:lnTo>
                  <a:pt x="6928866" y="3014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715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901059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4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1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10584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4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1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10584" y="14832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4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1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77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158108" y="21640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77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644009" y="5274183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054" y="0"/>
                </a:moveTo>
                <a:lnTo>
                  <a:pt x="3937" y="402958"/>
                </a:lnTo>
                <a:lnTo>
                  <a:pt x="0" y="1202220"/>
                </a:lnTo>
                <a:lnTo>
                  <a:pt x="660968" y="1583815"/>
                </a:lnTo>
                <a:lnTo>
                  <a:pt x="739654" y="1583815"/>
                </a:lnTo>
                <a:lnTo>
                  <a:pt x="1390777" y="1203667"/>
                </a:lnTo>
                <a:lnTo>
                  <a:pt x="1394587" y="404406"/>
                </a:lnTo>
                <a:lnTo>
                  <a:pt x="694054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7946" y="5274183"/>
            <a:ext cx="1390650" cy="1584325"/>
          </a:xfrm>
          <a:custGeom>
            <a:avLst/>
            <a:gdLst/>
            <a:ahLst/>
            <a:cxnLst/>
            <a:rect l="l" t="t" r="r" b="b"/>
            <a:pathLst>
              <a:path w="1390650" h="1584325">
                <a:moveTo>
                  <a:pt x="0" y="402958"/>
                </a:moveTo>
                <a:lnTo>
                  <a:pt x="690117" y="0"/>
                </a:lnTo>
                <a:lnTo>
                  <a:pt x="1390650" y="404406"/>
                </a:lnTo>
                <a:lnTo>
                  <a:pt x="1386839" y="1203667"/>
                </a:lnTo>
                <a:lnTo>
                  <a:pt x="735717" y="158381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4009" y="5677141"/>
            <a:ext cx="661035" cy="1181100"/>
          </a:xfrm>
          <a:custGeom>
            <a:avLst/>
            <a:gdLst/>
            <a:ahLst/>
            <a:cxnLst/>
            <a:rect l="l" t="t" r="r" b="b"/>
            <a:pathLst>
              <a:path w="661035" h="1181100">
                <a:moveTo>
                  <a:pt x="660968" y="1180857"/>
                </a:moveTo>
                <a:lnTo>
                  <a:pt x="0" y="799261"/>
                </a:lnTo>
                <a:lnTo>
                  <a:pt x="393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101349" y="0"/>
                </a:moveTo>
                <a:lnTo>
                  <a:pt x="0" y="62865"/>
                </a:lnTo>
                <a:lnTo>
                  <a:pt x="3425" y="1545971"/>
                </a:lnTo>
                <a:lnTo>
                  <a:pt x="107750" y="1606651"/>
                </a:lnTo>
                <a:lnTo>
                  <a:pt x="797982" y="1203706"/>
                </a:lnTo>
                <a:lnTo>
                  <a:pt x="801869" y="404368"/>
                </a:lnTo>
                <a:lnTo>
                  <a:pt x="101349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214" y="4007358"/>
            <a:ext cx="802005" cy="1607185"/>
          </a:xfrm>
          <a:custGeom>
            <a:avLst/>
            <a:gdLst/>
            <a:ahLst/>
            <a:cxnLst/>
            <a:rect l="l" t="t" r="r" b="b"/>
            <a:pathLst>
              <a:path w="802005" h="1607185">
                <a:moveTo>
                  <a:pt x="0" y="62865"/>
                </a:moveTo>
                <a:lnTo>
                  <a:pt x="101349" y="0"/>
                </a:lnTo>
                <a:lnTo>
                  <a:pt x="801869" y="404368"/>
                </a:lnTo>
                <a:lnTo>
                  <a:pt x="797982" y="1203706"/>
                </a:lnTo>
                <a:lnTo>
                  <a:pt x="107750" y="1606651"/>
                </a:lnTo>
                <a:lnTo>
                  <a:pt x="3425" y="1545971"/>
                </a:lnTo>
                <a:lnTo>
                  <a:pt x="0" y="6286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9245" y="5293233"/>
            <a:ext cx="1391285" cy="1565275"/>
          </a:xfrm>
          <a:custGeom>
            <a:avLst/>
            <a:gdLst/>
            <a:ahLst/>
            <a:cxnLst/>
            <a:rect l="l" t="t" r="r" b="b"/>
            <a:pathLst>
              <a:path w="1391285" h="1565275">
                <a:moveTo>
                  <a:pt x="0" y="402958"/>
                </a:moveTo>
                <a:lnTo>
                  <a:pt x="690219" y="0"/>
                </a:lnTo>
                <a:lnTo>
                  <a:pt x="1390700" y="404406"/>
                </a:lnTo>
                <a:lnTo>
                  <a:pt x="1386890" y="1203667"/>
                </a:lnTo>
                <a:lnTo>
                  <a:pt x="768376" y="156476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5359" y="5696191"/>
            <a:ext cx="628015" cy="1162050"/>
          </a:xfrm>
          <a:custGeom>
            <a:avLst/>
            <a:gdLst/>
            <a:ahLst/>
            <a:cxnLst/>
            <a:rect l="l" t="t" r="r" b="b"/>
            <a:pathLst>
              <a:path w="628015" h="1162050">
                <a:moveTo>
                  <a:pt x="627946" y="1161807"/>
                </a:moveTo>
                <a:lnTo>
                  <a:pt x="0" y="799261"/>
                </a:lnTo>
                <a:lnTo>
                  <a:pt x="3886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33934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118" y="0"/>
                </a:moveTo>
                <a:lnTo>
                  <a:pt x="3886" y="402970"/>
                </a:lnTo>
                <a:lnTo>
                  <a:pt x="0" y="1202181"/>
                </a:lnTo>
                <a:lnTo>
                  <a:pt x="700506" y="1606677"/>
                </a:lnTo>
                <a:lnTo>
                  <a:pt x="1390777" y="1203705"/>
                </a:lnTo>
                <a:lnTo>
                  <a:pt x="1394586" y="404367"/>
                </a:lnTo>
                <a:lnTo>
                  <a:pt x="694118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33934" y="274053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118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06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57833" y="401688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1"/>
                </a:moveTo>
                <a:lnTo>
                  <a:pt x="694054" y="0"/>
                </a:lnTo>
                <a:lnTo>
                  <a:pt x="1394586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886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695195" y="5302758"/>
            <a:ext cx="1390650" cy="1555750"/>
          </a:xfrm>
          <a:custGeom>
            <a:avLst/>
            <a:gdLst/>
            <a:ahLst/>
            <a:cxnLst/>
            <a:rect l="l" t="t" r="r" b="b"/>
            <a:pathLst>
              <a:path w="1390650" h="1555750">
                <a:moveTo>
                  <a:pt x="0" y="402958"/>
                </a:moveTo>
                <a:lnTo>
                  <a:pt x="690118" y="0"/>
                </a:lnTo>
                <a:lnTo>
                  <a:pt x="1390650" y="404406"/>
                </a:lnTo>
                <a:lnTo>
                  <a:pt x="1386840" y="1203667"/>
                </a:lnTo>
                <a:lnTo>
                  <a:pt x="784661" y="155524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691258" y="5705716"/>
            <a:ext cx="611505" cy="1152525"/>
          </a:xfrm>
          <a:custGeom>
            <a:avLst/>
            <a:gdLst/>
            <a:ahLst/>
            <a:cxnLst/>
            <a:rect l="l" t="t" r="r" b="b"/>
            <a:pathLst>
              <a:path w="611505" h="1152525">
                <a:moveTo>
                  <a:pt x="611473" y="1152282"/>
                </a:moveTo>
                <a:lnTo>
                  <a:pt x="0" y="799261"/>
                </a:lnTo>
                <a:lnTo>
                  <a:pt x="393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10308" y="2750057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976883" y="1454658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886" y="402970"/>
                </a:moveTo>
                <a:lnTo>
                  <a:pt x="694054" y="0"/>
                </a:lnTo>
                <a:lnTo>
                  <a:pt x="1394586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886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87158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1"/>
                </a:lnTo>
                <a:lnTo>
                  <a:pt x="0" y="1202182"/>
                </a:lnTo>
                <a:lnTo>
                  <a:pt x="700532" y="1606651"/>
                </a:lnTo>
                <a:lnTo>
                  <a:pt x="1390777" y="1203706"/>
                </a:lnTo>
                <a:lnTo>
                  <a:pt x="1394587" y="404368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987158" y="4035933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1"/>
                </a:moveTo>
                <a:lnTo>
                  <a:pt x="694055" y="0"/>
                </a:lnTo>
                <a:lnTo>
                  <a:pt x="1394587" y="404368"/>
                </a:lnTo>
                <a:lnTo>
                  <a:pt x="1390777" y="1203706"/>
                </a:lnTo>
                <a:lnTo>
                  <a:pt x="700532" y="1606651"/>
                </a:lnTo>
                <a:lnTo>
                  <a:pt x="0" y="1202182"/>
                </a:lnTo>
                <a:lnTo>
                  <a:pt x="3937" y="402971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734045" y="5312283"/>
            <a:ext cx="1390650" cy="1546225"/>
          </a:xfrm>
          <a:custGeom>
            <a:avLst/>
            <a:gdLst/>
            <a:ahLst/>
            <a:cxnLst/>
            <a:rect l="l" t="t" r="r" b="b"/>
            <a:pathLst>
              <a:path w="1390650" h="1546225">
                <a:moveTo>
                  <a:pt x="0" y="402958"/>
                </a:moveTo>
                <a:lnTo>
                  <a:pt x="690118" y="0"/>
                </a:lnTo>
                <a:lnTo>
                  <a:pt x="1390650" y="404406"/>
                </a:lnTo>
                <a:lnTo>
                  <a:pt x="1386839" y="1203667"/>
                </a:lnTo>
                <a:lnTo>
                  <a:pt x="800977" y="154571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730108" y="5715241"/>
            <a:ext cx="594995" cy="1143000"/>
          </a:xfrm>
          <a:custGeom>
            <a:avLst/>
            <a:gdLst/>
            <a:ahLst/>
            <a:cxnLst/>
            <a:rect l="l" t="t" r="r" b="b"/>
            <a:pathLst>
              <a:path w="594995" h="1143000">
                <a:moveTo>
                  <a:pt x="594972" y="1142757"/>
                </a:moveTo>
                <a:lnTo>
                  <a:pt x="0" y="799261"/>
                </a:lnTo>
                <a:lnTo>
                  <a:pt x="393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730108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694055" y="0"/>
                </a:moveTo>
                <a:lnTo>
                  <a:pt x="3937" y="402970"/>
                </a:lnTo>
                <a:lnTo>
                  <a:pt x="0" y="1202181"/>
                </a:lnTo>
                <a:lnTo>
                  <a:pt x="700532" y="1606677"/>
                </a:lnTo>
                <a:lnTo>
                  <a:pt x="1390777" y="1203705"/>
                </a:lnTo>
                <a:lnTo>
                  <a:pt x="1394587" y="404367"/>
                </a:lnTo>
                <a:lnTo>
                  <a:pt x="694055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730108" y="2759582"/>
            <a:ext cx="1395095" cy="1607185"/>
          </a:xfrm>
          <a:custGeom>
            <a:avLst/>
            <a:gdLst/>
            <a:ahLst/>
            <a:cxnLst/>
            <a:rect l="l" t="t" r="r" b="b"/>
            <a:pathLst>
              <a:path w="1395095" h="1607185">
                <a:moveTo>
                  <a:pt x="3937" y="402970"/>
                </a:moveTo>
                <a:lnTo>
                  <a:pt x="694055" y="0"/>
                </a:lnTo>
                <a:lnTo>
                  <a:pt x="1394587" y="404367"/>
                </a:lnTo>
                <a:lnTo>
                  <a:pt x="1390777" y="1203705"/>
                </a:lnTo>
                <a:lnTo>
                  <a:pt x="700532" y="1606677"/>
                </a:lnTo>
                <a:lnTo>
                  <a:pt x="0" y="1202181"/>
                </a:lnTo>
                <a:lnTo>
                  <a:pt x="3937" y="40297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463533" y="4043867"/>
            <a:ext cx="680720" cy="1587500"/>
          </a:xfrm>
          <a:custGeom>
            <a:avLst/>
            <a:gdLst/>
            <a:ahLst/>
            <a:cxnLst/>
            <a:rect l="l" t="t" r="r" b="b"/>
            <a:pathLst>
              <a:path w="680720" h="1587500">
                <a:moveTo>
                  <a:pt x="680466" y="0"/>
                </a:moveTo>
                <a:lnTo>
                  <a:pt x="3937" y="395036"/>
                </a:lnTo>
                <a:lnTo>
                  <a:pt x="0" y="1194247"/>
                </a:lnTo>
                <a:lnTo>
                  <a:pt x="680466" y="1587131"/>
                </a:lnTo>
                <a:lnTo>
                  <a:pt x="680466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467470" y="4043867"/>
            <a:ext cx="676910" cy="395605"/>
          </a:xfrm>
          <a:custGeom>
            <a:avLst/>
            <a:gdLst/>
            <a:ahLst/>
            <a:cxnLst/>
            <a:rect l="l" t="t" r="r" b="b"/>
            <a:pathLst>
              <a:path w="676909" h="395604">
                <a:moveTo>
                  <a:pt x="0" y="395036"/>
                </a:moveTo>
                <a:lnTo>
                  <a:pt x="676528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463533" y="4438903"/>
            <a:ext cx="680720" cy="1192530"/>
          </a:xfrm>
          <a:custGeom>
            <a:avLst/>
            <a:gdLst/>
            <a:ahLst/>
            <a:cxnLst/>
            <a:rect l="l" t="t" r="r" b="b"/>
            <a:pathLst>
              <a:path w="680720" h="1192529">
                <a:moveTo>
                  <a:pt x="680466" y="1192094"/>
                </a:moveTo>
                <a:lnTo>
                  <a:pt x="0" y="799211"/>
                </a:lnTo>
                <a:lnTo>
                  <a:pt x="393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8467470" y="1500692"/>
            <a:ext cx="676910" cy="395605"/>
          </a:xfrm>
          <a:custGeom>
            <a:avLst/>
            <a:gdLst/>
            <a:ahLst/>
            <a:cxnLst/>
            <a:rect l="l" t="t" r="r" b="b"/>
            <a:pathLst>
              <a:path w="676909" h="395605">
                <a:moveTo>
                  <a:pt x="0" y="395036"/>
                </a:moveTo>
                <a:lnTo>
                  <a:pt x="676528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8463533" y="1895729"/>
            <a:ext cx="680720" cy="1192530"/>
          </a:xfrm>
          <a:custGeom>
            <a:avLst/>
            <a:gdLst/>
            <a:ahLst/>
            <a:cxnLst/>
            <a:rect l="l" t="t" r="r" b="b"/>
            <a:pathLst>
              <a:path w="680720" h="1192530">
                <a:moveTo>
                  <a:pt x="680466" y="1192119"/>
                </a:moveTo>
                <a:lnTo>
                  <a:pt x="0" y="799211"/>
                </a:lnTo>
                <a:lnTo>
                  <a:pt x="3937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57200" y="333476"/>
            <a:ext cx="8229600" cy="196215"/>
          </a:xfrm>
          <a:custGeom>
            <a:avLst/>
            <a:gdLst/>
            <a:ahLst/>
            <a:cxnLst/>
            <a:rect l="l" t="t" r="r" b="b"/>
            <a:pathLst>
              <a:path w="8229600" h="196215">
                <a:moveTo>
                  <a:pt x="0" y="196113"/>
                </a:moveTo>
                <a:lnTo>
                  <a:pt x="8229600" y="196113"/>
                </a:lnTo>
                <a:lnTo>
                  <a:pt x="8229600" y="0"/>
                </a:lnTo>
                <a:lnTo>
                  <a:pt x="0" y="0"/>
                </a:lnTo>
                <a:lnTo>
                  <a:pt x="0" y="1961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57200" y="567690"/>
            <a:ext cx="8229600" cy="5951855"/>
          </a:xfrm>
          <a:custGeom>
            <a:avLst/>
            <a:gdLst/>
            <a:ahLst/>
            <a:cxnLst/>
            <a:rect l="l" t="t" r="r" b="b"/>
            <a:pathLst>
              <a:path w="8229600" h="5951855">
                <a:moveTo>
                  <a:pt x="0" y="5951448"/>
                </a:moveTo>
                <a:lnTo>
                  <a:pt x="8229600" y="5951448"/>
                </a:lnTo>
                <a:lnTo>
                  <a:pt x="8229600" y="0"/>
                </a:lnTo>
                <a:lnTo>
                  <a:pt x="0" y="0"/>
                </a:lnTo>
                <a:lnTo>
                  <a:pt x="0" y="595144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561204" y="0"/>
            <a:ext cx="3679190" cy="529590"/>
          </a:xfrm>
          <a:custGeom>
            <a:avLst/>
            <a:gdLst/>
            <a:ahLst/>
            <a:cxnLst/>
            <a:rect l="l" t="t" r="r" b="b"/>
            <a:pathLst>
              <a:path w="3679190" h="529590">
                <a:moveTo>
                  <a:pt x="0" y="529589"/>
                </a:moveTo>
                <a:lnTo>
                  <a:pt x="3679062" y="529589"/>
                </a:lnTo>
                <a:lnTo>
                  <a:pt x="3679062" y="0"/>
                </a:lnTo>
                <a:lnTo>
                  <a:pt x="0" y="0"/>
                </a:lnTo>
                <a:lnTo>
                  <a:pt x="0" y="52958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561204" y="567690"/>
            <a:ext cx="3679190" cy="110489"/>
          </a:xfrm>
          <a:custGeom>
            <a:avLst/>
            <a:gdLst/>
            <a:ahLst/>
            <a:cxnLst/>
            <a:rect l="l" t="t" r="r" b="b"/>
            <a:pathLst>
              <a:path w="3679190" h="110490">
                <a:moveTo>
                  <a:pt x="0" y="109982"/>
                </a:moveTo>
                <a:lnTo>
                  <a:pt x="3679062" y="109982"/>
                </a:lnTo>
                <a:lnTo>
                  <a:pt x="3679062" y="0"/>
                </a:lnTo>
                <a:lnTo>
                  <a:pt x="0" y="0"/>
                </a:lnTo>
                <a:lnTo>
                  <a:pt x="0" y="10998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649089" y="0"/>
            <a:ext cx="3505200" cy="529590"/>
          </a:xfrm>
          <a:custGeom>
            <a:avLst/>
            <a:gdLst/>
            <a:ahLst/>
            <a:cxnLst/>
            <a:rect l="l" t="t" r="r" b="b"/>
            <a:pathLst>
              <a:path w="3505200" h="529590">
                <a:moveTo>
                  <a:pt x="0" y="529589"/>
                </a:moveTo>
                <a:lnTo>
                  <a:pt x="3505199" y="529589"/>
                </a:lnTo>
                <a:lnTo>
                  <a:pt x="3505199" y="0"/>
                </a:lnTo>
                <a:lnTo>
                  <a:pt x="0" y="0"/>
                </a:lnTo>
                <a:lnTo>
                  <a:pt x="0" y="529589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649089" y="567690"/>
            <a:ext cx="3505200" cy="34925"/>
          </a:xfrm>
          <a:custGeom>
            <a:avLst/>
            <a:gdLst/>
            <a:ahLst/>
            <a:cxnLst/>
            <a:rect l="l" t="t" r="r" b="b"/>
            <a:pathLst>
              <a:path w="3505200" h="34925">
                <a:moveTo>
                  <a:pt x="0" y="34798"/>
                </a:moveTo>
                <a:lnTo>
                  <a:pt x="3505199" y="34798"/>
                </a:lnTo>
                <a:lnTo>
                  <a:pt x="3505199" y="0"/>
                </a:lnTo>
                <a:lnTo>
                  <a:pt x="0" y="0"/>
                </a:lnTo>
                <a:lnTo>
                  <a:pt x="0" y="3479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0" y="0"/>
            <a:ext cx="1524000" cy="529590"/>
          </a:xfrm>
          <a:custGeom>
            <a:avLst/>
            <a:gdLst/>
            <a:ahLst/>
            <a:cxnLst/>
            <a:rect l="l" t="t" r="r" b="b"/>
            <a:pathLst>
              <a:path w="1524000" h="529590">
                <a:moveTo>
                  <a:pt x="0" y="529589"/>
                </a:moveTo>
                <a:lnTo>
                  <a:pt x="1524000" y="529589"/>
                </a:lnTo>
                <a:lnTo>
                  <a:pt x="1524000" y="0"/>
                </a:lnTo>
                <a:lnTo>
                  <a:pt x="0" y="0"/>
                </a:lnTo>
                <a:lnTo>
                  <a:pt x="0" y="529589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524000" y="0"/>
            <a:ext cx="2080260" cy="529590"/>
          </a:xfrm>
          <a:custGeom>
            <a:avLst/>
            <a:gdLst/>
            <a:ahLst/>
            <a:cxnLst/>
            <a:rect l="l" t="t" r="r" b="b"/>
            <a:pathLst>
              <a:path w="2080260" h="529590">
                <a:moveTo>
                  <a:pt x="0" y="529589"/>
                </a:moveTo>
                <a:lnTo>
                  <a:pt x="2080005" y="529589"/>
                </a:lnTo>
                <a:lnTo>
                  <a:pt x="2080005" y="0"/>
                </a:lnTo>
                <a:lnTo>
                  <a:pt x="0" y="0"/>
                </a:lnTo>
                <a:lnTo>
                  <a:pt x="0" y="529589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604005" y="0"/>
            <a:ext cx="1958975" cy="529590"/>
          </a:xfrm>
          <a:custGeom>
            <a:avLst/>
            <a:gdLst/>
            <a:ahLst/>
            <a:cxnLst/>
            <a:rect l="l" t="t" r="r" b="b"/>
            <a:pathLst>
              <a:path w="1958975" h="529590">
                <a:moveTo>
                  <a:pt x="0" y="529589"/>
                </a:moveTo>
                <a:lnTo>
                  <a:pt x="1958594" y="529589"/>
                </a:lnTo>
                <a:lnTo>
                  <a:pt x="1958594" y="0"/>
                </a:lnTo>
                <a:lnTo>
                  <a:pt x="0" y="0"/>
                </a:lnTo>
                <a:lnTo>
                  <a:pt x="0" y="529589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562600" y="0"/>
            <a:ext cx="1828800" cy="529590"/>
          </a:xfrm>
          <a:custGeom>
            <a:avLst/>
            <a:gdLst/>
            <a:ahLst/>
            <a:cxnLst/>
            <a:rect l="l" t="t" r="r" b="b"/>
            <a:pathLst>
              <a:path w="1828800" h="529590">
                <a:moveTo>
                  <a:pt x="0" y="529589"/>
                </a:moveTo>
                <a:lnTo>
                  <a:pt x="1828800" y="529589"/>
                </a:lnTo>
                <a:lnTo>
                  <a:pt x="1828800" y="0"/>
                </a:lnTo>
                <a:lnTo>
                  <a:pt x="0" y="0"/>
                </a:lnTo>
                <a:lnTo>
                  <a:pt x="0" y="529589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391400" y="0"/>
            <a:ext cx="1752600" cy="529590"/>
          </a:xfrm>
          <a:custGeom>
            <a:avLst/>
            <a:gdLst/>
            <a:ahLst/>
            <a:cxnLst/>
            <a:rect l="l" t="t" r="r" b="b"/>
            <a:pathLst>
              <a:path w="1752600" h="529590">
                <a:moveTo>
                  <a:pt x="0" y="529589"/>
                </a:moveTo>
                <a:lnTo>
                  <a:pt x="1752600" y="529589"/>
                </a:lnTo>
                <a:lnTo>
                  <a:pt x="1752600" y="0"/>
                </a:lnTo>
                <a:lnTo>
                  <a:pt x="0" y="0"/>
                </a:lnTo>
                <a:lnTo>
                  <a:pt x="0" y="529589"/>
                </a:lnTo>
                <a:close/>
              </a:path>
            </a:pathLst>
          </a:custGeom>
          <a:solidFill>
            <a:srgbClr val="93C5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0" y="548640"/>
            <a:ext cx="1524000" cy="6309360"/>
          </a:xfrm>
          <a:custGeom>
            <a:avLst/>
            <a:gdLst/>
            <a:ahLst/>
            <a:cxnLst/>
            <a:rect l="l" t="t" r="r" b="b"/>
            <a:pathLst>
              <a:path w="1524000" h="6309359">
                <a:moveTo>
                  <a:pt x="1524000" y="6309358"/>
                </a:moveTo>
                <a:lnTo>
                  <a:pt x="1524000" y="0"/>
                </a:lnTo>
                <a:lnTo>
                  <a:pt x="0" y="0"/>
                </a:lnTo>
                <a:lnTo>
                  <a:pt x="0" y="6309358"/>
                </a:lnTo>
                <a:lnTo>
                  <a:pt x="1524000" y="6309358"/>
                </a:lnTo>
                <a:close/>
              </a:path>
            </a:pathLst>
          </a:custGeom>
          <a:solidFill>
            <a:srgbClr val="DCE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524000" y="548640"/>
            <a:ext cx="2080260" cy="6309360"/>
          </a:xfrm>
          <a:custGeom>
            <a:avLst/>
            <a:gdLst/>
            <a:ahLst/>
            <a:cxnLst/>
            <a:rect l="l" t="t" r="r" b="b"/>
            <a:pathLst>
              <a:path w="2080260" h="6309359">
                <a:moveTo>
                  <a:pt x="2080005" y="6309358"/>
                </a:moveTo>
                <a:lnTo>
                  <a:pt x="2080005" y="0"/>
                </a:lnTo>
                <a:lnTo>
                  <a:pt x="0" y="0"/>
                </a:lnTo>
                <a:lnTo>
                  <a:pt x="0" y="6309358"/>
                </a:lnTo>
                <a:lnTo>
                  <a:pt x="2080005" y="6309358"/>
                </a:lnTo>
                <a:close/>
              </a:path>
            </a:pathLst>
          </a:custGeom>
          <a:solidFill>
            <a:srgbClr val="DCE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604005" y="548640"/>
            <a:ext cx="1958975" cy="6309360"/>
          </a:xfrm>
          <a:custGeom>
            <a:avLst/>
            <a:gdLst/>
            <a:ahLst/>
            <a:cxnLst/>
            <a:rect l="l" t="t" r="r" b="b"/>
            <a:pathLst>
              <a:path w="1958975" h="6309359">
                <a:moveTo>
                  <a:pt x="1958594" y="6309358"/>
                </a:moveTo>
                <a:lnTo>
                  <a:pt x="1958594" y="0"/>
                </a:lnTo>
                <a:lnTo>
                  <a:pt x="0" y="0"/>
                </a:lnTo>
                <a:lnTo>
                  <a:pt x="0" y="6309358"/>
                </a:lnTo>
                <a:lnTo>
                  <a:pt x="1958594" y="6309358"/>
                </a:lnTo>
                <a:close/>
              </a:path>
            </a:pathLst>
          </a:custGeom>
          <a:solidFill>
            <a:srgbClr val="DCE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5562600" y="548640"/>
            <a:ext cx="1828800" cy="6309360"/>
          </a:xfrm>
          <a:custGeom>
            <a:avLst/>
            <a:gdLst/>
            <a:ahLst/>
            <a:cxnLst/>
            <a:rect l="l" t="t" r="r" b="b"/>
            <a:pathLst>
              <a:path w="1828800" h="6309359">
                <a:moveTo>
                  <a:pt x="1828800" y="6309358"/>
                </a:moveTo>
                <a:lnTo>
                  <a:pt x="1828800" y="0"/>
                </a:lnTo>
                <a:lnTo>
                  <a:pt x="0" y="0"/>
                </a:lnTo>
                <a:lnTo>
                  <a:pt x="0" y="6309358"/>
                </a:lnTo>
                <a:lnTo>
                  <a:pt x="1828800" y="6309358"/>
                </a:lnTo>
                <a:close/>
              </a:path>
            </a:pathLst>
          </a:custGeom>
          <a:solidFill>
            <a:srgbClr val="DCE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391400" y="548640"/>
            <a:ext cx="1752600" cy="6309360"/>
          </a:xfrm>
          <a:custGeom>
            <a:avLst/>
            <a:gdLst/>
            <a:ahLst/>
            <a:cxnLst/>
            <a:rect l="l" t="t" r="r" b="b"/>
            <a:pathLst>
              <a:path w="1752600" h="6309359">
                <a:moveTo>
                  <a:pt x="1752600" y="6309358"/>
                </a:moveTo>
                <a:lnTo>
                  <a:pt x="1752600" y="0"/>
                </a:lnTo>
                <a:lnTo>
                  <a:pt x="0" y="0"/>
                </a:lnTo>
                <a:lnTo>
                  <a:pt x="0" y="6309358"/>
                </a:lnTo>
                <a:lnTo>
                  <a:pt x="1752600" y="6309358"/>
                </a:lnTo>
                <a:close/>
              </a:path>
            </a:pathLst>
          </a:custGeom>
          <a:solidFill>
            <a:srgbClr val="DCE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24000" y="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24000" y="567690"/>
            <a:ext cx="0" cy="6290310"/>
          </a:xfrm>
          <a:custGeom>
            <a:avLst/>
            <a:gdLst/>
            <a:ahLst/>
            <a:cxnLst/>
            <a:rect l="l" t="t" r="r" b="b"/>
            <a:pathLst>
              <a:path h="6290309">
                <a:moveTo>
                  <a:pt x="0" y="0"/>
                </a:moveTo>
                <a:lnTo>
                  <a:pt x="0" y="629030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604005" y="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3604005" y="567690"/>
            <a:ext cx="0" cy="6290310"/>
          </a:xfrm>
          <a:custGeom>
            <a:avLst/>
            <a:gdLst/>
            <a:ahLst/>
            <a:cxnLst/>
            <a:rect l="l" t="t" r="r" b="b"/>
            <a:pathLst>
              <a:path h="6290309">
                <a:moveTo>
                  <a:pt x="0" y="0"/>
                </a:moveTo>
                <a:lnTo>
                  <a:pt x="0" y="629030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562600" y="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5562600" y="567690"/>
            <a:ext cx="0" cy="6290310"/>
          </a:xfrm>
          <a:custGeom>
            <a:avLst/>
            <a:gdLst/>
            <a:ahLst/>
            <a:cxnLst/>
            <a:rect l="l" t="t" r="r" b="b"/>
            <a:pathLst>
              <a:path h="6290309">
                <a:moveTo>
                  <a:pt x="0" y="0"/>
                </a:moveTo>
                <a:lnTo>
                  <a:pt x="0" y="629030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391400" y="0"/>
            <a:ext cx="0" cy="529590"/>
          </a:xfrm>
          <a:custGeom>
            <a:avLst/>
            <a:gdLst/>
            <a:ahLst/>
            <a:cxnLst/>
            <a:rect l="l" t="t" r="r" b="b"/>
            <a:pathLst>
              <a:path h="529590">
                <a:moveTo>
                  <a:pt x="0" y="0"/>
                </a:moveTo>
                <a:lnTo>
                  <a:pt x="0" y="52958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91400" y="567690"/>
            <a:ext cx="0" cy="6290310"/>
          </a:xfrm>
          <a:custGeom>
            <a:avLst/>
            <a:gdLst/>
            <a:ahLst/>
            <a:cxnLst/>
            <a:rect l="l" t="t" r="r" b="b"/>
            <a:pathLst>
              <a:path h="6290309">
                <a:moveTo>
                  <a:pt x="0" y="0"/>
                </a:moveTo>
                <a:lnTo>
                  <a:pt x="0" y="6290308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0" y="54864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317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914082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8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3175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78739" y="29971"/>
            <a:ext cx="10280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105" dirty="0">
                <a:solidFill>
                  <a:srgbClr val="FFFFFF"/>
                </a:solidFill>
                <a:latin typeface="Verdana"/>
                <a:cs typeface="Verdana"/>
              </a:rPr>
              <a:t>Guarantee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602994" y="29971"/>
            <a:ext cx="85216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35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500" b="1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b="1" spc="-185" dirty="0">
                <a:solidFill>
                  <a:srgbClr val="FFFFFF"/>
                </a:solidFill>
                <a:latin typeface="Verdana"/>
                <a:cs typeface="Verdana"/>
              </a:rPr>
              <a:t>rra</a:t>
            </a:r>
            <a:r>
              <a:rPr sz="1500" b="1" spc="-25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00" b="1" spc="-17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b="1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683253" y="29971"/>
            <a:ext cx="138239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8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500" b="1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b="1" spc="-195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500" b="1" spc="-18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b="1" spc="-1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b="1" spc="-114" dirty="0">
                <a:solidFill>
                  <a:srgbClr val="FFFFFF"/>
                </a:solidFill>
                <a:latin typeface="Verdana"/>
                <a:cs typeface="Verdana"/>
              </a:rPr>
              <a:t>ina</a:t>
            </a:r>
            <a:r>
              <a:rPr sz="1500" b="1" spc="-6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500" b="1" spc="-160" dirty="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sz="1500" b="1" spc="-2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b="1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642228" y="29972"/>
            <a:ext cx="11118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30" dirty="0">
                <a:solidFill>
                  <a:srgbClr val="FFFFFF"/>
                </a:solidFill>
                <a:latin typeface="Verdana"/>
                <a:cs typeface="Verdana"/>
              </a:rPr>
              <a:t>Availability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471409" y="29971"/>
            <a:ext cx="9067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30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00" b="1" spc="-85" dirty="0">
                <a:solidFill>
                  <a:srgbClr val="FFFFFF"/>
                </a:solidFill>
                <a:latin typeface="Verdana"/>
                <a:cs typeface="Verdana"/>
              </a:rPr>
              <a:t>eli</a:t>
            </a:r>
            <a:r>
              <a:rPr sz="1500" b="1" spc="-12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00" b="1" spc="-6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500" b="1" spc="-160" dirty="0">
                <a:solidFill>
                  <a:srgbClr val="FFFFFF"/>
                </a:solidFill>
                <a:latin typeface="Verdana"/>
                <a:cs typeface="Verdana"/>
              </a:rPr>
              <a:t>ili</a:t>
            </a:r>
            <a:r>
              <a:rPr sz="1500" b="1" spc="-22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00" b="1" spc="-11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8739" y="577088"/>
            <a:ext cx="1297940" cy="2312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235" dirty="0">
                <a:latin typeface="Impact"/>
                <a:cs typeface="Impact"/>
              </a:rPr>
              <a:t>An </a:t>
            </a:r>
            <a:r>
              <a:rPr sz="1500" spc="95" dirty="0">
                <a:latin typeface="Impact"/>
                <a:cs typeface="Impact"/>
              </a:rPr>
              <a:t>assurance  </a:t>
            </a:r>
            <a:r>
              <a:rPr sz="1500" spc="130" dirty="0">
                <a:latin typeface="Impact"/>
                <a:cs typeface="Impact"/>
              </a:rPr>
              <a:t>given </a:t>
            </a:r>
            <a:r>
              <a:rPr sz="1500" spc="185" dirty="0">
                <a:latin typeface="Impact"/>
                <a:cs typeface="Impact"/>
              </a:rPr>
              <a:t>by </a:t>
            </a:r>
            <a:r>
              <a:rPr sz="1500" spc="130" dirty="0">
                <a:latin typeface="Impact"/>
                <a:cs typeface="Impact"/>
              </a:rPr>
              <a:t>the  </a:t>
            </a:r>
            <a:r>
              <a:rPr sz="1500" spc="310" dirty="0">
                <a:latin typeface="Impact"/>
                <a:cs typeface="Impact"/>
              </a:rPr>
              <a:t>m</a:t>
            </a:r>
            <a:r>
              <a:rPr sz="1500" spc="195" dirty="0">
                <a:latin typeface="Impact"/>
                <a:cs typeface="Impact"/>
              </a:rPr>
              <a:t>a</a:t>
            </a:r>
            <a:r>
              <a:rPr sz="1500" spc="114" dirty="0">
                <a:latin typeface="Impact"/>
                <a:cs typeface="Impact"/>
              </a:rPr>
              <a:t>nu</a:t>
            </a:r>
            <a:r>
              <a:rPr sz="1500" spc="50" dirty="0">
                <a:latin typeface="Impact"/>
                <a:cs typeface="Impact"/>
              </a:rPr>
              <a:t>f</a:t>
            </a:r>
            <a:r>
              <a:rPr sz="1500" spc="260" dirty="0">
                <a:latin typeface="Impact"/>
                <a:cs typeface="Impact"/>
              </a:rPr>
              <a:t>a</a:t>
            </a:r>
            <a:r>
              <a:rPr sz="1500" spc="170" dirty="0">
                <a:latin typeface="Impact"/>
                <a:cs typeface="Impact"/>
              </a:rPr>
              <a:t>c</a:t>
            </a:r>
            <a:r>
              <a:rPr sz="1500" spc="110" dirty="0">
                <a:latin typeface="Impact"/>
                <a:cs typeface="Impact"/>
              </a:rPr>
              <a:t>t</a:t>
            </a:r>
            <a:r>
              <a:rPr sz="1500" spc="20" dirty="0">
                <a:latin typeface="Impact"/>
                <a:cs typeface="Impact"/>
              </a:rPr>
              <a:t>ur</a:t>
            </a:r>
            <a:r>
              <a:rPr sz="1500" spc="40" dirty="0">
                <a:latin typeface="Impact"/>
                <a:cs typeface="Impact"/>
              </a:rPr>
              <a:t>er  </a:t>
            </a:r>
            <a:r>
              <a:rPr sz="1500" spc="135" dirty="0">
                <a:latin typeface="Impact"/>
                <a:cs typeface="Impact"/>
              </a:rPr>
              <a:t>to </a:t>
            </a:r>
            <a:r>
              <a:rPr sz="1500" spc="130" dirty="0">
                <a:latin typeface="Impact"/>
                <a:cs typeface="Impact"/>
              </a:rPr>
              <a:t>the </a:t>
            </a:r>
            <a:r>
              <a:rPr sz="1500" spc="145" dirty="0">
                <a:latin typeface="Impact"/>
                <a:cs typeface="Impact"/>
              </a:rPr>
              <a:t>vendor  </a:t>
            </a:r>
            <a:r>
              <a:rPr sz="1500" spc="120" dirty="0">
                <a:latin typeface="Impact"/>
                <a:cs typeface="Impact"/>
              </a:rPr>
              <a:t>that </a:t>
            </a:r>
            <a:r>
              <a:rPr sz="1500" spc="130" dirty="0">
                <a:latin typeface="Impact"/>
                <a:cs typeface="Impact"/>
              </a:rPr>
              <a:t>the  </a:t>
            </a:r>
            <a:r>
              <a:rPr sz="1500" spc="145" dirty="0">
                <a:latin typeface="Impact"/>
                <a:cs typeface="Impact"/>
              </a:rPr>
              <a:t>product </a:t>
            </a:r>
            <a:r>
              <a:rPr sz="1500" spc="-20" dirty="0">
                <a:latin typeface="Impact"/>
                <a:cs typeface="Impact"/>
              </a:rPr>
              <a:t>will  </a:t>
            </a:r>
            <a:r>
              <a:rPr sz="1500" spc="100" dirty="0">
                <a:latin typeface="Impact"/>
                <a:cs typeface="Impact"/>
              </a:rPr>
              <a:t>work without  </a:t>
            </a:r>
            <a:r>
              <a:rPr sz="1500" spc="45" dirty="0">
                <a:latin typeface="Impact"/>
                <a:cs typeface="Impact"/>
              </a:rPr>
              <a:t>failure </a:t>
            </a:r>
            <a:r>
              <a:rPr sz="1500" spc="55" dirty="0">
                <a:latin typeface="Impact"/>
                <a:cs typeface="Impact"/>
              </a:rPr>
              <a:t>for </a:t>
            </a:r>
            <a:r>
              <a:rPr sz="1500" spc="270" dirty="0">
                <a:latin typeface="Impact"/>
                <a:cs typeface="Impact"/>
              </a:rPr>
              <a:t>a  </a:t>
            </a:r>
            <a:r>
              <a:rPr sz="1500" spc="114" dirty="0">
                <a:latin typeface="Impact"/>
                <a:cs typeface="Impact"/>
              </a:rPr>
              <a:t>stated </a:t>
            </a:r>
            <a:r>
              <a:rPr sz="1500" spc="120" dirty="0">
                <a:latin typeface="Impact"/>
                <a:cs typeface="Impact"/>
              </a:rPr>
              <a:t>period  </a:t>
            </a:r>
            <a:r>
              <a:rPr sz="1500" spc="125" dirty="0">
                <a:latin typeface="Impact"/>
                <a:cs typeface="Impact"/>
              </a:rPr>
              <a:t>of</a:t>
            </a:r>
            <a:r>
              <a:rPr sz="1500" spc="130" dirty="0">
                <a:latin typeface="Impact"/>
                <a:cs typeface="Impact"/>
              </a:rPr>
              <a:t> </a:t>
            </a:r>
            <a:r>
              <a:rPr sz="1500" spc="100" dirty="0">
                <a:latin typeface="Impact"/>
                <a:cs typeface="Impact"/>
              </a:rPr>
              <a:t>time</a:t>
            </a:r>
            <a:endParaRPr sz="1500">
              <a:latin typeface="Impact"/>
              <a:cs typeface="Impact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602994" y="577088"/>
            <a:ext cx="1883410" cy="3455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345" dirty="0">
                <a:latin typeface="Impact"/>
                <a:cs typeface="Impact"/>
              </a:rPr>
              <a:t>A</a:t>
            </a:r>
            <a:r>
              <a:rPr sz="1500" spc="110" dirty="0">
                <a:latin typeface="Impact"/>
                <a:cs typeface="Impact"/>
              </a:rPr>
              <a:t> </a:t>
            </a:r>
            <a:r>
              <a:rPr sz="1500" spc="70" dirty="0">
                <a:latin typeface="Impact"/>
                <a:cs typeface="Impact"/>
              </a:rPr>
              <a:t>written </a:t>
            </a:r>
            <a:r>
              <a:rPr sz="1500" spc="155" dirty="0">
                <a:latin typeface="Impact"/>
                <a:cs typeface="Impact"/>
              </a:rPr>
              <a:t>guarantee  </a:t>
            </a:r>
            <a:r>
              <a:rPr sz="1500" spc="130" dirty="0">
                <a:latin typeface="Impact"/>
                <a:cs typeface="Impact"/>
              </a:rPr>
              <a:t>given </a:t>
            </a:r>
            <a:r>
              <a:rPr sz="1500" spc="135" dirty="0">
                <a:latin typeface="Impact"/>
                <a:cs typeface="Impact"/>
              </a:rPr>
              <a:t>to </a:t>
            </a:r>
            <a:r>
              <a:rPr sz="1500" spc="130" dirty="0">
                <a:latin typeface="Impact"/>
                <a:cs typeface="Impact"/>
              </a:rPr>
              <a:t>the  </a:t>
            </a:r>
            <a:r>
              <a:rPr sz="1500" spc="95" dirty="0">
                <a:latin typeface="Impact"/>
                <a:cs typeface="Impact"/>
              </a:rPr>
              <a:t>purchaser </a:t>
            </a:r>
            <a:r>
              <a:rPr sz="1500" spc="125" dirty="0">
                <a:latin typeface="Impact"/>
                <a:cs typeface="Impact"/>
              </a:rPr>
              <a:t>of </a:t>
            </a:r>
            <a:r>
              <a:rPr sz="1500" spc="265" dirty="0">
                <a:latin typeface="Impact"/>
                <a:cs typeface="Impact"/>
              </a:rPr>
              <a:t>a </a:t>
            </a:r>
            <a:r>
              <a:rPr sz="1500" spc="190" dirty="0">
                <a:latin typeface="Impact"/>
                <a:cs typeface="Impact"/>
              </a:rPr>
              <a:t>new  </a:t>
            </a:r>
            <a:r>
              <a:rPr sz="1500" spc="150" dirty="0">
                <a:latin typeface="Impact"/>
                <a:cs typeface="Impact"/>
              </a:rPr>
              <a:t>appliance,  </a:t>
            </a:r>
            <a:r>
              <a:rPr sz="1500" spc="135" dirty="0">
                <a:latin typeface="Impact"/>
                <a:cs typeface="Impact"/>
              </a:rPr>
              <a:t>automobile, </a:t>
            </a:r>
            <a:r>
              <a:rPr sz="1500" spc="60" dirty="0">
                <a:latin typeface="Impact"/>
                <a:cs typeface="Impact"/>
              </a:rPr>
              <a:t>or  </a:t>
            </a:r>
            <a:r>
              <a:rPr sz="1500" spc="100" dirty="0">
                <a:latin typeface="Impact"/>
                <a:cs typeface="Impact"/>
              </a:rPr>
              <a:t>other item </a:t>
            </a:r>
            <a:r>
              <a:rPr sz="1500" spc="185" dirty="0">
                <a:latin typeface="Impact"/>
                <a:cs typeface="Impact"/>
              </a:rPr>
              <a:t>by </a:t>
            </a:r>
            <a:r>
              <a:rPr sz="1500" spc="130" dirty="0">
                <a:latin typeface="Impact"/>
                <a:cs typeface="Impact"/>
              </a:rPr>
              <a:t>the  </a:t>
            </a:r>
            <a:r>
              <a:rPr sz="1500" spc="125" dirty="0">
                <a:latin typeface="Impact"/>
                <a:cs typeface="Impact"/>
              </a:rPr>
              <a:t>manufacturer </a:t>
            </a:r>
            <a:r>
              <a:rPr sz="1500" spc="60" dirty="0">
                <a:latin typeface="Impact"/>
                <a:cs typeface="Impact"/>
              </a:rPr>
              <a:t>or  </a:t>
            </a:r>
            <a:r>
              <a:rPr sz="1500" spc="125" dirty="0">
                <a:latin typeface="Impact"/>
                <a:cs typeface="Impact"/>
              </a:rPr>
              <a:t>dealer, </a:t>
            </a:r>
            <a:r>
              <a:rPr sz="1500" spc="45" dirty="0">
                <a:latin typeface="Impact"/>
                <a:cs typeface="Impact"/>
              </a:rPr>
              <a:t>usually  </a:t>
            </a:r>
            <a:r>
              <a:rPr sz="1500" spc="85" dirty="0">
                <a:latin typeface="Impact"/>
                <a:cs typeface="Impact"/>
              </a:rPr>
              <a:t>specifying </a:t>
            </a:r>
            <a:r>
              <a:rPr sz="1500" spc="120" dirty="0">
                <a:latin typeface="Impact"/>
                <a:cs typeface="Impact"/>
              </a:rPr>
              <a:t>that </a:t>
            </a:r>
            <a:r>
              <a:rPr sz="1500" spc="130" dirty="0">
                <a:latin typeface="Impact"/>
                <a:cs typeface="Impact"/>
              </a:rPr>
              <a:t>the  </a:t>
            </a:r>
            <a:r>
              <a:rPr sz="1500" spc="125" dirty="0">
                <a:latin typeface="Impact"/>
                <a:cs typeface="Impact"/>
              </a:rPr>
              <a:t>manufacturer </a:t>
            </a:r>
            <a:r>
              <a:rPr sz="1500" spc="-20" dirty="0">
                <a:latin typeface="Impact"/>
                <a:cs typeface="Impact"/>
              </a:rPr>
              <a:t>will  </a:t>
            </a:r>
            <a:r>
              <a:rPr sz="1500" spc="185" dirty="0">
                <a:latin typeface="Impact"/>
                <a:cs typeface="Impact"/>
              </a:rPr>
              <a:t>make </a:t>
            </a:r>
            <a:r>
              <a:rPr sz="1500" spc="175" dirty="0">
                <a:latin typeface="Impact"/>
                <a:cs typeface="Impact"/>
              </a:rPr>
              <a:t>any </a:t>
            </a:r>
            <a:r>
              <a:rPr sz="1500" spc="40" dirty="0">
                <a:latin typeface="Impact"/>
                <a:cs typeface="Impact"/>
              </a:rPr>
              <a:t>repairs </a:t>
            </a:r>
            <a:r>
              <a:rPr sz="1500" spc="60" dirty="0">
                <a:latin typeface="Impact"/>
                <a:cs typeface="Impact"/>
              </a:rPr>
              <a:t>or  </a:t>
            </a:r>
            <a:r>
              <a:rPr sz="1500" spc="135" dirty="0">
                <a:latin typeface="Impact"/>
                <a:cs typeface="Impact"/>
              </a:rPr>
              <a:t>replace </a:t>
            </a:r>
            <a:r>
              <a:rPr sz="1500" spc="140" dirty="0">
                <a:latin typeface="Impact"/>
                <a:cs typeface="Impact"/>
              </a:rPr>
              <a:t>defective  </a:t>
            </a:r>
            <a:r>
              <a:rPr sz="1500" spc="70" dirty="0">
                <a:latin typeface="Impact"/>
                <a:cs typeface="Impact"/>
              </a:rPr>
              <a:t>parts </a:t>
            </a:r>
            <a:r>
              <a:rPr sz="1500" spc="90" dirty="0">
                <a:latin typeface="Impact"/>
                <a:cs typeface="Impact"/>
              </a:rPr>
              <a:t>free </a:t>
            </a:r>
            <a:r>
              <a:rPr sz="1500" spc="125" dirty="0">
                <a:latin typeface="Impact"/>
                <a:cs typeface="Impact"/>
              </a:rPr>
              <a:t>of </a:t>
            </a:r>
            <a:r>
              <a:rPr sz="1500" spc="160" dirty="0">
                <a:latin typeface="Impact"/>
                <a:cs typeface="Impact"/>
              </a:rPr>
              <a:t>charge  </a:t>
            </a:r>
            <a:r>
              <a:rPr sz="1500" spc="55" dirty="0">
                <a:latin typeface="Impact"/>
                <a:cs typeface="Impact"/>
              </a:rPr>
              <a:t>for </a:t>
            </a:r>
            <a:r>
              <a:rPr sz="1500" spc="265" dirty="0">
                <a:latin typeface="Impact"/>
                <a:cs typeface="Impact"/>
              </a:rPr>
              <a:t>a </a:t>
            </a:r>
            <a:r>
              <a:rPr sz="1500" spc="114" dirty="0">
                <a:latin typeface="Impact"/>
                <a:cs typeface="Impact"/>
              </a:rPr>
              <a:t>stated </a:t>
            </a:r>
            <a:r>
              <a:rPr sz="1500" spc="120" dirty="0">
                <a:latin typeface="Impact"/>
                <a:cs typeface="Impact"/>
              </a:rPr>
              <a:t>period  </a:t>
            </a:r>
            <a:r>
              <a:rPr sz="1500" spc="125" dirty="0">
                <a:latin typeface="Impact"/>
                <a:cs typeface="Impact"/>
              </a:rPr>
              <a:t>of</a:t>
            </a:r>
            <a:r>
              <a:rPr sz="1500" spc="135" dirty="0">
                <a:latin typeface="Impact"/>
                <a:cs typeface="Impact"/>
              </a:rPr>
              <a:t> </a:t>
            </a:r>
            <a:r>
              <a:rPr sz="1500" spc="105" dirty="0">
                <a:latin typeface="Impact"/>
                <a:cs typeface="Impact"/>
              </a:rPr>
              <a:t>time.</a:t>
            </a:r>
            <a:endParaRPr sz="1500">
              <a:latin typeface="Impact"/>
              <a:cs typeface="Impact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683253" y="577088"/>
            <a:ext cx="179832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90" dirty="0">
                <a:latin typeface="Impact"/>
                <a:cs typeface="Impact"/>
              </a:rPr>
              <a:t>The </a:t>
            </a:r>
            <a:r>
              <a:rPr sz="1500" spc="114" dirty="0">
                <a:latin typeface="Impact"/>
                <a:cs typeface="Impact"/>
              </a:rPr>
              <a:t>measure </a:t>
            </a:r>
            <a:r>
              <a:rPr sz="1500" spc="125" dirty="0">
                <a:latin typeface="Impact"/>
                <a:cs typeface="Impact"/>
              </a:rPr>
              <a:t>of</a:t>
            </a:r>
            <a:r>
              <a:rPr sz="1500" spc="195" dirty="0">
                <a:latin typeface="Impact"/>
                <a:cs typeface="Impact"/>
              </a:rPr>
              <a:t> </a:t>
            </a:r>
            <a:r>
              <a:rPr sz="1500" spc="130" dirty="0">
                <a:latin typeface="Impact"/>
                <a:cs typeface="Impact"/>
              </a:rPr>
              <a:t>the</a:t>
            </a:r>
            <a:endParaRPr sz="1500">
              <a:latin typeface="Impact"/>
              <a:cs typeface="Impact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683253" y="805941"/>
            <a:ext cx="1798955" cy="482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50" dirty="0">
                <a:latin typeface="Impact"/>
                <a:cs typeface="Impact"/>
              </a:rPr>
              <a:t>ability </a:t>
            </a:r>
            <a:r>
              <a:rPr sz="1500" spc="125" dirty="0">
                <a:latin typeface="Impact"/>
                <a:cs typeface="Impact"/>
              </a:rPr>
              <a:t>of </a:t>
            </a:r>
            <a:r>
              <a:rPr sz="1500" spc="195" dirty="0">
                <a:latin typeface="Impact"/>
                <a:cs typeface="Impact"/>
              </a:rPr>
              <a:t>an </a:t>
            </a:r>
            <a:r>
              <a:rPr sz="1500" spc="100" dirty="0">
                <a:latin typeface="Impact"/>
                <a:cs typeface="Impact"/>
              </a:rPr>
              <a:t>item  </a:t>
            </a:r>
            <a:r>
              <a:rPr sz="1500" spc="135" dirty="0">
                <a:latin typeface="Impact"/>
                <a:cs typeface="Impact"/>
              </a:rPr>
              <a:t>to </a:t>
            </a:r>
            <a:r>
              <a:rPr sz="1500" spc="220" dirty="0">
                <a:latin typeface="Impact"/>
                <a:cs typeface="Impact"/>
              </a:rPr>
              <a:t>be </a:t>
            </a:r>
            <a:r>
              <a:rPr sz="1500" spc="110" dirty="0">
                <a:latin typeface="Impact"/>
                <a:cs typeface="Impact"/>
              </a:rPr>
              <a:t>retained </a:t>
            </a:r>
            <a:r>
              <a:rPr sz="1500" spc="10" dirty="0">
                <a:latin typeface="Impact"/>
                <a:cs typeface="Impact"/>
              </a:rPr>
              <a:t>in </a:t>
            </a:r>
            <a:r>
              <a:rPr sz="1500" spc="60" dirty="0">
                <a:latin typeface="Impact"/>
                <a:cs typeface="Impact"/>
              </a:rPr>
              <a:t>or  </a:t>
            </a:r>
            <a:r>
              <a:rPr sz="1500" spc="110" dirty="0">
                <a:latin typeface="Impact"/>
                <a:cs typeface="Impact"/>
              </a:rPr>
              <a:t>retained </a:t>
            </a:r>
            <a:r>
              <a:rPr sz="1500" spc="10" dirty="0">
                <a:latin typeface="Impact"/>
                <a:cs typeface="Impact"/>
              </a:rPr>
              <a:t>in </a:t>
            </a:r>
            <a:r>
              <a:rPr sz="1500" spc="60" dirty="0">
                <a:latin typeface="Impact"/>
                <a:cs typeface="Impact"/>
              </a:rPr>
              <a:t>or  </a:t>
            </a:r>
            <a:r>
              <a:rPr sz="1500" spc="80" dirty="0">
                <a:latin typeface="Impact"/>
                <a:cs typeface="Impact"/>
              </a:rPr>
              <a:t>restored </a:t>
            </a:r>
            <a:r>
              <a:rPr sz="1500" spc="135" dirty="0">
                <a:latin typeface="Impact"/>
                <a:cs typeface="Impact"/>
              </a:rPr>
              <a:t>to </a:t>
            </a:r>
            <a:r>
              <a:rPr sz="1500" spc="265" dirty="0">
                <a:latin typeface="Impact"/>
                <a:cs typeface="Impact"/>
              </a:rPr>
              <a:t>a  </a:t>
            </a:r>
            <a:r>
              <a:rPr sz="1500" spc="90" dirty="0">
                <a:latin typeface="Impact"/>
                <a:cs typeface="Impact"/>
              </a:rPr>
              <a:t>specified </a:t>
            </a:r>
            <a:r>
              <a:rPr sz="1500" spc="110" dirty="0">
                <a:latin typeface="Impact"/>
                <a:cs typeface="Impact"/>
              </a:rPr>
              <a:t>condition  </a:t>
            </a:r>
            <a:r>
              <a:rPr sz="1500" spc="170" dirty="0">
                <a:latin typeface="Impact"/>
                <a:cs typeface="Impact"/>
              </a:rPr>
              <a:t>when  </a:t>
            </a:r>
            <a:r>
              <a:rPr sz="1500" spc="155" dirty="0">
                <a:latin typeface="Impact"/>
                <a:cs typeface="Impact"/>
              </a:rPr>
              <a:t>maintenance </a:t>
            </a:r>
            <a:r>
              <a:rPr sz="1500" spc="-114" dirty="0">
                <a:latin typeface="Impact"/>
                <a:cs typeface="Impact"/>
              </a:rPr>
              <a:t>is  </a:t>
            </a:r>
            <a:r>
              <a:rPr sz="1500" spc="135" dirty="0">
                <a:latin typeface="Impact"/>
                <a:cs typeface="Impact"/>
              </a:rPr>
              <a:t>performed </a:t>
            </a:r>
            <a:r>
              <a:rPr sz="1500" spc="180" dirty="0">
                <a:latin typeface="Impact"/>
                <a:cs typeface="Impact"/>
              </a:rPr>
              <a:t>by  </a:t>
            </a:r>
            <a:r>
              <a:rPr sz="1500" spc="85" dirty="0">
                <a:latin typeface="Impact"/>
                <a:cs typeface="Impact"/>
              </a:rPr>
              <a:t>personnel </a:t>
            </a:r>
            <a:r>
              <a:rPr sz="1500" spc="140" dirty="0">
                <a:latin typeface="Impact"/>
                <a:cs typeface="Impact"/>
              </a:rPr>
              <a:t>having  </a:t>
            </a:r>
            <a:r>
              <a:rPr sz="1500" spc="90" dirty="0">
                <a:latin typeface="Impact"/>
                <a:cs typeface="Impact"/>
              </a:rPr>
              <a:t>specified </a:t>
            </a:r>
            <a:r>
              <a:rPr sz="1500" spc="-80" dirty="0">
                <a:latin typeface="Impact"/>
                <a:cs typeface="Impact"/>
              </a:rPr>
              <a:t>skill  </a:t>
            </a:r>
            <a:r>
              <a:rPr sz="1500" spc="60" dirty="0">
                <a:latin typeface="Impact"/>
                <a:cs typeface="Impact"/>
              </a:rPr>
              <a:t>levels, </a:t>
            </a:r>
            <a:r>
              <a:rPr sz="1500" spc="50" dirty="0">
                <a:latin typeface="Impact"/>
                <a:cs typeface="Impact"/>
              </a:rPr>
              <a:t>using  </a:t>
            </a:r>
            <a:r>
              <a:rPr sz="1500" spc="95" dirty="0">
                <a:latin typeface="Impact"/>
                <a:cs typeface="Impact"/>
              </a:rPr>
              <a:t>prescribed  </a:t>
            </a:r>
            <a:r>
              <a:rPr sz="1500" spc="114" dirty="0">
                <a:latin typeface="Impact"/>
                <a:cs typeface="Impact"/>
              </a:rPr>
              <a:t>procedures </a:t>
            </a:r>
            <a:r>
              <a:rPr sz="1500" spc="210" dirty="0">
                <a:latin typeface="Impact"/>
                <a:cs typeface="Impact"/>
              </a:rPr>
              <a:t>and  </a:t>
            </a:r>
            <a:r>
              <a:rPr sz="1500" spc="60" dirty="0">
                <a:latin typeface="Impact"/>
                <a:cs typeface="Impact"/>
              </a:rPr>
              <a:t>resources</a:t>
            </a:r>
            <a:endParaRPr sz="1500">
              <a:latin typeface="Impact"/>
              <a:cs typeface="Impact"/>
            </a:endParaRPr>
          </a:p>
          <a:p>
            <a:pPr marL="12700" marR="77470">
              <a:lnSpc>
                <a:spcPct val="100000"/>
              </a:lnSpc>
              <a:spcBef>
                <a:spcPts val="5"/>
              </a:spcBef>
            </a:pPr>
            <a:r>
              <a:rPr sz="1500" spc="100" dirty="0">
                <a:latin typeface="Impact"/>
                <a:cs typeface="Impact"/>
              </a:rPr>
              <a:t>Applies </a:t>
            </a:r>
            <a:r>
              <a:rPr sz="1500" spc="135" dirty="0">
                <a:latin typeface="Impact"/>
                <a:cs typeface="Impact"/>
              </a:rPr>
              <a:t>to </a:t>
            </a:r>
            <a:r>
              <a:rPr sz="1500" spc="265" dirty="0">
                <a:latin typeface="Impact"/>
                <a:cs typeface="Impact"/>
              </a:rPr>
              <a:t>a </a:t>
            </a:r>
            <a:r>
              <a:rPr sz="1500" spc="105" dirty="0">
                <a:latin typeface="Impact"/>
                <a:cs typeface="Impact"/>
              </a:rPr>
              <a:t>major  </a:t>
            </a:r>
            <a:r>
              <a:rPr sz="1500" spc="20" dirty="0">
                <a:latin typeface="Impact"/>
                <a:cs typeface="Impact"/>
              </a:rPr>
              <a:t>tasks </a:t>
            </a:r>
            <a:r>
              <a:rPr sz="1500" spc="135" dirty="0">
                <a:latin typeface="Impact"/>
                <a:cs typeface="Impact"/>
              </a:rPr>
              <a:t>where </a:t>
            </a:r>
            <a:r>
              <a:rPr sz="1500" spc="190" dirty="0">
                <a:latin typeface="Impact"/>
                <a:cs typeface="Impact"/>
              </a:rPr>
              <a:t>many  </a:t>
            </a:r>
            <a:r>
              <a:rPr sz="1500" spc="60" dirty="0">
                <a:latin typeface="Impact"/>
                <a:cs typeface="Impact"/>
              </a:rPr>
              <a:t>repetitions </a:t>
            </a:r>
            <a:r>
              <a:rPr sz="1500" spc="125" dirty="0">
                <a:latin typeface="Impact"/>
                <a:cs typeface="Impact"/>
              </a:rPr>
              <a:t>are  </a:t>
            </a:r>
            <a:r>
              <a:rPr sz="1500" spc="180" dirty="0">
                <a:latin typeface="Impact"/>
                <a:cs typeface="Impact"/>
              </a:rPr>
              <a:t>expected </a:t>
            </a:r>
            <a:r>
              <a:rPr sz="1500" spc="210" dirty="0">
                <a:latin typeface="Impact"/>
                <a:cs typeface="Impact"/>
              </a:rPr>
              <a:t>and  </a:t>
            </a:r>
            <a:r>
              <a:rPr sz="1500" spc="135" dirty="0">
                <a:latin typeface="Impact"/>
                <a:cs typeface="Impact"/>
              </a:rPr>
              <a:t>where  </a:t>
            </a:r>
            <a:r>
              <a:rPr sz="1500" spc="105" dirty="0">
                <a:latin typeface="Impact"/>
                <a:cs typeface="Impact"/>
              </a:rPr>
              <a:t>considerable </a:t>
            </a:r>
            <a:r>
              <a:rPr sz="1500" spc="100" dirty="0">
                <a:latin typeface="Impact"/>
                <a:cs typeface="Impact"/>
              </a:rPr>
              <a:t>time  </a:t>
            </a:r>
            <a:r>
              <a:rPr sz="1500" spc="-114" dirty="0">
                <a:latin typeface="Impact"/>
                <a:cs typeface="Impact"/>
              </a:rPr>
              <a:t>is</a:t>
            </a:r>
            <a:r>
              <a:rPr sz="1500" spc="-35" dirty="0">
                <a:latin typeface="Impact"/>
                <a:cs typeface="Impact"/>
              </a:rPr>
              <a:t> </a:t>
            </a:r>
            <a:r>
              <a:rPr sz="1500" spc="95" dirty="0">
                <a:latin typeface="Impact"/>
                <a:cs typeface="Impact"/>
              </a:rPr>
              <a:t>required</a:t>
            </a:r>
            <a:endParaRPr sz="1500">
              <a:latin typeface="Impact"/>
              <a:cs typeface="Impact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642228" y="577037"/>
            <a:ext cx="91948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365" dirty="0">
                <a:latin typeface="Impact"/>
                <a:cs typeface="Impact"/>
              </a:rPr>
              <a:t>A </a:t>
            </a:r>
            <a:r>
              <a:rPr sz="1600" spc="90" dirty="0">
                <a:latin typeface="Impact"/>
                <a:cs typeface="Impact"/>
              </a:rPr>
              <a:t>tool</a:t>
            </a:r>
            <a:r>
              <a:rPr sz="1600" spc="-114" dirty="0">
                <a:latin typeface="Impact"/>
                <a:cs typeface="Impact"/>
              </a:rPr>
              <a:t> </a:t>
            </a:r>
            <a:r>
              <a:rPr sz="1600" spc="55" dirty="0">
                <a:latin typeface="Impact"/>
                <a:cs typeface="Impact"/>
              </a:rPr>
              <a:t>for</a:t>
            </a:r>
            <a:endParaRPr sz="1600">
              <a:latin typeface="Impact"/>
              <a:cs typeface="Impact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642228" y="821181"/>
            <a:ext cx="1645920" cy="5146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620">
              <a:lnSpc>
                <a:spcPct val="100000"/>
              </a:lnSpc>
              <a:spcBef>
                <a:spcPts val="95"/>
              </a:spcBef>
            </a:pPr>
            <a:r>
              <a:rPr sz="1600" spc="100" dirty="0">
                <a:latin typeface="Impact"/>
                <a:cs typeface="Impact"/>
              </a:rPr>
              <a:t>measuring </a:t>
            </a:r>
            <a:r>
              <a:rPr sz="1600" spc="130" dirty="0">
                <a:latin typeface="Impact"/>
                <a:cs typeface="Impact"/>
              </a:rPr>
              <a:t>the  </a:t>
            </a:r>
            <a:r>
              <a:rPr sz="1600" spc="140" dirty="0">
                <a:latin typeface="Impact"/>
                <a:cs typeface="Impact"/>
              </a:rPr>
              <a:t>percent </a:t>
            </a:r>
            <a:r>
              <a:rPr sz="1600" spc="130" dirty="0">
                <a:latin typeface="Impact"/>
                <a:cs typeface="Impact"/>
              </a:rPr>
              <a:t>of </a:t>
            </a:r>
            <a:r>
              <a:rPr sz="1600" spc="100" dirty="0">
                <a:latin typeface="Impact"/>
                <a:cs typeface="Impact"/>
              </a:rPr>
              <a:t>time  </a:t>
            </a:r>
            <a:r>
              <a:rPr sz="1600" spc="204" dirty="0">
                <a:latin typeface="Impact"/>
                <a:cs typeface="Impact"/>
              </a:rPr>
              <a:t>an </a:t>
            </a:r>
            <a:r>
              <a:rPr sz="1600" spc="95" dirty="0">
                <a:latin typeface="Impact"/>
                <a:cs typeface="Impact"/>
              </a:rPr>
              <a:t>item </a:t>
            </a:r>
            <a:r>
              <a:rPr sz="1600" spc="65" dirty="0">
                <a:latin typeface="Impact"/>
                <a:cs typeface="Impact"/>
              </a:rPr>
              <a:t>or  system </a:t>
            </a:r>
            <a:r>
              <a:rPr sz="1600" spc="-130" dirty="0">
                <a:latin typeface="Impact"/>
                <a:cs typeface="Impact"/>
              </a:rPr>
              <a:t>is </a:t>
            </a:r>
            <a:r>
              <a:rPr sz="1600" spc="5" dirty="0">
                <a:latin typeface="Impact"/>
                <a:cs typeface="Impact"/>
              </a:rPr>
              <a:t>in </a:t>
            </a:r>
            <a:r>
              <a:rPr sz="1600" spc="280" dirty="0">
                <a:latin typeface="Impact"/>
                <a:cs typeface="Impact"/>
              </a:rPr>
              <a:t>a  </a:t>
            </a:r>
            <a:r>
              <a:rPr sz="1600" spc="85" dirty="0">
                <a:latin typeface="Impact"/>
                <a:cs typeface="Impact"/>
              </a:rPr>
              <a:t>state </a:t>
            </a:r>
            <a:r>
              <a:rPr sz="1600" spc="130" dirty="0">
                <a:latin typeface="Impact"/>
                <a:cs typeface="Impact"/>
              </a:rPr>
              <a:t>of  </a:t>
            </a:r>
            <a:r>
              <a:rPr sz="1600" spc="65" dirty="0">
                <a:latin typeface="Impact"/>
                <a:cs typeface="Impact"/>
              </a:rPr>
              <a:t>readiness </a:t>
            </a:r>
            <a:r>
              <a:rPr sz="1600" spc="135" dirty="0">
                <a:latin typeface="Impact"/>
                <a:cs typeface="Impact"/>
              </a:rPr>
              <a:t>where  </a:t>
            </a:r>
            <a:r>
              <a:rPr sz="1600" spc="-35" dirty="0">
                <a:latin typeface="Impact"/>
                <a:cs typeface="Impact"/>
              </a:rPr>
              <a:t>it </a:t>
            </a:r>
            <a:r>
              <a:rPr sz="1600" spc="-130" dirty="0">
                <a:latin typeface="Impact"/>
                <a:cs typeface="Impact"/>
              </a:rPr>
              <a:t>is </a:t>
            </a:r>
            <a:r>
              <a:rPr sz="1600" spc="155" dirty="0">
                <a:latin typeface="Impact"/>
                <a:cs typeface="Impact"/>
              </a:rPr>
              <a:t>operable  </a:t>
            </a:r>
            <a:r>
              <a:rPr sz="1600" spc="220" dirty="0">
                <a:latin typeface="Impact"/>
                <a:cs typeface="Impact"/>
              </a:rPr>
              <a:t>and can </a:t>
            </a:r>
            <a:r>
              <a:rPr sz="1600" spc="235" dirty="0">
                <a:latin typeface="Impact"/>
                <a:cs typeface="Impact"/>
              </a:rPr>
              <a:t>be  </a:t>
            </a:r>
            <a:r>
              <a:rPr sz="1600" spc="155" dirty="0">
                <a:latin typeface="Impact"/>
                <a:cs typeface="Impact"/>
              </a:rPr>
              <a:t>committed </a:t>
            </a:r>
            <a:r>
              <a:rPr sz="1600" spc="130" dirty="0">
                <a:latin typeface="Impact"/>
                <a:cs typeface="Impact"/>
              </a:rPr>
              <a:t>to  </a:t>
            </a:r>
            <a:r>
              <a:rPr sz="1600" spc="70" dirty="0">
                <a:latin typeface="Impact"/>
                <a:cs typeface="Impact"/>
              </a:rPr>
              <a:t>use </a:t>
            </a:r>
            <a:r>
              <a:rPr sz="1600" spc="175" dirty="0">
                <a:latin typeface="Impact"/>
                <a:cs typeface="Impact"/>
              </a:rPr>
              <a:t>when </a:t>
            </a:r>
            <a:r>
              <a:rPr sz="1600" spc="130" dirty="0">
                <a:latin typeface="Impact"/>
                <a:cs typeface="Impact"/>
              </a:rPr>
              <a:t>called  </a:t>
            </a:r>
            <a:r>
              <a:rPr sz="1600" spc="180" dirty="0">
                <a:latin typeface="Impact"/>
                <a:cs typeface="Impact"/>
              </a:rPr>
              <a:t>upon.</a:t>
            </a:r>
            <a:endParaRPr sz="1600">
              <a:latin typeface="Impact"/>
              <a:cs typeface="Impact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600" spc="80" dirty="0">
                <a:latin typeface="Impact"/>
                <a:cs typeface="Impact"/>
              </a:rPr>
              <a:t>Availability  </a:t>
            </a:r>
            <a:r>
              <a:rPr sz="1600" spc="110" dirty="0">
                <a:latin typeface="Impact"/>
                <a:cs typeface="Impact"/>
              </a:rPr>
              <a:t>ceases </a:t>
            </a:r>
            <a:r>
              <a:rPr sz="1600" spc="170" dirty="0">
                <a:latin typeface="Impact"/>
                <a:cs typeface="Impact"/>
              </a:rPr>
              <a:t>because  </a:t>
            </a:r>
            <a:r>
              <a:rPr sz="1600" spc="130" dirty="0">
                <a:latin typeface="Impact"/>
                <a:cs typeface="Impact"/>
              </a:rPr>
              <a:t>of </a:t>
            </a:r>
            <a:r>
              <a:rPr sz="1600" spc="280" dirty="0">
                <a:latin typeface="Impact"/>
                <a:cs typeface="Impact"/>
              </a:rPr>
              <a:t>a </a:t>
            </a:r>
            <a:r>
              <a:rPr sz="1600" spc="155" dirty="0">
                <a:latin typeface="Impact"/>
                <a:cs typeface="Impact"/>
              </a:rPr>
              <a:t>downing  </a:t>
            </a:r>
            <a:r>
              <a:rPr sz="1600" spc="165" dirty="0">
                <a:latin typeface="Impact"/>
                <a:cs typeface="Impact"/>
              </a:rPr>
              <a:t>event </a:t>
            </a:r>
            <a:r>
              <a:rPr sz="1600" spc="125" dirty="0">
                <a:latin typeface="Impact"/>
                <a:cs typeface="Impact"/>
              </a:rPr>
              <a:t>that  </a:t>
            </a:r>
            <a:r>
              <a:rPr sz="1600" spc="100" dirty="0">
                <a:latin typeface="Impact"/>
                <a:cs typeface="Impact"/>
              </a:rPr>
              <a:t>causes </a:t>
            </a:r>
            <a:r>
              <a:rPr sz="1600" spc="130" dirty="0">
                <a:latin typeface="Impact"/>
                <a:cs typeface="Impact"/>
              </a:rPr>
              <a:t>the </a:t>
            </a:r>
            <a:r>
              <a:rPr sz="1600" spc="95" dirty="0">
                <a:latin typeface="Impact"/>
                <a:cs typeface="Impact"/>
              </a:rPr>
              <a:t>item  </a:t>
            </a:r>
            <a:r>
              <a:rPr sz="1600" spc="130" dirty="0">
                <a:latin typeface="Impact"/>
                <a:cs typeface="Impact"/>
              </a:rPr>
              <a:t>to </a:t>
            </a:r>
            <a:r>
              <a:rPr sz="1600" spc="229" dirty="0">
                <a:latin typeface="Impact"/>
                <a:cs typeface="Impact"/>
              </a:rPr>
              <a:t>become  </a:t>
            </a:r>
            <a:r>
              <a:rPr sz="1600" spc="130" dirty="0">
                <a:latin typeface="Impact"/>
                <a:cs typeface="Impact"/>
              </a:rPr>
              <a:t>unavailable to  </a:t>
            </a:r>
            <a:r>
              <a:rPr sz="1600" spc="40" dirty="0">
                <a:latin typeface="Impact"/>
                <a:cs typeface="Impact"/>
              </a:rPr>
              <a:t>initiate </a:t>
            </a:r>
            <a:r>
              <a:rPr sz="1600" spc="285" dirty="0">
                <a:latin typeface="Impact"/>
                <a:cs typeface="Impact"/>
              </a:rPr>
              <a:t>a </a:t>
            </a:r>
            <a:r>
              <a:rPr sz="1600" spc="15" dirty="0">
                <a:latin typeface="Impact"/>
                <a:cs typeface="Impact"/>
              </a:rPr>
              <a:t>mission  </a:t>
            </a:r>
            <a:r>
              <a:rPr sz="1600" spc="175" dirty="0">
                <a:latin typeface="Impact"/>
                <a:cs typeface="Impact"/>
              </a:rPr>
              <a:t>when </a:t>
            </a:r>
            <a:r>
              <a:rPr sz="1600" spc="130" dirty="0">
                <a:latin typeface="Impact"/>
                <a:cs typeface="Impact"/>
              </a:rPr>
              <a:t>called  </a:t>
            </a:r>
            <a:r>
              <a:rPr sz="1600" spc="185" dirty="0">
                <a:latin typeface="Impact"/>
                <a:cs typeface="Impact"/>
              </a:rPr>
              <a:t>upon</a:t>
            </a:r>
            <a:endParaRPr sz="1600">
              <a:latin typeface="Impact"/>
              <a:cs typeface="Impact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710809" y="6186627"/>
            <a:ext cx="157353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latin typeface="Impact"/>
                <a:cs typeface="Impact"/>
              </a:rPr>
              <a:t>Availability=MT  B</a:t>
            </a:r>
            <a:r>
              <a:rPr sz="1600" spc="60" dirty="0">
                <a:latin typeface="Impact"/>
                <a:cs typeface="Impact"/>
              </a:rPr>
              <a:t>F</a:t>
            </a:r>
            <a:r>
              <a:rPr sz="1600" spc="80" dirty="0">
                <a:latin typeface="Impact"/>
                <a:cs typeface="Impact"/>
              </a:rPr>
              <a:t>/</a:t>
            </a:r>
            <a:r>
              <a:rPr sz="1600" spc="35" dirty="0">
                <a:latin typeface="Impact"/>
                <a:cs typeface="Impact"/>
              </a:rPr>
              <a:t>(</a:t>
            </a:r>
            <a:r>
              <a:rPr sz="1600" spc="320" dirty="0">
                <a:latin typeface="Impact"/>
                <a:cs typeface="Impact"/>
              </a:rPr>
              <a:t>M</a:t>
            </a:r>
            <a:r>
              <a:rPr sz="1600" spc="-15" dirty="0">
                <a:latin typeface="Impact"/>
                <a:cs typeface="Impact"/>
              </a:rPr>
              <a:t>T</a:t>
            </a:r>
            <a:r>
              <a:rPr sz="1600" spc="-5" dirty="0">
                <a:latin typeface="Impact"/>
                <a:cs typeface="Impact"/>
              </a:rPr>
              <a:t>B</a:t>
            </a:r>
            <a:r>
              <a:rPr sz="1600" spc="125" dirty="0">
                <a:latin typeface="Impact"/>
                <a:cs typeface="Impact"/>
              </a:rPr>
              <a:t>F+</a:t>
            </a:r>
            <a:r>
              <a:rPr sz="1600" spc="320" dirty="0">
                <a:latin typeface="Impact"/>
                <a:cs typeface="Impact"/>
              </a:rPr>
              <a:t>M</a:t>
            </a:r>
            <a:r>
              <a:rPr sz="1600" spc="-60" dirty="0">
                <a:latin typeface="Impact"/>
                <a:cs typeface="Impact"/>
              </a:rPr>
              <a:t>T</a:t>
            </a:r>
            <a:r>
              <a:rPr sz="1600" spc="-55" dirty="0">
                <a:latin typeface="Impact"/>
                <a:cs typeface="Impact"/>
              </a:rPr>
              <a:t>T</a:t>
            </a:r>
            <a:r>
              <a:rPr sz="1600" spc="114" dirty="0">
                <a:latin typeface="Impact"/>
                <a:cs typeface="Impact"/>
              </a:rPr>
              <a:t>R</a:t>
            </a:r>
            <a:r>
              <a:rPr sz="1600" spc="85" dirty="0">
                <a:latin typeface="Impact"/>
                <a:cs typeface="Impact"/>
              </a:rPr>
              <a:t>)</a:t>
            </a:r>
            <a:endParaRPr sz="1600">
              <a:latin typeface="Impact"/>
              <a:cs typeface="Impact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471409" y="577037"/>
            <a:ext cx="157035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latin typeface="Impact"/>
                <a:cs typeface="Impact"/>
              </a:rPr>
              <a:t>The </a:t>
            </a:r>
            <a:r>
              <a:rPr sz="1600" spc="50" dirty="0">
                <a:latin typeface="Impact"/>
                <a:cs typeface="Impact"/>
              </a:rPr>
              <a:t>ability </a:t>
            </a:r>
            <a:r>
              <a:rPr sz="1600" spc="130" dirty="0">
                <a:latin typeface="Impact"/>
                <a:cs typeface="Impact"/>
              </a:rPr>
              <a:t>of</a:t>
            </a:r>
            <a:r>
              <a:rPr sz="1600" spc="270" dirty="0">
                <a:latin typeface="Impact"/>
                <a:cs typeface="Impact"/>
              </a:rPr>
              <a:t> </a:t>
            </a:r>
            <a:r>
              <a:rPr sz="1600" spc="204" dirty="0">
                <a:latin typeface="Impact"/>
                <a:cs typeface="Impact"/>
              </a:rPr>
              <a:t>an</a:t>
            </a:r>
            <a:endParaRPr sz="1600">
              <a:latin typeface="Impact"/>
              <a:cs typeface="Impact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471409" y="821181"/>
            <a:ext cx="15468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95" dirty="0">
                <a:latin typeface="Impact"/>
                <a:cs typeface="Impact"/>
              </a:rPr>
              <a:t>item </a:t>
            </a:r>
            <a:r>
              <a:rPr sz="1600" spc="130" dirty="0">
                <a:latin typeface="Impact"/>
                <a:cs typeface="Impact"/>
              </a:rPr>
              <a:t>to</a:t>
            </a:r>
            <a:r>
              <a:rPr sz="1600" spc="180" dirty="0">
                <a:latin typeface="Impact"/>
                <a:cs typeface="Impact"/>
              </a:rPr>
              <a:t> </a:t>
            </a:r>
            <a:r>
              <a:rPr sz="1600" spc="110" dirty="0">
                <a:latin typeface="Impact"/>
                <a:cs typeface="Impact"/>
              </a:rPr>
              <a:t>perform</a:t>
            </a:r>
            <a:endParaRPr sz="1600">
              <a:latin typeface="Impact"/>
              <a:cs typeface="Impact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471409" y="1065022"/>
            <a:ext cx="10433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280" dirty="0">
                <a:latin typeface="Impact"/>
                <a:cs typeface="Impact"/>
              </a:rPr>
              <a:t>a</a:t>
            </a:r>
            <a:r>
              <a:rPr sz="1600" spc="65" dirty="0">
                <a:latin typeface="Impact"/>
                <a:cs typeface="Impact"/>
              </a:rPr>
              <a:t> </a:t>
            </a:r>
            <a:r>
              <a:rPr sz="1600" spc="95" dirty="0">
                <a:latin typeface="Impact"/>
                <a:cs typeface="Impact"/>
              </a:rPr>
              <a:t>required</a:t>
            </a:r>
            <a:endParaRPr sz="1600">
              <a:latin typeface="Impact"/>
              <a:cs typeface="Impact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471409" y="1308861"/>
            <a:ext cx="14668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00" dirty="0">
                <a:latin typeface="Impact"/>
                <a:cs typeface="Impact"/>
              </a:rPr>
              <a:t>function</a:t>
            </a:r>
            <a:r>
              <a:rPr sz="1600" spc="130" dirty="0">
                <a:latin typeface="Impact"/>
                <a:cs typeface="Impact"/>
              </a:rPr>
              <a:t> </a:t>
            </a:r>
            <a:r>
              <a:rPr sz="1600" spc="125" dirty="0">
                <a:latin typeface="Impact"/>
                <a:cs typeface="Impact"/>
              </a:rPr>
              <a:t>under</a:t>
            </a:r>
            <a:endParaRPr sz="1600">
              <a:latin typeface="Impact"/>
              <a:cs typeface="Impact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471409" y="1552702"/>
            <a:ext cx="6477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latin typeface="Impact"/>
                <a:cs typeface="Impact"/>
              </a:rPr>
              <a:t>s</a:t>
            </a:r>
            <a:r>
              <a:rPr sz="1600" spc="-45" dirty="0">
                <a:latin typeface="Impact"/>
                <a:cs typeface="Impact"/>
              </a:rPr>
              <a:t>t</a:t>
            </a:r>
            <a:r>
              <a:rPr sz="1600" spc="204" dirty="0">
                <a:latin typeface="Impact"/>
                <a:cs typeface="Impact"/>
              </a:rPr>
              <a:t>a</a:t>
            </a:r>
            <a:r>
              <a:rPr sz="1600" spc="110" dirty="0">
                <a:latin typeface="Impact"/>
                <a:cs typeface="Impact"/>
              </a:rPr>
              <a:t>t</a:t>
            </a:r>
            <a:r>
              <a:rPr sz="1600" spc="210" dirty="0">
                <a:latin typeface="Impact"/>
                <a:cs typeface="Impact"/>
              </a:rPr>
              <a:t>e</a:t>
            </a:r>
            <a:r>
              <a:rPr sz="1600" spc="260" dirty="0">
                <a:latin typeface="Impact"/>
                <a:cs typeface="Impact"/>
              </a:rPr>
              <a:t>d</a:t>
            </a:r>
            <a:endParaRPr sz="1600">
              <a:latin typeface="Impact"/>
              <a:cs typeface="Impact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471409" y="1796542"/>
            <a:ext cx="154686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85" dirty="0">
                <a:latin typeface="Impact"/>
                <a:cs typeface="Impact"/>
              </a:rPr>
              <a:t>conditions </a:t>
            </a:r>
            <a:r>
              <a:rPr sz="1600" spc="55" dirty="0">
                <a:latin typeface="Impact"/>
                <a:cs typeface="Impact"/>
              </a:rPr>
              <a:t>for </a:t>
            </a:r>
            <a:r>
              <a:rPr sz="1600" spc="280" dirty="0">
                <a:latin typeface="Impact"/>
                <a:cs typeface="Impact"/>
              </a:rPr>
              <a:t>a  </a:t>
            </a:r>
            <a:r>
              <a:rPr sz="1600" spc="114" dirty="0">
                <a:latin typeface="Impact"/>
                <a:cs typeface="Impact"/>
              </a:rPr>
              <a:t>stated</a:t>
            </a:r>
            <a:r>
              <a:rPr sz="1600" spc="145" dirty="0">
                <a:latin typeface="Impact"/>
                <a:cs typeface="Impact"/>
              </a:rPr>
              <a:t> </a:t>
            </a:r>
            <a:r>
              <a:rPr sz="1600" spc="120" dirty="0">
                <a:latin typeface="Impact"/>
                <a:cs typeface="Impact"/>
              </a:rPr>
              <a:t>period</a:t>
            </a:r>
            <a:endParaRPr sz="1600">
              <a:latin typeface="Impact"/>
              <a:cs typeface="Impact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471409" y="2284602"/>
            <a:ext cx="110807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130" dirty="0">
                <a:latin typeface="Impact"/>
                <a:cs typeface="Impact"/>
              </a:rPr>
              <a:t>of </a:t>
            </a:r>
            <a:r>
              <a:rPr sz="1600" spc="105" dirty="0">
                <a:latin typeface="Impact"/>
                <a:cs typeface="Impact"/>
              </a:rPr>
              <a:t>time. </a:t>
            </a:r>
            <a:r>
              <a:rPr sz="1600" spc="-15" dirty="0">
                <a:latin typeface="Impact"/>
                <a:cs typeface="Impact"/>
              </a:rPr>
              <a:t>It </a:t>
            </a:r>
            <a:r>
              <a:rPr sz="1600" spc="-130" dirty="0">
                <a:latin typeface="Impact"/>
                <a:cs typeface="Impact"/>
              </a:rPr>
              <a:t>is  </a:t>
            </a:r>
            <a:r>
              <a:rPr sz="1600" spc="50" dirty="0">
                <a:latin typeface="Impact"/>
                <a:cs typeface="Impact"/>
              </a:rPr>
              <a:t>usually</a:t>
            </a:r>
            <a:endParaRPr sz="1600">
              <a:latin typeface="Impact"/>
              <a:cs typeface="Impact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7471409" y="2772282"/>
            <a:ext cx="11645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190" dirty="0">
                <a:latin typeface="Impact"/>
                <a:cs typeface="Impact"/>
              </a:rPr>
              <a:t>denoted</a:t>
            </a:r>
            <a:r>
              <a:rPr sz="1600" spc="110" dirty="0">
                <a:latin typeface="Impact"/>
                <a:cs typeface="Impact"/>
              </a:rPr>
              <a:t> </a:t>
            </a:r>
            <a:r>
              <a:rPr sz="1600" spc="70" dirty="0">
                <a:latin typeface="Impact"/>
                <a:cs typeface="Impact"/>
              </a:rPr>
              <a:t>as</a:t>
            </a:r>
            <a:endParaRPr sz="1600">
              <a:latin typeface="Impact"/>
              <a:cs typeface="Impact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471409" y="3016123"/>
            <a:ext cx="13595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90" dirty="0">
                <a:latin typeface="Impact"/>
                <a:cs typeface="Impact"/>
              </a:rPr>
              <a:t>probability </a:t>
            </a:r>
            <a:r>
              <a:rPr sz="1600" spc="65" dirty="0">
                <a:latin typeface="Impact"/>
                <a:cs typeface="Impact"/>
              </a:rPr>
              <a:t>or  </a:t>
            </a:r>
            <a:r>
              <a:rPr sz="1600" spc="70" dirty="0">
                <a:latin typeface="Impact"/>
                <a:cs typeface="Impact"/>
              </a:rPr>
              <a:t>as </a:t>
            </a:r>
            <a:r>
              <a:rPr sz="1600" spc="280" dirty="0">
                <a:latin typeface="Impact"/>
                <a:cs typeface="Impact"/>
              </a:rPr>
              <a:t>a </a:t>
            </a:r>
            <a:r>
              <a:rPr sz="1600" spc="55" dirty="0">
                <a:latin typeface="Impact"/>
                <a:cs typeface="Impact"/>
              </a:rPr>
              <a:t>success</a:t>
            </a:r>
            <a:r>
              <a:rPr sz="1600" spc="65" dirty="0">
                <a:latin typeface="Impact"/>
                <a:cs typeface="Impact"/>
              </a:rPr>
              <a:t> </a:t>
            </a:r>
            <a:r>
              <a:rPr sz="1600" spc="145" dirty="0">
                <a:latin typeface="Impact"/>
                <a:cs typeface="Impact"/>
              </a:rPr>
              <a:t>.</a:t>
            </a:r>
            <a:endParaRPr sz="16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6779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Failure </a:t>
            </a:r>
            <a:r>
              <a:rPr spc="229" dirty="0"/>
              <a:t>Reporting </a:t>
            </a:r>
            <a:r>
              <a:rPr spc="105" dirty="0"/>
              <a:t>Analysis </a:t>
            </a:r>
            <a:r>
              <a:rPr spc="455" dirty="0"/>
              <a:t>and  </a:t>
            </a:r>
            <a:r>
              <a:rPr spc="254" dirty="0"/>
              <a:t>Corrective </a:t>
            </a:r>
            <a:r>
              <a:rPr spc="305" dirty="0"/>
              <a:t>Action</a:t>
            </a:r>
            <a:r>
              <a:rPr spc="320" dirty="0"/>
              <a:t> </a:t>
            </a:r>
            <a:r>
              <a:rPr spc="290" dirty="0"/>
              <a:t>System(FRACAS)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55" y="2283967"/>
            <a:ext cx="6538595" cy="33115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marR="247015" indent="-274955">
              <a:lnSpc>
                <a:spcPts val="2110"/>
              </a:lnSpc>
              <a:spcBef>
                <a:spcPts val="605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85" dirty="0">
                <a:solidFill>
                  <a:srgbClr val="3D3C2C"/>
                </a:solidFill>
                <a:latin typeface="Impact"/>
                <a:cs typeface="Impact"/>
              </a:rPr>
              <a:t>Failure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reporting </a:t>
            </a:r>
            <a:r>
              <a:rPr sz="2200" spc="31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200" spc="55" dirty="0">
                <a:solidFill>
                  <a:srgbClr val="3D3C2C"/>
                </a:solidFill>
                <a:latin typeface="Impact"/>
                <a:cs typeface="Impact"/>
              </a:rPr>
              <a:t>analysis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285" dirty="0">
                <a:solidFill>
                  <a:srgbClr val="3D3C2C"/>
                </a:solidFill>
                <a:latin typeface="Impact"/>
                <a:cs typeface="Impact"/>
              </a:rPr>
              <a:t>an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important 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part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600" dirty="0">
                <a:solidFill>
                  <a:srgbClr val="3D3C2C"/>
                </a:solidFill>
                <a:latin typeface="Impact"/>
                <a:cs typeface="Impact"/>
              </a:rPr>
              <a:t>QA </a:t>
            </a:r>
            <a:r>
              <a:rPr sz="2200" spc="150" dirty="0">
                <a:solidFill>
                  <a:srgbClr val="3D3C2C"/>
                </a:solidFill>
                <a:latin typeface="Impact"/>
                <a:cs typeface="Impact"/>
              </a:rPr>
              <a:t>function.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system 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must 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provide</a:t>
            </a:r>
            <a:r>
              <a:rPr sz="2200" spc="17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80" dirty="0">
                <a:solidFill>
                  <a:srgbClr val="3D3C2C"/>
                </a:solidFill>
                <a:latin typeface="Impact"/>
                <a:cs typeface="Impact"/>
              </a:rPr>
              <a:t>for</a:t>
            </a:r>
            <a:endParaRPr sz="2200">
              <a:latin typeface="Impact"/>
              <a:cs typeface="Impact"/>
            </a:endParaRPr>
          </a:p>
          <a:p>
            <a:pPr marL="12700" marR="5080">
              <a:lnSpc>
                <a:spcPts val="2110"/>
              </a:lnSpc>
              <a:spcBef>
                <a:spcPts val="540"/>
              </a:spcBef>
              <a:buSzPct val="95454"/>
              <a:buAutoNum type="arabicPeriod"/>
              <a:tabLst>
                <a:tab pos="245110" algn="l"/>
              </a:tabLst>
            </a:pP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Reporting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15" dirty="0">
                <a:solidFill>
                  <a:srgbClr val="3D3C2C"/>
                </a:solidFill>
                <a:latin typeface="Impact"/>
                <a:cs typeface="Impact"/>
              </a:rPr>
              <a:t>all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production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test </a:t>
            </a:r>
            <a:r>
              <a:rPr sz="2200" spc="31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inspection  </a:t>
            </a:r>
            <a:r>
              <a:rPr sz="2200" spc="35" dirty="0">
                <a:solidFill>
                  <a:srgbClr val="3D3C2C"/>
                </a:solidFill>
                <a:latin typeface="Impact"/>
                <a:cs typeface="Impact"/>
              </a:rPr>
              <a:t>failures 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with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sufficient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detail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200" spc="225" dirty="0">
                <a:solidFill>
                  <a:srgbClr val="3D3C2C"/>
                </a:solidFill>
                <a:latin typeface="Impact"/>
                <a:cs typeface="Impact"/>
              </a:rPr>
              <a:t>enable  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investigation </a:t>
            </a:r>
            <a:r>
              <a:rPr sz="2200" spc="31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200" spc="150" dirty="0">
                <a:solidFill>
                  <a:srgbClr val="3D3C2C"/>
                </a:solidFill>
                <a:latin typeface="Impact"/>
                <a:cs typeface="Impact"/>
              </a:rPr>
              <a:t>corrective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action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200" spc="325" dirty="0">
                <a:solidFill>
                  <a:srgbClr val="3D3C2C"/>
                </a:solidFill>
                <a:latin typeface="Impact"/>
                <a:cs typeface="Impact"/>
              </a:rPr>
              <a:t>be</a:t>
            </a:r>
            <a:r>
              <a:rPr sz="2200" spc="30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taken</a:t>
            </a:r>
            <a:endParaRPr sz="2200">
              <a:latin typeface="Impact"/>
              <a:cs typeface="Impact"/>
            </a:endParaRPr>
          </a:p>
          <a:p>
            <a:pPr marL="244475" indent="-231775">
              <a:lnSpc>
                <a:spcPts val="2375"/>
              </a:lnSpc>
              <a:spcBef>
                <a:spcPts val="20"/>
              </a:spcBef>
              <a:buSzPct val="95454"/>
              <a:buAutoNum type="arabicPeriod"/>
              <a:tabLst>
                <a:tab pos="245110" algn="l"/>
              </a:tabLst>
            </a:pP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Reporting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-15" dirty="0">
                <a:solidFill>
                  <a:srgbClr val="3D3C2C"/>
                </a:solidFill>
                <a:latin typeface="Impact"/>
                <a:cs typeface="Impact"/>
              </a:rPr>
              <a:t>results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investigation</a:t>
            </a:r>
            <a:r>
              <a:rPr sz="2200" spc="14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305" dirty="0">
                <a:solidFill>
                  <a:srgbClr val="3D3C2C"/>
                </a:solidFill>
                <a:latin typeface="Impact"/>
                <a:cs typeface="Impact"/>
              </a:rPr>
              <a:t>and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ts val="2375"/>
              </a:lnSpc>
            </a:pP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action</a:t>
            </a:r>
            <a:endParaRPr sz="2200">
              <a:latin typeface="Impact"/>
              <a:cs typeface="Impact"/>
            </a:endParaRPr>
          </a:p>
          <a:p>
            <a:pPr marL="12700" marR="480695">
              <a:lnSpc>
                <a:spcPts val="2110"/>
              </a:lnSpc>
              <a:spcBef>
                <a:spcPts val="509"/>
              </a:spcBef>
              <a:buSzPct val="95454"/>
              <a:buAutoNum type="arabicPeriod" startAt="3"/>
              <a:tabLst>
                <a:tab pos="321945" algn="l"/>
              </a:tabLst>
            </a:pP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Analysis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35" dirty="0">
                <a:solidFill>
                  <a:srgbClr val="3D3C2C"/>
                </a:solidFill>
                <a:latin typeface="Impact"/>
                <a:cs typeface="Impact"/>
              </a:rPr>
              <a:t>failures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pattern </a:t>
            </a:r>
            <a:r>
              <a:rPr sz="2200" spc="31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200" spc="120" dirty="0">
                <a:solidFill>
                  <a:srgbClr val="3D3C2C"/>
                </a:solidFill>
                <a:latin typeface="Impact"/>
                <a:cs typeface="Impact"/>
              </a:rPr>
              <a:t>trends, </a:t>
            </a:r>
            <a:r>
              <a:rPr sz="2200" spc="305" dirty="0">
                <a:solidFill>
                  <a:srgbClr val="3D3C2C"/>
                </a:solidFill>
                <a:latin typeface="Impact"/>
                <a:cs typeface="Impact"/>
              </a:rPr>
              <a:t>and 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reporting </a:t>
            </a:r>
            <a:r>
              <a:rPr sz="2200" spc="250" dirty="0">
                <a:solidFill>
                  <a:srgbClr val="3D3C2C"/>
                </a:solidFill>
                <a:latin typeface="Impact"/>
                <a:cs typeface="Impact"/>
              </a:rPr>
              <a:t>on</a:t>
            </a:r>
            <a:r>
              <a:rPr sz="2200" spc="26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35" dirty="0">
                <a:solidFill>
                  <a:srgbClr val="3D3C2C"/>
                </a:solidFill>
                <a:latin typeface="Impact"/>
                <a:cs typeface="Impact"/>
              </a:rPr>
              <a:t>these</a:t>
            </a:r>
            <a:endParaRPr sz="2200">
              <a:latin typeface="Impact"/>
              <a:cs typeface="Impact"/>
            </a:endParaRPr>
          </a:p>
          <a:p>
            <a:pPr marL="244475" indent="-231775">
              <a:lnSpc>
                <a:spcPct val="100000"/>
              </a:lnSpc>
              <a:spcBef>
                <a:spcPts val="20"/>
              </a:spcBef>
              <a:buSzPct val="95454"/>
              <a:buAutoNum type="arabicPeriod" startAt="3"/>
              <a:tabLst>
                <a:tab pos="245110" algn="l"/>
              </a:tabLst>
            </a:pP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Continuos </a:t>
            </a:r>
            <a:r>
              <a:rPr sz="2200" spc="204" dirty="0">
                <a:solidFill>
                  <a:srgbClr val="3D3C2C"/>
                </a:solidFill>
                <a:latin typeface="Impact"/>
                <a:cs typeface="Impact"/>
              </a:rPr>
              <a:t>improvement </a:t>
            </a:r>
            <a:r>
              <a:rPr sz="2200" spc="270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removal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</a:t>
            </a:r>
            <a:r>
              <a:rPr sz="2200" spc="17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35" dirty="0">
                <a:solidFill>
                  <a:srgbClr val="3D3C2C"/>
                </a:solidFill>
                <a:latin typeface="Impact"/>
                <a:cs typeface="Impact"/>
              </a:rPr>
              <a:t>causes</a:t>
            </a:r>
            <a:endParaRPr sz="22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90955" y="1063497"/>
            <a:ext cx="6451600" cy="450786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7020" marR="76200" indent="-274955">
              <a:lnSpc>
                <a:spcPct val="90000"/>
              </a:lnSpc>
              <a:spcBef>
                <a:spcPts val="340"/>
              </a:spcBef>
            </a:pPr>
            <a:r>
              <a:rPr sz="1500" spc="-14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spc="12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000" spc="280" dirty="0">
                <a:solidFill>
                  <a:srgbClr val="3D3C2C"/>
                </a:solidFill>
                <a:latin typeface="Impact"/>
                <a:cs typeface="Impact"/>
              </a:rPr>
              <a:t>data </a:t>
            </a:r>
            <a:r>
              <a:rPr sz="2000" spc="85" dirty="0">
                <a:solidFill>
                  <a:srgbClr val="3D3C2C"/>
                </a:solidFill>
                <a:latin typeface="Impact"/>
                <a:cs typeface="Impact"/>
              </a:rPr>
              <a:t>system </a:t>
            </a:r>
            <a:r>
              <a:rPr sz="2000" spc="100" dirty="0">
                <a:solidFill>
                  <a:srgbClr val="3D3C2C"/>
                </a:solidFill>
                <a:latin typeface="Impact"/>
                <a:cs typeface="Impact"/>
              </a:rPr>
              <a:t>must </a:t>
            </a:r>
            <a:r>
              <a:rPr sz="2000" spc="300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000" spc="190" dirty="0">
                <a:solidFill>
                  <a:srgbClr val="3D3C2C"/>
                </a:solidFill>
                <a:latin typeface="Impact"/>
                <a:cs typeface="Impact"/>
              </a:rPr>
              <a:t>computerized </a:t>
            </a:r>
            <a:r>
              <a:rPr sz="2000" spc="70" dirty="0">
                <a:solidFill>
                  <a:srgbClr val="3D3C2C"/>
                </a:solidFill>
                <a:latin typeface="Impact"/>
                <a:cs typeface="Impact"/>
              </a:rPr>
              <a:t>for  </a:t>
            </a:r>
            <a:r>
              <a:rPr sz="2000" spc="265" dirty="0">
                <a:solidFill>
                  <a:srgbClr val="3D3C2C"/>
                </a:solidFill>
                <a:latin typeface="Impact"/>
                <a:cs typeface="Impact"/>
              </a:rPr>
              <a:t>economy </a:t>
            </a:r>
            <a:r>
              <a:rPr sz="2000" spc="285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000" spc="229" dirty="0">
                <a:solidFill>
                  <a:srgbClr val="3D3C2C"/>
                </a:solidFill>
                <a:latin typeface="Impact"/>
                <a:cs typeface="Impact"/>
              </a:rPr>
              <a:t>accuracy </a:t>
            </a:r>
            <a:r>
              <a:rPr sz="2000" spc="215" dirty="0">
                <a:solidFill>
                  <a:srgbClr val="3D3C2C"/>
                </a:solidFill>
                <a:latin typeface="Impact"/>
                <a:cs typeface="Impact"/>
              </a:rPr>
              <a:t>modern </a:t>
            </a:r>
            <a:r>
              <a:rPr sz="2000" spc="210" dirty="0">
                <a:solidFill>
                  <a:srgbClr val="3D3C2C"/>
                </a:solidFill>
                <a:latin typeface="Impact"/>
                <a:cs typeface="Impact"/>
              </a:rPr>
              <a:t>ATE </a:t>
            </a:r>
            <a:r>
              <a:rPr sz="2000" spc="120" dirty="0">
                <a:solidFill>
                  <a:srgbClr val="3D3C2C"/>
                </a:solidFill>
                <a:latin typeface="Impact"/>
                <a:cs typeface="Impact"/>
              </a:rPr>
              <a:t>sometimes  </a:t>
            </a:r>
            <a:r>
              <a:rPr sz="2000" spc="95" dirty="0">
                <a:solidFill>
                  <a:srgbClr val="3D3C2C"/>
                </a:solidFill>
                <a:latin typeface="Impact"/>
                <a:cs typeface="Impact"/>
              </a:rPr>
              <a:t>includes </a:t>
            </a:r>
            <a:r>
              <a:rPr sz="2000" spc="114" dirty="0">
                <a:solidFill>
                  <a:srgbClr val="3D3C2C"/>
                </a:solidFill>
                <a:latin typeface="Impact"/>
                <a:cs typeface="Impact"/>
              </a:rPr>
              <a:t>direct </a:t>
            </a:r>
            <a:r>
              <a:rPr sz="2000" spc="65" dirty="0">
                <a:solidFill>
                  <a:srgbClr val="3D3C2C"/>
                </a:solidFill>
                <a:latin typeface="Impact"/>
                <a:cs typeface="Impact"/>
              </a:rPr>
              <a:t>test </a:t>
            </a:r>
            <a:r>
              <a:rPr sz="2000" spc="280" dirty="0">
                <a:solidFill>
                  <a:srgbClr val="3D3C2C"/>
                </a:solidFill>
                <a:latin typeface="Impact"/>
                <a:cs typeface="Impact"/>
              </a:rPr>
              <a:t>data </a:t>
            </a:r>
            <a:r>
              <a:rPr sz="2000" spc="110" dirty="0">
                <a:solidFill>
                  <a:srgbClr val="3D3C2C"/>
                </a:solidFill>
                <a:latin typeface="Impact"/>
                <a:cs typeface="Impact"/>
              </a:rPr>
              <a:t>recordings </a:t>
            </a:r>
            <a:r>
              <a:rPr sz="2000" spc="285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000" spc="110" dirty="0">
                <a:solidFill>
                  <a:srgbClr val="3D3C2C"/>
                </a:solidFill>
                <a:latin typeface="Impact"/>
                <a:cs typeface="Impact"/>
              </a:rPr>
              <a:t>inputting  </a:t>
            </a:r>
            <a:r>
              <a:rPr sz="2000" spc="18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000" spc="130" dirty="0">
                <a:solidFill>
                  <a:srgbClr val="3D3C2C"/>
                </a:solidFill>
                <a:latin typeface="Impact"/>
                <a:cs typeface="Impact"/>
              </a:rPr>
              <a:t>central </a:t>
            </a:r>
            <a:r>
              <a:rPr sz="2000" spc="85" dirty="0">
                <a:solidFill>
                  <a:srgbClr val="3D3C2C"/>
                </a:solidFill>
                <a:latin typeface="Impact"/>
                <a:cs typeface="Impact"/>
              </a:rPr>
              <a:t>system </a:t>
            </a:r>
            <a:r>
              <a:rPr sz="2000" spc="250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2000" spc="140" dirty="0">
                <a:solidFill>
                  <a:srgbClr val="3D3C2C"/>
                </a:solidFill>
                <a:latin typeface="Impact"/>
                <a:cs typeface="Impact"/>
              </a:rPr>
              <a:t>networking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000" spc="280" dirty="0">
                <a:solidFill>
                  <a:srgbClr val="3D3C2C"/>
                </a:solidFill>
                <a:latin typeface="Impact"/>
                <a:cs typeface="Impact"/>
              </a:rPr>
              <a:t>data  </a:t>
            </a:r>
            <a:r>
              <a:rPr sz="2000" spc="50" dirty="0">
                <a:solidFill>
                  <a:srgbClr val="3D3C2C"/>
                </a:solidFill>
                <a:latin typeface="Impact"/>
                <a:cs typeface="Impact"/>
              </a:rPr>
              <a:t>analysis </a:t>
            </a:r>
            <a:r>
              <a:rPr sz="2000" spc="100" dirty="0">
                <a:solidFill>
                  <a:srgbClr val="3D3C2C"/>
                </a:solidFill>
                <a:latin typeface="Impact"/>
                <a:cs typeface="Impact"/>
              </a:rPr>
              <a:t>must </a:t>
            </a:r>
            <a:r>
              <a:rPr sz="2000" spc="165" dirty="0">
                <a:solidFill>
                  <a:srgbClr val="3D3C2C"/>
                </a:solidFill>
                <a:latin typeface="Impact"/>
                <a:cs typeface="Impact"/>
              </a:rPr>
              <a:t>provide </a:t>
            </a:r>
            <a:r>
              <a:rPr sz="2000" spc="200" dirty="0">
                <a:solidFill>
                  <a:srgbClr val="3D3C2C"/>
                </a:solidFill>
                <a:latin typeface="Impact"/>
                <a:cs typeface="Impact"/>
              </a:rPr>
              <a:t>pareto </a:t>
            </a:r>
            <a:r>
              <a:rPr sz="2000" spc="50" dirty="0">
                <a:solidFill>
                  <a:srgbClr val="3D3C2C"/>
                </a:solidFill>
                <a:latin typeface="Impact"/>
                <a:cs typeface="Impact"/>
              </a:rPr>
              <a:t>analysis </a:t>
            </a:r>
            <a:r>
              <a:rPr sz="2000" spc="215" dirty="0">
                <a:solidFill>
                  <a:srgbClr val="3D3C2C"/>
                </a:solidFill>
                <a:latin typeface="Impact"/>
                <a:cs typeface="Impact"/>
              </a:rPr>
              <a:t>, </a:t>
            </a:r>
            <a:r>
              <a:rPr sz="2000" spc="114" dirty="0">
                <a:solidFill>
                  <a:srgbClr val="3D3C2C"/>
                </a:solidFill>
                <a:latin typeface="Impact"/>
                <a:cs typeface="Impact"/>
              </a:rPr>
              <a:t>probability  </a:t>
            </a:r>
            <a:r>
              <a:rPr sz="2000" spc="75" dirty="0">
                <a:solidFill>
                  <a:srgbClr val="3D3C2C"/>
                </a:solidFill>
                <a:latin typeface="Impact"/>
                <a:cs typeface="Impact"/>
              </a:rPr>
              <a:t>plots </a:t>
            </a:r>
            <a:r>
              <a:rPr sz="2000" spc="285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000" spc="150" dirty="0">
                <a:solidFill>
                  <a:srgbClr val="3D3C2C"/>
                </a:solidFill>
                <a:latin typeface="Impact"/>
                <a:cs typeface="Impact"/>
              </a:rPr>
              <a:t>trend </a:t>
            </a:r>
            <a:r>
              <a:rPr sz="2000" spc="50" dirty="0">
                <a:solidFill>
                  <a:srgbClr val="3D3C2C"/>
                </a:solidFill>
                <a:latin typeface="Impact"/>
                <a:cs typeface="Impact"/>
              </a:rPr>
              <a:t>analysis </a:t>
            </a:r>
            <a:r>
              <a:rPr sz="2000" spc="70" dirty="0">
                <a:solidFill>
                  <a:srgbClr val="3D3C2C"/>
                </a:solidFill>
                <a:latin typeface="Impact"/>
                <a:cs typeface="Impact"/>
              </a:rPr>
              <a:t>for</a:t>
            </a:r>
            <a:r>
              <a:rPr sz="2000" spc="-7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265" dirty="0">
                <a:solidFill>
                  <a:srgbClr val="3D3C2C"/>
                </a:solidFill>
                <a:latin typeface="Impact"/>
                <a:cs typeface="Impact"/>
              </a:rPr>
              <a:t>management</a:t>
            </a:r>
            <a:endParaRPr sz="2000">
              <a:latin typeface="Impact"/>
              <a:cs typeface="Impact"/>
            </a:endParaRPr>
          </a:p>
          <a:p>
            <a:pPr marL="287020" marR="5080" indent="-274955">
              <a:lnSpc>
                <a:spcPct val="90000"/>
              </a:lnSpc>
              <a:spcBef>
                <a:spcPts val="480"/>
              </a:spcBef>
            </a:pPr>
            <a:r>
              <a:rPr sz="1500" spc="-14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000" spc="150" dirty="0">
                <a:solidFill>
                  <a:srgbClr val="3D3C2C"/>
                </a:solidFill>
                <a:latin typeface="Impact"/>
                <a:cs typeface="Impact"/>
              </a:rPr>
              <a:t>Production </a:t>
            </a:r>
            <a:r>
              <a:rPr sz="2000" spc="215" dirty="0">
                <a:solidFill>
                  <a:srgbClr val="3D3C2C"/>
                </a:solidFill>
                <a:latin typeface="Impact"/>
                <a:cs typeface="Impact"/>
              </a:rPr>
              <a:t>defect </a:t>
            </a:r>
            <a:r>
              <a:rPr sz="2000" spc="280" dirty="0">
                <a:solidFill>
                  <a:srgbClr val="3D3C2C"/>
                </a:solidFill>
                <a:latin typeface="Impact"/>
                <a:cs typeface="Impact"/>
              </a:rPr>
              <a:t>data </a:t>
            </a:r>
            <a:r>
              <a:rPr sz="2000" spc="120" dirty="0">
                <a:solidFill>
                  <a:srgbClr val="3D3C2C"/>
                </a:solidFill>
                <a:latin typeface="Impact"/>
                <a:cs typeface="Impact"/>
              </a:rPr>
              <a:t>reporting </a:t>
            </a:r>
            <a:r>
              <a:rPr sz="2000" spc="285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000" spc="50" dirty="0">
                <a:solidFill>
                  <a:srgbClr val="3D3C2C"/>
                </a:solidFill>
                <a:latin typeface="Impact"/>
                <a:cs typeface="Impact"/>
              </a:rPr>
              <a:t>analysis  </a:t>
            </a:r>
            <a:r>
              <a:rPr sz="2000" spc="100" dirty="0">
                <a:solidFill>
                  <a:srgbClr val="3D3C2C"/>
                </a:solidFill>
                <a:latin typeface="Impact"/>
                <a:cs typeface="Impact"/>
              </a:rPr>
              <a:t>must </a:t>
            </a:r>
            <a:r>
              <a:rPr sz="2000" spc="300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000" spc="145" dirty="0">
                <a:solidFill>
                  <a:srgbClr val="3D3C2C"/>
                </a:solidFill>
                <a:latin typeface="Impact"/>
                <a:cs typeface="Impact"/>
              </a:rPr>
              <a:t>very </a:t>
            </a:r>
            <a:r>
              <a:rPr sz="2000" spc="135" dirty="0">
                <a:solidFill>
                  <a:srgbClr val="3D3C2C"/>
                </a:solidFill>
                <a:latin typeface="Impact"/>
                <a:cs typeface="Impact"/>
              </a:rPr>
              <a:t>quick </a:t>
            </a:r>
            <a:r>
              <a:rPr sz="2000" spc="18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000" spc="300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000" spc="160" dirty="0">
                <a:solidFill>
                  <a:srgbClr val="3D3C2C"/>
                </a:solidFill>
                <a:latin typeface="Impact"/>
                <a:cs typeface="Impact"/>
              </a:rPr>
              <a:t>effective. </a:t>
            </a:r>
            <a:r>
              <a:rPr sz="2000" spc="70" dirty="0">
                <a:solidFill>
                  <a:srgbClr val="3D3C2C"/>
                </a:solidFill>
                <a:latin typeface="Impact"/>
                <a:cs typeface="Impact"/>
              </a:rPr>
              <a:t>Trends </a:t>
            </a:r>
            <a:r>
              <a:rPr sz="2000" spc="105" dirty="0">
                <a:solidFill>
                  <a:srgbClr val="3D3C2C"/>
                </a:solidFill>
                <a:latin typeface="Impact"/>
                <a:cs typeface="Impact"/>
              </a:rPr>
              <a:t>should  </a:t>
            </a:r>
            <a:r>
              <a:rPr sz="2000" spc="300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000" spc="204" dirty="0">
                <a:solidFill>
                  <a:srgbClr val="3D3C2C"/>
                </a:solidFill>
                <a:latin typeface="Impact"/>
                <a:cs typeface="Impact"/>
              </a:rPr>
              <a:t>analyzed </a:t>
            </a:r>
            <a:r>
              <a:rPr sz="2000" spc="110" dirty="0">
                <a:solidFill>
                  <a:srgbClr val="3D3C2C"/>
                </a:solidFill>
                <a:latin typeface="Impact"/>
                <a:cs typeface="Impact"/>
              </a:rPr>
              <a:t>daily </a:t>
            </a:r>
            <a:r>
              <a:rPr sz="2000" spc="215" dirty="0">
                <a:solidFill>
                  <a:srgbClr val="3D3C2C"/>
                </a:solidFill>
                <a:latin typeface="Impact"/>
                <a:cs typeface="Impact"/>
              </a:rPr>
              <a:t>, </a:t>
            </a:r>
            <a:r>
              <a:rPr sz="2000" spc="85" dirty="0">
                <a:solidFill>
                  <a:srgbClr val="3D3C2C"/>
                </a:solidFill>
                <a:latin typeface="Impact"/>
                <a:cs typeface="Impact"/>
              </a:rPr>
              <a:t>or </a:t>
            </a:r>
            <a:r>
              <a:rPr sz="2000" spc="160" dirty="0">
                <a:solidFill>
                  <a:srgbClr val="3D3C2C"/>
                </a:solidFill>
                <a:latin typeface="Impact"/>
                <a:cs typeface="Impact"/>
              </a:rPr>
              <a:t>weekly </a:t>
            </a:r>
            <a:r>
              <a:rPr sz="2000" spc="170" dirty="0">
                <a:solidFill>
                  <a:srgbClr val="3D3C2C"/>
                </a:solidFill>
                <a:latin typeface="Impact"/>
                <a:cs typeface="Impact"/>
              </a:rPr>
              <a:t>atmost, </a:t>
            </a:r>
            <a:r>
              <a:rPr sz="2000" spc="85" dirty="0">
                <a:solidFill>
                  <a:srgbClr val="3D3C2C"/>
                </a:solidFill>
                <a:latin typeface="Impact"/>
                <a:cs typeface="Impact"/>
              </a:rPr>
              <a:t>particularly  </a:t>
            </a:r>
            <a:r>
              <a:rPr sz="2000" spc="70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000" spc="125" dirty="0">
                <a:solidFill>
                  <a:srgbClr val="3D3C2C"/>
                </a:solidFill>
                <a:latin typeface="Impact"/>
                <a:cs typeface="Impact"/>
              </a:rPr>
              <a:t>high </a:t>
            </a:r>
            <a:r>
              <a:rPr sz="2000" spc="85" dirty="0">
                <a:solidFill>
                  <a:srgbClr val="3D3C2C"/>
                </a:solidFill>
                <a:latin typeface="Impact"/>
                <a:cs typeface="Impact"/>
              </a:rPr>
              <a:t>rates </a:t>
            </a:r>
            <a:r>
              <a:rPr sz="2000" spc="17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000" spc="165" dirty="0">
                <a:solidFill>
                  <a:srgbClr val="3D3C2C"/>
                </a:solidFill>
                <a:latin typeface="Impact"/>
                <a:cs typeface="Impact"/>
              </a:rPr>
              <a:t>production </a:t>
            </a:r>
            <a:r>
              <a:rPr sz="2000" spc="215" dirty="0">
                <a:solidFill>
                  <a:srgbClr val="3D3C2C"/>
                </a:solidFill>
                <a:latin typeface="Impact"/>
                <a:cs typeface="Impact"/>
              </a:rPr>
              <a:t>, </a:t>
            </a:r>
            <a:r>
              <a:rPr sz="2000" spc="18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000" spc="210" dirty="0">
                <a:solidFill>
                  <a:srgbClr val="3D3C2C"/>
                </a:solidFill>
                <a:latin typeface="Impact"/>
                <a:cs typeface="Impact"/>
              </a:rPr>
              <a:t>enable </a:t>
            </a:r>
            <a:r>
              <a:rPr sz="2000" spc="95" dirty="0">
                <a:solidFill>
                  <a:srgbClr val="3D3C2C"/>
                </a:solidFill>
                <a:latin typeface="Impact"/>
                <a:cs typeface="Impact"/>
              </a:rPr>
              <a:t>timely  </a:t>
            </a:r>
            <a:r>
              <a:rPr sz="2000" spc="140" dirty="0">
                <a:solidFill>
                  <a:srgbClr val="3D3C2C"/>
                </a:solidFill>
                <a:latin typeface="Impact"/>
                <a:cs typeface="Impact"/>
              </a:rPr>
              <a:t>corrective </a:t>
            </a:r>
            <a:r>
              <a:rPr sz="2000" spc="170" dirty="0">
                <a:solidFill>
                  <a:srgbClr val="3D3C2C"/>
                </a:solidFill>
                <a:latin typeface="Impact"/>
                <a:cs typeface="Impact"/>
              </a:rPr>
              <a:t>action </a:t>
            </a:r>
            <a:r>
              <a:rPr sz="2000" spc="18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000" spc="300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000" spc="185" dirty="0">
                <a:solidFill>
                  <a:srgbClr val="3D3C2C"/>
                </a:solidFill>
                <a:latin typeface="Impact"/>
                <a:cs typeface="Impact"/>
              </a:rPr>
              <a:t>taken . </a:t>
            </a:r>
            <a:r>
              <a:rPr sz="2000" spc="12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000" spc="280" dirty="0">
                <a:solidFill>
                  <a:srgbClr val="3D3C2C"/>
                </a:solidFill>
                <a:latin typeface="Impact"/>
                <a:cs typeface="Impact"/>
              </a:rPr>
              <a:t>data </a:t>
            </a:r>
            <a:r>
              <a:rPr sz="2000" spc="50" dirty="0">
                <a:solidFill>
                  <a:srgbClr val="3D3C2C"/>
                </a:solidFill>
                <a:latin typeface="Impact"/>
                <a:cs typeface="Impact"/>
              </a:rPr>
              <a:t>analysis  </a:t>
            </a:r>
            <a:r>
              <a:rPr sz="2000" spc="85" dirty="0">
                <a:solidFill>
                  <a:srgbClr val="3D3C2C"/>
                </a:solidFill>
                <a:latin typeface="Impact"/>
                <a:cs typeface="Impact"/>
              </a:rPr>
              <a:t>system </a:t>
            </a:r>
            <a:r>
              <a:rPr sz="2000" spc="80" dirty="0">
                <a:solidFill>
                  <a:srgbClr val="3D3C2C"/>
                </a:solidFill>
                <a:latin typeface="Impact"/>
                <a:cs typeface="Impact"/>
              </a:rPr>
              <a:t>also </a:t>
            </a:r>
            <a:r>
              <a:rPr sz="2000" spc="125" dirty="0">
                <a:solidFill>
                  <a:srgbClr val="3D3C2C"/>
                </a:solidFill>
                <a:latin typeface="Impact"/>
                <a:cs typeface="Impact"/>
              </a:rPr>
              <a:t>necessary </a:t>
            </a:r>
            <a:r>
              <a:rPr sz="2000" spc="70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000" spc="125" dirty="0">
                <a:solidFill>
                  <a:srgbClr val="3D3C2C"/>
                </a:solidFill>
                <a:latin typeface="Impact"/>
                <a:cs typeface="Impact"/>
              </a:rPr>
              <a:t>indicating </a:t>
            </a:r>
            <a:r>
              <a:rPr sz="2000" spc="140" dirty="0">
                <a:solidFill>
                  <a:srgbClr val="3D3C2C"/>
                </a:solidFill>
                <a:latin typeface="Impact"/>
                <a:cs typeface="Impact"/>
              </a:rPr>
              <a:t>areas </a:t>
            </a:r>
            <a:r>
              <a:rPr sz="2000" spc="70" dirty="0">
                <a:solidFill>
                  <a:srgbClr val="3D3C2C"/>
                </a:solidFill>
                <a:latin typeface="Impact"/>
                <a:cs typeface="Impact"/>
              </a:rPr>
              <a:t>for  </a:t>
            </a:r>
            <a:r>
              <a:rPr sz="2000" spc="35" dirty="0">
                <a:solidFill>
                  <a:srgbClr val="3D3C2C"/>
                </a:solidFill>
                <a:latin typeface="Impact"/>
                <a:cs typeface="Impact"/>
              </a:rPr>
              <a:t>priority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action, </a:t>
            </a:r>
            <a:r>
              <a:rPr sz="2000" spc="65" dirty="0">
                <a:solidFill>
                  <a:srgbClr val="3D3C2C"/>
                </a:solidFill>
                <a:latin typeface="Impact"/>
                <a:cs typeface="Impact"/>
              </a:rPr>
              <a:t>using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000" spc="200" dirty="0">
                <a:solidFill>
                  <a:srgbClr val="3D3C2C"/>
                </a:solidFill>
                <a:latin typeface="Impact"/>
                <a:cs typeface="Impact"/>
              </a:rPr>
              <a:t>pareto </a:t>
            </a:r>
            <a:r>
              <a:rPr sz="2000" spc="90" dirty="0">
                <a:solidFill>
                  <a:srgbClr val="3D3C2C"/>
                </a:solidFill>
                <a:latin typeface="Impact"/>
                <a:cs typeface="Impact"/>
              </a:rPr>
              <a:t>principle </a:t>
            </a:r>
            <a:r>
              <a:rPr sz="2000" spc="170" dirty="0">
                <a:solidFill>
                  <a:srgbClr val="3D3C2C"/>
                </a:solidFill>
                <a:latin typeface="Impact"/>
                <a:cs typeface="Impact"/>
              </a:rPr>
              <a:t>of 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concentrating </a:t>
            </a:r>
            <a:r>
              <a:rPr sz="2000" spc="170" dirty="0">
                <a:solidFill>
                  <a:srgbClr val="3D3C2C"/>
                </a:solidFill>
                <a:latin typeface="Impact"/>
                <a:cs typeface="Impact"/>
              </a:rPr>
              <a:t>action </a:t>
            </a:r>
            <a:r>
              <a:rPr sz="2000" spc="229" dirty="0">
                <a:solidFill>
                  <a:srgbClr val="3D3C2C"/>
                </a:solidFill>
                <a:latin typeface="Impact"/>
                <a:cs typeface="Impact"/>
              </a:rPr>
              <a:t>on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000" spc="215" dirty="0">
                <a:solidFill>
                  <a:srgbClr val="3D3C2C"/>
                </a:solidFill>
                <a:latin typeface="Impact"/>
                <a:cs typeface="Impact"/>
              </a:rPr>
              <a:t>few </a:t>
            </a:r>
            <a:r>
              <a:rPr sz="2000" spc="180" dirty="0">
                <a:solidFill>
                  <a:srgbClr val="3D3C2C"/>
                </a:solidFill>
                <a:latin typeface="Impact"/>
                <a:cs typeface="Impact"/>
              </a:rPr>
              <a:t>problem </a:t>
            </a:r>
            <a:r>
              <a:rPr sz="2000" spc="215" dirty="0">
                <a:solidFill>
                  <a:srgbClr val="3D3C2C"/>
                </a:solidFill>
                <a:latin typeface="Impact"/>
                <a:cs typeface="Impact"/>
              </a:rPr>
              <a:t>area  </a:t>
            </a:r>
            <a:r>
              <a:rPr sz="2000" spc="170" dirty="0">
                <a:solidFill>
                  <a:srgbClr val="3D3C2C"/>
                </a:solidFill>
                <a:latin typeface="Impact"/>
                <a:cs typeface="Impact"/>
              </a:rPr>
              <a:t>that </a:t>
            </a:r>
            <a:r>
              <a:rPr sz="2000" spc="140" dirty="0">
                <a:solidFill>
                  <a:srgbClr val="3D3C2C"/>
                </a:solidFill>
                <a:latin typeface="Impact"/>
                <a:cs typeface="Impact"/>
              </a:rPr>
              <a:t>contribute </a:t>
            </a:r>
            <a:r>
              <a:rPr sz="2000" spc="18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000" spc="130" dirty="0">
                <a:solidFill>
                  <a:srgbClr val="3D3C2C"/>
                </a:solidFill>
                <a:latin typeface="Impact"/>
                <a:cs typeface="Impact"/>
              </a:rPr>
              <a:t>most </a:t>
            </a:r>
            <a:r>
              <a:rPr sz="2000" spc="180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000" spc="17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000" spc="114" dirty="0">
                <a:solidFill>
                  <a:srgbClr val="3D3C2C"/>
                </a:solidFill>
                <a:latin typeface="Impact"/>
                <a:cs typeface="Impact"/>
              </a:rPr>
              <a:t>quality </a:t>
            </a:r>
            <a:r>
              <a:rPr sz="2000" spc="125" dirty="0">
                <a:solidFill>
                  <a:srgbClr val="3D3C2C"/>
                </a:solidFill>
                <a:latin typeface="Impact"/>
                <a:cs typeface="Impact"/>
              </a:rPr>
              <a:t>cost </a:t>
            </a:r>
            <a:r>
              <a:rPr sz="2000" spc="185" dirty="0">
                <a:solidFill>
                  <a:srgbClr val="3D3C2C"/>
                </a:solidFill>
                <a:latin typeface="Impact"/>
                <a:cs typeface="Impact"/>
              </a:rPr>
              <a:t>. </a:t>
            </a:r>
            <a:r>
              <a:rPr sz="2000" spc="114" dirty="0">
                <a:solidFill>
                  <a:srgbClr val="3D3C2C"/>
                </a:solidFill>
                <a:latin typeface="Impact"/>
                <a:cs typeface="Impact"/>
              </a:rPr>
              <a:t>For  </a:t>
            </a:r>
            <a:r>
              <a:rPr sz="2000" spc="-15" dirty="0">
                <a:solidFill>
                  <a:srgbClr val="3D3C2C"/>
                </a:solidFill>
                <a:latin typeface="Impact"/>
                <a:cs typeface="Impact"/>
              </a:rPr>
              <a:t>this </a:t>
            </a:r>
            <a:r>
              <a:rPr sz="2000" spc="155" dirty="0">
                <a:solidFill>
                  <a:srgbClr val="3D3C2C"/>
                </a:solidFill>
                <a:latin typeface="Impact"/>
                <a:cs typeface="Impact"/>
              </a:rPr>
              <a:t>purpose </a:t>
            </a:r>
            <a:r>
              <a:rPr sz="2000" spc="130" dirty="0">
                <a:solidFill>
                  <a:srgbClr val="3D3C2C"/>
                </a:solidFill>
                <a:latin typeface="Impact"/>
                <a:cs typeface="Impact"/>
              </a:rPr>
              <a:t>longer </a:t>
            </a:r>
            <a:r>
              <a:rPr sz="2000" spc="145" dirty="0">
                <a:solidFill>
                  <a:srgbClr val="3D3C2C"/>
                </a:solidFill>
                <a:latin typeface="Impact"/>
                <a:cs typeface="Impact"/>
              </a:rPr>
              <a:t>term </a:t>
            </a:r>
            <a:r>
              <a:rPr sz="2000" spc="50" dirty="0">
                <a:solidFill>
                  <a:srgbClr val="3D3C2C"/>
                </a:solidFill>
                <a:latin typeface="Impact"/>
                <a:cs typeface="Impact"/>
              </a:rPr>
              <a:t>analysis </a:t>
            </a:r>
            <a:r>
              <a:rPr sz="2000" spc="-160" dirty="0">
                <a:solidFill>
                  <a:srgbClr val="3D3C2C"/>
                </a:solidFill>
                <a:latin typeface="Impact"/>
                <a:cs typeface="Impact"/>
              </a:rPr>
              <a:t>is</a:t>
            </a:r>
            <a:r>
              <a:rPr sz="2000" spc="-16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000" spc="125" dirty="0">
                <a:solidFill>
                  <a:srgbClr val="3D3C2C"/>
                </a:solidFill>
                <a:latin typeface="Impact"/>
                <a:cs typeface="Impact"/>
              </a:rPr>
              <a:t>necessary</a:t>
            </a:r>
            <a:endParaRPr sz="20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90955" y="981202"/>
            <a:ext cx="6425565" cy="474535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7020" marR="313055" indent="-274955">
              <a:lnSpc>
                <a:spcPct val="90000"/>
              </a:lnSpc>
              <a:spcBef>
                <a:spcPts val="385"/>
              </a:spcBef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225" dirty="0">
                <a:solidFill>
                  <a:srgbClr val="3D3C2C"/>
                </a:solidFill>
                <a:latin typeface="Impact"/>
                <a:cs typeface="Impact"/>
              </a:rPr>
              <a:t>Defective 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component </a:t>
            </a:r>
            <a:r>
              <a:rPr sz="2400" spc="130" dirty="0">
                <a:solidFill>
                  <a:srgbClr val="3D3C2C"/>
                </a:solidFill>
                <a:latin typeface="Impact"/>
                <a:cs typeface="Impact"/>
              </a:rPr>
              <a:t>should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not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be  </a:t>
            </a:r>
            <a:r>
              <a:rPr sz="2400" spc="240" dirty="0">
                <a:solidFill>
                  <a:srgbClr val="3D3C2C"/>
                </a:solidFill>
                <a:latin typeface="Impact"/>
                <a:cs typeface="Impact"/>
              </a:rPr>
              <a:t>scrapped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immediately, </a:t>
            </a:r>
            <a:r>
              <a:rPr sz="2400" spc="220" dirty="0">
                <a:solidFill>
                  <a:srgbClr val="3D3C2C"/>
                </a:solidFill>
                <a:latin typeface="Impact"/>
                <a:cs typeface="Impact"/>
              </a:rPr>
              <a:t>but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should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be 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labeled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stored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period </a:t>
            </a:r>
            <a:r>
              <a:rPr sz="2400" spc="260" dirty="0">
                <a:solidFill>
                  <a:srgbClr val="3D3C2C"/>
                </a:solidFill>
                <a:latin typeface="Impact"/>
                <a:cs typeface="Impact"/>
              </a:rPr>
              <a:t>,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say  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one </a:t>
            </a:r>
            <a:r>
              <a:rPr sz="2400" spc="100" dirty="0">
                <a:solidFill>
                  <a:srgbClr val="3D3C2C"/>
                </a:solidFill>
                <a:latin typeface="Impact"/>
                <a:cs typeface="Impact"/>
              </a:rPr>
              <a:t>or </a:t>
            </a:r>
            <a:r>
              <a:rPr sz="2400" spc="270" dirty="0">
                <a:solidFill>
                  <a:srgbClr val="3D3C2C"/>
                </a:solidFill>
                <a:latin typeface="Impact"/>
                <a:cs typeface="Impact"/>
              </a:rPr>
              <a:t>two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months </a:t>
            </a:r>
            <a:r>
              <a:rPr sz="2400" spc="260" dirty="0">
                <a:solidFill>
                  <a:srgbClr val="3D3C2C"/>
                </a:solidFill>
                <a:latin typeface="Impact"/>
                <a:cs typeface="Impact"/>
              </a:rPr>
              <a:t>, </a:t>
            </a:r>
            <a:r>
              <a:rPr sz="2400" spc="70" dirty="0">
                <a:solidFill>
                  <a:srgbClr val="3D3C2C"/>
                </a:solidFill>
                <a:latin typeface="Impact"/>
                <a:cs typeface="Impact"/>
              </a:rPr>
              <a:t>so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that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they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are  </a:t>
            </a:r>
            <a:r>
              <a:rPr sz="2400" spc="190" dirty="0">
                <a:solidFill>
                  <a:srgbClr val="3D3C2C"/>
                </a:solidFill>
                <a:latin typeface="Impact"/>
                <a:cs typeface="Impact"/>
              </a:rPr>
              <a:t>available </a:t>
            </a:r>
            <a:r>
              <a:rPr sz="2400" spc="8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400" spc="235" dirty="0">
                <a:solidFill>
                  <a:srgbClr val="3D3C2C"/>
                </a:solidFill>
                <a:latin typeface="Impact"/>
                <a:cs typeface="Impact"/>
              </a:rPr>
              <a:t>more </a:t>
            </a:r>
            <a:r>
              <a:rPr sz="2400" spc="145" dirty="0">
                <a:solidFill>
                  <a:srgbClr val="3D3C2C"/>
                </a:solidFill>
                <a:latin typeface="Impact"/>
                <a:cs typeface="Impact"/>
              </a:rPr>
              <a:t>detail 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investigation </a:t>
            </a:r>
            <a:r>
              <a:rPr sz="2400" spc="-50" dirty="0">
                <a:solidFill>
                  <a:srgbClr val="3D3C2C"/>
                </a:solidFill>
                <a:latin typeface="Impact"/>
                <a:cs typeface="Impact"/>
              </a:rPr>
              <a:t>if 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necessary.</a:t>
            </a:r>
            <a:endParaRPr sz="2400">
              <a:latin typeface="Impact"/>
              <a:cs typeface="Impact"/>
            </a:endParaRPr>
          </a:p>
          <a:p>
            <a:pPr marL="287020" marR="5080" indent="-274955">
              <a:lnSpc>
                <a:spcPct val="90000"/>
              </a:lnSpc>
              <a:spcBef>
                <a:spcPts val="575"/>
              </a:spcBef>
              <a:tabLst>
                <a:tab pos="2146935" algn="l"/>
              </a:tabLst>
            </a:pPr>
            <a:r>
              <a:rPr sz="1800" spc="-17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Production </a:t>
            </a:r>
            <a:r>
              <a:rPr sz="2400" spc="254" dirty="0">
                <a:solidFill>
                  <a:srgbClr val="3D3C2C"/>
                </a:solidFill>
                <a:latin typeface="Impact"/>
                <a:cs typeface="Impact"/>
              </a:rPr>
              <a:t>defect </a:t>
            </a:r>
            <a:r>
              <a:rPr sz="2400" spc="330" dirty="0">
                <a:solidFill>
                  <a:srgbClr val="3D3C2C"/>
                </a:solidFill>
                <a:latin typeface="Impact"/>
                <a:cs typeface="Impact"/>
              </a:rPr>
              <a:t>data </a:t>
            </a:r>
            <a:r>
              <a:rPr sz="2400" spc="125" dirty="0">
                <a:solidFill>
                  <a:srgbClr val="3D3C2C"/>
                </a:solidFill>
                <a:latin typeface="Impact"/>
                <a:cs typeface="Impact"/>
              </a:rPr>
              <a:t>should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not </a:t>
            </a:r>
            <a:r>
              <a:rPr sz="2400" spc="355" dirty="0">
                <a:solidFill>
                  <a:srgbClr val="3D3C2C"/>
                </a:solidFill>
                <a:latin typeface="Impact"/>
                <a:cs typeface="Impact"/>
              </a:rPr>
              <a:t>be  </a:t>
            </a:r>
            <a:r>
              <a:rPr sz="2400" spc="245" dirty="0">
                <a:solidFill>
                  <a:srgbClr val="3D3C2C"/>
                </a:solidFill>
                <a:latin typeface="Impact"/>
                <a:cs typeface="Impact"/>
              </a:rPr>
              <a:t>analyzed</a:t>
            </a:r>
            <a:r>
              <a:rPr sz="2400" spc="22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25" dirty="0">
                <a:solidFill>
                  <a:srgbClr val="3D3C2C"/>
                </a:solidFill>
                <a:latin typeface="Impact"/>
                <a:cs typeface="Impact"/>
              </a:rPr>
              <a:t>in	</a:t>
            </a:r>
            <a:r>
              <a:rPr sz="2400" spc="75" dirty="0">
                <a:solidFill>
                  <a:srgbClr val="3D3C2C"/>
                </a:solidFill>
                <a:latin typeface="Impact"/>
                <a:cs typeface="Impact"/>
              </a:rPr>
              <a:t>isolation 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2400" spc="260" dirty="0">
                <a:solidFill>
                  <a:srgbClr val="3D3C2C"/>
                </a:solidFill>
                <a:latin typeface="Impact"/>
                <a:cs typeface="Impact"/>
              </a:rPr>
              <a:t>people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whose  </a:t>
            </a: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task </a:t>
            </a:r>
            <a:r>
              <a:rPr sz="2400" spc="-18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400" spc="70" dirty="0">
                <a:solidFill>
                  <a:srgbClr val="3D3C2C"/>
                </a:solidFill>
                <a:latin typeface="Impact"/>
                <a:cs typeface="Impact"/>
              </a:rPr>
              <a:t>primarily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330" dirty="0">
                <a:solidFill>
                  <a:srgbClr val="3D3C2C"/>
                </a:solidFill>
                <a:latin typeface="Impact"/>
                <a:cs typeface="Impact"/>
              </a:rPr>
              <a:t>data </a:t>
            </a:r>
            <a:r>
              <a:rPr sz="2400" spc="310" dirty="0">
                <a:solidFill>
                  <a:srgbClr val="3D3C2C"/>
                </a:solidFill>
                <a:latin typeface="Impact"/>
                <a:cs typeface="Impact"/>
              </a:rPr>
              <a:t>management. 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260" dirty="0">
                <a:solidFill>
                  <a:srgbClr val="3D3C2C"/>
                </a:solidFill>
                <a:latin typeface="Impact"/>
                <a:cs typeface="Impact"/>
              </a:rPr>
              <a:t>people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involved 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must </a:t>
            </a:r>
            <a:r>
              <a:rPr sz="2400" spc="180" dirty="0">
                <a:solidFill>
                  <a:srgbClr val="3D3C2C"/>
                </a:solidFill>
                <a:latin typeface="Impact"/>
                <a:cs typeface="Impact"/>
              </a:rPr>
              <a:t>participate </a:t>
            </a:r>
            <a:r>
              <a:rPr sz="2400" spc="210" dirty="0">
                <a:solidFill>
                  <a:srgbClr val="3D3C2C"/>
                </a:solidFill>
                <a:latin typeface="Impact"/>
                <a:cs typeface="Impact"/>
              </a:rPr>
              <a:t>to  </a:t>
            </a:r>
            <a:r>
              <a:rPr sz="2400" spc="120" dirty="0">
                <a:solidFill>
                  <a:srgbClr val="3D3C2C"/>
                </a:solidFill>
                <a:latin typeface="Impact"/>
                <a:cs typeface="Impact"/>
              </a:rPr>
              <a:t>ensure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that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330" dirty="0">
                <a:solidFill>
                  <a:srgbClr val="3D3C2C"/>
                </a:solidFill>
                <a:latin typeface="Impact"/>
                <a:cs typeface="Impact"/>
              </a:rPr>
              <a:t>data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interpreted 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2400" spc="150" dirty="0">
                <a:solidFill>
                  <a:srgbClr val="3D3C2C"/>
                </a:solidFill>
                <a:latin typeface="Impact"/>
                <a:cs typeface="Impact"/>
              </a:rPr>
              <a:t>those  </a:t>
            </a:r>
            <a:r>
              <a:rPr sz="2400" spc="185" dirty="0">
                <a:solidFill>
                  <a:srgbClr val="3D3C2C"/>
                </a:solidFill>
                <a:latin typeface="Impact"/>
                <a:cs typeface="Impact"/>
              </a:rPr>
              <a:t>involved 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that </a:t>
            </a:r>
            <a:r>
              <a:rPr sz="2400" spc="170" dirty="0">
                <a:solidFill>
                  <a:srgbClr val="3D3C2C"/>
                </a:solidFill>
                <a:latin typeface="Impact"/>
                <a:cs typeface="Impact"/>
              </a:rPr>
              <a:t>practical </a:t>
            </a:r>
            <a:r>
              <a:rPr sz="2400" spc="-15" dirty="0">
                <a:solidFill>
                  <a:srgbClr val="3D3C2C"/>
                </a:solidFill>
                <a:latin typeface="Impact"/>
                <a:cs typeface="Impact"/>
              </a:rPr>
              <a:t>results </a:t>
            </a:r>
            <a:r>
              <a:rPr sz="2400" spc="200" dirty="0">
                <a:solidFill>
                  <a:srgbClr val="3D3C2C"/>
                </a:solidFill>
                <a:latin typeface="Impact"/>
                <a:cs typeface="Impact"/>
              </a:rPr>
              <a:t>are 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derived </a:t>
            </a:r>
            <a:r>
              <a:rPr sz="2400" spc="220" dirty="0">
                <a:solidFill>
                  <a:srgbClr val="3D3C2C"/>
                </a:solidFill>
                <a:latin typeface="Impact"/>
                <a:cs typeface="Impact"/>
              </a:rPr>
              <a:t>. </a:t>
            </a:r>
            <a:r>
              <a:rPr sz="2400" spc="204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400" spc="135" dirty="0">
                <a:solidFill>
                  <a:srgbClr val="3D3C2C"/>
                </a:solidFill>
                <a:latin typeface="Impact"/>
                <a:cs typeface="Impact"/>
              </a:rPr>
              <a:t>quality </a:t>
            </a:r>
            <a:r>
              <a:rPr sz="2400" spc="95" dirty="0">
                <a:solidFill>
                  <a:srgbClr val="3D3C2C"/>
                </a:solidFill>
                <a:latin typeface="Impact"/>
                <a:cs typeface="Impact"/>
              </a:rPr>
              <a:t>circle </a:t>
            </a:r>
            <a:r>
              <a:rPr sz="2400" spc="295" dirty="0">
                <a:solidFill>
                  <a:srgbClr val="3D3C2C"/>
                </a:solidFill>
                <a:latin typeface="Impact"/>
                <a:cs typeface="Impact"/>
              </a:rPr>
              <a:t>approach 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provides </a:t>
            </a:r>
            <a:r>
              <a:rPr sz="2400" spc="175" dirty="0">
                <a:solidFill>
                  <a:srgbClr val="3D3C2C"/>
                </a:solidFill>
                <a:latin typeface="Impact"/>
                <a:cs typeface="Impact"/>
              </a:rPr>
              <a:t>very </a:t>
            </a:r>
            <a:r>
              <a:rPr sz="2400" spc="155" dirty="0">
                <a:solidFill>
                  <a:srgbClr val="3D3C2C"/>
                </a:solidFill>
                <a:latin typeface="Impact"/>
                <a:cs typeface="Impact"/>
              </a:rPr>
              <a:t>effectively </a:t>
            </a:r>
            <a:r>
              <a:rPr sz="2400" spc="90" dirty="0">
                <a:solidFill>
                  <a:srgbClr val="3D3C2C"/>
                </a:solidFill>
                <a:latin typeface="Impact"/>
                <a:cs typeface="Impact"/>
              </a:rPr>
              <a:t>for</a:t>
            </a:r>
            <a:r>
              <a:rPr sz="2400" spc="34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Impact"/>
                <a:cs typeface="Impact"/>
              </a:rPr>
              <a:t>this</a:t>
            </a:r>
            <a:endParaRPr sz="24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90955" y="1136649"/>
            <a:ext cx="6494780" cy="458597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87020" marR="6350" indent="-274955">
              <a:lnSpc>
                <a:spcPct val="90000"/>
              </a:lnSpc>
              <a:spcBef>
                <a:spcPts val="359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Production </a:t>
            </a:r>
            <a:r>
              <a:rPr sz="2200" spc="229" dirty="0">
                <a:solidFill>
                  <a:srgbClr val="3D3C2C"/>
                </a:solidFill>
                <a:latin typeface="Impact"/>
                <a:cs typeface="Impact"/>
              </a:rPr>
              <a:t>defect </a:t>
            </a:r>
            <a:r>
              <a:rPr sz="2200" spc="300" dirty="0">
                <a:solidFill>
                  <a:srgbClr val="3D3C2C"/>
                </a:solidFill>
                <a:latin typeface="Impact"/>
                <a:cs typeface="Impact"/>
              </a:rPr>
              <a:t>data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are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important </a:t>
            </a:r>
            <a:r>
              <a:rPr sz="2200" spc="75" dirty="0">
                <a:solidFill>
                  <a:srgbClr val="3D3C2C"/>
                </a:solidFill>
                <a:latin typeface="Impact"/>
                <a:cs typeface="Impact"/>
              </a:rPr>
              <a:t>for  </a:t>
            </a:r>
            <a:r>
              <a:rPr sz="2200" spc="95" dirty="0">
                <a:solidFill>
                  <a:srgbClr val="3D3C2C"/>
                </a:solidFill>
                <a:latin typeface="Impact"/>
                <a:cs typeface="Impact"/>
              </a:rPr>
              <a:t>highlighting </a:t>
            </a:r>
            <a:r>
              <a:rPr sz="2200" spc="75" dirty="0">
                <a:solidFill>
                  <a:srgbClr val="3D3C2C"/>
                </a:solidFill>
                <a:latin typeface="Impact"/>
                <a:cs typeface="Impact"/>
              </a:rPr>
              <a:t>possible </a:t>
            </a:r>
            <a:r>
              <a:rPr sz="2200" spc="1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200" spc="100" dirty="0">
                <a:solidFill>
                  <a:srgbClr val="3D3C2C"/>
                </a:solidFill>
                <a:latin typeface="Impact"/>
                <a:cs typeface="Impact"/>
              </a:rPr>
              <a:t>service </a:t>
            </a:r>
            <a:r>
              <a:rPr sz="2200" spc="35" dirty="0">
                <a:solidFill>
                  <a:srgbClr val="3D3C2C"/>
                </a:solidFill>
                <a:latin typeface="Impact"/>
                <a:cs typeface="Impact"/>
              </a:rPr>
              <a:t>reliability  </a:t>
            </a:r>
            <a:r>
              <a:rPr sz="2200" spc="155" dirty="0">
                <a:solidFill>
                  <a:srgbClr val="3D3C2C"/>
                </a:solidFill>
                <a:latin typeface="Impact"/>
                <a:cs typeface="Impact"/>
              </a:rPr>
              <a:t>problems. </a:t>
            </a:r>
            <a:r>
              <a:rPr sz="2200" spc="300" dirty="0">
                <a:solidFill>
                  <a:srgbClr val="3D3C2C"/>
                </a:solidFill>
                <a:latin typeface="Impact"/>
                <a:cs typeface="Impact"/>
              </a:rPr>
              <a:t>Many </a:t>
            </a:r>
            <a:r>
              <a:rPr sz="2200" spc="80" dirty="0">
                <a:solidFill>
                  <a:srgbClr val="3D3C2C"/>
                </a:solidFill>
                <a:latin typeface="Impact"/>
                <a:cs typeface="Impact"/>
              </a:rPr>
              <a:t>in-service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failure </a:t>
            </a:r>
            <a:r>
              <a:rPr sz="2200" spc="229" dirty="0">
                <a:solidFill>
                  <a:srgbClr val="3D3C2C"/>
                </a:solidFill>
                <a:latin typeface="Impact"/>
                <a:cs typeface="Impact"/>
              </a:rPr>
              <a:t>modes  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manifest themselves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during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production  </a:t>
            </a:r>
            <a:r>
              <a:rPr sz="2200" spc="120" dirty="0">
                <a:solidFill>
                  <a:srgbClr val="3D3C2C"/>
                </a:solidFill>
                <a:latin typeface="Impact"/>
                <a:cs typeface="Impact"/>
              </a:rPr>
              <a:t>inspection </a:t>
            </a:r>
            <a:r>
              <a:rPr sz="2200" spc="31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200" spc="105" dirty="0">
                <a:solidFill>
                  <a:srgbClr val="3D3C2C"/>
                </a:solidFill>
                <a:latin typeface="Impact"/>
                <a:cs typeface="Impact"/>
              </a:rPr>
              <a:t>testing. 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200" spc="210" dirty="0">
                <a:solidFill>
                  <a:srgbClr val="3D3C2C"/>
                </a:solidFill>
                <a:latin typeface="Impact"/>
                <a:cs typeface="Impact"/>
              </a:rPr>
              <a:t>ex, </a:t>
            </a:r>
            <a:r>
              <a:rPr sz="2200" spc="-50" dirty="0">
                <a:solidFill>
                  <a:srgbClr val="3D3C2C"/>
                </a:solidFill>
                <a:latin typeface="Impact"/>
                <a:cs typeface="Impact"/>
              </a:rPr>
              <a:t>if </a:t>
            </a:r>
            <a:r>
              <a:rPr sz="2200" spc="39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200" spc="270" dirty="0">
                <a:solidFill>
                  <a:srgbClr val="3D3C2C"/>
                </a:solidFill>
                <a:latin typeface="Impact"/>
                <a:cs typeface="Impact"/>
              </a:rPr>
              <a:t>component  </a:t>
            </a: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or 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process </a:t>
            </a:r>
            <a:r>
              <a:rPr sz="2200" spc="175" dirty="0">
                <a:solidFill>
                  <a:srgbClr val="3D3C2C"/>
                </a:solidFill>
                <a:latin typeface="Impact"/>
                <a:cs typeface="Impact"/>
              </a:rPr>
              <a:t>generates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failure </a:t>
            </a:r>
            <a:r>
              <a:rPr sz="2200" spc="250" dirty="0">
                <a:solidFill>
                  <a:srgbClr val="3D3C2C"/>
                </a:solidFill>
                <a:latin typeface="Impact"/>
                <a:cs typeface="Impact"/>
              </a:rPr>
              <a:t>on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60" dirty="0">
                <a:solidFill>
                  <a:srgbClr val="3D3C2C"/>
                </a:solidFill>
                <a:latin typeface="Impact"/>
                <a:cs typeface="Impact"/>
              </a:rPr>
              <a:t>final  </a:t>
            </a:r>
            <a:r>
              <a:rPr sz="2200" spc="140" dirty="0">
                <a:solidFill>
                  <a:srgbClr val="3D3C2C"/>
                </a:solidFill>
                <a:latin typeface="Impact"/>
                <a:cs typeface="Impact"/>
              </a:rPr>
              <a:t>functional </a:t>
            </a:r>
            <a:r>
              <a:rPr sz="2200" spc="100" dirty="0">
                <a:solidFill>
                  <a:srgbClr val="3D3C2C"/>
                </a:solidFill>
                <a:latin typeface="Impact"/>
                <a:cs typeface="Impact"/>
              </a:rPr>
              <a:t>test, </a:t>
            </a:r>
            <a:r>
              <a:rPr sz="2200" spc="31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200" spc="135" dirty="0">
                <a:solidFill>
                  <a:srgbClr val="3D3C2C"/>
                </a:solidFill>
                <a:latin typeface="Impact"/>
                <a:cs typeface="Impact"/>
              </a:rPr>
              <a:t>these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are </a:t>
            </a:r>
            <a:r>
              <a:rPr sz="2200" spc="265" dirty="0">
                <a:solidFill>
                  <a:srgbClr val="3D3C2C"/>
                </a:solidFill>
                <a:latin typeface="Impact"/>
                <a:cs typeface="Impact"/>
              </a:rPr>
              <a:t>connected 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before </a:t>
            </a:r>
            <a:r>
              <a:rPr sz="2200" spc="120" dirty="0">
                <a:solidFill>
                  <a:srgbClr val="3D3C2C"/>
                </a:solidFill>
                <a:latin typeface="Impact"/>
                <a:cs typeface="Impact"/>
              </a:rPr>
              <a:t>delivery </a:t>
            </a:r>
            <a:r>
              <a:rPr sz="2200" spc="235" dirty="0">
                <a:solidFill>
                  <a:srgbClr val="3D3C2C"/>
                </a:solidFill>
                <a:latin typeface="Impact"/>
                <a:cs typeface="Impact"/>
              </a:rPr>
              <a:t>, </a:t>
            </a:r>
            <a:r>
              <a:rPr sz="2200" spc="-40" dirty="0">
                <a:solidFill>
                  <a:srgbClr val="3D3C2C"/>
                </a:solidFill>
                <a:latin typeface="Impact"/>
                <a:cs typeface="Impact"/>
              </a:rPr>
              <a:t>it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75" dirty="0">
                <a:solidFill>
                  <a:srgbClr val="3D3C2C"/>
                </a:solidFill>
                <a:latin typeface="Impact"/>
                <a:cs typeface="Impact"/>
              </a:rPr>
              <a:t>possible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that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failure 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mechanism </a:t>
            </a:r>
            <a:r>
              <a:rPr sz="2200" spc="25" dirty="0">
                <a:solidFill>
                  <a:srgbClr val="3D3C2C"/>
                </a:solidFill>
                <a:latin typeface="Impact"/>
                <a:cs typeface="Impact"/>
              </a:rPr>
              <a:t>exist </a:t>
            </a:r>
            <a:r>
              <a:rPr sz="2200" spc="1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200" spc="204" dirty="0">
                <a:solidFill>
                  <a:srgbClr val="3D3C2C"/>
                </a:solidFill>
                <a:latin typeface="Impact"/>
                <a:cs typeface="Impact"/>
              </a:rPr>
              <a:t>product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which </a:t>
            </a: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pass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test  </a:t>
            </a:r>
            <a:r>
              <a:rPr sz="2200" spc="31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are </a:t>
            </a:r>
            <a:r>
              <a:rPr sz="2200" spc="170" dirty="0">
                <a:solidFill>
                  <a:srgbClr val="3D3C2C"/>
                </a:solidFill>
                <a:latin typeface="Impact"/>
                <a:cs typeface="Impact"/>
              </a:rPr>
              <a:t>shipped 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. </a:t>
            </a:r>
            <a:r>
              <a:rPr sz="2200" spc="204" dirty="0">
                <a:solidFill>
                  <a:srgbClr val="3D3C2C"/>
                </a:solidFill>
                <a:latin typeface="Impact"/>
                <a:cs typeface="Impact"/>
              </a:rPr>
              <a:t>Metal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surface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protection  </a:t>
            </a:r>
            <a:r>
              <a:rPr sz="2200" spc="31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200" spc="95" dirty="0">
                <a:solidFill>
                  <a:srgbClr val="3D3C2C"/>
                </a:solidFill>
                <a:latin typeface="Impact"/>
                <a:cs typeface="Impact"/>
              </a:rPr>
              <a:t>soldering processes 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present such</a:t>
            </a:r>
            <a:r>
              <a:rPr sz="2200" spc="49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-125" dirty="0">
                <a:solidFill>
                  <a:srgbClr val="3D3C2C"/>
                </a:solidFill>
                <a:latin typeface="Impact"/>
                <a:cs typeface="Impact"/>
              </a:rPr>
              <a:t>risks 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.</a:t>
            </a:r>
            <a:endParaRPr sz="2200">
              <a:latin typeface="Impact"/>
              <a:cs typeface="Impact"/>
            </a:endParaRPr>
          </a:p>
          <a:p>
            <a:pPr marL="287020" marR="5080">
              <a:lnSpc>
                <a:spcPct val="90000"/>
              </a:lnSpc>
            </a:pPr>
            <a:r>
              <a:rPr sz="2200" spc="120" dirty="0">
                <a:solidFill>
                  <a:srgbClr val="3D3C2C"/>
                </a:solidFill>
                <a:latin typeface="Impact"/>
                <a:cs typeface="Impact"/>
              </a:rPr>
              <a:t>Therefore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production </a:t>
            </a:r>
            <a:r>
              <a:rPr sz="2200" spc="170" dirty="0">
                <a:solidFill>
                  <a:srgbClr val="3D3C2C"/>
                </a:solidFill>
                <a:latin typeface="Impact"/>
                <a:cs typeface="Impact"/>
              </a:rPr>
              <a:t>defects 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should </a:t>
            </a:r>
            <a:r>
              <a:rPr sz="2200" spc="155" dirty="0">
                <a:solidFill>
                  <a:srgbClr val="3D3C2C"/>
                </a:solidFill>
                <a:latin typeface="Impact"/>
                <a:cs typeface="Impact"/>
              </a:rPr>
              <a:t>always  </a:t>
            </a:r>
            <a:r>
              <a:rPr sz="2200" spc="325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200" spc="220" dirty="0">
                <a:solidFill>
                  <a:srgbClr val="3D3C2C"/>
                </a:solidFill>
                <a:latin typeface="Impact"/>
                <a:cs typeface="Impact"/>
              </a:rPr>
              <a:t>analyzed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200" spc="175" dirty="0">
                <a:solidFill>
                  <a:srgbClr val="3D3C2C"/>
                </a:solidFill>
                <a:latin typeface="Impact"/>
                <a:cs typeface="Impact"/>
              </a:rPr>
              <a:t>determine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10" dirty="0">
                <a:solidFill>
                  <a:srgbClr val="3D3C2C"/>
                </a:solidFill>
                <a:latin typeface="Impact"/>
                <a:cs typeface="Impact"/>
              </a:rPr>
              <a:t>likely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effects </a:t>
            </a:r>
            <a:r>
              <a:rPr sz="2200" spc="250" dirty="0">
                <a:solidFill>
                  <a:srgbClr val="3D3C2C"/>
                </a:solidFill>
                <a:latin typeface="Impact"/>
                <a:cs typeface="Impact"/>
              </a:rPr>
              <a:t>on  </a:t>
            </a:r>
            <a:r>
              <a:rPr sz="2200" spc="30" dirty="0">
                <a:solidFill>
                  <a:srgbClr val="3D3C2C"/>
                </a:solidFill>
                <a:latin typeface="Impact"/>
                <a:cs typeface="Impact"/>
              </a:rPr>
              <a:t>reliability </a:t>
            </a:r>
            <a:r>
              <a:rPr sz="2200" spc="235" dirty="0">
                <a:solidFill>
                  <a:srgbClr val="3D3C2C"/>
                </a:solidFill>
                <a:latin typeface="Impact"/>
                <a:cs typeface="Impact"/>
              </a:rPr>
              <a:t>,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external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failure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cost </a:t>
            </a:r>
            <a:r>
              <a:rPr sz="2200" spc="31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200" spc="15" dirty="0">
                <a:solidFill>
                  <a:srgbClr val="3D3C2C"/>
                </a:solidFill>
                <a:latin typeface="Impact"/>
                <a:cs typeface="Impact"/>
              </a:rPr>
              <a:t>all </a:t>
            </a:r>
            <a:r>
              <a:rPr sz="2200" spc="85" dirty="0">
                <a:solidFill>
                  <a:srgbClr val="3D3C2C"/>
                </a:solidFill>
                <a:latin typeface="Impact"/>
                <a:cs typeface="Impact"/>
              </a:rPr>
              <a:t>internal 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production </a:t>
            </a:r>
            <a:r>
              <a:rPr sz="2200" spc="120" dirty="0">
                <a:solidFill>
                  <a:srgbClr val="3D3C2C"/>
                </a:solidFill>
                <a:latin typeface="Impact"/>
                <a:cs typeface="Impact"/>
              </a:rPr>
              <a:t>quality</a:t>
            </a:r>
            <a:r>
              <a:rPr sz="2200" spc="22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50" dirty="0">
                <a:solidFill>
                  <a:srgbClr val="3D3C2C"/>
                </a:solidFill>
                <a:latin typeface="Impact"/>
                <a:cs typeface="Impact"/>
              </a:rPr>
              <a:t>cost.</a:t>
            </a:r>
            <a:endParaRPr sz="22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2375" y="1553336"/>
            <a:ext cx="67030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4454" algn="l"/>
              </a:tabLst>
            </a:pPr>
            <a:r>
              <a:rPr sz="3600" spc="380" dirty="0"/>
              <a:t>Why</a:t>
            </a:r>
            <a:r>
              <a:rPr sz="3600" spc="385" dirty="0"/>
              <a:t> </a:t>
            </a:r>
            <a:r>
              <a:rPr sz="3600" spc="250" dirty="0"/>
              <a:t>engineering	</a:t>
            </a:r>
            <a:r>
              <a:rPr sz="3600" spc="125" dirty="0"/>
              <a:t>items</a:t>
            </a:r>
            <a:r>
              <a:rPr sz="3600" spc="310" dirty="0"/>
              <a:t> </a:t>
            </a:r>
            <a:r>
              <a:rPr sz="3600" spc="215" dirty="0"/>
              <a:t>failed?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190955" y="2283967"/>
            <a:ext cx="6509384" cy="324421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87020" marR="5080" indent="-274955">
              <a:lnSpc>
                <a:spcPts val="2110"/>
              </a:lnSpc>
              <a:spcBef>
                <a:spcPts val="605"/>
              </a:spcBef>
              <a:tabLst>
                <a:tab pos="4773295" algn="l"/>
              </a:tabLst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140" dirty="0">
                <a:solidFill>
                  <a:srgbClr val="3D3C2C"/>
                </a:solidFill>
                <a:latin typeface="Impact"/>
                <a:cs typeface="Impact"/>
              </a:rPr>
              <a:t>design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might </a:t>
            </a:r>
            <a:r>
              <a:rPr sz="2200" spc="325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200" spc="95" dirty="0">
                <a:solidFill>
                  <a:srgbClr val="3D3C2C"/>
                </a:solidFill>
                <a:latin typeface="Impact"/>
                <a:cs typeface="Impact"/>
              </a:rPr>
              <a:t>inherently </a:t>
            </a:r>
            <a:r>
              <a:rPr sz="2200" spc="220" dirty="0">
                <a:solidFill>
                  <a:srgbClr val="3D3C2C"/>
                </a:solidFill>
                <a:latin typeface="Impact"/>
                <a:cs typeface="Impact"/>
              </a:rPr>
              <a:t>incapable,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200" spc="210" dirty="0">
                <a:solidFill>
                  <a:srgbClr val="3D3C2C"/>
                </a:solidFill>
                <a:latin typeface="Impact"/>
                <a:cs typeface="Impact"/>
              </a:rPr>
              <a:t>more </a:t>
            </a:r>
            <a:r>
              <a:rPr sz="2200" spc="225" dirty="0">
                <a:solidFill>
                  <a:srgbClr val="3D3C2C"/>
                </a:solidFill>
                <a:latin typeface="Impact"/>
                <a:cs typeface="Impact"/>
              </a:rPr>
              <a:t>complex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</a:t>
            </a:r>
            <a:r>
              <a:rPr sz="2200" spc="24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40" dirty="0">
                <a:solidFill>
                  <a:srgbClr val="3D3C2C"/>
                </a:solidFill>
                <a:latin typeface="Impact"/>
                <a:cs typeface="Impact"/>
              </a:rPr>
              <a:t>design</a:t>
            </a:r>
            <a:r>
              <a:rPr sz="2200" spc="210" dirty="0">
                <a:solidFill>
                  <a:srgbClr val="3D3C2C"/>
                </a:solidFill>
                <a:latin typeface="Impact"/>
                <a:cs typeface="Impact"/>
              </a:rPr>
              <a:t> ,more	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60" dirty="0">
                <a:solidFill>
                  <a:srgbClr val="3D3C2C"/>
                </a:solidFill>
                <a:latin typeface="Impact"/>
                <a:cs typeface="Impact"/>
              </a:rPr>
              <a:t>difficult 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</a:t>
            </a:r>
            <a:r>
              <a:rPr sz="2200" spc="254" dirty="0">
                <a:solidFill>
                  <a:srgbClr val="3D3C2C"/>
                </a:solidFill>
                <a:latin typeface="Impact"/>
                <a:cs typeface="Impact"/>
              </a:rPr>
              <a:t>overcome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the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problem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145" dirty="0">
                <a:solidFill>
                  <a:srgbClr val="3D3C2C"/>
                </a:solidFill>
                <a:latin typeface="Impact"/>
                <a:cs typeface="Impact"/>
              </a:rPr>
              <a:t>item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might </a:t>
            </a:r>
            <a:r>
              <a:rPr sz="2200" spc="325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overstressed </a:t>
            </a:r>
            <a:r>
              <a:rPr sz="2200" spc="1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some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305" dirty="0">
                <a:solidFill>
                  <a:srgbClr val="3D3C2C"/>
                </a:solidFill>
                <a:latin typeface="Impact"/>
                <a:cs typeface="Impact"/>
              </a:rPr>
              <a:t>way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ts val="2375"/>
              </a:lnSpc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3D3C2C"/>
                </a:solidFill>
                <a:latin typeface="Impact"/>
                <a:cs typeface="Impact"/>
              </a:rPr>
              <a:t>Failures </a:t>
            </a:r>
            <a:r>
              <a:rPr sz="2200" spc="300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2200" spc="325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200" spc="225" dirty="0">
                <a:solidFill>
                  <a:srgbClr val="3D3C2C"/>
                </a:solidFill>
                <a:latin typeface="Impact"/>
                <a:cs typeface="Impact"/>
              </a:rPr>
              <a:t>caused </a:t>
            </a:r>
            <a:r>
              <a:rPr sz="2200" spc="270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2200" spc="225" dirty="0">
                <a:solidFill>
                  <a:srgbClr val="3D3C2C"/>
                </a:solidFill>
                <a:latin typeface="Impact"/>
                <a:cs typeface="Impact"/>
              </a:rPr>
              <a:t>wear</a:t>
            </a:r>
            <a:r>
              <a:rPr sz="2200" spc="5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out.</a:t>
            </a:r>
            <a:endParaRPr sz="2200">
              <a:latin typeface="Impact"/>
              <a:cs typeface="Impact"/>
            </a:endParaRPr>
          </a:p>
          <a:p>
            <a:pPr marL="287020" marR="389255">
              <a:lnSpc>
                <a:spcPts val="2110"/>
              </a:lnSpc>
              <a:spcBef>
                <a:spcPts val="250"/>
              </a:spcBef>
            </a:pPr>
            <a:r>
              <a:rPr sz="2200" spc="70" dirty="0">
                <a:solidFill>
                  <a:srgbClr val="3D3C2C"/>
                </a:solidFill>
                <a:latin typeface="Impact"/>
                <a:cs typeface="Impact"/>
              </a:rPr>
              <a:t>Sufficiently </a:t>
            </a:r>
            <a:r>
              <a:rPr sz="2200" spc="100" dirty="0">
                <a:solidFill>
                  <a:srgbClr val="3D3C2C"/>
                </a:solidFill>
                <a:latin typeface="Impact"/>
                <a:cs typeface="Impact"/>
              </a:rPr>
              <a:t>strong </a:t>
            </a:r>
            <a:r>
              <a:rPr sz="2200" spc="229" dirty="0">
                <a:solidFill>
                  <a:srgbClr val="3D3C2C"/>
                </a:solidFill>
                <a:latin typeface="Impact"/>
                <a:cs typeface="Impact"/>
              </a:rPr>
              <a:t>at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40" dirty="0">
                <a:solidFill>
                  <a:srgbClr val="3D3C2C"/>
                </a:solidFill>
                <a:latin typeface="Impact"/>
                <a:cs typeface="Impact"/>
              </a:rPr>
              <a:t>start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5" dirty="0">
                <a:solidFill>
                  <a:srgbClr val="3D3C2C"/>
                </a:solidFill>
                <a:latin typeface="Impact"/>
                <a:cs typeface="Impact"/>
              </a:rPr>
              <a:t>life </a:t>
            </a:r>
            <a:r>
              <a:rPr sz="2200" spc="305" dirty="0">
                <a:solidFill>
                  <a:srgbClr val="3D3C2C"/>
                </a:solidFill>
                <a:latin typeface="Impact"/>
                <a:cs typeface="Impact"/>
              </a:rPr>
              <a:t>and  </a:t>
            </a:r>
            <a:r>
              <a:rPr sz="2200" spc="320" dirty="0">
                <a:solidFill>
                  <a:srgbClr val="3D3C2C"/>
                </a:solidFill>
                <a:latin typeface="Impact"/>
                <a:cs typeface="Impact"/>
              </a:rPr>
              <a:t>become </a:t>
            </a:r>
            <a:r>
              <a:rPr sz="2200" spc="204" dirty="0">
                <a:solidFill>
                  <a:srgbClr val="3D3C2C"/>
                </a:solidFill>
                <a:latin typeface="Impact"/>
                <a:cs typeface="Impact"/>
              </a:rPr>
              <a:t>weaker 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with</a:t>
            </a:r>
            <a:r>
              <a:rPr sz="2200" spc="10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335" dirty="0">
                <a:solidFill>
                  <a:srgbClr val="3D3C2C"/>
                </a:solidFill>
                <a:latin typeface="Impact"/>
                <a:cs typeface="Impact"/>
              </a:rPr>
              <a:t>age</a:t>
            </a:r>
            <a:endParaRPr sz="2200">
              <a:latin typeface="Impact"/>
              <a:cs typeface="Impact"/>
            </a:endParaRPr>
          </a:p>
          <a:p>
            <a:pPr marL="287020" marR="5080" indent="-274955">
              <a:lnSpc>
                <a:spcPts val="2110"/>
              </a:lnSpc>
              <a:spcBef>
                <a:spcPts val="535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3D3C2C"/>
                </a:solidFill>
                <a:latin typeface="Impact"/>
                <a:cs typeface="Impact"/>
              </a:rPr>
              <a:t>Failures </a:t>
            </a:r>
            <a:r>
              <a:rPr sz="2200" spc="300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2200" spc="330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200" spc="225" dirty="0">
                <a:solidFill>
                  <a:srgbClr val="3D3C2C"/>
                </a:solidFill>
                <a:latin typeface="Impact"/>
                <a:cs typeface="Impact"/>
              </a:rPr>
              <a:t>caused </a:t>
            </a:r>
            <a:r>
              <a:rPr sz="2200" spc="270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2200" spc="150" dirty="0">
                <a:solidFill>
                  <a:srgbClr val="3D3C2C"/>
                </a:solidFill>
                <a:latin typeface="Impact"/>
                <a:cs typeface="Impact"/>
              </a:rPr>
              <a:t>other </a:t>
            </a:r>
            <a:r>
              <a:rPr sz="2200" spc="145" dirty="0">
                <a:solidFill>
                  <a:srgbClr val="3D3C2C"/>
                </a:solidFill>
                <a:latin typeface="Impact"/>
                <a:cs typeface="Impact"/>
              </a:rPr>
              <a:t>time  </a:t>
            </a:r>
            <a:r>
              <a:rPr sz="2200" spc="265" dirty="0">
                <a:solidFill>
                  <a:srgbClr val="3D3C2C"/>
                </a:solidFill>
                <a:latin typeface="Impact"/>
                <a:cs typeface="Impact"/>
              </a:rPr>
              <a:t>dependent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mechanism 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such </a:t>
            </a:r>
            <a:r>
              <a:rPr sz="2200" spc="100" dirty="0">
                <a:solidFill>
                  <a:srgbClr val="3D3C2C"/>
                </a:solidFill>
                <a:latin typeface="Impact"/>
                <a:cs typeface="Impact"/>
              </a:rPr>
              <a:t>as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battery </a:t>
            </a:r>
            <a:r>
              <a:rPr sz="2200" spc="80" dirty="0">
                <a:solidFill>
                  <a:srgbClr val="3D3C2C"/>
                </a:solidFill>
                <a:latin typeface="Impact"/>
                <a:cs typeface="Impact"/>
              </a:rPr>
              <a:t>run  </a:t>
            </a:r>
            <a:r>
              <a:rPr sz="2200" spc="285" dirty="0">
                <a:solidFill>
                  <a:srgbClr val="3D3C2C"/>
                </a:solidFill>
                <a:latin typeface="Impact"/>
                <a:cs typeface="Impact"/>
              </a:rPr>
              <a:t>down, </a:t>
            </a:r>
            <a:r>
              <a:rPr sz="2200" spc="229" dirty="0">
                <a:solidFill>
                  <a:srgbClr val="3D3C2C"/>
                </a:solidFill>
                <a:latin typeface="Impact"/>
                <a:cs typeface="Impact"/>
              </a:rPr>
              <a:t>creep </a:t>
            </a:r>
            <a:r>
              <a:rPr sz="2200" spc="1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200" spc="114" dirty="0">
                <a:solidFill>
                  <a:srgbClr val="3D3C2C"/>
                </a:solidFill>
                <a:latin typeface="Impact"/>
                <a:cs typeface="Impact"/>
              </a:rPr>
              <a:t>turbine </a:t>
            </a:r>
            <a:r>
              <a:rPr sz="2200" spc="225" dirty="0">
                <a:solidFill>
                  <a:srgbClr val="3D3C2C"/>
                </a:solidFill>
                <a:latin typeface="Impact"/>
                <a:cs typeface="Impact"/>
              </a:rPr>
              <a:t>caused </a:t>
            </a:r>
            <a:r>
              <a:rPr sz="2200" spc="95" dirty="0">
                <a:solidFill>
                  <a:srgbClr val="3D3C2C"/>
                </a:solidFill>
                <a:latin typeface="Impact"/>
                <a:cs typeface="Impact"/>
              </a:rPr>
              <a:t>simultaneously  </a:t>
            </a:r>
            <a:r>
              <a:rPr sz="2200" spc="270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2200" spc="140" dirty="0">
                <a:solidFill>
                  <a:srgbClr val="3D3C2C"/>
                </a:solidFill>
                <a:latin typeface="Impact"/>
                <a:cs typeface="Impact"/>
              </a:rPr>
              <a:t>high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temperature </a:t>
            </a:r>
            <a:r>
              <a:rPr sz="2200" spc="31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200" spc="50" dirty="0">
                <a:solidFill>
                  <a:srgbClr val="3D3C2C"/>
                </a:solidFill>
                <a:latin typeface="Impact"/>
                <a:cs typeface="Impact"/>
              </a:rPr>
              <a:t>tensile</a:t>
            </a:r>
            <a:r>
              <a:rPr sz="2200" spc="9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-50" dirty="0">
                <a:solidFill>
                  <a:srgbClr val="3D3C2C"/>
                </a:solidFill>
                <a:latin typeface="Impact"/>
                <a:cs typeface="Impact"/>
              </a:rPr>
              <a:t>stress</a:t>
            </a:r>
            <a:endParaRPr sz="22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604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5" y="6858000"/>
                </a:lnTo>
                <a:lnTo>
                  <a:pt x="22860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209" y="0"/>
            <a:ext cx="194310" cy="6858000"/>
          </a:xfrm>
          <a:custGeom>
            <a:avLst/>
            <a:gdLst/>
            <a:ahLst/>
            <a:cxnLst/>
            <a:rect l="l" t="t" r="r" b="b"/>
            <a:pathLst>
              <a:path w="194309" h="6858000">
                <a:moveTo>
                  <a:pt x="0" y="6858000"/>
                </a:moveTo>
                <a:lnTo>
                  <a:pt x="194310" y="6858000"/>
                </a:lnTo>
                <a:lnTo>
                  <a:pt x="19431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1119" y="0"/>
            <a:ext cx="1482090" cy="334010"/>
          </a:xfrm>
          <a:custGeom>
            <a:avLst/>
            <a:gdLst/>
            <a:ahLst/>
            <a:cxnLst/>
            <a:rect l="l" t="t" r="r" b="b"/>
            <a:pathLst>
              <a:path w="1482089" h="334010">
                <a:moveTo>
                  <a:pt x="0" y="333476"/>
                </a:moveTo>
                <a:lnTo>
                  <a:pt x="1482077" y="333476"/>
                </a:lnTo>
                <a:lnTo>
                  <a:pt x="148207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1119" y="6519138"/>
            <a:ext cx="1482090" cy="339090"/>
          </a:xfrm>
          <a:custGeom>
            <a:avLst/>
            <a:gdLst/>
            <a:ahLst/>
            <a:cxnLst/>
            <a:rect l="l" t="t" r="r" b="b"/>
            <a:pathLst>
              <a:path w="1482089" h="339090">
                <a:moveTo>
                  <a:pt x="0" y="338861"/>
                </a:moveTo>
                <a:lnTo>
                  <a:pt x="1482077" y="338861"/>
                </a:lnTo>
                <a:lnTo>
                  <a:pt x="1482077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0519" y="0"/>
            <a:ext cx="228600" cy="334010"/>
          </a:xfrm>
          <a:custGeom>
            <a:avLst/>
            <a:gdLst/>
            <a:ahLst/>
            <a:cxnLst/>
            <a:rect l="l" t="t" r="r" b="b"/>
            <a:pathLst>
              <a:path w="228600" h="334010">
                <a:moveTo>
                  <a:pt x="0" y="333476"/>
                </a:moveTo>
                <a:lnTo>
                  <a:pt x="228600" y="333476"/>
                </a:lnTo>
                <a:lnTo>
                  <a:pt x="2286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00519" y="6519138"/>
            <a:ext cx="228600" cy="339090"/>
          </a:xfrm>
          <a:custGeom>
            <a:avLst/>
            <a:gdLst/>
            <a:ahLst/>
            <a:cxnLst/>
            <a:rect l="l" t="t" r="r" b="b"/>
            <a:pathLst>
              <a:path w="228600" h="339090">
                <a:moveTo>
                  <a:pt x="0" y="338861"/>
                </a:moveTo>
                <a:lnTo>
                  <a:pt x="228600" y="338861"/>
                </a:lnTo>
                <a:lnTo>
                  <a:pt x="2286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9119" y="0"/>
            <a:ext cx="762000" cy="334010"/>
          </a:xfrm>
          <a:custGeom>
            <a:avLst/>
            <a:gdLst/>
            <a:ahLst/>
            <a:cxnLst/>
            <a:rect l="l" t="t" r="r" b="b"/>
            <a:pathLst>
              <a:path w="762000" h="334010">
                <a:moveTo>
                  <a:pt x="0" y="333476"/>
                </a:moveTo>
                <a:lnTo>
                  <a:pt x="762000" y="333476"/>
                </a:lnTo>
                <a:lnTo>
                  <a:pt x="762000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9119" y="6519138"/>
            <a:ext cx="762000" cy="339090"/>
          </a:xfrm>
          <a:custGeom>
            <a:avLst/>
            <a:gdLst/>
            <a:ahLst/>
            <a:cxnLst/>
            <a:rect l="l" t="t" r="r" b="b"/>
            <a:pathLst>
              <a:path w="762000" h="339090">
                <a:moveTo>
                  <a:pt x="0" y="338861"/>
                </a:moveTo>
                <a:lnTo>
                  <a:pt x="762000" y="338861"/>
                </a:lnTo>
                <a:lnTo>
                  <a:pt x="762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6996" y="6519138"/>
            <a:ext cx="1524000" cy="339090"/>
          </a:xfrm>
          <a:custGeom>
            <a:avLst/>
            <a:gdLst/>
            <a:ahLst/>
            <a:cxnLst/>
            <a:rect l="l" t="t" r="r" b="b"/>
            <a:pathLst>
              <a:path w="1524000" h="339090">
                <a:moveTo>
                  <a:pt x="0" y="338861"/>
                </a:moveTo>
                <a:lnTo>
                  <a:pt x="1524000" y="338861"/>
                </a:lnTo>
                <a:lnTo>
                  <a:pt x="15240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92996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1002" y="6857998"/>
                </a:lnTo>
                <a:lnTo>
                  <a:pt x="151002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230996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63796" y="0"/>
            <a:ext cx="597535" cy="334010"/>
          </a:xfrm>
          <a:custGeom>
            <a:avLst/>
            <a:gdLst/>
            <a:ahLst/>
            <a:cxnLst/>
            <a:rect l="l" t="t" r="r" b="b"/>
            <a:pathLst>
              <a:path w="597535" h="334010">
                <a:moveTo>
                  <a:pt x="0" y="333476"/>
                </a:moveTo>
                <a:lnTo>
                  <a:pt x="597407" y="333476"/>
                </a:lnTo>
                <a:lnTo>
                  <a:pt x="597407" y="0"/>
                </a:lnTo>
                <a:lnTo>
                  <a:pt x="0" y="0"/>
                </a:lnTo>
                <a:lnTo>
                  <a:pt x="0" y="333476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796" y="6519138"/>
            <a:ext cx="2743200" cy="339090"/>
          </a:xfrm>
          <a:custGeom>
            <a:avLst/>
            <a:gdLst/>
            <a:ahLst/>
            <a:cxnLst/>
            <a:rect l="l" t="t" r="r" b="b"/>
            <a:pathLst>
              <a:path w="2743200" h="339090">
                <a:moveTo>
                  <a:pt x="0" y="338861"/>
                </a:moveTo>
                <a:lnTo>
                  <a:pt x="2743200" y="338861"/>
                </a:lnTo>
                <a:lnTo>
                  <a:pt x="2743200" y="0"/>
                </a:lnTo>
                <a:lnTo>
                  <a:pt x="0" y="0"/>
                </a:lnTo>
                <a:lnTo>
                  <a:pt x="0" y="338861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7503" y="0"/>
            <a:ext cx="9102846" cy="68643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33476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661"/>
                </a:moveTo>
                <a:lnTo>
                  <a:pt x="8229600" y="6185661"/>
                </a:lnTo>
                <a:lnTo>
                  <a:pt x="8229600" y="0"/>
                </a:lnTo>
                <a:lnTo>
                  <a:pt x="0" y="0"/>
                </a:lnTo>
                <a:lnTo>
                  <a:pt x="0" y="61856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  <a:lnTo>
                  <a:pt x="0" y="0"/>
                </a:lnTo>
                <a:lnTo>
                  <a:pt x="0" y="677672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561204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7672"/>
                </a:moveTo>
                <a:lnTo>
                  <a:pt x="3679062" y="677672"/>
                </a:lnTo>
                <a:lnTo>
                  <a:pt x="3679062" y="0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61204" y="0"/>
            <a:ext cx="0" cy="678180"/>
          </a:xfrm>
          <a:custGeom>
            <a:avLst/>
            <a:gdLst/>
            <a:ahLst/>
            <a:cxnLst/>
            <a:rect l="l" t="t" r="r" b="b"/>
            <a:pathLst>
              <a:path h="678180">
                <a:moveTo>
                  <a:pt x="0" y="0"/>
                </a:moveTo>
                <a:lnTo>
                  <a:pt x="0" y="677672"/>
                </a:lnTo>
              </a:path>
            </a:pathLst>
          </a:custGeom>
          <a:ln w="15875">
            <a:solidFill>
              <a:srgbClr val="74A4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49089" y="0"/>
            <a:ext cx="3505200" cy="602615"/>
          </a:xfrm>
          <a:custGeom>
            <a:avLst/>
            <a:gdLst/>
            <a:ahLst/>
            <a:cxnLst/>
            <a:rect l="l" t="t" r="r" b="b"/>
            <a:pathLst>
              <a:path w="3505200" h="602615">
                <a:moveTo>
                  <a:pt x="0" y="602488"/>
                </a:moveTo>
                <a:lnTo>
                  <a:pt x="3505199" y="602488"/>
                </a:lnTo>
                <a:lnTo>
                  <a:pt x="3505199" y="0"/>
                </a:lnTo>
                <a:lnTo>
                  <a:pt x="0" y="0"/>
                </a:lnTo>
                <a:lnTo>
                  <a:pt x="0" y="602488"/>
                </a:lnTo>
                <a:close/>
              </a:path>
            </a:pathLst>
          </a:custGeom>
          <a:solidFill>
            <a:srgbClr val="7068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90955" y="1136649"/>
            <a:ext cx="6543675" cy="42500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marR="391160" indent="-274955" algn="just">
              <a:lnSpc>
                <a:spcPts val="2380"/>
              </a:lnSpc>
              <a:spcBef>
                <a:spcPts val="390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3D3C2C"/>
                </a:solidFill>
                <a:latin typeface="Impact"/>
                <a:cs typeface="Impact"/>
              </a:rPr>
              <a:t>Failures </a:t>
            </a:r>
            <a:r>
              <a:rPr sz="2200" spc="300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2200" spc="325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200" spc="225" dirty="0">
                <a:solidFill>
                  <a:srgbClr val="3D3C2C"/>
                </a:solidFill>
                <a:latin typeface="Impact"/>
                <a:cs typeface="Impact"/>
              </a:rPr>
              <a:t>caused </a:t>
            </a:r>
            <a:r>
              <a:rPr sz="2200" spc="270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sneaks 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. </a:t>
            </a:r>
            <a:r>
              <a:rPr sz="2200" spc="170" dirty="0">
                <a:solidFill>
                  <a:srgbClr val="3D3C2C"/>
                </a:solidFill>
                <a:latin typeface="Impact"/>
                <a:cs typeface="Impact"/>
              </a:rPr>
              <a:t>Sneak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condition </a:t>
            </a:r>
            <a:r>
              <a:rPr sz="2200" spc="1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which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system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does not  </a:t>
            </a:r>
            <a:r>
              <a:rPr sz="2200" spc="140" dirty="0">
                <a:solidFill>
                  <a:srgbClr val="3D3C2C"/>
                </a:solidFill>
                <a:latin typeface="Impact"/>
                <a:cs typeface="Impact"/>
              </a:rPr>
              <a:t>work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properly </a:t>
            </a:r>
            <a:r>
              <a:rPr sz="2200" spc="265" dirty="0">
                <a:solidFill>
                  <a:srgbClr val="3D3C2C"/>
                </a:solidFill>
                <a:latin typeface="Impact"/>
                <a:cs typeface="Impact"/>
              </a:rPr>
              <a:t>even </a:t>
            </a:r>
            <a:r>
              <a:rPr sz="2200" spc="210" dirty="0">
                <a:solidFill>
                  <a:srgbClr val="3D3C2C"/>
                </a:solidFill>
                <a:latin typeface="Impact"/>
                <a:cs typeface="Impact"/>
              </a:rPr>
              <a:t>though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every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part</a:t>
            </a:r>
            <a:r>
              <a:rPr sz="2200" spc="38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does</a:t>
            </a:r>
            <a:endParaRPr sz="2200">
              <a:latin typeface="Impact"/>
              <a:cs typeface="Impact"/>
            </a:endParaRPr>
          </a:p>
          <a:p>
            <a:pPr marL="287020" marR="97155" indent="-274955">
              <a:lnSpc>
                <a:spcPts val="2380"/>
              </a:lnSpc>
              <a:spcBef>
                <a:spcPts val="520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3D3C2C"/>
                </a:solidFill>
                <a:latin typeface="Impact"/>
                <a:cs typeface="Impact"/>
              </a:rPr>
              <a:t>Failures </a:t>
            </a:r>
            <a:r>
              <a:rPr sz="2200" spc="300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2200" spc="330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200" spc="225" dirty="0">
                <a:solidFill>
                  <a:srgbClr val="3D3C2C"/>
                </a:solidFill>
                <a:latin typeface="Impact"/>
                <a:cs typeface="Impact"/>
              </a:rPr>
              <a:t>caused </a:t>
            </a:r>
            <a:r>
              <a:rPr sz="2200" spc="270" dirty="0">
                <a:solidFill>
                  <a:srgbClr val="3D3C2C"/>
                </a:solidFill>
                <a:latin typeface="Impact"/>
                <a:cs typeface="Impact"/>
              </a:rPr>
              <a:t>by </a:t>
            </a:r>
            <a:r>
              <a:rPr sz="2200" spc="5" dirty="0">
                <a:solidFill>
                  <a:srgbClr val="3D3C2C"/>
                </a:solidFill>
                <a:latin typeface="Impact"/>
                <a:cs typeface="Impact"/>
              </a:rPr>
              <a:t>errors 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such </a:t>
            </a:r>
            <a:r>
              <a:rPr sz="2200" spc="100" dirty="0">
                <a:solidFill>
                  <a:srgbClr val="3D3C2C"/>
                </a:solidFill>
                <a:latin typeface="Impact"/>
                <a:cs typeface="Impact"/>
              </a:rPr>
              <a:t>as  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incorrect </a:t>
            </a:r>
            <a:r>
              <a:rPr sz="2200" spc="135" dirty="0">
                <a:solidFill>
                  <a:srgbClr val="3D3C2C"/>
                </a:solidFill>
                <a:latin typeface="Impact"/>
                <a:cs typeface="Impact"/>
              </a:rPr>
              <a:t>specification, </a:t>
            </a:r>
            <a:r>
              <a:rPr sz="2200" spc="140" dirty="0">
                <a:solidFill>
                  <a:srgbClr val="3D3C2C"/>
                </a:solidFill>
                <a:latin typeface="Impact"/>
                <a:cs typeface="Impact"/>
              </a:rPr>
              <a:t>design </a:t>
            </a:r>
            <a:r>
              <a:rPr sz="2200" spc="120" dirty="0">
                <a:solidFill>
                  <a:srgbClr val="3D3C2C"/>
                </a:solidFill>
                <a:latin typeface="Impact"/>
                <a:cs typeface="Impact"/>
              </a:rPr>
              <a:t>,fault 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assembly  </a:t>
            </a: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or</a:t>
            </a:r>
            <a:r>
              <a:rPr sz="2200" spc="21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test</a:t>
            </a:r>
            <a:endParaRPr sz="2200">
              <a:latin typeface="Impact"/>
              <a:cs typeface="Impact"/>
            </a:endParaRPr>
          </a:p>
          <a:p>
            <a:pPr marL="287020" marR="677545" indent="-274955">
              <a:lnSpc>
                <a:spcPts val="2380"/>
              </a:lnSpc>
              <a:spcBef>
                <a:spcPts val="515"/>
              </a:spcBef>
              <a:tabLst>
                <a:tab pos="1263650" algn="l"/>
                <a:tab pos="3546475" algn="l"/>
              </a:tabLst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There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are </a:t>
            </a:r>
            <a:r>
              <a:rPr sz="2200" spc="285" dirty="0">
                <a:solidFill>
                  <a:srgbClr val="3D3C2C"/>
                </a:solidFill>
                <a:latin typeface="Impact"/>
                <a:cs typeface="Impact"/>
              </a:rPr>
              <a:t>many </a:t>
            </a:r>
            <a:r>
              <a:rPr sz="2200" spc="150" dirty="0">
                <a:solidFill>
                  <a:srgbClr val="3D3C2C"/>
                </a:solidFill>
                <a:latin typeface="Impact"/>
                <a:cs typeface="Impact"/>
              </a:rPr>
              <a:t>other potential </a:t>
            </a:r>
            <a:r>
              <a:rPr sz="2200" spc="135" dirty="0">
                <a:solidFill>
                  <a:srgbClr val="3D3C2C"/>
                </a:solidFill>
                <a:latin typeface="Impact"/>
                <a:cs typeface="Impact"/>
              </a:rPr>
              <a:t>causes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failure	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such </a:t>
            </a:r>
            <a:r>
              <a:rPr sz="2200" spc="100" dirty="0">
                <a:solidFill>
                  <a:srgbClr val="3D3C2C"/>
                </a:solidFill>
                <a:latin typeface="Impact"/>
                <a:cs typeface="Impact"/>
              </a:rPr>
              <a:t>as</a:t>
            </a:r>
            <a:r>
              <a:rPr sz="2200" spc="32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dirty="0">
                <a:solidFill>
                  <a:srgbClr val="3D3C2C"/>
                </a:solidFill>
                <a:latin typeface="Impact"/>
                <a:cs typeface="Impact"/>
              </a:rPr>
              <a:t>oil</a:t>
            </a:r>
            <a:r>
              <a:rPr sz="2200" spc="21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75" dirty="0">
                <a:solidFill>
                  <a:srgbClr val="3D3C2C"/>
                </a:solidFill>
                <a:latin typeface="Impact"/>
                <a:cs typeface="Impact"/>
              </a:rPr>
              <a:t>leaks	</a:t>
            </a:r>
            <a:r>
              <a:rPr sz="2200" spc="70" dirty="0">
                <a:solidFill>
                  <a:srgbClr val="3D3C2C"/>
                </a:solidFill>
                <a:latin typeface="Impact"/>
                <a:cs typeface="Impact"/>
              </a:rPr>
              <a:t>noisy </a:t>
            </a:r>
            <a:r>
              <a:rPr sz="2200" spc="120" dirty="0">
                <a:solidFill>
                  <a:srgbClr val="3D3C2C"/>
                </a:solidFill>
                <a:latin typeface="Impact"/>
                <a:cs typeface="Impact"/>
              </a:rPr>
              <a:t>,display 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flickering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229" dirty="0">
                <a:solidFill>
                  <a:srgbClr val="3D3C2C"/>
                </a:solidFill>
                <a:latin typeface="Impact"/>
                <a:cs typeface="Impact"/>
              </a:rPr>
              <a:t>etc.</a:t>
            </a:r>
            <a:endParaRPr sz="2200">
              <a:latin typeface="Impact"/>
              <a:cs typeface="Impact"/>
            </a:endParaRPr>
          </a:p>
          <a:p>
            <a:pPr marL="287020" marR="5080" indent="-274955">
              <a:lnSpc>
                <a:spcPts val="2380"/>
              </a:lnSpc>
              <a:spcBef>
                <a:spcPts val="520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Knowing </a:t>
            </a:r>
            <a:r>
              <a:rPr sz="2200" spc="135" dirty="0">
                <a:solidFill>
                  <a:srgbClr val="3D3C2C"/>
                </a:solidFill>
                <a:latin typeface="Impact"/>
                <a:cs typeface="Impact"/>
              </a:rPr>
              <a:t>,as </a:t>
            </a:r>
            <a:r>
              <a:rPr sz="2200" spc="105" dirty="0">
                <a:solidFill>
                  <a:srgbClr val="3D3C2C"/>
                </a:solidFill>
                <a:latin typeface="Impact"/>
                <a:cs typeface="Impact"/>
              </a:rPr>
              <a:t>far </a:t>
            </a:r>
            <a:r>
              <a:rPr sz="2200" spc="100" dirty="0">
                <a:solidFill>
                  <a:srgbClr val="3D3C2C"/>
                </a:solidFill>
                <a:latin typeface="Impact"/>
                <a:cs typeface="Impact"/>
              </a:rPr>
              <a:t>as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practicable,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150" dirty="0">
                <a:solidFill>
                  <a:srgbClr val="3D3C2C"/>
                </a:solidFill>
                <a:latin typeface="Impact"/>
                <a:cs typeface="Impact"/>
              </a:rPr>
              <a:t>potential  </a:t>
            </a:r>
            <a:r>
              <a:rPr sz="2200" spc="135" dirty="0">
                <a:solidFill>
                  <a:srgbClr val="3D3C2C"/>
                </a:solidFill>
                <a:latin typeface="Impact"/>
                <a:cs typeface="Impact"/>
              </a:rPr>
              <a:t>causes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35" dirty="0">
                <a:solidFill>
                  <a:srgbClr val="3D3C2C"/>
                </a:solidFill>
                <a:latin typeface="Impact"/>
                <a:cs typeface="Impact"/>
              </a:rPr>
              <a:t>failures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210" dirty="0">
                <a:solidFill>
                  <a:srgbClr val="3D3C2C"/>
                </a:solidFill>
                <a:latin typeface="Impact"/>
                <a:cs typeface="Impact"/>
              </a:rPr>
              <a:t>fundamental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 </a:t>
            </a:r>
            <a:r>
              <a:rPr sz="2200" spc="170" dirty="0">
                <a:solidFill>
                  <a:srgbClr val="3D3C2C"/>
                </a:solidFill>
                <a:latin typeface="Impact"/>
                <a:cs typeface="Impact"/>
              </a:rPr>
              <a:t>preventing</a:t>
            </a:r>
            <a:r>
              <a:rPr sz="2200" spc="17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229" dirty="0">
                <a:solidFill>
                  <a:srgbClr val="3D3C2C"/>
                </a:solidFill>
                <a:latin typeface="Impact"/>
                <a:cs typeface="Impact"/>
              </a:rPr>
              <a:t>them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50" dirty="0">
                <a:solidFill>
                  <a:srgbClr val="3D3C2C"/>
                </a:solidFill>
                <a:latin typeface="Impact"/>
                <a:cs typeface="Impact"/>
              </a:rPr>
              <a:t>Failures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might </a:t>
            </a:r>
            <a:r>
              <a:rPr sz="2200" spc="325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200" spc="225" dirty="0">
                <a:solidFill>
                  <a:srgbClr val="3D3C2C"/>
                </a:solidFill>
                <a:latin typeface="Impact"/>
                <a:cs typeface="Impact"/>
              </a:rPr>
              <a:t>caused </a:t>
            </a:r>
            <a:r>
              <a:rPr sz="2200" spc="270" dirty="0">
                <a:solidFill>
                  <a:srgbClr val="3D3C2C"/>
                </a:solidFill>
                <a:latin typeface="Impact"/>
                <a:cs typeface="Impact"/>
              </a:rPr>
              <a:t>by</a:t>
            </a:r>
            <a:r>
              <a:rPr sz="2200" spc="22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variation</a:t>
            </a:r>
            <a:endParaRPr sz="22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5844" y="677621"/>
            <a:ext cx="644652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20214" algn="l"/>
                <a:tab pos="3769360" algn="l"/>
              </a:tabLst>
            </a:pPr>
            <a:r>
              <a:rPr sz="3600" spc="400" dirty="0"/>
              <a:t>What</a:t>
            </a:r>
            <a:r>
              <a:rPr sz="3600" spc="350" dirty="0"/>
              <a:t> </a:t>
            </a:r>
            <a:r>
              <a:rPr sz="3600" spc="-285" dirty="0"/>
              <a:t>is	</a:t>
            </a:r>
            <a:r>
              <a:rPr sz="3600" spc="55" dirty="0"/>
              <a:t>reliability	</a:t>
            </a:r>
            <a:r>
              <a:rPr sz="3600" spc="250" dirty="0"/>
              <a:t>engineering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680719" y="1398778"/>
            <a:ext cx="7294245" cy="4987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20" marR="779780" indent="-274320">
              <a:lnSpc>
                <a:spcPct val="100000"/>
              </a:lnSpc>
              <a:spcBef>
                <a:spcPts val="95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Manufacturers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often </a:t>
            </a:r>
            <a:r>
              <a:rPr sz="2200" spc="40" dirty="0">
                <a:solidFill>
                  <a:srgbClr val="3D3C2C"/>
                </a:solidFill>
                <a:latin typeface="Impact"/>
                <a:cs typeface="Impact"/>
              </a:rPr>
              <a:t>suffer </a:t>
            </a:r>
            <a:r>
              <a:rPr sz="2200" spc="140" dirty="0">
                <a:solidFill>
                  <a:srgbClr val="3D3C2C"/>
                </a:solidFill>
                <a:latin typeface="Impact"/>
                <a:cs typeface="Impact"/>
              </a:rPr>
              <a:t>high </a:t>
            </a:r>
            <a:r>
              <a:rPr sz="2200" spc="70" dirty="0">
                <a:solidFill>
                  <a:srgbClr val="3D3C2C"/>
                </a:solidFill>
                <a:latin typeface="Impact"/>
                <a:cs typeface="Impact"/>
              </a:rPr>
              <a:t>costs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65" dirty="0">
                <a:solidFill>
                  <a:srgbClr val="3D3C2C"/>
                </a:solidFill>
                <a:latin typeface="Impact"/>
                <a:cs typeface="Impact"/>
              </a:rPr>
              <a:t>failure 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under</a:t>
            </a:r>
            <a:r>
              <a:rPr sz="2200" spc="21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warranty</a:t>
            </a:r>
            <a:endParaRPr sz="2200">
              <a:latin typeface="Impact"/>
              <a:cs typeface="Impact"/>
            </a:endParaRPr>
          </a:p>
          <a:p>
            <a:pPr marL="287020" marR="368300" indent="-27432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55" dirty="0">
                <a:solidFill>
                  <a:srgbClr val="3D3C2C"/>
                </a:solidFill>
                <a:latin typeface="Impact"/>
                <a:cs typeface="Impact"/>
              </a:rPr>
              <a:t>Reliability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60" dirty="0">
                <a:solidFill>
                  <a:srgbClr val="3D3C2C"/>
                </a:solidFill>
                <a:latin typeface="Impact"/>
                <a:cs typeface="Impact"/>
              </a:rPr>
              <a:t>usually </a:t>
            </a:r>
            <a:r>
              <a:rPr sz="2200" spc="240" dirty="0">
                <a:solidFill>
                  <a:srgbClr val="3D3C2C"/>
                </a:solidFill>
                <a:latin typeface="Impact"/>
                <a:cs typeface="Impact"/>
              </a:rPr>
              <a:t>concerned 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with </a:t>
            </a:r>
            <a:r>
              <a:rPr sz="2200" spc="35" dirty="0">
                <a:solidFill>
                  <a:srgbClr val="3D3C2C"/>
                </a:solidFill>
                <a:latin typeface="Impact"/>
                <a:cs typeface="Impact"/>
              </a:rPr>
              <a:t>failures </a:t>
            </a:r>
            <a:r>
              <a:rPr sz="2200" spc="15" dirty="0">
                <a:solidFill>
                  <a:srgbClr val="3D3C2C"/>
                </a:solidFill>
                <a:latin typeface="Impact"/>
                <a:cs typeface="Impact"/>
              </a:rPr>
              <a:t>in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 </a:t>
            </a:r>
            <a:r>
              <a:rPr sz="2200" spc="145" dirty="0">
                <a:solidFill>
                  <a:srgbClr val="3D3C2C"/>
                </a:solidFill>
                <a:latin typeface="Impact"/>
                <a:cs typeface="Impact"/>
              </a:rPr>
              <a:t>time </a:t>
            </a:r>
            <a:r>
              <a:rPr sz="2200" spc="235" dirty="0">
                <a:solidFill>
                  <a:srgbClr val="3D3C2C"/>
                </a:solidFill>
                <a:latin typeface="Impact"/>
                <a:cs typeface="Impact"/>
              </a:rPr>
              <a:t>domain. </a:t>
            </a:r>
            <a:r>
              <a:rPr sz="2200" spc="-60" dirty="0">
                <a:solidFill>
                  <a:srgbClr val="3D3C2C"/>
                </a:solidFill>
                <a:latin typeface="Impact"/>
                <a:cs typeface="Impact"/>
              </a:rPr>
              <a:t>This </a:t>
            </a:r>
            <a:r>
              <a:rPr sz="2200" spc="80" dirty="0">
                <a:solidFill>
                  <a:srgbClr val="3D3C2C"/>
                </a:solidFill>
                <a:latin typeface="Impact"/>
                <a:cs typeface="Impact"/>
              </a:rPr>
              <a:t>distinction </a:t>
            </a:r>
            <a:r>
              <a:rPr sz="2200" spc="95" dirty="0">
                <a:solidFill>
                  <a:srgbClr val="3D3C2C"/>
                </a:solidFill>
                <a:latin typeface="Impact"/>
                <a:cs typeface="Impact"/>
              </a:rPr>
              <a:t>marks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the </a:t>
            </a:r>
            <a:r>
              <a:rPr sz="2200" spc="155" dirty="0">
                <a:solidFill>
                  <a:srgbClr val="3D3C2C"/>
                </a:solidFill>
                <a:latin typeface="Impact"/>
                <a:cs typeface="Impact"/>
              </a:rPr>
              <a:t>difference  </a:t>
            </a:r>
            <a:r>
              <a:rPr sz="2200" spc="265" dirty="0">
                <a:solidFill>
                  <a:srgbClr val="3D3C2C"/>
                </a:solidFill>
                <a:latin typeface="Impact"/>
                <a:cs typeface="Impact"/>
              </a:rPr>
              <a:t>between </a:t>
            </a:r>
            <a:r>
              <a:rPr sz="2200" spc="105" dirty="0">
                <a:solidFill>
                  <a:srgbClr val="3D3C2C"/>
                </a:solidFill>
                <a:latin typeface="Impact"/>
                <a:cs typeface="Impact"/>
              </a:rPr>
              <a:t>traditional </a:t>
            </a:r>
            <a:r>
              <a:rPr sz="2200" spc="120" dirty="0">
                <a:solidFill>
                  <a:srgbClr val="3D3C2C"/>
                </a:solidFill>
                <a:latin typeface="Impact"/>
                <a:cs typeface="Impact"/>
              </a:rPr>
              <a:t>quality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control </a:t>
            </a:r>
            <a:r>
              <a:rPr sz="2200" spc="31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200" spc="30" dirty="0">
                <a:solidFill>
                  <a:srgbClr val="3D3C2C"/>
                </a:solidFill>
                <a:latin typeface="Impact"/>
                <a:cs typeface="Impact"/>
              </a:rPr>
              <a:t>reliability  </a:t>
            </a:r>
            <a:r>
              <a:rPr sz="2200" spc="150" dirty="0">
                <a:solidFill>
                  <a:srgbClr val="3D3C2C"/>
                </a:solidFill>
                <a:latin typeface="Impact"/>
                <a:cs typeface="Impact"/>
              </a:rPr>
              <a:t>engineering</a:t>
            </a:r>
            <a:endParaRPr sz="2200">
              <a:latin typeface="Impact"/>
              <a:cs typeface="Impact"/>
            </a:endParaRPr>
          </a:p>
          <a:p>
            <a:pPr marL="287020" marR="537845" indent="-27432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170" dirty="0">
                <a:solidFill>
                  <a:srgbClr val="3D3C2C"/>
                </a:solidFill>
                <a:latin typeface="Impact"/>
                <a:cs typeface="Impact"/>
              </a:rPr>
              <a:t>Whether </a:t>
            </a:r>
            <a:r>
              <a:rPr sz="2200" spc="35" dirty="0">
                <a:solidFill>
                  <a:srgbClr val="3D3C2C"/>
                </a:solidFill>
                <a:latin typeface="Impact"/>
                <a:cs typeface="Impact"/>
              </a:rPr>
              <a:t>failures </a:t>
            </a:r>
            <a:r>
              <a:rPr sz="2200" spc="204" dirty="0">
                <a:solidFill>
                  <a:srgbClr val="3D3C2C"/>
                </a:solidFill>
                <a:latin typeface="Impact"/>
                <a:cs typeface="Impact"/>
              </a:rPr>
              <a:t>occur </a:t>
            </a:r>
            <a:r>
              <a:rPr sz="2200" spc="90" dirty="0">
                <a:solidFill>
                  <a:srgbClr val="3D3C2C"/>
                </a:solidFill>
                <a:latin typeface="Impact"/>
                <a:cs typeface="Impact"/>
              </a:rPr>
              <a:t>or </a:t>
            </a:r>
            <a:r>
              <a:rPr sz="2200" spc="190" dirty="0">
                <a:solidFill>
                  <a:srgbClr val="3D3C2C"/>
                </a:solidFill>
                <a:latin typeface="Impact"/>
                <a:cs typeface="Impact"/>
              </a:rPr>
              <a:t>not </a:t>
            </a:r>
            <a:r>
              <a:rPr sz="2200" spc="310" dirty="0">
                <a:solidFill>
                  <a:srgbClr val="3D3C2C"/>
                </a:solidFill>
                <a:latin typeface="Impact"/>
                <a:cs typeface="Impact"/>
              </a:rPr>
              <a:t>and </a:t>
            </a:r>
            <a:r>
              <a:rPr sz="2200" spc="60" dirty="0">
                <a:solidFill>
                  <a:srgbClr val="3D3C2C"/>
                </a:solidFill>
                <a:latin typeface="Impact"/>
                <a:cs typeface="Impact"/>
              </a:rPr>
              <a:t>their </a:t>
            </a:r>
            <a:r>
              <a:rPr sz="2200" spc="80" dirty="0">
                <a:solidFill>
                  <a:srgbClr val="3D3C2C"/>
                </a:solidFill>
                <a:latin typeface="Impact"/>
                <a:cs typeface="Impact"/>
              </a:rPr>
              <a:t>times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to  </a:t>
            </a:r>
            <a:r>
              <a:rPr sz="2200" spc="200" dirty="0">
                <a:solidFill>
                  <a:srgbClr val="3D3C2C"/>
                </a:solidFill>
                <a:latin typeface="Impact"/>
                <a:cs typeface="Impact"/>
              </a:rPr>
              <a:t>occurrence </a:t>
            </a:r>
            <a:r>
              <a:rPr sz="2200" spc="300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seldom </a:t>
            </a:r>
            <a:r>
              <a:rPr sz="2200" spc="325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200" spc="140" dirty="0">
                <a:solidFill>
                  <a:srgbClr val="3D3C2C"/>
                </a:solidFill>
                <a:latin typeface="Impact"/>
                <a:cs typeface="Impact"/>
              </a:rPr>
              <a:t>forecast</a:t>
            </a:r>
            <a:r>
              <a:rPr sz="2200" spc="16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85" dirty="0">
                <a:solidFill>
                  <a:srgbClr val="3D3C2C"/>
                </a:solidFill>
                <a:latin typeface="Impact"/>
                <a:cs typeface="Impact"/>
              </a:rPr>
              <a:t>accurately</a:t>
            </a:r>
            <a:endParaRPr sz="2200">
              <a:latin typeface="Impact"/>
              <a:cs typeface="Impact"/>
            </a:endParaRPr>
          </a:p>
          <a:p>
            <a:pPr marL="287020" marR="597535">
              <a:lnSpc>
                <a:spcPct val="100000"/>
              </a:lnSpc>
              <a:tabLst>
                <a:tab pos="1685925" algn="l"/>
              </a:tabLst>
            </a:pPr>
            <a:r>
              <a:rPr sz="2200" spc="45" dirty="0">
                <a:solidFill>
                  <a:srgbClr val="3D3C2C"/>
                </a:solidFill>
                <a:latin typeface="Impact"/>
                <a:cs typeface="Impact"/>
              </a:rPr>
              <a:t>.reliability	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140" dirty="0">
                <a:solidFill>
                  <a:srgbClr val="3D3C2C"/>
                </a:solidFill>
                <a:latin typeface="Impact"/>
                <a:cs typeface="Impact"/>
              </a:rPr>
              <a:t>therefore </a:t>
            </a:r>
            <a:r>
              <a:rPr sz="2200" spc="285" dirty="0">
                <a:solidFill>
                  <a:srgbClr val="3D3C2C"/>
                </a:solidFill>
                <a:latin typeface="Impact"/>
                <a:cs typeface="Impact"/>
              </a:rPr>
              <a:t>an </a:t>
            </a:r>
            <a:r>
              <a:rPr sz="2200" spc="204" dirty="0">
                <a:solidFill>
                  <a:srgbClr val="3D3C2C"/>
                </a:solidFill>
                <a:latin typeface="Impact"/>
                <a:cs typeface="Impact"/>
              </a:rPr>
              <a:t>aspect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 </a:t>
            </a:r>
            <a:r>
              <a:rPr sz="2200" spc="155" dirty="0">
                <a:solidFill>
                  <a:srgbClr val="3D3C2C"/>
                </a:solidFill>
                <a:latin typeface="Impact"/>
                <a:cs typeface="Impact"/>
              </a:rPr>
              <a:t>engineering  </a:t>
            </a:r>
            <a:r>
              <a:rPr sz="2200" spc="150" dirty="0">
                <a:solidFill>
                  <a:srgbClr val="3D3C2C"/>
                </a:solidFill>
                <a:latin typeface="Impact"/>
                <a:cs typeface="Impact"/>
              </a:rPr>
              <a:t>uncertainty</a:t>
            </a:r>
            <a:endParaRPr sz="220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170" dirty="0">
                <a:solidFill>
                  <a:srgbClr val="3D3C2C"/>
                </a:solidFill>
                <a:latin typeface="Impact"/>
                <a:cs typeface="Impact"/>
              </a:rPr>
              <a:t>Whether </a:t>
            </a:r>
            <a:r>
              <a:rPr sz="2200" spc="285" dirty="0">
                <a:solidFill>
                  <a:srgbClr val="3D3C2C"/>
                </a:solidFill>
                <a:latin typeface="Impact"/>
                <a:cs typeface="Impact"/>
              </a:rPr>
              <a:t>an </a:t>
            </a:r>
            <a:r>
              <a:rPr sz="2200" spc="145" dirty="0">
                <a:solidFill>
                  <a:srgbClr val="3D3C2C"/>
                </a:solidFill>
                <a:latin typeface="Impact"/>
                <a:cs typeface="Impact"/>
              </a:rPr>
              <a:t>item </a:t>
            </a:r>
            <a:r>
              <a:rPr sz="2200" spc="-35" dirty="0">
                <a:solidFill>
                  <a:srgbClr val="3D3C2C"/>
                </a:solidFill>
                <a:latin typeface="Impact"/>
                <a:cs typeface="Impact"/>
              </a:rPr>
              <a:t>will </a:t>
            </a:r>
            <a:r>
              <a:rPr sz="2200" spc="140" dirty="0">
                <a:solidFill>
                  <a:srgbClr val="3D3C2C"/>
                </a:solidFill>
                <a:latin typeface="Impact"/>
                <a:cs typeface="Impact"/>
              </a:rPr>
              <a:t>work </a:t>
            </a:r>
            <a:r>
              <a:rPr sz="2200" spc="75" dirty="0">
                <a:solidFill>
                  <a:srgbClr val="3D3C2C"/>
                </a:solidFill>
                <a:latin typeface="Impact"/>
                <a:cs typeface="Impact"/>
              </a:rPr>
              <a:t>for </a:t>
            </a:r>
            <a:r>
              <a:rPr sz="2200" spc="390" dirty="0">
                <a:solidFill>
                  <a:srgbClr val="3D3C2C"/>
                </a:solidFill>
                <a:latin typeface="Impact"/>
                <a:cs typeface="Impact"/>
              </a:rPr>
              <a:t>a </a:t>
            </a:r>
            <a:r>
              <a:rPr sz="2200" spc="110" dirty="0">
                <a:solidFill>
                  <a:srgbClr val="3D3C2C"/>
                </a:solidFill>
                <a:latin typeface="Impact"/>
                <a:cs typeface="Impact"/>
              </a:rPr>
              <a:t>particular </a:t>
            </a:r>
            <a:r>
              <a:rPr sz="2200" spc="170" dirty="0">
                <a:solidFill>
                  <a:srgbClr val="3D3C2C"/>
                </a:solidFill>
                <a:latin typeface="Impact"/>
                <a:cs typeface="Impact"/>
              </a:rPr>
              <a:t>period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390" dirty="0">
                <a:solidFill>
                  <a:srgbClr val="3D3C2C"/>
                </a:solidFill>
                <a:latin typeface="Impact"/>
                <a:cs typeface="Impact"/>
              </a:rPr>
              <a:t>a</a:t>
            </a:r>
            <a:endParaRPr sz="2200">
              <a:latin typeface="Impact"/>
              <a:cs typeface="Impact"/>
            </a:endParaRPr>
          </a:p>
          <a:p>
            <a:pPr marL="287020">
              <a:lnSpc>
                <a:spcPct val="100000"/>
              </a:lnSpc>
            </a:pP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question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which </a:t>
            </a:r>
            <a:r>
              <a:rPr sz="2200" spc="300" dirty="0">
                <a:solidFill>
                  <a:srgbClr val="3D3C2C"/>
                </a:solidFill>
                <a:latin typeface="Impact"/>
                <a:cs typeface="Impact"/>
              </a:rPr>
              <a:t>can </a:t>
            </a:r>
            <a:r>
              <a:rPr sz="2200" spc="330" dirty="0">
                <a:solidFill>
                  <a:srgbClr val="3D3C2C"/>
                </a:solidFill>
                <a:latin typeface="Impact"/>
                <a:cs typeface="Impact"/>
              </a:rPr>
              <a:t>be </a:t>
            </a:r>
            <a:r>
              <a:rPr sz="2200" spc="195" dirty="0">
                <a:solidFill>
                  <a:srgbClr val="3D3C2C"/>
                </a:solidFill>
                <a:latin typeface="Impact"/>
                <a:cs typeface="Impact"/>
              </a:rPr>
              <a:t>answered </a:t>
            </a:r>
            <a:r>
              <a:rPr sz="2200" spc="100" dirty="0">
                <a:solidFill>
                  <a:srgbClr val="3D3C2C"/>
                </a:solidFill>
                <a:latin typeface="Impact"/>
                <a:cs typeface="Impact"/>
              </a:rPr>
              <a:t>as </a:t>
            </a:r>
            <a:r>
              <a:rPr sz="2200" spc="390" dirty="0">
                <a:solidFill>
                  <a:srgbClr val="3D3C2C"/>
                </a:solidFill>
                <a:latin typeface="Impact"/>
                <a:cs typeface="Impact"/>
              </a:rPr>
              <a:t>a</a:t>
            </a:r>
            <a:r>
              <a:rPr sz="2200" spc="240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30" dirty="0">
                <a:solidFill>
                  <a:srgbClr val="3D3C2C"/>
                </a:solidFill>
                <a:latin typeface="Impact"/>
                <a:cs typeface="Impact"/>
              </a:rPr>
              <a:t>probability.</a:t>
            </a:r>
            <a:endParaRPr sz="2200">
              <a:latin typeface="Impact"/>
              <a:cs typeface="Impact"/>
            </a:endParaRPr>
          </a:p>
          <a:p>
            <a:pPr marL="287020" marR="1207770" indent="-27432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93C5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93C500"/>
                </a:solidFill>
                <a:latin typeface="Times New Roman"/>
                <a:cs typeface="Times New Roman"/>
              </a:rPr>
              <a:t> </a:t>
            </a:r>
            <a:r>
              <a:rPr sz="2200" spc="114" dirty="0">
                <a:solidFill>
                  <a:srgbClr val="3D3C2C"/>
                </a:solidFill>
                <a:latin typeface="Impact"/>
                <a:cs typeface="Impact"/>
              </a:rPr>
              <a:t>Ultimately </a:t>
            </a:r>
            <a:r>
              <a:rPr sz="2200" spc="35" dirty="0">
                <a:solidFill>
                  <a:srgbClr val="3D3C2C"/>
                </a:solidFill>
                <a:latin typeface="Impact"/>
                <a:cs typeface="Impact"/>
              </a:rPr>
              <a:t>reliability </a:t>
            </a:r>
            <a:r>
              <a:rPr sz="2200" spc="155" dirty="0">
                <a:solidFill>
                  <a:srgbClr val="3D3C2C"/>
                </a:solidFill>
                <a:latin typeface="Impact"/>
                <a:cs typeface="Impact"/>
              </a:rPr>
              <a:t>engineering </a:t>
            </a:r>
            <a:r>
              <a:rPr sz="2200" spc="-170" dirty="0">
                <a:solidFill>
                  <a:srgbClr val="3D3C2C"/>
                </a:solidFill>
                <a:latin typeface="Impact"/>
                <a:cs typeface="Impact"/>
              </a:rPr>
              <a:t>is </a:t>
            </a:r>
            <a:r>
              <a:rPr sz="2200" spc="165" dirty="0">
                <a:solidFill>
                  <a:srgbClr val="3D3C2C"/>
                </a:solidFill>
                <a:latin typeface="Impact"/>
                <a:cs typeface="Impact"/>
              </a:rPr>
              <a:t>effective  </a:t>
            </a:r>
            <a:r>
              <a:rPr sz="2200" spc="285" dirty="0">
                <a:solidFill>
                  <a:srgbClr val="3D3C2C"/>
                </a:solidFill>
                <a:latin typeface="Impact"/>
                <a:cs typeface="Impact"/>
              </a:rPr>
              <a:t>management </a:t>
            </a:r>
            <a:r>
              <a:rPr sz="2200" spc="180" dirty="0">
                <a:solidFill>
                  <a:srgbClr val="3D3C2C"/>
                </a:solidFill>
                <a:latin typeface="Impact"/>
                <a:cs typeface="Impact"/>
              </a:rPr>
              <a:t>of</a:t>
            </a:r>
            <a:r>
              <a:rPr sz="2200" spc="125" dirty="0">
                <a:solidFill>
                  <a:srgbClr val="3D3C2C"/>
                </a:solidFill>
                <a:latin typeface="Impact"/>
                <a:cs typeface="Impact"/>
              </a:rPr>
              <a:t> </a:t>
            </a:r>
            <a:r>
              <a:rPr sz="2200" spc="150" dirty="0">
                <a:solidFill>
                  <a:srgbClr val="3D3C2C"/>
                </a:solidFill>
                <a:latin typeface="Impact"/>
                <a:cs typeface="Impact"/>
              </a:rPr>
              <a:t>engineering</a:t>
            </a:r>
            <a:endParaRPr sz="2200">
              <a:latin typeface="Impact"/>
              <a:cs typeface="Impac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2944</Words>
  <Application>Microsoft Office PowerPoint</Application>
  <PresentationFormat>On-screen Show (4:3)</PresentationFormat>
  <Paragraphs>432</Paragraphs>
  <Slides>63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PowerPoint Presentation</vt:lpstr>
      <vt:lpstr>Definitions</vt:lpstr>
      <vt:lpstr>PowerPoint Presentation</vt:lpstr>
      <vt:lpstr>PowerPoint Presentation</vt:lpstr>
      <vt:lpstr>PowerPoint Presentation</vt:lpstr>
      <vt:lpstr>PowerPoint Presentation</vt:lpstr>
      <vt:lpstr>Why engineering items failed?</vt:lpstr>
      <vt:lpstr>PowerPoint Presentation</vt:lpstr>
      <vt:lpstr>What is reliability engineering</vt:lpstr>
      <vt:lpstr>PowerPoint Presentation</vt:lpstr>
      <vt:lpstr>Non-Repairable items</vt:lpstr>
      <vt:lpstr>Repairable items</vt:lpstr>
      <vt:lpstr>Bath tub curve</vt:lpstr>
      <vt:lpstr>Bath Tub Curve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Parametric Analysis</vt:lpstr>
      <vt:lpstr>Regression Analysis</vt:lpstr>
      <vt:lpstr>Linearized  Formulae for  Weibull Distribution</vt:lpstr>
      <vt:lpstr>PowerPoint Presentation</vt:lpstr>
      <vt:lpstr>Most  Likelihood Method(MLE)</vt:lpstr>
      <vt:lpstr>Life Testing Data Types Used  for MLE Estimates</vt:lpstr>
      <vt:lpstr>MLE Weibull Parameter  Estimation</vt:lpstr>
      <vt:lpstr>PowerPoint Presentation</vt:lpstr>
      <vt:lpstr>Goodness Of Fit (GOF)</vt:lpstr>
      <vt:lpstr>Chi Square Test</vt:lpstr>
      <vt:lpstr>Formula Used</vt:lpstr>
      <vt:lpstr>Example</vt:lpstr>
      <vt:lpstr>Group the result in specific  bounds</vt:lpstr>
      <vt:lpstr>PowerPoint Presentation</vt:lpstr>
      <vt:lpstr>PowerPoint Presentation</vt:lpstr>
      <vt:lpstr>Kolmogorov-Smirnov Test</vt:lpstr>
      <vt:lpstr>PowerPoint Presentation</vt:lpstr>
      <vt:lpstr>Example</vt:lpstr>
      <vt:lpstr>GIVEN DATA</vt:lpstr>
      <vt:lpstr>Reliability Block Diagram</vt:lpstr>
      <vt:lpstr>Series configuration</vt:lpstr>
      <vt:lpstr>Formula</vt:lpstr>
      <vt:lpstr>Parallel configuration</vt:lpstr>
      <vt:lpstr>formula</vt:lpstr>
      <vt:lpstr>Combination of  parallel and  series</vt:lpstr>
      <vt:lpstr>Example</vt:lpstr>
      <vt:lpstr>FAULT TREE ANALYSIS</vt:lpstr>
      <vt:lpstr>ELEMENTS</vt:lpstr>
      <vt:lpstr>USES</vt:lpstr>
      <vt:lpstr>FOUR STEPS</vt:lpstr>
      <vt:lpstr>Highly Accelerated Stress  Screening (HASS)</vt:lpstr>
      <vt:lpstr>Quantitative Accelerated  Testing</vt:lpstr>
      <vt:lpstr>Improving the process</vt:lpstr>
      <vt:lpstr>Simple charts</vt:lpstr>
      <vt:lpstr>Control charts</vt:lpstr>
      <vt:lpstr>Multi-vari charts</vt:lpstr>
      <vt:lpstr>PowerPoint Presentation</vt:lpstr>
      <vt:lpstr>Statistical Methods</vt:lpstr>
      <vt:lpstr>Quality Circles</vt:lpstr>
      <vt:lpstr>PowerPoint Presentation</vt:lpstr>
      <vt:lpstr>Failure Reporting Analysis and  Corrective Action System(FRACAS)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Windows User</cp:lastModifiedBy>
  <cp:revision>3</cp:revision>
  <dcterms:created xsi:type="dcterms:W3CDTF">2019-03-12T06:22:03Z</dcterms:created>
  <dcterms:modified xsi:type="dcterms:W3CDTF">2019-03-12T08:06:54Z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2013-12-29T00:00:00Z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2019-03-12T00:00:00Z</vt:filetime>
  </property>
</Properties>
</file>