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7"/>
  </p:handoutMasterIdLst>
  <p:sldIdLst>
    <p:sldId id="680" r:id="rId4"/>
    <p:sldId id="303" r:id="rId6"/>
    <p:sldId id="304" r:id="rId7"/>
    <p:sldId id="678" r:id="rId8"/>
    <p:sldId id="306" r:id="rId9"/>
    <p:sldId id="307" r:id="rId10"/>
    <p:sldId id="1026" r:id="rId11"/>
    <p:sldId id="1027" r:id="rId12"/>
    <p:sldId id="1028" r:id="rId13"/>
    <p:sldId id="1029" r:id="rId14"/>
    <p:sldId id="1030" r:id="rId15"/>
    <p:sldId id="1031" r:id="rId16"/>
    <p:sldId id="1032" r:id="rId17"/>
    <p:sldId id="1033" r:id="rId18"/>
    <p:sldId id="263" r:id="rId19"/>
    <p:sldId id="767" r:id="rId20"/>
    <p:sldId id="769" r:id="rId21"/>
    <p:sldId id="257" r:id="rId22"/>
    <p:sldId id="259" r:id="rId23"/>
    <p:sldId id="739" r:id="rId24"/>
    <p:sldId id="269" r:id="rId25"/>
    <p:sldId id="270" r:id="rId26"/>
    <p:sldId id="271" r:id="rId27"/>
    <p:sldId id="272" r:id="rId28"/>
    <p:sldId id="1034" r:id="rId29"/>
    <p:sldId id="1035" r:id="rId30"/>
    <p:sldId id="1036" r:id="rId31"/>
    <p:sldId id="819" r:id="rId32"/>
    <p:sldId id="820" r:id="rId33"/>
    <p:sldId id="809" r:id="rId34"/>
    <p:sldId id="810" r:id="rId35"/>
    <p:sldId id="811" r:id="rId36"/>
  </p:sldIdLst>
  <p:sldSz cx="9144000" cy="6858000" type="letter"/>
  <p:notesSz cx="6746875" cy="9914255"/>
  <p:defaultTextStyle>
    <a:defPPr>
      <a:defRPr lang="en-GB"/>
    </a:defPPr>
    <a:lvl1pPr marL="0" lvl="0" indent="0" algn="r" defTabSz="914400" rtl="0" eaLnBrk="0" fontAlgn="base" latinLnBrk="0" hangingPunct="0">
      <a:lnSpc>
        <a:spcPct val="100000"/>
      </a:lnSpc>
      <a:spcBef>
        <a:spcPct val="0"/>
      </a:spcBef>
      <a:spcAft>
        <a:spcPct val="0"/>
      </a:spcAft>
      <a:buNone/>
      <a:defRPr sz="1400" b="1" i="0" u="none" kern="1200" baseline="0">
        <a:solidFill>
          <a:schemeClr val="tx1"/>
        </a:solidFill>
        <a:latin typeface="Arial" panose="020B0604020202020204" pitchFamily="34" charset="0"/>
        <a:ea typeface="+mn-ea"/>
        <a:cs typeface="+mn-cs"/>
      </a:defRPr>
    </a:lvl1pPr>
    <a:lvl2pPr marL="457200" lvl="1" indent="0" algn="r" defTabSz="914400" rtl="0" eaLnBrk="0" fontAlgn="base" latinLnBrk="0" hangingPunct="0">
      <a:lnSpc>
        <a:spcPct val="100000"/>
      </a:lnSpc>
      <a:spcBef>
        <a:spcPct val="0"/>
      </a:spcBef>
      <a:spcAft>
        <a:spcPct val="0"/>
      </a:spcAft>
      <a:buNone/>
      <a:defRPr sz="1400" b="1" i="0" u="none" kern="1200" baseline="0">
        <a:solidFill>
          <a:schemeClr val="tx1"/>
        </a:solidFill>
        <a:latin typeface="Arial" panose="020B0604020202020204" pitchFamily="34" charset="0"/>
        <a:ea typeface="+mn-ea"/>
        <a:cs typeface="+mn-cs"/>
      </a:defRPr>
    </a:lvl2pPr>
    <a:lvl3pPr marL="914400" lvl="2" indent="0" algn="r" defTabSz="914400" rtl="0" eaLnBrk="0" fontAlgn="base" latinLnBrk="0" hangingPunct="0">
      <a:lnSpc>
        <a:spcPct val="100000"/>
      </a:lnSpc>
      <a:spcBef>
        <a:spcPct val="0"/>
      </a:spcBef>
      <a:spcAft>
        <a:spcPct val="0"/>
      </a:spcAft>
      <a:buNone/>
      <a:defRPr sz="1400" b="1" i="0" u="none" kern="1200" baseline="0">
        <a:solidFill>
          <a:schemeClr val="tx1"/>
        </a:solidFill>
        <a:latin typeface="Arial" panose="020B0604020202020204" pitchFamily="34" charset="0"/>
        <a:ea typeface="+mn-ea"/>
        <a:cs typeface="+mn-cs"/>
      </a:defRPr>
    </a:lvl3pPr>
    <a:lvl4pPr marL="1371600" lvl="3" indent="0" algn="r" defTabSz="914400" rtl="0" eaLnBrk="0" fontAlgn="base" latinLnBrk="0" hangingPunct="0">
      <a:lnSpc>
        <a:spcPct val="100000"/>
      </a:lnSpc>
      <a:spcBef>
        <a:spcPct val="0"/>
      </a:spcBef>
      <a:spcAft>
        <a:spcPct val="0"/>
      </a:spcAft>
      <a:buNone/>
      <a:defRPr sz="1400" b="1" i="0" u="none" kern="1200" baseline="0">
        <a:solidFill>
          <a:schemeClr val="tx1"/>
        </a:solidFill>
        <a:latin typeface="Arial" panose="020B0604020202020204" pitchFamily="34" charset="0"/>
        <a:ea typeface="+mn-ea"/>
        <a:cs typeface="+mn-cs"/>
      </a:defRPr>
    </a:lvl4pPr>
    <a:lvl5pPr marL="1828800" lvl="4" indent="0" algn="r" defTabSz="914400" rtl="0" eaLnBrk="0" fontAlgn="base" latinLnBrk="0" hangingPunct="0">
      <a:lnSpc>
        <a:spcPct val="100000"/>
      </a:lnSpc>
      <a:spcBef>
        <a:spcPct val="0"/>
      </a:spcBef>
      <a:spcAft>
        <a:spcPct val="0"/>
      </a:spcAft>
      <a:buNone/>
      <a:defRPr sz="1400" b="1" i="0" u="none" kern="1200" baseline="0">
        <a:solidFill>
          <a:schemeClr val="tx1"/>
        </a:solidFill>
        <a:latin typeface="Arial" panose="020B0604020202020204" pitchFamily="34" charset="0"/>
        <a:ea typeface="+mn-ea"/>
        <a:cs typeface="+mn-cs"/>
      </a:defRPr>
    </a:lvl5pPr>
    <a:lvl6pPr marL="2286000" lvl="5" indent="0" algn="r" defTabSz="914400" rtl="0" eaLnBrk="0" fontAlgn="base" latinLnBrk="0" hangingPunct="0">
      <a:lnSpc>
        <a:spcPct val="100000"/>
      </a:lnSpc>
      <a:spcBef>
        <a:spcPct val="0"/>
      </a:spcBef>
      <a:spcAft>
        <a:spcPct val="0"/>
      </a:spcAft>
      <a:buNone/>
      <a:defRPr sz="1400" b="1" i="0" u="none" kern="1200" baseline="0">
        <a:solidFill>
          <a:schemeClr val="tx1"/>
        </a:solidFill>
        <a:latin typeface="Arial" panose="020B0604020202020204" pitchFamily="34" charset="0"/>
        <a:ea typeface="+mn-ea"/>
        <a:cs typeface="+mn-cs"/>
      </a:defRPr>
    </a:lvl6pPr>
    <a:lvl7pPr marL="2743200" lvl="6" indent="0" algn="r" defTabSz="914400" rtl="0" eaLnBrk="0" fontAlgn="base" latinLnBrk="0" hangingPunct="0">
      <a:lnSpc>
        <a:spcPct val="100000"/>
      </a:lnSpc>
      <a:spcBef>
        <a:spcPct val="0"/>
      </a:spcBef>
      <a:spcAft>
        <a:spcPct val="0"/>
      </a:spcAft>
      <a:buNone/>
      <a:defRPr sz="1400" b="1" i="0" u="none" kern="1200" baseline="0">
        <a:solidFill>
          <a:schemeClr val="tx1"/>
        </a:solidFill>
        <a:latin typeface="Arial" panose="020B0604020202020204" pitchFamily="34" charset="0"/>
        <a:ea typeface="+mn-ea"/>
        <a:cs typeface="+mn-cs"/>
      </a:defRPr>
    </a:lvl7pPr>
    <a:lvl8pPr marL="3200400" lvl="7" indent="0" algn="r" defTabSz="914400" rtl="0" eaLnBrk="0" fontAlgn="base" latinLnBrk="0" hangingPunct="0">
      <a:lnSpc>
        <a:spcPct val="100000"/>
      </a:lnSpc>
      <a:spcBef>
        <a:spcPct val="0"/>
      </a:spcBef>
      <a:spcAft>
        <a:spcPct val="0"/>
      </a:spcAft>
      <a:buNone/>
      <a:defRPr sz="1400" b="1" i="0" u="none" kern="1200" baseline="0">
        <a:solidFill>
          <a:schemeClr val="tx1"/>
        </a:solidFill>
        <a:latin typeface="Arial" panose="020B0604020202020204" pitchFamily="34" charset="0"/>
        <a:ea typeface="+mn-ea"/>
        <a:cs typeface="+mn-cs"/>
      </a:defRPr>
    </a:lvl8pPr>
    <a:lvl9pPr marL="3657600" lvl="8" indent="0" algn="r" defTabSz="914400" rtl="0" eaLnBrk="0" fontAlgn="base" latinLnBrk="0" hangingPunct="0">
      <a:lnSpc>
        <a:spcPct val="100000"/>
      </a:lnSpc>
      <a:spcBef>
        <a:spcPct val="0"/>
      </a:spcBef>
      <a:spcAft>
        <a:spcPct val="0"/>
      </a:spcAft>
      <a:buNone/>
      <a:defRPr sz="1400" b="1"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6"/>
    <p:restoredTop sz="85467"/>
  </p:normalViewPr>
  <p:slideViewPr>
    <p:cSldViewPr showGuides="1">
      <p:cViewPr>
        <p:scale>
          <a:sx n="125" d="100"/>
          <a:sy n="125" d="100"/>
        </p:scale>
        <p:origin x="-112" y="904"/>
      </p:cViewPr>
      <p:guideLst>
        <p:guide orient="horz" pos="2064"/>
        <p:guide pos="28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9286"/>
    </p:cViewPr>
  </p:sorter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Header Placeholder 3073"/>
          <p:cNvSpPr>
            <a:spLocks noGrp="1"/>
          </p:cNvSpPr>
          <p:nvPr>
            <p:ph type="hdr" sz="quarter"/>
          </p:nvPr>
        </p:nvSpPr>
        <p:spPr>
          <a:xfrm>
            <a:off x="0" y="11113"/>
            <a:ext cx="2924175" cy="461962"/>
          </a:xfrm>
          <a:prstGeom prst="rect">
            <a:avLst/>
          </a:prstGeom>
          <a:noFill/>
          <a:ln w="9525">
            <a:noFill/>
          </a:ln>
        </p:spPr>
        <p:txBody>
          <a:bodyPr lIns="19061" tIns="0" rIns="19061" bIns="0"/>
          <a:p>
            <a:pPr lvl="0"/>
            <a:r>
              <a:rPr lang="en-GB" sz="1000" b="0" i="1">
                <a:effectLst/>
                <a:latin typeface="Arial" panose="020B0604020202020204" pitchFamily="34" charset="0"/>
              </a:rPr>
              <a:t>Metrics: History &amp; Current Practice</a:t>
            </a:r>
            <a:endParaRPr lang="en-GB" sz="1000" b="0" i="1">
              <a:effectLst/>
              <a:latin typeface="Arial" panose="020B0604020202020204" pitchFamily="34" charset="0"/>
            </a:endParaRPr>
          </a:p>
        </p:txBody>
      </p:sp>
      <p:sp>
        <p:nvSpPr>
          <p:cNvPr id="3075" name="Date Placeholder 3074"/>
          <p:cNvSpPr>
            <a:spLocks noGrp="1"/>
          </p:cNvSpPr>
          <p:nvPr>
            <p:ph type="dt" sz="quarter" idx="1"/>
          </p:nvPr>
        </p:nvSpPr>
        <p:spPr>
          <a:xfrm>
            <a:off x="3822700" y="11113"/>
            <a:ext cx="2924175" cy="461962"/>
          </a:xfrm>
          <a:prstGeom prst="rect">
            <a:avLst/>
          </a:prstGeom>
          <a:noFill/>
          <a:ln w="9525">
            <a:noFill/>
          </a:ln>
        </p:spPr>
        <p:txBody>
          <a:bodyPr lIns="19061" tIns="0" rIns="19061" bIns="0"/>
          <a:p>
            <a:pPr lvl="0" algn="r"/>
            <a:r>
              <a:rPr lang="en-GB" sz="1000" b="0" i="1">
                <a:effectLst/>
                <a:latin typeface="Arial" panose="020B0604020202020204" pitchFamily="34" charset="0"/>
              </a:rPr>
              <a:t>24 Dec 1998</a:t>
            </a:r>
            <a:endParaRPr lang="en-GB" sz="1000" b="0" i="1">
              <a:effectLst/>
              <a:latin typeface="Arial" panose="020B0604020202020204" pitchFamily="34" charset="0"/>
            </a:endParaRPr>
          </a:p>
        </p:txBody>
      </p:sp>
      <p:sp>
        <p:nvSpPr>
          <p:cNvPr id="3076" name="Footer Placeholder 3075"/>
          <p:cNvSpPr>
            <a:spLocks noGrp="1"/>
          </p:cNvSpPr>
          <p:nvPr>
            <p:ph type="ftr" sz="quarter" idx="2"/>
          </p:nvPr>
        </p:nvSpPr>
        <p:spPr>
          <a:xfrm>
            <a:off x="0" y="9440863"/>
            <a:ext cx="2924175" cy="461962"/>
          </a:xfrm>
          <a:prstGeom prst="rect">
            <a:avLst/>
          </a:prstGeom>
          <a:noFill/>
          <a:ln w="9525">
            <a:noFill/>
          </a:ln>
        </p:spPr>
        <p:txBody>
          <a:bodyPr lIns="19061" tIns="0" rIns="19061" bIns="0" anchor="b"/>
          <a:p>
            <a:pPr lvl="0"/>
            <a:r>
              <a:rPr lang="en-GB" sz="1000" b="0" i="1">
                <a:effectLst/>
                <a:latin typeface="Arial" panose="020B0604020202020204" pitchFamily="34" charset="0"/>
              </a:rPr>
              <a:t>Version 3.0</a:t>
            </a:r>
            <a:endParaRPr lang="en-GB" sz="1000" b="0" i="1">
              <a:effectLst/>
              <a:latin typeface="Arial" panose="020B0604020202020204" pitchFamily="34" charset="0"/>
            </a:endParaRPr>
          </a:p>
        </p:txBody>
      </p:sp>
      <p:sp>
        <p:nvSpPr>
          <p:cNvPr id="3077" name="Slide Number Placeholder 3076"/>
          <p:cNvSpPr>
            <a:spLocks noGrp="1"/>
          </p:cNvSpPr>
          <p:nvPr>
            <p:ph type="sldNum" sz="quarter" idx="3"/>
          </p:nvPr>
        </p:nvSpPr>
        <p:spPr>
          <a:xfrm>
            <a:off x="3822700" y="9440863"/>
            <a:ext cx="2924175" cy="461962"/>
          </a:xfrm>
          <a:prstGeom prst="rect">
            <a:avLst/>
          </a:prstGeom>
          <a:noFill/>
          <a:ln w="9525">
            <a:noFill/>
          </a:ln>
        </p:spPr>
        <p:txBody>
          <a:bodyPr lIns="19061" tIns="0" rIns="19061" bIns="0" anchor="b"/>
          <a:p>
            <a:pPr lvl="0" algn="r"/>
            <a:fld id="{9A0DB2DC-4C9A-4742-B13C-FB6460FD3503}" type="slidenum">
              <a:rPr lang="en-GB" sz="1000" b="0" i="1">
                <a:effectLst/>
                <a:latin typeface="Arial" panose="020B0604020202020204" pitchFamily="34" charset="0"/>
              </a:rPr>
            </a:fld>
            <a:endParaRPr lang="en-GB" sz="1000" b="0" i="1">
              <a:effectLst/>
              <a:latin typeface="Arial" panose="020B0604020202020204" pitchFamily="34" charset="0"/>
            </a:endParaRPr>
          </a:p>
        </p:txBody>
      </p:sp>
      <p:sp>
        <p:nvSpPr>
          <p:cNvPr id="3078" name="Rounded Rectangle 3077"/>
          <p:cNvSpPr/>
          <p:nvPr/>
        </p:nvSpPr>
        <p:spPr>
          <a:xfrm>
            <a:off x="849313" y="885825"/>
            <a:ext cx="5048250" cy="3890963"/>
          </a:xfrm>
          <a:prstGeom prst="roundRect">
            <a:avLst>
              <a:gd name="adj" fmla="val 12495"/>
            </a:avLst>
          </a:prstGeom>
          <a:solidFill>
            <a:schemeClr val="bg1"/>
          </a:solidFill>
          <a:ln w="50800" cap="flat" cmpd="sng">
            <a:solidFill>
              <a:schemeClr val="accent1"/>
            </a:solidFill>
            <a:prstDash val="solid"/>
            <a:headEnd type="none" w="med" len="med"/>
            <a:tailEnd type="none" w="med" len="med"/>
          </a:ln>
        </p:spPr>
        <p:txBody>
          <a:bodyPr/>
          <a:p>
            <a:endParaRPr lang="en-US"/>
          </a:p>
        </p:txBody>
      </p:sp>
      <p:sp>
        <p:nvSpPr>
          <p:cNvPr id="3079" name="Rounded Rectangle 3078"/>
          <p:cNvSpPr/>
          <p:nvPr/>
        </p:nvSpPr>
        <p:spPr>
          <a:xfrm>
            <a:off x="849313" y="5213350"/>
            <a:ext cx="5048250" cy="3890963"/>
          </a:xfrm>
          <a:prstGeom prst="roundRect">
            <a:avLst>
              <a:gd name="adj" fmla="val 12495"/>
            </a:avLst>
          </a:prstGeom>
          <a:solidFill>
            <a:schemeClr val="bg1"/>
          </a:solidFill>
          <a:ln w="50800" cap="flat" cmpd="sng">
            <a:solidFill>
              <a:schemeClr val="accent1"/>
            </a:solidFill>
            <a:prstDash val="solid"/>
            <a:headEnd type="none" w="med" len="med"/>
            <a:tailEnd type="none" w="med" len="med"/>
          </a:ln>
        </p:spPr>
        <p:txBody>
          <a:bodyPr/>
          <a:p>
            <a:endParaRPr lang="en-US"/>
          </a:p>
        </p:txBody>
      </p:sp>
      <p:sp>
        <p:nvSpPr>
          <p:cNvPr id="3080" name="Rectangles 3079"/>
          <p:cNvSpPr/>
          <p:nvPr/>
        </p:nvSpPr>
        <p:spPr>
          <a:xfrm>
            <a:off x="433388" y="55563"/>
            <a:ext cx="1717675" cy="274637"/>
          </a:xfrm>
          <a:prstGeom prst="rect">
            <a:avLst/>
          </a:prstGeom>
          <a:noFill/>
          <a:ln w="9525">
            <a:noFill/>
          </a:ln>
        </p:spPr>
        <p:txBody>
          <a:bodyPr wrap="none" lIns="92126" tIns="46063" rIns="92126" bIns="46063">
            <a:spAutoFit/>
          </a:bodyPr>
          <a:p>
            <a:pPr lvl="0"/>
            <a:r>
              <a:rPr sz="1200" b="1">
                <a:effectLst/>
                <a:latin typeface="Arial" panose="020B0604020202020204" pitchFamily="34" charset="0"/>
              </a:rPr>
              <a:t>Norman Fenton, CSR</a:t>
            </a:r>
            <a:endParaRPr sz="1200" b="1">
              <a:effectLst/>
              <a:latin typeface="Arial" panose="020B0604020202020204" pitchFamily="34" charset="0"/>
            </a:endParaRPr>
          </a:p>
        </p:txBody>
      </p:sp>
      <p:sp>
        <p:nvSpPr>
          <p:cNvPr id="3081" name="Rectangles 3080"/>
          <p:cNvSpPr/>
          <p:nvPr/>
        </p:nvSpPr>
        <p:spPr>
          <a:xfrm>
            <a:off x="3057525" y="55563"/>
            <a:ext cx="496888" cy="274637"/>
          </a:xfrm>
          <a:prstGeom prst="rect">
            <a:avLst/>
          </a:prstGeom>
          <a:noFill/>
          <a:ln w="9525">
            <a:noFill/>
          </a:ln>
        </p:spPr>
        <p:txBody>
          <a:bodyPr wrap="none" lIns="92126" tIns="46063" rIns="92126" bIns="46063">
            <a:spAutoFit/>
          </a:bodyPr>
          <a:p>
            <a:pPr lvl="0"/>
            <a:r>
              <a:rPr sz="1200" b="1">
                <a:effectLst/>
                <a:latin typeface="Arial" panose="020B0604020202020204" pitchFamily="34" charset="0"/>
              </a:rPr>
              <a:t>Title</a:t>
            </a:r>
            <a:endParaRPr sz="1200" b="1">
              <a:effectLst/>
              <a:latin typeface="Arial" panose="020B0604020202020204" pitchFamily="34" charset="0"/>
            </a:endParaRPr>
          </a:p>
        </p:txBody>
      </p:sp>
      <p:sp>
        <p:nvSpPr>
          <p:cNvPr id="3082" name="Rectangles 3081"/>
          <p:cNvSpPr/>
          <p:nvPr/>
        </p:nvSpPr>
        <p:spPr>
          <a:xfrm>
            <a:off x="5530850" y="55563"/>
            <a:ext cx="777875" cy="274637"/>
          </a:xfrm>
          <a:prstGeom prst="rect">
            <a:avLst/>
          </a:prstGeom>
          <a:noFill/>
          <a:ln w="9525">
            <a:noFill/>
          </a:ln>
        </p:spPr>
        <p:txBody>
          <a:bodyPr wrap="none" lIns="92126" tIns="46063" rIns="92126" bIns="46063">
            <a:spAutoFit/>
          </a:bodyPr>
          <a:p>
            <a:pPr lvl="0"/>
            <a:r>
              <a:rPr sz="1200" b="1">
                <a:effectLst/>
                <a:latin typeface="Arial" panose="020B0604020202020204" pitchFamily="34" charset="0"/>
              </a:rPr>
              <a:t>Page </a:t>
            </a:r>
            <a:fld id="{9A0DB2DC-4C9A-4742-B13C-FB6460FD3503}" type="slidenum">
              <a:rPr lang="en-GB" sz="1200" b="1">
                <a:effectLst/>
                <a:latin typeface="Arial" panose="020B0604020202020204" pitchFamily="34" charset="0"/>
              </a:rPr>
            </a:fld>
            <a:endParaRPr lang="en-GB" sz="1200" b="1">
              <a:effectLst/>
              <a:latin typeface="Arial" panose="020B0604020202020204" pitchFamily="34" charset="0"/>
            </a:endParaRPr>
          </a:p>
        </p:txBody>
      </p:sp>
      <p:sp>
        <p:nvSpPr>
          <p:cNvPr id="3083" name="Straight Connector 3082"/>
          <p:cNvSpPr/>
          <p:nvPr/>
        </p:nvSpPr>
        <p:spPr>
          <a:xfrm>
            <a:off x="0" y="317500"/>
            <a:ext cx="6672263" cy="0"/>
          </a:xfrm>
          <a:prstGeom prst="line">
            <a:avLst/>
          </a:prstGeom>
          <a:ln w="12700" cap="flat" cmpd="sng">
            <a:solidFill>
              <a:schemeClr val="tx1"/>
            </a:solidFill>
            <a:prstDash val="solid"/>
            <a:headEnd type="none" w="sm" len="sm"/>
            <a:tailEnd type="none" w="sm" len="sm"/>
          </a:ln>
        </p:spPr>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Header Placeholder 2049"/>
          <p:cNvSpPr>
            <a:spLocks noGrp="1"/>
          </p:cNvSpPr>
          <p:nvPr>
            <p:ph type="hdr" sz="quarter"/>
          </p:nvPr>
        </p:nvSpPr>
        <p:spPr>
          <a:xfrm>
            <a:off x="0" y="11113"/>
            <a:ext cx="2924175" cy="461962"/>
          </a:xfrm>
          <a:prstGeom prst="rect">
            <a:avLst/>
          </a:prstGeom>
          <a:noFill/>
          <a:ln w="9525">
            <a:noFill/>
          </a:ln>
        </p:spPr>
        <p:txBody>
          <a:bodyPr lIns="19061" tIns="0" rIns="19061" bIns="0"/>
          <a:p>
            <a:pPr lvl="0" defTabSz="762000"/>
            <a:r>
              <a:rPr sz="1000" b="0" i="1"/>
              <a:t>Software Metrics Module 903</a:t>
            </a:r>
            <a:endParaRPr sz="1000" b="0" i="1"/>
          </a:p>
        </p:txBody>
      </p:sp>
      <p:sp>
        <p:nvSpPr>
          <p:cNvPr id="2051" name="Date Placeholder 2050"/>
          <p:cNvSpPr>
            <a:spLocks noGrp="1"/>
          </p:cNvSpPr>
          <p:nvPr>
            <p:ph type="dt" idx="1"/>
          </p:nvPr>
        </p:nvSpPr>
        <p:spPr>
          <a:xfrm>
            <a:off x="3822700" y="11113"/>
            <a:ext cx="2924175" cy="461962"/>
          </a:xfrm>
          <a:prstGeom prst="rect">
            <a:avLst/>
          </a:prstGeom>
          <a:noFill/>
          <a:ln w="9525">
            <a:noFill/>
          </a:ln>
        </p:spPr>
        <p:txBody>
          <a:bodyPr lIns="19061" tIns="0" rIns="19061" bIns="0"/>
          <a:p>
            <a:pPr lvl="0" algn="r" defTabSz="762000"/>
            <a:r>
              <a:rPr sz="1000" b="0" i="1"/>
              <a:t>11 January 1999</a:t>
            </a:r>
            <a:endParaRPr sz="1000" b="0" i="1"/>
          </a:p>
        </p:txBody>
      </p:sp>
      <p:sp>
        <p:nvSpPr>
          <p:cNvPr id="2052" name="Footer Placeholder 2051"/>
          <p:cNvSpPr>
            <a:spLocks noGrp="1"/>
          </p:cNvSpPr>
          <p:nvPr>
            <p:ph type="ftr" sz="quarter" idx="4"/>
          </p:nvPr>
        </p:nvSpPr>
        <p:spPr>
          <a:xfrm>
            <a:off x="0" y="9451975"/>
            <a:ext cx="2924175" cy="461963"/>
          </a:xfrm>
          <a:prstGeom prst="rect">
            <a:avLst/>
          </a:prstGeom>
          <a:noFill/>
          <a:ln w="9525">
            <a:noFill/>
          </a:ln>
        </p:spPr>
        <p:txBody>
          <a:bodyPr lIns="19061" tIns="0" rIns="19061" bIns="0" anchor="b"/>
          <a:p>
            <a:pPr lvl="0" defTabSz="762000"/>
            <a:r>
              <a:rPr sz="1000" b="0" i="1"/>
              <a:t>Version 3.1</a:t>
            </a:r>
            <a:endParaRPr sz="1000" b="0" i="1"/>
          </a:p>
        </p:txBody>
      </p:sp>
      <p:sp>
        <p:nvSpPr>
          <p:cNvPr id="2053" name="Slide Number Placeholder 2052"/>
          <p:cNvSpPr>
            <a:spLocks noGrp="1"/>
          </p:cNvSpPr>
          <p:nvPr>
            <p:ph type="sldNum" sz="quarter" idx="5"/>
          </p:nvPr>
        </p:nvSpPr>
        <p:spPr>
          <a:xfrm>
            <a:off x="3822700" y="9440863"/>
            <a:ext cx="2924175" cy="461962"/>
          </a:xfrm>
          <a:prstGeom prst="rect">
            <a:avLst/>
          </a:prstGeom>
          <a:noFill/>
          <a:ln w="9525">
            <a:noFill/>
          </a:ln>
        </p:spPr>
        <p:txBody>
          <a:bodyPr lIns="19061" tIns="0" rIns="19061" bIns="0" anchor="b"/>
          <a:p>
            <a:pPr lvl="0" algn="r" defTabSz="762000"/>
            <a:fld id="{9A0DB2DC-4C9A-4742-B13C-FB6460FD3503}" type="slidenum">
              <a:rPr lang="en-GB" sz="1000" b="0" i="1"/>
            </a:fld>
            <a:endParaRPr lang="en-GB" sz="1000" b="0" i="1"/>
          </a:p>
        </p:txBody>
      </p:sp>
      <p:sp>
        <p:nvSpPr>
          <p:cNvPr id="2054" name="Slide Image Placeholder 2053"/>
          <p:cNvSpPr>
            <a:spLocks noTextEdit="1"/>
          </p:cNvSpPr>
          <p:nvPr>
            <p:ph type="sldImg" idx="2"/>
          </p:nvPr>
        </p:nvSpPr>
        <p:spPr>
          <a:xfrm>
            <a:off x="1065213" y="871538"/>
            <a:ext cx="4616450" cy="3462337"/>
          </a:xfrm>
          <a:prstGeom prst="rect">
            <a:avLst/>
          </a:prstGeom>
          <a:ln w="12700" cap="flat" cmpd="sng">
            <a:solidFill>
              <a:schemeClr val="tx1"/>
            </a:solidFill>
            <a:prstDash val="solid"/>
            <a:miter/>
            <a:headEnd type="none" w="med" len="med"/>
            <a:tailEnd type="none" w="med" len="med"/>
          </a:ln>
        </p:spPr>
      </p:sp>
      <p:sp>
        <p:nvSpPr>
          <p:cNvPr id="2055" name="Text Placeholder 2054"/>
          <p:cNvSpPr>
            <a:spLocks noGrp="1"/>
          </p:cNvSpPr>
          <p:nvPr>
            <p:ph type="body" sz="quarter" idx="3"/>
          </p:nvPr>
        </p:nvSpPr>
        <p:spPr>
          <a:xfrm>
            <a:off x="898525" y="4713288"/>
            <a:ext cx="4949825" cy="4171950"/>
          </a:xfrm>
          <a:prstGeom prst="rect">
            <a:avLst/>
          </a:prstGeom>
          <a:noFill/>
          <a:ln w="9525">
            <a:noFill/>
          </a:ln>
        </p:spPr>
        <p:txBody>
          <a:bodyPr lIns="92126" tIns="46063" rIns="92126" bIns="46063"/>
          <a:p>
            <a:pPr lvl="0"/>
            <a:r>
              <a:rPr dirty="0"/>
              <a:t>Body Text</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2056" name="Rectangles 2055"/>
          <p:cNvSpPr/>
          <p:nvPr/>
        </p:nvSpPr>
        <p:spPr>
          <a:xfrm>
            <a:off x="457200" y="0"/>
            <a:ext cx="1689100" cy="277813"/>
          </a:xfrm>
          <a:prstGeom prst="rect">
            <a:avLst/>
          </a:prstGeom>
          <a:noFill/>
          <a:ln w="9525">
            <a:noFill/>
          </a:ln>
        </p:spPr>
        <p:txBody>
          <a:bodyPr/>
          <a:p>
            <a:endParaRPr lang="en-US"/>
          </a:p>
        </p:txBody>
      </p:sp>
    </p:spTree>
  </p:cSld>
  <p:clrMap bg1="lt1" tx1="dk1" bg2="lt2" tx2="dk2" accent1="accent1" accent2="accent2" accent3="accent3" accent4="accent4" accent5="accent5" accent6="accent6" hlink="hlink" folHlink="folHlink"/>
  <p:hf/>
  <p:notesStyle>
    <a:lvl1pPr marL="0" lvl="0" indent="0" algn="l" defTabSz="914400" rtl="0" eaLnBrk="0" fontAlgn="base" latinLnBrk="0" hangingPunct="0">
      <a:lnSpc>
        <a:spcPct val="90000"/>
      </a:lnSpc>
      <a:spcBef>
        <a:spcPct val="40000"/>
      </a:spcBef>
      <a:spcAft>
        <a:spcPct val="0"/>
      </a:spcAft>
      <a:buNone/>
      <a:defRPr sz="900" b="0" i="0" u="none" kern="1200" baseline="0">
        <a:solidFill>
          <a:schemeClr val="tx1"/>
        </a:solidFill>
        <a:latin typeface="Times New Roman" panose="02020603050405020304" charset="0"/>
      </a:defRPr>
    </a:lvl1pPr>
    <a:lvl2pPr marL="457200" lvl="1" indent="0" algn="l" defTabSz="914400" rtl="0" eaLnBrk="0" fontAlgn="base" latinLnBrk="0" hangingPunct="0">
      <a:lnSpc>
        <a:spcPct val="90000"/>
      </a:lnSpc>
      <a:spcBef>
        <a:spcPct val="40000"/>
      </a:spcBef>
      <a:spcAft>
        <a:spcPct val="0"/>
      </a:spcAft>
      <a:buNone/>
      <a:defRPr sz="900" b="0" i="0" u="none" kern="1200" baseline="0">
        <a:solidFill>
          <a:schemeClr val="tx1"/>
        </a:solidFill>
        <a:latin typeface="Times New Roman" panose="02020603050405020304" charset="0"/>
      </a:defRPr>
    </a:lvl2pPr>
    <a:lvl3pPr marL="914400" lvl="2" indent="0" algn="l" defTabSz="914400" rtl="0" eaLnBrk="0" fontAlgn="base" latinLnBrk="0" hangingPunct="0">
      <a:lnSpc>
        <a:spcPct val="90000"/>
      </a:lnSpc>
      <a:spcBef>
        <a:spcPct val="40000"/>
      </a:spcBef>
      <a:spcAft>
        <a:spcPct val="0"/>
      </a:spcAft>
      <a:buNone/>
      <a:defRPr sz="900" b="0" i="0" u="none" kern="1200" baseline="0">
        <a:solidFill>
          <a:schemeClr val="tx1"/>
        </a:solidFill>
        <a:latin typeface="Times New Roman" panose="02020603050405020304" charset="0"/>
      </a:defRPr>
    </a:lvl3pPr>
    <a:lvl4pPr marL="1371600" lvl="3" indent="0" algn="l" defTabSz="914400" rtl="0" eaLnBrk="0" fontAlgn="base" latinLnBrk="0" hangingPunct="0">
      <a:lnSpc>
        <a:spcPct val="90000"/>
      </a:lnSpc>
      <a:spcBef>
        <a:spcPct val="40000"/>
      </a:spcBef>
      <a:spcAft>
        <a:spcPct val="0"/>
      </a:spcAft>
      <a:buNone/>
      <a:defRPr sz="900" b="0" i="0" u="none" kern="1200" baseline="0">
        <a:solidFill>
          <a:schemeClr val="tx1"/>
        </a:solidFill>
        <a:latin typeface="Times New Roman" panose="02020603050405020304" charset="0"/>
      </a:defRPr>
    </a:lvl4pPr>
    <a:lvl5pPr marL="1828800" lvl="4" indent="0" algn="l" defTabSz="914400" rtl="0" eaLnBrk="0" fontAlgn="base" latinLnBrk="0" hangingPunct="0">
      <a:lnSpc>
        <a:spcPct val="90000"/>
      </a:lnSpc>
      <a:spcBef>
        <a:spcPct val="40000"/>
      </a:spcBef>
      <a:spcAft>
        <a:spcPct val="0"/>
      </a:spcAft>
      <a:buNone/>
      <a:defRPr sz="900" b="0" i="0" u="none" kern="1200" baseline="0">
        <a:solidFill>
          <a:schemeClr val="tx1"/>
        </a:solidFill>
        <a:latin typeface="Times New Roman" panose="02020603050405020304" charset="0"/>
      </a:defRPr>
    </a:lvl5pPr>
    <a:lvl6pPr marL="2286000" lvl="5" indent="0" algn="l" defTabSz="914400" rtl="0" eaLnBrk="0" fontAlgn="base" latinLnBrk="0" hangingPunct="0">
      <a:lnSpc>
        <a:spcPct val="90000"/>
      </a:lnSpc>
      <a:spcBef>
        <a:spcPct val="40000"/>
      </a:spcBef>
      <a:spcAft>
        <a:spcPct val="0"/>
      </a:spcAft>
      <a:buNone/>
      <a:defRPr sz="900" b="0" i="0" u="none" kern="1200" baseline="0">
        <a:solidFill>
          <a:schemeClr val="tx1"/>
        </a:solidFill>
        <a:latin typeface="Times New Roman" panose="02020603050405020304" charset="0"/>
      </a:defRPr>
    </a:lvl6pPr>
    <a:lvl7pPr marL="2743200" lvl="6" indent="0" algn="l" defTabSz="914400" rtl="0" eaLnBrk="0" fontAlgn="base" latinLnBrk="0" hangingPunct="0">
      <a:lnSpc>
        <a:spcPct val="90000"/>
      </a:lnSpc>
      <a:spcBef>
        <a:spcPct val="40000"/>
      </a:spcBef>
      <a:spcAft>
        <a:spcPct val="0"/>
      </a:spcAft>
      <a:buNone/>
      <a:defRPr sz="900" b="0" i="0" u="none" kern="1200" baseline="0">
        <a:solidFill>
          <a:schemeClr val="tx1"/>
        </a:solidFill>
        <a:latin typeface="Times New Roman" panose="02020603050405020304" charset="0"/>
      </a:defRPr>
    </a:lvl7pPr>
    <a:lvl8pPr marL="3200400" lvl="7" indent="0" algn="l" defTabSz="914400" rtl="0" eaLnBrk="0" fontAlgn="base" latinLnBrk="0" hangingPunct="0">
      <a:lnSpc>
        <a:spcPct val="90000"/>
      </a:lnSpc>
      <a:spcBef>
        <a:spcPct val="40000"/>
      </a:spcBef>
      <a:spcAft>
        <a:spcPct val="0"/>
      </a:spcAft>
      <a:buNone/>
      <a:defRPr sz="900" b="0" i="0" u="none" kern="1200" baseline="0">
        <a:solidFill>
          <a:schemeClr val="tx1"/>
        </a:solidFill>
        <a:latin typeface="Times New Roman" panose="02020603050405020304" charset="0"/>
      </a:defRPr>
    </a:lvl8pPr>
    <a:lvl9pPr marL="3657600" lvl="8" indent="0" algn="l" defTabSz="914400" rtl="0" eaLnBrk="0" fontAlgn="base" latinLnBrk="0" hangingPunct="0">
      <a:lnSpc>
        <a:spcPct val="90000"/>
      </a:lnSpc>
      <a:spcBef>
        <a:spcPct val="40000"/>
      </a:spcBef>
      <a:spcAft>
        <a:spcPct val="0"/>
      </a:spcAft>
      <a:buNone/>
      <a:defRPr sz="900" b="0" i="0" u="none" kern="1200" baseline="0">
        <a:solidFill>
          <a:schemeClr val="tx1"/>
        </a:solidFill>
        <a:latin typeface="Times New Roman" panose="020206030504050203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4.emf"/><Relationship Id="rId3" Type="http://schemas.openxmlformats.org/officeDocument/2006/relationships/oleObject" Target="../embeddings/oleObject1.bin"/><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965634" name="Text Placeholder 965633"/>
          <p:cNvSpPr>
            <a:spLocks noGrp="1"/>
          </p:cNvSpPr>
          <p:nvPr>
            <p:ph type="body" idx="1"/>
          </p:nvPr>
        </p:nvSpPr>
        <p:spPr>
          <a:xfrm>
            <a:off x="898525" y="4713288"/>
            <a:ext cx="4949825" cy="4173537"/>
          </a:xfrm>
          <a:ln/>
        </p:spPr>
        <p:txBody>
          <a:bodyPr vert="horz" wrap="square" lIns="92130" tIns="46066" rIns="92130" bIns="46066" anchor="t"/>
          <a:p>
            <a:pPr lvl="0"/>
            <a:endParaRPr lang="en-US" altLang="x-none" dirty="0"/>
          </a:p>
        </p:txBody>
      </p:sp>
      <p:sp>
        <p:nvSpPr>
          <p:cNvPr id="965635" name="Slide Image Placeholder 965634"/>
          <p:cNvSpPr>
            <a:spLocks noTextEdit="1"/>
          </p:cNvSpPr>
          <p:nvPr>
            <p:ph type="sldImg"/>
          </p:nvPr>
        </p:nvSpPr>
        <p:spPr>
          <a:xfrm>
            <a:off x="1166813" y="946150"/>
            <a:ext cx="4413250" cy="3309938"/>
          </a:xfrm>
          <a:ln>
            <a:solidFill>
              <a:schemeClr val="tx1">
                <a:alpha val="100000"/>
              </a:schemeClr>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335298" name="Slide Image Placeholder 1335297"/>
          <p:cNvSpPr>
            <a:spLocks noTextEdit="1"/>
          </p:cNvSpPr>
          <p:nvPr>
            <p:ph type="sldImg"/>
          </p:nvPr>
        </p:nvSpPr>
        <p:spPr>
          <a:ln/>
        </p:spPr>
      </p:sp>
      <p:sp>
        <p:nvSpPr>
          <p:cNvPr id="1335299" name="Text Placeholder 1335298"/>
          <p:cNvSpPr>
            <a:spLocks noGrp="1"/>
          </p:cNvSpPr>
          <p:nvPr>
            <p:ph type="body" idx="1"/>
          </p:nvPr>
        </p:nvSpPr>
        <p:spPr>
          <a:ln/>
        </p:spPr>
        <p:txBody>
          <a:bodyPr lIns="92126" tIns="46063" rIns="92126" bIns="46063"/>
          <a:p>
            <a:pPr lvl="0"/>
            <a:endParaRPr lang="en-US" altLang="x-non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140738" name="Slide Image Placeholder 1140737"/>
          <p:cNvSpPr>
            <a:spLocks noTextEdit="1"/>
          </p:cNvSpPr>
          <p:nvPr>
            <p:ph type="sldImg"/>
          </p:nvPr>
        </p:nvSpPr>
        <p:spPr>
          <a:xfrm>
            <a:off x="1066800" y="871538"/>
            <a:ext cx="4616450" cy="3462337"/>
          </a:xfrm>
          <a:ln>
            <a:solidFill>
              <a:schemeClr val="tx1">
                <a:alpha val="100000"/>
              </a:schemeClr>
            </a:solidFill>
          </a:ln>
        </p:spPr>
      </p:sp>
      <p:sp>
        <p:nvSpPr>
          <p:cNvPr id="1140739" name="Text Placeholder 1140738"/>
          <p:cNvSpPr>
            <a:spLocks noGrp="1"/>
          </p:cNvSpPr>
          <p:nvPr>
            <p:ph type="body" idx="1"/>
          </p:nvPr>
        </p:nvSpPr>
        <p:spPr>
          <a:ln/>
        </p:spPr>
        <p:txBody>
          <a:bodyPr vert="horz" wrap="square" lIns="90537" tIns="46063" rIns="90537" bIns="46063" anchor="t"/>
          <a:p>
            <a:pPr lvl="0"/>
            <a:endParaRPr lang="en-US" altLang="x-non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7172" name="Slide Image Placeholder 7171"/>
          <p:cNvSpPr>
            <a:spLocks noTextEdit="1"/>
          </p:cNvSpPr>
          <p:nvPr>
            <p:ph type="sldImg"/>
          </p:nvPr>
        </p:nvSpPr>
        <p:spPr>
          <a:xfrm>
            <a:off x="1066800" y="871538"/>
            <a:ext cx="4616450" cy="3462337"/>
          </a:xfrm>
          <a:ln/>
        </p:spPr>
      </p:sp>
      <p:sp>
        <p:nvSpPr>
          <p:cNvPr id="7173" name="Text Placeholder 7172"/>
          <p:cNvSpPr>
            <a:spLocks noGrp="1"/>
          </p:cNvSpPr>
          <p:nvPr>
            <p:ph type="body" idx="1"/>
          </p:nvPr>
        </p:nvSpPr>
        <p:spPr>
          <a:ln/>
        </p:spPr>
        <p:txBody>
          <a:bodyPr lIns="92126" tIns="46063" rIns="92126" bIns="46063"/>
          <a:p>
            <a:pPr lvl="0"/>
            <a:r>
              <a:t>Although it is known that papers concerning software measurement had appeared as early as 1955, the discipline of software metrics as we know it today is probably traceable to the work of Halstead and McCabe.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1268" name="Slide Image Placeholder 11267"/>
          <p:cNvSpPr>
            <a:spLocks noTextEdit="1"/>
          </p:cNvSpPr>
          <p:nvPr>
            <p:ph type="sldImg"/>
          </p:nvPr>
        </p:nvSpPr>
        <p:spPr>
          <a:xfrm>
            <a:off x="1066800" y="871538"/>
            <a:ext cx="4616450" cy="3462337"/>
          </a:xfrm>
          <a:ln/>
        </p:spPr>
      </p:sp>
      <p:sp>
        <p:nvSpPr>
          <p:cNvPr id="11269" name="Text Placeholder 11268"/>
          <p:cNvSpPr>
            <a:spLocks noGrp="1"/>
          </p:cNvSpPr>
          <p:nvPr>
            <p:ph type="body" idx="1"/>
          </p:nvPr>
        </p:nvSpPr>
        <p:spPr>
          <a:ln/>
        </p:spPr>
        <p:txBody>
          <a:bodyPr lIns="92126" tIns="46063" rIns="92126" bIns="46063"/>
          <a:p>
            <a:pPr lvl="0"/>
            <a:r>
              <a:rPr err="1"/>
              <a:t>McCabe proposed a white box testing strategy based on the set of linearly independent paths through a program. McCabe felt that the number of such paths was a key indicator not just of  testability  but also of complexity. Hence he defined cyclomatic </a:t>
            </a:r>
            <a:r>
              <a:t>complexity as this number. </a:t>
            </a:r>
          </a:p>
          <a:p>
            <a:pPr lvl="0"/>
            <a:r>
              <a:rPr err="1"/>
              <a:t>On the basis of empirical research McCabe claimed that modules with high values of v were those most likely to be fault-prone and unmaintainable</a:t>
            </a:r>
            <a:r>
              <a:t>. Hence he proposed a threshold value of 10.</a:t>
            </a:r>
          </a:p>
          <a:p>
            <a:pPr lvl="0"/>
            <a:r>
              <a:rPr err="1"/>
              <a:t>The problem with the measure is that it is a very crude measure of complexity, since in most cases it is simply the number of decision nodes plus one (a decision node is one with more than one arc going out). Equating complexity with decision nodes is over-simplistic. Indeed there have been many studies that have shown that LOC is just as good a predictor of  fault-prone and unmaintainable </a:t>
            </a:r>
            <a:r>
              <a:t>modules as v.</a:t>
            </a:r>
          </a:p>
          <a:p>
            <a:pPr lvl="0"/>
            <a:r>
              <a:rPr err="1"/>
              <a:t>Nevertheless, cyclomatic </a:t>
            </a:r>
            <a:r>
              <a:t>complexity has been used extensively to characterise code complexity, and it is built into most metrics (and some CASE)  tools. The original reference:</a:t>
            </a:r>
          </a:p>
          <a:p>
            <a:pPr lvl="1"/>
            <a:r>
              <a:t>McCabe TJ,  ‘A Complexity Measure’, IEEE Trans Soft Eng SE-2(4), 1976, 308-320</a:t>
            </a:r>
          </a:p>
          <a:p>
            <a:pPr lvl="0"/>
            <a:r>
              <a:rPr err="1"/>
              <a:t>is the most commonly cited reference in the whole of software engineering. A comprehensive description (including a full explanation of the notion of linearly independent paths which does not appear in McCabe’s paper) may be found in [Fenton and Pfleeger </a:t>
            </a:r>
            <a:r>
              <a:t>1996].</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081346" name="Slide Image Placeholder 1081345"/>
          <p:cNvSpPr>
            <a:spLocks noTextEdit="1"/>
          </p:cNvSpPr>
          <p:nvPr>
            <p:ph type="sldImg"/>
          </p:nvPr>
        </p:nvSpPr>
        <p:spPr>
          <a:ln/>
        </p:spPr>
      </p:sp>
      <p:sp>
        <p:nvSpPr>
          <p:cNvPr id="1081347" name="Text Placeholder 1081346"/>
          <p:cNvSpPr>
            <a:spLocks noGrp="1"/>
          </p:cNvSpPr>
          <p:nvPr>
            <p:ph type="body" idx="1"/>
          </p:nvPr>
        </p:nvSpPr>
        <p:spPr>
          <a:ln/>
        </p:spPr>
        <p:txBody>
          <a:bodyPr lIns="92126" tIns="46063" rIns="92126" bIns="46063"/>
          <a:p>
            <a:pPr lvl="0"/>
            <a:r>
              <a:rPr err="1"/>
              <a:t>Described extensively in Fenton and Pfleeger</a:t>
            </a:r>
            <a:r>
              <a:t>, Chapter 8.</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29702" name="Slide Image Placeholder 29701"/>
          <p:cNvSpPr>
            <a:spLocks noTextEdit="1"/>
          </p:cNvSpPr>
          <p:nvPr>
            <p:ph type="sldImg"/>
          </p:nvPr>
        </p:nvSpPr>
        <p:spPr>
          <a:xfrm>
            <a:off x="1066800" y="871538"/>
            <a:ext cx="4616450" cy="3462337"/>
          </a:xfrm>
          <a:ln/>
        </p:spPr>
      </p:sp>
      <p:sp>
        <p:nvSpPr>
          <p:cNvPr id="29703" name="Text Placeholder 29702"/>
          <p:cNvSpPr>
            <a:spLocks noGrp="1"/>
          </p:cNvSpPr>
          <p:nvPr>
            <p:ph type="body" idx="1"/>
          </p:nvPr>
        </p:nvSpPr>
        <p:spPr>
          <a:ln/>
        </p:spPr>
        <p:txBody>
          <a:bodyPr lIns="92126" tIns="46063" rIns="92126" bIns="46063"/>
          <a:p>
            <a:pPr lvl="0"/>
            <a:r>
              <a:t>We have seen that we desperately need good ‘size’ measures for two main reasons:</a:t>
            </a:r>
          </a:p>
          <a:p>
            <a:pPr lvl="0"/>
            <a:r>
              <a:t>1. As a normalising factor for measures of quality, productivity etc</a:t>
            </a:r>
            <a:br/>
            <a:r>
              <a:t>2. As a key input for cost estimation</a:t>
            </a:r>
          </a:p>
          <a:p>
            <a:pPr lvl="0"/>
            <a:r>
              <a:t>If function points truly measure the attribute functionality then this is a much better notion of size than LOC. Moreover, as far as cost estimation is concerned function points avoid the other key problem identified for LOC (or the similar KDSI in COCOMO): We do not have to predict FP; they are derived from the specification document.</a:t>
            </a:r>
          </a:p>
          <a:p>
            <a:pPr lvl="0"/>
            <a:r>
              <a:rPr u="sng"/>
              <a:t>Function point details:</a:t>
            </a:r>
            <a:r>
              <a:t> </a:t>
            </a:r>
          </a:p>
          <a:p>
            <a:pPr lvl="0"/>
            <a:r>
              <a:rPr b="1"/>
              <a:t>External inputs</a:t>
            </a:r>
            <a:r>
              <a:t> are those from the user which provide distinct application-oriented data, such as file names and menu selections. Inquiries are not included (they are counted separately.</a:t>
            </a:r>
            <a:br/>
            <a:r>
              <a:rPr b="1"/>
              <a:t>External outputs</a:t>
            </a:r>
            <a:r>
              <a:t> are those to the user, such as reports and messages</a:t>
            </a:r>
            <a:br/>
            <a:r>
              <a:rPr b="1"/>
              <a:t>External inquiries</a:t>
            </a:r>
            <a:r>
              <a:t> are interactive inputs requiring a response</a:t>
            </a:r>
            <a:br/>
            <a:r>
              <a:rPr b="1"/>
              <a:t>External files</a:t>
            </a:r>
            <a:r>
              <a:t> are machine readable interfaces to other systems</a:t>
            </a:r>
            <a:br/>
            <a:r>
              <a:rPr b="1"/>
              <a:t>Internal files</a:t>
            </a:r>
            <a:r>
              <a:t> are logical master files in the system</a:t>
            </a:r>
          </a:p>
          <a:p>
            <a:pPr lvl="0"/>
            <a:r>
              <a:t>The weighting factors for each instance of these items are:</a:t>
            </a:r>
          </a:p>
          <a:p>
            <a:pPr lvl="1"/>
            <a:r>
              <a:t>                                 simple  average   complex</a:t>
            </a:r>
          </a:p>
          <a:p>
            <a:pPr lvl="1"/>
            <a:r>
              <a:rPr dirty="0"/>
              <a:t>External inputs		</a:t>
            </a:r>
            <a:r>
              <a:t>3           4            6</a:t>
            </a:r>
            <a:br/>
            <a:r>
              <a:t>External outputs 	4           5            7</a:t>
            </a:r>
            <a:br/>
            <a:r>
              <a:t>External inquiries	3           4            6</a:t>
            </a:r>
            <a:br/>
            <a:r>
              <a:t>External files	7           10          15</a:t>
            </a:r>
            <a:br/>
            <a:r>
              <a:t>Internal files 	5           7            10</a:t>
            </a:r>
          </a:p>
          <a:p>
            <a:pPr lvl="0"/>
            <a:r>
              <a:t>To compute UFC just multiply relevant weighting factors for each item and sum them up. The TFC adjustment factor is given on the next page</a:t>
            </a:r>
          </a:p>
          <a:p>
            <a:pPr lvl="0"/>
          </a:p>
          <a:p>
            <a:pPr lvl="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graphicFrame>
        <p:nvGraphicFramePr>
          <p:cNvPr id="31748" name="Object 31747"/>
          <p:cNvGraphicFramePr/>
          <p:nvPr/>
        </p:nvGraphicFramePr>
        <p:xfrm>
          <a:off x="2005013" y="7015163"/>
          <a:ext cx="1281112" cy="520700"/>
        </p:xfrm>
        <a:graphic>
          <a:graphicData uri="http://schemas.openxmlformats.org/presentationml/2006/ole">
            <mc:AlternateContent xmlns:mc="http://schemas.openxmlformats.org/markup-compatibility/2006">
              <mc:Choice xmlns:v="urn:schemas-microsoft-com:vml" Requires="v">
                <p:oleObj spid="_x0000_s3077" name="" r:id="rId3" imgW="26925905" imgH="10989310" progId="Equation.DSMT4">
                  <p:embed/>
                </p:oleObj>
              </mc:Choice>
              <mc:Fallback>
                <p:oleObj name="" r:id="rId3" imgW="26925905" imgH="10989310" progId="Equation.DSMT4">
                  <p:embed/>
                  <p:pic>
                    <p:nvPicPr>
                      <p:cNvPr id="0" name="Picture 3076"/>
                      <p:cNvPicPr/>
                      <p:nvPr/>
                    </p:nvPicPr>
                    <p:blipFill>
                      <a:blip r:embed="rId4"/>
                      <a:stretch>
                        <a:fillRect/>
                      </a:stretch>
                    </p:blipFill>
                    <p:spPr>
                      <a:xfrm>
                        <a:off x="2005013" y="7015163"/>
                        <a:ext cx="1281112" cy="520700"/>
                      </a:xfrm>
                      <a:prstGeom prst="rect">
                        <a:avLst/>
                      </a:prstGeom>
                      <a:noFill/>
                      <a:ln w="38100">
                        <a:noFill/>
                        <a:miter/>
                      </a:ln>
                    </p:spPr>
                  </p:pic>
                </p:oleObj>
              </mc:Fallback>
            </mc:AlternateContent>
          </a:graphicData>
        </a:graphic>
      </p:graphicFrame>
      <p:sp>
        <p:nvSpPr>
          <p:cNvPr id="31749" name="Rectangles 31748"/>
          <p:cNvSpPr/>
          <p:nvPr/>
        </p:nvSpPr>
        <p:spPr>
          <a:xfrm>
            <a:off x="749300" y="7572375"/>
            <a:ext cx="5248275" cy="2252663"/>
          </a:xfrm>
          <a:prstGeom prst="rect">
            <a:avLst/>
          </a:prstGeom>
          <a:noFill/>
          <a:ln w="9525">
            <a:noFill/>
          </a:ln>
        </p:spPr>
        <p:txBody>
          <a:bodyPr lIns="92126" tIns="46063" rIns="92126" bIns="46063"/>
          <a:p>
            <a:pPr lvl="0">
              <a:lnSpc>
                <a:spcPct val="90000"/>
              </a:lnSpc>
              <a:spcBef>
                <a:spcPct val="40000"/>
              </a:spcBef>
            </a:pPr>
            <a:r>
              <a:rPr sz="1000" b="0" err="1">
                <a:effectLst/>
                <a:latin typeface="Arial" panose="020B0604020202020204" pitchFamily="34" charset="0"/>
              </a:rPr>
              <a:t>which varies from 0.65 if each Fi </a:t>
            </a:r>
            <a:r>
              <a:rPr sz="1000" b="0" err="1">
                <a:effectLst/>
                <a:latin typeface="Arial" panose="020B0604020202020204" pitchFamily="34" charset="0"/>
              </a:rPr>
              <a:t>= 0 up to 1.35 if each fi</a:t>
            </a:r>
            <a:r>
              <a:rPr sz="1000" b="0">
                <a:effectLst/>
                <a:latin typeface="Arial" panose="020B0604020202020204" pitchFamily="34" charset="0"/>
              </a:rPr>
              <a:t>=5</a:t>
            </a:r>
            <a:endParaRPr sz="1000" b="0">
              <a:effectLst/>
              <a:latin typeface="Arial" panose="020B0604020202020204" pitchFamily="34" charset="0"/>
            </a:endParaRPr>
          </a:p>
          <a:p>
            <a:pPr lvl="0">
              <a:lnSpc>
                <a:spcPct val="90000"/>
              </a:lnSpc>
              <a:spcBef>
                <a:spcPct val="40000"/>
              </a:spcBef>
            </a:pPr>
            <a:r>
              <a:rPr sz="1000" b="0">
                <a:effectLst/>
                <a:latin typeface="Arial" panose="020B0604020202020204" pitchFamily="34" charset="0"/>
              </a:rPr>
              <a:t>Now to compute the adjusted function point count FP we have to multiply UFC by TCF. In the example, let us assume that F3,F5,F9,F11,F12,F13 are all rated 0; that F1,F2,F6,F7,F8,F14 are all rated 3; and that F4,F10 are rated 5.</a:t>
            </a:r>
            <a:endParaRPr sz="1000" b="0">
              <a:effectLst/>
              <a:latin typeface="Arial" panose="020B0604020202020204" pitchFamily="34" charset="0"/>
            </a:endParaRPr>
          </a:p>
          <a:p>
            <a:pPr lvl="1">
              <a:lnSpc>
                <a:spcPct val="90000"/>
              </a:lnSpc>
              <a:spcBef>
                <a:spcPct val="40000"/>
              </a:spcBef>
            </a:pPr>
            <a:r>
              <a:rPr sz="1000" b="0">
                <a:effectLst/>
                <a:latin typeface="Arial" panose="020B0604020202020204" pitchFamily="34" charset="0"/>
              </a:rPr>
              <a:t>Then TCF = 0.65 + 0.1 (6*0 + 6*3 + 2*5) = 0.65 + 0.1* 28 = 0.93</a:t>
            </a:r>
            <a:endParaRPr sz="1000" b="0">
              <a:effectLst/>
              <a:latin typeface="Arial" panose="020B0604020202020204" pitchFamily="34" charset="0"/>
            </a:endParaRPr>
          </a:p>
          <a:p>
            <a:pPr lvl="1">
              <a:lnSpc>
                <a:spcPct val="90000"/>
              </a:lnSpc>
              <a:spcBef>
                <a:spcPct val="40000"/>
              </a:spcBef>
            </a:pPr>
            <a:r>
              <a:rPr sz="1000" b="0">
                <a:effectLst/>
                <a:latin typeface="Arial" panose="020B0604020202020204" pitchFamily="34" charset="0"/>
              </a:rPr>
              <a:t>Thus FP = 58 * 0.93 = 54</a:t>
            </a:r>
            <a:endParaRPr sz="1000" b="0">
              <a:effectLst/>
              <a:latin typeface="Arial" panose="020B0604020202020204" pitchFamily="34" charset="0"/>
            </a:endParaRPr>
          </a:p>
          <a:p>
            <a:pPr lvl="0">
              <a:lnSpc>
                <a:spcPct val="90000"/>
              </a:lnSpc>
              <a:spcBef>
                <a:spcPct val="40000"/>
              </a:spcBef>
            </a:pPr>
            <a:r>
              <a:rPr sz="1000" b="0">
                <a:effectLst/>
                <a:latin typeface="Arial" panose="020B0604020202020204" pitchFamily="34" charset="0"/>
              </a:rPr>
              <a:t>If, for example, we know that on average an FP takes 2 person days to implement, then we can predict that it will take 108 person days to implement the Spell-Checker application.</a:t>
            </a:r>
            <a:endParaRPr sz="1000" b="0">
              <a:effectLst/>
              <a:latin typeface="Arial" panose="020B0604020202020204" pitchFamily="34" charset="0"/>
            </a:endParaRPr>
          </a:p>
        </p:txBody>
      </p:sp>
      <p:sp>
        <p:nvSpPr>
          <p:cNvPr id="31754" name="Slide Image Placeholder 31753"/>
          <p:cNvSpPr>
            <a:spLocks noTextEdit="1"/>
          </p:cNvSpPr>
          <p:nvPr>
            <p:ph type="sldImg"/>
          </p:nvPr>
        </p:nvSpPr>
        <p:spPr>
          <a:xfrm>
            <a:off x="1066800" y="871538"/>
            <a:ext cx="4616450" cy="3462337"/>
          </a:xfrm>
          <a:ln/>
        </p:spPr>
      </p:sp>
      <p:sp>
        <p:nvSpPr>
          <p:cNvPr id="31755" name="Text Placeholder 31754"/>
          <p:cNvSpPr>
            <a:spLocks noGrp="1"/>
          </p:cNvSpPr>
          <p:nvPr>
            <p:ph type="body" idx="1"/>
          </p:nvPr>
        </p:nvSpPr>
        <p:spPr>
          <a:ln/>
        </p:spPr>
        <p:txBody>
          <a:bodyPr lIns="92126" tIns="46063" rIns="92126" bIns="46063"/>
          <a:p>
            <a:pPr lvl="0"/>
            <a:r>
              <a:rPr err="1"/>
              <a:t>External inputs:  document file-name, personal dictionary</a:t>
            </a:r>
            <a:br>
              <a:rPr err="1"/>
            </a:br>
            <a:r>
              <a:rPr err="1"/>
              <a:t>External outputs : report on misspelt </a:t>
            </a:r>
            <a:r>
              <a:t>words, #words processed message, #errors message</a:t>
            </a:r>
            <a:br/>
            <a:r>
              <a:t>External inquiries: words processed, errors so far</a:t>
            </a:r>
            <a:br/>
            <a:r>
              <a:t>External files: document file, personal dictionary</a:t>
            </a:r>
            <a:br/>
            <a:r>
              <a:t>Internal files: dictionary</a:t>
            </a:r>
          </a:p>
          <a:p>
            <a:pPr lvl="0"/>
            <a:r>
              <a:t>The Technical Complexity Factor (TCF) is determined by first rating the following 14 factors on a ‘scale’ 0,1,2,3,4,5 where 0 means irrelevant and 5 means essential:</a:t>
            </a:r>
          </a:p>
          <a:p>
            <a:pPr lvl="0"/>
            <a:r>
              <a:t>F1   Reliable back-up and recovery      F2   Data communications</a:t>
            </a:r>
            <a:br/>
            <a:r>
              <a:t>F3   Distributed functions                      F4   Performance</a:t>
            </a:r>
            <a:br/>
            <a:r>
              <a:t>F5   Heavily used configuration             F6  On-line data entry</a:t>
            </a:r>
            <a:br/>
            <a:r>
              <a:t>F7   Operational ease                            F8  On-line update</a:t>
            </a:r>
            <a:br/>
            <a:r>
              <a:t>F9   Complex interface                          F10 Complex processing</a:t>
            </a:r>
            <a:br/>
            <a:r>
              <a:t>F11 Reusability                                     F12 Installation ease</a:t>
            </a:r>
            <a:br/>
            <a:r>
              <a:t>F13 Multiple sites                                  F14 Facilitate change</a:t>
            </a:r>
          </a:p>
          <a:p>
            <a:pPr lvl="0"/>
          </a:p>
          <a:p>
            <a:pPr lvl="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33796" name="Slide Image Placeholder 33795"/>
          <p:cNvSpPr>
            <a:spLocks noTextEdit="1"/>
          </p:cNvSpPr>
          <p:nvPr>
            <p:ph type="sldImg"/>
          </p:nvPr>
        </p:nvSpPr>
        <p:spPr>
          <a:xfrm>
            <a:off x="1066800" y="871538"/>
            <a:ext cx="4616450" cy="3462337"/>
          </a:xfrm>
          <a:ln/>
        </p:spPr>
      </p:sp>
      <p:sp>
        <p:nvSpPr>
          <p:cNvPr id="33797" name="Text Placeholder 33796"/>
          <p:cNvSpPr>
            <a:spLocks noGrp="1"/>
          </p:cNvSpPr>
          <p:nvPr>
            <p:ph type="body" idx="1"/>
          </p:nvPr>
        </p:nvSpPr>
        <p:spPr>
          <a:ln/>
        </p:spPr>
        <p:txBody>
          <a:bodyPr lIns="92126" tIns="46063" rIns="92126" bIns="46063"/>
          <a:p>
            <a:pPr lvl="0"/>
            <a:r>
              <a:rPr err="1"/>
              <a:t>The original motivation for FP’s was for effort prediction. In its simplest form the idea is to compute, in a given organisation, the average number of person days required to implement an FP. This is done by looking at completed projects. Given enough data you plot a curve of FPs </a:t>
            </a:r>
            <a:r>
              <a:rPr err="1"/>
              <a:t>versus effort. For new projects you count the number of function points in the specification (this is not supposed to change as the project moves toward implementation), and interpolate the effort required using the curve.</a:t>
            </a:r>
            <a:endParaRPr err="1"/>
          </a:p>
          <a:p>
            <a:pPr lvl="0"/>
            <a:r>
              <a:rPr err="1"/>
              <a:t>FPs </a:t>
            </a:r>
            <a:r>
              <a:rPr err="1"/>
              <a:t>have become very widely used as a size measure. There is an international standards committee for FP counting. It has been claimed that in the Netherlands 60% of all major new  software development contracts are based on FPs </a:t>
            </a:r>
            <a:r>
              <a:t>for defining commitments and effort.</a:t>
            </a:r>
          </a:p>
          <a:p>
            <a:pPr lvl="0"/>
            <a:r>
              <a:rPr err="1"/>
              <a:t>The major criticism of FPs </a:t>
            </a:r>
            <a:r>
              <a:t>is that they are unnecessarily complex. Indeed empirical studies have suggested that the TCF adds very little in practical terms. For example, effort prediction using the unadjusted function count is no worse than when  the TCF is added.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35844" name="Slide Image Placeholder 35843"/>
          <p:cNvSpPr>
            <a:spLocks noTextEdit="1"/>
          </p:cNvSpPr>
          <p:nvPr>
            <p:ph type="sldImg"/>
          </p:nvPr>
        </p:nvSpPr>
        <p:spPr>
          <a:xfrm>
            <a:off x="1066800" y="871538"/>
            <a:ext cx="4616450" cy="3462337"/>
          </a:xfrm>
          <a:ln/>
        </p:spPr>
      </p:sp>
      <p:sp>
        <p:nvSpPr>
          <p:cNvPr id="35845" name="Text Placeholder 35844"/>
          <p:cNvSpPr>
            <a:spLocks noGrp="1"/>
          </p:cNvSpPr>
          <p:nvPr>
            <p:ph type="body" idx="1"/>
          </p:nvPr>
        </p:nvSpPr>
        <p:spPr>
          <a:ln/>
        </p:spPr>
        <p:txBody>
          <a:bodyPr lIns="92126" tIns="46063" rIns="92126" bIns="46063"/>
          <a:p>
            <a:pPr lvl="0"/>
            <a:r>
              <a:t>This table (based on empirical research) highlights the different functionality of a source statement (or LOC) in different languages. Thus, for example, coding a program of 1 Function Point in Assembler requires approx 320 statements, which is 10 times as many statements needed for coding the same program in APL.</a:t>
            </a:r>
          </a:p>
          <a:p>
            <a:pPr lvl="0"/>
            <a:r>
              <a:t>Evidence such as this confirms the problems of using LOC as a size measure.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287170" name="Slide Image Placeholder 1287169"/>
          <p:cNvSpPr>
            <a:spLocks noTextEdit="1"/>
          </p:cNvSpPr>
          <p:nvPr>
            <p:ph type="sldImg"/>
          </p:nvPr>
        </p:nvSpPr>
        <p:spPr>
          <a:ln/>
        </p:spPr>
      </p:sp>
      <p:sp>
        <p:nvSpPr>
          <p:cNvPr id="1287171" name="Text Placeholder 1287170"/>
          <p:cNvSpPr>
            <a:spLocks noGrp="1"/>
          </p:cNvSpPr>
          <p:nvPr>
            <p:ph type="body" idx="1"/>
          </p:nvPr>
        </p:nvSpPr>
        <p:spPr>
          <a:ln/>
        </p:spPr>
        <p:txBody>
          <a:bodyPr lIns="92126" tIns="46063" rIns="92126" bIns="46063"/>
          <a:p>
            <a:pPr lvl="0"/>
            <a:r>
              <a:t>The LOC measure is the most commonly used. software measure The major problem with this measure is that it is used as a size measure (rather than just a measure of length). As such it has been used as a surrogate for attributes like effort, functionality, and complexity.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01378" name="Slide Image Placeholder 101377"/>
          <p:cNvSpPr>
            <a:spLocks noTextEdit="1"/>
          </p:cNvSpPr>
          <p:nvPr>
            <p:ph type="sldImg"/>
          </p:nvPr>
        </p:nvSpPr>
        <p:spPr>
          <a:xfrm>
            <a:off x="1066800" y="871538"/>
            <a:ext cx="4616450" cy="3462337"/>
          </a:xfrm>
          <a:ln/>
        </p:spPr>
      </p:sp>
      <p:sp>
        <p:nvSpPr>
          <p:cNvPr id="101379" name="Text Placeholder 101378"/>
          <p:cNvSpPr>
            <a:spLocks noGrp="1"/>
          </p:cNvSpPr>
          <p:nvPr>
            <p:ph type="body" idx="1"/>
          </p:nvPr>
        </p:nvSpPr>
        <p:spPr>
          <a:ln/>
        </p:spPr>
        <p:txBody>
          <a:bodyPr lIns="92126" tIns="46063" rIns="92126" bIns="46063"/>
          <a:p>
            <a:pPr lvl="0"/>
            <a:r>
              <a:t>A </a:t>
            </a:r>
            <a:r>
              <a:rPr i="1"/>
              <a:t>fault</a:t>
            </a:r>
            <a:r>
              <a:t> occurs when a human error results in a mistake in some software product. That is, the fault is the encoding of the human error. For example, a developer might misunderstand a user interface requirement, and therefore create a design that includes the misunderstanding. The design fault can also result in incorrect code, as well as incorrect instructions in the user manual. Thus, a single error can result in one or more faults, and a fault can reside in any of the products of development.</a:t>
            </a:r>
          </a:p>
          <a:p>
            <a:pPr lvl="0"/>
            <a:r>
              <a:t>On the other hand, a </a:t>
            </a:r>
            <a:r>
              <a:rPr i="1"/>
              <a:t>failure</a:t>
            </a:r>
            <a:r>
              <a:t> is the departure of a system from its required behaviour. Failures can be discovered both before and after system delivery, as they can occur in testing as well as in operation. It is important to note that we are comparing actual system behaviour with required behaviour, rather than with specified behaviour, because faults in the requirements documents can result in failures, too.</a:t>
            </a:r>
          </a:p>
          <a:p>
            <a:pPr lvl="0"/>
            <a:r>
              <a:t>In some sense, you can think of faults and failures as inside and outside views of the system. Faults represent problems that the developer sees, while failures are problems that the user sees. Not every fault corresponds to a failure, since the conditions under which a fault results in system failure may never be met. </a:t>
            </a:r>
          </a:p>
          <a:p>
            <a:pPr lvl="0"/>
            <a:r>
              <a:t>Actual example:</a:t>
            </a:r>
          </a:p>
          <a:p>
            <a:pPr lvl="0"/>
            <a:r>
              <a:t>Human error: Failure to distinguish signed and absolute value numbers in an algorithm</a:t>
            </a:r>
          </a:p>
          <a:p>
            <a:pPr lvl="0"/>
            <a:r>
              <a:t> resulted in:</a:t>
            </a:r>
          </a:p>
          <a:p>
            <a:pPr lvl="0"/>
            <a:r>
              <a:t>Fault: ‘X:=Y’ is coded instead of ‘X:= ABS(Y)’</a:t>
            </a:r>
          </a:p>
          <a:p>
            <a:pPr lvl="0"/>
            <a:r>
              <a:t> which in  turn led to</a:t>
            </a:r>
          </a:p>
          <a:p>
            <a:pPr lvl="0"/>
            <a:r>
              <a:t>Failure: Nuclear reactor shut down because it was determined wrongly  that a meltdown was likely.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289218" name="Slide Image Placeholder 1289217"/>
          <p:cNvSpPr>
            <a:spLocks noTextEdit="1"/>
          </p:cNvSpPr>
          <p:nvPr>
            <p:ph type="sldImg"/>
          </p:nvPr>
        </p:nvSpPr>
        <p:spPr>
          <a:ln/>
        </p:spPr>
      </p:sp>
      <p:sp>
        <p:nvSpPr>
          <p:cNvPr id="1289219" name="Text Placeholder 1289218"/>
          <p:cNvSpPr>
            <a:spLocks noGrp="1"/>
          </p:cNvSpPr>
          <p:nvPr>
            <p:ph type="body" idx="1"/>
          </p:nvPr>
        </p:nvSpPr>
        <p:spPr>
          <a:ln/>
        </p:spPr>
        <p:txBody>
          <a:bodyPr lIns="92126" tIns="46063" rIns="92126" bIns="46063"/>
          <a:p>
            <a:pPr lvl="0"/>
            <a:r>
              <a:t>All of these measures have been used extensively throughout the software industry. The most common, and indeed the most controversial is the measure of programmer productivity (which is effectively an industry standard).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266690" name="Slide Image Placeholder 1266689"/>
          <p:cNvSpPr>
            <a:spLocks noTextEdit="1"/>
          </p:cNvSpPr>
          <p:nvPr>
            <p:ph type="sldImg"/>
          </p:nvPr>
        </p:nvSpPr>
        <p:spPr>
          <a:xfrm>
            <a:off x="1066800" y="871538"/>
            <a:ext cx="4616450" cy="3462337"/>
          </a:xfrm>
          <a:ln/>
        </p:spPr>
      </p:sp>
      <p:sp>
        <p:nvSpPr>
          <p:cNvPr id="1266691" name="Text Placeholder 1266690"/>
          <p:cNvSpPr>
            <a:spLocks noGrp="1"/>
          </p:cNvSpPr>
          <p:nvPr>
            <p:ph type="body" idx="1"/>
          </p:nvPr>
        </p:nvSpPr>
        <p:spPr>
          <a:ln/>
        </p:spPr>
        <p:txBody>
          <a:bodyPr lIns="92126" tIns="46063" rIns="92126" bIns="46063"/>
          <a:p>
            <a:pPr lvl="0"/>
            <a:r>
              <a:t>Any software entity, whose properties we may be interested in measuring  in, may be classified as either a product, process or resource.</a:t>
            </a:r>
          </a:p>
          <a:p>
            <a:pPr lvl="0"/>
            <a:r>
              <a:t>The challenge is to define precisely those specific products, processes, or resources which are to be the subject of measurement. For example, if we want to measure properties of the testing process, such as its total time and the effort input to it, we have to specify precisely what is meant by the testing process: this means specifying when it starts and ends and what are its inputs and outputs. If this process is not properly defined then there will be no consistency in the measurements.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268738" name="Slide Image Placeholder 1268737"/>
          <p:cNvSpPr>
            <a:spLocks noTextEdit="1"/>
          </p:cNvSpPr>
          <p:nvPr>
            <p:ph type="sldImg"/>
          </p:nvPr>
        </p:nvSpPr>
        <p:spPr>
          <a:xfrm>
            <a:off x="1066800" y="871538"/>
            <a:ext cx="4616450" cy="3462337"/>
          </a:xfrm>
          <a:ln/>
        </p:spPr>
      </p:sp>
      <p:sp>
        <p:nvSpPr>
          <p:cNvPr id="1268739" name="Text Placeholder 1268738"/>
          <p:cNvSpPr>
            <a:spLocks noGrp="1"/>
          </p:cNvSpPr>
          <p:nvPr>
            <p:ph type="body" idx="1"/>
          </p:nvPr>
        </p:nvSpPr>
        <p:spPr>
          <a:ln/>
        </p:spPr>
        <p:txBody>
          <a:bodyPr lIns="92126" tIns="46063" rIns="92126" bIns="46063"/>
          <a:p>
            <a:pPr lvl="0"/>
            <a:r>
              <a:t>Although external attributes are the ones that appear to be the most important to measure, we are ultimately dependent on measures of internal attributes if we are going to measure the external ones. </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270786" name="Slide Image Placeholder 1270785"/>
          <p:cNvSpPr>
            <a:spLocks noTextEdit="1"/>
          </p:cNvSpPr>
          <p:nvPr>
            <p:ph type="sldImg"/>
          </p:nvPr>
        </p:nvSpPr>
        <p:spPr>
          <a:xfrm>
            <a:off x="1066800" y="871538"/>
            <a:ext cx="4616450" cy="3462337"/>
          </a:xfrm>
          <a:ln/>
        </p:spPr>
      </p:sp>
      <p:sp>
        <p:nvSpPr>
          <p:cNvPr id="1270787" name="Text Placeholder 1270786"/>
          <p:cNvSpPr>
            <a:spLocks noGrp="1"/>
          </p:cNvSpPr>
          <p:nvPr>
            <p:ph type="body" idx="1"/>
          </p:nvPr>
        </p:nvSpPr>
        <p:spPr>
          <a:ln/>
        </p:spPr>
        <p:txBody>
          <a:bodyPr lIns="92126" tIns="46063" rIns="92126" bIns="46063"/>
          <a:p>
            <a:pPr lvl="0"/>
            <a:r>
              <a:t>For any metrics activity you need to ask:</a:t>
            </a:r>
          </a:p>
          <a:p>
            <a:pPr lvl="1"/>
            <a:r>
              <a:t>Is this measurement for assessment or prediction?</a:t>
            </a:r>
          </a:p>
          <a:p>
            <a:pPr lvl="1"/>
            <a:r>
              <a:t>What are the entities being measured (specifically what are the precise products, processes, resources)?</a:t>
            </a:r>
          </a:p>
          <a:p>
            <a:pPr lvl="1"/>
            <a:r>
              <a:t>Which attributes, and are they internal or external?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03426" name="Slide Image Placeholder 103425"/>
          <p:cNvSpPr>
            <a:spLocks noTextEdit="1"/>
          </p:cNvSpPr>
          <p:nvPr>
            <p:ph type="sldImg"/>
          </p:nvPr>
        </p:nvSpPr>
        <p:spPr>
          <a:xfrm>
            <a:off x="1066800" y="871538"/>
            <a:ext cx="4616450" cy="3462337"/>
          </a:xfrm>
          <a:ln/>
        </p:spPr>
      </p:sp>
      <p:sp>
        <p:nvSpPr>
          <p:cNvPr id="103427" name="Text Placeholder 103426"/>
          <p:cNvSpPr>
            <a:spLocks noGrp="1"/>
          </p:cNvSpPr>
          <p:nvPr>
            <p:ph type="body" idx="1"/>
          </p:nvPr>
        </p:nvSpPr>
        <p:spPr>
          <a:ln/>
        </p:spPr>
        <p:txBody>
          <a:bodyPr lIns="92126" tIns="46063" rIns="92126" bIns="46063"/>
          <a:p>
            <a:pPr lvl="0"/>
            <a:r>
              <a:t>We now  need to introduce a further stage to this failure process that of the processing error. In general, the triggering of a fault may not lead to instantaneous failure; rather, an erroneous state arises within the system which at some later time leads to failure. Whether the failure happens will depend on the sequence of inputs processed by the system - a fault may reside in a program segment that is never executed thus preventing the processing error from occurring.</a:t>
            </a:r>
          </a:p>
          <a:p>
            <a:pPr lvl="0"/>
            <a:r>
              <a:t>We can think of processing errors as intermediate states which when propagated through the system ultimately lead to failure. A basic example would be where an operating system fault is triggered by a particular input resulting in a processing error that causes a another processing error in the word-processor which then crashes.</a:t>
            </a:r>
          </a:p>
          <a:p>
            <a:pPr lvl="0"/>
            <a:r>
              <a:t>If this erroneous state can be detected and countered before it is triggered by the input, it is possible to avoid the failure. It is this possibility which has led to the growth of the field of software fault tolerance - the search for methods which enable software to operate dependably even when it contains faults which have been triggered.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956418" name="Slide Image Placeholder 956417"/>
          <p:cNvSpPr>
            <a:spLocks noTextEdit="1"/>
          </p:cNvSpPr>
          <p:nvPr>
            <p:ph type="sldImg"/>
          </p:nvPr>
        </p:nvSpPr>
        <p:spPr>
          <a:xfrm>
            <a:off x="1066800" y="871538"/>
            <a:ext cx="4616450" cy="3462337"/>
          </a:xfrm>
          <a:ln>
            <a:solidFill>
              <a:schemeClr val="tx1">
                <a:alpha val="100000"/>
              </a:schemeClr>
            </a:solidFill>
          </a:ln>
        </p:spPr>
      </p:sp>
      <p:sp>
        <p:nvSpPr>
          <p:cNvPr id="956419" name="Text Placeholder 956418"/>
          <p:cNvSpPr>
            <a:spLocks noGrp="1"/>
          </p:cNvSpPr>
          <p:nvPr>
            <p:ph type="body" idx="1"/>
          </p:nvPr>
        </p:nvSpPr>
        <p:spPr>
          <a:xfrm>
            <a:off x="898525" y="4729163"/>
            <a:ext cx="4949825" cy="1946275"/>
          </a:xfrm>
          <a:ln/>
        </p:spPr>
        <p:txBody>
          <a:bodyPr vert="horz" wrap="square" lIns="92126" tIns="46063" rIns="92126" bIns="46063" anchor="t"/>
          <a:p>
            <a:pPr lvl="0"/>
            <a:r>
              <a:t>In real systems most faults are ‘benign’ in the sense that they lead only to very rare failures. Conversely a small proportion of faults account for most common failures.</a:t>
            </a:r>
          </a:p>
          <a:p>
            <a:pPr lvl="0"/>
            <a:r>
              <a:t>Below MTTF = Mean Time To Failure</a:t>
            </a:r>
          </a:p>
          <a:p>
            <a:pPr lvl="0"/>
            <a:r>
              <a:t>Adams looked at the failure data for these products. If a product was running on n installation each for y years when a particular failure is first observed at one of the installations then the Time to Failure is n </a:t>
            </a:r>
            <a:r>
              <a:rPr>
                <a:latin typeface="Symbol" panose="05050102010706020507" charset="2"/>
              </a:rPr>
              <a:t>´ </a:t>
            </a:r>
            <a:r>
              <a:t>y years. </a:t>
            </a:r>
          </a:p>
          <a:p>
            <a:pPr lvl="0"/>
            <a:r>
              <a:t>What the chart shows is that 35% of all failures are ‘very rare’ failures, i.e. those with MTTF of &gt; 5000 years. In practical terms such failures are almost certainly only observed at one installation out of  the many thousands which use the software. Conversely, a very small proportion of all failures (&lt; 2%) are the ‘common’ failures, i.e. those with MTTF of &lt; 50 years. The Adams’ data highlights the danger of associating a measure of fault density with software quality (especially if quality is synonymous with reliability which is defined as the probability of failure-free operation in a given time period under given operational conditions).</a:t>
            </a:r>
          </a:p>
          <a:p>
            <a:pPr lvl="0"/>
            <a:r>
              <a:t>See [Adams 84] for more details</a:t>
            </a:r>
          </a:p>
        </p:txBody>
      </p:sp>
      <p:grpSp>
        <p:nvGrpSpPr>
          <p:cNvPr id="956420" name="Group 956419"/>
          <p:cNvGrpSpPr/>
          <p:nvPr/>
        </p:nvGrpSpPr>
        <p:grpSpPr>
          <a:xfrm>
            <a:off x="1579563" y="7024688"/>
            <a:ext cx="3641725" cy="2044700"/>
            <a:chOff x="995" y="4422"/>
            <a:chExt cx="2292" cy="1286"/>
          </a:xfrm>
        </p:grpSpPr>
        <p:sp>
          <p:nvSpPr>
            <p:cNvPr id="956421" name="Rectangles 956420"/>
            <p:cNvSpPr/>
            <p:nvPr/>
          </p:nvSpPr>
          <p:spPr>
            <a:xfrm>
              <a:off x="2653" y="5190"/>
              <a:ext cx="454" cy="135"/>
            </a:xfrm>
            <a:prstGeom prst="rect">
              <a:avLst/>
            </a:prstGeom>
            <a:noFill/>
            <a:ln w="9525">
              <a:noFill/>
            </a:ln>
          </p:spPr>
          <p:txBody>
            <a:bodyPr lIns="92580" tIns="46290" rIns="92580" bIns="46290">
              <a:spAutoFit/>
            </a:bodyPr>
            <a:p>
              <a:pPr lvl="0"/>
              <a:r>
                <a:rPr sz="800" b="1">
                  <a:effectLst/>
                  <a:latin typeface="MS Sans Serif" charset="0"/>
                </a:rPr>
                <a:t>M = MTTF</a:t>
              </a:r>
              <a:endParaRPr sz="800" b="1">
                <a:effectLst/>
                <a:latin typeface="MS Sans Serif" charset="0"/>
              </a:endParaRPr>
            </a:p>
          </p:txBody>
        </p:sp>
        <p:sp>
          <p:nvSpPr>
            <p:cNvPr id="956422" name="Rectangles 956421"/>
            <p:cNvSpPr/>
            <p:nvPr/>
          </p:nvSpPr>
          <p:spPr>
            <a:xfrm>
              <a:off x="995" y="5512"/>
              <a:ext cx="2292" cy="196"/>
            </a:xfrm>
            <a:prstGeom prst="rect">
              <a:avLst/>
            </a:prstGeom>
            <a:noFill/>
            <a:ln w="9525">
              <a:noFill/>
            </a:ln>
          </p:spPr>
          <p:txBody>
            <a:bodyPr lIns="92580" tIns="46290" rIns="92580" bIns="46290">
              <a:spAutoFit/>
            </a:bodyPr>
            <a:p>
              <a:pPr marL="285750" lvl="0" indent="-285750">
                <a:lnSpc>
                  <a:spcPct val="90000"/>
                </a:lnSpc>
                <a:spcBef>
                  <a:spcPct val="30000"/>
                </a:spcBef>
              </a:pPr>
              <a:r>
                <a:rPr sz="800" b="1">
                  <a:effectLst/>
                  <a:latin typeface="Arial" panose="020B0604020202020204" pitchFamily="34" charset="0"/>
                </a:rPr>
                <a:t>Sample from 9 major software products, each with many thousands of years logged use world wide</a:t>
              </a:r>
              <a:endParaRPr sz="800" b="1">
                <a:effectLst/>
                <a:latin typeface="Arial" panose="020B0604020202020204" pitchFamily="34" charset="0"/>
              </a:endParaRPr>
            </a:p>
          </p:txBody>
        </p:sp>
        <p:sp>
          <p:nvSpPr>
            <p:cNvPr id="956423" name="Freeform 956422"/>
            <p:cNvSpPr/>
            <p:nvPr/>
          </p:nvSpPr>
          <p:spPr>
            <a:xfrm>
              <a:off x="1581" y="4869"/>
              <a:ext cx="80" cy="285"/>
            </a:xfrm>
            <a:custGeom>
              <a:avLst/>
              <a:gdLst/>
              <a:ahLst/>
              <a:cxnLst/>
              <a:pathLst>
                <a:path w="80" h="285">
                  <a:moveTo>
                    <a:pt x="79" y="129"/>
                  </a:moveTo>
                  <a:lnTo>
                    <a:pt x="74" y="124"/>
                  </a:lnTo>
                  <a:lnTo>
                    <a:pt x="62" y="116"/>
                  </a:lnTo>
                  <a:lnTo>
                    <a:pt x="59" y="116"/>
                  </a:lnTo>
                  <a:lnTo>
                    <a:pt x="51" y="107"/>
                  </a:lnTo>
                  <a:lnTo>
                    <a:pt x="46" y="103"/>
                  </a:lnTo>
                  <a:lnTo>
                    <a:pt x="39" y="94"/>
                  </a:lnTo>
                  <a:lnTo>
                    <a:pt x="35" y="90"/>
                  </a:lnTo>
                  <a:lnTo>
                    <a:pt x="27" y="81"/>
                  </a:lnTo>
                  <a:lnTo>
                    <a:pt x="27" y="77"/>
                  </a:lnTo>
                  <a:lnTo>
                    <a:pt x="19" y="68"/>
                  </a:lnTo>
                  <a:lnTo>
                    <a:pt x="19" y="64"/>
                  </a:lnTo>
                  <a:lnTo>
                    <a:pt x="11" y="56"/>
                  </a:lnTo>
                  <a:lnTo>
                    <a:pt x="11" y="51"/>
                  </a:lnTo>
                  <a:lnTo>
                    <a:pt x="7" y="43"/>
                  </a:lnTo>
                  <a:lnTo>
                    <a:pt x="3" y="38"/>
                  </a:lnTo>
                  <a:lnTo>
                    <a:pt x="3" y="30"/>
                  </a:lnTo>
                  <a:lnTo>
                    <a:pt x="3" y="25"/>
                  </a:lnTo>
                  <a:lnTo>
                    <a:pt x="0" y="17"/>
                  </a:lnTo>
                  <a:lnTo>
                    <a:pt x="0" y="13"/>
                  </a:lnTo>
                  <a:lnTo>
                    <a:pt x="0" y="4"/>
                  </a:lnTo>
                  <a:lnTo>
                    <a:pt x="0" y="0"/>
                  </a:lnTo>
                  <a:lnTo>
                    <a:pt x="0" y="155"/>
                  </a:lnTo>
                  <a:lnTo>
                    <a:pt x="0" y="159"/>
                  </a:lnTo>
                  <a:lnTo>
                    <a:pt x="0" y="167"/>
                  </a:lnTo>
                  <a:lnTo>
                    <a:pt x="0" y="171"/>
                  </a:lnTo>
                  <a:lnTo>
                    <a:pt x="3" y="180"/>
                  </a:lnTo>
                  <a:lnTo>
                    <a:pt x="3" y="184"/>
                  </a:lnTo>
                  <a:lnTo>
                    <a:pt x="3" y="193"/>
                  </a:lnTo>
                  <a:lnTo>
                    <a:pt x="7" y="197"/>
                  </a:lnTo>
                  <a:lnTo>
                    <a:pt x="11" y="206"/>
                  </a:lnTo>
                  <a:lnTo>
                    <a:pt x="11" y="210"/>
                  </a:lnTo>
                  <a:lnTo>
                    <a:pt x="19" y="219"/>
                  </a:lnTo>
                  <a:lnTo>
                    <a:pt x="19" y="223"/>
                  </a:lnTo>
                  <a:lnTo>
                    <a:pt x="27" y="232"/>
                  </a:lnTo>
                  <a:lnTo>
                    <a:pt x="27" y="236"/>
                  </a:lnTo>
                  <a:lnTo>
                    <a:pt x="35" y="245"/>
                  </a:lnTo>
                  <a:lnTo>
                    <a:pt x="39" y="249"/>
                  </a:lnTo>
                  <a:lnTo>
                    <a:pt x="46" y="258"/>
                  </a:lnTo>
                  <a:lnTo>
                    <a:pt x="51" y="262"/>
                  </a:lnTo>
                  <a:lnTo>
                    <a:pt x="59" y="270"/>
                  </a:lnTo>
                  <a:lnTo>
                    <a:pt x="62" y="270"/>
                  </a:lnTo>
                  <a:lnTo>
                    <a:pt x="74" y="279"/>
                  </a:lnTo>
                  <a:lnTo>
                    <a:pt x="79" y="284"/>
                  </a:lnTo>
                  <a:lnTo>
                    <a:pt x="79" y="129"/>
                  </a:lnTo>
                </a:path>
              </a:pathLst>
            </a:custGeom>
            <a:solidFill>
              <a:srgbClr val="400000"/>
            </a:solidFill>
            <a:ln w="12700" cap="rnd" cmpd="sng">
              <a:solidFill>
                <a:srgbClr val="000000">
                  <a:alpha val="100000"/>
                </a:srgbClr>
              </a:solidFill>
              <a:prstDash val="solid"/>
              <a:headEnd type="none" w="med" len="med"/>
              <a:tailEnd type="none" w="med" len="med"/>
            </a:ln>
          </p:spPr>
          <p:txBody>
            <a:bodyPr/>
            <a:p>
              <a:endParaRPr lang="en-US"/>
            </a:p>
          </p:txBody>
        </p:sp>
        <p:sp>
          <p:nvSpPr>
            <p:cNvPr id="956424" name="Freeform 956423"/>
            <p:cNvSpPr/>
            <p:nvPr/>
          </p:nvSpPr>
          <p:spPr>
            <a:xfrm>
              <a:off x="2508" y="4869"/>
              <a:ext cx="192" cy="345"/>
            </a:xfrm>
            <a:custGeom>
              <a:avLst/>
              <a:gdLst/>
              <a:ahLst/>
              <a:cxnLst/>
              <a:pathLst>
                <a:path w="192" h="345">
                  <a:moveTo>
                    <a:pt x="191" y="0"/>
                  </a:moveTo>
                  <a:lnTo>
                    <a:pt x="191" y="8"/>
                  </a:lnTo>
                  <a:lnTo>
                    <a:pt x="191" y="13"/>
                  </a:lnTo>
                  <a:lnTo>
                    <a:pt x="187" y="21"/>
                  </a:lnTo>
                  <a:lnTo>
                    <a:pt x="187" y="30"/>
                  </a:lnTo>
                  <a:lnTo>
                    <a:pt x="183" y="34"/>
                  </a:lnTo>
                  <a:lnTo>
                    <a:pt x="183" y="43"/>
                  </a:lnTo>
                  <a:lnTo>
                    <a:pt x="179" y="47"/>
                  </a:lnTo>
                  <a:lnTo>
                    <a:pt x="175" y="56"/>
                  </a:lnTo>
                  <a:lnTo>
                    <a:pt x="171" y="64"/>
                  </a:lnTo>
                  <a:lnTo>
                    <a:pt x="167" y="68"/>
                  </a:lnTo>
                  <a:lnTo>
                    <a:pt x="163" y="77"/>
                  </a:lnTo>
                  <a:lnTo>
                    <a:pt x="155" y="86"/>
                  </a:lnTo>
                  <a:lnTo>
                    <a:pt x="151" y="90"/>
                  </a:lnTo>
                  <a:lnTo>
                    <a:pt x="147" y="99"/>
                  </a:lnTo>
                  <a:lnTo>
                    <a:pt x="139" y="107"/>
                  </a:lnTo>
                  <a:lnTo>
                    <a:pt x="135" y="112"/>
                  </a:lnTo>
                  <a:lnTo>
                    <a:pt x="123" y="116"/>
                  </a:lnTo>
                  <a:lnTo>
                    <a:pt x="119" y="120"/>
                  </a:lnTo>
                  <a:lnTo>
                    <a:pt x="111" y="129"/>
                  </a:lnTo>
                  <a:lnTo>
                    <a:pt x="99" y="138"/>
                  </a:lnTo>
                  <a:lnTo>
                    <a:pt x="95" y="142"/>
                  </a:lnTo>
                  <a:lnTo>
                    <a:pt x="83" y="146"/>
                  </a:lnTo>
                  <a:lnTo>
                    <a:pt x="71" y="155"/>
                  </a:lnTo>
                  <a:lnTo>
                    <a:pt x="67" y="159"/>
                  </a:lnTo>
                  <a:lnTo>
                    <a:pt x="51" y="163"/>
                  </a:lnTo>
                  <a:lnTo>
                    <a:pt x="48" y="167"/>
                  </a:lnTo>
                  <a:lnTo>
                    <a:pt x="31" y="176"/>
                  </a:lnTo>
                  <a:lnTo>
                    <a:pt x="20" y="180"/>
                  </a:lnTo>
                  <a:lnTo>
                    <a:pt x="12" y="184"/>
                  </a:lnTo>
                  <a:lnTo>
                    <a:pt x="0" y="189"/>
                  </a:lnTo>
                  <a:lnTo>
                    <a:pt x="0" y="344"/>
                  </a:lnTo>
                  <a:lnTo>
                    <a:pt x="12" y="339"/>
                  </a:lnTo>
                  <a:lnTo>
                    <a:pt x="20" y="335"/>
                  </a:lnTo>
                  <a:lnTo>
                    <a:pt x="31" y="330"/>
                  </a:lnTo>
                  <a:lnTo>
                    <a:pt x="48" y="322"/>
                  </a:lnTo>
                  <a:lnTo>
                    <a:pt x="51" y="318"/>
                  </a:lnTo>
                  <a:lnTo>
                    <a:pt x="67" y="314"/>
                  </a:lnTo>
                  <a:lnTo>
                    <a:pt x="71" y="309"/>
                  </a:lnTo>
                  <a:lnTo>
                    <a:pt x="83" y="301"/>
                  </a:lnTo>
                  <a:lnTo>
                    <a:pt x="95" y="296"/>
                  </a:lnTo>
                  <a:lnTo>
                    <a:pt x="99" y="292"/>
                  </a:lnTo>
                  <a:lnTo>
                    <a:pt x="111" y="284"/>
                  </a:lnTo>
                  <a:lnTo>
                    <a:pt x="119" y="275"/>
                  </a:lnTo>
                  <a:lnTo>
                    <a:pt x="123" y="270"/>
                  </a:lnTo>
                  <a:lnTo>
                    <a:pt x="135" y="266"/>
                  </a:lnTo>
                  <a:lnTo>
                    <a:pt x="139" y="262"/>
                  </a:lnTo>
                  <a:lnTo>
                    <a:pt x="147" y="253"/>
                  </a:lnTo>
                  <a:lnTo>
                    <a:pt x="151" y="245"/>
                  </a:lnTo>
                  <a:lnTo>
                    <a:pt x="155" y="241"/>
                  </a:lnTo>
                  <a:lnTo>
                    <a:pt x="163" y="232"/>
                  </a:lnTo>
                  <a:lnTo>
                    <a:pt x="167" y="223"/>
                  </a:lnTo>
                  <a:lnTo>
                    <a:pt x="171" y="219"/>
                  </a:lnTo>
                  <a:lnTo>
                    <a:pt x="175" y="210"/>
                  </a:lnTo>
                  <a:lnTo>
                    <a:pt x="179" y="202"/>
                  </a:lnTo>
                  <a:lnTo>
                    <a:pt x="183" y="197"/>
                  </a:lnTo>
                  <a:lnTo>
                    <a:pt x="183" y="189"/>
                  </a:lnTo>
                  <a:lnTo>
                    <a:pt x="187" y="184"/>
                  </a:lnTo>
                  <a:lnTo>
                    <a:pt x="187" y="176"/>
                  </a:lnTo>
                  <a:lnTo>
                    <a:pt x="191" y="167"/>
                  </a:lnTo>
                  <a:lnTo>
                    <a:pt x="191" y="163"/>
                  </a:lnTo>
                  <a:lnTo>
                    <a:pt x="191" y="155"/>
                  </a:lnTo>
                  <a:lnTo>
                    <a:pt x="191" y="0"/>
                  </a:lnTo>
                </a:path>
              </a:pathLst>
            </a:custGeom>
            <a:solidFill>
              <a:srgbClr val="7F007F"/>
            </a:solidFill>
            <a:ln w="12700" cap="rnd" cmpd="sng">
              <a:solidFill>
                <a:srgbClr val="000000">
                  <a:alpha val="100000"/>
                </a:srgbClr>
              </a:solidFill>
              <a:prstDash val="solid"/>
              <a:headEnd type="none" w="med" len="med"/>
              <a:tailEnd type="none" w="med" len="med"/>
            </a:ln>
          </p:spPr>
          <p:txBody>
            <a:bodyPr/>
            <a:p>
              <a:endParaRPr lang="en-US"/>
            </a:p>
          </p:txBody>
        </p:sp>
        <p:sp>
          <p:nvSpPr>
            <p:cNvPr id="956425" name="Freeform 956424"/>
            <p:cNvSpPr/>
            <p:nvPr/>
          </p:nvSpPr>
          <p:spPr>
            <a:xfrm>
              <a:off x="1660" y="4998"/>
              <a:ext cx="849" cy="281"/>
            </a:xfrm>
            <a:custGeom>
              <a:avLst/>
              <a:gdLst/>
              <a:ahLst/>
              <a:cxnLst/>
              <a:pathLst>
                <a:path w="849" h="281">
                  <a:moveTo>
                    <a:pt x="848" y="60"/>
                  </a:moveTo>
                  <a:lnTo>
                    <a:pt x="832" y="68"/>
                  </a:lnTo>
                  <a:lnTo>
                    <a:pt x="824" y="68"/>
                  </a:lnTo>
                  <a:lnTo>
                    <a:pt x="807" y="73"/>
                  </a:lnTo>
                  <a:lnTo>
                    <a:pt x="791" y="81"/>
                  </a:lnTo>
                  <a:lnTo>
                    <a:pt x="783" y="81"/>
                  </a:lnTo>
                  <a:lnTo>
                    <a:pt x="767" y="86"/>
                  </a:lnTo>
                  <a:lnTo>
                    <a:pt x="751" y="90"/>
                  </a:lnTo>
                  <a:lnTo>
                    <a:pt x="739" y="94"/>
                  </a:lnTo>
                  <a:lnTo>
                    <a:pt x="723" y="98"/>
                  </a:lnTo>
                  <a:lnTo>
                    <a:pt x="707" y="103"/>
                  </a:lnTo>
                  <a:lnTo>
                    <a:pt x="695" y="103"/>
                  </a:lnTo>
                  <a:lnTo>
                    <a:pt x="679" y="107"/>
                  </a:lnTo>
                  <a:lnTo>
                    <a:pt x="660" y="112"/>
                  </a:lnTo>
                  <a:lnTo>
                    <a:pt x="652" y="112"/>
                  </a:lnTo>
                  <a:lnTo>
                    <a:pt x="632" y="112"/>
                  </a:lnTo>
                  <a:lnTo>
                    <a:pt x="616" y="116"/>
                  </a:lnTo>
                  <a:lnTo>
                    <a:pt x="604" y="116"/>
                  </a:lnTo>
                  <a:lnTo>
                    <a:pt x="584" y="120"/>
                  </a:lnTo>
                  <a:lnTo>
                    <a:pt x="568" y="120"/>
                  </a:lnTo>
                  <a:lnTo>
                    <a:pt x="556" y="120"/>
                  </a:lnTo>
                  <a:lnTo>
                    <a:pt x="535" y="120"/>
                  </a:lnTo>
                  <a:lnTo>
                    <a:pt x="520" y="124"/>
                  </a:lnTo>
                  <a:lnTo>
                    <a:pt x="507" y="124"/>
                  </a:lnTo>
                  <a:lnTo>
                    <a:pt x="488" y="124"/>
                  </a:lnTo>
                  <a:lnTo>
                    <a:pt x="468" y="124"/>
                  </a:lnTo>
                  <a:lnTo>
                    <a:pt x="460" y="124"/>
                  </a:lnTo>
                  <a:lnTo>
                    <a:pt x="439" y="124"/>
                  </a:lnTo>
                  <a:lnTo>
                    <a:pt x="419" y="120"/>
                  </a:lnTo>
                  <a:lnTo>
                    <a:pt x="411" y="120"/>
                  </a:lnTo>
                  <a:lnTo>
                    <a:pt x="391" y="120"/>
                  </a:lnTo>
                  <a:lnTo>
                    <a:pt x="371" y="120"/>
                  </a:lnTo>
                  <a:lnTo>
                    <a:pt x="364" y="116"/>
                  </a:lnTo>
                  <a:lnTo>
                    <a:pt x="343" y="116"/>
                  </a:lnTo>
                  <a:lnTo>
                    <a:pt x="323" y="112"/>
                  </a:lnTo>
                  <a:lnTo>
                    <a:pt x="315" y="112"/>
                  </a:lnTo>
                  <a:lnTo>
                    <a:pt x="295" y="112"/>
                  </a:lnTo>
                  <a:lnTo>
                    <a:pt x="280" y="107"/>
                  </a:lnTo>
                  <a:lnTo>
                    <a:pt x="267" y="103"/>
                  </a:lnTo>
                  <a:lnTo>
                    <a:pt x="252" y="103"/>
                  </a:lnTo>
                  <a:lnTo>
                    <a:pt x="231" y="98"/>
                  </a:lnTo>
                  <a:lnTo>
                    <a:pt x="223" y="94"/>
                  </a:lnTo>
                  <a:lnTo>
                    <a:pt x="208" y="90"/>
                  </a:lnTo>
                  <a:lnTo>
                    <a:pt x="192" y="86"/>
                  </a:lnTo>
                  <a:lnTo>
                    <a:pt x="184" y="86"/>
                  </a:lnTo>
                  <a:lnTo>
                    <a:pt x="163" y="81"/>
                  </a:lnTo>
                  <a:lnTo>
                    <a:pt x="148" y="73"/>
                  </a:lnTo>
                  <a:lnTo>
                    <a:pt x="140" y="73"/>
                  </a:lnTo>
                  <a:lnTo>
                    <a:pt x="127" y="68"/>
                  </a:lnTo>
                  <a:lnTo>
                    <a:pt x="111" y="60"/>
                  </a:lnTo>
                  <a:lnTo>
                    <a:pt x="104" y="60"/>
                  </a:lnTo>
                  <a:lnTo>
                    <a:pt x="88" y="51"/>
                  </a:lnTo>
                  <a:lnTo>
                    <a:pt x="75" y="47"/>
                  </a:lnTo>
                  <a:lnTo>
                    <a:pt x="67" y="42"/>
                  </a:lnTo>
                  <a:lnTo>
                    <a:pt x="55" y="34"/>
                  </a:lnTo>
                  <a:lnTo>
                    <a:pt x="44" y="30"/>
                  </a:lnTo>
                  <a:lnTo>
                    <a:pt x="36" y="26"/>
                  </a:lnTo>
                  <a:lnTo>
                    <a:pt x="23" y="17"/>
                  </a:lnTo>
                  <a:lnTo>
                    <a:pt x="15" y="13"/>
                  </a:lnTo>
                  <a:lnTo>
                    <a:pt x="7" y="8"/>
                  </a:lnTo>
                  <a:lnTo>
                    <a:pt x="0" y="0"/>
                  </a:lnTo>
                  <a:lnTo>
                    <a:pt x="0" y="155"/>
                  </a:lnTo>
                  <a:lnTo>
                    <a:pt x="7" y="163"/>
                  </a:lnTo>
                  <a:lnTo>
                    <a:pt x="15" y="167"/>
                  </a:lnTo>
                  <a:lnTo>
                    <a:pt x="23" y="172"/>
                  </a:lnTo>
                  <a:lnTo>
                    <a:pt x="36" y="181"/>
                  </a:lnTo>
                  <a:lnTo>
                    <a:pt x="44" y="185"/>
                  </a:lnTo>
                  <a:lnTo>
                    <a:pt x="55" y="189"/>
                  </a:lnTo>
                  <a:lnTo>
                    <a:pt x="67" y="198"/>
                  </a:lnTo>
                  <a:lnTo>
                    <a:pt x="75" y="202"/>
                  </a:lnTo>
                  <a:lnTo>
                    <a:pt x="88" y="206"/>
                  </a:lnTo>
                  <a:lnTo>
                    <a:pt x="104" y="215"/>
                  </a:lnTo>
                  <a:lnTo>
                    <a:pt x="111" y="215"/>
                  </a:lnTo>
                  <a:lnTo>
                    <a:pt x="127" y="223"/>
                  </a:lnTo>
                  <a:lnTo>
                    <a:pt x="140" y="227"/>
                  </a:lnTo>
                  <a:lnTo>
                    <a:pt x="148" y="227"/>
                  </a:lnTo>
                  <a:lnTo>
                    <a:pt x="163" y="236"/>
                  </a:lnTo>
                  <a:lnTo>
                    <a:pt x="184" y="241"/>
                  </a:lnTo>
                  <a:lnTo>
                    <a:pt x="192" y="241"/>
                  </a:lnTo>
                  <a:lnTo>
                    <a:pt x="208" y="245"/>
                  </a:lnTo>
                  <a:lnTo>
                    <a:pt x="223" y="249"/>
                  </a:lnTo>
                  <a:lnTo>
                    <a:pt x="231" y="254"/>
                  </a:lnTo>
                  <a:lnTo>
                    <a:pt x="252" y="258"/>
                  </a:lnTo>
                  <a:lnTo>
                    <a:pt x="267" y="258"/>
                  </a:lnTo>
                  <a:lnTo>
                    <a:pt x="280" y="262"/>
                  </a:lnTo>
                  <a:lnTo>
                    <a:pt x="295" y="266"/>
                  </a:lnTo>
                  <a:lnTo>
                    <a:pt x="315" y="266"/>
                  </a:lnTo>
                  <a:lnTo>
                    <a:pt x="323" y="266"/>
                  </a:lnTo>
                  <a:lnTo>
                    <a:pt x="343" y="271"/>
                  </a:lnTo>
                  <a:lnTo>
                    <a:pt x="364" y="271"/>
                  </a:lnTo>
                  <a:lnTo>
                    <a:pt x="371" y="275"/>
                  </a:lnTo>
                  <a:lnTo>
                    <a:pt x="391" y="275"/>
                  </a:lnTo>
                  <a:lnTo>
                    <a:pt x="411" y="275"/>
                  </a:lnTo>
                  <a:lnTo>
                    <a:pt x="419" y="275"/>
                  </a:lnTo>
                  <a:lnTo>
                    <a:pt x="439" y="280"/>
                  </a:lnTo>
                  <a:lnTo>
                    <a:pt x="460" y="280"/>
                  </a:lnTo>
                  <a:lnTo>
                    <a:pt x="468" y="280"/>
                  </a:lnTo>
                  <a:lnTo>
                    <a:pt x="488" y="280"/>
                  </a:lnTo>
                  <a:lnTo>
                    <a:pt x="507" y="280"/>
                  </a:lnTo>
                  <a:lnTo>
                    <a:pt x="520" y="280"/>
                  </a:lnTo>
                  <a:lnTo>
                    <a:pt x="535" y="275"/>
                  </a:lnTo>
                  <a:lnTo>
                    <a:pt x="556" y="275"/>
                  </a:lnTo>
                  <a:lnTo>
                    <a:pt x="568" y="275"/>
                  </a:lnTo>
                  <a:lnTo>
                    <a:pt x="584" y="275"/>
                  </a:lnTo>
                  <a:lnTo>
                    <a:pt x="604" y="271"/>
                  </a:lnTo>
                  <a:lnTo>
                    <a:pt x="616" y="271"/>
                  </a:lnTo>
                  <a:lnTo>
                    <a:pt x="632" y="266"/>
                  </a:lnTo>
                  <a:lnTo>
                    <a:pt x="652" y="266"/>
                  </a:lnTo>
                  <a:lnTo>
                    <a:pt x="660" y="266"/>
                  </a:lnTo>
                  <a:lnTo>
                    <a:pt x="679" y="262"/>
                  </a:lnTo>
                  <a:lnTo>
                    <a:pt x="695" y="258"/>
                  </a:lnTo>
                  <a:lnTo>
                    <a:pt x="707" y="258"/>
                  </a:lnTo>
                  <a:lnTo>
                    <a:pt x="723" y="254"/>
                  </a:lnTo>
                  <a:lnTo>
                    <a:pt x="739" y="249"/>
                  </a:lnTo>
                  <a:lnTo>
                    <a:pt x="751" y="245"/>
                  </a:lnTo>
                  <a:lnTo>
                    <a:pt x="767" y="241"/>
                  </a:lnTo>
                  <a:lnTo>
                    <a:pt x="783" y="236"/>
                  </a:lnTo>
                  <a:lnTo>
                    <a:pt x="791" y="236"/>
                  </a:lnTo>
                  <a:lnTo>
                    <a:pt x="807" y="227"/>
                  </a:lnTo>
                  <a:lnTo>
                    <a:pt x="824" y="223"/>
                  </a:lnTo>
                  <a:lnTo>
                    <a:pt x="832" y="223"/>
                  </a:lnTo>
                  <a:lnTo>
                    <a:pt x="848" y="215"/>
                  </a:lnTo>
                  <a:lnTo>
                    <a:pt x="848" y="60"/>
                  </a:lnTo>
                </a:path>
              </a:pathLst>
            </a:custGeom>
            <a:solidFill>
              <a:srgbClr val="007F7F"/>
            </a:solidFill>
            <a:ln w="12700" cap="rnd" cmpd="sng">
              <a:solidFill>
                <a:srgbClr val="000000">
                  <a:alpha val="100000"/>
                </a:srgbClr>
              </a:solidFill>
              <a:prstDash val="solid"/>
              <a:headEnd type="none" w="med" len="med"/>
              <a:tailEnd type="none" w="med" len="med"/>
            </a:ln>
          </p:spPr>
          <p:txBody>
            <a:bodyPr/>
            <a:p>
              <a:endParaRPr lang="en-US"/>
            </a:p>
          </p:txBody>
        </p:sp>
        <p:sp>
          <p:nvSpPr>
            <p:cNvPr id="956426" name="Freeform 956425"/>
            <p:cNvSpPr/>
            <p:nvPr/>
          </p:nvSpPr>
          <p:spPr>
            <a:xfrm>
              <a:off x="2140" y="4616"/>
              <a:ext cx="69" cy="254"/>
            </a:xfrm>
            <a:custGeom>
              <a:avLst/>
              <a:gdLst/>
              <a:ahLst/>
              <a:cxnLst/>
              <a:pathLst>
                <a:path w="69" h="254">
                  <a:moveTo>
                    <a:pt x="0" y="0"/>
                  </a:moveTo>
                  <a:lnTo>
                    <a:pt x="7" y="0"/>
                  </a:lnTo>
                  <a:lnTo>
                    <a:pt x="19" y="0"/>
                  </a:lnTo>
                  <a:lnTo>
                    <a:pt x="39" y="0"/>
                  </a:lnTo>
                  <a:lnTo>
                    <a:pt x="47" y="0"/>
                  </a:lnTo>
                  <a:lnTo>
                    <a:pt x="55" y="0"/>
                  </a:lnTo>
                  <a:lnTo>
                    <a:pt x="68" y="0"/>
                  </a:lnTo>
                  <a:lnTo>
                    <a:pt x="0" y="253"/>
                  </a:lnTo>
                  <a:lnTo>
                    <a:pt x="0" y="0"/>
                  </a:lnTo>
                </a:path>
              </a:pathLst>
            </a:custGeom>
            <a:solidFill>
              <a:srgbClr val="FF0000"/>
            </a:solidFill>
            <a:ln w="12700" cap="rnd" cmpd="sng">
              <a:solidFill>
                <a:srgbClr val="000000">
                  <a:alpha val="100000"/>
                </a:srgbClr>
              </a:solidFill>
              <a:prstDash val="solid"/>
              <a:headEnd type="none" w="med" len="med"/>
              <a:tailEnd type="none" w="med" len="med"/>
            </a:ln>
          </p:spPr>
          <p:txBody>
            <a:bodyPr/>
            <a:p>
              <a:endParaRPr lang="en-US"/>
            </a:p>
          </p:txBody>
        </p:sp>
        <p:sp>
          <p:nvSpPr>
            <p:cNvPr id="956427" name="Freeform 956426"/>
            <p:cNvSpPr/>
            <p:nvPr/>
          </p:nvSpPr>
          <p:spPr>
            <a:xfrm>
              <a:off x="2140" y="4616"/>
              <a:ext cx="153" cy="254"/>
            </a:xfrm>
            <a:custGeom>
              <a:avLst/>
              <a:gdLst/>
              <a:ahLst/>
              <a:cxnLst/>
              <a:pathLst>
                <a:path w="153" h="254">
                  <a:moveTo>
                    <a:pt x="68" y="0"/>
                  </a:moveTo>
                  <a:lnTo>
                    <a:pt x="88" y="0"/>
                  </a:lnTo>
                  <a:lnTo>
                    <a:pt x="96" y="4"/>
                  </a:lnTo>
                  <a:lnTo>
                    <a:pt x="115" y="4"/>
                  </a:lnTo>
                  <a:lnTo>
                    <a:pt x="124" y="4"/>
                  </a:lnTo>
                  <a:lnTo>
                    <a:pt x="144" y="8"/>
                  </a:lnTo>
                  <a:lnTo>
                    <a:pt x="152" y="8"/>
                  </a:lnTo>
                  <a:lnTo>
                    <a:pt x="0" y="253"/>
                  </a:lnTo>
                  <a:lnTo>
                    <a:pt x="68" y="0"/>
                  </a:lnTo>
                </a:path>
              </a:pathLst>
            </a:custGeom>
            <a:solidFill>
              <a:srgbClr val="00FF00"/>
            </a:solidFill>
            <a:ln w="12700" cap="rnd" cmpd="sng">
              <a:solidFill>
                <a:srgbClr val="000000">
                  <a:alpha val="100000"/>
                </a:srgbClr>
              </a:solidFill>
              <a:prstDash val="solid"/>
              <a:headEnd type="none" w="med" len="med"/>
              <a:tailEnd type="none" w="med" len="med"/>
            </a:ln>
          </p:spPr>
          <p:txBody>
            <a:bodyPr/>
            <a:p>
              <a:endParaRPr lang="en-US"/>
            </a:p>
          </p:txBody>
        </p:sp>
        <p:sp>
          <p:nvSpPr>
            <p:cNvPr id="956428" name="Freeform 956427"/>
            <p:cNvSpPr/>
            <p:nvPr/>
          </p:nvSpPr>
          <p:spPr>
            <a:xfrm>
              <a:off x="2140" y="4624"/>
              <a:ext cx="313" cy="246"/>
            </a:xfrm>
            <a:custGeom>
              <a:avLst/>
              <a:gdLst/>
              <a:ahLst/>
              <a:cxnLst/>
              <a:pathLst>
                <a:path w="313" h="246">
                  <a:moveTo>
                    <a:pt x="152" y="0"/>
                  </a:moveTo>
                  <a:lnTo>
                    <a:pt x="172" y="4"/>
                  </a:lnTo>
                  <a:lnTo>
                    <a:pt x="180" y="4"/>
                  </a:lnTo>
                  <a:lnTo>
                    <a:pt x="199" y="8"/>
                  </a:lnTo>
                  <a:lnTo>
                    <a:pt x="207" y="8"/>
                  </a:lnTo>
                  <a:lnTo>
                    <a:pt x="228" y="13"/>
                  </a:lnTo>
                  <a:lnTo>
                    <a:pt x="235" y="13"/>
                  </a:lnTo>
                  <a:lnTo>
                    <a:pt x="251" y="17"/>
                  </a:lnTo>
                  <a:lnTo>
                    <a:pt x="259" y="21"/>
                  </a:lnTo>
                  <a:lnTo>
                    <a:pt x="280" y="26"/>
                  </a:lnTo>
                  <a:lnTo>
                    <a:pt x="288" y="26"/>
                  </a:lnTo>
                  <a:lnTo>
                    <a:pt x="304" y="30"/>
                  </a:lnTo>
                  <a:lnTo>
                    <a:pt x="312" y="34"/>
                  </a:lnTo>
                  <a:lnTo>
                    <a:pt x="0" y="245"/>
                  </a:lnTo>
                  <a:lnTo>
                    <a:pt x="152" y="0"/>
                  </a:lnTo>
                </a:path>
              </a:pathLst>
            </a:custGeom>
            <a:solidFill>
              <a:srgbClr val="0000FF"/>
            </a:solidFill>
            <a:ln w="12700" cap="rnd" cmpd="sng">
              <a:solidFill>
                <a:srgbClr val="000000">
                  <a:alpha val="100000"/>
                </a:srgbClr>
              </a:solidFill>
              <a:prstDash val="solid"/>
              <a:headEnd type="none" w="med" len="med"/>
              <a:tailEnd type="none" w="med" len="med"/>
            </a:ln>
          </p:spPr>
          <p:txBody>
            <a:bodyPr/>
            <a:p>
              <a:endParaRPr lang="en-US"/>
            </a:p>
          </p:txBody>
        </p:sp>
        <p:sp>
          <p:nvSpPr>
            <p:cNvPr id="956429" name="Freeform 956428"/>
            <p:cNvSpPr/>
            <p:nvPr/>
          </p:nvSpPr>
          <p:spPr>
            <a:xfrm>
              <a:off x="2140" y="4659"/>
              <a:ext cx="537" cy="211"/>
            </a:xfrm>
            <a:custGeom>
              <a:avLst/>
              <a:gdLst/>
              <a:ahLst/>
              <a:cxnLst/>
              <a:pathLst>
                <a:path w="537" h="211">
                  <a:moveTo>
                    <a:pt x="311" y="0"/>
                  </a:moveTo>
                  <a:lnTo>
                    <a:pt x="327" y="4"/>
                  </a:lnTo>
                  <a:lnTo>
                    <a:pt x="335" y="8"/>
                  </a:lnTo>
                  <a:lnTo>
                    <a:pt x="351" y="13"/>
                  </a:lnTo>
                  <a:lnTo>
                    <a:pt x="367" y="17"/>
                  </a:lnTo>
                  <a:lnTo>
                    <a:pt x="372" y="21"/>
                  </a:lnTo>
                  <a:lnTo>
                    <a:pt x="387" y="25"/>
                  </a:lnTo>
                  <a:lnTo>
                    <a:pt x="399" y="34"/>
                  </a:lnTo>
                  <a:lnTo>
                    <a:pt x="407" y="38"/>
                  </a:lnTo>
                  <a:lnTo>
                    <a:pt x="419" y="42"/>
                  </a:lnTo>
                  <a:lnTo>
                    <a:pt x="435" y="50"/>
                  </a:lnTo>
                  <a:lnTo>
                    <a:pt x="439" y="50"/>
                  </a:lnTo>
                  <a:lnTo>
                    <a:pt x="451" y="59"/>
                  </a:lnTo>
                  <a:lnTo>
                    <a:pt x="463" y="68"/>
                  </a:lnTo>
                  <a:lnTo>
                    <a:pt x="468" y="72"/>
                  </a:lnTo>
                  <a:lnTo>
                    <a:pt x="479" y="77"/>
                  </a:lnTo>
                  <a:lnTo>
                    <a:pt x="487" y="85"/>
                  </a:lnTo>
                  <a:lnTo>
                    <a:pt x="491" y="89"/>
                  </a:lnTo>
                  <a:lnTo>
                    <a:pt x="504" y="98"/>
                  </a:lnTo>
                  <a:lnTo>
                    <a:pt x="512" y="107"/>
                  </a:lnTo>
                  <a:lnTo>
                    <a:pt x="515" y="111"/>
                  </a:lnTo>
                  <a:lnTo>
                    <a:pt x="520" y="120"/>
                  </a:lnTo>
                  <a:lnTo>
                    <a:pt x="528" y="128"/>
                  </a:lnTo>
                  <a:lnTo>
                    <a:pt x="531" y="132"/>
                  </a:lnTo>
                  <a:lnTo>
                    <a:pt x="536" y="137"/>
                  </a:lnTo>
                  <a:lnTo>
                    <a:pt x="0" y="210"/>
                  </a:lnTo>
                  <a:lnTo>
                    <a:pt x="311" y="0"/>
                  </a:lnTo>
                </a:path>
              </a:pathLst>
            </a:custGeom>
            <a:solidFill>
              <a:srgbClr val="FFFF00"/>
            </a:solidFill>
            <a:ln w="12700" cap="rnd" cmpd="sng">
              <a:solidFill>
                <a:srgbClr val="000000">
                  <a:alpha val="100000"/>
                </a:srgbClr>
              </a:solidFill>
              <a:prstDash val="solid"/>
              <a:headEnd type="none" w="med" len="med"/>
              <a:tailEnd type="none" w="med" len="med"/>
            </a:ln>
          </p:spPr>
          <p:txBody>
            <a:bodyPr/>
            <a:p>
              <a:endParaRPr lang="en-US"/>
            </a:p>
          </p:txBody>
        </p:sp>
        <p:sp>
          <p:nvSpPr>
            <p:cNvPr id="956430" name="Freeform 956429"/>
            <p:cNvSpPr/>
            <p:nvPr/>
          </p:nvSpPr>
          <p:spPr>
            <a:xfrm>
              <a:off x="2140" y="4797"/>
              <a:ext cx="560" cy="262"/>
            </a:xfrm>
            <a:custGeom>
              <a:avLst/>
              <a:gdLst/>
              <a:ahLst/>
              <a:cxnLst/>
              <a:pathLst>
                <a:path w="560" h="262">
                  <a:moveTo>
                    <a:pt x="535" y="0"/>
                  </a:moveTo>
                  <a:lnTo>
                    <a:pt x="543" y="8"/>
                  </a:lnTo>
                  <a:lnTo>
                    <a:pt x="543" y="12"/>
                  </a:lnTo>
                  <a:lnTo>
                    <a:pt x="547" y="21"/>
                  </a:lnTo>
                  <a:lnTo>
                    <a:pt x="551" y="34"/>
                  </a:lnTo>
                  <a:lnTo>
                    <a:pt x="551" y="38"/>
                  </a:lnTo>
                  <a:lnTo>
                    <a:pt x="555" y="47"/>
                  </a:lnTo>
                  <a:lnTo>
                    <a:pt x="555" y="55"/>
                  </a:lnTo>
                  <a:lnTo>
                    <a:pt x="559" y="60"/>
                  </a:lnTo>
                  <a:lnTo>
                    <a:pt x="559" y="68"/>
                  </a:lnTo>
                  <a:lnTo>
                    <a:pt x="559" y="76"/>
                  </a:lnTo>
                  <a:lnTo>
                    <a:pt x="559" y="81"/>
                  </a:lnTo>
                  <a:lnTo>
                    <a:pt x="555" y="89"/>
                  </a:lnTo>
                  <a:lnTo>
                    <a:pt x="555" y="98"/>
                  </a:lnTo>
                  <a:lnTo>
                    <a:pt x="555" y="102"/>
                  </a:lnTo>
                  <a:lnTo>
                    <a:pt x="551" y="111"/>
                  </a:lnTo>
                  <a:lnTo>
                    <a:pt x="547" y="119"/>
                  </a:lnTo>
                  <a:lnTo>
                    <a:pt x="547" y="124"/>
                  </a:lnTo>
                  <a:lnTo>
                    <a:pt x="543" y="132"/>
                  </a:lnTo>
                  <a:lnTo>
                    <a:pt x="535" y="141"/>
                  </a:lnTo>
                  <a:lnTo>
                    <a:pt x="535" y="145"/>
                  </a:lnTo>
                  <a:lnTo>
                    <a:pt x="527" y="154"/>
                  </a:lnTo>
                  <a:lnTo>
                    <a:pt x="519" y="162"/>
                  </a:lnTo>
                  <a:lnTo>
                    <a:pt x="519" y="167"/>
                  </a:lnTo>
                  <a:lnTo>
                    <a:pt x="511" y="175"/>
                  </a:lnTo>
                  <a:lnTo>
                    <a:pt x="503" y="184"/>
                  </a:lnTo>
                  <a:lnTo>
                    <a:pt x="495" y="188"/>
                  </a:lnTo>
                  <a:lnTo>
                    <a:pt x="487" y="192"/>
                  </a:lnTo>
                  <a:lnTo>
                    <a:pt x="479" y="201"/>
                  </a:lnTo>
                  <a:lnTo>
                    <a:pt x="471" y="205"/>
                  </a:lnTo>
                  <a:lnTo>
                    <a:pt x="463" y="214"/>
                  </a:lnTo>
                  <a:lnTo>
                    <a:pt x="451" y="218"/>
                  </a:lnTo>
                  <a:lnTo>
                    <a:pt x="447" y="222"/>
                  </a:lnTo>
                  <a:lnTo>
                    <a:pt x="435" y="231"/>
                  </a:lnTo>
                  <a:lnTo>
                    <a:pt x="419" y="235"/>
                  </a:lnTo>
                  <a:lnTo>
                    <a:pt x="415" y="239"/>
                  </a:lnTo>
                  <a:lnTo>
                    <a:pt x="399" y="248"/>
                  </a:lnTo>
                  <a:lnTo>
                    <a:pt x="387" y="252"/>
                  </a:lnTo>
                  <a:lnTo>
                    <a:pt x="379" y="256"/>
                  </a:lnTo>
                  <a:lnTo>
                    <a:pt x="367" y="261"/>
                  </a:lnTo>
                  <a:lnTo>
                    <a:pt x="0" y="72"/>
                  </a:lnTo>
                  <a:lnTo>
                    <a:pt x="535" y="0"/>
                  </a:lnTo>
                </a:path>
              </a:pathLst>
            </a:custGeom>
            <a:solidFill>
              <a:srgbClr val="FF00FF"/>
            </a:solidFill>
            <a:ln w="12700" cap="rnd" cmpd="sng">
              <a:solidFill>
                <a:srgbClr val="000000">
                  <a:alpha val="100000"/>
                </a:srgbClr>
              </a:solidFill>
              <a:prstDash val="solid"/>
              <a:headEnd type="none" w="med" len="med"/>
              <a:tailEnd type="none" w="med" len="med"/>
            </a:ln>
          </p:spPr>
          <p:txBody>
            <a:bodyPr/>
            <a:p>
              <a:endParaRPr lang="en-US"/>
            </a:p>
          </p:txBody>
        </p:sp>
        <p:sp>
          <p:nvSpPr>
            <p:cNvPr id="956431" name="Freeform 956430"/>
            <p:cNvSpPr/>
            <p:nvPr/>
          </p:nvSpPr>
          <p:spPr>
            <a:xfrm>
              <a:off x="1660" y="4869"/>
              <a:ext cx="849" cy="255"/>
            </a:xfrm>
            <a:custGeom>
              <a:avLst/>
              <a:gdLst/>
              <a:ahLst/>
              <a:cxnLst/>
              <a:pathLst>
                <a:path w="849" h="255">
                  <a:moveTo>
                    <a:pt x="848" y="189"/>
                  </a:moveTo>
                  <a:lnTo>
                    <a:pt x="832" y="198"/>
                  </a:lnTo>
                  <a:lnTo>
                    <a:pt x="824" y="198"/>
                  </a:lnTo>
                  <a:lnTo>
                    <a:pt x="807" y="202"/>
                  </a:lnTo>
                  <a:lnTo>
                    <a:pt x="791" y="210"/>
                  </a:lnTo>
                  <a:lnTo>
                    <a:pt x="783" y="210"/>
                  </a:lnTo>
                  <a:lnTo>
                    <a:pt x="767" y="215"/>
                  </a:lnTo>
                  <a:lnTo>
                    <a:pt x="751" y="219"/>
                  </a:lnTo>
                  <a:lnTo>
                    <a:pt x="739" y="224"/>
                  </a:lnTo>
                  <a:lnTo>
                    <a:pt x="723" y="228"/>
                  </a:lnTo>
                  <a:lnTo>
                    <a:pt x="707" y="232"/>
                  </a:lnTo>
                  <a:lnTo>
                    <a:pt x="695" y="232"/>
                  </a:lnTo>
                  <a:lnTo>
                    <a:pt x="679" y="237"/>
                  </a:lnTo>
                  <a:lnTo>
                    <a:pt x="660" y="241"/>
                  </a:lnTo>
                  <a:lnTo>
                    <a:pt x="652" y="241"/>
                  </a:lnTo>
                  <a:lnTo>
                    <a:pt x="632" y="241"/>
                  </a:lnTo>
                  <a:lnTo>
                    <a:pt x="616" y="245"/>
                  </a:lnTo>
                  <a:lnTo>
                    <a:pt x="604" y="245"/>
                  </a:lnTo>
                  <a:lnTo>
                    <a:pt x="584" y="249"/>
                  </a:lnTo>
                  <a:lnTo>
                    <a:pt x="568" y="249"/>
                  </a:lnTo>
                  <a:lnTo>
                    <a:pt x="556" y="249"/>
                  </a:lnTo>
                  <a:lnTo>
                    <a:pt x="535" y="249"/>
                  </a:lnTo>
                  <a:lnTo>
                    <a:pt x="520" y="254"/>
                  </a:lnTo>
                  <a:lnTo>
                    <a:pt x="507" y="254"/>
                  </a:lnTo>
                  <a:lnTo>
                    <a:pt x="488" y="254"/>
                  </a:lnTo>
                  <a:lnTo>
                    <a:pt x="468" y="254"/>
                  </a:lnTo>
                  <a:lnTo>
                    <a:pt x="460" y="254"/>
                  </a:lnTo>
                  <a:lnTo>
                    <a:pt x="439" y="254"/>
                  </a:lnTo>
                  <a:lnTo>
                    <a:pt x="419" y="249"/>
                  </a:lnTo>
                  <a:lnTo>
                    <a:pt x="411" y="249"/>
                  </a:lnTo>
                  <a:lnTo>
                    <a:pt x="391" y="249"/>
                  </a:lnTo>
                  <a:lnTo>
                    <a:pt x="371" y="249"/>
                  </a:lnTo>
                  <a:lnTo>
                    <a:pt x="364" y="245"/>
                  </a:lnTo>
                  <a:lnTo>
                    <a:pt x="343" y="245"/>
                  </a:lnTo>
                  <a:lnTo>
                    <a:pt x="323" y="241"/>
                  </a:lnTo>
                  <a:lnTo>
                    <a:pt x="315" y="241"/>
                  </a:lnTo>
                  <a:lnTo>
                    <a:pt x="295" y="241"/>
                  </a:lnTo>
                  <a:lnTo>
                    <a:pt x="280" y="237"/>
                  </a:lnTo>
                  <a:lnTo>
                    <a:pt x="267" y="232"/>
                  </a:lnTo>
                  <a:lnTo>
                    <a:pt x="252" y="232"/>
                  </a:lnTo>
                  <a:lnTo>
                    <a:pt x="231" y="228"/>
                  </a:lnTo>
                  <a:lnTo>
                    <a:pt x="223" y="224"/>
                  </a:lnTo>
                  <a:lnTo>
                    <a:pt x="208" y="219"/>
                  </a:lnTo>
                  <a:lnTo>
                    <a:pt x="192" y="215"/>
                  </a:lnTo>
                  <a:lnTo>
                    <a:pt x="184" y="215"/>
                  </a:lnTo>
                  <a:lnTo>
                    <a:pt x="163" y="210"/>
                  </a:lnTo>
                  <a:lnTo>
                    <a:pt x="148" y="202"/>
                  </a:lnTo>
                  <a:lnTo>
                    <a:pt x="140" y="202"/>
                  </a:lnTo>
                  <a:lnTo>
                    <a:pt x="127" y="198"/>
                  </a:lnTo>
                  <a:lnTo>
                    <a:pt x="111" y="189"/>
                  </a:lnTo>
                  <a:lnTo>
                    <a:pt x="104" y="189"/>
                  </a:lnTo>
                  <a:lnTo>
                    <a:pt x="88" y="180"/>
                  </a:lnTo>
                  <a:lnTo>
                    <a:pt x="75" y="176"/>
                  </a:lnTo>
                  <a:lnTo>
                    <a:pt x="67" y="171"/>
                  </a:lnTo>
                  <a:lnTo>
                    <a:pt x="55" y="163"/>
                  </a:lnTo>
                  <a:lnTo>
                    <a:pt x="44" y="159"/>
                  </a:lnTo>
                  <a:lnTo>
                    <a:pt x="36" y="155"/>
                  </a:lnTo>
                  <a:lnTo>
                    <a:pt x="23" y="146"/>
                  </a:lnTo>
                  <a:lnTo>
                    <a:pt x="15" y="142"/>
                  </a:lnTo>
                  <a:lnTo>
                    <a:pt x="7" y="138"/>
                  </a:lnTo>
                  <a:lnTo>
                    <a:pt x="0" y="129"/>
                  </a:lnTo>
                  <a:lnTo>
                    <a:pt x="480" y="0"/>
                  </a:lnTo>
                  <a:lnTo>
                    <a:pt x="848" y="189"/>
                  </a:lnTo>
                </a:path>
              </a:pathLst>
            </a:custGeom>
            <a:solidFill>
              <a:srgbClr val="00FFFF"/>
            </a:solidFill>
            <a:ln w="12700" cap="rnd" cmpd="sng">
              <a:solidFill>
                <a:srgbClr val="000000">
                  <a:alpha val="100000"/>
                </a:srgbClr>
              </a:solidFill>
              <a:prstDash val="solid"/>
              <a:headEnd type="none" w="med" len="med"/>
              <a:tailEnd type="none" w="med" len="med"/>
            </a:ln>
          </p:spPr>
          <p:txBody>
            <a:bodyPr/>
            <a:p>
              <a:endParaRPr lang="en-US"/>
            </a:p>
          </p:txBody>
        </p:sp>
        <p:sp>
          <p:nvSpPr>
            <p:cNvPr id="956432" name="Freeform 956431"/>
            <p:cNvSpPr/>
            <p:nvPr/>
          </p:nvSpPr>
          <p:spPr>
            <a:xfrm>
              <a:off x="1581" y="4616"/>
              <a:ext cx="560" cy="383"/>
            </a:xfrm>
            <a:custGeom>
              <a:avLst/>
              <a:gdLst/>
              <a:ahLst/>
              <a:cxnLst/>
              <a:pathLst>
                <a:path w="560" h="383">
                  <a:moveTo>
                    <a:pt x="79" y="382"/>
                  </a:moveTo>
                  <a:lnTo>
                    <a:pt x="67" y="373"/>
                  </a:lnTo>
                  <a:lnTo>
                    <a:pt x="63" y="369"/>
                  </a:lnTo>
                  <a:lnTo>
                    <a:pt x="55" y="365"/>
                  </a:lnTo>
                  <a:lnTo>
                    <a:pt x="51" y="360"/>
                  </a:lnTo>
                  <a:lnTo>
                    <a:pt x="43" y="352"/>
                  </a:lnTo>
                  <a:lnTo>
                    <a:pt x="35" y="343"/>
                  </a:lnTo>
                  <a:lnTo>
                    <a:pt x="31" y="338"/>
                  </a:lnTo>
                  <a:lnTo>
                    <a:pt x="27" y="330"/>
                  </a:lnTo>
                  <a:lnTo>
                    <a:pt x="19" y="321"/>
                  </a:lnTo>
                  <a:lnTo>
                    <a:pt x="19" y="317"/>
                  </a:lnTo>
                  <a:lnTo>
                    <a:pt x="11" y="309"/>
                  </a:lnTo>
                  <a:lnTo>
                    <a:pt x="11" y="304"/>
                  </a:lnTo>
                  <a:lnTo>
                    <a:pt x="7" y="295"/>
                  </a:lnTo>
                  <a:lnTo>
                    <a:pt x="3" y="287"/>
                  </a:lnTo>
                  <a:lnTo>
                    <a:pt x="3" y="283"/>
                  </a:lnTo>
                  <a:lnTo>
                    <a:pt x="0" y="274"/>
                  </a:lnTo>
                  <a:lnTo>
                    <a:pt x="0" y="270"/>
                  </a:lnTo>
                  <a:lnTo>
                    <a:pt x="0" y="261"/>
                  </a:lnTo>
                  <a:lnTo>
                    <a:pt x="0" y="252"/>
                  </a:lnTo>
                  <a:lnTo>
                    <a:pt x="0" y="249"/>
                  </a:lnTo>
                  <a:lnTo>
                    <a:pt x="0" y="240"/>
                  </a:lnTo>
                  <a:lnTo>
                    <a:pt x="0" y="236"/>
                  </a:lnTo>
                  <a:lnTo>
                    <a:pt x="3" y="227"/>
                  </a:lnTo>
                  <a:lnTo>
                    <a:pt x="3" y="218"/>
                  </a:lnTo>
                  <a:lnTo>
                    <a:pt x="3" y="214"/>
                  </a:lnTo>
                  <a:lnTo>
                    <a:pt x="7" y="201"/>
                  </a:lnTo>
                  <a:lnTo>
                    <a:pt x="11" y="193"/>
                  </a:lnTo>
                  <a:lnTo>
                    <a:pt x="15" y="188"/>
                  </a:lnTo>
                  <a:lnTo>
                    <a:pt x="19" y="180"/>
                  </a:lnTo>
                  <a:lnTo>
                    <a:pt x="23" y="180"/>
                  </a:lnTo>
                  <a:lnTo>
                    <a:pt x="27" y="171"/>
                  </a:lnTo>
                  <a:lnTo>
                    <a:pt x="35" y="163"/>
                  </a:lnTo>
                  <a:lnTo>
                    <a:pt x="39" y="158"/>
                  </a:lnTo>
                  <a:lnTo>
                    <a:pt x="47" y="150"/>
                  </a:lnTo>
                  <a:lnTo>
                    <a:pt x="51" y="145"/>
                  </a:lnTo>
                  <a:lnTo>
                    <a:pt x="59" y="137"/>
                  </a:lnTo>
                  <a:lnTo>
                    <a:pt x="67" y="128"/>
                  </a:lnTo>
                  <a:lnTo>
                    <a:pt x="75" y="124"/>
                  </a:lnTo>
                  <a:lnTo>
                    <a:pt x="83" y="115"/>
                  </a:lnTo>
                  <a:lnTo>
                    <a:pt x="95" y="111"/>
                  </a:lnTo>
                  <a:lnTo>
                    <a:pt x="99" y="107"/>
                  </a:lnTo>
                  <a:lnTo>
                    <a:pt x="111" y="98"/>
                  </a:lnTo>
                  <a:lnTo>
                    <a:pt x="115" y="93"/>
                  </a:lnTo>
                  <a:lnTo>
                    <a:pt x="131" y="89"/>
                  </a:lnTo>
                  <a:lnTo>
                    <a:pt x="143" y="81"/>
                  </a:lnTo>
                  <a:lnTo>
                    <a:pt x="147" y="81"/>
                  </a:lnTo>
                  <a:lnTo>
                    <a:pt x="163" y="72"/>
                  </a:lnTo>
                  <a:lnTo>
                    <a:pt x="167" y="68"/>
                  </a:lnTo>
                  <a:lnTo>
                    <a:pt x="183" y="64"/>
                  </a:lnTo>
                  <a:lnTo>
                    <a:pt x="199" y="60"/>
                  </a:lnTo>
                  <a:lnTo>
                    <a:pt x="207" y="56"/>
                  </a:lnTo>
                  <a:lnTo>
                    <a:pt x="219" y="51"/>
                  </a:lnTo>
                  <a:lnTo>
                    <a:pt x="235" y="43"/>
                  </a:lnTo>
                  <a:lnTo>
                    <a:pt x="243" y="43"/>
                  </a:lnTo>
                  <a:lnTo>
                    <a:pt x="263" y="38"/>
                  </a:lnTo>
                  <a:lnTo>
                    <a:pt x="271" y="34"/>
                  </a:lnTo>
                  <a:lnTo>
                    <a:pt x="287" y="29"/>
                  </a:lnTo>
                  <a:lnTo>
                    <a:pt x="303" y="25"/>
                  </a:lnTo>
                  <a:lnTo>
                    <a:pt x="311" y="25"/>
                  </a:lnTo>
                  <a:lnTo>
                    <a:pt x="331" y="21"/>
                  </a:lnTo>
                  <a:lnTo>
                    <a:pt x="339" y="17"/>
                  </a:lnTo>
                  <a:lnTo>
                    <a:pt x="359" y="17"/>
                  </a:lnTo>
                  <a:lnTo>
                    <a:pt x="374" y="13"/>
                  </a:lnTo>
                  <a:lnTo>
                    <a:pt x="382" y="13"/>
                  </a:lnTo>
                  <a:lnTo>
                    <a:pt x="402" y="8"/>
                  </a:lnTo>
                  <a:lnTo>
                    <a:pt x="414" y="8"/>
                  </a:lnTo>
                  <a:lnTo>
                    <a:pt x="430" y="4"/>
                  </a:lnTo>
                  <a:lnTo>
                    <a:pt x="450" y="4"/>
                  </a:lnTo>
                  <a:lnTo>
                    <a:pt x="458" y="4"/>
                  </a:lnTo>
                  <a:lnTo>
                    <a:pt x="479" y="0"/>
                  </a:lnTo>
                  <a:lnTo>
                    <a:pt x="498" y="0"/>
                  </a:lnTo>
                  <a:lnTo>
                    <a:pt x="510" y="0"/>
                  </a:lnTo>
                  <a:lnTo>
                    <a:pt x="526" y="0"/>
                  </a:lnTo>
                  <a:lnTo>
                    <a:pt x="538" y="0"/>
                  </a:lnTo>
                  <a:lnTo>
                    <a:pt x="559" y="0"/>
                  </a:lnTo>
                  <a:lnTo>
                    <a:pt x="559" y="252"/>
                  </a:lnTo>
                  <a:lnTo>
                    <a:pt x="79" y="382"/>
                  </a:lnTo>
                </a:path>
              </a:pathLst>
            </a:custGeom>
            <a:solidFill>
              <a:schemeClr val="bg2"/>
            </a:solidFill>
            <a:ln w="12700" cap="rnd" cmpd="sng">
              <a:solidFill>
                <a:srgbClr val="000000">
                  <a:alpha val="100000"/>
                </a:srgbClr>
              </a:solidFill>
              <a:prstDash val="solid"/>
              <a:headEnd type="none" w="med" len="med"/>
              <a:tailEnd type="none" w="med" len="med"/>
            </a:ln>
          </p:spPr>
          <p:txBody>
            <a:bodyPr/>
            <a:p>
              <a:endParaRPr lang="en-US"/>
            </a:p>
          </p:txBody>
        </p:sp>
        <p:sp>
          <p:nvSpPr>
            <p:cNvPr id="956433" name="Rectangles 956432"/>
            <p:cNvSpPr/>
            <p:nvPr/>
          </p:nvSpPr>
          <p:spPr>
            <a:xfrm>
              <a:off x="1991" y="4530"/>
              <a:ext cx="240" cy="135"/>
            </a:xfrm>
            <a:prstGeom prst="rect">
              <a:avLst/>
            </a:prstGeom>
            <a:noFill/>
            <a:ln w="9525">
              <a:noFill/>
            </a:ln>
          </p:spPr>
          <p:txBody>
            <a:bodyPr lIns="92580" tIns="46290" rIns="92580" bIns="46290">
              <a:spAutoFit/>
            </a:bodyPr>
            <a:p>
              <a:pPr lvl="0"/>
              <a:r>
                <a:rPr sz="800" b="0">
                  <a:solidFill>
                    <a:srgbClr val="000000"/>
                  </a:solidFill>
                  <a:effectLst/>
                  <a:latin typeface="Arial" panose="020B0604020202020204" pitchFamily="34" charset="0"/>
                </a:rPr>
                <a:t>M</a:t>
              </a:r>
              <a:r>
                <a:rPr sz="800" b="0">
                  <a:effectLst/>
                  <a:latin typeface="Symbol" panose="05050102010706020507" charset="2"/>
                </a:rPr>
                <a:t>£</a:t>
              </a:r>
              <a:r>
                <a:rPr sz="800" b="0">
                  <a:solidFill>
                    <a:srgbClr val="000000"/>
                  </a:solidFill>
                  <a:effectLst/>
                  <a:latin typeface="Arial" panose="020B0604020202020204" pitchFamily="34" charset="0"/>
                </a:rPr>
                <a:t>5</a:t>
              </a:r>
              <a:endParaRPr sz="800" b="0">
                <a:solidFill>
                  <a:srgbClr val="000000"/>
                </a:solidFill>
                <a:effectLst/>
                <a:latin typeface="Arial" panose="020B0604020202020204" pitchFamily="34" charset="0"/>
              </a:endParaRPr>
            </a:p>
          </p:txBody>
        </p:sp>
        <p:sp>
          <p:nvSpPr>
            <p:cNvPr id="956434" name="Rectangles 956433"/>
            <p:cNvSpPr/>
            <p:nvPr/>
          </p:nvSpPr>
          <p:spPr>
            <a:xfrm>
              <a:off x="2106" y="4422"/>
              <a:ext cx="348" cy="212"/>
            </a:xfrm>
            <a:prstGeom prst="rect">
              <a:avLst/>
            </a:prstGeom>
            <a:noFill/>
            <a:ln w="9525">
              <a:noFill/>
            </a:ln>
          </p:spPr>
          <p:txBody>
            <a:bodyPr lIns="92580" tIns="46290" rIns="92580" bIns="46290">
              <a:spAutoFit/>
            </a:bodyPr>
            <a:p>
              <a:pPr lvl="0"/>
              <a:r>
                <a:rPr sz="800" b="0">
                  <a:solidFill>
                    <a:srgbClr val="000000"/>
                  </a:solidFill>
                  <a:effectLst/>
                  <a:latin typeface="Arial" panose="020B0604020202020204" pitchFamily="34" charset="0"/>
                </a:rPr>
                <a:t>5&lt;M</a:t>
              </a:r>
              <a:r>
                <a:rPr sz="800" b="0">
                  <a:effectLst/>
                  <a:latin typeface="Symbol" panose="05050102010706020507" charset="2"/>
                </a:rPr>
                <a:t>£</a:t>
              </a:r>
              <a:r>
                <a:rPr sz="800" b="0">
                  <a:solidFill>
                    <a:srgbClr val="000000"/>
                  </a:solidFill>
                  <a:effectLst/>
                  <a:latin typeface="Arial" panose="020B0604020202020204" pitchFamily="34" charset="0"/>
                </a:rPr>
                <a:t>16</a:t>
              </a:r>
              <a:endParaRPr sz="800" b="0">
                <a:solidFill>
                  <a:srgbClr val="000000"/>
                </a:solidFill>
                <a:effectLst/>
                <a:latin typeface="Arial" panose="020B0604020202020204" pitchFamily="34" charset="0"/>
              </a:endParaRPr>
            </a:p>
          </p:txBody>
        </p:sp>
        <p:sp>
          <p:nvSpPr>
            <p:cNvPr id="956435" name="Rectangles 956434"/>
            <p:cNvSpPr/>
            <p:nvPr/>
          </p:nvSpPr>
          <p:spPr>
            <a:xfrm>
              <a:off x="2253" y="4493"/>
              <a:ext cx="384" cy="212"/>
            </a:xfrm>
            <a:prstGeom prst="rect">
              <a:avLst/>
            </a:prstGeom>
            <a:noFill/>
            <a:ln w="9525">
              <a:noFill/>
            </a:ln>
          </p:spPr>
          <p:txBody>
            <a:bodyPr lIns="92580" tIns="46290" rIns="92580" bIns="46290">
              <a:spAutoFit/>
            </a:bodyPr>
            <a:p>
              <a:pPr lvl="0"/>
              <a:r>
                <a:rPr sz="800" b="0">
                  <a:solidFill>
                    <a:srgbClr val="000000"/>
                  </a:solidFill>
                  <a:effectLst/>
                  <a:latin typeface="Arial" panose="020B0604020202020204" pitchFamily="34" charset="0"/>
                </a:rPr>
                <a:t>16&lt;M</a:t>
              </a:r>
              <a:r>
                <a:rPr sz="800" b="0">
                  <a:effectLst/>
                  <a:latin typeface="Symbol" panose="05050102010706020507" charset="2"/>
                </a:rPr>
                <a:t>£</a:t>
              </a:r>
              <a:r>
                <a:rPr sz="800" b="0">
                  <a:solidFill>
                    <a:srgbClr val="000000"/>
                  </a:solidFill>
                  <a:effectLst/>
                  <a:latin typeface="Arial" panose="020B0604020202020204" pitchFamily="34" charset="0"/>
                </a:rPr>
                <a:t>50</a:t>
              </a:r>
              <a:endParaRPr sz="800" b="0">
                <a:solidFill>
                  <a:srgbClr val="000000"/>
                </a:solidFill>
                <a:effectLst/>
                <a:latin typeface="Arial" panose="020B0604020202020204" pitchFamily="34" charset="0"/>
              </a:endParaRPr>
            </a:p>
          </p:txBody>
        </p:sp>
        <p:sp>
          <p:nvSpPr>
            <p:cNvPr id="956436" name="Rectangles 956435"/>
            <p:cNvSpPr/>
            <p:nvPr/>
          </p:nvSpPr>
          <p:spPr>
            <a:xfrm>
              <a:off x="2391" y="4579"/>
              <a:ext cx="420" cy="135"/>
            </a:xfrm>
            <a:prstGeom prst="rect">
              <a:avLst/>
            </a:prstGeom>
            <a:noFill/>
            <a:ln w="9525">
              <a:noFill/>
            </a:ln>
          </p:spPr>
          <p:txBody>
            <a:bodyPr lIns="92580" tIns="46290" rIns="92580" bIns="46290">
              <a:spAutoFit/>
            </a:bodyPr>
            <a:p>
              <a:pPr lvl="0"/>
              <a:r>
                <a:rPr sz="800" b="0">
                  <a:solidFill>
                    <a:srgbClr val="000000"/>
                  </a:solidFill>
                  <a:effectLst/>
                  <a:latin typeface="Arial" panose="020B0604020202020204" pitchFamily="34" charset="0"/>
                </a:rPr>
                <a:t>50&lt;M</a:t>
              </a:r>
              <a:r>
                <a:rPr sz="800" b="0">
                  <a:effectLst/>
                  <a:latin typeface="Symbol" panose="05050102010706020507" charset="2"/>
                </a:rPr>
                <a:t>£</a:t>
              </a:r>
              <a:r>
                <a:rPr sz="800" b="0">
                  <a:solidFill>
                    <a:srgbClr val="000000"/>
                  </a:solidFill>
                  <a:effectLst/>
                  <a:latin typeface="Arial" panose="020B0604020202020204" pitchFamily="34" charset="0"/>
                </a:rPr>
                <a:t>160</a:t>
              </a:r>
              <a:endParaRPr sz="800" b="0">
                <a:solidFill>
                  <a:srgbClr val="000000"/>
                </a:solidFill>
                <a:effectLst/>
                <a:latin typeface="Arial" panose="020B0604020202020204" pitchFamily="34" charset="0"/>
              </a:endParaRPr>
            </a:p>
          </p:txBody>
        </p:sp>
        <p:sp>
          <p:nvSpPr>
            <p:cNvPr id="956437" name="Rectangles 956436"/>
            <p:cNvSpPr/>
            <p:nvPr/>
          </p:nvSpPr>
          <p:spPr>
            <a:xfrm>
              <a:off x="2688" y="5084"/>
              <a:ext cx="490" cy="212"/>
            </a:xfrm>
            <a:prstGeom prst="rect">
              <a:avLst/>
            </a:prstGeom>
            <a:noFill/>
            <a:ln w="9525">
              <a:noFill/>
            </a:ln>
          </p:spPr>
          <p:txBody>
            <a:bodyPr lIns="92580" tIns="46290" rIns="92580" bIns="46290">
              <a:spAutoFit/>
            </a:bodyPr>
            <a:p>
              <a:pPr lvl="0"/>
              <a:r>
                <a:rPr sz="800" b="0">
                  <a:solidFill>
                    <a:srgbClr val="000000"/>
                  </a:solidFill>
                  <a:effectLst/>
                  <a:latin typeface="Arial" panose="020B0604020202020204" pitchFamily="34" charset="0"/>
                </a:rPr>
                <a:t>500&lt;M</a:t>
              </a:r>
              <a:r>
                <a:rPr sz="800" b="0">
                  <a:effectLst/>
                  <a:latin typeface="Symbol" panose="05050102010706020507" charset="2"/>
                </a:rPr>
                <a:t>£</a:t>
              </a:r>
              <a:r>
                <a:rPr sz="800" b="0">
                  <a:solidFill>
                    <a:srgbClr val="000000"/>
                  </a:solidFill>
                  <a:effectLst/>
                  <a:latin typeface="Arial" panose="020B0604020202020204" pitchFamily="34" charset="0"/>
                </a:rPr>
                <a:t>1600</a:t>
              </a:r>
              <a:endParaRPr sz="800" b="0">
                <a:solidFill>
                  <a:srgbClr val="000000"/>
                </a:solidFill>
                <a:effectLst/>
                <a:latin typeface="Arial" panose="020B0604020202020204" pitchFamily="34" charset="0"/>
              </a:endParaRPr>
            </a:p>
          </p:txBody>
        </p:sp>
        <p:sp>
          <p:nvSpPr>
            <p:cNvPr id="956438" name="Rectangles 956437"/>
            <p:cNvSpPr/>
            <p:nvPr/>
          </p:nvSpPr>
          <p:spPr>
            <a:xfrm>
              <a:off x="1861" y="5320"/>
              <a:ext cx="516" cy="211"/>
            </a:xfrm>
            <a:prstGeom prst="rect">
              <a:avLst/>
            </a:prstGeom>
            <a:noFill/>
            <a:ln w="9525">
              <a:noFill/>
            </a:ln>
          </p:spPr>
          <p:txBody>
            <a:bodyPr lIns="92580" tIns="46290" rIns="92580" bIns="46290">
              <a:spAutoFit/>
            </a:bodyPr>
            <a:p>
              <a:pPr lvl="0"/>
              <a:r>
                <a:rPr sz="800" b="0">
                  <a:solidFill>
                    <a:srgbClr val="000000"/>
                  </a:solidFill>
                  <a:effectLst/>
                  <a:latin typeface="Arial" panose="020B0604020202020204" pitchFamily="34" charset="0"/>
                </a:rPr>
                <a:t>1600&lt;</a:t>
              </a:r>
              <a:r>
                <a:rPr sz="800" b="0">
                  <a:solidFill>
                    <a:srgbClr val="000000"/>
                  </a:solidFill>
                  <a:effectLst/>
                  <a:latin typeface="Symbol" panose="05050102010706020507" charset="2"/>
                </a:rPr>
                <a:t>M</a:t>
              </a:r>
              <a:r>
                <a:rPr sz="800" b="0">
                  <a:effectLst/>
                  <a:latin typeface="Symbol" panose="05050102010706020507" charset="2"/>
                </a:rPr>
                <a:t>£</a:t>
              </a:r>
              <a:r>
                <a:rPr sz="800" b="0">
                  <a:solidFill>
                    <a:srgbClr val="000000"/>
                  </a:solidFill>
                  <a:effectLst/>
                  <a:latin typeface="Symbol" panose="05050102010706020507" charset="2"/>
                </a:rPr>
                <a:t>5000</a:t>
              </a:r>
              <a:endParaRPr sz="800" b="0">
                <a:solidFill>
                  <a:srgbClr val="000000"/>
                </a:solidFill>
                <a:effectLst/>
                <a:latin typeface="Symbol" panose="05050102010706020507" charset="2"/>
              </a:endParaRPr>
            </a:p>
          </p:txBody>
        </p:sp>
        <p:sp>
          <p:nvSpPr>
            <p:cNvPr id="956439" name="Rectangles 956438"/>
            <p:cNvSpPr/>
            <p:nvPr/>
          </p:nvSpPr>
          <p:spPr>
            <a:xfrm>
              <a:off x="1409" y="4680"/>
              <a:ext cx="349" cy="134"/>
            </a:xfrm>
            <a:prstGeom prst="rect">
              <a:avLst/>
            </a:prstGeom>
            <a:noFill/>
            <a:ln w="9525">
              <a:noFill/>
            </a:ln>
          </p:spPr>
          <p:txBody>
            <a:bodyPr lIns="92580" tIns="46290" rIns="92580" bIns="46290">
              <a:spAutoFit/>
            </a:bodyPr>
            <a:p>
              <a:pPr lvl="0"/>
              <a:r>
                <a:rPr sz="800" b="0">
                  <a:solidFill>
                    <a:srgbClr val="000000"/>
                  </a:solidFill>
                  <a:effectLst/>
                  <a:latin typeface="Arial" panose="020B0604020202020204" pitchFamily="34" charset="0"/>
                </a:rPr>
                <a:t>M&gt;5000</a:t>
              </a:r>
              <a:endParaRPr sz="800" b="0">
                <a:solidFill>
                  <a:srgbClr val="000000"/>
                </a:solidFill>
                <a:effectLst/>
                <a:latin typeface="Arial" panose="020B0604020202020204" pitchFamily="34" charset="0"/>
              </a:endParaRPr>
            </a:p>
          </p:txBody>
        </p:sp>
        <p:sp>
          <p:nvSpPr>
            <p:cNvPr id="956440" name="Freeform 956439"/>
            <p:cNvSpPr/>
            <p:nvPr/>
          </p:nvSpPr>
          <p:spPr>
            <a:xfrm>
              <a:off x="2096" y="4613"/>
              <a:ext cx="46" cy="271"/>
            </a:xfrm>
            <a:custGeom>
              <a:avLst/>
              <a:gdLst/>
              <a:ahLst/>
              <a:cxnLst/>
              <a:pathLst>
                <a:path w="46" h="271">
                  <a:moveTo>
                    <a:pt x="45" y="270"/>
                  </a:moveTo>
                  <a:lnTo>
                    <a:pt x="0" y="0"/>
                  </a:lnTo>
                  <a:lnTo>
                    <a:pt x="45" y="0"/>
                  </a:lnTo>
                  <a:lnTo>
                    <a:pt x="45" y="247"/>
                  </a:lnTo>
                </a:path>
              </a:pathLst>
            </a:custGeom>
            <a:solidFill>
              <a:schemeClr val="accent1"/>
            </a:solidFill>
            <a:ln w="12700" cap="rnd" cmpd="sng">
              <a:solidFill>
                <a:schemeClr val="tx1">
                  <a:alpha val="100000"/>
                </a:schemeClr>
              </a:solidFill>
              <a:prstDash val="solid"/>
              <a:headEnd type="none" w="sm" len="sm"/>
              <a:tailEnd type="none" w="sm" len="sm"/>
            </a:ln>
          </p:spPr>
          <p:txBody>
            <a:bodyPr/>
            <a:p>
              <a:endParaRPr lang="en-US"/>
            </a:p>
          </p:txBody>
        </p:sp>
        <p:sp>
          <p:nvSpPr>
            <p:cNvPr id="956441" name="Rectangles 956440"/>
            <p:cNvSpPr/>
            <p:nvPr/>
          </p:nvSpPr>
          <p:spPr>
            <a:xfrm>
              <a:off x="2660" y="4668"/>
              <a:ext cx="455" cy="211"/>
            </a:xfrm>
            <a:prstGeom prst="rect">
              <a:avLst/>
            </a:prstGeom>
            <a:noFill/>
            <a:ln w="9525">
              <a:noFill/>
            </a:ln>
          </p:spPr>
          <p:txBody>
            <a:bodyPr lIns="92580" tIns="46290" rIns="92580" bIns="46290">
              <a:spAutoFit/>
            </a:bodyPr>
            <a:p>
              <a:pPr lvl="0"/>
              <a:r>
                <a:rPr sz="800" b="0">
                  <a:solidFill>
                    <a:srgbClr val="000000"/>
                  </a:solidFill>
                  <a:effectLst/>
                  <a:latin typeface="Arial" panose="020B0604020202020204" pitchFamily="34" charset="0"/>
                </a:rPr>
                <a:t>160&lt;M</a:t>
              </a:r>
              <a:r>
                <a:rPr sz="800" b="0">
                  <a:effectLst/>
                  <a:latin typeface="Symbol" panose="05050102010706020507" charset="2"/>
                </a:rPr>
                <a:t>£</a:t>
              </a:r>
              <a:r>
                <a:rPr sz="800" b="0">
                  <a:solidFill>
                    <a:srgbClr val="000000"/>
                  </a:solidFill>
                  <a:effectLst/>
                  <a:latin typeface="Arial" panose="020B0604020202020204" pitchFamily="34" charset="0"/>
                </a:rPr>
                <a:t>500</a:t>
              </a:r>
              <a:endParaRPr sz="800" b="0">
                <a:solidFill>
                  <a:srgbClr val="000000"/>
                </a:solidFill>
                <a:effectLst/>
                <a:latin typeface="Arial" panose="020B0604020202020204" pitchFamily="34" charset="0"/>
              </a:endParaRPr>
            </a:p>
          </p:txBody>
        </p:sp>
        <p:sp>
          <p:nvSpPr>
            <p:cNvPr id="956442" name="Straight Connector 956441"/>
            <p:cNvSpPr/>
            <p:nvPr/>
          </p:nvSpPr>
          <p:spPr>
            <a:xfrm flipH="1">
              <a:off x="2164" y="4478"/>
              <a:ext cx="22" cy="135"/>
            </a:xfrm>
            <a:prstGeom prst="line">
              <a:avLst/>
            </a:prstGeom>
            <a:ln w="12700" cap="flat" cmpd="sng">
              <a:solidFill>
                <a:schemeClr val="tx1"/>
              </a:solidFill>
              <a:prstDash val="solid"/>
              <a:headEnd type="none" w="sm" len="sm"/>
              <a:tailEnd type="none" w="sm" len="sm"/>
            </a:ln>
          </p:spPr>
        </p:sp>
        <p:sp>
          <p:nvSpPr>
            <p:cNvPr id="956443" name="Straight Connector 956442"/>
            <p:cNvSpPr/>
            <p:nvPr/>
          </p:nvSpPr>
          <p:spPr>
            <a:xfrm flipH="1">
              <a:off x="2253" y="4546"/>
              <a:ext cx="68" cy="67"/>
            </a:xfrm>
            <a:prstGeom prst="line">
              <a:avLst/>
            </a:prstGeom>
            <a:ln w="12700" cap="flat" cmpd="sng">
              <a:solidFill>
                <a:schemeClr val="tx1"/>
              </a:solidFill>
              <a:prstDash val="solid"/>
              <a:headEnd type="none" w="sm" len="sm"/>
              <a:tailEnd type="none" w="sm" len="sm"/>
            </a:ln>
          </p:spPr>
        </p:sp>
        <p:sp>
          <p:nvSpPr>
            <p:cNvPr id="956444" name="Straight Connector 956443"/>
            <p:cNvSpPr/>
            <p:nvPr/>
          </p:nvSpPr>
          <p:spPr>
            <a:xfrm flipH="1">
              <a:off x="2388" y="4613"/>
              <a:ext cx="23" cy="23"/>
            </a:xfrm>
            <a:prstGeom prst="line">
              <a:avLst/>
            </a:prstGeom>
            <a:ln w="12700" cap="flat" cmpd="sng">
              <a:solidFill>
                <a:schemeClr val="tx1"/>
              </a:solidFill>
              <a:prstDash val="solid"/>
              <a:headEnd type="none" w="sm" len="sm"/>
              <a:tailEnd type="none" w="sm" len="sm"/>
            </a:ln>
          </p:spPr>
        </p:sp>
      </p:gr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07522" name="Slide Image Placeholder 107521"/>
          <p:cNvSpPr>
            <a:spLocks noTextEdit="1"/>
          </p:cNvSpPr>
          <p:nvPr>
            <p:ph type="sldImg"/>
          </p:nvPr>
        </p:nvSpPr>
        <p:spPr>
          <a:xfrm>
            <a:off x="1066800" y="871538"/>
            <a:ext cx="4616450" cy="3462337"/>
          </a:xfrm>
          <a:ln/>
        </p:spPr>
      </p:sp>
      <p:sp>
        <p:nvSpPr>
          <p:cNvPr id="107523" name="Text Placeholder 107522"/>
          <p:cNvSpPr>
            <a:spLocks noGrp="1"/>
          </p:cNvSpPr>
          <p:nvPr>
            <p:ph type="body" idx="1"/>
          </p:nvPr>
        </p:nvSpPr>
        <p:spPr>
          <a:ln/>
        </p:spPr>
        <p:txBody>
          <a:bodyPr lIns="92126" tIns="46063" rIns="92126" bIns="46063"/>
          <a:p>
            <a:pPr lvl="0"/>
            <a:r>
              <a:t>This does not mean that fault removal does not lead to improved reliability. It is possible (if we are unlucky enough with our test selection) to remove 98% of all faults in a system without achieving any real reliability improvement. In practice, without any prior knowledge about the faults we would hope that our testing does discover a reasonable proportion of the 2% of the important faults.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09570" name="Slide Image Placeholder 109569"/>
          <p:cNvSpPr>
            <a:spLocks noTextEdit="1"/>
          </p:cNvSpPr>
          <p:nvPr>
            <p:ph type="sldImg"/>
          </p:nvPr>
        </p:nvSpPr>
        <p:spPr>
          <a:xfrm>
            <a:off x="1066800" y="871538"/>
            <a:ext cx="4616450" cy="3462337"/>
          </a:xfrm>
          <a:ln/>
        </p:spPr>
      </p:sp>
      <p:sp>
        <p:nvSpPr>
          <p:cNvPr id="109571" name="Text Placeholder 109570"/>
          <p:cNvSpPr>
            <a:spLocks noGrp="1"/>
          </p:cNvSpPr>
          <p:nvPr>
            <p:ph type="body" idx="1"/>
          </p:nvPr>
        </p:nvSpPr>
        <p:spPr>
          <a:ln/>
        </p:spPr>
        <p:txBody>
          <a:bodyPr lIns="92126" tIns="46063" rIns="92126" bIns="46063"/>
          <a:p>
            <a:pPr lvl="0"/>
            <a:r>
              <a:t>The problem of defect density is accentuated by the problems with measuring size in terms of LOC as discussed earlier.</a:t>
            </a:r>
          </a:p>
          <a:p>
            <a:pPr lvl="0"/>
            <a:r>
              <a:t>There is much inconsistency in the terminology for software ‘problems’. We refer to defects as the union of faults and failures, but this is not universal. </a:t>
            </a:r>
          </a:p>
          <a:p>
            <a:pPr lvl="0"/>
            <a:r>
              <a:t>However, the biggest problem is the assumption that somehow faults and failures are ‘equally bad’ and that defects are therefore in some sense homogeneous. The Adams’ data highlights the danger of associating a measure of fault density with software quality (especially if quality is synonymous with reliability which is defined as the probability of failure-free operation in a given time period under given operational conditions).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961538" name="Slide Image Placeholder 961537"/>
          <p:cNvSpPr>
            <a:spLocks noTextEdit="1"/>
          </p:cNvSpPr>
          <p:nvPr>
            <p:ph type="sldImg"/>
          </p:nvPr>
        </p:nvSpPr>
        <p:spPr/>
      </p:sp>
      <p:sp>
        <p:nvSpPr>
          <p:cNvPr id="961539" name="Text Placeholder 961538"/>
          <p:cNvSpPr>
            <a:spLocks noGrp="1"/>
          </p:cNvSpPr>
          <p:nvPr>
            <p:ph type="body" idx="1"/>
          </p:nvPr>
        </p:nvSpPr>
        <p:spPr/>
        <p:txBody>
          <a:bodyPr lIns="92126" tIns="46063" rIns="92126" bIns="46063"/>
          <a:p>
            <a:pPr lvl="0"/>
            <a:r>
              <a:rPr lang="en-US" altLang="x-none"/>
              <a:t>Different views on software quality have different relevance to customers and developers. The graph shows some different views and where they fit on the axes. Along with each view of quality we have indicated (below the lines) a popular way of measuring this view of quality. Measures such as these will be explained and examined in depth during the course.</a:t>
            </a:r>
            <a:endParaRPr lang="en-US" altLang="x-none"/>
          </a:p>
          <a:p>
            <a:pPr lvl="0"/>
            <a:r>
              <a:rPr lang="en-US" altLang="x-none"/>
              <a:t>Note that a process oriented view of quality such as process maturity/stability provides the least direct evidence of quality.</a:t>
            </a:r>
            <a:endParaRPr lang="en-US" altLang="x-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433154" name="Slide Image Placeholder 433153"/>
          <p:cNvSpPr>
            <a:spLocks noTextEdit="1"/>
          </p:cNvSpPr>
          <p:nvPr>
            <p:ph type="sldImg"/>
          </p:nvPr>
        </p:nvSpPr>
        <p:spPr>
          <a:xfrm>
            <a:off x="1066800" y="871538"/>
            <a:ext cx="4616450" cy="3462337"/>
          </a:xfrm>
        </p:spPr>
      </p:sp>
      <p:sp>
        <p:nvSpPr>
          <p:cNvPr id="433155" name="Text Placeholder 433154"/>
          <p:cNvSpPr>
            <a:spLocks noGrp="1"/>
          </p:cNvSpPr>
          <p:nvPr>
            <p:ph type="body" idx="1"/>
          </p:nvPr>
        </p:nvSpPr>
        <p:spPr/>
        <p:txBody>
          <a:bodyPr lIns="92126" tIns="46063" rIns="92126" bIns="46063"/>
          <a:p>
            <a:pPr lvl="0"/>
            <a:r>
              <a:t>Numerous models of software quality have been proposed, most notably by McCall (which later became the basis for ISO 9126) and Boehm. The model here is typical in that it attempts to break quality down into a  specific attributes and then sub-attributes which can be measured directly.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Header Placeholder 1"/>
          <p:cNvSpPr/>
          <p:nvPr>
            <p:ph type="hdr" sz="quarter" idx="2"/>
          </p:nvPr>
        </p:nvSpPr>
        <p:spPr/>
        <p:txBody>
          <a:bodyPr/>
          <a:p>
            <a:pPr lvl="0" defTabSz="762000"/>
            <a:r>
              <a:rPr sz="1000" b="0" i="1"/>
              <a:t>Software Metrics Module 903</a:t>
            </a:r>
            <a:endParaRPr sz="1000" b="0" i="1"/>
          </a:p>
        </p:txBody>
      </p:sp>
      <p:sp>
        <p:nvSpPr>
          <p:cNvPr id="3" name="Date Placeholder 2"/>
          <p:cNvSpPr/>
          <p:nvPr>
            <p:ph type="dt" idx="3"/>
          </p:nvPr>
        </p:nvSpPr>
        <p:spPr/>
        <p:txBody>
          <a:bodyPr/>
          <a:p>
            <a:pPr lvl="0" algn="r" defTabSz="762000"/>
            <a:r>
              <a:rPr sz="1000" b="0" i="1"/>
              <a:t>11 January 1999</a:t>
            </a:r>
            <a:endParaRPr sz="1000" b="0" i="1"/>
          </a:p>
        </p:txBody>
      </p:sp>
      <p:sp>
        <p:nvSpPr>
          <p:cNvPr id="4" name="Footer Placeholder 3"/>
          <p:cNvSpPr/>
          <p:nvPr>
            <p:ph type="ftr" sz="quarter" idx="4"/>
          </p:nvPr>
        </p:nvSpPr>
        <p:spPr/>
        <p:txBody>
          <a:bodyPr/>
          <a:p>
            <a:pPr lvl="0" defTabSz="762000"/>
            <a:r>
              <a:rPr sz="1000" b="0" i="1"/>
              <a:t>Version 3.1</a:t>
            </a:r>
            <a:endParaRPr sz="1000" b="0" i="1"/>
          </a:p>
        </p:txBody>
      </p:sp>
      <p:sp>
        <p:nvSpPr>
          <p:cNvPr id="5" name="Slide Number Placeholder 4"/>
          <p:cNvSpPr/>
          <p:nvPr>
            <p:ph type="sldNum" sz="quarter" idx="5"/>
          </p:nvPr>
        </p:nvSpPr>
        <p:spPr/>
        <p:txBody>
          <a:bodyPr/>
          <a:p>
            <a:pPr lvl="0" algn="r" defTabSz="762000"/>
            <a:fld id="{9A0DB2DC-4C9A-4742-B13C-FB6460FD3503}" type="slidenum">
              <a:rPr lang="en-GB" sz="1000" b="0" i="1"/>
            </a:fld>
            <a:endParaRPr lang="en-GB" sz="1000" b="0" i="1"/>
          </a:p>
        </p:txBody>
      </p:sp>
      <p:sp>
        <p:nvSpPr>
          <p:cNvPr id="17412" name="Slide Image Placeholder 17411"/>
          <p:cNvSpPr>
            <a:spLocks noTextEdit="1"/>
          </p:cNvSpPr>
          <p:nvPr>
            <p:ph type="sldImg"/>
          </p:nvPr>
        </p:nvSpPr>
        <p:spPr>
          <a:xfrm>
            <a:off x="1066800" y="871538"/>
            <a:ext cx="4616450" cy="3462337"/>
          </a:xfrm>
          <a:ln/>
        </p:spPr>
      </p:sp>
      <p:sp>
        <p:nvSpPr>
          <p:cNvPr id="17413" name="Text Placeholder 17412"/>
          <p:cNvSpPr>
            <a:spLocks noGrp="1"/>
          </p:cNvSpPr>
          <p:nvPr>
            <p:ph type="body" idx="1"/>
          </p:nvPr>
        </p:nvSpPr>
        <p:spPr>
          <a:ln/>
        </p:spPr>
        <p:txBody>
          <a:bodyPr lIns="92126" tIns="46063" rIns="92126" bIns="46063"/>
          <a:p>
            <a:pPr lvl="0"/>
            <a:r>
              <a:t>We have to have measures of program size for various reasons. The most important is for normalisation. For example,  suppose we want to consider the relative quality of programs and have available data on known faults. Knowing that Program X has 20 faults and Program Y has 40 faults tells us very little, since one program may be much larger and more complex than the other. Ideally we would like to have a measure of size of programs S which incorporates the attributes length, functionality, and complexity. A quality measure could then be defined as number of faults divided by S. In the absence of such size measures it is very tempting to go for LOC.</a:t>
            </a:r>
          </a:p>
          <a:p>
            <a:pPr lvl="0"/>
            <a:r>
              <a:t>Consequently a common software quality measure, first used extensively in the 1970’s, is faults divided by LOC. The problems all stem from the fact that LOC does not measure functionality or complexity. A problem which is implemented in an assembly language program in 1000 LOC  could be implemented in a 4th generation language program in 10LOC.</a:t>
            </a:r>
          </a:p>
          <a:p>
            <a:pPr lvl="0"/>
            <a:r>
              <a:t>A less serious, but still important problem with LOC is that of making the measurement  unambiguous. To do this we need to consider whether or not we count:</a:t>
            </a:r>
          </a:p>
          <a:p>
            <a:pPr lvl="1"/>
            <a:r>
              <a:t>blank lines</a:t>
            </a:r>
            <a:br/>
            <a:r>
              <a:t>comment lines</a:t>
            </a:r>
            <a:br/>
            <a:r>
              <a:t>data declarations and headings</a:t>
            </a:r>
            <a:br/>
            <a:r>
              <a:t>non-executable compiler directives</a:t>
            </a:r>
            <a:br/>
            <a:r>
              <a:t>multiple executable statements on same physical line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762000"/>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762000"/>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1750" y="609600"/>
            <a:ext cx="18478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609600"/>
            <a:ext cx="5436428"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762000"/>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defTabSz="762000"/>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762000"/>
            <a:fld id="{BB962C8B-B14F-4D97-AF65-F5344CB8AC3E}" type="datetime1">
              <a:rPr lang="en-GB">
                <a:latin typeface="Times New Roman" panose="02020603050405020304" charset="0"/>
              </a:rPr>
            </a:fld>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762000"/>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62178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07814" y="1981200"/>
            <a:ext cx="362178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762000"/>
            <a:endParaRPr lang="en-GB">
              <a:latin typeface="Times New Roman" panose="02020603050405020304" charset="0"/>
            </a:endParaRPr>
          </a:p>
        </p:txBody>
      </p:sp>
      <p:sp>
        <p:nvSpPr>
          <p:cNvPr id="6" name="Footer Placeholder 5"/>
          <p:cNvSpPr>
            <a:spLocks noGrp="1"/>
          </p:cNvSpPr>
          <p:nvPr>
            <p:ph type="ftr" sz="quarter" idx="11"/>
          </p:nvPr>
        </p:nvSpPr>
        <p:spPr/>
        <p:txBody>
          <a:bodyPr/>
          <a:lstStyle/>
          <a:p>
            <a:pPr lvl="0" defTabSz="762000"/>
            <a:endParaRPr lang="en-GB">
              <a:latin typeface="Times New Roman" panose="02020603050405020304" charset="0"/>
            </a:endParaRPr>
          </a:p>
        </p:txBody>
      </p:sp>
      <p:sp>
        <p:nvSpPr>
          <p:cNvPr id="7" name="Slide Number Placeholder 6"/>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762000"/>
            <a:endParaRPr lang="en-GB">
              <a:latin typeface="Times New Roman" panose="02020603050405020304" charset="0"/>
            </a:endParaRPr>
          </a:p>
        </p:txBody>
      </p:sp>
      <p:sp>
        <p:nvSpPr>
          <p:cNvPr id="8" name="Footer Placeholder 7"/>
          <p:cNvSpPr>
            <a:spLocks noGrp="1"/>
          </p:cNvSpPr>
          <p:nvPr>
            <p:ph type="ftr" sz="quarter" idx="11"/>
          </p:nvPr>
        </p:nvSpPr>
        <p:spPr/>
        <p:txBody>
          <a:bodyPr/>
          <a:lstStyle/>
          <a:p>
            <a:pPr lvl="0" defTabSz="762000"/>
            <a:endParaRPr lang="en-GB">
              <a:latin typeface="Times New Roman" panose="02020603050405020304" charset="0"/>
            </a:endParaRPr>
          </a:p>
        </p:txBody>
      </p:sp>
      <p:sp>
        <p:nvSpPr>
          <p:cNvPr id="9" name="Slide Number Placeholder 8"/>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762000"/>
            <a:endParaRPr lang="en-GB">
              <a:latin typeface="Times New Roman" panose="02020603050405020304" charset="0"/>
            </a:endParaRPr>
          </a:p>
        </p:txBody>
      </p:sp>
      <p:sp>
        <p:nvSpPr>
          <p:cNvPr id="4" name="Footer Placeholder 3"/>
          <p:cNvSpPr>
            <a:spLocks noGrp="1"/>
          </p:cNvSpPr>
          <p:nvPr>
            <p:ph type="ftr" sz="quarter" idx="11"/>
          </p:nvPr>
        </p:nvSpPr>
        <p:spPr/>
        <p:txBody>
          <a:bodyPr/>
          <a:lstStyle/>
          <a:p>
            <a:pPr lvl="0" defTabSz="762000"/>
            <a:endParaRPr lang="en-GB">
              <a:latin typeface="Times New Roman" panose="02020603050405020304" charset="0"/>
            </a:endParaRPr>
          </a:p>
        </p:txBody>
      </p:sp>
      <p:sp>
        <p:nvSpPr>
          <p:cNvPr id="5" name="Slide Number Placeholder 4"/>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762000"/>
            <a:endParaRPr lang="en-GB">
              <a:latin typeface="Times New Roman" panose="02020603050405020304" charset="0"/>
            </a:endParaRPr>
          </a:p>
        </p:txBody>
      </p:sp>
      <p:sp>
        <p:nvSpPr>
          <p:cNvPr id="3" name="Footer Placeholder 2"/>
          <p:cNvSpPr>
            <a:spLocks noGrp="1"/>
          </p:cNvSpPr>
          <p:nvPr>
            <p:ph type="ftr" sz="quarter" idx="11"/>
          </p:nvPr>
        </p:nvSpPr>
        <p:spPr/>
        <p:txBody>
          <a:bodyPr/>
          <a:lstStyle/>
          <a:p>
            <a:pPr lvl="0" defTabSz="762000"/>
            <a:endParaRPr lang="en-GB">
              <a:latin typeface="Times New Roman" panose="02020603050405020304" charset="0"/>
            </a:endParaRPr>
          </a:p>
        </p:txBody>
      </p:sp>
      <p:sp>
        <p:nvSpPr>
          <p:cNvPr id="4" name="Slide Number Placeholder 3"/>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762000"/>
            <a:endParaRPr lang="en-GB">
              <a:latin typeface="Times New Roman" panose="02020603050405020304" charset="0"/>
            </a:endParaRPr>
          </a:p>
        </p:txBody>
      </p:sp>
      <p:sp>
        <p:nvSpPr>
          <p:cNvPr id="6" name="Footer Placeholder 5"/>
          <p:cNvSpPr>
            <a:spLocks noGrp="1"/>
          </p:cNvSpPr>
          <p:nvPr>
            <p:ph type="ftr" sz="quarter" idx="11"/>
          </p:nvPr>
        </p:nvSpPr>
        <p:spPr/>
        <p:txBody>
          <a:bodyPr/>
          <a:lstStyle/>
          <a:p>
            <a:pPr lvl="0" defTabSz="762000"/>
            <a:endParaRPr lang="en-GB">
              <a:latin typeface="Times New Roman" panose="02020603050405020304" charset="0"/>
            </a:endParaRPr>
          </a:p>
        </p:txBody>
      </p:sp>
      <p:sp>
        <p:nvSpPr>
          <p:cNvPr id="7" name="Slide Number Placeholder 6"/>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762000"/>
            <a:fld id="{BB962C8B-B14F-4D97-AF65-F5344CB8AC3E}" type="datetime1">
              <a:rPr lang="en-GB">
                <a:latin typeface="Times New Roman" panose="02020603050405020304" charset="0"/>
              </a:rPr>
            </a:fld>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762000"/>
            <a:endParaRPr lang="en-GB">
              <a:latin typeface="Times New Roman" panose="02020603050405020304" charset="0"/>
            </a:endParaRPr>
          </a:p>
        </p:txBody>
      </p:sp>
      <p:sp>
        <p:nvSpPr>
          <p:cNvPr id="6" name="Footer Placeholder 5"/>
          <p:cNvSpPr>
            <a:spLocks noGrp="1"/>
          </p:cNvSpPr>
          <p:nvPr>
            <p:ph type="ftr" sz="quarter" idx="11"/>
          </p:nvPr>
        </p:nvSpPr>
        <p:spPr/>
        <p:txBody>
          <a:bodyPr/>
          <a:lstStyle/>
          <a:p>
            <a:pPr lvl="0" defTabSz="762000"/>
            <a:endParaRPr lang="en-GB">
              <a:latin typeface="Times New Roman" panose="02020603050405020304" charset="0"/>
            </a:endParaRPr>
          </a:p>
        </p:txBody>
      </p:sp>
      <p:sp>
        <p:nvSpPr>
          <p:cNvPr id="7" name="Slide Number Placeholder 6"/>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762000"/>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1750" y="609600"/>
            <a:ext cx="18478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609600"/>
            <a:ext cx="5436428"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defTabSz="762000"/>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defTabSz="762000"/>
            <a:endParaRPr lang="en-GB">
              <a:latin typeface="Times New Roman" panose="02020603050405020304" charset="0"/>
            </a:endParaRPr>
          </a:p>
        </p:txBody>
      </p:sp>
      <p:sp>
        <p:nvSpPr>
          <p:cNvPr id="5" name="Footer Placeholder 4"/>
          <p:cNvSpPr>
            <a:spLocks noGrp="1"/>
          </p:cNvSpPr>
          <p:nvPr>
            <p:ph type="ftr" sz="quarter" idx="11"/>
          </p:nvPr>
        </p:nvSpPr>
        <p:spPr/>
        <p:txBody>
          <a:bodyPr/>
          <a:lstStyle/>
          <a:p>
            <a:pPr lvl="0" defTabSz="762000"/>
            <a:endParaRPr lang="en-GB">
              <a:latin typeface="Times New Roman" panose="02020603050405020304" charset="0"/>
            </a:endParaRPr>
          </a:p>
        </p:txBody>
      </p:sp>
      <p:sp>
        <p:nvSpPr>
          <p:cNvPr id="6" name="Slide Number Placeholder 5"/>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81200"/>
            <a:ext cx="362178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07814" y="1981200"/>
            <a:ext cx="362178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defTabSz="762000"/>
            <a:endParaRPr lang="en-GB">
              <a:latin typeface="Times New Roman" panose="02020603050405020304" charset="0"/>
            </a:endParaRPr>
          </a:p>
        </p:txBody>
      </p:sp>
      <p:sp>
        <p:nvSpPr>
          <p:cNvPr id="6" name="Footer Placeholder 5"/>
          <p:cNvSpPr>
            <a:spLocks noGrp="1"/>
          </p:cNvSpPr>
          <p:nvPr>
            <p:ph type="ftr" sz="quarter" idx="11"/>
          </p:nvPr>
        </p:nvSpPr>
        <p:spPr/>
        <p:txBody>
          <a:bodyPr/>
          <a:lstStyle/>
          <a:p>
            <a:pPr lvl="0" defTabSz="762000"/>
            <a:endParaRPr lang="en-GB">
              <a:latin typeface="Times New Roman" panose="02020603050405020304" charset="0"/>
            </a:endParaRPr>
          </a:p>
        </p:txBody>
      </p:sp>
      <p:sp>
        <p:nvSpPr>
          <p:cNvPr id="7" name="Slide Number Placeholder 6"/>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defTabSz="762000"/>
            <a:endParaRPr lang="en-GB">
              <a:latin typeface="Times New Roman" panose="02020603050405020304" charset="0"/>
            </a:endParaRPr>
          </a:p>
        </p:txBody>
      </p:sp>
      <p:sp>
        <p:nvSpPr>
          <p:cNvPr id="8" name="Footer Placeholder 7"/>
          <p:cNvSpPr>
            <a:spLocks noGrp="1"/>
          </p:cNvSpPr>
          <p:nvPr>
            <p:ph type="ftr" sz="quarter" idx="11"/>
          </p:nvPr>
        </p:nvSpPr>
        <p:spPr/>
        <p:txBody>
          <a:bodyPr/>
          <a:lstStyle/>
          <a:p>
            <a:pPr lvl="0" defTabSz="762000"/>
            <a:endParaRPr lang="en-GB">
              <a:latin typeface="Times New Roman" panose="02020603050405020304" charset="0"/>
            </a:endParaRPr>
          </a:p>
        </p:txBody>
      </p:sp>
      <p:sp>
        <p:nvSpPr>
          <p:cNvPr id="9" name="Slide Number Placeholder 8"/>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defTabSz="762000"/>
            <a:endParaRPr lang="en-GB">
              <a:latin typeface="Times New Roman" panose="02020603050405020304" charset="0"/>
            </a:endParaRPr>
          </a:p>
        </p:txBody>
      </p:sp>
      <p:sp>
        <p:nvSpPr>
          <p:cNvPr id="4" name="Footer Placeholder 3"/>
          <p:cNvSpPr>
            <a:spLocks noGrp="1"/>
          </p:cNvSpPr>
          <p:nvPr>
            <p:ph type="ftr" sz="quarter" idx="11"/>
          </p:nvPr>
        </p:nvSpPr>
        <p:spPr/>
        <p:txBody>
          <a:bodyPr/>
          <a:lstStyle/>
          <a:p>
            <a:pPr lvl="0" defTabSz="762000"/>
            <a:endParaRPr lang="en-GB">
              <a:latin typeface="Times New Roman" panose="02020603050405020304" charset="0"/>
            </a:endParaRPr>
          </a:p>
        </p:txBody>
      </p:sp>
      <p:sp>
        <p:nvSpPr>
          <p:cNvPr id="5" name="Slide Number Placeholder 4"/>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defTabSz="762000"/>
            <a:endParaRPr lang="en-GB">
              <a:latin typeface="Times New Roman" panose="02020603050405020304" charset="0"/>
            </a:endParaRPr>
          </a:p>
        </p:txBody>
      </p:sp>
      <p:sp>
        <p:nvSpPr>
          <p:cNvPr id="3" name="Footer Placeholder 2"/>
          <p:cNvSpPr>
            <a:spLocks noGrp="1"/>
          </p:cNvSpPr>
          <p:nvPr>
            <p:ph type="ftr" sz="quarter" idx="11"/>
          </p:nvPr>
        </p:nvSpPr>
        <p:spPr/>
        <p:txBody>
          <a:bodyPr/>
          <a:lstStyle/>
          <a:p>
            <a:pPr lvl="0" defTabSz="762000"/>
            <a:endParaRPr lang="en-GB">
              <a:latin typeface="Times New Roman" panose="02020603050405020304" charset="0"/>
            </a:endParaRPr>
          </a:p>
        </p:txBody>
      </p:sp>
      <p:sp>
        <p:nvSpPr>
          <p:cNvPr id="4" name="Slide Number Placeholder 3"/>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762000"/>
            <a:endParaRPr lang="en-GB">
              <a:latin typeface="Times New Roman" panose="02020603050405020304" charset="0"/>
            </a:endParaRPr>
          </a:p>
        </p:txBody>
      </p:sp>
      <p:sp>
        <p:nvSpPr>
          <p:cNvPr id="6" name="Footer Placeholder 5"/>
          <p:cNvSpPr>
            <a:spLocks noGrp="1"/>
          </p:cNvSpPr>
          <p:nvPr>
            <p:ph type="ftr" sz="quarter" idx="11"/>
          </p:nvPr>
        </p:nvSpPr>
        <p:spPr/>
        <p:txBody>
          <a:bodyPr/>
          <a:lstStyle/>
          <a:p>
            <a:pPr lvl="0" defTabSz="762000"/>
            <a:endParaRPr lang="en-GB">
              <a:latin typeface="Times New Roman" panose="02020603050405020304" charset="0"/>
            </a:endParaRPr>
          </a:p>
        </p:txBody>
      </p:sp>
      <p:sp>
        <p:nvSpPr>
          <p:cNvPr id="7" name="Slide Number Placeholder 6"/>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defTabSz="762000"/>
            <a:endParaRPr lang="en-GB">
              <a:latin typeface="Times New Roman" panose="02020603050405020304" charset="0"/>
            </a:endParaRPr>
          </a:p>
        </p:txBody>
      </p:sp>
      <p:sp>
        <p:nvSpPr>
          <p:cNvPr id="6" name="Footer Placeholder 5"/>
          <p:cNvSpPr>
            <a:spLocks noGrp="1"/>
          </p:cNvSpPr>
          <p:nvPr>
            <p:ph type="ftr" sz="quarter" idx="11"/>
          </p:nvPr>
        </p:nvSpPr>
        <p:spPr/>
        <p:txBody>
          <a:bodyPr/>
          <a:lstStyle/>
          <a:p>
            <a:pPr lvl="0" defTabSz="762000"/>
            <a:endParaRPr lang="en-GB">
              <a:latin typeface="Times New Roman" panose="02020603050405020304" charset="0"/>
            </a:endParaRPr>
          </a:p>
        </p:txBody>
      </p:sp>
      <p:sp>
        <p:nvSpPr>
          <p:cNvPr id="7" name="Slide Number Placeholder 6"/>
          <p:cNvSpPr>
            <a:spLocks noGrp="1"/>
          </p:cNvSpPr>
          <p:nvPr>
            <p:ph type="sldNum" sz="quarter" idx="12"/>
          </p:nvPr>
        </p:nvSpPr>
        <p:spPr/>
        <p:txBody>
          <a:body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58754" name="Date Placeholder 458753"/>
          <p:cNvSpPr>
            <a:spLocks noGrp="1"/>
          </p:cNvSpPr>
          <p:nvPr>
            <p:ph type="dt" sz="half" idx="2"/>
          </p:nvPr>
        </p:nvSpPr>
        <p:spPr>
          <a:xfrm>
            <a:off x="685800" y="6248400"/>
            <a:ext cx="1905000" cy="457200"/>
          </a:xfrm>
          <a:prstGeom prst="rect">
            <a:avLst/>
          </a:prstGeom>
          <a:noFill/>
          <a:ln w="9525">
            <a:noFill/>
          </a:ln>
        </p:spPr>
        <p:txBody>
          <a:bodyPr wrap="none" lIns="92075" tIns="46038" rIns="92075" bIns="46038" anchor="ctr"/>
          <a:lstStyle>
            <a:lvl1pPr>
              <a:defRPr sz="1400" b="0"/>
            </a:lvl1pPr>
          </a:lstStyle>
          <a:p>
            <a:pPr lvl="0" defTabSz="762000"/>
            <a:fld id="{BB962C8B-B14F-4D97-AF65-F5344CB8AC3E}" type="datetime1">
              <a:rPr lang="en-GB">
                <a:latin typeface="Times New Roman" panose="02020603050405020304" charset="0"/>
              </a:rPr>
            </a:fld>
            <a:endParaRPr lang="en-GB">
              <a:latin typeface="Times New Roman" panose="02020603050405020304" charset="0"/>
            </a:endParaRPr>
          </a:p>
        </p:txBody>
      </p:sp>
      <p:sp>
        <p:nvSpPr>
          <p:cNvPr id="458755" name="Footer Placeholder 458754"/>
          <p:cNvSpPr>
            <a:spLocks noGrp="1"/>
          </p:cNvSpPr>
          <p:nvPr>
            <p:ph type="ftr" sz="quarter" idx="3"/>
          </p:nvPr>
        </p:nvSpPr>
        <p:spPr>
          <a:xfrm>
            <a:off x="3124200" y="6248400"/>
            <a:ext cx="2895600" cy="457200"/>
          </a:xfrm>
          <a:prstGeom prst="rect">
            <a:avLst/>
          </a:prstGeom>
          <a:noFill/>
          <a:ln w="9525">
            <a:noFill/>
          </a:ln>
        </p:spPr>
        <p:txBody>
          <a:bodyPr wrap="none" lIns="92075" tIns="46038" rIns="92075" bIns="46038" anchor="ctr"/>
          <a:lstStyle>
            <a:lvl1pPr algn="ctr">
              <a:defRPr sz="1400" b="0"/>
            </a:lvl1pPr>
          </a:lstStyle>
          <a:p>
            <a:pPr lvl="0" defTabSz="762000"/>
            <a:endParaRPr lang="en-GB">
              <a:latin typeface="Times New Roman" panose="02020603050405020304" charset="0"/>
            </a:endParaRPr>
          </a:p>
        </p:txBody>
      </p:sp>
      <p:sp>
        <p:nvSpPr>
          <p:cNvPr id="458756" name="Slide Number Placeholder 458755"/>
          <p:cNvSpPr>
            <a:spLocks noGrp="1"/>
          </p:cNvSpPr>
          <p:nvPr>
            <p:ph type="sldNum" sz="quarter" idx="4"/>
          </p:nvPr>
        </p:nvSpPr>
        <p:spPr>
          <a:xfrm>
            <a:off x="6553200" y="6248400"/>
            <a:ext cx="1905000" cy="457200"/>
          </a:xfrm>
          <a:prstGeom prst="rect">
            <a:avLst/>
          </a:prstGeom>
          <a:noFill/>
          <a:ln w="9525">
            <a:noFill/>
          </a:ln>
        </p:spPr>
        <p:txBody>
          <a:bodyPr wrap="none" lIns="92075" tIns="46038" rIns="92075" bIns="46038" anchor="ctr"/>
          <a:lstStyle>
            <a:lvl1pPr algn="r">
              <a:defRPr sz="1400" b="0"/>
            </a:lvl1p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458757" name="Title 458756"/>
          <p:cNvSpPr>
            <a:spLocks noGrp="1"/>
          </p:cNvSpPr>
          <p:nvPr>
            <p:ph type="title"/>
          </p:nvPr>
        </p:nvSpPr>
        <p:spPr>
          <a:xfrm>
            <a:off x="838200" y="609600"/>
            <a:ext cx="7391400" cy="1143000"/>
          </a:xfrm>
          <a:prstGeom prst="rect">
            <a:avLst/>
          </a:prstGeom>
          <a:noFill/>
          <a:ln w="9525">
            <a:noFill/>
          </a:ln>
        </p:spPr>
        <p:txBody>
          <a:bodyPr lIns="92075" tIns="46038" rIns="92075" bIns="46038" anchor="ctr"/>
          <a:p>
            <a:pPr lvl="0"/>
            <a:r>
              <a:rPr dirty="0"/>
              <a:t>Click to edit Master title style</a:t>
            </a:r>
            <a:endParaRPr dirty="0"/>
          </a:p>
        </p:txBody>
      </p:sp>
      <p:sp>
        <p:nvSpPr>
          <p:cNvPr id="458758" name="Text Placeholder 458757"/>
          <p:cNvSpPr>
            <a:spLocks noGrp="1"/>
          </p:cNvSpPr>
          <p:nvPr>
            <p:ph type="body" idx="1"/>
          </p:nvPr>
        </p:nvSpPr>
        <p:spPr>
          <a:xfrm>
            <a:off x="838200" y="1981200"/>
            <a:ext cx="7391400" cy="4114800"/>
          </a:xfrm>
          <a:prstGeom prst="rect">
            <a:avLst/>
          </a:prstGeom>
          <a:noFill/>
          <a:ln w="9525">
            <a:noFill/>
          </a:ln>
        </p:spPr>
        <p:txBody>
          <a:bodyPr lIns="92075" tIns="46038" rIns="92075" bIns="46038"/>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marL="0" lvl="0" indent="0" algn="ctr" defTabSz="914400" rtl="0" eaLnBrk="0" fontAlgn="base" latinLnBrk="0" hangingPunct="0">
        <a:lnSpc>
          <a:spcPct val="90000"/>
        </a:lnSpc>
        <a:spcBef>
          <a:spcPct val="0"/>
        </a:spcBef>
        <a:spcAft>
          <a:spcPct val="0"/>
        </a:spcAft>
        <a:buNone/>
        <a:defRPr sz="3600" b="1" i="0" u="none" kern="1200" baseline="0">
          <a:solidFill>
            <a:schemeClr val="tx2"/>
          </a:solidFill>
          <a:latin typeface="+mj-lt"/>
          <a:ea typeface="+mj-ea"/>
          <a:cs typeface="+mj-cs"/>
        </a:defRPr>
      </a:lvl1pPr>
    </p:titleStyle>
    <p:bodyStyle>
      <a:lvl1pPr marL="285750" lvl="0" indent="-285750" algn="l" defTabSz="914400" rtl="0" eaLnBrk="0" fontAlgn="base" latinLnBrk="0" hangingPunct="0">
        <a:lnSpc>
          <a:spcPct val="90000"/>
        </a:lnSpc>
        <a:spcBef>
          <a:spcPct val="30000"/>
        </a:spcBef>
        <a:spcAft>
          <a:spcPct val="0"/>
        </a:spcAft>
        <a:buSzPct val="100000"/>
        <a:buChar char="•"/>
        <a:defRPr sz="2400" b="1" i="0" u="none" kern="1200" baseline="0">
          <a:solidFill>
            <a:schemeClr val="tx1"/>
          </a:solidFill>
          <a:latin typeface="+mn-lt"/>
          <a:ea typeface="+mn-ea"/>
          <a:cs typeface="+mn-cs"/>
        </a:defRPr>
      </a:lvl1pPr>
      <a:lvl2pPr marL="685800" lvl="1" indent="-228600" algn="l" defTabSz="914400" rtl="0" eaLnBrk="0" fontAlgn="base" latinLnBrk="0" hangingPunct="0">
        <a:lnSpc>
          <a:spcPct val="90000"/>
        </a:lnSpc>
        <a:spcBef>
          <a:spcPct val="30000"/>
        </a:spcBef>
        <a:spcAft>
          <a:spcPct val="0"/>
        </a:spcAft>
        <a:buSzPct val="100000"/>
        <a:buChar char="–"/>
        <a:defRPr sz="1800" b="1" i="0" u="none" kern="1200" baseline="0">
          <a:solidFill>
            <a:schemeClr val="tx1"/>
          </a:solidFill>
          <a:latin typeface="+mn-lt"/>
          <a:ea typeface="+mn-ea"/>
          <a:cs typeface="+mn-cs"/>
        </a:defRPr>
      </a:lvl2pPr>
      <a:lvl3pPr marL="1143000" lvl="2" indent="-228600" algn="l" defTabSz="914400" rtl="0" eaLnBrk="0" fontAlgn="base" latinLnBrk="0" hangingPunct="0">
        <a:lnSpc>
          <a:spcPct val="90000"/>
        </a:lnSpc>
        <a:spcBef>
          <a:spcPct val="30000"/>
        </a:spcBef>
        <a:spcAft>
          <a:spcPct val="0"/>
        </a:spcAft>
        <a:buSzPct val="100000"/>
        <a:buChar char="»"/>
        <a:defRPr sz="1800" b="1" i="0" u="none" kern="1200" baseline="0">
          <a:solidFill>
            <a:schemeClr val="tx1"/>
          </a:solidFill>
          <a:latin typeface="+mn-lt"/>
          <a:ea typeface="+mn-ea"/>
          <a:cs typeface="+mn-cs"/>
        </a:defRPr>
      </a:lvl3pPr>
      <a:lvl4pPr marL="1543050" lvl="3" indent="-17145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4pPr>
      <a:lvl5pPr marL="2000250" lvl="4" indent="-17145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5pPr>
      <a:lvl6pPr marL="2514600" lvl="5" indent="-22860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6pPr>
      <a:lvl7pPr marL="2971800" lvl="6" indent="-22860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7pPr>
      <a:lvl8pPr marL="3429000" lvl="7" indent="-22860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8pPr>
      <a:lvl9pPr marL="3886200" lvl="8" indent="-22860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58754" name="Date Placeholder 458753"/>
          <p:cNvSpPr>
            <a:spLocks noGrp="1"/>
          </p:cNvSpPr>
          <p:nvPr>
            <p:ph type="dt" sz="half" idx="2"/>
          </p:nvPr>
        </p:nvSpPr>
        <p:spPr>
          <a:xfrm>
            <a:off x="685800" y="6248400"/>
            <a:ext cx="1905000" cy="457200"/>
          </a:xfrm>
          <a:prstGeom prst="rect">
            <a:avLst/>
          </a:prstGeom>
          <a:noFill/>
          <a:ln w="9525">
            <a:noFill/>
          </a:ln>
        </p:spPr>
        <p:txBody>
          <a:bodyPr wrap="none" lIns="92075" tIns="46038" rIns="92075" bIns="46038" anchor="ctr"/>
          <a:lstStyle>
            <a:lvl1pPr>
              <a:defRPr sz="1400" b="0"/>
            </a:lvl1pPr>
          </a:lstStyle>
          <a:p>
            <a:pPr lvl="0" defTabSz="762000"/>
            <a:fld id="{BB962C8B-B14F-4D97-AF65-F5344CB8AC3E}" type="datetime1">
              <a:rPr lang="en-GB">
                <a:latin typeface="Times New Roman" panose="02020603050405020304" charset="0"/>
              </a:rPr>
            </a:fld>
            <a:endParaRPr lang="en-GB">
              <a:latin typeface="Times New Roman" panose="02020603050405020304" charset="0"/>
            </a:endParaRPr>
          </a:p>
        </p:txBody>
      </p:sp>
      <p:sp>
        <p:nvSpPr>
          <p:cNvPr id="458755" name="Footer Placeholder 458754"/>
          <p:cNvSpPr>
            <a:spLocks noGrp="1"/>
          </p:cNvSpPr>
          <p:nvPr>
            <p:ph type="ftr" sz="quarter" idx="3"/>
          </p:nvPr>
        </p:nvSpPr>
        <p:spPr>
          <a:xfrm>
            <a:off x="3124200" y="6248400"/>
            <a:ext cx="2895600" cy="457200"/>
          </a:xfrm>
          <a:prstGeom prst="rect">
            <a:avLst/>
          </a:prstGeom>
          <a:noFill/>
          <a:ln w="9525">
            <a:noFill/>
          </a:ln>
        </p:spPr>
        <p:txBody>
          <a:bodyPr wrap="none" lIns="92075" tIns="46038" rIns="92075" bIns="46038" anchor="ctr"/>
          <a:lstStyle>
            <a:lvl1pPr algn="ctr">
              <a:defRPr sz="1400" b="0"/>
            </a:lvl1pPr>
          </a:lstStyle>
          <a:p>
            <a:pPr lvl="0" defTabSz="762000"/>
            <a:endParaRPr lang="en-GB">
              <a:latin typeface="Times New Roman" panose="02020603050405020304" charset="0"/>
            </a:endParaRPr>
          </a:p>
        </p:txBody>
      </p:sp>
      <p:sp>
        <p:nvSpPr>
          <p:cNvPr id="458756" name="Slide Number Placeholder 458755"/>
          <p:cNvSpPr>
            <a:spLocks noGrp="1"/>
          </p:cNvSpPr>
          <p:nvPr>
            <p:ph type="sldNum" sz="quarter" idx="4"/>
          </p:nvPr>
        </p:nvSpPr>
        <p:spPr>
          <a:xfrm>
            <a:off x="6553200" y="6248400"/>
            <a:ext cx="1905000" cy="457200"/>
          </a:xfrm>
          <a:prstGeom prst="rect">
            <a:avLst/>
          </a:prstGeom>
          <a:noFill/>
          <a:ln w="9525">
            <a:noFill/>
          </a:ln>
        </p:spPr>
        <p:txBody>
          <a:bodyPr wrap="none" lIns="92075" tIns="46038" rIns="92075" bIns="46038" anchor="ctr"/>
          <a:lstStyle>
            <a:lvl1pPr algn="r">
              <a:defRPr sz="1400" b="0"/>
            </a:lvl1pPr>
          </a:lstStyle>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458757" name="Title 458756"/>
          <p:cNvSpPr>
            <a:spLocks noGrp="1"/>
          </p:cNvSpPr>
          <p:nvPr>
            <p:ph type="title"/>
          </p:nvPr>
        </p:nvSpPr>
        <p:spPr>
          <a:xfrm>
            <a:off x="838200" y="609600"/>
            <a:ext cx="7391400" cy="1143000"/>
          </a:xfrm>
          <a:prstGeom prst="rect">
            <a:avLst/>
          </a:prstGeom>
          <a:noFill/>
          <a:ln w="9525">
            <a:noFill/>
          </a:ln>
        </p:spPr>
        <p:txBody>
          <a:bodyPr lIns="92075" tIns="46038" rIns="92075" bIns="46038" anchor="ctr"/>
          <a:p>
            <a:pPr lvl="0"/>
            <a:r>
              <a:rPr dirty="0"/>
              <a:t>Click to edit Master title style</a:t>
            </a:r>
            <a:endParaRPr dirty="0"/>
          </a:p>
        </p:txBody>
      </p:sp>
      <p:sp>
        <p:nvSpPr>
          <p:cNvPr id="458758" name="Text Placeholder 458757"/>
          <p:cNvSpPr>
            <a:spLocks noGrp="1"/>
          </p:cNvSpPr>
          <p:nvPr>
            <p:ph type="body" idx="1"/>
          </p:nvPr>
        </p:nvSpPr>
        <p:spPr>
          <a:xfrm>
            <a:off x="838200" y="1981200"/>
            <a:ext cx="7391400" cy="4114800"/>
          </a:xfrm>
          <a:prstGeom prst="rect">
            <a:avLst/>
          </a:prstGeom>
          <a:noFill/>
          <a:ln w="9525">
            <a:noFill/>
          </a:ln>
        </p:spPr>
        <p:txBody>
          <a:bodyPr lIns="92075" tIns="46038" rIns="92075" bIns="46038"/>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0" lvl="0" indent="0" algn="ctr" defTabSz="914400" rtl="0" eaLnBrk="0" fontAlgn="base" latinLnBrk="0" hangingPunct="0">
        <a:lnSpc>
          <a:spcPct val="90000"/>
        </a:lnSpc>
        <a:spcBef>
          <a:spcPct val="0"/>
        </a:spcBef>
        <a:spcAft>
          <a:spcPct val="0"/>
        </a:spcAft>
        <a:buNone/>
        <a:defRPr sz="3600" b="1" i="0" u="none" kern="1200" baseline="0">
          <a:solidFill>
            <a:schemeClr val="tx2"/>
          </a:solidFill>
          <a:latin typeface="+mj-lt"/>
          <a:ea typeface="+mj-ea"/>
          <a:cs typeface="+mj-cs"/>
        </a:defRPr>
      </a:lvl1pPr>
    </p:titleStyle>
    <p:bodyStyle>
      <a:lvl1pPr marL="285750" lvl="0" indent="-285750" algn="l" defTabSz="914400" rtl="0" eaLnBrk="0" fontAlgn="base" latinLnBrk="0" hangingPunct="0">
        <a:lnSpc>
          <a:spcPct val="90000"/>
        </a:lnSpc>
        <a:spcBef>
          <a:spcPct val="30000"/>
        </a:spcBef>
        <a:spcAft>
          <a:spcPct val="0"/>
        </a:spcAft>
        <a:buSzPct val="100000"/>
        <a:buChar char="•"/>
        <a:defRPr sz="2400" b="1" i="0" u="none" kern="1200" baseline="0">
          <a:solidFill>
            <a:schemeClr val="tx1"/>
          </a:solidFill>
          <a:latin typeface="+mn-lt"/>
          <a:ea typeface="+mn-ea"/>
          <a:cs typeface="+mn-cs"/>
        </a:defRPr>
      </a:lvl1pPr>
      <a:lvl2pPr marL="685800" lvl="1" indent="-228600" algn="l" defTabSz="914400" rtl="0" eaLnBrk="0" fontAlgn="base" latinLnBrk="0" hangingPunct="0">
        <a:lnSpc>
          <a:spcPct val="90000"/>
        </a:lnSpc>
        <a:spcBef>
          <a:spcPct val="30000"/>
        </a:spcBef>
        <a:spcAft>
          <a:spcPct val="0"/>
        </a:spcAft>
        <a:buSzPct val="100000"/>
        <a:buChar char="–"/>
        <a:defRPr sz="1800" b="1" i="0" u="none" kern="1200" baseline="0">
          <a:solidFill>
            <a:schemeClr val="tx1"/>
          </a:solidFill>
          <a:latin typeface="+mn-lt"/>
          <a:ea typeface="+mn-ea"/>
          <a:cs typeface="+mn-cs"/>
        </a:defRPr>
      </a:lvl2pPr>
      <a:lvl3pPr marL="1143000" lvl="2" indent="-228600" algn="l" defTabSz="914400" rtl="0" eaLnBrk="0" fontAlgn="base" latinLnBrk="0" hangingPunct="0">
        <a:lnSpc>
          <a:spcPct val="90000"/>
        </a:lnSpc>
        <a:spcBef>
          <a:spcPct val="30000"/>
        </a:spcBef>
        <a:spcAft>
          <a:spcPct val="0"/>
        </a:spcAft>
        <a:buSzPct val="100000"/>
        <a:buChar char="»"/>
        <a:defRPr sz="1800" b="1" i="0" u="none" kern="1200" baseline="0">
          <a:solidFill>
            <a:schemeClr val="tx1"/>
          </a:solidFill>
          <a:latin typeface="+mn-lt"/>
          <a:ea typeface="+mn-ea"/>
          <a:cs typeface="+mn-cs"/>
        </a:defRPr>
      </a:lvl3pPr>
      <a:lvl4pPr marL="1543050" lvl="3" indent="-17145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4pPr>
      <a:lvl5pPr marL="2000250" lvl="4" indent="-17145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5pPr>
      <a:lvl6pPr marL="2514600" lvl="5" indent="-22860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6pPr>
      <a:lvl7pPr marL="2971800" lvl="6" indent="-22860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7pPr>
      <a:lvl8pPr marL="3429000" lvl="7" indent="-22860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8pPr>
      <a:lvl9pPr marL="3886200" lvl="8" indent="-228600" algn="l" defTabSz="914400" rtl="0" eaLnBrk="0" fontAlgn="base" latinLnBrk="0" hangingPunct="0">
        <a:lnSpc>
          <a:spcPct val="90000"/>
        </a:lnSpc>
        <a:spcBef>
          <a:spcPct val="30000"/>
        </a:spcBef>
        <a:spcAft>
          <a:spcPct val="0"/>
        </a:spcAft>
        <a:buSzPct val="100000"/>
        <a:buChar char="–"/>
        <a:defRPr sz="1400" b="1"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4610" name="Title 964609"/>
          <p:cNvSpPr>
            <a:spLocks noGrp="1"/>
          </p:cNvSpPr>
          <p:nvPr>
            <p:ph type="title"/>
          </p:nvPr>
        </p:nvSpPr>
        <p:spPr>
          <a:xfrm>
            <a:off x="896938" y="2133600"/>
            <a:ext cx="7332662" cy="1828800"/>
          </a:xfrm>
          <a:ln/>
        </p:spPr>
        <p:txBody>
          <a:bodyPr vert="horz" wrap="square" lIns="92075" tIns="46038" rIns="92075" bIns="46038" anchor="ctr"/>
          <a:p>
            <a:r>
              <a:rPr sz="4000"/>
              <a:t>SOFTWARE METRICS</a:t>
            </a:r>
            <a:r>
              <a:rPr sz="4400"/>
              <a:t> </a:t>
            </a:r>
            <a:br>
              <a:rPr sz="4400"/>
            </a:b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pic>
        <p:nvPicPr>
          <p:cNvPr id="5" name="Content Placeholder 4" descr="Classification+of+software+quality+metrics"/>
          <p:cNvPicPr>
            <a:picLocks noChangeAspect="1"/>
          </p:cNvPicPr>
          <p:nvPr>
            <p:ph idx="1"/>
          </p:nvPr>
        </p:nvPicPr>
        <p:blipFill>
          <a:blip r:embed="rId1"/>
          <a:stretch>
            <a:fillRect/>
          </a:stretch>
        </p:blipFill>
        <p:spPr>
          <a:xfrm>
            <a:off x="838200" y="1233170"/>
            <a:ext cx="6831330" cy="5123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Software quality metrics can be further divided into three categories</a:t>
            </a:r>
            <a:endParaRPr lang="en-US"/>
          </a:p>
        </p:txBody>
      </p:sp>
      <p:sp>
        <p:nvSpPr>
          <p:cNvPr id="3" name="Content Placeholder 2"/>
          <p:cNvSpPr>
            <a:spLocks noGrp="1"/>
          </p:cNvSpPr>
          <p:nvPr>
            <p:ph idx="1"/>
          </p:nvPr>
        </p:nvSpPr>
        <p:spPr/>
        <p:txBody>
          <a:bodyPr/>
          <a:p>
            <a:endParaRPr lang="en-US"/>
          </a:p>
          <a:p>
            <a:r>
              <a:rPr lang="en-US"/>
              <a:t>    Product quality metrics</a:t>
            </a:r>
            <a:endParaRPr lang="en-US"/>
          </a:p>
          <a:p>
            <a:r>
              <a:rPr lang="en-US"/>
              <a:t>    In-process quality metrics</a:t>
            </a:r>
            <a:endParaRPr lang="en-US"/>
          </a:p>
          <a:p>
            <a:r>
              <a:rPr lang="en-US"/>
              <a:t>    Maintenance quality metrics</a:t>
            </a:r>
            <a:endParaRPr lang="en-US"/>
          </a:p>
        </p:txBody>
      </p:sp>
      <p:sp>
        <p:nvSpPr>
          <p:cNvPr id="4" name="Slide Number Placeholder 3"/>
          <p:cNvSpPr>
            <a:spLocks noGrp="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Product Quality Metrics</a:t>
            </a:r>
            <a:endParaRPr lang="en-US"/>
          </a:p>
        </p:txBody>
      </p:sp>
      <p:sp>
        <p:nvSpPr>
          <p:cNvPr id="3" name="Content Placeholder 2"/>
          <p:cNvSpPr>
            <a:spLocks noGrp="1"/>
          </p:cNvSpPr>
          <p:nvPr>
            <p:ph idx="1"/>
          </p:nvPr>
        </p:nvSpPr>
        <p:spPr/>
        <p:txBody>
          <a:bodyPr/>
          <a:p>
            <a:endParaRPr lang="en-US"/>
          </a:p>
          <a:p>
            <a:r>
              <a:rPr lang="en-US"/>
              <a:t>    Mean Time to Failure</a:t>
            </a:r>
            <a:endParaRPr lang="en-US"/>
          </a:p>
          <a:p>
            <a:r>
              <a:rPr lang="en-US"/>
              <a:t>    Defect Density</a:t>
            </a:r>
            <a:endParaRPr lang="en-US"/>
          </a:p>
          <a:p>
            <a:r>
              <a:rPr lang="en-US"/>
              <a:t>    Customer Problems</a:t>
            </a:r>
            <a:endParaRPr lang="en-US"/>
          </a:p>
          <a:p>
            <a:r>
              <a:rPr lang="en-US"/>
              <a:t>    Customer Satisfaction</a:t>
            </a:r>
            <a:endParaRPr lang="en-US"/>
          </a:p>
        </p:txBody>
      </p:sp>
      <p:sp>
        <p:nvSpPr>
          <p:cNvPr id="4" name="Slide Number Placeholder 3"/>
          <p:cNvSpPr>
            <a:spLocks noGrp="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In-process Quality Metrics</a:t>
            </a:r>
            <a:endParaRPr lang="en-US"/>
          </a:p>
        </p:txBody>
      </p:sp>
      <p:sp>
        <p:nvSpPr>
          <p:cNvPr id="3" name="Content Placeholder 2"/>
          <p:cNvSpPr>
            <a:spLocks noGrp="1"/>
          </p:cNvSpPr>
          <p:nvPr>
            <p:ph idx="1"/>
          </p:nvPr>
        </p:nvSpPr>
        <p:spPr/>
        <p:txBody>
          <a:bodyPr/>
          <a:p>
            <a:endParaRPr lang="en-US"/>
          </a:p>
          <a:p>
            <a:r>
              <a:rPr lang="en-US"/>
              <a:t>    Defect density during machine testing</a:t>
            </a:r>
            <a:endParaRPr lang="en-US"/>
          </a:p>
          <a:p>
            <a:r>
              <a:rPr lang="en-US"/>
              <a:t>    Defect arrival pattern during machine testing</a:t>
            </a:r>
            <a:endParaRPr lang="en-US"/>
          </a:p>
          <a:p>
            <a:r>
              <a:rPr lang="en-US"/>
              <a:t>    Phase-based defect removal pattern</a:t>
            </a:r>
            <a:endParaRPr lang="en-US"/>
          </a:p>
          <a:p>
            <a:r>
              <a:rPr lang="en-US"/>
              <a:t>    Defect removal effectiveness</a:t>
            </a:r>
            <a:endParaRPr lang="en-US"/>
          </a:p>
        </p:txBody>
      </p:sp>
      <p:sp>
        <p:nvSpPr>
          <p:cNvPr id="4" name="Slide Number Placeholder 3"/>
          <p:cNvSpPr>
            <a:spLocks noGrp="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Maintenance Quality Metrics</a:t>
            </a:r>
            <a:endParaRPr lang="en-US"/>
          </a:p>
        </p:txBody>
      </p:sp>
      <p:sp>
        <p:nvSpPr>
          <p:cNvPr id="3" name="Content Placeholder 2"/>
          <p:cNvSpPr>
            <a:spLocks noGrp="1"/>
          </p:cNvSpPr>
          <p:nvPr>
            <p:ph idx="1"/>
          </p:nvPr>
        </p:nvSpPr>
        <p:spPr/>
        <p:txBody>
          <a:bodyPr/>
          <a:p>
            <a:endParaRPr lang="en-US"/>
          </a:p>
          <a:p>
            <a:r>
              <a:rPr lang="en-US"/>
              <a:t>    Fix backlog and backlog management index</a:t>
            </a:r>
            <a:endParaRPr lang="en-US"/>
          </a:p>
          <a:p>
            <a:r>
              <a:rPr lang="en-US"/>
              <a:t>    Fix response time and fix responsiveness</a:t>
            </a:r>
            <a:endParaRPr lang="en-US"/>
          </a:p>
          <a:p>
            <a:r>
              <a:rPr lang="en-US"/>
              <a:t>    Percent delinquent fixes</a:t>
            </a:r>
            <a:endParaRPr lang="en-US"/>
          </a:p>
          <a:p>
            <a:r>
              <a:rPr lang="en-US"/>
              <a:t>    Fix quality</a:t>
            </a:r>
            <a:endParaRPr lang="en-US"/>
          </a:p>
        </p:txBody>
      </p:sp>
      <p:sp>
        <p:nvSpPr>
          <p:cNvPr id="4" name="Slide Number Placeholder 3"/>
          <p:cNvSpPr>
            <a:spLocks noGrp="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16386" name="Title 16385"/>
          <p:cNvSpPr>
            <a:spLocks noGrp="1"/>
          </p:cNvSpPr>
          <p:nvPr>
            <p:ph type="title"/>
          </p:nvPr>
        </p:nvSpPr>
        <p:spPr>
          <a:xfrm>
            <a:off x="838200" y="457200"/>
            <a:ext cx="7391400" cy="914400"/>
          </a:xfrm>
          <a:ln/>
        </p:spPr>
        <p:txBody>
          <a:bodyPr vert="horz" wrap="square" lIns="92075" tIns="46038" rIns="92075" bIns="46038" anchor="ctr"/>
          <a:p>
            <a:r>
              <a:t>The Enduring LOC Measure</a:t>
            </a:r>
          </a:p>
        </p:txBody>
      </p:sp>
      <p:sp>
        <p:nvSpPr>
          <p:cNvPr id="16387" name="Text Placeholder 16386"/>
          <p:cNvSpPr>
            <a:spLocks noGrp="1"/>
          </p:cNvSpPr>
          <p:nvPr>
            <p:ph type="body" idx="1"/>
          </p:nvPr>
        </p:nvSpPr>
        <p:spPr>
          <a:xfrm>
            <a:off x="914400" y="1371600"/>
            <a:ext cx="7391400" cy="4114800"/>
          </a:xfrm>
          <a:ln/>
        </p:spPr>
        <p:txBody>
          <a:bodyPr vert="horz" wrap="square" lIns="92075" tIns="46038" rIns="92075" bIns="46038" anchor="t"/>
          <a:p>
            <a:pPr>
              <a:lnSpc>
                <a:spcPct val="80000"/>
              </a:lnSpc>
            </a:pPr>
            <a:r>
              <a:t>LOC: Number of Lines Of Code</a:t>
            </a:r>
          </a:p>
          <a:p>
            <a:pPr>
              <a:lnSpc>
                <a:spcPct val="80000"/>
              </a:lnSpc>
            </a:pPr>
            <a:r>
              <a:t>The simplest and most widely used measure of program </a:t>
            </a:r>
            <a:r>
              <a:rPr i="1"/>
              <a:t>size. </a:t>
            </a:r>
            <a:r>
              <a:t>Easy to compute and automate</a:t>
            </a:r>
          </a:p>
          <a:p>
            <a:pPr>
              <a:lnSpc>
                <a:spcPct val="80000"/>
              </a:lnSpc>
            </a:pPr>
            <a:r>
              <a:t>Used (as normalising measure) for </a:t>
            </a:r>
          </a:p>
          <a:p>
            <a:pPr lvl="1">
              <a:lnSpc>
                <a:spcPct val="80000"/>
              </a:lnSpc>
            </a:pPr>
            <a:r>
              <a:t>productivity assessment (LOC/effort)</a:t>
            </a:r>
          </a:p>
          <a:p>
            <a:pPr lvl="1">
              <a:lnSpc>
                <a:spcPct val="80000"/>
              </a:lnSpc>
            </a:pPr>
            <a:r>
              <a:t>effort/cost estimation (Effort = f(LOC))</a:t>
            </a:r>
          </a:p>
          <a:p>
            <a:pPr lvl="1">
              <a:lnSpc>
                <a:spcPct val="80000"/>
              </a:lnSpc>
            </a:pPr>
            <a:r>
              <a:t>quality assessment/estimation (defects/LOC))</a:t>
            </a:r>
            <a:endParaRPr i="1"/>
          </a:p>
          <a:p>
            <a:pPr>
              <a:lnSpc>
                <a:spcPct val="80000"/>
              </a:lnSpc>
            </a:pPr>
            <a:r>
              <a:t>Alternative (similar) measures</a:t>
            </a:r>
          </a:p>
          <a:p>
            <a:pPr lvl="1">
              <a:lnSpc>
                <a:spcPct val="80000"/>
              </a:lnSpc>
            </a:pPr>
            <a:r>
              <a:t>KLOC: Thousands of Lines Of Code</a:t>
            </a:r>
          </a:p>
          <a:p>
            <a:pPr lvl="1">
              <a:lnSpc>
                <a:spcPct val="80000"/>
              </a:lnSpc>
            </a:pPr>
            <a:r>
              <a:t>KDSI: Thousands of Delivered Source Instructions</a:t>
            </a:r>
          </a:p>
          <a:p>
            <a:pPr lvl="1">
              <a:lnSpc>
                <a:spcPct val="80000"/>
              </a:lnSpc>
            </a:pPr>
            <a:r>
              <a:t>NCLOC: Non-Comment Lines of Code</a:t>
            </a:r>
          </a:p>
          <a:p>
            <a:pPr lvl="1">
              <a:lnSpc>
                <a:spcPct val="80000"/>
              </a:lnSpc>
            </a:pPr>
            <a:r>
              <a:t>Number of Characters or Number of Bytes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1136642" name="Title 1136641"/>
          <p:cNvSpPr>
            <a:spLocks noGrp="1"/>
          </p:cNvSpPr>
          <p:nvPr>
            <p:ph type="title"/>
          </p:nvPr>
        </p:nvSpPr>
        <p:spPr>
          <a:ln/>
        </p:spPr>
        <p:txBody>
          <a:bodyPr lIns="92075" tIns="46038" rIns="92075" bIns="46038" anchor="ctr"/>
          <a:p>
            <a:r>
              <a:t>Problems with LOC type measures</a:t>
            </a:r>
          </a:p>
        </p:txBody>
      </p:sp>
      <p:sp>
        <p:nvSpPr>
          <p:cNvPr id="1136643" name="Text Placeholder 1136642"/>
          <p:cNvSpPr>
            <a:spLocks noGrp="1"/>
          </p:cNvSpPr>
          <p:nvPr>
            <p:ph type="body" idx="1"/>
          </p:nvPr>
        </p:nvSpPr>
        <p:spPr>
          <a:ln/>
        </p:spPr>
        <p:txBody>
          <a:bodyPr lIns="92075" tIns="46038" rIns="92075" bIns="46038"/>
          <a:p>
            <a:r>
              <a:rPr sz="2000"/>
              <a:t>No standard definition</a:t>
            </a:r>
            <a:endParaRPr sz="2000"/>
          </a:p>
          <a:p>
            <a:r>
              <a:rPr sz="2000"/>
              <a:t>Measures length of programs rather than size</a:t>
            </a:r>
            <a:endParaRPr sz="2000"/>
          </a:p>
          <a:p>
            <a:r>
              <a:rPr sz="2000"/>
              <a:t>Wrongly used as a surrogate for: </a:t>
            </a:r>
            <a:endParaRPr sz="2000"/>
          </a:p>
          <a:p>
            <a:pPr lvl="1"/>
            <a:r>
              <a:rPr sz="1600"/>
              <a:t>effort</a:t>
            </a:r>
            <a:endParaRPr sz="1600"/>
          </a:p>
          <a:p>
            <a:pPr lvl="1"/>
            <a:r>
              <a:rPr sz="1600"/>
              <a:t>complexity</a:t>
            </a:r>
            <a:endParaRPr sz="1600"/>
          </a:p>
          <a:p>
            <a:pPr lvl="1"/>
            <a:r>
              <a:rPr sz="1600"/>
              <a:t>functionality</a:t>
            </a:r>
            <a:endParaRPr sz="1600"/>
          </a:p>
          <a:p>
            <a:r>
              <a:rPr sz="2000"/>
              <a:t>Fails to take account of redundancy and reuse</a:t>
            </a:r>
            <a:endParaRPr sz="2000"/>
          </a:p>
          <a:p>
            <a:r>
              <a:rPr sz="2000"/>
              <a:t>Cannot be used comparatively for different types of programming languages</a:t>
            </a:r>
            <a:endParaRPr sz="2000"/>
          </a:p>
          <a:p>
            <a:r>
              <a:rPr sz="2000"/>
              <a:t>Only available at the end of the development life-cycle</a:t>
            </a:r>
            <a:endParaRPr sz="2000"/>
          </a:p>
          <a:p>
            <a:pPr>
              <a:buNone/>
            </a:pPr>
            <a:endParaRPr sz="2000" i="1"/>
          </a:p>
          <a:p>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9714" name="Title 1139713"/>
          <p:cNvSpPr>
            <a:spLocks noGrp="1"/>
          </p:cNvSpPr>
          <p:nvPr>
            <p:ph type="title"/>
          </p:nvPr>
        </p:nvSpPr>
        <p:spPr>
          <a:xfrm>
            <a:off x="492125" y="228600"/>
            <a:ext cx="8018463" cy="1143000"/>
          </a:xfrm>
          <a:ln/>
        </p:spPr>
        <p:txBody>
          <a:bodyPr vert="horz" wrap="square" lIns="92075" tIns="46038" rIns="92075" bIns="46038" anchor="ctr"/>
          <a:p>
            <a:r>
              <a:t>Fundamental software size attributes</a:t>
            </a:r>
          </a:p>
        </p:txBody>
      </p:sp>
      <p:sp>
        <p:nvSpPr>
          <p:cNvPr id="1139715" name="Text Placeholder 1139714"/>
          <p:cNvSpPr>
            <a:spLocks noGrp="1"/>
          </p:cNvSpPr>
          <p:nvPr>
            <p:ph type="body" idx="1"/>
          </p:nvPr>
        </p:nvSpPr>
        <p:spPr>
          <a:xfrm>
            <a:off x="1127125" y="1219200"/>
            <a:ext cx="6823075" cy="4114800"/>
          </a:xfrm>
          <a:ln/>
        </p:spPr>
        <p:txBody>
          <a:bodyPr vert="horz" wrap="square" lIns="92075" tIns="46038" rIns="92075" bIns="46038" anchor="t"/>
          <a:p>
            <a:pPr algn="just"/>
            <a:r>
              <a:rPr sz="2000" i="1"/>
              <a:t>length</a:t>
            </a:r>
            <a:r>
              <a:rPr sz="2000"/>
              <a:t> the physical size of the product</a:t>
            </a:r>
            <a:endParaRPr sz="2000"/>
          </a:p>
          <a:p>
            <a:pPr algn="just"/>
            <a:r>
              <a:rPr sz="2000" i="1"/>
              <a:t>functionality</a:t>
            </a:r>
            <a:r>
              <a:rPr sz="2000"/>
              <a:t> measures the functions supplied by the product to the user</a:t>
            </a:r>
            <a:endParaRPr sz="2000"/>
          </a:p>
          <a:p>
            <a:pPr algn="just"/>
            <a:r>
              <a:rPr sz="2000" i="1"/>
              <a:t>complexity</a:t>
            </a:r>
            <a:r>
              <a:rPr sz="2000"/>
              <a:t> </a:t>
            </a:r>
            <a:endParaRPr sz="2000"/>
          </a:p>
          <a:p>
            <a:pPr lvl="1"/>
            <a:r>
              <a:rPr sz="1600" i="1"/>
              <a:t>Problem complexity</a:t>
            </a:r>
            <a:r>
              <a:rPr sz="1600"/>
              <a:t> measures the complexity of the underlying problem.</a:t>
            </a:r>
            <a:endParaRPr sz="1600"/>
          </a:p>
          <a:p>
            <a:pPr lvl="1"/>
            <a:r>
              <a:rPr sz="1600" i="1"/>
              <a:t>Algorithmic complexity</a:t>
            </a:r>
            <a:r>
              <a:rPr sz="1600"/>
              <a:t> reflects the complexity/efficiency of the algorithm implemented to solve the problem</a:t>
            </a:r>
            <a:endParaRPr sz="1600"/>
          </a:p>
          <a:p>
            <a:pPr lvl="1"/>
            <a:r>
              <a:rPr sz="1600" i="1"/>
              <a:t>Structural complexity</a:t>
            </a:r>
            <a:r>
              <a:rPr sz="1600" err="1"/>
              <a:t> measures the structure of the software used to implement the algorithm (incudes </a:t>
            </a:r>
            <a:r>
              <a:rPr sz="1600"/>
              <a:t>control flow structure, hierarchical structure and modular structure) </a:t>
            </a:r>
            <a:endParaRPr sz="1600"/>
          </a:p>
          <a:p>
            <a:pPr lvl="1"/>
            <a:r>
              <a:rPr sz="1600" i="1"/>
              <a:t>Cognitive complexity</a:t>
            </a:r>
            <a:r>
              <a:rPr sz="1600"/>
              <a:t> measures the effort required to understand the software.</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6146" name="Title 6145"/>
          <p:cNvSpPr>
            <a:spLocks noGrp="1"/>
          </p:cNvSpPr>
          <p:nvPr>
            <p:ph type="title"/>
          </p:nvPr>
        </p:nvSpPr>
        <p:spPr>
          <a:ln/>
        </p:spPr>
        <p:txBody>
          <a:bodyPr vert="horz" wrap="square" lIns="92075" tIns="46038" rIns="92075" bIns="46038" anchor="ctr"/>
          <a:p>
            <a:r>
              <a:t>The 1970’s: Measures of Source Code</a:t>
            </a:r>
          </a:p>
        </p:txBody>
      </p:sp>
      <p:sp>
        <p:nvSpPr>
          <p:cNvPr id="6147" name="Text Placeholder 6146"/>
          <p:cNvSpPr>
            <a:spLocks noGrp="1"/>
          </p:cNvSpPr>
          <p:nvPr>
            <p:ph type="body" idx="1"/>
          </p:nvPr>
        </p:nvSpPr>
        <p:spPr>
          <a:ln/>
        </p:spPr>
        <p:txBody>
          <a:bodyPr vert="horz" wrap="square" lIns="92075" tIns="46038" rIns="92075" bIns="46038" anchor="t"/>
          <a:p>
            <a:pPr>
              <a:buNone/>
            </a:pPr>
            <a:r>
              <a:t>Characterized by</a:t>
            </a:r>
          </a:p>
          <a:p>
            <a:r>
              <a:t>Halstead’s ‘Software Science’ metrics</a:t>
            </a:r>
          </a:p>
          <a:p>
            <a:r>
              <a:rPr err="1"/>
              <a:t>McCabe’s ‘Cyclomatic </a:t>
            </a:r>
            <a:r>
              <a:t>Complexity’ metric</a:t>
            </a:r>
          </a:p>
          <a:p>
            <a:pPr>
              <a:buNone/>
            </a:pPr>
          </a:p>
          <a:p>
            <a:pPr>
              <a:buNone/>
            </a:pPr>
            <a:r>
              <a:t>Influenced by:</a:t>
            </a:r>
          </a:p>
          <a:p>
            <a:r>
              <a:t>Growing acceptance of structured programming</a:t>
            </a:r>
          </a:p>
          <a:p>
            <a:r>
              <a:t>Notions of cognitive complexity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10242" name="Title 10241"/>
          <p:cNvSpPr>
            <a:spLocks noGrp="1"/>
          </p:cNvSpPr>
          <p:nvPr>
            <p:ph type="title"/>
          </p:nvPr>
        </p:nvSpPr>
        <p:spPr>
          <a:xfrm>
            <a:off x="838200" y="457200"/>
            <a:ext cx="7410450" cy="971550"/>
          </a:xfrm>
          <a:ln/>
        </p:spPr>
        <p:txBody>
          <a:bodyPr vert="horz" wrap="square" lIns="92075" tIns="46038" rIns="92075" bIns="46038" anchor="ctr"/>
          <a:p>
            <a:r>
              <a:rPr err="1"/>
              <a:t>McCabe’s Cyclomatic </a:t>
            </a:r>
            <a:r>
              <a:t>Complexity Metric </a:t>
            </a:r>
            <a:r>
              <a:rPr i="1"/>
              <a:t>v</a:t>
            </a:r>
            <a:endParaRPr i="1"/>
          </a:p>
        </p:txBody>
      </p:sp>
      <p:grpSp>
        <p:nvGrpSpPr>
          <p:cNvPr id="10274" name="Group 10273"/>
          <p:cNvGrpSpPr/>
          <p:nvPr/>
        </p:nvGrpSpPr>
        <p:grpSpPr>
          <a:xfrm>
            <a:off x="215900" y="1301750"/>
            <a:ext cx="2597150" cy="4178300"/>
            <a:chOff x="136" y="820"/>
            <a:chExt cx="1636" cy="2632"/>
          </a:xfrm>
        </p:grpSpPr>
        <p:sp>
          <p:nvSpPr>
            <p:cNvPr id="10243" name="Rounded Rectangle 10242"/>
            <p:cNvSpPr/>
            <p:nvPr/>
          </p:nvSpPr>
          <p:spPr>
            <a:xfrm>
              <a:off x="512" y="820"/>
              <a:ext cx="193" cy="157"/>
            </a:xfrm>
            <a:prstGeom prst="roundRect">
              <a:avLst>
                <a:gd name="adj" fmla="val 12495"/>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10244" name="Rectangles 10243"/>
            <p:cNvSpPr/>
            <p:nvPr/>
          </p:nvSpPr>
          <p:spPr>
            <a:xfrm>
              <a:off x="136" y="1774"/>
              <a:ext cx="193" cy="156"/>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10245" name="Rectangles 10244"/>
            <p:cNvSpPr/>
            <p:nvPr/>
          </p:nvSpPr>
          <p:spPr>
            <a:xfrm>
              <a:off x="146" y="2375"/>
              <a:ext cx="192" cy="156"/>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en-US"/>
            </a:p>
          </p:txBody>
        </p:sp>
        <p:grpSp>
          <p:nvGrpSpPr>
            <p:cNvPr id="10250" name="Group 10249"/>
            <p:cNvGrpSpPr/>
            <p:nvPr/>
          </p:nvGrpSpPr>
          <p:grpSpPr>
            <a:xfrm>
              <a:off x="598" y="2375"/>
              <a:ext cx="612" cy="1077"/>
              <a:chOff x="598" y="2375"/>
              <a:chExt cx="612" cy="1077"/>
            </a:xfrm>
          </p:grpSpPr>
          <p:sp>
            <p:nvSpPr>
              <p:cNvPr id="10246" name="Rectangles 10245"/>
              <p:cNvSpPr/>
              <p:nvPr/>
            </p:nvSpPr>
            <p:spPr>
              <a:xfrm>
                <a:off x="598" y="2375"/>
                <a:ext cx="196" cy="156"/>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10247" name="Rectangles 10246"/>
              <p:cNvSpPr/>
              <p:nvPr/>
            </p:nvSpPr>
            <p:spPr>
              <a:xfrm>
                <a:off x="1019" y="2375"/>
                <a:ext cx="191" cy="156"/>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10248" name="Rectangles 10247"/>
              <p:cNvSpPr/>
              <p:nvPr/>
            </p:nvSpPr>
            <p:spPr>
              <a:xfrm>
                <a:off x="598" y="2857"/>
                <a:ext cx="196" cy="157"/>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10249" name="Rounded Rectangle 10248"/>
              <p:cNvSpPr/>
              <p:nvPr/>
            </p:nvSpPr>
            <p:spPr>
              <a:xfrm>
                <a:off x="598" y="3295"/>
                <a:ext cx="196" cy="157"/>
              </a:xfrm>
              <a:prstGeom prst="roundRect">
                <a:avLst>
                  <a:gd name="adj" fmla="val 12495"/>
                </a:avLst>
              </a:prstGeom>
              <a:solidFill>
                <a:schemeClr val="bg1"/>
              </a:solidFill>
              <a:ln w="12700" cap="flat" cmpd="sng">
                <a:solidFill>
                  <a:schemeClr val="tx1"/>
                </a:solidFill>
                <a:prstDash val="solid"/>
                <a:headEnd type="none" w="med" len="med"/>
                <a:tailEnd type="none" w="med" len="med"/>
              </a:ln>
            </p:spPr>
            <p:txBody>
              <a:bodyPr/>
              <a:p>
                <a:endParaRPr lang="en-US"/>
              </a:p>
            </p:txBody>
          </p:sp>
        </p:grpSp>
        <p:sp>
          <p:nvSpPr>
            <p:cNvPr id="10251" name="Diamond 10250"/>
            <p:cNvSpPr/>
            <p:nvPr/>
          </p:nvSpPr>
          <p:spPr>
            <a:xfrm>
              <a:off x="530" y="1193"/>
              <a:ext cx="200" cy="254"/>
            </a:xfrm>
            <a:prstGeom prst="diamond">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10252" name="Diamond 10251"/>
            <p:cNvSpPr/>
            <p:nvPr/>
          </p:nvSpPr>
          <p:spPr>
            <a:xfrm>
              <a:off x="530" y="1674"/>
              <a:ext cx="200" cy="256"/>
            </a:xfrm>
            <a:prstGeom prst="diamond">
              <a:avLst/>
            </a:prstGeom>
            <a:solidFill>
              <a:schemeClr val="bg1"/>
            </a:solidFill>
            <a:ln w="12700" cap="flat" cmpd="sng">
              <a:solidFill>
                <a:schemeClr val="tx1"/>
              </a:solidFill>
              <a:prstDash val="solid"/>
              <a:miter/>
              <a:headEnd type="none" w="med" len="med"/>
              <a:tailEnd type="none" w="med" len="med"/>
            </a:ln>
          </p:spPr>
          <p:txBody>
            <a:bodyPr/>
            <a:p>
              <a:endParaRPr lang="en-US"/>
            </a:p>
          </p:txBody>
        </p:sp>
        <p:grpSp>
          <p:nvGrpSpPr>
            <p:cNvPr id="10256" name="Group 10255"/>
            <p:cNvGrpSpPr/>
            <p:nvPr/>
          </p:nvGrpSpPr>
          <p:grpSpPr>
            <a:xfrm>
              <a:off x="1264" y="1455"/>
              <a:ext cx="508" cy="639"/>
              <a:chOff x="1264" y="1455"/>
              <a:chExt cx="508" cy="639"/>
            </a:xfrm>
          </p:grpSpPr>
          <p:sp>
            <p:nvSpPr>
              <p:cNvPr id="10253" name="Rectangles 10252"/>
              <p:cNvSpPr/>
              <p:nvPr/>
            </p:nvSpPr>
            <p:spPr>
              <a:xfrm>
                <a:off x="1264" y="1938"/>
                <a:ext cx="193" cy="156"/>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10254" name="Rectangles 10253"/>
              <p:cNvSpPr/>
              <p:nvPr/>
            </p:nvSpPr>
            <p:spPr>
              <a:xfrm>
                <a:off x="1579" y="1938"/>
                <a:ext cx="193" cy="156"/>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10255" name="Diamond 10254"/>
              <p:cNvSpPr/>
              <p:nvPr/>
            </p:nvSpPr>
            <p:spPr>
              <a:xfrm>
                <a:off x="1264" y="1455"/>
                <a:ext cx="202" cy="256"/>
              </a:xfrm>
              <a:prstGeom prst="diamond">
                <a:avLst/>
              </a:prstGeom>
              <a:solidFill>
                <a:schemeClr val="bg1"/>
              </a:solidFill>
              <a:ln w="12700" cap="flat" cmpd="sng">
                <a:solidFill>
                  <a:schemeClr val="tx1"/>
                </a:solidFill>
                <a:prstDash val="solid"/>
                <a:miter/>
                <a:headEnd type="none" w="med" len="med"/>
                <a:tailEnd type="none" w="med" len="med"/>
              </a:ln>
            </p:spPr>
            <p:txBody>
              <a:bodyPr/>
              <a:p>
                <a:endParaRPr lang="en-US"/>
              </a:p>
            </p:txBody>
          </p:sp>
        </p:grpSp>
        <p:sp>
          <p:nvSpPr>
            <p:cNvPr id="10257" name="Diamond 10256"/>
            <p:cNvSpPr/>
            <p:nvPr/>
          </p:nvSpPr>
          <p:spPr>
            <a:xfrm>
              <a:off x="842" y="1938"/>
              <a:ext cx="204" cy="255"/>
            </a:xfrm>
            <a:prstGeom prst="diamond">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10258" name="Straight Connector 10257"/>
            <p:cNvSpPr/>
            <p:nvPr/>
          </p:nvSpPr>
          <p:spPr>
            <a:xfrm>
              <a:off x="629" y="970"/>
              <a:ext cx="0" cy="219"/>
            </a:xfrm>
            <a:prstGeom prst="line">
              <a:avLst/>
            </a:prstGeom>
            <a:ln w="12700" cap="flat" cmpd="sng">
              <a:solidFill>
                <a:schemeClr val="tx1"/>
              </a:solidFill>
              <a:prstDash val="solid"/>
              <a:headEnd type="none" w="sm" len="sm"/>
              <a:tailEnd type="stealth" w="med" len="lg"/>
            </a:ln>
          </p:spPr>
        </p:sp>
        <p:sp>
          <p:nvSpPr>
            <p:cNvPr id="10259" name="Straight Connector 10258"/>
            <p:cNvSpPr/>
            <p:nvPr/>
          </p:nvSpPr>
          <p:spPr>
            <a:xfrm>
              <a:off x="629" y="1451"/>
              <a:ext cx="0" cy="219"/>
            </a:xfrm>
            <a:prstGeom prst="line">
              <a:avLst/>
            </a:prstGeom>
            <a:ln w="12700" cap="flat" cmpd="sng">
              <a:solidFill>
                <a:schemeClr val="tx1"/>
              </a:solidFill>
              <a:prstDash val="solid"/>
              <a:headEnd type="none" w="sm" len="sm"/>
              <a:tailEnd type="stealth" w="med" len="lg"/>
            </a:ln>
          </p:spPr>
        </p:sp>
        <p:sp>
          <p:nvSpPr>
            <p:cNvPr id="10260" name="Straight Connector 10259"/>
            <p:cNvSpPr/>
            <p:nvPr/>
          </p:nvSpPr>
          <p:spPr>
            <a:xfrm>
              <a:off x="699" y="3028"/>
              <a:ext cx="0" cy="263"/>
            </a:xfrm>
            <a:prstGeom prst="line">
              <a:avLst/>
            </a:prstGeom>
            <a:ln w="12700" cap="flat" cmpd="sng">
              <a:solidFill>
                <a:schemeClr val="tx1"/>
              </a:solidFill>
              <a:prstDash val="solid"/>
              <a:headEnd type="none" w="sm" len="sm"/>
              <a:tailEnd type="stealth" w="med" len="lg"/>
            </a:ln>
          </p:spPr>
        </p:sp>
        <p:sp>
          <p:nvSpPr>
            <p:cNvPr id="10261" name="Straight Connector 10260"/>
            <p:cNvSpPr/>
            <p:nvPr/>
          </p:nvSpPr>
          <p:spPr>
            <a:xfrm>
              <a:off x="1365" y="1715"/>
              <a:ext cx="0" cy="219"/>
            </a:xfrm>
            <a:prstGeom prst="line">
              <a:avLst/>
            </a:prstGeom>
            <a:ln w="12700" cap="flat" cmpd="sng">
              <a:solidFill>
                <a:schemeClr val="tx1"/>
              </a:solidFill>
              <a:prstDash val="solid"/>
              <a:headEnd type="none" w="sm" len="sm"/>
              <a:tailEnd type="stealth" w="med" len="lg"/>
            </a:ln>
          </p:spPr>
        </p:sp>
        <p:sp>
          <p:nvSpPr>
            <p:cNvPr id="10262" name="Freeform 10261"/>
            <p:cNvSpPr/>
            <p:nvPr/>
          </p:nvSpPr>
          <p:spPr>
            <a:xfrm>
              <a:off x="734" y="1320"/>
              <a:ext cx="632" cy="132"/>
            </a:xfrm>
            <a:custGeom>
              <a:avLst/>
              <a:gdLst/>
              <a:ahLst/>
              <a:cxnLst/>
              <a:pathLst>
                <a:path w="632" h="132">
                  <a:moveTo>
                    <a:pt x="0" y="0"/>
                  </a:moveTo>
                  <a:lnTo>
                    <a:pt x="631" y="0"/>
                  </a:lnTo>
                  <a:lnTo>
                    <a:pt x="631" y="131"/>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10263" name="Straight Connector 10262"/>
            <p:cNvSpPr/>
            <p:nvPr/>
          </p:nvSpPr>
          <p:spPr>
            <a:xfrm flipH="1">
              <a:off x="352" y="1801"/>
              <a:ext cx="174" cy="0"/>
            </a:xfrm>
            <a:prstGeom prst="line">
              <a:avLst/>
            </a:prstGeom>
            <a:ln w="12700" cap="flat" cmpd="sng">
              <a:solidFill>
                <a:schemeClr val="tx1"/>
              </a:solidFill>
              <a:prstDash val="solid"/>
              <a:headEnd type="none" w="sm" len="sm"/>
              <a:tailEnd type="stealth" w="med" len="lg"/>
            </a:ln>
          </p:spPr>
        </p:sp>
        <p:sp>
          <p:nvSpPr>
            <p:cNvPr id="10264" name="Straight Connector 10263"/>
            <p:cNvSpPr/>
            <p:nvPr/>
          </p:nvSpPr>
          <p:spPr>
            <a:xfrm>
              <a:off x="248" y="1934"/>
              <a:ext cx="0" cy="437"/>
            </a:xfrm>
            <a:prstGeom prst="line">
              <a:avLst/>
            </a:prstGeom>
            <a:ln w="12700" cap="flat" cmpd="sng">
              <a:solidFill>
                <a:schemeClr val="tx1"/>
              </a:solidFill>
              <a:prstDash val="solid"/>
              <a:headEnd type="none" w="sm" len="sm"/>
              <a:tailEnd type="stealth" w="med" len="lg"/>
            </a:ln>
          </p:spPr>
        </p:sp>
        <p:sp>
          <p:nvSpPr>
            <p:cNvPr id="10265" name="Straight Connector 10264"/>
            <p:cNvSpPr/>
            <p:nvPr/>
          </p:nvSpPr>
          <p:spPr>
            <a:xfrm>
              <a:off x="699" y="2547"/>
              <a:ext cx="0" cy="306"/>
            </a:xfrm>
            <a:prstGeom prst="line">
              <a:avLst/>
            </a:prstGeom>
            <a:ln w="12700" cap="flat" cmpd="sng">
              <a:solidFill>
                <a:schemeClr val="tx1"/>
              </a:solidFill>
              <a:prstDash val="solid"/>
              <a:headEnd type="none" w="sm" len="sm"/>
              <a:tailEnd type="stealth" w="med" len="lg"/>
            </a:ln>
          </p:spPr>
        </p:sp>
        <p:sp>
          <p:nvSpPr>
            <p:cNvPr id="10266" name="Freeform 10265"/>
            <p:cNvSpPr/>
            <p:nvPr/>
          </p:nvSpPr>
          <p:spPr>
            <a:xfrm>
              <a:off x="248" y="2547"/>
              <a:ext cx="347" cy="439"/>
            </a:xfrm>
            <a:custGeom>
              <a:avLst/>
              <a:gdLst/>
              <a:ahLst/>
              <a:cxnLst/>
              <a:pathLst>
                <a:path w="347" h="439">
                  <a:moveTo>
                    <a:pt x="0" y="0"/>
                  </a:moveTo>
                  <a:lnTo>
                    <a:pt x="0" y="438"/>
                  </a:lnTo>
                  <a:lnTo>
                    <a:pt x="346" y="438"/>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10267" name="Freeform 10266"/>
            <p:cNvSpPr/>
            <p:nvPr/>
          </p:nvSpPr>
          <p:spPr>
            <a:xfrm>
              <a:off x="803" y="2547"/>
              <a:ext cx="318" cy="439"/>
            </a:xfrm>
            <a:custGeom>
              <a:avLst/>
              <a:gdLst/>
              <a:ahLst/>
              <a:cxnLst/>
              <a:pathLst>
                <a:path w="318" h="439">
                  <a:moveTo>
                    <a:pt x="317" y="0"/>
                  </a:moveTo>
                  <a:lnTo>
                    <a:pt x="317" y="438"/>
                  </a:lnTo>
                  <a:lnTo>
                    <a:pt x="0" y="438"/>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10268" name="Freeform 10267"/>
            <p:cNvSpPr/>
            <p:nvPr/>
          </p:nvSpPr>
          <p:spPr>
            <a:xfrm>
              <a:off x="699" y="2065"/>
              <a:ext cx="140" cy="307"/>
            </a:xfrm>
            <a:custGeom>
              <a:avLst/>
              <a:gdLst/>
              <a:ahLst/>
              <a:cxnLst/>
              <a:pathLst>
                <a:path w="140" h="307">
                  <a:moveTo>
                    <a:pt x="139" y="0"/>
                  </a:moveTo>
                  <a:lnTo>
                    <a:pt x="0" y="0"/>
                  </a:lnTo>
                  <a:lnTo>
                    <a:pt x="0" y="306"/>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10269" name="Freeform 10268"/>
            <p:cNvSpPr/>
            <p:nvPr/>
          </p:nvSpPr>
          <p:spPr>
            <a:xfrm>
              <a:off x="1050" y="2065"/>
              <a:ext cx="71" cy="307"/>
            </a:xfrm>
            <a:custGeom>
              <a:avLst/>
              <a:gdLst/>
              <a:ahLst/>
              <a:cxnLst/>
              <a:pathLst>
                <a:path w="71" h="307">
                  <a:moveTo>
                    <a:pt x="0" y="0"/>
                  </a:moveTo>
                  <a:lnTo>
                    <a:pt x="70" y="0"/>
                  </a:lnTo>
                  <a:lnTo>
                    <a:pt x="70" y="306"/>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10270" name="Freeform 10269"/>
            <p:cNvSpPr/>
            <p:nvPr/>
          </p:nvSpPr>
          <p:spPr>
            <a:xfrm>
              <a:off x="1470" y="1582"/>
              <a:ext cx="176" cy="353"/>
            </a:xfrm>
            <a:custGeom>
              <a:avLst/>
              <a:gdLst/>
              <a:ahLst/>
              <a:cxnLst/>
              <a:pathLst>
                <a:path w="176" h="353">
                  <a:moveTo>
                    <a:pt x="0" y="0"/>
                  </a:moveTo>
                  <a:lnTo>
                    <a:pt x="175" y="0"/>
                  </a:lnTo>
                  <a:lnTo>
                    <a:pt x="175" y="352"/>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10271" name="Freeform 10270"/>
            <p:cNvSpPr/>
            <p:nvPr/>
          </p:nvSpPr>
          <p:spPr>
            <a:xfrm>
              <a:off x="734" y="1801"/>
              <a:ext cx="211" cy="134"/>
            </a:xfrm>
            <a:custGeom>
              <a:avLst/>
              <a:gdLst/>
              <a:ahLst/>
              <a:cxnLst/>
              <a:pathLst>
                <a:path w="211" h="134">
                  <a:moveTo>
                    <a:pt x="0" y="0"/>
                  </a:moveTo>
                  <a:lnTo>
                    <a:pt x="210" y="0"/>
                  </a:lnTo>
                  <a:lnTo>
                    <a:pt x="210" y="133"/>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10272" name="Freeform 10271"/>
            <p:cNvSpPr/>
            <p:nvPr/>
          </p:nvSpPr>
          <p:spPr>
            <a:xfrm>
              <a:off x="803" y="2109"/>
              <a:ext cx="563" cy="1228"/>
            </a:xfrm>
            <a:custGeom>
              <a:avLst/>
              <a:gdLst/>
              <a:ahLst/>
              <a:cxnLst/>
              <a:pathLst>
                <a:path w="563" h="1228">
                  <a:moveTo>
                    <a:pt x="562" y="0"/>
                  </a:moveTo>
                  <a:lnTo>
                    <a:pt x="562" y="1227"/>
                  </a:lnTo>
                  <a:lnTo>
                    <a:pt x="0" y="1227"/>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10273" name="Freeform 10272"/>
            <p:cNvSpPr/>
            <p:nvPr/>
          </p:nvSpPr>
          <p:spPr>
            <a:xfrm>
              <a:off x="803" y="2109"/>
              <a:ext cx="843" cy="1315"/>
            </a:xfrm>
            <a:custGeom>
              <a:avLst/>
              <a:gdLst/>
              <a:ahLst/>
              <a:cxnLst/>
              <a:pathLst>
                <a:path w="843" h="1315">
                  <a:moveTo>
                    <a:pt x="842" y="0"/>
                  </a:moveTo>
                  <a:lnTo>
                    <a:pt x="842" y="1314"/>
                  </a:lnTo>
                  <a:lnTo>
                    <a:pt x="0" y="1314"/>
                  </a:lnTo>
                </a:path>
              </a:pathLst>
            </a:custGeom>
            <a:noFill/>
            <a:ln w="12700" cap="rnd" cmpd="sng">
              <a:solidFill>
                <a:schemeClr val="tx1">
                  <a:alpha val="100000"/>
                </a:schemeClr>
              </a:solidFill>
              <a:prstDash val="solid"/>
              <a:headEnd type="none" w="sm" len="sm"/>
              <a:tailEnd type="stealth" w="med" len="lg"/>
            </a:ln>
          </p:spPr>
          <p:txBody>
            <a:bodyPr/>
            <a:p>
              <a:endParaRPr lang="en-US"/>
            </a:p>
          </p:txBody>
        </p:sp>
      </p:grpSp>
      <p:sp>
        <p:nvSpPr>
          <p:cNvPr id="10275" name="Rectangles 10274"/>
          <p:cNvSpPr/>
          <p:nvPr/>
        </p:nvSpPr>
        <p:spPr>
          <a:xfrm>
            <a:off x="2803525" y="1508125"/>
            <a:ext cx="6203950" cy="822325"/>
          </a:xfrm>
          <a:prstGeom prst="rect">
            <a:avLst/>
          </a:prstGeom>
          <a:noFill/>
          <a:ln w="9525">
            <a:noFill/>
          </a:ln>
        </p:spPr>
        <p:txBody>
          <a:bodyPr wrap="none" lIns="92075" tIns="46038" rIns="92075" bIns="46038">
            <a:spAutoFit/>
          </a:bodyPr>
          <a:p>
            <a:pPr algn="l"/>
            <a:r>
              <a:rPr sz="2400" err="1">
                <a:latin typeface="Arial" panose="020B0604020202020204" pitchFamily="34" charset="0"/>
              </a:rPr>
              <a:t>If G is the control flowgraph </a:t>
            </a:r>
            <a:r>
              <a:rPr sz="2400">
                <a:latin typeface="Arial" panose="020B0604020202020204" pitchFamily="34" charset="0"/>
              </a:rPr>
              <a:t>of program P</a:t>
            </a:r>
            <a:endParaRPr sz="2400">
              <a:latin typeface="Arial" panose="020B0604020202020204" pitchFamily="34" charset="0"/>
            </a:endParaRPr>
          </a:p>
          <a:p>
            <a:pPr algn="l"/>
            <a:r>
              <a:rPr sz="2400">
                <a:latin typeface="Arial" panose="020B0604020202020204" pitchFamily="34" charset="0"/>
              </a:rPr>
              <a:t>and G has e edges (arcs) and n nodes</a:t>
            </a:r>
            <a:endParaRPr sz="2400">
              <a:latin typeface="Arial" panose="020B0604020202020204" pitchFamily="34" charset="0"/>
            </a:endParaRPr>
          </a:p>
        </p:txBody>
      </p:sp>
      <p:sp>
        <p:nvSpPr>
          <p:cNvPr id="10276" name="Rectangles 10275"/>
          <p:cNvSpPr/>
          <p:nvPr/>
        </p:nvSpPr>
        <p:spPr>
          <a:xfrm>
            <a:off x="3968750" y="2368550"/>
            <a:ext cx="3340100" cy="444500"/>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92075" tIns="46038" rIns="92075" bIns="46038" anchor="ctr"/>
          <a:p>
            <a:pPr algn="ctr"/>
            <a:r>
              <a:rPr sz="2400" i="1">
                <a:latin typeface="Arial" panose="020B0604020202020204" pitchFamily="34" charset="0"/>
              </a:rPr>
              <a:t>v</a:t>
            </a:r>
            <a:r>
              <a:rPr sz="2400">
                <a:latin typeface="Arial" panose="020B0604020202020204" pitchFamily="34" charset="0"/>
              </a:rPr>
              <a:t>(P) = e-n+2</a:t>
            </a:r>
            <a:endParaRPr sz="2400">
              <a:latin typeface="Arial" panose="020B0604020202020204" pitchFamily="34" charset="0"/>
            </a:endParaRPr>
          </a:p>
        </p:txBody>
      </p:sp>
      <p:sp>
        <p:nvSpPr>
          <p:cNvPr id="10277" name="Rectangles 10276"/>
          <p:cNvSpPr/>
          <p:nvPr/>
        </p:nvSpPr>
        <p:spPr>
          <a:xfrm>
            <a:off x="3184525" y="3032125"/>
            <a:ext cx="4448175" cy="822325"/>
          </a:xfrm>
          <a:prstGeom prst="rect">
            <a:avLst/>
          </a:prstGeom>
          <a:noFill/>
          <a:ln w="9525">
            <a:noFill/>
          </a:ln>
        </p:spPr>
        <p:txBody>
          <a:bodyPr wrap="none" lIns="92075" tIns="46038" rIns="92075" bIns="46038">
            <a:spAutoFit/>
          </a:bodyPr>
          <a:p>
            <a:pPr algn="l"/>
            <a:r>
              <a:rPr sz="2400" i="1">
                <a:latin typeface="Arial" panose="020B0604020202020204" pitchFamily="34" charset="0"/>
              </a:rPr>
              <a:t>v</a:t>
            </a:r>
            <a:r>
              <a:rPr sz="2400">
                <a:latin typeface="Arial" panose="020B0604020202020204" pitchFamily="34" charset="0"/>
              </a:rPr>
              <a:t>(P) is the number of linearly </a:t>
            </a:r>
            <a:endParaRPr sz="2400">
              <a:latin typeface="Arial" panose="020B0604020202020204" pitchFamily="34" charset="0"/>
            </a:endParaRPr>
          </a:p>
          <a:p>
            <a:pPr algn="l"/>
            <a:r>
              <a:rPr sz="2400">
                <a:latin typeface="Arial" panose="020B0604020202020204" pitchFamily="34" charset="0"/>
              </a:rPr>
              <a:t>independent paths in G</a:t>
            </a:r>
            <a:endParaRPr sz="2400">
              <a:latin typeface="Arial" panose="020B0604020202020204" pitchFamily="34" charset="0"/>
            </a:endParaRPr>
          </a:p>
        </p:txBody>
      </p:sp>
      <p:sp>
        <p:nvSpPr>
          <p:cNvPr id="10278" name="Rectangles 10277"/>
          <p:cNvSpPr/>
          <p:nvPr/>
        </p:nvSpPr>
        <p:spPr>
          <a:xfrm>
            <a:off x="3565525" y="3870325"/>
            <a:ext cx="4573588" cy="457200"/>
          </a:xfrm>
          <a:prstGeom prst="rect">
            <a:avLst/>
          </a:prstGeom>
          <a:noFill/>
          <a:ln w="9525">
            <a:noFill/>
          </a:ln>
        </p:spPr>
        <p:txBody>
          <a:bodyPr wrap="none" lIns="92075" tIns="46038" rIns="92075" bIns="46038">
            <a:spAutoFit/>
          </a:bodyPr>
          <a:p>
            <a:pPr algn="l"/>
            <a:r>
              <a:rPr sz="2400">
                <a:latin typeface="Arial" panose="020B0604020202020204" pitchFamily="34" charset="0"/>
              </a:rPr>
              <a:t>here  e = 16    n =13      </a:t>
            </a:r>
            <a:r>
              <a:rPr sz="2400" i="1">
                <a:latin typeface="Arial" panose="020B0604020202020204" pitchFamily="34" charset="0"/>
              </a:rPr>
              <a:t>v</a:t>
            </a:r>
            <a:r>
              <a:rPr sz="2400">
                <a:latin typeface="Arial" panose="020B0604020202020204" pitchFamily="34" charset="0"/>
              </a:rPr>
              <a:t>(P) = 5</a:t>
            </a:r>
            <a:endParaRPr sz="2400">
              <a:latin typeface="Arial" panose="020B0604020202020204" pitchFamily="34" charset="0"/>
            </a:endParaRPr>
          </a:p>
        </p:txBody>
      </p:sp>
      <p:sp>
        <p:nvSpPr>
          <p:cNvPr id="10279" name="Rectangles 10278"/>
          <p:cNvSpPr/>
          <p:nvPr/>
        </p:nvSpPr>
        <p:spPr>
          <a:xfrm>
            <a:off x="768350" y="5873750"/>
            <a:ext cx="6845300" cy="520700"/>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92075" tIns="46038" rIns="92075" bIns="46038" anchor="ctr"/>
          <a:p>
            <a:pPr algn="ctr"/>
            <a:r>
              <a:rPr sz="2400">
                <a:latin typeface="Arial" panose="020B0604020202020204" pitchFamily="34" charset="0"/>
              </a:rPr>
              <a:t>McCabe proposed: </a:t>
            </a:r>
            <a:r>
              <a:rPr sz="2400" i="1">
                <a:latin typeface="Arial" panose="020B0604020202020204" pitchFamily="34" charset="0"/>
              </a:rPr>
              <a:t>v</a:t>
            </a:r>
            <a:r>
              <a:rPr sz="2400">
                <a:latin typeface="Arial" panose="020B0604020202020204" pitchFamily="34" charset="0"/>
              </a:rPr>
              <a:t>(P)&lt;10 for each module P</a:t>
            </a:r>
            <a:endParaRPr sz="2400">
              <a:latin typeface="Arial" panose="020B0604020202020204" pitchFamily="34" charset="0"/>
            </a:endParaRPr>
          </a:p>
        </p:txBody>
      </p:sp>
      <p:sp>
        <p:nvSpPr>
          <p:cNvPr id="10280" name="Rectangles 10279"/>
          <p:cNvSpPr/>
          <p:nvPr/>
        </p:nvSpPr>
        <p:spPr>
          <a:xfrm>
            <a:off x="3032125" y="4327525"/>
            <a:ext cx="5038725" cy="822325"/>
          </a:xfrm>
          <a:prstGeom prst="rect">
            <a:avLst/>
          </a:prstGeom>
          <a:noFill/>
          <a:ln w="9525">
            <a:noFill/>
          </a:ln>
        </p:spPr>
        <p:txBody>
          <a:bodyPr wrap="none" lIns="92075" tIns="46038" rIns="92075" bIns="46038">
            <a:spAutoFit/>
          </a:bodyPr>
          <a:p>
            <a:pPr algn="l"/>
            <a:r>
              <a:rPr sz="2400">
                <a:latin typeface="Arial" panose="020B0604020202020204" pitchFamily="34" charset="0"/>
              </a:rPr>
              <a:t>More simply, if d is the number of</a:t>
            </a:r>
            <a:endParaRPr sz="2400">
              <a:latin typeface="Arial" panose="020B0604020202020204" pitchFamily="34" charset="0"/>
            </a:endParaRPr>
          </a:p>
          <a:p>
            <a:pPr algn="l"/>
            <a:r>
              <a:rPr sz="2400">
                <a:latin typeface="Arial" panose="020B0604020202020204" pitchFamily="34" charset="0"/>
              </a:rPr>
              <a:t>decision nodes in G then</a:t>
            </a:r>
            <a:endParaRPr sz="2400">
              <a:latin typeface="Arial" panose="020B0604020202020204" pitchFamily="34" charset="0"/>
            </a:endParaRPr>
          </a:p>
        </p:txBody>
      </p:sp>
      <p:sp>
        <p:nvSpPr>
          <p:cNvPr id="10281" name="Rectangles 10280"/>
          <p:cNvSpPr/>
          <p:nvPr/>
        </p:nvSpPr>
        <p:spPr>
          <a:xfrm>
            <a:off x="4044950" y="5111750"/>
            <a:ext cx="3340100" cy="444500"/>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92075" tIns="46038" rIns="92075" bIns="46038" anchor="ctr"/>
          <a:p>
            <a:pPr algn="ctr"/>
            <a:r>
              <a:rPr sz="2400" i="1">
                <a:latin typeface="Arial" panose="020B0604020202020204" pitchFamily="34" charset="0"/>
              </a:rPr>
              <a:t>v</a:t>
            </a:r>
            <a:r>
              <a:rPr sz="2400">
                <a:latin typeface="Arial" panose="020B0604020202020204" pitchFamily="34" charset="0"/>
              </a:rPr>
              <a:t>(P) = d+1</a:t>
            </a:r>
            <a:endParaRPr sz="2400">
              <a:latin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00353"/>
          <p:cNvSpPr>
            <a:spLocks noGrp="1"/>
          </p:cNvSpPr>
          <p:nvPr>
            <p:ph type="title"/>
          </p:nvPr>
        </p:nvSpPr>
        <p:spPr>
          <a:ln/>
        </p:spPr>
        <p:txBody>
          <a:bodyPr vert="horz" wrap="square" lIns="92075" tIns="46038" rIns="92075" bIns="46038" anchor="ctr"/>
          <a:p>
            <a:r>
              <a:t>Human errors, faults, and failures</a:t>
            </a:r>
          </a:p>
        </p:txBody>
      </p:sp>
      <p:sp>
        <p:nvSpPr>
          <p:cNvPr id="100355" name="Text Placeholder 100354"/>
          <p:cNvSpPr>
            <a:spLocks noGrp="1"/>
          </p:cNvSpPr>
          <p:nvPr>
            <p:ph type="body" idx="1"/>
          </p:nvPr>
        </p:nvSpPr>
        <p:spPr>
          <a:xfrm>
            <a:off x="914400" y="4075113"/>
            <a:ext cx="7239000" cy="2020887"/>
          </a:xfrm>
          <a:ln/>
        </p:spPr>
        <p:txBody>
          <a:bodyPr vert="horz" wrap="square" lIns="92075" tIns="46038" rIns="92075" bIns="46038" anchor="t"/>
          <a:p>
            <a:r>
              <a:t>Human Error: Designer’s mistake</a:t>
            </a:r>
          </a:p>
          <a:p>
            <a:r>
              <a:t>Fault: Encoding of an error into a software document/product</a:t>
            </a:r>
          </a:p>
          <a:p>
            <a:r>
              <a:t>Failure: Deviation of the software system from specified or expected behaviour</a:t>
            </a:r>
          </a:p>
        </p:txBody>
      </p:sp>
      <p:pic>
        <p:nvPicPr>
          <p:cNvPr id="100356" name="Picture 100355"/>
          <p:cNvPicPr/>
          <p:nvPr/>
        </p:nvPicPr>
        <p:blipFill>
          <a:blip r:embed="rId1"/>
          <a:stretch>
            <a:fillRect/>
          </a:stretch>
        </p:blipFill>
        <p:spPr>
          <a:xfrm>
            <a:off x="1600200" y="2133600"/>
            <a:ext cx="838200" cy="1066800"/>
          </a:xfrm>
          <a:prstGeom prst="rect">
            <a:avLst/>
          </a:prstGeom>
          <a:noFill/>
          <a:ln w="9525">
            <a:noFill/>
          </a:ln>
        </p:spPr>
      </p:pic>
      <p:pic>
        <p:nvPicPr>
          <p:cNvPr id="100358" name="Picture 100357"/>
          <p:cNvPicPr/>
          <p:nvPr/>
        </p:nvPicPr>
        <p:blipFill>
          <a:blip r:embed="rId2"/>
          <a:stretch>
            <a:fillRect/>
          </a:stretch>
        </p:blipFill>
        <p:spPr>
          <a:xfrm>
            <a:off x="6248400" y="1752600"/>
            <a:ext cx="1524000" cy="1524000"/>
          </a:xfrm>
          <a:prstGeom prst="rect">
            <a:avLst/>
          </a:prstGeom>
          <a:noFill/>
          <a:ln w="9525">
            <a:noFill/>
          </a:ln>
        </p:spPr>
      </p:pic>
      <p:sp>
        <p:nvSpPr>
          <p:cNvPr id="100373" name="Rectangles 100372"/>
          <p:cNvSpPr/>
          <p:nvPr/>
        </p:nvSpPr>
        <p:spPr>
          <a:xfrm>
            <a:off x="2270125" y="1782763"/>
            <a:ext cx="493713" cy="701675"/>
          </a:xfrm>
          <a:prstGeom prst="rect">
            <a:avLst/>
          </a:prstGeom>
          <a:noFill/>
          <a:ln w="9525">
            <a:noFill/>
          </a:ln>
        </p:spPr>
        <p:txBody>
          <a:bodyPr wrap="none" lIns="92075" tIns="46038" rIns="92075" bIns="46038">
            <a:spAutoFit/>
          </a:bodyPr>
          <a:p>
            <a:pPr algn="l"/>
            <a:r>
              <a:rPr sz="4000">
                <a:latin typeface="MS Sans Serif" charset="0"/>
              </a:rPr>
              <a:t>?</a:t>
            </a:r>
            <a:endParaRPr sz="4000">
              <a:latin typeface="MS Sans Serif" charset="0"/>
            </a:endParaRPr>
          </a:p>
        </p:txBody>
      </p:sp>
      <p:sp>
        <p:nvSpPr>
          <p:cNvPr id="100374" name="Straight Connector 100373"/>
          <p:cNvSpPr/>
          <p:nvPr/>
        </p:nvSpPr>
        <p:spPr>
          <a:xfrm>
            <a:off x="2667000" y="2667000"/>
            <a:ext cx="762000" cy="0"/>
          </a:xfrm>
          <a:prstGeom prst="line">
            <a:avLst/>
          </a:prstGeom>
          <a:ln w="25400" cap="flat" cmpd="sng">
            <a:solidFill>
              <a:schemeClr val="tx1"/>
            </a:solidFill>
            <a:prstDash val="solid"/>
            <a:headEnd type="none" w="sm" len="sm"/>
            <a:tailEnd type="stealth" w="med" len="lg"/>
          </a:ln>
        </p:spPr>
      </p:sp>
      <p:sp>
        <p:nvSpPr>
          <p:cNvPr id="100375" name="Straight Connector 100374"/>
          <p:cNvSpPr/>
          <p:nvPr/>
        </p:nvSpPr>
        <p:spPr>
          <a:xfrm>
            <a:off x="5257800" y="2667000"/>
            <a:ext cx="762000" cy="0"/>
          </a:xfrm>
          <a:prstGeom prst="line">
            <a:avLst/>
          </a:prstGeom>
          <a:ln w="25400" cap="flat" cmpd="sng">
            <a:solidFill>
              <a:schemeClr val="tx1"/>
            </a:solidFill>
            <a:prstDash val="solid"/>
            <a:headEnd type="none" w="sm" len="sm"/>
            <a:tailEnd type="stealth" w="med" len="lg"/>
          </a:ln>
        </p:spPr>
      </p:sp>
      <p:sp>
        <p:nvSpPr>
          <p:cNvPr id="100376" name="Rectangles 100375"/>
          <p:cNvSpPr/>
          <p:nvPr/>
        </p:nvSpPr>
        <p:spPr>
          <a:xfrm>
            <a:off x="1450975" y="3328988"/>
            <a:ext cx="1530350" cy="366712"/>
          </a:xfrm>
          <a:prstGeom prst="rect">
            <a:avLst/>
          </a:prstGeom>
          <a:noFill/>
          <a:ln w="9525">
            <a:noFill/>
          </a:ln>
        </p:spPr>
        <p:txBody>
          <a:bodyPr wrap="none" lIns="92075" tIns="46038" rIns="92075" bIns="46038">
            <a:spAutoFit/>
          </a:bodyPr>
          <a:p>
            <a:pPr algn="l"/>
            <a:r>
              <a:rPr sz="1800">
                <a:latin typeface="MS Sans Serif" charset="0"/>
              </a:rPr>
              <a:t>human error</a:t>
            </a:r>
            <a:endParaRPr sz="1800">
              <a:latin typeface="MS Sans Serif" charset="0"/>
            </a:endParaRPr>
          </a:p>
        </p:txBody>
      </p:sp>
      <p:sp>
        <p:nvSpPr>
          <p:cNvPr id="100377" name="Rectangles 100376"/>
          <p:cNvSpPr/>
          <p:nvPr/>
        </p:nvSpPr>
        <p:spPr>
          <a:xfrm>
            <a:off x="4175125" y="3328988"/>
            <a:ext cx="666750" cy="366712"/>
          </a:xfrm>
          <a:prstGeom prst="rect">
            <a:avLst/>
          </a:prstGeom>
          <a:noFill/>
          <a:ln w="9525">
            <a:noFill/>
          </a:ln>
        </p:spPr>
        <p:txBody>
          <a:bodyPr wrap="none" lIns="92075" tIns="46038" rIns="92075" bIns="46038">
            <a:spAutoFit/>
          </a:bodyPr>
          <a:p>
            <a:pPr algn="l"/>
            <a:r>
              <a:rPr sz="1800">
                <a:latin typeface="MS Sans Serif" charset="0"/>
              </a:rPr>
              <a:t>fault</a:t>
            </a:r>
            <a:endParaRPr sz="1800">
              <a:latin typeface="MS Sans Serif" charset="0"/>
            </a:endParaRPr>
          </a:p>
        </p:txBody>
      </p:sp>
      <p:sp>
        <p:nvSpPr>
          <p:cNvPr id="100378" name="Rectangles 100377"/>
          <p:cNvSpPr/>
          <p:nvPr/>
        </p:nvSpPr>
        <p:spPr>
          <a:xfrm>
            <a:off x="6689725" y="3328988"/>
            <a:ext cx="869950" cy="366712"/>
          </a:xfrm>
          <a:prstGeom prst="rect">
            <a:avLst/>
          </a:prstGeom>
          <a:noFill/>
          <a:ln w="9525">
            <a:noFill/>
          </a:ln>
        </p:spPr>
        <p:txBody>
          <a:bodyPr wrap="none" lIns="92075" tIns="46038" rIns="92075" bIns="46038">
            <a:spAutoFit/>
          </a:bodyPr>
          <a:p>
            <a:pPr algn="l"/>
            <a:r>
              <a:rPr sz="1800">
                <a:latin typeface="MS Sans Serif" charset="0"/>
              </a:rPr>
              <a:t>failure</a:t>
            </a:r>
            <a:endParaRPr sz="1800">
              <a:latin typeface="MS Sans Serif" charset="0"/>
            </a:endParaRPr>
          </a:p>
        </p:txBody>
      </p:sp>
      <p:sp>
        <p:nvSpPr>
          <p:cNvPr id="100379" name="Rectangles 100378"/>
          <p:cNvSpPr/>
          <p:nvPr/>
        </p:nvSpPr>
        <p:spPr>
          <a:xfrm>
            <a:off x="2346325" y="2719388"/>
            <a:ext cx="1377950" cy="366712"/>
          </a:xfrm>
          <a:prstGeom prst="rect">
            <a:avLst/>
          </a:prstGeom>
          <a:noFill/>
          <a:ln w="9525">
            <a:noFill/>
          </a:ln>
        </p:spPr>
        <p:txBody>
          <a:bodyPr wrap="none" lIns="92075" tIns="46038" rIns="92075" bIns="46038">
            <a:spAutoFit/>
          </a:bodyPr>
          <a:p>
            <a:pPr algn="l"/>
            <a:r>
              <a:rPr sz="1800">
                <a:latin typeface="MS Sans Serif" charset="0"/>
              </a:rPr>
              <a:t>can lead to</a:t>
            </a:r>
            <a:endParaRPr sz="1800">
              <a:latin typeface="MS Sans Serif" charset="0"/>
            </a:endParaRPr>
          </a:p>
        </p:txBody>
      </p:sp>
      <p:sp>
        <p:nvSpPr>
          <p:cNvPr id="100380" name="Rectangles 100379"/>
          <p:cNvSpPr/>
          <p:nvPr/>
        </p:nvSpPr>
        <p:spPr>
          <a:xfrm>
            <a:off x="5013325" y="2719388"/>
            <a:ext cx="1377950" cy="366712"/>
          </a:xfrm>
          <a:prstGeom prst="rect">
            <a:avLst/>
          </a:prstGeom>
          <a:noFill/>
          <a:ln w="9525">
            <a:noFill/>
          </a:ln>
        </p:spPr>
        <p:txBody>
          <a:bodyPr wrap="none" lIns="92075" tIns="46038" rIns="92075" bIns="46038">
            <a:spAutoFit/>
          </a:bodyPr>
          <a:p>
            <a:pPr algn="l"/>
            <a:r>
              <a:rPr sz="1800">
                <a:latin typeface="MS Sans Serif" charset="0"/>
              </a:rPr>
              <a:t>can lead to</a:t>
            </a:r>
            <a:endParaRPr sz="1800">
              <a:latin typeface="MS Sans Serif" charset="0"/>
            </a:endParaRPr>
          </a:p>
        </p:txBody>
      </p:sp>
      <p:grpSp>
        <p:nvGrpSpPr>
          <p:cNvPr id="100381" name="Group 100380"/>
          <p:cNvGrpSpPr/>
          <p:nvPr/>
        </p:nvGrpSpPr>
        <p:grpSpPr>
          <a:xfrm>
            <a:off x="3725863" y="1909763"/>
            <a:ext cx="1216025" cy="1357312"/>
            <a:chOff x="2543" y="1203"/>
            <a:chExt cx="829" cy="855"/>
          </a:xfrm>
        </p:grpSpPr>
        <p:sp>
          <p:nvSpPr>
            <p:cNvPr id="100382" name="Rectangles 100381"/>
            <p:cNvSpPr/>
            <p:nvPr/>
          </p:nvSpPr>
          <p:spPr>
            <a:xfrm>
              <a:off x="2543" y="1203"/>
              <a:ext cx="829" cy="855"/>
            </a:xfrm>
            <a:prstGeom prst="rect">
              <a:avLst/>
            </a:prstGeom>
            <a:solidFill>
              <a:srgbClr val="BFBFDF"/>
            </a:solidFill>
            <a:ln w="7938" cap="flat" cmpd="sng">
              <a:solidFill>
                <a:schemeClr val="bg2"/>
              </a:solidFill>
              <a:prstDash val="solid"/>
              <a:miter/>
              <a:headEnd type="none" w="med" len="med"/>
              <a:tailEnd type="none" w="med" len="med"/>
            </a:ln>
          </p:spPr>
          <p:txBody>
            <a:bodyPr/>
            <a:p>
              <a:endParaRPr lang="en-US"/>
            </a:p>
          </p:txBody>
        </p:sp>
        <p:grpSp>
          <p:nvGrpSpPr>
            <p:cNvPr id="100383" name="Group 100382"/>
            <p:cNvGrpSpPr/>
            <p:nvPr/>
          </p:nvGrpSpPr>
          <p:grpSpPr>
            <a:xfrm>
              <a:off x="2543" y="1281"/>
              <a:ext cx="829" cy="692"/>
              <a:chOff x="2543" y="1281"/>
              <a:chExt cx="829" cy="692"/>
            </a:xfrm>
          </p:grpSpPr>
          <p:sp>
            <p:nvSpPr>
              <p:cNvPr id="100384" name="Rectangles 100383"/>
              <p:cNvSpPr/>
              <p:nvPr/>
            </p:nvSpPr>
            <p:spPr>
              <a:xfrm>
                <a:off x="2543" y="1281"/>
                <a:ext cx="829" cy="73"/>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sp>
            <p:nvSpPr>
              <p:cNvPr id="100385" name="Rectangles 100384"/>
              <p:cNvSpPr/>
              <p:nvPr/>
            </p:nvSpPr>
            <p:spPr>
              <a:xfrm>
                <a:off x="2543" y="1436"/>
                <a:ext cx="829" cy="73"/>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sp>
            <p:nvSpPr>
              <p:cNvPr id="100386" name="Rectangles 100385"/>
              <p:cNvSpPr/>
              <p:nvPr/>
            </p:nvSpPr>
            <p:spPr>
              <a:xfrm>
                <a:off x="2543" y="1590"/>
                <a:ext cx="829" cy="74"/>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sp>
            <p:nvSpPr>
              <p:cNvPr id="100387" name="Rectangles 100386"/>
              <p:cNvSpPr/>
              <p:nvPr/>
            </p:nvSpPr>
            <p:spPr>
              <a:xfrm>
                <a:off x="2543" y="1745"/>
                <a:ext cx="829" cy="73"/>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sp>
            <p:nvSpPr>
              <p:cNvPr id="100388" name="Rectangles 100387"/>
              <p:cNvSpPr/>
              <p:nvPr/>
            </p:nvSpPr>
            <p:spPr>
              <a:xfrm>
                <a:off x="2543" y="1900"/>
                <a:ext cx="829" cy="73"/>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grpSp>
      </p:grpSp>
      <p:grpSp>
        <p:nvGrpSpPr>
          <p:cNvPr id="100389" name="Group 100388"/>
          <p:cNvGrpSpPr/>
          <p:nvPr/>
        </p:nvGrpSpPr>
        <p:grpSpPr>
          <a:xfrm>
            <a:off x="3714750" y="1900238"/>
            <a:ext cx="1214438" cy="1355725"/>
            <a:chOff x="2535" y="1197"/>
            <a:chExt cx="829" cy="854"/>
          </a:xfrm>
        </p:grpSpPr>
        <p:sp>
          <p:nvSpPr>
            <p:cNvPr id="100390" name="Rectangles 100389"/>
            <p:cNvSpPr/>
            <p:nvPr/>
          </p:nvSpPr>
          <p:spPr>
            <a:xfrm>
              <a:off x="2535" y="1197"/>
              <a:ext cx="829" cy="854"/>
            </a:xfrm>
            <a:prstGeom prst="rect">
              <a:avLst/>
            </a:prstGeom>
            <a:solidFill>
              <a:srgbClr val="BFBFDF"/>
            </a:solidFill>
            <a:ln w="7938" cap="flat" cmpd="sng">
              <a:solidFill>
                <a:schemeClr val="bg2"/>
              </a:solidFill>
              <a:prstDash val="solid"/>
              <a:miter/>
              <a:headEnd type="none" w="med" len="med"/>
              <a:tailEnd type="none" w="med" len="med"/>
            </a:ln>
          </p:spPr>
          <p:txBody>
            <a:bodyPr/>
            <a:p>
              <a:endParaRPr lang="en-US"/>
            </a:p>
          </p:txBody>
        </p:sp>
        <p:grpSp>
          <p:nvGrpSpPr>
            <p:cNvPr id="100391" name="Group 100390"/>
            <p:cNvGrpSpPr/>
            <p:nvPr/>
          </p:nvGrpSpPr>
          <p:grpSpPr>
            <a:xfrm>
              <a:off x="2535" y="1274"/>
              <a:ext cx="829" cy="692"/>
              <a:chOff x="2535" y="1274"/>
              <a:chExt cx="829" cy="692"/>
            </a:xfrm>
          </p:grpSpPr>
          <p:sp>
            <p:nvSpPr>
              <p:cNvPr id="100392" name="Rectangles 100391"/>
              <p:cNvSpPr/>
              <p:nvPr/>
            </p:nvSpPr>
            <p:spPr>
              <a:xfrm>
                <a:off x="2535" y="1274"/>
                <a:ext cx="829" cy="73"/>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sp>
            <p:nvSpPr>
              <p:cNvPr id="100393" name="Rectangles 100392"/>
              <p:cNvSpPr/>
              <p:nvPr/>
            </p:nvSpPr>
            <p:spPr>
              <a:xfrm>
                <a:off x="2535" y="1429"/>
                <a:ext cx="829" cy="73"/>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sp>
            <p:nvSpPr>
              <p:cNvPr id="100394" name="Rectangles 100393"/>
              <p:cNvSpPr/>
              <p:nvPr/>
            </p:nvSpPr>
            <p:spPr>
              <a:xfrm>
                <a:off x="2535" y="1583"/>
                <a:ext cx="829" cy="74"/>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sp>
            <p:nvSpPr>
              <p:cNvPr id="100395" name="Rectangles 100394"/>
              <p:cNvSpPr/>
              <p:nvPr/>
            </p:nvSpPr>
            <p:spPr>
              <a:xfrm>
                <a:off x="2535" y="1738"/>
                <a:ext cx="829" cy="73"/>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sp>
            <p:nvSpPr>
              <p:cNvPr id="100396" name="Rectangles 100395"/>
              <p:cNvSpPr/>
              <p:nvPr/>
            </p:nvSpPr>
            <p:spPr>
              <a:xfrm>
                <a:off x="2535" y="1893"/>
                <a:ext cx="829" cy="73"/>
              </a:xfrm>
              <a:prstGeom prst="rect">
                <a:avLst/>
              </a:prstGeom>
              <a:solidFill>
                <a:srgbClr val="9FFF9F"/>
              </a:solidFill>
              <a:ln w="7938" cap="flat" cmpd="sng">
                <a:solidFill>
                  <a:schemeClr val="bg2"/>
                </a:solidFill>
                <a:prstDash val="solid"/>
                <a:miter/>
                <a:headEnd type="none" w="med" len="med"/>
                <a:tailEnd type="none" w="med" len="med"/>
              </a:ln>
            </p:spPr>
            <p:txBody>
              <a:bodyPr/>
              <a:p>
                <a:endParaRPr lang="en-US"/>
              </a:p>
            </p:txBody>
          </p:sp>
        </p:grpSp>
      </p:grpSp>
      <p:grpSp>
        <p:nvGrpSpPr>
          <p:cNvPr id="100397" name="Group 100396"/>
          <p:cNvGrpSpPr/>
          <p:nvPr/>
        </p:nvGrpSpPr>
        <p:grpSpPr>
          <a:xfrm>
            <a:off x="3700463" y="1885950"/>
            <a:ext cx="1214437" cy="1357313"/>
            <a:chOff x="2525" y="1188"/>
            <a:chExt cx="829" cy="855"/>
          </a:xfrm>
        </p:grpSpPr>
        <p:sp>
          <p:nvSpPr>
            <p:cNvPr id="100398" name="Rectangles 100397"/>
            <p:cNvSpPr/>
            <p:nvPr/>
          </p:nvSpPr>
          <p:spPr>
            <a:xfrm>
              <a:off x="2525" y="1188"/>
              <a:ext cx="829" cy="855"/>
            </a:xfrm>
            <a:prstGeom prst="rect">
              <a:avLst/>
            </a:prstGeom>
            <a:solidFill>
              <a:srgbClr val="DFDFFF"/>
            </a:solidFill>
            <a:ln w="7938" cap="flat" cmpd="sng">
              <a:solidFill>
                <a:schemeClr val="bg2"/>
              </a:solidFill>
              <a:prstDash val="solid"/>
              <a:miter/>
              <a:headEnd type="none" w="med" len="med"/>
              <a:tailEnd type="none" w="med" len="med"/>
            </a:ln>
          </p:spPr>
          <p:txBody>
            <a:bodyPr/>
            <a:p>
              <a:endParaRPr lang="en-US"/>
            </a:p>
          </p:txBody>
        </p:sp>
        <p:grpSp>
          <p:nvGrpSpPr>
            <p:cNvPr id="100399" name="Group 100398"/>
            <p:cNvGrpSpPr/>
            <p:nvPr/>
          </p:nvGrpSpPr>
          <p:grpSpPr>
            <a:xfrm>
              <a:off x="2525" y="1265"/>
              <a:ext cx="829" cy="692"/>
              <a:chOff x="2525" y="1265"/>
              <a:chExt cx="829" cy="692"/>
            </a:xfrm>
          </p:grpSpPr>
          <p:sp>
            <p:nvSpPr>
              <p:cNvPr id="100400" name="Rectangles 100399"/>
              <p:cNvSpPr/>
              <p:nvPr/>
            </p:nvSpPr>
            <p:spPr>
              <a:xfrm>
                <a:off x="2525" y="1265"/>
                <a:ext cx="829"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01" name="Rectangles 100400"/>
              <p:cNvSpPr/>
              <p:nvPr/>
            </p:nvSpPr>
            <p:spPr>
              <a:xfrm>
                <a:off x="2525" y="1420"/>
                <a:ext cx="829"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02" name="Rectangles 100401"/>
              <p:cNvSpPr/>
              <p:nvPr/>
            </p:nvSpPr>
            <p:spPr>
              <a:xfrm>
                <a:off x="2525" y="1575"/>
                <a:ext cx="829"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03" name="Rectangles 100402"/>
              <p:cNvSpPr/>
              <p:nvPr/>
            </p:nvSpPr>
            <p:spPr>
              <a:xfrm>
                <a:off x="2525" y="1730"/>
                <a:ext cx="829"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04" name="Rectangles 100403"/>
              <p:cNvSpPr/>
              <p:nvPr/>
            </p:nvSpPr>
            <p:spPr>
              <a:xfrm>
                <a:off x="2525" y="1884"/>
                <a:ext cx="829"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grpSp>
      </p:grpSp>
      <p:grpSp>
        <p:nvGrpSpPr>
          <p:cNvPr id="100405" name="Group 100404"/>
          <p:cNvGrpSpPr/>
          <p:nvPr/>
        </p:nvGrpSpPr>
        <p:grpSpPr>
          <a:xfrm>
            <a:off x="3686175" y="1873250"/>
            <a:ext cx="1216025" cy="1357313"/>
            <a:chOff x="2516" y="1180"/>
            <a:chExt cx="829" cy="855"/>
          </a:xfrm>
        </p:grpSpPr>
        <p:sp>
          <p:nvSpPr>
            <p:cNvPr id="100406" name="Rectangles 100405"/>
            <p:cNvSpPr/>
            <p:nvPr/>
          </p:nvSpPr>
          <p:spPr>
            <a:xfrm>
              <a:off x="2516" y="1180"/>
              <a:ext cx="829" cy="855"/>
            </a:xfrm>
            <a:prstGeom prst="rect">
              <a:avLst/>
            </a:prstGeom>
            <a:solidFill>
              <a:srgbClr val="DFDFFF"/>
            </a:solidFill>
            <a:ln w="7938" cap="flat" cmpd="sng">
              <a:solidFill>
                <a:schemeClr val="bg2"/>
              </a:solidFill>
              <a:prstDash val="solid"/>
              <a:miter/>
              <a:headEnd type="none" w="med" len="med"/>
              <a:tailEnd type="none" w="med" len="med"/>
            </a:ln>
          </p:spPr>
          <p:txBody>
            <a:bodyPr/>
            <a:p>
              <a:endParaRPr lang="en-US"/>
            </a:p>
          </p:txBody>
        </p:sp>
        <p:grpSp>
          <p:nvGrpSpPr>
            <p:cNvPr id="100407" name="Group 100406"/>
            <p:cNvGrpSpPr/>
            <p:nvPr/>
          </p:nvGrpSpPr>
          <p:grpSpPr>
            <a:xfrm>
              <a:off x="2516" y="1258"/>
              <a:ext cx="829" cy="692"/>
              <a:chOff x="2516" y="1258"/>
              <a:chExt cx="829" cy="692"/>
            </a:xfrm>
          </p:grpSpPr>
          <p:sp>
            <p:nvSpPr>
              <p:cNvPr id="100408" name="Rectangles 100407"/>
              <p:cNvSpPr/>
              <p:nvPr/>
            </p:nvSpPr>
            <p:spPr>
              <a:xfrm>
                <a:off x="2516" y="1258"/>
                <a:ext cx="829"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09" name="Rectangles 100408"/>
              <p:cNvSpPr/>
              <p:nvPr/>
            </p:nvSpPr>
            <p:spPr>
              <a:xfrm>
                <a:off x="2516" y="1412"/>
                <a:ext cx="829" cy="74"/>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10" name="Rectangles 100409"/>
              <p:cNvSpPr/>
              <p:nvPr/>
            </p:nvSpPr>
            <p:spPr>
              <a:xfrm>
                <a:off x="2516" y="1567"/>
                <a:ext cx="829"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11" name="Rectangles 100410"/>
              <p:cNvSpPr/>
              <p:nvPr/>
            </p:nvSpPr>
            <p:spPr>
              <a:xfrm>
                <a:off x="2516" y="1722"/>
                <a:ext cx="829"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12" name="Rectangles 100411"/>
              <p:cNvSpPr/>
              <p:nvPr/>
            </p:nvSpPr>
            <p:spPr>
              <a:xfrm>
                <a:off x="2516" y="1876"/>
                <a:ext cx="829" cy="74"/>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grpSp>
      </p:grpSp>
      <p:grpSp>
        <p:nvGrpSpPr>
          <p:cNvPr id="100413" name="Group 100412"/>
          <p:cNvGrpSpPr/>
          <p:nvPr/>
        </p:nvGrpSpPr>
        <p:grpSpPr>
          <a:xfrm>
            <a:off x="3671888" y="1862138"/>
            <a:ext cx="1216025" cy="1355725"/>
            <a:chOff x="2506" y="1173"/>
            <a:chExt cx="830" cy="854"/>
          </a:xfrm>
        </p:grpSpPr>
        <p:sp>
          <p:nvSpPr>
            <p:cNvPr id="100414" name="Rectangles 100413"/>
            <p:cNvSpPr/>
            <p:nvPr/>
          </p:nvSpPr>
          <p:spPr>
            <a:xfrm>
              <a:off x="2506" y="1173"/>
              <a:ext cx="830" cy="854"/>
            </a:xfrm>
            <a:prstGeom prst="rect">
              <a:avLst/>
            </a:prstGeom>
            <a:solidFill>
              <a:srgbClr val="DFDFFF"/>
            </a:solidFill>
            <a:ln w="7938" cap="flat" cmpd="sng">
              <a:solidFill>
                <a:schemeClr val="bg2"/>
              </a:solidFill>
              <a:prstDash val="solid"/>
              <a:miter/>
              <a:headEnd type="none" w="med" len="med"/>
              <a:tailEnd type="none" w="med" len="med"/>
            </a:ln>
          </p:spPr>
          <p:txBody>
            <a:bodyPr/>
            <a:p>
              <a:endParaRPr lang="en-US"/>
            </a:p>
          </p:txBody>
        </p:sp>
        <p:grpSp>
          <p:nvGrpSpPr>
            <p:cNvPr id="100415" name="Group 100414"/>
            <p:cNvGrpSpPr/>
            <p:nvPr/>
          </p:nvGrpSpPr>
          <p:grpSpPr>
            <a:xfrm>
              <a:off x="2506" y="1250"/>
              <a:ext cx="830" cy="692"/>
              <a:chOff x="2506" y="1250"/>
              <a:chExt cx="830" cy="692"/>
            </a:xfrm>
          </p:grpSpPr>
          <p:sp>
            <p:nvSpPr>
              <p:cNvPr id="100416" name="Rectangles 100415"/>
              <p:cNvSpPr/>
              <p:nvPr/>
            </p:nvSpPr>
            <p:spPr>
              <a:xfrm>
                <a:off x="2506" y="1250"/>
                <a:ext cx="830"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17" name="Rectangles 100416"/>
              <p:cNvSpPr/>
              <p:nvPr/>
            </p:nvSpPr>
            <p:spPr>
              <a:xfrm>
                <a:off x="2506" y="1404"/>
                <a:ext cx="830" cy="74"/>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18" name="Rectangles 100417"/>
              <p:cNvSpPr/>
              <p:nvPr/>
            </p:nvSpPr>
            <p:spPr>
              <a:xfrm>
                <a:off x="2506" y="1559"/>
                <a:ext cx="830"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19" name="Rectangles 100418"/>
              <p:cNvSpPr/>
              <p:nvPr/>
            </p:nvSpPr>
            <p:spPr>
              <a:xfrm>
                <a:off x="2506" y="1714"/>
                <a:ext cx="830"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sp>
            <p:nvSpPr>
              <p:cNvPr id="100420" name="Rectangles 100419"/>
              <p:cNvSpPr/>
              <p:nvPr/>
            </p:nvSpPr>
            <p:spPr>
              <a:xfrm>
                <a:off x="2506" y="1869"/>
                <a:ext cx="830" cy="73"/>
              </a:xfrm>
              <a:prstGeom prst="rect">
                <a:avLst/>
              </a:prstGeom>
              <a:solidFill>
                <a:srgbClr val="BFFFBF"/>
              </a:solidFill>
              <a:ln w="7938" cap="flat" cmpd="sng">
                <a:solidFill>
                  <a:schemeClr val="bg2"/>
                </a:solidFill>
                <a:prstDash val="solid"/>
                <a:miter/>
                <a:headEnd type="none" w="med" len="med"/>
                <a:tailEnd type="none" w="med" len="med"/>
              </a:ln>
            </p:spPr>
            <p:txBody>
              <a:bodyPr/>
              <a:p>
                <a:endParaRPr lang="en-US"/>
              </a:p>
            </p:txBody>
          </p:sp>
        </p:grpSp>
      </p:grpSp>
      <p:grpSp>
        <p:nvGrpSpPr>
          <p:cNvPr id="100437" name="Group 100436"/>
          <p:cNvGrpSpPr/>
          <p:nvPr/>
        </p:nvGrpSpPr>
        <p:grpSpPr>
          <a:xfrm>
            <a:off x="3657600" y="1828800"/>
            <a:ext cx="1216025" cy="1355725"/>
            <a:chOff x="2475" y="1149"/>
            <a:chExt cx="830" cy="854"/>
          </a:xfrm>
        </p:grpSpPr>
        <p:grpSp>
          <p:nvGrpSpPr>
            <p:cNvPr id="100438" name="Group 100437"/>
            <p:cNvGrpSpPr/>
            <p:nvPr/>
          </p:nvGrpSpPr>
          <p:grpSpPr>
            <a:xfrm>
              <a:off x="2475" y="1149"/>
              <a:ext cx="830" cy="854"/>
              <a:chOff x="2475" y="1149"/>
              <a:chExt cx="830" cy="854"/>
            </a:xfrm>
          </p:grpSpPr>
          <p:sp>
            <p:nvSpPr>
              <p:cNvPr id="100439" name="Rectangles 100438"/>
              <p:cNvSpPr/>
              <p:nvPr/>
            </p:nvSpPr>
            <p:spPr>
              <a:xfrm>
                <a:off x="2475" y="1149"/>
                <a:ext cx="830" cy="854"/>
              </a:xfrm>
              <a:prstGeom prst="rect">
                <a:avLst/>
              </a:prstGeom>
              <a:solidFill>
                <a:srgbClr val="FFFFFF"/>
              </a:solidFill>
              <a:ln w="7938" cap="flat" cmpd="sng">
                <a:solidFill>
                  <a:schemeClr val="bg2"/>
                </a:solidFill>
                <a:prstDash val="solid"/>
                <a:miter/>
                <a:headEnd type="none" w="med" len="med"/>
                <a:tailEnd type="none" w="med" len="med"/>
              </a:ln>
            </p:spPr>
            <p:txBody>
              <a:bodyPr/>
              <a:p>
                <a:endParaRPr lang="en-US"/>
              </a:p>
            </p:txBody>
          </p:sp>
          <p:grpSp>
            <p:nvGrpSpPr>
              <p:cNvPr id="100440" name="Group 100439"/>
              <p:cNvGrpSpPr/>
              <p:nvPr/>
            </p:nvGrpSpPr>
            <p:grpSpPr>
              <a:xfrm>
                <a:off x="2475" y="1226"/>
                <a:ext cx="830" cy="692"/>
                <a:chOff x="2475" y="1226"/>
                <a:chExt cx="830" cy="692"/>
              </a:xfrm>
            </p:grpSpPr>
            <p:sp>
              <p:nvSpPr>
                <p:cNvPr id="100441" name="Rectangles 100440"/>
                <p:cNvSpPr/>
                <p:nvPr/>
              </p:nvSpPr>
              <p:spPr>
                <a:xfrm>
                  <a:off x="2475" y="1226"/>
                  <a:ext cx="830" cy="73"/>
                </a:xfrm>
                <a:prstGeom prst="rect">
                  <a:avLst/>
                </a:prstGeom>
                <a:solidFill>
                  <a:srgbClr val="DFFFBF"/>
                </a:solidFill>
                <a:ln w="7938" cap="flat" cmpd="sng">
                  <a:solidFill>
                    <a:schemeClr val="bg2"/>
                  </a:solidFill>
                  <a:prstDash val="solid"/>
                  <a:miter/>
                  <a:headEnd type="none" w="med" len="med"/>
                  <a:tailEnd type="none" w="med" len="med"/>
                </a:ln>
              </p:spPr>
              <p:txBody>
                <a:bodyPr/>
                <a:p>
                  <a:endParaRPr lang="en-US"/>
                </a:p>
              </p:txBody>
            </p:sp>
            <p:sp>
              <p:nvSpPr>
                <p:cNvPr id="100442" name="Rectangles 100441"/>
                <p:cNvSpPr/>
                <p:nvPr/>
              </p:nvSpPr>
              <p:spPr>
                <a:xfrm>
                  <a:off x="2475" y="1380"/>
                  <a:ext cx="830" cy="74"/>
                </a:xfrm>
                <a:prstGeom prst="rect">
                  <a:avLst/>
                </a:prstGeom>
                <a:solidFill>
                  <a:srgbClr val="DFFFBF"/>
                </a:solidFill>
                <a:ln w="7938" cap="flat" cmpd="sng">
                  <a:solidFill>
                    <a:schemeClr val="bg2"/>
                  </a:solidFill>
                  <a:prstDash val="solid"/>
                  <a:miter/>
                  <a:headEnd type="none" w="med" len="med"/>
                  <a:tailEnd type="none" w="med" len="med"/>
                </a:ln>
              </p:spPr>
              <p:txBody>
                <a:bodyPr/>
                <a:p>
                  <a:endParaRPr lang="en-US"/>
                </a:p>
              </p:txBody>
            </p:sp>
            <p:sp>
              <p:nvSpPr>
                <p:cNvPr id="100443" name="Rectangles 100442"/>
                <p:cNvSpPr/>
                <p:nvPr/>
              </p:nvSpPr>
              <p:spPr>
                <a:xfrm>
                  <a:off x="2475" y="1535"/>
                  <a:ext cx="830" cy="73"/>
                </a:xfrm>
                <a:prstGeom prst="rect">
                  <a:avLst/>
                </a:prstGeom>
                <a:solidFill>
                  <a:srgbClr val="DFFFBF"/>
                </a:solidFill>
                <a:ln w="7938" cap="flat" cmpd="sng">
                  <a:solidFill>
                    <a:schemeClr val="bg2"/>
                  </a:solidFill>
                  <a:prstDash val="solid"/>
                  <a:miter/>
                  <a:headEnd type="none" w="med" len="med"/>
                  <a:tailEnd type="none" w="med" len="med"/>
                </a:ln>
              </p:spPr>
              <p:txBody>
                <a:bodyPr/>
                <a:p>
                  <a:endParaRPr lang="en-US"/>
                </a:p>
              </p:txBody>
            </p:sp>
            <p:sp>
              <p:nvSpPr>
                <p:cNvPr id="100444" name="Rectangles 100443"/>
                <p:cNvSpPr/>
                <p:nvPr/>
              </p:nvSpPr>
              <p:spPr>
                <a:xfrm>
                  <a:off x="2475" y="1690"/>
                  <a:ext cx="830" cy="73"/>
                </a:xfrm>
                <a:prstGeom prst="rect">
                  <a:avLst/>
                </a:prstGeom>
                <a:solidFill>
                  <a:srgbClr val="DFFFBF"/>
                </a:solidFill>
                <a:ln w="7938" cap="flat" cmpd="sng">
                  <a:solidFill>
                    <a:schemeClr val="bg2"/>
                  </a:solidFill>
                  <a:prstDash val="solid"/>
                  <a:miter/>
                  <a:headEnd type="none" w="med" len="med"/>
                  <a:tailEnd type="none" w="med" len="med"/>
                </a:ln>
              </p:spPr>
              <p:txBody>
                <a:bodyPr/>
                <a:p>
                  <a:endParaRPr lang="en-US"/>
                </a:p>
              </p:txBody>
            </p:sp>
            <p:sp>
              <p:nvSpPr>
                <p:cNvPr id="100445" name="Rectangles 100444"/>
                <p:cNvSpPr/>
                <p:nvPr/>
              </p:nvSpPr>
              <p:spPr>
                <a:xfrm>
                  <a:off x="2475" y="1845"/>
                  <a:ext cx="830" cy="73"/>
                </a:xfrm>
                <a:prstGeom prst="rect">
                  <a:avLst/>
                </a:prstGeom>
                <a:solidFill>
                  <a:srgbClr val="DFFFBF"/>
                </a:solidFill>
                <a:ln w="7938" cap="flat" cmpd="sng">
                  <a:solidFill>
                    <a:schemeClr val="bg2"/>
                  </a:solidFill>
                  <a:prstDash val="solid"/>
                  <a:miter/>
                  <a:headEnd type="none" w="med" len="med"/>
                  <a:tailEnd type="none" w="med" len="med"/>
                </a:ln>
              </p:spPr>
              <p:txBody>
                <a:bodyPr/>
                <a:p>
                  <a:endParaRPr lang="en-US"/>
                </a:p>
              </p:txBody>
            </p:sp>
          </p:grpSp>
        </p:grpSp>
        <p:grpSp>
          <p:nvGrpSpPr>
            <p:cNvPr id="100446" name="Group 100445"/>
            <p:cNvGrpSpPr/>
            <p:nvPr/>
          </p:nvGrpSpPr>
          <p:grpSpPr>
            <a:xfrm>
              <a:off x="2503" y="1177"/>
              <a:ext cx="29" cy="797"/>
              <a:chOff x="2503" y="1177"/>
              <a:chExt cx="29" cy="797"/>
            </a:xfrm>
          </p:grpSpPr>
          <p:sp>
            <p:nvSpPr>
              <p:cNvPr id="100447" name="Oval 100446"/>
              <p:cNvSpPr/>
              <p:nvPr/>
            </p:nvSpPr>
            <p:spPr>
              <a:xfrm>
                <a:off x="2503" y="1177"/>
                <a:ext cx="29" cy="24"/>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48" name="Oval 100447"/>
              <p:cNvSpPr/>
              <p:nvPr/>
            </p:nvSpPr>
            <p:spPr>
              <a:xfrm>
                <a:off x="2503" y="1255"/>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49" name="Oval 100448"/>
              <p:cNvSpPr/>
              <p:nvPr/>
            </p:nvSpPr>
            <p:spPr>
              <a:xfrm>
                <a:off x="2503" y="1332"/>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50" name="Oval 100449"/>
              <p:cNvSpPr/>
              <p:nvPr/>
            </p:nvSpPr>
            <p:spPr>
              <a:xfrm>
                <a:off x="2503" y="1409"/>
                <a:ext cx="29" cy="24"/>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51" name="Oval 100450"/>
              <p:cNvSpPr/>
              <p:nvPr/>
            </p:nvSpPr>
            <p:spPr>
              <a:xfrm>
                <a:off x="2503" y="1487"/>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52" name="Oval 100451"/>
              <p:cNvSpPr/>
              <p:nvPr/>
            </p:nvSpPr>
            <p:spPr>
              <a:xfrm>
                <a:off x="2503" y="1564"/>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53" name="Oval 100452"/>
              <p:cNvSpPr/>
              <p:nvPr/>
            </p:nvSpPr>
            <p:spPr>
              <a:xfrm>
                <a:off x="2503" y="1642"/>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54" name="Oval 100453"/>
              <p:cNvSpPr/>
              <p:nvPr/>
            </p:nvSpPr>
            <p:spPr>
              <a:xfrm>
                <a:off x="2503" y="1719"/>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55" name="Oval 100454"/>
              <p:cNvSpPr/>
              <p:nvPr/>
            </p:nvSpPr>
            <p:spPr>
              <a:xfrm>
                <a:off x="2503" y="1796"/>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56" name="Oval 100455"/>
              <p:cNvSpPr/>
              <p:nvPr/>
            </p:nvSpPr>
            <p:spPr>
              <a:xfrm>
                <a:off x="2503" y="1873"/>
                <a:ext cx="29" cy="24"/>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57" name="Oval 100456"/>
              <p:cNvSpPr/>
              <p:nvPr/>
            </p:nvSpPr>
            <p:spPr>
              <a:xfrm>
                <a:off x="2503" y="1951"/>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grpSp>
        <p:grpSp>
          <p:nvGrpSpPr>
            <p:cNvPr id="100458" name="Group 100457"/>
            <p:cNvGrpSpPr/>
            <p:nvPr/>
          </p:nvGrpSpPr>
          <p:grpSpPr>
            <a:xfrm>
              <a:off x="3258" y="1177"/>
              <a:ext cx="29" cy="797"/>
              <a:chOff x="3258" y="1177"/>
              <a:chExt cx="29" cy="797"/>
            </a:xfrm>
          </p:grpSpPr>
          <p:sp>
            <p:nvSpPr>
              <p:cNvPr id="100459" name="Oval 100458"/>
              <p:cNvSpPr/>
              <p:nvPr/>
            </p:nvSpPr>
            <p:spPr>
              <a:xfrm>
                <a:off x="3258" y="1177"/>
                <a:ext cx="29" cy="24"/>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0" name="Oval 100459"/>
              <p:cNvSpPr/>
              <p:nvPr/>
            </p:nvSpPr>
            <p:spPr>
              <a:xfrm>
                <a:off x="3258" y="1255"/>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1" name="Oval 100460"/>
              <p:cNvSpPr/>
              <p:nvPr/>
            </p:nvSpPr>
            <p:spPr>
              <a:xfrm>
                <a:off x="3258" y="1332"/>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2" name="Oval 100461"/>
              <p:cNvSpPr/>
              <p:nvPr/>
            </p:nvSpPr>
            <p:spPr>
              <a:xfrm>
                <a:off x="3258" y="1409"/>
                <a:ext cx="29" cy="24"/>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3" name="Oval 100462"/>
              <p:cNvSpPr/>
              <p:nvPr/>
            </p:nvSpPr>
            <p:spPr>
              <a:xfrm>
                <a:off x="3258" y="1487"/>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4" name="Oval 100463"/>
              <p:cNvSpPr/>
              <p:nvPr/>
            </p:nvSpPr>
            <p:spPr>
              <a:xfrm>
                <a:off x="3258" y="1564"/>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5" name="Oval 100464"/>
              <p:cNvSpPr/>
              <p:nvPr/>
            </p:nvSpPr>
            <p:spPr>
              <a:xfrm>
                <a:off x="3258" y="1642"/>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6" name="Oval 100465"/>
              <p:cNvSpPr/>
              <p:nvPr/>
            </p:nvSpPr>
            <p:spPr>
              <a:xfrm>
                <a:off x="3258" y="1719"/>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7" name="Oval 100466"/>
              <p:cNvSpPr/>
              <p:nvPr/>
            </p:nvSpPr>
            <p:spPr>
              <a:xfrm>
                <a:off x="3258" y="1796"/>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8" name="Oval 100467"/>
              <p:cNvSpPr/>
              <p:nvPr/>
            </p:nvSpPr>
            <p:spPr>
              <a:xfrm>
                <a:off x="3258" y="1873"/>
                <a:ext cx="29" cy="24"/>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sp>
            <p:nvSpPr>
              <p:cNvPr id="100469" name="Oval 100468"/>
              <p:cNvSpPr/>
              <p:nvPr/>
            </p:nvSpPr>
            <p:spPr>
              <a:xfrm>
                <a:off x="3258" y="1951"/>
                <a:ext cx="29" cy="23"/>
              </a:xfrm>
              <a:prstGeom prst="ellipse">
                <a:avLst/>
              </a:prstGeom>
              <a:solidFill>
                <a:srgbClr val="000000"/>
              </a:solidFill>
              <a:ln w="9525" cap="flat" cmpd="sng">
                <a:solidFill>
                  <a:schemeClr val="bg2"/>
                </a:solidFill>
                <a:prstDash val="solid"/>
                <a:headEnd type="none" w="med" len="med"/>
                <a:tailEnd type="none" w="med" len="med"/>
              </a:ln>
            </p:spPr>
            <p:txBody>
              <a:bodyPr/>
              <a:p>
                <a:endParaRPr lang="en-US"/>
              </a:p>
            </p:txBody>
          </p:sp>
        </p:grpSp>
      </p:grpSp>
      <p:sp>
        <p:nvSpPr>
          <p:cNvPr id="100470" name="Straight Connector 100469"/>
          <p:cNvSpPr/>
          <p:nvPr/>
        </p:nvSpPr>
        <p:spPr>
          <a:xfrm>
            <a:off x="4065588" y="2419350"/>
            <a:ext cx="0" cy="195263"/>
          </a:xfrm>
          <a:prstGeom prst="line">
            <a:avLst/>
          </a:prstGeom>
          <a:ln w="50800" cap="flat" cmpd="sng">
            <a:solidFill>
              <a:schemeClr val="bg2"/>
            </a:solidFill>
            <a:prstDash val="solid"/>
            <a:headEnd type="none" w="sm" len="sm"/>
            <a:tailEnd type="none" w="sm" len="sm"/>
          </a:ln>
        </p:spPr>
      </p:sp>
      <p:sp>
        <p:nvSpPr>
          <p:cNvPr id="100471" name="Freeform 100470"/>
          <p:cNvSpPr/>
          <p:nvPr/>
        </p:nvSpPr>
        <p:spPr>
          <a:xfrm>
            <a:off x="3798888" y="2363788"/>
            <a:ext cx="230187" cy="85725"/>
          </a:xfrm>
          <a:custGeom>
            <a:avLst/>
            <a:gdLst/>
            <a:ahLst/>
            <a:cxnLst/>
            <a:pathLst>
              <a:path w="145" h="54">
                <a:moveTo>
                  <a:pt x="0" y="53"/>
                </a:moveTo>
                <a:lnTo>
                  <a:pt x="48" y="0"/>
                </a:lnTo>
                <a:lnTo>
                  <a:pt x="144" y="35"/>
                </a:lnTo>
              </a:path>
            </a:pathLst>
          </a:custGeom>
          <a:solidFill>
            <a:schemeClr val="bg2"/>
          </a:solidFill>
          <a:ln w="50800" cap="rnd" cmpd="sng">
            <a:solidFill>
              <a:schemeClr val="bg2">
                <a:alpha val="100000"/>
              </a:schemeClr>
            </a:solidFill>
            <a:prstDash val="solid"/>
            <a:headEnd type="none" w="sm" len="sm"/>
            <a:tailEnd type="none" w="sm" len="sm"/>
          </a:ln>
        </p:spPr>
        <p:txBody>
          <a:bodyPr/>
          <a:p>
            <a:endParaRPr lang="en-US"/>
          </a:p>
        </p:txBody>
      </p:sp>
      <p:sp>
        <p:nvSpPr>
          <p:cNvPr id="100472" name="Freeform 100471"/>
          <p:cNvSpPr/>
          <p:nvPr/>
        </p:nvSpPr>
        <p:spPr>
          <a:xfrm>
            <a:off x="3798888" y="2559050"/>
            <a:ext cx="230187" cy="84138"/>
          </a:xfrm>
          <a:custGeom>
            <a:avLst/>
            <a:gdLst/>
            <a:ahLst/>
            <a:cxnLst/>
            <a:pathLst>
              <a:path w="145" h="53">
                <a:moveTo>
                  <a:pt x="0" y="52"/>
                </a:moveTo>
                <a:lnTo>
                  <a:pt x="48" y="0"/>
                </a:lnTo>
                <a:lnTo>
                  <a:pt x="144" y="35"/>
                </a:lnTo>
              </a:path>
            </a:pathLst>
          </a:custGeom>
          <a:solidFill>
            <a:schemeClr val="bg2"/>
          </a:solidFill>
          <a:ln w="50800" cap="rnd" cmpd="sng">
            <a:solidFill>
              <a:schemeClr val="bg2">
                <a:alpha val="100000"/>
              </a:schemeClr>
            </a:solidFill>
            <a:prstDash val="solid"/>
            <a:headEnd type="none" w="sm" len="sm"/>
            <a:tailEnd type="none" w="sm" len="sm"/>
          </a:ln>
        </p:spPr>
        <p:txBody>
          <a:bodyPr/>
          <a:p>
            <a:endParaRPr lang="en-US"/>
          </a:p>
        </p:txBody>
      </p:sp>
      <p:sp>
        <p:nvSpPr>
          <p:cNvPr id="100473" name="Freeform 100472"/>
          <p:cNvSpPr/>
          <p:nvPr/>
        </p:nvSpPr>
        <p:spPr>
          <a:xfrm>
            <a:off x="3932238" y="2627313"/>
            <a:ext cx="115887" cy="168275"/>
          </a:xfrm>
          <a:custGeom>
            <a:avLst/>
            <a:gdLst/>
            <a:ahLst/>
            <a:cxnLst/>
            <a:pathLst>
              <a:path w="73" h="106">
                <a:moveTo>
                  <a:pt x="72" y="105"/>
                </a:moveTo>
                <a:lnTo>
                  <a:pt x="0" y="70"/>
                </a:lnTo>
                <a:lnTo>
                  <a:pt x="48" y="0"/>
                </a:lnTo>
              </a:path>
            </a:pathLst>
          </a:custGeom>
          <a:solidFill>
            <a:schemeClr val="bg2"/>
          </a:solidFill>
          <a:ln w="50800" cap="rnd" cmpd="sng">
            <a:solidFill>
              <a:schemeClr val="bg2">
                <a:alpha val="100000"/>
              </a:schemeClr>
            </a:solidFill>
            <a:prstDash val="solid"/>
            <a:headEnd type="none" w="sm" len="sm"/>
            <a:tailEnd type="none" w="sm" len="sm"/>
          </a:ln>
        </p:spPr>
        <p:txBody>
          <a:bodyPr/>
          <a:p>
            <a:endParaRPr lang="en-US"/>
          </a:p>
        </p:txBody>
      </p:sp>
      <p:sp>
        <p:nvSpPr>
          <p:cNvPr id="100474" name="Freeform 100473"/>
          <p:cNvSpPr/>
          <p:nvPr/>
        </p:nvSpPr>
        <p:spPr>
          <a:xfrm>
            <a:off x="3798888" y="2447925"/>
            <a:ext cx="230187" cy="112713"/>
          </a:xfrm>
          <a:custGeom>
            <a:avLst/>
            <a:gdLst/>
            <a:ahLst/>
            <a:cxnLst/>
            <a:pathLst>
              <a:path w="145" h="71">
                <a:moveTo>
                  <a:pt x="0" y="70"/>
                </a:moveTo>
                <a:lnTo>
                  <a:pt x="48" y="0"/>
                </a:lnTo>
                <a:lnTo>
                  <a:pt x="144" y="53"/>
                </a:lnTo>
              </a:path>
            </a:pathLst>
          </a:custGeom>
          <a:solidFill>
            <a:schemeClr val="bg2"/>
          </a:solidFill>
          <a:ln w="50800" cap="rnd" cmpd="sng">
            <a:solidFill>
              <a:schemeClr val="bg2">
                <a:alpha val="100000"/>
              </a:schemeClr>
            </a:solidFill>
            <a:prstDash val="solid"/>
            <a:headEnd type="none" w="sm" len="sm"/>
            <a:tailEnd type="none" w="sm" len="sm"/>
          </a:ln>
        </p:spPr>
        <p:txBody>
          <a:bodyPr/>
          <a:p>
            <a:endParaRPr lang="en-US"/>
          </a:p>
        </p:txBody>
      </p:sp>
      <p:sp>
        <p:nvSpPr>
          <p:cNvPr id="100475" name="Straight Connector 100474"/>
          <p:cNvSpPr/>
          <p:nvPr/>
        </p:nvSpPr>
        <p:spPr>
          <a:xfrm>
            <a:off x="4065588" y="2419350"/>
            <a:ext cx="0" cy="195263"/>
          </a:xfrm>
          <a:prstGeom prst="line">
            <a:avLst/>
          </a:prstGeom>
          <a:ln w="50800" cap="flat" cmpd="sng">
            <a:solidFill>
              <a:schemeClr val="bg2"/>
            </a:solidFill>
            <a:prstDash val="solid"/>
            <a:headEnd type="none" w="sm" len="sm"/>
            <a:tailEnd type="none" w="sm" len="sm"/>
          </a:ln>
        </p:spPr>
      </p:sp>
      <p:sp>
        <p:nvSpPr>
          <p:cNvPr id="100476" name="Freeform 100475"/>
          <p:cNvSpPr/>
          <p:nvPr/>
        </p:nvSpPr>
        <p:spPr>
          <a:xfrm>
            <a:off x="4105275" y="2363788"/>
            <a:ext cx="228600" cy="85725"/>
          </a:xfrm>
          <a:custGeom>
            <a:avLst/>
            <a:gdLst/>
            <a:ahLst/>
            <a:cxnLst/>
            <a:pathLst>
              <a:path w="144" h="54">
                <a:moveTo>
                  <a:pt x="143" y="53"/>
                </a:moveTo>
                <a:lnTo>
                  <a:pt x="95" y="0"/>
                </a:lnTo>
                <a:lnTo>
                  <a:pt x="0" y="35"/>
                </a:lnTo>
              </a:path>
            </a:pathLst>
          </a:custGeom>
          <a:solidFill>
            <a:schemeClr val="bg2"/>
          </a:solidFill>
          <a:ln w="50800" cap="rnd" cmpd="sng">
            <a:solidFill>
              <a:schemeClr val="bg2">
                <a:alpha val="100000"/>
              </a:schemeClr>
            </a:solidFill>
            <a:prstDash val="solid"/>
            <a:headEnd type="none" w="sm" len="sm"/>
            <a:tailEnd type="none" w="sm" len="sm"/>
          </a:ln>
        </p:spPr>
        <p:txBody>
          <a:bodyPr/>
          <a:p>
            <a:endParaRPr lang="en-US"/>
          </a:p>
        </p:txBody>
      </p:sp>
      <p:sp>
        <p:nvSpPr>
          <p:cNvPr id="100477" name="Freeform 100476"/>
          <p:cNvSpPr/>
          <p:nvPr/>
        </p:nvSpPr>
        <p:spPr>
          <a:xfrm>
            <a:off x="4105275" y="2559050"/>
            <a:ext cx="228600" cy="84138"/>
          </a:xfrm>
          <a:custGeom>
            <a:avLst/>
            <a:gdLst/>
            <a:ahLst/>
            <a:cxnLst/>
            <a:pathLst>
              <a:path w="144" h="53">
                <a:moveTo>
                  <a:pt x="143" y="52"/>
                </a:moveTo>
                <a:lnTo>
                  <a:pt x="95" y="0"/>
                </a:lnTo>
                <a:lnTo>
                  <a:pt x="0" y="35"/>
                </a:lnTo>
              </a:path>
            </a:pathLst>
          </a:custGeom>
          <a:solidFill>
            <a:schemeClr val="bg2"/>
          </a:solidFill>
          <a:ln w="50800" cap="rnd" cmpd="sng">
            <a:solidFill>
              <a:schemeClr val="bg2">
                <a:alpha val="100000"/>
              </a:schemeClr>
            </a:solidFill>
            <a:prstDash val="solid"/>
            <a:headEnd type="none" w="sm" len="sm"/>
            <a:tailEnd type="none" w="sm" len="sm"/>
          </a:ln>
        </p:spPr>
        <p:txBody>
          <a:bodyPr/>
          <a:p>
            <a:endParaRPr lang="en-US"/>
          </a:p>
        </p:txBody>
      </p:sp>
      <p:sp>
        <p:nvSpPr>
          <p:cNvPr id="100478" name="Freeform 100477"/>
          <p:cNvSpPr/>
          <p:nvPr/>
        </p:nvSpPr>
        <p:spPr>
          <a:xfrm>
            <a:off x="4084638" y="2627313"/>
            <a:ext cx="115887" cy="168275"/>
          </a:xfrm>
          <a:custGeom>
            <a:avLst/>
            <a:gdLst/>
            <a:ahLst/>
            <a:cxnLst/>
            <a:pathLst>
              <a:path w="73" h="106">
                <a:moveTo>
                  <a:pt x="0" y="105"/>
                </a:moveTo>
                <a:lnTo>
                  <a:pt x="72" y="70"/>
                </a:lnTo>
                <a:lnTo>
                  <a:pt x="24" y="0"/>
                </a:lnTo>
              </a:path>
            </a:pathLst>
          </a:custGeom>
          <a:solidFill>
            <a:schemeClr val="bg2"/>
          </a:solidFill>
          <a:ln w="50800" cap="rnd" cmpd="sng">
            <a:solidFill>
              <a:schemeClr val="bg2">
                <a:alpha val="100000"/>
              </a:schemeClr>
            </a:solidFill>
            <a:prstDash val="solid"/>
            <a:headEnd type="none" w="sm" len="sm"/>
            <a:tailEnd type="none" w="sm" len="sm"/>
          </a:ln>
        </p:spPr>
        <p:txBody>
          <a:bodyPr/>
          <a:p>
            <a:endParaRPr lang="en-US"/>
          </a:p>
        </p:txBody>
      </p:sp>
      <p:sp>
        <p:nvSpPr>
          <p:cNvPr id="100479" name="Freeform 100478"/>
          <p:cNvSpPr/>
          <p:nvPr/>
        </p:nvSpPr>
        <p:spPr>
          <a:xfrm>
            <a:off x="4105275" y="2447925"/>
            <a:ext cx="228600" cy="112713"/>
          </a:xfrm>
          <a:custGeom>
            <a:avLst/>
            <a:gdLst/>
            <a:ahLst/>
            <a:cxnLst/>
            <a:pathLst>
              <a:path w="144" h="71">
                <a:moveTo>
                  <a:pt x="143" y="70"/>
                </a:moveTo>
                <a:lnTo>
                  <a:pt x="95" y="0"/>
                </a:lnTo>
                <a:lnTo>
                  <a:pt x="0" y="53"/>
                </a:lnTo>
              </a:path>
            </a:pathLst>
          </a:custGeom>
          <a:solidFill>
            <a:schemeClr val="bg2"/>
          </a:solidFill>
          <a:ln w="50800" cap="rnd" cmpd="sng">
            <a:solidFill>
              <a:schemeClr val="bg2">
                <a:alpha val="100000"/>
              </a:schemeClr>
            </a:solidFill>
            <a:prstDash val="solid"/>
            <a:headEnd type="none" w="sm" len="sm"/>
            <a:tailEnd type="none" w="sm" len="sm"/>
          </a:ln>
        </p:spPr>
        <p:txBody>
          <a:bodyPr/>
          <a:p>
            <a:endParaRPr lang="en-US"/>
          </a:p>
        </p:txBody>
      </p:sp>
      <p:sp>
        <p:nvSpPr>
          <p:cNvPr id="100480" name="Oval 100479"/>
          <p:cNvSpPr/>
          <p:nvPr/>
        </p:nvSpPr>
        <p:spPr>
          <a:xfrm>
            <a:off x="4014788" y="2362200"/>
            <a:ext cx="65087" cy="4763"/>
          </a:xfrm>
          <a:prstGeom prst="ellipse">
            <a:avLst/>
          </a:prstGeom>
          <a:solidFill>
            <a:schemeClr val="bg2"/>
          </a:solidFill>
          <a:ln w="50800" cap="flat" cmpd="sng">
            <a:solidFill>
              <a:schemeClr val="bg2"/>
            </a:solidFill>
            <a:prstDash val="solid"/>
            <a:headEnd type="none" w="med" len="med"/>
            <a:tailEnd type="none" w="med" len="med"/>
          </a:ln>
        </p:spPr>
        <p:txBody>
          <a:bodyPr/>
          <a:p>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0322" name="Title 1080321"/>
          <p:cNvSpPr>
            <a:spLocks noGrp="1"/>
          </p:cNvSpPr>
          <p:nvPr>
            <p:ph type="title"/>
          </p:nvPr>
        </p:nvSpPr>
        <p:spPr>
          <a:ln/>
        </p:spPr>
        <p:txBody>
          <a:bodyPr vert="horz" wrap="square" lIns="92075" tIns="46038" rIns="92075" bIns="46038" anchor="ctr"/>
          <a:p>
            <a:r>
              <a:rPr err="1"/>
              <a:t>Flowgraph </a:t>
            </a:r>
            <a:r>
              <a:t>based measures</a:t>
            </a:r>
          </a:p>
        </p:txBody>
      </p:sp>
      <p:sp>
        <p:nvSpPr>
          <p:cNvPr id="1080323" name="Text Placeholder 1080322"/>
          <p:cNvSpPr>
            <a:spLocks noGrp="1"/>
          </p:cNvSpPr>
          <p:nvPr>
            <p:ph type="body" idx="1"/>
          </p:nvPr>
        </p:nvSpPr>
        <p:spPr>
          <a:ln/>
        </p:spPr>
        <p:txBody>
          <a:bodyPr vert="horz" wrap="square" lIns="92075" tIns="46038" rIns="92075" bIns="46038" anchor="t"/>
          <a:p>
            <a:r>
              <a:rPr err="1"/>
              <a:t>Many software measures are based on a flowgraph </a:t>
            </a:r>
            <a:r>
              <a:t>model of a program</a:t>
            </a:r>
          </a:p>
          <a:p>
            <a:r>
              <a:rPr err="1"/>
              <a:t>Most such measures can be automatically computed once the flowgraph </a:t>
            </a:r>
            <a:r>
              <a:t>‘decomposition’ is known</a:t>
            </a:r>
          </a:p>
          <a:p>
            <a:r>
              <a:rPr err="1"/>
              <a:t>The notion of flowgraph </a:t>
            </a:r>
            <a:r>
              <a:t>decomposition provides a rigorous, generalised theory of structured programming</a:t>
            </a:r>
          </a:p>
          <a:p>
            <a:r>
              <a:rPr err="1"/>
              <a:t>There are tools for computing flowgraph </a:t>
            </a:r>
            <a:r>
              <a:t>decomposition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28674" name="Title 28673"/>
          <p:cNvSpPr>
            <a:spLocks noGrp="1"/>
          </p:cNvSpPr>
          <p:nvPr>
            <p:ph type="title"/>
          </p:nvPr>
        </p:nvSpPr>
        <p:spPr>
          <a:xfrm>
            <a:off x="838200" y="304800"/>
            <a:ext cx="7391400" cy="914400"/>
          </a:xfrm>
          <a:ln/>
        </p:spPr>
        <p:txBody>
          <a:bodyPr vert="horz" wrap="square" lIns="92075" tIns="46038" rIns="92075" bIns="46038" anchor="ctr"/>
          <a:p>
            <a:r>
              <a:t>Albrecht’s Function Points</a:t>
            </a:r>
          </a:p>
        </p:txBody>
      </p:sp>
      <p:sp>
        <p:nvSpPr>
          <p:cNvPr id="28675" name="Rectangles 28674"/>
          <p:cNvSpPr/>
          <p:nvPr/>
        </p:nvSpPr>
        <p:spPr>
          <a:xfrm>
            <a:off x="746125" y="1127125"/>
            <a:ext cx="3279775" cy="457200"/>
          </a:xfrm>
          <a:prstGeom prst="rect">
            <a:avLst/>
          </a:prstGeom>
          <a:noFill/>
          <a:ln w="9525">
            <a:noFill/>
          </a:ln>
        </p:spPr>
        <p:txBody>
          <a:bodyPr wrap="none" lIns="92075" tIns="46038" rIns="92075" bIns="46038">
            <a:spAutoFit/>
          </a:bodyPr>
          <a:p>
            <a:pPr algn="l"/>
            <a:r>
              <a:rPr sz="2400">
                <a:latin typeface="Arial" panose="020B0604020202020204" pitchFamily="34" charset="0"/>
              </a:rPr>
              <a:t>Count the number of:</a:t>
            </a:r>
            <a:endParaRPr sz="2400">
              <a:latin typeface="Arial" panose="020B0604020202020204" pitchFamily="34" charset="0"/>
            </a:endParaRPr>
          </a:p>
        </p:txBody>
      </p:sp>
      <p:sp>
        <p:nvSpPr>
          <p:cNvPr id="28676" name="Rectangles 28675"/>
          <p:cNvSpPr/>
          <p:nvPr/>
        </p:nvSpPr>
        <p:spPr>
          <a:xfrm>
            <a:off x="1203325" y="1660525"/>
            <a:ext cx="2740025" cy="2282825"/>
          </a:xfrm>
          <a:prstGeom prst="rect">
            <a:avLst/>
          </a:prstGeom>
          <a:noFill/>
          <a:ln w="9525">
            <a:noFill/>
          </a:ln>
        </p:spPr>
        <p:txBody>
          <a:bodyPr wrap="none" lIns="92075" tIns="46038" rIns="92075" bIns="46038">
            <a:spAutoFit/>
          </a:bodyPr>
          <a:p>
            <a:pPr algn="l"/>
            <a:r>
              <a:rPr sz="2400">
                <a:latin typeface="Arial" panose="020B0604020202020204" pitchFamily="34" charset="0"/>
              </a:rPr>
              <a:t>External inputs</a:t>
            </a:r>
            <a:endParaRPr sz="2400">
              <a:latin typeface="Arial" panose="020B0604020202020204" pitchFamily="34" charset="0"/>
            </a:endParaRPr>
          </a:p>
          <a:p>
            <a:pPr algn="l"/>
            <a:r>
              <a:rPr sz="2400">
                <a:latin typeface="Arial" panose="020B0604020202020204" pitchFamily="34" charset="0"/>
              </a:rPr>
              <a:t>External outputs</a:t>
            </a:r>
            <a:endParaRPr sz="2400">
              <a:latin typeface="Arial" panose="020B0604020202020204" pitchFamily="34" charset="0"/>
            </a:endParaRPr>
          </a:p>
          <a:p>
            <a:pPr algn="l"/>
            <a:r>
              <a:rPr sz="2400">
                <a:latin typeface="Arial" panose="020B0604020202020204" pitchFamily="34" charset="0"/>
              </a:rPr>
              <a:t>External inquiries</a:t>
            </a:r>
            <a:endParaRPr sz="2400">
              <a:latin typeface="Arial" panose="020B0604020202020204" pitchFamily="34" charset="0"/>
            </a:endParaRPr>
          </a:p>
          <a:p>
            <a:pPr algn="l"/>
            <a:r>
              <a:rPr sz="2400">
                <a:latin typeface="Arial" panose="020B0604020202020204" pitchFamily="34" charset="0"/>
              </a:rPr>
              <a:t>External files</a:t>
            </a:r>
            <a:endParaRPr sz="2400">
              <a:latin typeface="Arial" panose="020B0604020202020204" pitchFamily="34" charset="0"/>
            </a:endParaRPr>
          </a:p>
          <a:p>
            <a:pPr algn="l"/>
            <a:r>
              <a:rPr sz="2400">
                <a:latin typeface="Arial" panose="020B0604020202020204" pitchFamily="34" charset="0"/>
              </a:rPr>
              <a:t>Internal files</a:t>
            </a:r>
            <a:endParaRPr sz="2400">
              <a:latin typeface="Arial" panose="020B0604020202020204" pitchFamily="34" charset="0"/>
            </a:endParaRPr>
          </a:p>
          <a:p>
            <a:pPr algn="l"/>
            <a:endParaRPr sz="2400">
              <a:latin typeface="Arial" panose="020B0604020202020204" pitchFamily="34" charset="0"/>
            </a:endParaRPr>
          </a:p>
        </p:txBody>
      </p:sp>
      <p:sp>
        <p:nvSpPr>
          <p:cNvPr id="28677" name="Rectangles 28676"/>
          <p:cNvSpPr/>
          <p:nvPr/>
        </p:nvSpPr>
        <p:spPr>
          <a:xfrm>
            <a:off x="669925" y="3641725"/>
            <a:ext cx="4716463" cy="457200"/>
          </a:xfrm>
          <a:prstGeom prst="rect">
            <a:avLst/>
          </a:prstGeom>
          <a:noFill/>
          <a:ln w="9525">
            <a:noFill/>
          </a:ln>
        </p:spPr>
        <p:txBody>
          <a:bodyPr wrap="none" lIns="92075" tIns="46038" rIns="92075" bIns="46038">
            <a:spAutoFit/>
          </a:bodyPr>
          <a:p>
            <a:pPr algn="l"/>
            <a:r>
              <a:rPr sz="2400">
                <a:latin typeface="Arial" panose="020B0604020202020204" pitchFamily="34" charset="0"/>
              </a:rPr>
              <a:t>giving each a ‘weighting factor’</a:t>
            </a:r>
            <a:endParaRPr sz="2400">
              <a:latin typeface="Arial" panose="020B0604020202020204" pitchFamily="34" charset="0"/>
            </a:endParaRPr>
          </a:p>
        </p:txBody>
      </p:sp>
      <p:sp>
        <p:nvSpPr>
          <p:cNvPr id="28678" name="Rectangles 28677"/>
          <p:cNvSpPr/>
          <p:nvPr/>
        </p:nvSpPr>
        <p:spPr>
          <a:xfrm>
            <a:off x="669925" y="4098925"/>
            <a:ext cx="7677150" cy="822325"/>
          </a:xfrm>
          <a:prstGeom prst="rect">
            <a:avLst/>
          </a:prstGeom>
          <a:noFill/>
          <a:ln w="9525">
            <a:noFill/>
          </a:ln>
        </p:spPr>
        <p:txBody>
          <a:bodyPr wrap="none" lIns="92075" tIns="46038" rIns="92075" bIns="46038">
            <a:spAutoFit/>
          </a:bodyPr>
          <a:p>
            <a:pPr algn="l"/>
            <a:r>
              <a:rPr sz="2400">
                <a:latin typeface="Arial" panose="020B0604020202020204" pitchFamily="34" charset="0"/>
              </a:rPr>
              <a:t>The Unadjusted Function Count (UFC) is the sum of</a:t>
            </a:r>
            <a:endParaRPr sz="2400">
              <a:latin typeface="Arial" panose="020B0604020202020204" pitchFamily="34" charset="0"/>
            </a:endParaRPr>
          </a:p>
          <a:p>
            <a:pPr algn="l"/>
            <a:r>
              <a:rPr sz="2400">
                <a:latin typeface="Arial" panose="020B0604020202020204" pitchFamily="34" charset="0"/>
              </a:rPr>
              <a:t>all these weighted scores</a:t>
            </a:r>
            <a:endParaRPr sz="2400">
              <a:latin typeface="Arial" panose="020B0604020202020204" pitchFamily="34" charset="0"/>
            </a:endParaRPr>
          </a:p>
        </p:txBody>
      </p:sp>
      <p:sp>
        <p:nvSpPr>
          <p:cNvPr id="28679" name="Rectangles 28678"/>
          <p:cNvSpPr/>
          <p:nvPr/>
        </p:nvSpPr>
        <p:spPr>
          <a:xfrm>
            <a:off x="746125" y="4937125"/>
            <a:ext cx="7369175" cy="822325"/>
          </a:xfrm>
          <a:prstGeom prst="rect">
            <a:avLst/>
          </a:prstGeom>
          <a:noFill/>
          <a:ln w="9525">
            <a:noFill/>
          </a:ln>
        </p:spPr>
        <p:txBody>
          <a:bodyPr wrap="none" lIns="92075" tIns="46038" rIns="92075" bIns="46038">
            <a:spAutoFit/>
          </a:bodyPr>
          <a:p>
            <a:pPr algn="l"/>
            <a:r>
              <a:rPr sz="2400">
                <a:latin typeface="Arial" panose="020B0604020202020204" pitchFamily="34" charset="0"/>
              </a:rPr>
              <a:t>To get the Adjusted Function Count (FP), multiply</a:t>
            </a:r>
            <a:endParaRPr sz="2400">
              <a:latin typeface="Arial" panose="020B0604020202020204" pitchFamily="34" charset="0"/>
            </a:endParaRPr>
          </a:p>
          <a:p>
            <a:pPr algn="l"/>
            <a:r>
              <a:rPr sz="2400">
                <a:latin typeface="Arial" panose="020B0604020202020204" pitchFamily="34" charset="0"/>
              </a:rPr>
              <a:t>by a Technical Complexity Factor (TCF)</a:t>
            </a:r>
            <a:endParaRPr sz="2400">
              <a:latin typeface="Arial" panose="020B0604020202020204" pitchFamily="34" charset="0"/>
            </a:endParaRPr>
          </a:p>
        </p:txBody>
      </p:sp>
      <p:sp>
        <p:nvSpPr>
          <p:cNvPr id="28680" name="Rectangles 28679"/>
          <p:cNvSpPr/>
          <p:nvPr/>
        </p:nvSpPr>
        <p:spPr>
          <a:xfrm>
            <a:off x="2825750" y="5797550"/>
            <a:ext cx="3340100" cy="520700"/>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92075" tIns="46038" rIns="92075" bIns="46038" anchor="ctr"/>
          <a:p>
            <a:pPr algn="ctr"/>
            <a:r>
              <a:rPr sz="2400">
                <a:latin typeface="Arial" panose="020B0604020202020204" pitchFamily="34" charset="0"/>
              </a:rPr>
              <a:t>FP = UFC x TCF</a:t>
            </a:r>
            <a:endParaRPr sz="2400">
              <a:latin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30722" name="Title 30721"/>
          <p:cNvSpPr>
            <a:spLocks noGrp="1"/>
          </p:cNvSpPr>
          <p:nvPr>
            <p:ph type="title"/>
          </p:nvPr>
        </p:nvSpPr>
        <p:spPr>
          <a:xfrm>
            <a:off x="838200" y="304800"/>
            <a:ext cx="7467600" cy="685800"/>
          </a:xfrm>
          <a:ln/>
        </p:spPr>
        <p:txBody>
          <a:bodyPr vert="horz" wrap="square" lIns="92075" tIns="46038" rIns="92075" bIns="46038" anchor="ctr"/>
          <a:p>
            <a:r>
              <a:t>Function Points: Example</a:t>
            </a:r>
          </a:p>
        </p:txBody>
      </p:sp>
      <p:grpSp>
        <p:nvGrpSpPr>
          <p:cNvPr id="30749" name="Group 30748"/>
          <p:cNvGrpSpPr/>
          <p:nvPr/>
        </p:nvGrpSpPr>
        <p:grpSpPr>
          <a:xfrm>
            <a:off x="463550" y="1073150"/>
            <a:ext cx="8064500" cy="5245100"/>
            <a:chOff x="292" y="676"/>
            <a:chExt cx="5080" cy="3304"/>
          </a:xfrm>
        </p:grpSpPr>
        <p:sp>
          <p:nvSpPr>
            <p:cNvPr id="30723" name="Rectangles 30722"/>
            <p:cNvSpPr/>
            <p:nvPr/>
          </p:nvSpPr>
          <p:spPr>
            <a:xfrm>
              <a:off x="532" y="676"/>
              <a:ext cx="4696" cy="664"/>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l"/>
              <a:r>
                <a:rPr sz="1600" u="sng">
                  <a:latin typeface="Arial" panose="020B0604020202020204" pitchFamily="34" charset="0"/>
                </a:rPr>
                <a:t>Spell-Checker Spec</a:t>
              </a:r>
              <a:r>
                <a:rPr sz="1600">
                  <a:latin typeface="Arial" panose="020B0604020202020204" pitchFamily="34" charset="0"/>
                </a:rPr>
                <a:t>: The checker accepts as input a document file and an</a:t>
              </a:r>
              <a:br>
                <a:rPr sz="1600">
                  <a:latin typeface="Arial" panose="020B0604020202020204" pitchFamily="34" charset="0"/>
                </a:rPr>
              </a:br>
              <a:r>
                <a:rPr sz="1600">
                  <a:latin typeface="Arial" panose="020B0604020202020204" pitchFamily="34" charset="0"/>
                </a:rPr>
                <a:t>optional personal dictionary file. The checker lists all words not contained</a:t>
              </a:r>
              <a:br>
                <a:rPr sz="1600">
                  <a:latin typeface="Arial" panose="020B0604020202020204" pitchFamily="34" charset="0"/>
                </a:rPr>
              </a:br>
              <a:r>
                <a:rPr sz="1600">
                  <a:latin typeface="Arial" panose="020B0604020202020204" pitchFamily="34" charset="0"/>
                </a:rPr>
                <a:t>in either of these files. The user can query the number of words processed</a:t>
              </a:r>
              <a:br>
                <a:rPr sz="1600">
                  <a:latin typeface="Arial" panose="020B0604020202020204" pitchFamily="34" charset="0"/>
                </a:rPr>
              </a:br>
              <a:r>
                <a:rPr sz="1600">
                  <a:latin typeface="Arial" panose="020B0604020202020204" pitchFamily="34" charset="0"/>
                </a:rPr>
                <a:t>and the number of spelling errors found at any stage during processing</a:t>
              </a:r>
              <a:endParaRPr sz="1600">
                <a:latin typeface="Arial" panose="020B0604020202020204" pitchFamily="34" charset="0"/>
              </a:endParaRPr>
            </a:p>
          </p:txBody>
        </p:sp>
        <p:sp>
          <p:nvSpPr>
            <p:cNvPr id="30724" name="Rectangles 30723"/>
            <p:cNvSpPr/>
            <p:nvPr/>
          </p:nvSpPr>
          <p:spPr>
            <a:xfrm>
              <a:off x="614" y="3071"/>
              <a:ext cx="4573" cy="674"/>
            </a:xfrm>
            <a:prstGeom prst="rect">
              <a:avLst/>
            </a:prstGeom>
            <a:noFill/>
            <a:ln w="9525">
              <a:noFill/>
            </a:ln>
          </p:spPr>
          <p:txBody>
            <a:bodyPr wrap="none" lIns="92075" tIns="46038" rIns="92075" bIns="46038">
              <a:spAutoFit/>
            </a:bodyPr>
            <a:p>
              <a:pPr algn="l"/>
              <a:r>
                <a:rPr sz="1600">
                  <a:latin typeface="Arial" panose="020B0604020202020204" pitchFamily="34" charset="0"/>
                </a:rPr>
                <a:t>A = # external inputs = 2,  B =# external outputs = 3,  C = # inquiries = 2,   </a:t>
              </a:r>
              <a:br>
                <a:rPr sz="1600">
                  <a:latin typeface="Arial" panose="020B0604020202020204" pitchFamily="34" charset="0"/>
                </a:rPr>
              </a:br>
              <a:r>
                <a:rPr sz="1600">
                  <a:latin typeface="Arial" panose="020B0604020202020204" pitchFamily="34" charset="0"/>
                </a:rPr>
                <a:t>D = # external files = 2,  E = # internal files = 1</a:t>
              </a:r>
              <a:endParaRPr sz="1600">
                <a:latin typeface="Arial" panose="020B0604020202020204" pitchFamily="34" charset="0"/>
              </a:endParaRPr>
            </a:p>
            <a:p>
              <a:pPr algn="l"/>
              <a:endParaRPr sz="1600">
                <a:latin typeface="Arial" panose="020B0604020202020204" pitchFamily="34" charset="0"/>
              </a:endParaRPr>
            </a:p>
            <a:p>
              <a:pPr algn="l"/>
              <a:r>
                <a:rPr sz="1600">
                  <a:latin typeface="Arial" panose="020B0604020202020204" pitchFamily="34" charset="0"/>
                </a:rPr>
                <a:t>Assuming average complexity in each case </a:t>
              </a:r>
              <a:endParaRPr sz="1600">
                <a:latin typeface="Arial" panose="020B0604020202020204" pitchFamily="34" charset="0"/>
              </a:endParaRPr>
            </a:p>
          </p:txBody>
        </p:sp>
        <p:sp>
          <p:nvSpPr>
            <p:cNvPr id="30725" name="Oval 30724"/>
            <p:cNvSpPr/>
            <p:nvPr/>
          </p:nvSpPr>
          <p:spPr>
            <a:xfrm>
              <a:off x="2308" y="1588"/>
              <a:ext cx="952" cy="760"/>
            </a:xfrm>
            <a:prstGeom prst="ellipse">
              <a:avLst/>
            </a:prstGeom>
            <a:solidFill>
              <a:schemeClr val="bg1"/>
            </a:solidFill>
            <a:ln w="12700" cap="flat" cmpd="sng">
              <a:solidFill>
                <a:schemeClr val="tx1"/>
              </a:solidFill>
              <a:prstDash val="solid"/>
              <a:headEnd type="none" w="med" len="med"/>
              <a:tailEnd type="none" w="med" len="med"/>
            </a:ln>
          </p:spPr>
          <p:txBody>
            <a:bodyPr wrap="none" lIns="92075" tIns="46038" rIns="92075" bIns="46038" anchor="ctr"/>
            <a:p>
              <a:pPr algn="ctr"/>
              <a:r>
                <a:rPr sz="1600">
                  <a:latin typeface="Arial" panose="020B0604020202020204" pitchFamily="34" charset="0"/>
                </a:rPr>
                <a:t>Spelling</a:t>
              </a:r>
              <a:br>
                <a:rPr sz="1600">
                  <a:latin typeface="Arial" panose="020B0604020202020204" pitchFamily="34" charset="0"/>
                </a:rPr>
              </a:br>
              <a:r>
                <a:rPr sz="1600">
                  <a:latin typeface="Arial" panose="020B0604020202020204" pitchFamily="34" charset="0"/>
                </a:rPr>
                <a:t>Checker</a:t>
              </a:r>
              <a:endParaRPr sz="1600">
                <a:latin typeface="Arial" panose="020B0604020202020204" pitchFamily="34" charset="0"/>
              </a:endParaRPr>
            </a:p>
          </p:txBody>
        </p:sp>
        <p:sp>
          <p:nvSpPr>
            <p:cNvPr id="30726" name="Rectangles 30725"/>
            <p:cNvSpPr/>
            <p:nvPr/>
          </p:nvSpPr>
          <p:spPr>
            <a:xfrm>
              <a:off x="292" y="1828"/>
              <a:ext cx="568" cy="28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User</a:t>
              </a:r>
              <a:endParaRPr sz="1600">
                <a:latin typeface="Arial" panose="020B0604020202020204" pitchFamily="34" charset="0"/>
              </a:endParaRPr>
            </a:p>
          </p:txBody>
        </p:sp>
        <p:sp>
          <p:nvSpPr>
            <p:cNvPr id="30727" name="Rectangles 30726"/>
            <p:cNvSpPr/>
            <p:nvPr/>
          </p:nvSpPr>
          <p:spPr>
            <a:xfrm>
              <a:off x="4804" y="1828"/>
              <a:ext cx="568" cy="28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User</a:t>
              </a:r>
              <a:endParaRPr sz="1600">
                <a:latin typeface="Arial" panose="020B0604020202020204" pitchFamily="34" charset="0"/>
              </a:endParaRPr>
            </a:p>
          </p:txBody>
        </p:sp>
        <p:sp>
          <p:nvSpPr>
            <p:cNvPr id="30728" name="Straight Connector 30727"/>
            <p:cNvSpPr/>
            <p:nvPr/>
          </p:nvSpPr>
          <p:spPr>
            <a:xfrm flipV="1">
              <a:off x="2112" y="2304"/>
              <a:ext cx="432" cy="384"/>
            </a:xfrm>
            <a:prstGeom prst="line">
              <a:avLst/>
            </a:prstGeom>
            <a:ln w="12700" cap="flat" cmpd="sng">
              <a:solidFill>
                <a:schemeClr val="tx1"/>
              </a:solidFill>
              <a:prstDash val="solid"/>
              <a:headEnd type="none" w="sm" len="sm"/>
              <a:tailEnd type="stealth" w="med" len="lg"/>
            </a:ln>
          </p:spPr>
        </p:sp>
        <p:sp>
          <p:nvSpPr>
            <p:cNvPr id="30729" name="Straight Connector 30728"/>
            <p:cNvSpPr/>
            <p:nvPr/>
          </p:nvSpPr>
          <p:spPr>
            <a:xfrm>
              <a:off x="864" y="1872"/>
              <a:ext cx="1440" cy="0"/>
            </a:xfrm>
            <a:prstGeom prst="line">
              <a:avLst/>
            </a:prstGeom>
            <a:ln w="12700" cap="flat" cmpd="sng">
              <a:solidFill>
                <a:schemeClr val="tx1"/>
              </a:solidFill>
              <a:prstDash val="solid"/>
              <a:headEnd type="none" w="sm" len="sm"/>
              <a:tailEnd type="stealth" w="med" len="lg"/>
            </a:ln>
          </p:spPr>
        </p:sp>
        <p:sp>
          <p:nvSpPr>
            <p:cNvPr id="30730" name="Straight Connector 30729"/>
            <p:cNvSpPr/>
            <p:nvPr/>
          </p:nvSpPr>
          <p:spPr>
            <a:xfrm>
              <a:off x="864" y="2064"/>
              <a:ext cx="1440" cy="0"/>
            </a:xfrm>
            <a:prstGeom prst="line">
              <a:avLst/>
            </a:prstGeom>
            <a:ln w="12700" cap="flat" cmpd="sng">
              <a:solidFill>
                <a:schemeClr val="tx1"/>
              </a:solidFill>
              <a:prstDash val="solid"/>
              <a:headEnd type="none" w="sm" len="sm"/>
              <a:tailEnd type="stealth" w="med" len="lg"/>
            </a:ln>
          </p:spPr>
        </p:sp>
        <p:sp>
          <p:nvSpPr>
            <p:cNvPr id="30731" name="Straight Connector 30730"/>
            <p:cNvSpPr/>
            <p:nvPr/>
          </p:nvSpPr>
          <p:spPr>
            <a:xfrm>
              <a:off x="3264" y="1968"/>
              <a:ext cx="1536" cy="0"/>
            </a:xfrm>
            <a:prstGeom prst="line">
              <a:avLst/>
            </a:prstGeom>
            <a:ln w="12700" cap="flat" cmpd="sng">
              <a:solidFill>
                <a:schemeClr val="tx1"/>
              </a:solidFill>
              <a:prstDash val="solid"/>
              <a:headEnd type="none" w="sm" len="sm"/>
              <a:tailEnd type="stealth" w="med" len="lg"/>
            </a:ln>
          </p:spPr>
        </p:sp>
        <p:sp>
          <p:nvSpPr>
            <p:cNvPr id="30732" name="Freeform 30731"/>
            <p:cNvSpPr/>
            <p:nvPr/>
          </p:nvSpPr>
          <p:spPr>
            <a:xfrm>
              <a:off x="768" y="1584"/>
              <a:ext cx="1585" cy="241"/>
            </a:xfrm>
            <a:custGeom>
              <a:avLst/>
              <a:gdLst/>
              <a:ahLst/>
              <a:cxnLst/>
              <a:pathLst>
                <a:path w="1585" h="241">
                  <a:moveTo>
                    <a:pt x="0" y="240"/>
                  </a:moveTo>
                  <a:lnTo>
                    <a:pt x="576" y="0"/>
                  </a:lnTo>
                  <a:lnTo>
                    <a:pt x="1152" y="0"/>
                  </a:lnTo>
                  <a:lnTo>
                    <a:pt x="1584" y="144"/>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30733" name="Freeform 30732"/>
            <p:cNvSpPr/>
            <p:nvPr/>
          </p:nvSpPr>
          <p:spPr>
            <a:xfrm>
              <a:off x="768" y="2112"/>
              <a:ext cx="1537" cy="241"/>
            </a:xfrm>
            <a:custGeom>
              <a:avLst/>
              <a:gdLst/>
              <a:ahLst/>
              <a:cxnLst/>
              <a:pathLst>
                <a:path w="1537" h="241">
                  <a:moveTo>
                    <a:pt x="0" y="0"/>
                  </a:moveTo>
                  <a:lnTo>
                    <a:pt x="528" y="240"/>
                  </a:lnTo>
                  <a:lnTo>
                    <a:pt x="1104" y="240"/>
                  </a:lnTo>
                  <a:lnTo>
                    <a:pt x="1536" y="48"/>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30734" name="Freeform 30733"/>
            <p:cNvSpPr/>
            <p:nvPr/>
          </p:nvSpPr>
          <p:spPr>
            <a:xfrm>
              <a:off x="3168" y="1632"/>
              <a:ext cx="1729" cy="193"/>
            </a:xfrm>
            <a:custGeom>
              <a:avLst/>
              <a:gdLst/>
              <a:ahLst/>
              <a:cxnLst/>
              <a:pathLst>
                <a:path w="1729" h="193">
                  <a:moveTo>
                    <a:pt x="0" y="96"/>
                  </a:moveTo>
                  <a:lnTo>
                    <a:pt x="432" y="0"/>
                  </a:lnTo>
                  <a:lnTo>
                    <a:pt x="1104" y="0"/>
                  </a:lnTo>
                  <a:lnTo>
                    <a:pt x="1728" y="192"/>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30735" name="Freeform 30734"/>
            <p:cNvSpPr/>
            <p:nvPr/>
          </p:nvSpPr>
          <p:spPr>
            <a:xfrm>
              <a:off x="3168" y="2112"/>
              <a:ext cx="1633" cy="241"/>
            </a:xfrm>
            <a:custGeom>
              <a:avLst/>
              <a:gdLst/>
              <a:ahLst/>
              <a:cxnLst/>
              <a:pathLst>
                <a:path w="1633" h="241">
                  <a:moveTo>
                    <a:pt x="0" y="96"/>
                  </a:moveTo>
                  <a:lnTo>
                    <a:pt x="672" y="240"/>
                  </a:lnTo>
                  <a:lnTo>
                    <a:pt x="1200" y="240"/>
                  </a:lnTo>
                  <a:lnTo>
                    <a:pt x="1632" y="0"/>
                  </a:lnTo>
                </a:path>
              </a:pathLst>
            </a:custGeom>
            <a:noFill/>
            <a:ln w="12700" cap="rnd" cmpd="sng">
              <a:solidFill>
                <a:schemeClr val="tx1">
                  <a:alpha val="100000"/>
                </a:schemeClr>
              </a:solidFill>
              <a:prstDash val="solid"/>
              <a:headEnd type="none" w="sm" len="sm"/>
              <a:tailEnd type="stealth" w="med" len="lg"/>
            </a:ln>
          </p:spPr>
          <p:txBody>
            <a:bodyPr/>
            <a:p>
              <a:endParaRPr lang="en-US"/>
            </a:p>
          </p:txBody>
        </p:sp>
        <p:sp>
          <p:nvSpPr>
            <p:cNvPr id="30736" name="Rectangles 30735"/>
            <p:cNvSpPr/>
            <p:nvPr/>
          </p:nvSpPr>
          <p:spPr>
            <a:xfrm>
              <a:off x="881" y="1406"/>
              <a:ext cx="1214" cy="192"/>
            </a:xfrm>
            <a:prstGeom prst="rect">
              <a:avLst/>
            </a:prstGeom>
            <a:noFill/>
            <a:ln w="9525">
              <a:noFill/>
            </a:ln>
          </p:spPr>
          <p:txBody>
            <a:bodyPr wrap="none" lIns="92075" tIns="46038" rIns="92075" bIns="46038">
              <a:spAutoFit/>
            </a:bodyPr>
            <a:p>
              <a:pPr algn="ctr"/>
              <a:r>
                <a:rPr>
                  <a:latin typeface="Arial" panose="020B0604020202020204" pitchFamily="34" charset="0"/>
                </a:rPr>
                <a:t>errors found enquiry</a:t>
              </a:r>
              <a:endParaRPr>
                <a:latin typeface="Arial" panose="020B0604020202020204" pitchFamily="34" charset="0"/>
              </a:endParaRPr>
            </a:p>
          </p:txBody>
        </p:sp>
        <p:sp>
          <p:nvSpPr>
            <p:cNvPr id="30737" name="Rectangles 30736"/>
            <p:cNvSpPr/>
            <p:nvPr/>
          </p:nvSpPr>
          <p:spPr>
            <a:xfrm>
              <a:off x="805" y="1694"/>
              <a:ext cx="1462" cy="192"/>
            </a:xfrm>
            <a:prstGeom prst="rect">
              <a:avLst/>
            </a:prstGeom>
            <a:noFill/>
            <a:ln w="9525">
              <a:noFill/>
            </a:ln>
          </p:spPr>
          <p:txBody>
            <a:bodyPr wrap="none" lIns="92075" tIns="46038" rIns="92075" bIns="46038">
              <a:spAutoFit/>
            </a:bodyPr>
            <a:p>
              <a:pPr algn="ctr"/>
              <a:r>
                <a:rPr>
                  <a:latin typeface="Arial" panose="020B0604020202020204" pitchFamily="34" charset="0"/>
                </a:rPr>
                <a:t>words processes enquiry</a:t>
              </a:r>
              <a:endParaRPr>
                <a:latin typeface="Arial" panose="020B0604020202020204" pitchFamily="34" charset="0"/>
              </a:endParaRPr>
            </a:p>
          </p:txBody>
        </p:sp>
        <p:sp>
          <p:nvSpPr>
            <p:cNvPr id="30738" name="Rectangles 30737"/>
            <p:cNvSpPr/>
            <p:nvPr/>
          </p:nvSpPr>
          <p:spPr>
            <a:xfrm>
              <a:off x="1157" y="2030"/>
              <a:ext cx="854" cy="192"/>
            </a:xfrm>
            <a:prstGeom prst="rect">
              <a:avLst/>
            </a:prstGeom>
            <a:noFill/>
            <a:ln w="9525">
              <a:noFill/>
            </a:ln>
          </p:spPr>
          <p:txBody>
            <a:bodyPr wrap="none" lIns="92075" tIns="46038" rIns="92075" bIns="46038">
              <a:spAutoFit/>
            </a:bodyPr>
            <a:p>
              <a:pPr algn="ctr"/>
              <a:r>
                <a:rPr>
                  <a:latin typeface="Arial" panose="020B0604020202020204" pitchFamily="34" charset="0"/>
                </a:rPr>
                <a:t>Document file</a:t>
              </a:r>
              <a:endParaRPr>
                <a:latin typeface="Arial" panose="020B0604020202020204" pitchFamily="34" charset="0"/>
              </a:endParaRPr>
            </a:p>
          </p:txBody>
        </p:sp>
        <p:sp>
          <p:nvSpPr>
            <p:cNvPr id="30739" name="Rectangles 30738"/>
            <p:cNvSpPr/>
            <p:nvPr/>
          </p:nvSpPr>
          <p:spPr>
            <a:xfrm>
              <a:off x="1008" y="2366"/>
              <a:ext cx="1152" cy="192"/>
            </a:xfrm>
            <a:prstGeom prst="rect">
              <a:avLst/>
            </a:prstGeom>
            <a:noFill/>
            <a:ln w="9525">
              <a:noFill/>
            </a:ln>
          </p:spPr>
          <p:txBody>
            <a:bodyPr wrap="none" lIns="92075" tIns="46038" rIns="92075" bIns="46038">
              <a:spAutoFit/>
            </a:bodyPr>
            <a:p>
              <a:pPr algn="ctr"/>
              <a:r>
                <a:rPr>
                  <a:latin typeface="Arial" panose="020B0604020202020204" pitchFamily="34" charset="0"/>
                </a:rPr>
                <a:t>Personal dictionary</a:t>
              </a:r>
              <a:endParaRPr>
                <a:latin typeface="Arial" panose="020B0604020202020204" pitchFamily="34" charset="0"/>
              </a:endParaRPr>
            </a:p>
          </p:txBody>
        </p:sp>
        <p:sp>
          <p:nvSpPr>
            <p:cNvPr id="30740" name="Rectangles 30739"/>
            <p:cNvSpPr/>
            <p:nvPr/>
          </p:nvSpPr>
          <p:spPr>
            <a:xfrm>
              <a:off x="3118" y="1454"/>
              <a:ext cx="1636" cy="192"/>
            </a:xfrm>
            <a:prstGeom prst="rect">
              <a:avLst/>
            </a:prstGeom>
            <a:noFill/>
            <a:ln w="9525">
              <a:noFill/>
            </a:ln>
          </p:spPr>
          <p:txBody>
            <a:bodyPr wrap="none" lIns="92075" tIns="46038" rIns="92075" bIns="46038">
              <a:spAutoFit/>
            </a:bodyPr>
            <a:p>
              <a:pPr algn="ctr"/>
              <a:r>
                <a:rPr>
                  <a:latin typeface="Arial" panose="020B0604020202020204" pitchFamily="34" charset="0"/>
                </a:rPr>
                <a:t># words processed message</a:t>
              </a:r>
              <a:endParaRPr>
                <a:latin typeface="Arial" panose="020B0604020202020204" pitchFamily="34" charset="0"/>
              </a:endParaRPr>
            </a:p>
          </p:txBody>
        </p:sp>
        <p:sp>
          <p:nvSpPr>
            <p:cNvPr id="30741" name="Rectangles 30740"/>
            <p:cNvSpPr/>
            <p:nvPr/>
          </p:nvSpPr>
          <p:spPr>
            <a:xfrm>
              <a:off x="3415" y="1790"/>
              <a:ext cx="1042" cy="192"/>
            </a:xfrm>
            <a:prstGeom prst="rect">
              <a:avLst/>
            </a:prstGeom>
            <a:noFill/>
            <a:ln w="9525">
              <a:noFill/>
            </a:ln>
          </p:spPr>
          <p:txBody>
            <a:bodyPr wrap="none" lIns="92075" tIns="46038" rIns="92075" bIns="46038">
              <a:spAutoFit/>
            </a:bodyPr>
            <a:p>
              <a:pPr algn="ctr"/>
              <a:r>
                <a:rPr>
                  <a:latin typeface="Arial" panose="020B0604020202020204" pitchFamily="34" charset="0"/>
                </a:rPr>
                <a:t># errors message</a:t>
              </a:r>
              <a:endParaRPr>
                <a:latin typeface="Arial" panose="020B0604020202020204" pitchFamily="34" charset="0"/>
              </a:endParaRPr>
            </a:p>
          </p:txBody>
        </p:sp>
        <p:sp>
          <p:nvSpPr>
            <p:cNvPr id="30742" name="Rectangles 30741"/>
            <p:cNvSpPr/>
            <p:nvPr/>
          </p:nvSpPr>
          <p:spPr>
            <a:xfrm>
              <a:off x="3211" y="2366"/>
              <a:ext cx="1450" cy="192"/>
            </a:xfrm>
            <a:prstGeom prst="rect">
              <a:avLst/>
            </a:prstGeom>
            <a:noFill/>
            <a:ln w="9525">
              <a:noFill/>
            </a:ln>
          </p:spPr>
          <p:txBody>
            <a:bodyPr wrap="none" lIns="92075" tIns="46038" rIns="92075" bIns="46038">
              <a:spAutoFit/>
            </a:bodyPr>
            <a:p>
              <a:pPr algn="ctr"/>
              <a:r>
                <a:rPr err="1">
                  <a:latin typeface="Arial" panose="020B0604020202020204" pitchFamily="34" charset="0"/>
                </a:rPr>
                <a:t>report on misspelt </a:t>
              </a:r>
              <a:r>
                <a:rPr>
                  <a:latin typeface="Arial" panose="020B0604020202020204" pitchFamily="34" charset="0"/>
                </a:rPr>
                <a:t>words</a:t>
              </a:r>
              <a:endParaRPr>
                <a:latin typeface="Arial" panose="020B0604020202020204" pitchFamily="34" charset="0"/>
              </a:endParaRPr>
            </a:p>
          </p:txBody>
        </p:sp>
        <p:sp>
          <p:nvSpPr>
            <p:cNvPr id="30743" name="Rectangles 30742"/>
            <p:cNvSpPr/>
            <p:nvPr/>
          </p:nvSpPr>
          <p:spPr>
            <a:xfrm>
              <a:off x="2177" y="2510"/>
              <a:ext cx="445" cy="192"/>
            </a:xfrm>
            <a:prstGeom prst="rect">
              <a:avLst/>
            </a:prstGeom>
            <a:noFill/>
            <a:ln w="9525">
              <a:noFill/>
            </a:ln>
          </p:spPr>
          <p:txBody>
            <a:bodyPr wrap="none" lIns="92075" tIns="46038" rIns="92075" bIns="46038">
              <a:spAutoFit/>
            </a:bodyPr>
            <a:p>
              <a:pPr algn="ctr"/>
              <a:r>
                <a:rPr>
                  <a:latin typeface="Arial" panose="020B0604020202020204" pitchFamily="34" charset="0"/>
                </a:rPr>
                <a:t>words</a:t>
              </a:r>
              <a:endParaRPr>
                <a:latin typeface="Arial" panose="020B0604020202020204" pitchFamily="34" charset="0"/>
              </a:endParaRPr>
            </a:p>
          </p:txBody>
        </p:sp>
        <p:sp>
          <p:nvSpPr>
            <p:cNvPr id="30744" name="Rectangles 30743"/>
            <p:cNvSpPr/>
            <p:nvPr/>
          </p:nvSpPr>
          <p:spPr>
            <a:xfrm>
              <a:off x="1396" y="3796"/>
              <a:ext cx="2872" cy="184"/>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UFC = 4A + 5B + 4C +10D + 7E = 58</a:t>
              </a:r>
              <a:endParaRPr sz="1600">
                <a:latin typeface="Arial" panose="020B0604020202020204" pitchFamily="34" charset="0"/>
              </a:endParaRPr>
            </a:p>
          </p:txBody>
        </p:sp>
        <p:grpSp>
          <p:nvGrpSpPr>
            <p:cNvPr id="30748" name="Group 30747"/>
            <p:cNvGrpSpPr/>
            <p:nvPr/>
          </p:nvGrpSpPr>
          <p:grpSpPr>
            <a:xfrm>
              <a:off x="1541" y="2688"/>
              <a:ext cx="662" cy="206"/>
              <a:chOff x="1541" y="2688"/>
              <a:chExt cx="662" cy="206"/>
            </a:xfrm>
          </p:grpSpPr>
          <p:sp>
            <p:nvSpPr>
              <p:cNvPr id="30745" name="Rectangles 30744"/>
              <p:cNvSpPr/>
              <p:nvPr/>
            </p:nvSpPr>
            <p:spPr>
              <a:xfrm>
                <a:off x="1541" y="2702"/>
                <a:ext cx="662" cy="192"/>
              </a:xfrm>
              <a:prstGeom prst="rect">
                <a:avLst/>
              </a:prstGeom>
              <a:noFill/>
              <a:ln w="9525">
                <a:noFill/>
              </a:ln>
            </p:spPr>
            <p:txBody>
              <a:bodyPr wrap="none" lIns="92075" tIns="46038" rIns="92075" bIns="46038">
                <a:spAutoFit/>
              </a:bodyPr>
              <a:p>
                <a:pPr algn="ctr"/>
                <a:r>
                  <a:rPr>
                    <a:latin typeface="Arial" panose="020B0604020202020204" pitchFamily="34" charset="0"/>
                  </a:rPr>
                  <a:t>Dictionary</a:t>
                </a:r>
                <a:endParaRPr>
                  <a:latin typeface="Arial" panose="020B0604020202020204" pitchFamily="34" charset="0"/>
                </a:endParaRPr>
              </a:p>
            </p:txBody>
          </p:sp>
          <p:sp>
            <p:nvSpPr>
              <p:cNvPr id="30746" name="Straight Connector 30745"/>
              <p:cNvSpPr/>
              <p:nvPr/>
            </p:nvSpPr>
            <p:spPr>
              <a:xfrm>
                <a:off x="1584" y="2688"/>
                <a:ext cx="576" cy="0"/>
              </a:xfrm>
              <a:prstGeom prst="line">
                <a:avLst/>
              </a:prstGeom>
              <a:ln w="12700" cap="flat" cmpd="sng">
                <a:solidFill>
                  <a:schemeClr val="tx1"/>
                </a:solidFill>
                <a:prstDash val="solid"/>
                <a:headEnd type="none" w="sm" len="sm"/>
                <a:tailEnd type="none" w="sm" len="sm"/>
              </a:ln>
            </p:spPr>
          </p:sp>
          <p:sp>
            <p:nvSpPr>
              <p:cNvPr id="30747" name="Straight Connector 30746"/>
              <p:cNvSpPr/>
              <p:nvPr/>
            </p:nvSpPr>
            <p:spPr>
              <a:xfrm>
                <a:off x="1584" y="2880"/>
                <a:ext cx="576" cy="0"/>
              </a:xfrm>
              <a:prstGeom prst="line">
                <a:avLst/>
              </a:prstGeom>
              <a:ln w="12700" cap="flat" cmpd="sng">
                <a:solidFill>
                  <a:schemeClr val="tx1"/>
                </a:solidFill>
                <a:prstDash val="solid"/>
                <a:headEnd type="none" w="sm" len="sm"/>
                <a:tailEnd type="none" w="sm" len="sm"/>
              </a:ln>
            </p:spPr>
          </p:sp>
        </p:gr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32770" name="Title 32769"/>
          <p:cNvSpPr>
            <a:spLocks noGrp="1"/>
          </p:cNvSpPr>
          <p:nvPr>
            <p:ph type="title"/>
          </p:nvPr>
        </p:nvSpPr>
        <p:spPr>
          <a:ln/>
        </p:spPr>
        <p:txBody>
          <a:bodyPr vert="horz" wrap="square" lIns="92075" tIns="46038" rIns="92075" bIns="46038" anchor="ctr"/>
          <a:p>
            <a:r>
              <a:t>Function Points: Applications</a:t>
            </a:r>
          </a:p>
        </p:txBody>
      </p:sp>
      <p:sp>
        <p:nvSpPr>
          <p:cNvPr id="32771" name="Text Placeholder 32770"/>
          <p:cNvSpPr>
            <a:spLocks noGrp="1"/>
          </p:cNvSpPr>
          <p:nvPr>
            <p:ph type="body" idx="1"/>
          </p:nvPr>
        </p:nvSpPr>
        <p:spPr>
          <a:xfrm>
            <a:off x="838200" y="1981200"/>
            <a:ext cx="7315200" cy="1219200"/>
          </a:xfrm>
          <a:ln/>
        </p:spPr>
        <p:txBody>
          <a:bodyPr vert="horz" wrap="square" lIns="92075" tIns="46038" rIns="92075" bIns="46038" anchor="t"/>
          <a:p>
            <a:r>
              <a:t>Used extensively as a ‘size’ measure in preference to LOC</a:t>
            </a:r>
          </a:p>
          <a:p>
            <a:r>
              <a:t>Examples:</a:t>
            </a:r>
          </a:p>
        </p:txBody>
      </p:sp>
      <p:sp>
        <p:nvSpPr>
          <p:cNvPr id="32772" name="Rectangles 32771"/>
          <p:cNvSpPr/>
          <p:nvPr/>
        </p:nvSpPr>
        <p:spPr>
          <a:xfrm>
            <a:off x="1889125" y="3794125"/>
            <a:ext cx="1944688" cy="457200"/>
          </a:xfrm>
          <a:prstGeom prst="rect">
            <a:avLst/>
          </a:prstGeom>
          <a:noFill/>
          <a:ln w="9525">
            <a:noFill/>
          </a:ln>
        </p:spPr>
        <p:txBody>
          <a:bodyPr wrap="none" lIns="92075" tIns="46038" rIns="92075" bIns="46038">
            <a:spAutoFit/>
          </a:bodyPr>
          <a:p>
            <a:pPr algn="l"/>
            <a:r>
              <a:rPr sz="2400">
                <a:latin typeface="Arial" panose="020B0604020202020204" pitchFamily="34" charset="0"/>
              </a:rPr>
              <a:t>Productivity</a:t>
            </a:r>
            <a:endParaRPr sz="2400">
              <a:latin typeface="Arial" panose="020B0604020202020204" pitchFamily="34" charset="0"/>
            </a:endParaRPr>
          </a:p>
        </p:txBody>
      </p:sp>
      <p:sp>
        <p:nvSpPr>
          <p:cNvPr id="32773" name="Rectangles 32772"/>
          <p:cNvSpPr/>
          <p:nvPr/>
        </p:nvSpPr>
        <p:spPr>
          <a:xfrm>
            <a:off x="1889125" y="4784725"/>
            <a:ext cx="1216025" cy="457200"/>
          </a:xfrm>
          <a:prstGeom prst="rect">
            <a:avLst/>
          </a:prstGeom>
          <a:noFill/>
          <a:ln w="9525">
            <a:noFill/>
          </a:ln>
        </p:spPr>
        <p:txBody>
          <a:bodyPr wrap="none" lIns="92075" tIns="46038" rIns="92075" bIns="46038">
            <a:spAutoFit/>
          </a:bodyPr>
          <a:p>
            <a:pPr algn="l"/>
            <a:r>
              <a:rPr sz="2400">
                <a:latin typeface="Arial" panose="020B0604020202020204" pitchFamily="34" charset="0"/>
              </a:rPr>
              <a:t>Quality</a:t>
            </a:r>
            <a:endParaRPr sz="2400">
              <a:latin typeface="Arial" panose="020B0604020202020204" pitchFamily="34" charset="0"/>
            </a:endParaRPr>
          </a:p>
        </p:txBody>
      </p:sp>
      <p:sp>
        <p:nvSpPr>
          <p:cNvPr id="32774" name="Rectangles 32773"/>
          <p:cNvSpPr/>
          <p:nvPr/>
        </p:nvSpPr>
        <p:spPr>
          <a:xfrm>
            <a:off x="1889125" y="5699125"/>
            <a:ext cx="2552700" cy="457200"/>
          </a:xfrm>
          <a:prstGeom prst="rect">
            <a:avLst/>
          </a:prstGeom>
          <a:noFill/>
          <a:ln w="9525">
            <a:noFill/>
          </a:ln>
        </p:spPr>
        <p:txBody>
          <a:bodyPr wrap="none" lIns="92075" tIns="46038" rIns="92075" bIns="46038">
            <a:spAutoFit/>
          </a:bodyPr>
          <a:p>
            <a:pPr algn="ctr"/>
            <a:r>
              <a:rPr sz="2400">
                <a:latin typeface="Arial" panose="020B0604020202020204" pitchFamily="34" charset="0"/>
              </a:rPr>
              <a:t>Effort prediction</a:t>
            </a:r>
            <a:endParaRPr sz="2400">
              <a:latin typeface="Arial" panose="020B0604020202020204" pitchFamily="34" charset="0"/>
            </a:endParaRPr>
          </a:p>
        </p:txBody>
      </p:sp>
      <p:sp>
        <p:nvSpPr>
          <p:cNvPr id="32775" name="Rectangles 32774"/>
          <p:cNvSpPr/>
          <p:nvPr/>
        </p:nvSpPr>
        <p:spPr>
          <a:xfrm>
            <a:off x="4505325" y="3565525"/>
            <a:ext cx="3265488" cy="822325"/>
          </a:xfrm>
          <a:prstGeom prst="rect">
            <a:avLst/>
          </a:prstGeom>
          <a:noFill/>
          <a:ln w="9525">
            <a:noFill/>
          </a:ln>
        </p:spPr>
        <p:txBody>
          <a:bodyPr wrap="none" lIns="92075" tIns="46038" rIns="92075" bIns="46038">
            <a:spAutoFit/>
          </a:bodyPr>
          <a:p>
            <a:pPr algn="ctr"/>
            <a:r>
              <a:rPr sz="2400">
                <a:latin typeface="Arial" panose="020B0604020202020204" pitchFamily="34" charset="0"/>
              </a:rPr>
              <a:t>FP</a:t>
            </a:r>
            <a:endParaRPr sz="2400">
              <a:latin typeface="Arial" panose="020B0604020202020204" pitchFamily="34" charset="0"/>
            </a:endParaRPr>
          </a:p>
          <a:p>
            <a:pPr algn="ctr"/>
            <a:r>
              <a:rPr sz="2400">
                <a:latin typeface="Arial" panose="020B0604020202020204" pitchFamily="34" charset="0"/>
              </a:rPr>
              <a:t>Person months effort</a:t>
            </a:r>
            <a:endParaRPr sz="2400">
              <a:latin typeface="Arial" panose="020B0604020202020204" pitchFamily="34" charset="0"/>
            </a:endParaRPr>
          </a:p>
        </p:txBody>
      </p:sp>
      <p:sp>
        <p:nvSpPr>
          <p:cNvPr id="32776" name="Rectangles 32775"/>
          <p:cNvSpPr/>
          <p:nvPr/>
        </p:nvSpPr>
        <p:spPr>
          <a:xfrm>
            <a:off x="5546725" y="4632325"/>
            <a:ext cx="1287463" cy="822325"/>
          </a:xfrm>
          <a:prstGeom prst="rect">
            <a:avLst/>
          </a:prstGeom>
          <a:noFill/>
          <a:ln w="9525">
            <a:noFill/>
          </a:ln>
        </p:spPr>
        <p:txBody>
          <a:bodyPr wrap="none" lIns="92075" tIns="46038" rIns="92075" bIns="46038">
            <a:spAutoFit/>
          </a:bodyPr>
          <a:p>
            <a:pPr algn="ctr"/>
            <a:r>
              <a:rPr sz="2400">
                <a:latin typeface="Arial" panose="020B0604020202020204" pitchFamily="34" charset="0"/>
              </a:rPr>
              <a:t>Defects</a:t>
            </a:r>
            <a:endParaRPr sz="2400">
              <a:latin typeface="Arial" panose="020B0604020202020204" pitchFamily="34" charset="0"/>
            </a:endParaRPr>
          </a:p>
          <a:p>
            <a:pPr algn="ctr"/>
            <a:r>
              <a:rPr sz="2400">
                <a:latin typeface="Arial" panose="020B0604020202020204" pitchFamily="34" charset="0"/>
              </a:rPr>
              <a:t>FP</a:t>
            </a:r>
            <a:endParaRPr sz="2400">
              <a:latin typeface="Arial" panose="020B0604020202020204" pitchFamily="34" charset="0"/>
            </a:endParaRPr>
          </a:p>
        </p:txBody>
      </p:sp>
      <p:sp>
        <p:nvSpPr>
          <p:cNvPr id="32777" name="Rectangles 32776"/>
          <p:cNvSpPr/>
          <p:nvPr/>
        </p:nvSpPr>
        <p:spPr>
          <a:xfrm>
            <a:off x="5619750" y="5699125"/>
            <a:ext cx="1258888" cy="457200"/>
          </a:xfrm>
          <a:prstGeom prst="rect">
            <a:avLst/>
          </a:prstGeom>
          <a:noFill/>
          <a:ln w="9525">
            <a:noFill/>
          </a:ln>
        </p:spPr>
        <p:txBody>
          <a:bodyPr wrap="none" lIns="92075" tIns="46038" rIns="92075" bIns="46038">
            <a:spAutoFit/>
          </a:bodyPr>
          <a:p>
            <a:pPr algn="ctr"/>
            <a:r>
              <a:rPr sz="2400">
                <a:latin typeface="Arial" panose="020B0604020202020204" pitchFamily="34" charset="0"/>
              </a:rPr>
              <a:t>E=f(FP)</a:t>
            </a:r>
            <a:endParaRPr sz="2400">
              <a:latin typeface="Arial" panose="020B0604020202020204" pitchFamily="34" charset="0"/>
            </a:endParaRPr>
          </a:p>
        </p:txBody>
      </p:sp>
      <p:sp>
        <p:nvSpPr>
          <p:cNvPr id="32778" name="Straight Connector 32777"/>
          <p:cNvSpPr/>
          <p:nvPr/>
        </p:nvSpPr>
        <p:spPr>
          <a:xfrm>
            <a:off x="4572000" y="3962400"/>
            <a:ext cx="3124200" cy="0"/>
          </a:xfrm>
          <a:prstGeom prst="line">
            <a:avLst/>
          </a:prstGeom>
          <a:ln w="12700" cap="flat" cmpd="sng">
            <a:solidFill>
              <a:schemeClr val="tx1"/>
            </a:solidFill>
            <a:prstDash val="solid"/>
            <a:headEnd type="none" w="sm" len="sm"/>
            <a:tailEnd type="none" w="sm" len="sm"/>
          </a:ln>
        </p:spPr>
      </p:sp>
      <p:sp>
        <p:nvSpPr>
          <p:cNvPr id="32779" name="Straight Connector 32778"/>
          <p:cNvSpPr/>
          <p:nvPr/>
        </p:nvSpPr>
        <p:spPr>
          <a:xfrm>
            <a:off x="5715000" y="5029200"/>
            <a:ext cx="990600" cy="0"/>
          </a:xfrm>
          <a:prstGeom prst="line">
            <a:avLst/>
          </a:prstGeom>
          <a:ln w="12700" cap="flat" cmpd="sng">
            <a:solidFill>
              <a:schemeClr val="tx1"/>
            </a:solidFill>
            <a:prstDash val="solid"/>
            <a:headEnd type="none" w="sm" len="sm"/>
            <a:tailEnd type="none" w="sm" len="sm"/>
          </a:ln>
        </p:spPr>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34818" name="Title 34817"/>
          <p:cNvSpPr>
            <a:spLocks noGrp="1"/>
          </p:cNvSpPr>
          <p:nvPr>
            <p:ph type="title"/>
          </p:nvPr>
        </p:nvSpPr>
        <p:spPr>
          <a:xfrm>
            <a:off x="685800" y="457200"/>
            <a:ext cx="7696200" cy="762000"/>
          </a:xfrm>
          <a:ln/>
        </p:spPr>
        <p:txBody>
          <a:bodyPr vert="horz" wrap="square" lIns="92075" tIns="46038" rIns="92075" bIns="46038" anchor="ctr"/>
          <a:p>
            <a:r>
              <a:t>Function Points and Program Size</a:t>
            </a:r>
          </a:p>
        </p:txBody>
      </p:sp>
      <p:sp>
        <p:nvSpPr>
          <p:cNvPr id="34819" name="Rectangles 34818"/>
          <p:cNvSpPr/>
          <p:nvPr/>
        </p:nvSpPr>
        <p:spPr>
          <a:xfrm>
            <a:off x="2117725" y="1652588"/>
            <a:ext cx="2749550" cy="4760912"/>
          </a:xfrm>
          <a:prstGeom prst="rect">
            <a:avLst/>
          </a:prstGeom>
          <a:noFill/>
          <a:ln w="9525">
            <a:noFill/>
          </a:ln>
        </p:spPr>
        <p:txBody>
          <a:bodyPr wrap="none" lIns="92075" tIns="46038" rIns="92075" bIns="46038">
            <a:spAutoFit/>
          </a:bodyPr>
          <a:p>
            <a:pPr algn="l"/>
            <a:r>
              <a:rPr sz="1800">
                <a:latin typeface="Arial" panose="020B0604020202020204" pitchFamily="34" charset="0"/>
              </a:rPr>
              <a:t>Assembler</a:t>
            </a:r>
            <a:endParaRPr sz="1800">
              <a:latin typeface="Arial" panose="020B0604020202020204" pitchFamily="34" charset="0"/>
            </a:endParaRPr>
          </a:p>
          <a:p>
            <a:pPr algn="l"/>
            <a:r>
              <a:rPr sz="1800" err="1">
                <a:latin typeface="Arial" panose="020B0604020202020204" pitchFamily="34" charset="0"/>
              </a:rPr>
              <a:t>C</a:t>
            </a:r>
            <a:endParaRPr sz="1800" err="1">
              <a:latin typeface="Arial" panose="020B0604020202020204" pitchFamily="34" charset="0"/>
            </a:endParaRPr>
          </a:p>
          <a:p>
            <a:pPr algn="l"/>
            <a:r>
              <a:rPr sz="1800" err="1">
                <a:latin typeface="Arial" panose="020B0604020202020204" pitchFamily="34" charset="0"/>
              </a:rPr>
              <a:t>Algol</a:t>
            </a:r>
            <a:endParaRPr sz="1800" err="1">
              <a:latin typeface="Arial" panose="020B0604020202020204" pitchFamily="34" charset="0"/>
            </a:endParaRPr>
          </a:p>
          <a:p>
            <a:pPr algn="l"/>
            <a:r>
              <a:rPr sz="1800">
                <a:latin typeface="Arial" panose="020B0604020202020204" pitchFamily="34" charset="0"/>
              </a:rPr>
              <a:t>COBOL</a:t>
            </a:r>
            <a:endParaRPr sz="1800">
              <a:latin typeface="Arial" panose="020B0604020202020204" pitchFamily="34" charset="0"/>
            </a:endParaRPr>
          </a:p>
          <a:p>
            <a:pPr algn="l"/>
            <a:r>
              <a:rPr sz="1800">
                <a:latin typeface="Arial" panose="020B0604020202020204" pitchFamily="34" charset="0"/>
              </a:rPr>
              <a:t>FORTRAN</a:t>
            </a:r>
            <a:endParaRPr sz="1800">
              <a:latin typeface="Arial" panose="020B0604020202020204" pitchFamily="34" charset="0"/>
            </a:endParaRPr>
          </a:p>
          <a:p>
            <a:pPr algn="l"/>
            <a:r>
              <a:rPr sz="1800">
                <a:latin typeface="Arial" panose="020B0604020202020204" pitchFamily="34" charset="0"/>
              </a:rPr>
              <a:t>Pascal</a:t>
            </a:r>
            <a:endParaRPr sz="1800">
              <a:latin typeface="Arial" panose="020B0604020202020204" pitchFamily="34" charset="0"/>
            </a:endParaRPr>
          </a:p>
          <a:p>
            <a:pPr algn="l"/>
            <a:r>
              <a:rPr sz="1800">
                <a:latin typeface="Arial" panose="020B0604020202020204" pitchFamily="34" charset="0"/>
              </a:rPr>
              <a:t>RPG</a:t>
            </a:r>
            <a:endParaRPr sz="1800">
              <a:latin typeface="Arial" panose="020B0604020202020204" pitchFamily="34" charset="0"/>
            </a:endParaRPr>
          </a:p>
          <a:p>
            <a:pPr algn="l"/>
            <a:r>
              <a:rPr sz="1800">
                <a:latin typeface="Arial" panose="020B0604020202020204" pitchFamily="34" charset="0"/>
              </a:rPr>
              <a:t>PL/1</a:t>
            </a:r>
            <a:endParaRPr sz="1800">
              <a:latin typeface="Arial" panose="020B0604020202020204" pitchFamily="34" charset="0"/>
            </a:endParaRPr>
          </a:p>
          <a:p>
            <a:pPr algn="l"/>
            <a:r>
              <a:rPr sz="1800">
                <a:latin typeface="Arial" panose="020B0604020202020204" pitchFamily="34" charset="0"/>
              </a:rPr>
              <a:t>MODULA-2</a:t>
            </a:r>
            <a:endParaRPr sz="1800">
              <a:latin typeface="Arial" panose="020B0604020202020204" pitchFamily="34" charset="0"/>
            </a:endParaRPr>
          </a:p>
          <a:p>
            <a:pPr algn="l"/>
            <a:r>
              <a:rPr sz="1800">
                <a:latin typeface="Arial" panose="020B0604020202020204" pitchFamily="34" charset="0"/>
              </a:rPr>
              <a:t>PROLOG</a:t>
            </a:r>
            <a:endParaRPr sz="1800">
              <a:latin typeface="Arial" panose="020B0604020202020204" pitchFamily="34" charset="0"/>
            </a:endParaRPr>
          </a:p>
          <a:p>
            <a:pPr algn="l"/>
            <a:r>
              <a:rPr sz="1800">
                <a:latin typeface="Arial" panose="020B0604020202020204" pitchFamily="34" charset="0"/>
              </a:rPr>
              <a:t>LISP</a:t>
            </a:r>
            <a:endParaRPr sz="1800">
              <a:latin typeface="Arial" panose="020B0604020202020204" pitchFamily="34" charset="0"/>
            </a:endParaRPr>
          </a:p>
          <a:p>
            <a:pPr algn="l"/>
            <a:r>
              <a:rPr sz="1800">
                <a:latin typeface="Arial" panose="020B0604020202020204" pitchFamily="34" charset="0"/>
              </a:rPr>
              <a:t>BASIC</a:t>
            </a:r>
            <a:endParaRPr sz="1800">
              <a:latin typeface="Arial" panose="020B0604020202020204" pitchFamily="34" charset="0"/>
            </a:endParaRPr>
          </a:p>
          <a:p>
            <a:pPr algn="l"/>
            <a:r>
              <a:rPr sz="1800">
                <a:latin typeface="Arial" panose="020B0604020202020204" pitchFamily="34" charset="0"/>
              </a:rPr>
              <a:t>4 GL Database</a:t>
            </a:r>
            <a:endParaRPr sz="1800">
              <a:latin typeface="Arial" panose="020B0604020202020204" pitchFamily="34" charset="0"/>
            </a:endParaRPr>
          </a:p>
          <a:p>
            <a:pPr algn="l"/>
            <a:r>
              <a:rPr sz="1800">
                <a:latin typeface="Arial" panose="020B0604020202020204" pitchFamily="34" charset="0"/>
              </a:rPr>
              <a:t>APL</a:t>
            </a:r>
            <a:endParaRPr sz="1800">
              <a:latin typeface="Arial" panose="020B0604020202020204" pitchFamily="34" charset="0"/>
            </a:endParaRPr>
          </a:p>
          <a:p>
            <a:pPr algn="l"/>
            <a:r>
              <a:rPr sz="1800">
                <a:latin typeface="Arial" panose="020B0604020202020204" pitchFamily="34" charset="0"/>
              </a:rPr>
              <a:t>SMALLTALK</a:t>
            </a:r>
            <a:endParaRPr sz="1800">
              <a:latin typeface="Arial" panose="020B0604020202020204" pitchFamily="34" charset="0"/>
            </a:endParaRPr>
          </a:p>
          <a:p>
            <a:pPr algn="l"/>
            <a:r>
              <a:rPr sz="1800">
                <a:latin typeface="Arial" panose="020B0604020202020204" pitchFamily="34" charset="0"/>
              </a:rPr>
              <a:t>Query languages</a:t>
            </a:r>
            <a:endParaRPr sz="1800">
              <a:latin typeface="Arial" panose="020B0604020202020204" pitchFamily="34" charset="0"/>
            </a:endParaRPr>
          </a:p>
          <a:p>
            <a:pPr algn="l"/>
            <a:r>
              <a:rPr sz="1800">
                <a:latin typeface="Arial" panose="020B0604020202020204" pitchFamily="34" charset="0"/>
              </a:rPr>
              <a:t>Spreadsheet languages</a:t>
            </a:r>
            <a:endParaRPr sz="1800">
              <a:latin typeface="Arial" panose="020B0604020202020204" pitchFamily="34" charset="0"/>
            </a:endParaRPr>
          </a:p>
        </p:txBody>
      </p:sp>
      <p:sp>
        <p:nvSpPr>
          <p:cNvPr id="34820" name="Rectangles 34819"/>
          <p:cNvSpPr/>
          <p:nvPr/>
        </p:nvSpPr>
        <p:spPr>
          <a:xfrm>
            <a:off x="6461125" y="1652588"/>
            <a:ext cx="565150" cy="4760912"/>
          </a:xfrm>
          <a:prstGeom prst="rect">
            <a:avLst/>
          </a:prstGeom>
          <a:noFill/>
          <a:ln w="9525">
            <a:noFill/>
          </a:ln>
        </p:spPr>
        <p:txBody>
          <a:bodyPr wrap="none" lIns="92075" tIns="46038" rIns="92075" bIns="46038">
            <a:spAutoFit/>
          </a:bodyPr>
          <a:p>
            <a:r>
              <a:rPr sz="1800">
                <a:latin typeface="Arial" panose="020B0604020202020204" pitchFamily="34" charset="0"/>
              </a:rPr>
              <a:t>320</a:t>
            </a:r>
            <a:endParaRPr sz="1800">
              <a:latin typeface="Arial" panose="020B0604020202020204" pitchFamily="34" charset="0"/>
            </a:endParaRPr>
          </a:p>
          <a:p>
            <a:r>
              <a:rPr sz="1800">
                <a:latin typeface="Arial" panose="020B0604020202020204" pitchFamily="34" charset="0"/>
              </a:rPr>
              <a:t>150</a:t>
            </a:r>
            <a:endParaRPr sz="1800">
              <a:latin typeface="Arial" panose="020B0604020202020204" pitchFamily="34" charset="0"/>
            </a:endParaRPr>
          </a:p>
          <a:p>
            <a:r>
              <a:rPr sz="1800">
                <a:latin typeface="Arial" panose="020B0604020202020204" pitchFamily="34" charset="0"/>
              </a:rPr>
              <a:t>106</a:t>
            </a:r>
            <a:endParaRPr sz="1800">
              <a:latin typeface="Arial" panose="020B0604020202020204" pitchFamily="34" charset="0"/>
            </a:endParaRPr>
          </a:p>
          <a:p>
            <a:r>
              <a:rPr sz="1800">
                <a:latin typeface="Arial" panose="020B0604020202020204" pitchFamily="34" charset="0"/>
              </a:rPr>
              <a:t>106</a:t>
            </a:r>
            <a:endParaRPr sz="1800">
              <a:latin typeface="Arial" panose="020B0604020202020204" pitchFamily="34" charset="0"/>
            </a:endParaRPr>
          </a:p>
          <a:p>
            <a:r>
              <a:rPr sz="1800">
                <a:latin typeface="Arial" panose="020B0604020202020204" pitchFamily="34" charset="0"/>
              </a:rPr>
              <a:t>106</a:t>
            </a:r>
            <a:endParaRPr sz="1800">
              <a:latin typeface="Arial" panose="020B0604020202020204" pitchFamily="34" charset="0"/>
            </a:endParaRPr>
          </a:p>
          <a:p>
            <a:r>
              <a:rPr sz="1800">
                <a:latin typeface="Arial" panose="020B0604020202020204" pitchFamily="34" charset="0"/>
              </a:rPr>
              <a:t>91</a:t>
            </a:r>
            <a:endParaRPr sz="1800">
              <a:latin typeface="Arial" panose="020B0604020202020204" pitchFamily="34" charset="0"/>
            </a:endParaRPr>
          </a:p>
          <a:p>
            <a:r>
              <a:rPr sz="1800">
                <a:latin typeface="Arial" panose="020B0604020202020204" pitchFamily="34" charset="0"/>
              </a:rPr>
              <a:t>80</a:t>
            </a:r>
            <a:endParaRPr sz="1800">
              <a:latin typeface="Arial" panose="020B0604020202020204" pitchFamily="34" charset="0"/>
            </a:endParaRPr>
          </a:p>
          <a:p>
            <a:r>
              <a:rPr sz="1800">
                <a:latin typeface="Arial" panose="020B0604020202020204" pitchFamily="34" charset="0"/>
              </a:rPr>
              <a:t>80</a:t>
            </a:r>
            <a:endParaRPr sz="1800">
              <a:latin typeface="Arial" panose="020B0604020202020204" pitchFamily="34" charset="0"/>
            </a:endParaRPr>
          </a:p>
          <a:p>
            <a:r>
              <a:rPr sz="1800">
                <a:latin typeface="Arial" panose="020B0604020202020204" pitchFamily="34" charset="0"/>
              </a:rPr>
              <a:t>71</a:t>
            </a:r>
            <a:endParaRPr sz="1800">
              <a:latin typeface="Arial" panose="020B0604020202020204" pitchFamily="34" charset="0"/>
            </a:endParaRPr>
          </a:p>
          <a:p>
            <a:r>
              <a:rPr sz="1800">
                <a:latin typeface="Arial" panose="020B0604020202020204" pitchFamily="34" charset="0"/>
              </a:rPr>
              <a:t>64</a:t>
            </a:r>
            <a:endParaRPr sz="1800">
              <a:latin typeface="Arial" panose="020B0604020202020204" pitchFamily="34" charset="0"/>
            </a:endParaRPr>
          </a:p>
          <a:p>
            <a:r>
              <a:rPr sz="1800">
                <a:latin typeface="Arial" panose="020B0604020202020204" pitchFamily="34" charset="0"/>
              </a:rPr>
              <a:t>64</a:t>
            </a:r>
            <a:endParaRPr sz="1800">
              <a:latin typeface="Arial" panose="020B0604020202020204" pitchFamily="34" charset="0"/>
            </a:endParaRPr>
          </a:p>
          <a:p>
            <a:r>
              <a:rPr sz="1800">
                <a:latin typeface="Arial" panose="020B0604020202020204" pitchFamily="34" charset="0"/>
              </a:rPr>
              <a:t>64</a:t>
            </a:r>
            <a:endParaRPr sz="1800">
              <a:latin typeface="Arial" panose="020B0604020202020204" pitchFamily="34" charset="0"/>
            </a:endParaRPr>
          </a:p>
          <a:p>
            <a:r>
              <a:rPr sz="1800">
                <a:latin typeface="Arial" panose="020B0604020202020204" pitchFamily="34" charset="0"/>
              </a:rPr>
              <a:t>40</a:t>
            </a:r>
            <a:endParaRPr sz="1800">
              <a:latin typeface="Arial" panose="020B0604020202020204" pitchFamily="34" charset="0"/>
            </a:endParaRPr>
          </a:p>
          <a:p>
            <a:r>
              <a:rPr sz="1800">
                <a:latin typeface="Arial" panose="020B0604020202020204" pitchFamily="34" charset="0"/>
              </a:rPr>
              <a:t>32</a:t>
            </a:r>
            <a:endParaRPr sz="1800">
              <a:latin typeface="Arial" panose="020B0604020202020204" pitchFamily="34" charset="0"/>
            </a:endParaRPr>
          </a:p>
          <a:p>
            <a:r>
              <a:rPr sz="1800">
                <a:latin typeface="Arial" panose="020B0604020202020204" pitchFamily="34" charset="0"/>
              </a:rPr>
              <a:t>21</a:t>
            </a:r>
            <a:endParaRPr sz="1800">
              <a:latin typeface="Arial" panose="020B0604020202020204" pitchFamily="34" charset="0"/>
            </a:endParaRPr>
          </a:p>
          <a:p>
            <a:r>
              <a:rPr sz="1800">
                <a:latin typeface="Arial" panose="020B0604020202020204" pitchFamily="34" charset="0"/>
              </a:rPr>
              <a:t>16</a:t>
            </a:r>
            <a:endParaRPr sz="1800">
              <a:latin typeface="Arial" panose="020B0604020202020204" pitchFamily="34" charset="0"/>
            </a:endParaRPr>
          </a:p>
          <a:p>
            <a:r>
              <a:rPr sz="1800">
                <a:latin typeface="Arial" panose="020B0604020202020204" pitchFamily="34" charset="0"/>
              </a:rPr>
              <a:t>6</a:t>
            </a:r>
            <a:endParaRPr sz="1800">
              <a:latin typeface="Arial" panose="020B0604020202020204" pitchFamily="34" charset="0"/>
            </a:endParaRPr>
          </a:p>
        </p:txBody>
      </p:sp>
      <p:sp>
        <p:nvSpPr>
          <p:cNvPr id="34821" name="Rectangles 34820"/>
          <p:cNvSpPr/>
          <p:nvPr/>
        </p:nvSpPr>
        <p:spPr>
          <a:xfrm>
            <a:off x="2127250" y="1249363"/>
            <a:ext cx="1385888" cy="396875"/>
          </a:xfrm>
          <a:prstGeom prst="rect">
            <a:avLst/>
          </a:prstGeom>
          <a:noFill/>
          <a:ln w="9525">
            <a:noFill/>
          </a:ln>
        </p:spPr>
        <p:txBody>
          <a:bodyPr wrap="none" lIns="92075" tIns="46038" rIns="92075" bIns="46038">
            <a:spAutoFit/>
          </a:bodyPr>
          <a:p>
            <a:pPr algn="ctr"/>
            <a:r>
              <a:rPr sz="2000">
                <a:latin typeface="Arial" panose="020B0604020202020204" pitchFamily="34" charset="0"/>
              </a:rPr>
              <a:t>Language</a:t>
            </a:r>
            <a:endParaRPr sz="2000">
              <a:latin typeface="Arial" panose="020B0604020202020204" pitchFamily="34" charset="0"/>
            </a:endParaRPr>
          </a:p>
        </p:txBody>
      </p:sp>
      <p:sp>
        <p:nvSpPr>
          <p:cNvPr id="34822" name="Rectangles 34821"/>
          <p:cNvSpPr/>
          <p:nvPr/>
        </p:nvSpPr>
        <p:spPr>
          <a:xfrm>
            <a:off x="3813175" y="1249363"/>
            <a:ext cx="3344863" cy="396875"/>
          </a:xfrm>
          <a:prstGeom prst="rect">
            <a:avLst/>
          </a:prstGeom>
          <a:noFill/>
          <a:ln w="9525">
            <a:noFill/>
          </a:ln>
        </p:spPr>
        <p:txBody>
          <a:bodyPr wrap="none" lIns="92075" tIns="46038" rIns="92075" bIns="46038">
            <a:spAutoFit/>
          </a:bodyPr>
          <a:p>
            <a:pPr algn="ctr"/>
            <a:r>
              <a:rPr sz="2000">
                <a:latin typeface="Arial" panose="020B0604020202020204" pitchFamily="34" charset="0"/>
              </a:rPr>
              <a:t>Source Statements per FP</a:t>
            </a:r>
            <a:endParaRPr sz="2000">
              <a:latin typeface="Arial" panose="020B0604020202020204" pitchFamily="34" charset="0"/>
            </a:endParaRPr>
          </a:p>
        </p:txBody>
      </p:sp>
      <p:sp>
        <p:nvSpPr>
          <p:cNvPr id="34823" name="Straight Connector 34822"/>
          <p:cNvSpPr/>
          <p:nvPr/>
        </p:nvSpPr>
        <p:spPr>
          <a:xfrm>
            <a:off x="2209800" y="1600200"/>
            <a:ext cx="4876800" cy="0"/>
          </a:xfrm>
          <a:prstGeom prst="line">
            <a:avLst/>
          </a:prstGeom>
          <a:ln w="12700" cap="flat" cmpd="sng">
            <a:solidFill>
              <a:schemeClr val="tx1"/>
            </a:solidFill>
            <a:prstDash val="solid"/>
            <a:headEnd type="none" w="sm" len="sm"/>
            <a:tailEnd type="none" w="sm" len="sm"/>
          </a:ln>
        </p:spPr>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800"/>
              <a:t>Example: Compute the function point, productivity, documentation, cost per function for the following data</a:t>
            </a:r>
            <a:endParaRPr lang="en-US" sz="1800"/>
          </a:p>
        </p:txBody>
      </p:sp>
      <p:sp>
        <p:nvSpPr>
          <p:cNvPr id="3" name="Content Placeholder 2"/>
          <p:cNvSpPr>
            <a:spLocks noGrp="1"/>
          </p:cNvSpPr>
          <p:nvPr>
            <p:ph idx="1"/>
          </p:nvPr>
        </p:nvSpPr>
        <p:spPr>
          <a:xfrm>
            <a:off x="838200" y="1647190"/>
            <a:ext cx="7391400" cy="5058410"/>
          </a:xfrm>
        </p:spPr>
        <p:txBody>
          <a:bodyPr/>
          <a:p>
            <a:r>
              <a:rPr lang="en-US"/>
              <a:t>    </a:t>
            </a:r>
            <a:r>
              <a:rPr lang="en-US" sz="2000"/>
              <a:t>Number of user inputs = 24</a:t>
            </a:r>
            <a:endParaRPr lang="en-US" sz="2000"/>
          </a:p>
          <a:p>
            <a:r>
              <a:rPr lang="en-US" sz="2000"/>
              <a:t>    Number of user outputs = 46</a:t>
            </a:r>
            <a:endParaRPr lang="en-US" sz="2000"/>
          </a:p>
          <a:p>
            <a:r>
              <a:rPr lang="en-US" sz="2000"/>
              <a:t>    Number of inquiries = 8</a:t>
            </a:r>
            <a:endParaRPr lang="en-US" sz="2000"/>
          </a:p>
          <a:p>
            <a:r>
              <a:rPr lang="en-US" sz="2000"/>
              <a:t>    Number of files = 4</a:t>
            </a:r>
            <a:endParaRPr lang="en-US" sz="2000"/>
          </a:p>
          <a:p>
            <a:r>
              <a:rPr lang="en-US" sz="2000"/>
              <a:t>    Number of external interfaces = 2</a:t>
            </a:r>
            <a:endParaRPr lang="en-US" sz="2000"/>
          </a:p>
          <a:p>
            <a:r>
              <a:rPr lang="en-US" sz="2000"/>
              <a:t>    Effort = 36.9 p-m</a:t>
            </a:r>
            <a:endParaRPr lang="en-US" sz="2000"/>
          </a:p>
          <a:p>
            <a:r>
              <a:rPr lang="en-US" sz="2000"/>
              <a:t>    Technical documents = 265 pages</a:t>
            </a:r>
            <a:endParaRPr lang="en-US" sz="2000"/>
          </a:p>
          <a:p>
            <a:r>
              <a:rPr lang="en-US" sz="2000"/>
              <a:t>    User documents = 122 pages</a:t>
            </a:r>
            <a:endParaRPr lang="en-US" sz="2000"/>
          </a:p>
          <a:p>
            <a:r>
              <a:rPr lang="en-US" sz="2000"/>
              <a:t>    Cost = $7744/ month</a:t>
            </a:r>
            <a:endParaRPr lang="en-US" sz="2000"/>
          </a:p>
          <a:p>
            <a:endParaRPr lang="en-US" sz="2000"/>
          </a:p>
          <a:p>
            <a:r>
              <a:rPr lang="en-US" sz="2000"/>
              <a:t>Various processing complexity factors are: 4, 1, 0, 3, 3, 5, 4, 4, 3, 3, 2, 2, 4, 5. </a:t>
            </a:r>
            <a:endParaRPr lang="en-US" sz="2000"/>
          </a:p>
        </p:txBody>
      </p:sp>
      <p:sp>
        <p:nvSpPr>
          <p:cNvPr id="4" name="Slide Number Placeholder 3"/>
          <p:cNvSpPr>
            <a:spLocks noGrp="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graphicFrame>
        <p:nvGraphicFramePr>
          <p:cNvPr id="5" name="Content Placeholder 4"/>
          <p:cNvGraphicFramePr>
            <a:graphicFrameLocks noChangeAspect="1"/>
          </p:cNvGraphicFramePr>
          <p:nvPr>
            <p:ph idx="1"/>
          </p:nvPr>
        </p:nvGraphicFramePr>
        <p:xfrm>
          <a:off x="-148590" y="1751965"/>
          <a:ext cx="9292590" cy="4699635"/>
        </p:xfrm>
        <a:graphic>
          <a:graphicData uri="http://schemas.openxmlformats.org/presentationml/2006/ole">
            <mc:AlternateContent xmlns:mc="http://schemas.openxmlformats.org/markup-compatibility/2006">
              <mc:Choice xmlns:v="urn:schemas-microsoft-com:vml" Requires="v">
                <p:oleObj spid="_x0000_s6" name="" r:id="rId1" imgW="8305800" imgH="4200525" progId="Paint.Picture">
                  <p:embed/>
                </p:oleObj>
              </mc:Choice>
              <mc:Fallback>
                <p:oleObj name="" r:id="rId1" imgW="8305800" imgH="4200525" progId="Paint.Picture">
                  <p:embed/>
                  <p:pic>
                    <p:nvPicPr>
                      <p:cNvPr id="0" name="Picture 5"/>
                      <p:cNvPicPr/>
                      <p:nvPr/>
                    </p:nvPicPr>
                    <p:blipFill>
                      <a:blip r:embed="rId2"/>
                      <a:stretch>
                        <a:fillRect/>
                      </a:stretch>
                    </p:blipFill>
                    <p:spPr>
                      <a:xfrm>
                        <a:off x="-148590" y="1751965"/>
                        <a:ext cx="9292590" cy="4699635"/>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Slide Number Placeholder 3"/>
          <p:cNvSpPr>
            <a:spLocks noGrp="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graphicFrame>
        <p:nvGraphicFramePr>
          <p:cNvPr id="5" name="Content Placeholder 4"/>
          <p:cNvGraphicFramePr>
            <a:graphicFrameLocks noChangeAspect="1"/>
          </p:cNvGraphicFramePr>
          <p:nvPr>
            <p:ph idx="1"/>
          </p:nvPr>
        </p:nvGraphicFramePr>
        <p:xfrm>
          <a:off x="656590" y="1752600"/>
          <a:ext cx="8176260" cy="4819650"/>
        </p:xfrm>
        <a:graphic>
          <a:graphicData uri="http://schemas.openxmlformats.org/presentationml/2006/ole">
            <mc:AlternateContent xmlns:mc="http://schemas.openxmlformats.org/markup-compatibility/2006">
              <mc:Choice xmlns:v="urn:schemas-microsoft-com:vml" Requires="v">
                <p:oleObj spid="_x0000_s6" name="" r:id="rId1" imgW="4686300" imgH="2762250" progId="Paint.Picture">
                  <p:embed/>
                </p:oleObj>
              </mc:Choice>
              <mc:Fallback>
                <p:oleObj name="" r:id="rId1" imgW="4686300" imgH="2762250" progId="Paint.Picture">
                  <p:embed/>
                  <p:pic>
                    <p:nvPicPr>
                      <p:cNvPr id="0" name="Picture 5"/>
                      <p:cNvPicPr/>
                      <p:nvPr/>
                    </p:nvPicPr>
                    <p:blipFill>
                      <a:blip r:embed="rId2"/>
                      <a:stretch>
                        <a:fillRect/>
                      </a:stretch>
                    </p:blipFill>
                    <p:spPr>
                      <a:xfrm>
                        <a:off x="656590" y="1752600"/>
                        <a:ext cx="8176260" cy="4819650"/>
                      </a:xfrm>
                      <a:prstGeom prst="rect">
                        <a:avLst/>
                      </a:prstGeom>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6146" name="Title 1286145"/>
          <p:cNvSpPr>
            <a:spLocks noGrp="1"/>
          </p:cNvSpPr>
          <p:nvPr>
            <p:ph type="title"/>
          </p:nvPr>
        </p:nvSpPr>
        <p:spPr>
          <a:ln/>
        </p:spPr>
        <p:txBody>
          <a:bodyPr vert="horz" wrap="square" lIns="92075" tIns="46038" rIns="92075" bIns="46038" anchor="ctr"/>
          <a:p>
            <a:r>
              <a:t>Some Direct Software Measures</a:t>
            </a:r>
          </a:p>
        </p:txBody>
      </p:sp>
      <p:sp>
        <p:nvSpPr>
          <p:cNvPr id="1286147" name="Text Placeholder 1286146"/>
          <p:cNvSpPr>
            <a:spLocks noGrp="1"/>
          </p:cNvSpPr>
          <p:nvPr>
            <p:ph type="body" idx="1"/>
          </p:nvPr>
        </p:nvSpPr>
        <p:spPr>
          <a:ln/>
        </p:spPr>
        <p:txBody>
          <a:bodyPr vert="horz" wrap="square" lIns="92075" tIns="46038" rIns="92075" bIns="46038" anchor="t"/>
          <a:p>
            <a:r>
              <a:rPr i="1"/>
              <a:t>Length</a:t>
            </a:r>
            <a:r>
              <a:t> of source code (measured by LOC)</a:t>
            </a:r>
          </a:p>
          <a:p>
            <a:r>
              <a:rPr i="1"/>
              <a:t>Duration</a:t>
            </a:r>
            <a:r>
              <a:t> of testing process (measured by elapsed time in hours)</a:t>
            </a:r>
          </a:p>
          <a:p>
            <a:r>
              <a:rPr i="1"/>
              <a:t>Number of defects discovered</a:t>
            </a:r>
            <a:r>
              <a:t> during the testing process (measured by counting defects)</a:t>
            </a:r>
          </a:p>
          <a:p>
            <a:r>
              <a:rPr i="1"/>
              <a:t>Effort</a:t>
            </a:r>
            <a:r>
              <a:t> of a programmer on a project (measured by person months worked)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8194" name="Title 1288193"/>
          <p:cNvSpPr>
            <a:spLocks noGrp="1"/>
          </p:cNvSpPr>
          <p:nvPr>
            <p:ph type="title"/>
          </p:nvPr>
        </p:nvSpPr>
        <p:spPr>
          <a:xfrm>
            <a:off x="685800" y="381000"/>
            <a:ext cx="7848600" cy="762000"/>
          </a:xfrm>
          <a:ln/>
        </p:spPr>
        <p:txBody>
          <a:bodyPr vert="horz" wrap="square" lIns="92075" tIns="46038" rIns="92075" bIns="46038" anchor="ctr"/>
          <a:p>
            <a:r>
              <a:t>Some Indirect Software Measures</a:t>
            </a:r>
          </a:p>
        </p:txBody>
      </p:sp>
      <p:sp>
        <p:nvSpPr>
          <p:cNvPr id="1288195" name="Rectangles 1288194"/>
          <p:cNvSpPr/>
          <p:nvPr/>
        </p:nvSpPr>
        <p:spPr>
          <a:xfrm>
            <a:off x="6113463" y="2087563"/>
            <a:ext cx="2384425" cy="701675"/>
          </a:xfrm>
          <a:prstGeom prst="rect">
            <a:avLst/>
          </a:prstGeom>
          <a:noFill/>
          <a:ln w="9525">
            <a:noFill/>
          </a:ln>
        </p:spPr>
        <p:txBody>
          <a:bodyPr wrap="none" lIns="92075" tIns="46038" rIns="92075" bIns="46038">
            <a:spAutoFit/>
          </a:bodyPr>
          <a:p>
            <a:r>
              <a:rPr sz="2000">
                <a:latin typeface="Arial" panose="020B0604020202020204" pitchFamily="34" charset="0"/>
              </a:rPr>
              <a:t>number of defects</a:t>
            </a:r>
            <a:endParaRPr sz="2000">
              <a:latin typeface="Arial" panose="020B0604020202020204" pitchFamily="34" charset="0"/>
            </a:endParaRPr>
          </a:p>
          <a:p>
            <a:r>
              <a:rPr sz="2000">
                <a:latin typeface="Arial" panose="020B0604020202020204" pitchFamily="34" charset="0"/>
              </a:rPr>
              <a:t>module size</a:t>
            </a:r>
            <a:endParaRPr sz="2000">
              <a:latin typeface="Arial" panose="020B0604020202020204" pitchFamily="34" charset="0"/>
            </a:endParaRPr>
          </a:p>
        </p:txBody>
      </p:sp>
      <p:sp>
        <p:nvSpPr>
          <p:cNvPr id="1288196" name="Rectangles 1288195"/>
          <p:cNvSpPr/>
          <p:nvPr/>
        </p:nvSpPr>
        <p:spPr>
          <a:xfrm>
            <a:off x="822325" y="2193925"/>
            <a:ext cx="3573463" cy="3743325"/>
          </a:xfrm>
          <a:prstGeom prst="rect">
            <a:avLst/>
          </a:prstGeom>
          <a:noFill/>
          <a:ln w="9525">
            <a:noFill/>
          </a:ln>
        </p:spPr>
        <p:txBody>
          <a:bodyPr wrap="none" lIns="92075" tIns="46038" rIns="92075" bIns="46038">
            <a:spAutoFit/>
          </a:bodyPr>
          <a:p>
            <a:pPr algn="l"/>
            <a:r>
              <a:rPr sz="2400">
                <a:latin typeface="Arial" panose="020B0604020202020204" pitchFamily="34" charset="0"/>
              </a:rPr>
              <a:t>Module defect density</a:t>
            </a:r>
            <a:endParaRPr sz="2400">
              <a:latin typeface="Arial" panose="020B0604020202020204" pitchFamily="34" charset="0"/>
            </a:endParaRPr>
          </a:p>
          <a:p>
            <a:pPr algn="l"/>
            <a:endParaRPr sz="2400">
              <a:latin typeface="Arial" panose="020B0604020202020204" pitchFamily="34" charset="0"/>
            </a:endParaRPr>
          </a:p>
          <a:p>
            <a:pPr algn="l"/>
            <a:r>
              <a:rPr sz="2400">
                <a:latin typeface="Arial" panose="020B0604020202020204" pitchFamily="34" charset="0"/>
              </a:rPr>
              <a:t>Defect detection</a:t>
            </a:r>
            <a:endParaRPr sz="2400">
              <a:latin typeface="Arial" panose="020B0604020202020204" pitchFamily="34" charset="0"/>
            </a:endParaRPr>
          </a:p>
          <a:p>
            <a:pPr algn="l"/>
            <a:r>
              <a:rPr sz="2400">
                <a:latin typeface="Arial" panose="020B0604020202020204" pitchFamily="34" charset="0"/>
              </a:rPr>
              <a:t>efficiency</a:t>
            </a:r>
            <a:endParaRPr sz="2400">
              <a:latin typeface="Arial" panose="020B0604020202020204" pitchFamily="34" charset="0"/>
            </a:endParaRPr>
          </a:p>
          <a:p>
            <a:pPr algn="l"/>
            <a:endParaRPr sz="2400">
              <a:latin typeface="Arial" panose="020B0604020202020204" pitchFamily="34" charset="0"/>
            </a:endParaRPr>
          </a:p>
          <a:p>
            <a:pPr algn="l"/>
            <a:r>
              <a:rPr sz="2400">
                <a:latin typeface="Arial" panose="020B0604020202020204" pitchFamily="34" charset="0"/>
              </a:rPr>
              <a:t>Requirements stability</a:t>
            </a:r>
            <a:endParaRPr sz="2400">
              <a:latin typeface="Arial" panose="020B0604020202020204" pitchFamily="34" charset="0"/>
            </a:endParaRPr>
          </a:p>
          <a:p>
            <a:pPr algn="l"/>
            <a:endParaRPr sz="2400">
              <a:latin typeface="Arial" panose="020B0604020202020204" pitchFamily="34" charset="0"/>
            </a:endParaRPr>
          </a:p>
          <a:p>
            <a:pPr algn="l"/>
            <a:r>
              <a:rPr sz="2400">
                <a:latin typeface="Arial" panose="020B0604020202020204" pitchFamily="34" charset="0"/>
              </a:rPr>
              <a:t>Test effectiveness ratio</a:t>
            </a:r>
            <a:endParaRPr sz="2400">
              <a:latin typeface="Arial" panose="020B0604020202020204" pitchFamily="34" charset="0"/>
            </a:endParaRPr>
          </a:p>
          <a:p>
            <a:pPr algn="l"/>
            <a:endParaRPr sz="2400">
              <a:latin typeface="Arial" panose="020B0604020202020204" pitchFamily="34" charset="0"/>
            </a:endParaRPr>
          </a:p>
          <a:p>
            <a:pPr algn="l"/>
            <a:r>
              <a:rPr sz="2400">
                <a:latin typeface="Arial" panose="020B0604020202020204" pitchFamily="34" charset="0"/>
              </a:rPr>
              <a:t>System spoilage</a:t>
            </a:r>
            <a:endParaRPr sz="2400">
              <a:latin typeface="Arial" panose="020B0604020202020204" pitchFamily="34" charset="0"/>
            </a:endParaRPr>
          </a:p>
        </p:txBody>
      </p:sp>
      <p:sp>
        <p:nvSpPr>
          <p:cNvPr id="1288197" name="Rectangles 1288196"/>
          <p:cNvSpPr/>
          <p:nvPr/>
        </p:nvSpPr>
        <p:spPr>
          <a:xfrm>
            <a:off x="5400675" y="5516563"/>
            <a:ext cx="3071813" cy="701675"/>
          </a:xfrm>
          <a:prstGeom prst="rect">
            <a:avLst/>
          </a:prstGeom>
          <a:noFill/>
          <a:ln w="9525">
            <a:noFill/>
          </a:ln>
        </p:spPr>
        <p:txBody>
          <a:bodyPr wrap="none" lIns="92075" tIns="46038" rIns="92075" bIns="46038">
            <a:spAutoFit/>
          </a:bodyPr>
          <a:p>
            <a:r>
              <a:rPr sz="2000">
                <a:latin typeface="Arial" panose="020B0604020202020204" pitchFamily="34" charset="0"/>
              </a:rPr>
              <a:t>effort spent fixing faults</a:t>
            </a:r>
            <a:endParaRPr sz="2000">
              <a:latin typeface="Arial" panose="020B0604020202020204" pitchFamily="34" charset="0"/>
            </a:endParaRPr>
          </a:p>
          <a:p>
            <a:r>
              <a:rPr sz="2000">
                <a:latin typeface="Arial" panose="020B0604020202020204" pitchFamily="34" charset="0"/>
              </a:rPr>
              <a:t>total project effort</a:t>
            </a:r>
            <a:endParaRPr sz="2000">
              <a:latin typeface="Arial" panose="020B0604020202020204" pitchFamily="34" charset="0"/>
            </a:endParaRPr>
          </a:p>
        </p:txBody>
      </p:sp>
      <p:sp>
        <p:nvSpPr>
          <p:cNvPr id="1288198" name="Straight Connector 1288197"/>
          <p:cNvSpPr/>
          <p:nvPr/>
        </p:nvSpPr>
        <p:spPr>
          <a:xfrm>
            <a:off x="6248400" y="2438400"/>
            <a:ext cx="2057400" cy="0"/>
          </a:xfrm>
          <a:prstGeom prst="line">
            <a:avLst/>
          </a:prstGeom>
          <a:ln w="12700" cap="flat" cmpd="sng">
            <a:solidFill>
              <a:schemeClr val="tx1"/>
            </a:solidFill>
            <a:prstDash val="solid"/>
            <a:headEnd type="none" w="sm" len="sm"/>
            <a:tailEnd type="none" w="sm" len="sm"/>
          </a:ln>
        </p:spPr>
      </p:sp>
      <p:sp>
        <p:nvSpPr>
          <p:cNvPr id="1288199" name="Rectangles 1288198"/>
          <p:cNvSpPr/>
          <p:nvPr/>
        </p:nvSpPr>
        <p:spPr>
          <a:xfrm>
            <a:off x="4932363" y="3001963"/>
            <a:ext cx="3498850" cy="701675"/>
          </a:xfrm>
          <a:prstGeom prst="rect">
            <a:avLst/>
          </a:prstGeom>
          <a:noFill/>
          <a:ln w="9525">
            <a:noFill/>
          </a:ln>
        </p:spPr>
        <p:txBody>
          <a:bodyPr wrap="none" lIns="92075" tIns="46038" rIns="92075" bIns="46038">
            <a:spAutoFit/>
          </a:bodyPr>
          <a:p>
            <a:r>
              <a:rPr sz="2000">
                <a:latin typeface="Arial" panose="020B0604020202020204" pitchFamily="34" charset="0"/>
              </a:rPr>
              <a:t>number of defects detected</a:t>
            </a:r>
            <a:endParaRPr sz="2000">
              <a:latin typeface="Arial" panose="020B0604020202020204" pitchFamily="34" charset="0"/>
            </a:endParaRPr>
          </a:p>
          <a:p>
            <a:r>
              <a:rPr sz="2000">
                <a:latin typeface="Arial" panose="020B0604020202020204" pitchFamily="34" charset="0"/>
              </a:rPr>
              <a:t>total number of defects</a:t>
            </a:r>
            <a:endParaRPr sz="2000">
              <a:latin typeface="Arial" panose="020B0604020202020204" pitchFamily="34" charset="0"/>
            </a:endParaRPr>
          </a:p>
        </p:txBody>
      </p:sp>
      <p:sp>
        <p:nvSpPr>
          <p:cNvPr id="1288200" name="Straight Connector 1288199"/>
          <p:cNvSpPr/>
          <p:nvPr/>
        </p:nvSpPr>
        <p:spPr>
          <a:xfrm>
            <a:off x="5105400" y="3352800"/>
            <a:ext cx="3200400" cy="0"/>
          </a:xfrm>
          <a:prstGeom prst="line">
            <a:avLst/>
          </a:prstGeom>
          <a:ln w="12700" cap="flat" cmpd="sng">
            <a:solidFill>
              <a:schemeClr val="tx1"/>
            </a:solidFill>
            <a:prstDash val="solid"/>
            <a:headEnd type="none" w="sm" len="sm"/>
            <a:tailEnd type="none" w="sm" len="sm"/>
          </a:ln>
        </p:spPr>
      </p:sp>
      <p:sp>
        <p:nvSpPr>
          <p:cNvPr id="1288201" name="Rectangles 1288200"/>
          <p:cNvSpPr/>
          <p:nvPr/>
        </p:nvSpPr>
        <p:spPr>
          <a:xfrm>
            <a:off x="4778375" y="3916363"/>
            <a:ext cx="3708400" cy="701675"/>
          </a:xfrm>
          <a:prstGeom prst="rect">
            <a:avLst/>
          </a:prstGeom>
          <a:noFill/>
          <a:ln w="9525">
            <a:noFill/>
          </a:ln>
        </p:spPr>
        <p:txBody>
          <a:bodyPr wrap="none" lIns="92075" tIns="46038" rIns="92075" bIns="46038">
            <a:spAutoFit/>
          </a:bodyPr>
          <a:p>
            <a:r>
              <a:rPr sz="2000">
                <a:latin typeface="Arial" panose="020B0604020202020204" pitchFamily="34" charset="0"/>
              </a:rPr>
              <a:t>numb of initial requirements</a:t>
            </a:r>
            <a:endParaRPr sz="2000">
              <a:latin typeface="Arial" panose="020B0604020202020204" pitchFamily="34" charset="0"/>
            </a:endParaRPr>
          </a:p>
          <a:p>
            <a:r>
              <a:rPr sz="2000">
                <a:latin typeface="Arial" panose="020B0604020202020204" pitchFamily="34" charset="0"/>
              </a:rPr>
              <a:t>total number of requirements</a:t>
            </a:r>
            <a:endParaRPr sz="2000">
              <a:latin typeface="Arial" panose="020B0604020202020204" pitchFamily="34" charset="0"/>
            </a:endParaRPr>
          </a:p>
        </p:txBody>
      </p:sp>
      <p:sp>
        <p:nvSpPr>
          <p:cNvPr id="1288202" name="Straight Connector 1288201"/>
          <p:cNvSpPr/>
          <p:nvPr/>
        </p:nvSpPr>
        <p:spPr>
          <a:xfrm>
            <a:off x="4953000" y="4267200"/>
            <a:ext cx="3352800" cy="0"/>
          </a:xfrm>
          <a:prstGeom prst="line">
            <a:avLst/>
          </a:prstGeom>
          <a:ln w="12700" cap="flat" cmpd="sng">
            <a:solidFill>
              <a:schemeClr val="tx1"/>
            </a:solidFill>
            <a:prstDash val="solid"/>
            <a:headEnd type="none" w="sm" len="sm"/>
            <a:tailEnd type="none" w="sm" len="sm"/>
          </a:ln>
        </p:spPr>
      </p:sp>
      <p:sp>
        <p:nvSpPr>
          <p:cNvPr id="1288203" name="Rectangles 1288202"/>
          <p:cNvSpPr/>
          <p:nvPr/>
        </p:nvSpPr>
        <p:spPr>
          <a:xfrm>
            <a:off x="5253038" y="4678363"/>
            <a:ext cx="3201987" cy="701675"/>
          </a:xfrm>
          <a:prstGeom prst="rect">
            <a:avLst/>
          </a:prstGeom>
          <a:noFill/>
          <a:ln w="9525">
            <a:noFill/>
          </a:ln>
        </p:spPr>
        <p:txBody>
          <a:bodyPr wrap="none" lIns="92075" tIns="46038" rIns="92075" bIns="46038">
            <a:spAutoFit/>
          </a:bodyPr>
          <a:p>
            <a:r>
              <a:rPr sz="2000">
                <a:latin typeface="Arial" panose="020B0604020202020204" pitchFamily="34" charset="0"/>
              </a:rPr>
              <a:t>number of items covered</a:t>
            </a:r>
            <a:endParaRPr sz="2000">
              <a:latin typeface="Arial" panose="020B0604020202020204" pitchFamily="34" charset="0"/>
            </a:endParaRPr>
          </a:p>
          <a:p>
            <a:r>
              <a:rPr sz="2000">
                <a:latin typeface="Arial" panose="020B0604020202020204" pitchFamily="34" charset="0"/>
              </a:rPr>
              <a:t>total number of items</a:t>
            </a:r>
            <a:endParaRPr sz="2000">
              <a:latin typeface="Arial" panose="020B0604020202020204" pitchFamily="34" charset="0"/>
            </a:endParaRPr>
          </a:p>
        </p:txBody>
      </p:sp>
      <p:sp>
        <p:nvSpPr>
          <p:cNvPr id="1288204" name="Straight Connector 1288203"/>
          <p:cNvSpPr/>
          <p:nvPr/>
        </p:nvSpPr>
        <p:spPr>
          <a:xfrm>
            <a:off x="5257800" y="5029200"/>
            <a:ext cx="3124200" cy="0"/>
          </a:xfrm>
          <a:prstGeom prst="line">
            <a:avLst/>
          </a:prstGeom>
          <a:ln w="12700" cap="flat" cmpd="sng">
            <a:solidFill>
              <a:schemeClr val="tx1"/>
            </a:solidFill>
            <a:prstDash val="solid"/>
            <a:headEnd type="none" w="sm" len="sm"/>
            <a:tailEnd type="none" w="sm" len="sm"/>
          </a:ln>
        </p:spPr>
      </p:sp>
      <p:sp>
        <p:nvSpPr>
          <p:cNvPr id="1288205" name="Straight Connector 1288204"/>
          <p:cNvSpPr/>
          <p:nvPr/>
        </p:nvSpPr>
        <p:spPr>
          <a:xfrm>
            <a:off x="5562600" y="5867400"/>
            <a:ext cx="2743200" cy="0"/>
          </a:xfrm>
          <a:prstGeom prst="line">
            <a:avLst/>
          </a:prstGeom>
          <a:ln w="12700" cap="flat" cmpd="sng">
            <a:solidFill>
              <a:schemeClr val="tx1"/>
            </a:solidFill>
            <a:prstDash val="solid"/>
            <a:headEnd type="none" w="sm" len="sm"/>
            <a:tailEnd type="none" w="sm" len="sm"/>
          </a:ln>
        </p:spPr>
      </p:sp>
      <p:sp>
        <p:nvSpPr>
          <p:cNvPr id="1288206" name="Rectangles 1288205"/>
          <p:cNvSpPr/>
          <p:nvPr/>
        </p:nvSpPr>
        <p:spPr>
          <a:xfrm>
            <a:off x="5484813" y="1325563"/>
            <a:ext cx="3046412" cy="701675"/>
          </a:xfrm>
          <a:prstGeom prst="rect">
            <a:avLst/>
          </a:prstGeom>
          <a:noFill/>
          <a:ln w="9525">
            <a:noFill/>
          </a:ln>
        </p:spPr>
        <p:txBody>
          <a:bodyPr wrap="none" lIns="92075" tIns="46038" rIns="92075" bIns="46038">
            <a:spAutoFit/>
          </a:bodyPr>
          <a:p>
            <a:r>
              <a:rPr sz="2000">
                <a:latin typeface="Arial" panose="020B0604020202020204" pitchFamily="34" charset="0"/>
              </a:rPr>
              <a:t>LOC produced</a:t>
            </a:r>
            <a:endParaRPr sz="2000">
              <a:latin typeface="Arial" panose="020B0604020202020204" pitchFamily="34" charset="0"/>
            </a:endParaRPr>
          </a:p>
          <a:p>
            <a:r>
              <a:rPr sz="2000">
                <a:latin typeface="Arial" panose="020B0604020202020204" pitchFamily="34" charset="0"/>
              </a:rPr>
              <a:t>person months of effort</a:t>
            </a:r>
            <a:endParaRPr sz="2000">
              <a:latin typeface="Arial" panose="020B0604020202020204" pitchFamily="34" charset="0"/>
            </a:endParaRPr>
          </a:p>
        </p:txBody>
      </p:sp>
      <p:sp>
        <p:nvSpPr>
          <p:cNvPr id="1288207" name="Rectangles 1288206"/>
          <p:cNvSpPr/>
          <p:nvPr/>
        </p:nvSpPr>
        <p:spPr>
          <a:xfrm>
            <a:off x="822325" y="1431925"/>
            <a:ext cx="3825875" cy="457200"/>
          </a:xfrm>
          <a:prstGeom prst="rect">
            <a:avLst/>
          </a:prstGeom>
          <a:noFill/>
          <a:ln w="9525">
            <a:noFill/>
          </a:ln>
        </p:spPr>
        <p:txBody>
          <a:bodyPr wrap="none" lIns="92075" tIns="46038" rIns="92075" bIns="46038">
            <a:spAutoFit/>
          </a:bodyPr>
          <a:p>
            <a:pPr algn="l"/>
            <a:r>
              <a:rPr sz="2400">
                <a:latin typeface="Arial" panose="020B0604020202020204" pitchFamily="34" charset="0"/>
              </a:rPr>
              <a:t>Programmer productivity</a:t>
            </a:r>
            <a:endParaRPr sz="2400">
              <a:latin typeface="Arial" panose="020B0604020202020204" pitchFamily="34" charset="0"/>
            </a:endParaRPr>
          </a:p>
        </p:txBody>
      </p:sp>
      <p:sp>
        <p:nvSpPr>
          <p:cNvPr id="1288208" name="Straight Connector 1288207"/>
          <p:cNvSpPr/>
          <p:nvPr/>
        </p:nvSpPr>
        <p:spPr>
          <a:xfrm>
            <a:off x="5638800" y="1676400"/>
            <a:ext cx="2743200" cy="0"/>
          </a:xfrm>
          <a:prstGeom prst="line">
            <a:avLst/>
          </a:prstGeom>
          <a:ln w="12700" cap="flat" cmpd="sng">
            <a:solidFill>
              <a:schemeClr val="tx1"/>
            </a:solidFill>
            <a:prstDash val="solid"/>
            <a:headEnd type="none" w="sm" len="sm"/>
            <a:tailEnd type="none" w="sm" len="sm"/>
          </a:ln>
        </p:spPr>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Pentagon 102401"/>
          <p:cNvSpPr/>
          <p:nvPr/>
        </p:nvSpPr>
        <p:spPr>
          <a:xfrm>
            <a:off x="3835400" y="2906713"/>
            <a:ext cx="2330450" cy="1701800"/>
          </a:xfrm>
          <a:prstGeom prst="homePlate">
            <a:avLst>
              <a:gd name="adj" fmla="val 45646"/>
            </a:avLst>
          </a:prstGeom>
          <a:solidFill>
            <a:schemeClr val="accent1"/>
          </a:solidFill>
          <a:ln w="12700" cap="flat" cmpd="sng">
            <a:solidFill>
              <a:schemeClr val="tx1"/>
            </a:solidFill>
            <a:prstDash val="solid"/>
            <a:miter/>
            <a:headEnd type="none" w="med" len="med"/>
            <a:tailEnd type="none" w="med" len="med"/>
          </a:ln>
        </p:spPr>
        <p:txBody>
          <a:bodyPr/>
          <a:p>
            <a:endParaRPr lang="en-US"/>
          </a:p>
        </p:txBody>
      </p:sp>
      <p:sp>
        <p:nvSpPr>
          <p:cNvPr id="102403" name="Title 102402"/>
          <p:cNvSpPr>
            <a:spLocks noGrp="1"/>
          </p:cNvSpPr>
          <p:nvPr>
            <p:ph type="title"/>
          </p:nvPr>
        </p:nvSpPr>
        <p:spPr>
          <a:ln/>
        </p:spPr>
        <p:txBody>
          <a:bodyPr vert="horz" wrap="square" lIns="92075" tIns="46038" rIns="92075" bIns="46038" anchor="ctr"/>
          <a:p>
            <a:r>
              <a:t>Processing errors</a:t>
            </a:r>
          </a:p>
        </p:txBody>
      </p:sp>
      <p:sp>
        <p:nvSpPr>
          <p:cNvPr id="102404" name="Pentagon 102403"/>
          <p:cNvSpPr/>
          <p:nvPr/>
        </p:nvSpPr>
        <p:spPr>
          <a:xfrm>
            <a:off x="1225550" y="2933700"/>
            <a:ext cx="1438275" cy="835025"/>
          </a:xfrm>
          <a:prstGeom prst="homePlate">
            <a:avLst>
              <a:gd name="adj" fmla="val 57414"/>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spAutoFit/>
          </a:bodyPr>
          <a:p>
            <a:pPr algn="ctr"/>
            <a:r>
              <a:rPr sz="2400">
                <a:latin typeface="Arial" panose="020B0604020202020204" pitchFamily="34" charset="0"/>
              </a:rPr>
              <a:t>Human</a:t>
            </a:r>
            <a:endParaRPr sz="2400">
              <a:latin typeface="Arial" panose="020B0604020202020204" pitchFamily="34" charset="0"/>
            </a:endParaRPr>
          </a:p>
          <a:p>
            <a:pPr algn="ctr"/>
            <a:r>
              <a:rPr sz="2400">
                <a:latin typeface="Arial" panose="020B0604020202020204" pitchFamily="34" charset="0"/>
              </a:rPr>
              <a:t>Error</a:t>
            </a:r>
            <a:endParaRPr sz="2400">
              <a:latin typeface="Arial" panose="020B0604020202020204" pitchFamily="34" charset="0"/>
            </a:endParaRPr>
          </a:p>
        </p:txBody>
      </p:sp>
      <p:sp>
        <p:nvSpPr>
          <p:cNvPr id="102405" name="Pentagon 102404"/>
          <p:cNvSpPr/>
          <p:nvPr/>
        </p:nvSpPr>
        <p:spPr>
          <a:xfrm>
            <a:off x="2719388" y="3144838"/>
            <a:ext cx="1069975" cy="469900"/>
          </a:xfrm>
          <a:prstGeom prst="homePlate">
            <a:avLst>
              <a:gd name="adj" fmla="val 75900"/>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spAutoFit/>
          </a:bodyPr>
          <a:p>
            <a:pPr algn="ctr"/>
            <a:r>
              <a:rPr sz="2400">
                <a:latin typeface="Arial" panose="020B0604020202020204" pitchFamily="34" charset="0"/>
              </a:rPr>
              <a:t>Fault</a:t>
            </a:r>
            <a:endParaRPr sz="2400">
              <a:latin typeface="Arial" panose="020B0604020202020204" pitchFamily="34" charset="0"/>
            </a:endParaRPr>
          </a:p>
        </p:txBody>
      </p:sp>
      <p:sp>
        <p:nvSpPr>
          <p:cNvPr id="102406" name="16-Point Star 102405"/>
          <p:cNvSpPr/>
          <p:nvPr/>
        </p:nvSpPr>
        <p:spPr>
          <a:xfrm>
            <a:off x="6273800" y="3365500"/>
            <a:ext cx="2081213" cy="793750"/>
          </a:xfrm>
          <a:prstGeom prst="star16">
            <a:avLst>
              <a:gd name="adj" fmla="val 37500"/>
            </a:avLst>
          </a:prstGeom>
          <a:solidFill>
            <a:schemeClr val="bg1"/>
          </a:solidFill>
          <a:ln w="12700"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lIns="92075" tIns="46038" rIns="92075" bIns="46038" anchor="ctr">
            <a:spAutoFit/>
          </a:bodyPr>
          <a:p>
            <a:pPr algn="ctr"/>
            <a:r>
              <a:rPr sz="2400">
                <a:latin typeface="Arial" panose="020B0604020202020204" pitchFamily="34" charset="0"/>
              </a:rPr>
              <a:t>Failure</a:t>
            </a:r>
            <a:endParaRPr sz="2400">
              <a:latin typeface="Arial" panose="020B0604020202020204" pitchFamily="34" charset="0"/>
            </a:endParaRPr>
          </a:p>
        </p:txBody>
      </p:sp>
      <p:sp>
        <p:nvSpPr>
          <p:cNvPr id="102407" name="Pentagon 102406"/>
          <p:cNvSpPr/>
          <p:nvPr/>
        </p:nvSpPr>
        <p:spPr>
          <a:xfrm>
            <a:off x="2682875" y="3913188"/>
            <a:ext cx="1089025" cy="469900"/>
          </a:xfrm>
          <a:prstGeom prst="homePlate">
            <a:avLst>
              <a:gd name="adj" fmla="val 77252"/>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spAutoFit/>
          </a:bodyPr>
          <a:p>
            <a:pPr algn="ctr"/>
            <a:r>
              <a:rPr sz="2400">
                <a:latin typeface="Arial" panose="020B0604020202020204" pitchFamily="34" charset="0"/>
              </a:rPr>
              <a:t>Input</a:t>
            </a:r>
            <a:endParaRPr sz="2400">
              <a:latin typeface="Arial" panose="020B0604020202020204" pitchFamily="34" charset="0"/>
            </a:endParaRPr>
          </a:p>
        </p:txBody>
      </p:sp>
      <p:sp>
        <p:nvSpPr>
          <p:cNvPr id="102408" name="Rectangles 102407"/>
          <p:cNvSpPr/>
          <p:nvPr/>
        </p:nvSpPr>
        <p:spPr>
          <a:xfrm>
            <a:off x="1057275" y="1795463"/>
            <a:ext cx="5743575" cy="461962"/>
          </a:xfrm>
          <a:prstGeom prst="rect">
            <a:avLst/>
          </a:prstGeom>
          <a:noFill/>
          <a:ln w="9525">
            <a:noFill/>
          </a:ln>
        </p:spPr>
        <p:txBody>
          <a:bodyPr lIns="92075" tIns="46038" rIns="92075" bIns="46038"/>
          <a:p>
            <a:pPr marL="285750" indent="-285750" algn="l">
              <a:lnSpc>
                <a:spcPct val="90000"/>
              </a:lnSpc>
              <a:spcBef>
                <a:spcPct val="30000"/>
              </a:spcBef>
            </a:pPr>
            <a:r>
              <a:rPr sz="2400">
                <a:latin typeface="Arial" panose="020B0604020202020204" pitchFamily="34" charset="0"/>
              </a:rPr>
              <a:t>In the absence of fault tolerance:</a:t>
            </a:r>
            <a:endParaRPr sz="2400">
              <a:latin typeface="Arial" panose="020B0604020202020204" pitchFamily="34" charset="0"/>
            </a:endParaRPr>
          </a:p>
        </p:txBody>
      </p:sp>
      <p:sp>
        <p:nvSpPr>
          <p:cNvPr id="102409" name="Rectangles 102408"/>
          <p:cNvSpPr/>
          <p:nvPr/>
        </p:nvSpPr>
        <p:spPr>
          <a:xfrm>
            <a:off x="3894138" y="3322638"/>
            <a:ext cx="1827212" cy="822325"/>
          </a:xfrm>
          <a:prstGeom prst="rect">
            <a:avLst/>
          </a:prstGeom>
          <a:noFill/>
          <a:ln w="9525">
            <a:noFill/>
          </a:ln>
        </p:spPr>
        <p:txBody>
          <a:bodyPr wrap="none" lIns="92075" tIns="46038" rIns="92075" bIns="46038">
            <a:spAutoFit/>
          </a:bodyPr>
          <a:p>
            <a:pPr algn="ctr"/>
            <a:r>
              <a:rPr sz="2400">
                <a:latin typeface="Arial" panose="020B0604020202020204" pitchFamily="34" charset="0"/>
              </a:rPr>
              <a:t>Processing</a:t>
            </a:r>
            <a:endParaRPr sz="2400">
              <a:latin typeface="Arial" panose="020B0604020202020204" pitchFamily="34" charset="0"/>
            </a:endParaRPr>
          </a:p>
          <a:p>
            <a:pPr algn="ctr"/>
            <a:r>
              <a:rPr sz="2400">
                <a:latin typeface="Arial" panose="020B0604020202020204" pitchFamily="34" charset="0"/>
              </a:rPr>
              <a:t>Error</a:t>
            </a:r>
            <a:endParaRPr sz="2400">
              <a:latin typeface="Arial" panose="020B060402020202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5666" name="Title 1265665"/>
          <p:cNvSpPr>
            <a:spLocks noGrp="1"/>
          </p:cNvSpPr>
          <p:nvPr>
            <p:ph type="title"/>
          </p:nvPr>
        </p:nvSpPr>
        <p:spPr>
          <a:xfrm>
            <a:off x="838200" y="457200"/>
            <a:ext cx="7391400" cy="1143000"/>
          </a:xfrm>
          <a:ln/>
        </p:spPr>
        <p:txBody>
          <a:bodyPr vert="horz" wrap="square" lIns="92075" tIns="46038" rIns="92075" bIns="46038" anchor="ctr"/>
          <a:p>
            <a:r>
              <a:t>Products, Processes, and Resources</a:t>
            </a:r>
          </a:p>
        </p:txBody>
      </p:sp>
      <p:sp>
        <p:nvSpPr>
          <p:cNvPr id="1265667" name="Text Placeholder 1265666"/>
          <p:cNvSpPr>
            <a:spLocks noGrp="1"/>
          </p:cNvSpPr>
          <p:nvPr>
            <p:ph type="body" idx="1"/>
          </p:nvPr>
        </p:nvSpPr>
        <p:spPr>
          <a:xfrm>
            <a:off x="914400" y="3429000"/>
            <a:ext cx="7696200" cy="2362200"/>
          </a:xfrm>
          <a:ln/>
        </p:spPr>
        <p:txBody>
          <a:bodyPr vert="horz" wrap="square" lIns="92075" tIns="46038" rIns="92075" bIns="46038" anchor="t"/>
          <a:p>
            <a:pPr>
              <a:lnSpc>
                <a:spcPct val="80000"/>
              </a:lnSpc>
              <a:buNone/>
            </a:pPr>
            <a:r>
              <a:rPr u="sng"/>
              <a:t>Process</a:t>
            </a:r>
            <a:r>
              <a:t>: a software related activity or event</a:t>
            </a:r>
          </a:p>
          <a:p>
            <a:pPr lvl="1">
              <a:lnSpc>
                <a:spcPct val="80000"/>
              </a:lnSpc>
            </a:pPr>
            <a:r>
              <a:t>testing, designing, coding, etc.</a:t>
            </a:r>
          </a:p>
          <a:p>
            <a:pPr>
              <a:lnSpc>
                <a:spcPct val="80000"/>
              </a:lnSpc>
              <a:buNone/>
            </a:pPr>
            <a:r>
              <a:rPr u="sng"/>
              <a:t>Product</a:t>
            </a:r>
            <a:r>
              <a:t>: an object which results from a process</a:t>
            </a:r>
          </a:p>
          <a:p>
            <a:pPr lvl="1">
              <a:lnSpc>
                <a:spcPct val="80000"/>
              </a:lnSpc>
            </a:pPr>
            <a:r>
              <a:t>test plans, specification and design documents, source and object code, minutes of meetings, etc.</a:t>
            </a:r>
          </a:p>
          <a:p>
            <a:pPr>
              <a:lnSpc>
                <a:spcPct val="80000"/>
              </a:lnSpc>
              <a:buNone/>
            </a:pPr>
            <a:r>
              <a:rPr u="sng"/>
              <a:t>Resource</a:t>
            </a:r>
            <a:r>
              <a:t>: an item which is input to a process</a:t>
            </a:r>
          </a:p>
          <a:p>
            <a:pPr lvl="1">
              <a:lnSpc>
                <a:spcPct val="80000"/>
              </a:lnSpc>
            </a:pPr>
            <a:r>
              <a:t>people, hardware, software, etc.</a:t>
            </a:r>
          </a:p>
        </p:txBody>
      </p:sp>
      <p:grpSp>
        <p:nvGrpSpPr>
          <p:cNvPr id="1265668" name="Group 1265667"/>
          <p:cNvGrpSpPr/>
          <p:nvPr/>
        </p:nvGrpSpPr>
        <p:grpSpPr>
          <a:xfrm>
            <a:off x="1682750" y="1682750"/>
            <a:ext cx="5626100" cy="1358900"/>
            <a:chOff x="1060" y="1060"/>
            <a:chExt cx="3544" cy="856"/>
          </a:xfrm>
        </p:grpSpPr>
        <p:sp>
          <p:nvSpPr>
            <p:cNvPr id="1265669" name="Rectangles 1265668"/>
            <p:cNvSpPr/>
            <p:nvPr/>
          </p:nvSpPr>
          <p:spPr>
            <a:xfrm>
              <a:off x="1060" y="1204"/>
              <a:ext cx="904" cy="47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2000">
                  <a:latin typeface="Arial" panose="020B0604020202020204" pitchFamily="34" charset="0"/>
                </a:rPr>
                <a:t>Resources</a:t>
              </a:r>
              <a:endParaRPr sz="2000">
                <a:latin typeface="Arial" panose="020B0604020202020204" pitchFamily="34" charset="0"/>
              </a:endParaRPr>
            </a:p>
          </p:txBody>
        </p:sp>
        <p:sp>
          <p:nvSpPr>
            <p:cNvPr id="1265670" name="Rectangles 1265669"/>
            <p:cNvSpPr/>
            <p:nvPr/>
          </p:nvSpPr>
          <p:spPr>
            <a:xfrm>
              <a:off x="3652" y="1204"/>
              <a:ext cx="952" cy="47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2000">
                  <a:latin typeface="Arial" panose="020B0604020202020204" pitchFamily="34" charset="0"/>
                </a:rPr>
                <a:t>Products</a:t>
              </a:r>
              <a:endParaRPr sz="2000">
                <a:latin typeface="Arial" panose="020B0604020202020204" pitchFamily="34" charset="0"/>
              </a:endParaRPr>
            </a:p>
          </p:txBody>
        </p:sp>
        <p:sp>
          <p:nvSpPr>
            <p:cNvPr id="1265671" name="Oval 1265670"/>
            <p:cNvSpPr/>
            <p:nvPr/>
          </p:nvSpPr>
          <p:spPr>
            <a:xfrm>
              <a:off x="2356" y="1060"/>
              <a:ext cx="952" cy="856"/>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1265672" name="Rectangles 1265671"/>
            <p:cNvSpPr/>
            <p:nvPr/>
          </p:nvSpPr>
          <p:spPr>
            <a:xfrm>
              <a:off x="2374" y="1363"/>
              <a:ext cx="917" cy="250"/>
            </a:xfrm>
            <a:prstGeom prst="rect">
              <a:avLst/>
            </a:prstGeom>
            <a:noFill/>
            <a:ln w="9525">
              <a:noFill/>
            </a:ln>
          </p:spPr>
          <p:txBody>
            <a:bodyPr wrap="none" lIns="92075" tIns="46038" rIns="92075" bIns="46038">
              <a:spAutoFit/>
            </a:bodyPr>
            <a:p>
              <a:pPr algn="ctr"/>
              <a:r>
                <a:rPr sz="2000">
                  <a:latin typeface="Arial" panose="020B0604020202020204" pitchFamily="34" charset="0"/>
                </a:rPr>
                <a:t>Processes</a:t>
              </a:r>
              <a:endParaRPr sz="2000">
                <a:latin typeface="Arial" panose="020B0604020202020204" pitchFamily="34" charset="0"/>
              </a:endParaRPr>
            </a:p>
          </p:txBody>
        </p:sp>
      </p:grpSp>
      <p:sp>
        <p:nvSpPr>
          <p:cNvPr id="1265673" name="Straight Connector 1265672"/>
          <p:cNvSpPr/>
          <p:nvPr/>
        </p:nvSpPr>
        <p:spPr>
          <a:xfrm>
            <a:off x="3124200" y="2362200"/>
            <a:ext cx="609600" cy="0"/>
          </a:xfrm>
          <a:prstGeom prst="line">
            <a:avLst/>
          </a:prstGeom>
          <a:ln w="12700" cap="flat" cmpd="sng">
            <a:solidFill>
              <a:schemeClr val="tx1"/>
            </a:solidFill>
            <a:prstDash val="solid"/>
            <a:headEnd type="none" w="sm" len="sm"/>
            <a:tailEnd type="stealth" w="med" len="lg"/>
          </a:ln>
        </p:spPr>
      </p:sp>
      <p:sp>
        <p:nvSpPr>
          <p:cNvPr id="1265674" name="Straight Connector 1265673"/>
          <p:cNvSpPr/>
          <p:nvPr/>
        </p:nvSpPr>
        <p:spPr>
          <a:xfrm>
            <a:off x="5257800" y="2362200"/>
            <a:ext cx="533400" cy="0"/>
          </a:xfrm>
          <a:prstGeom prst="line">
            <a:avLst/>
          </a:prstGeom>
          <a:ln w="12700" cap="flat" cmpd="sng">
            <a:solidFill>
              <a:schemeClr val="tx1"/>
            </a:solidFill>
            <a:prstDash val="solid"/>
            <a:headEnd type="none" w="sm" len="sm"/>
            <a:tailEnd type="stealth" w="med" len="lg"/>
          </a:ln>
        </p:spPr>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7714" name="Title 1267713"/>
          <p:cNvSpPr>
            <a:spLocks noGrp="1"/>
          </p:cNvSpPr>
          <p:nvPr>
            <p:ph type="title"/>
          </p:nvPr>
        </p:nvSpPr>
        <p:spPr>
          <a:ln/>
        </p:spPr>
        <p:txBody>
          <a:bodyPr vert="horz" wrap="square" lIns="92075" tIns="46038" rIns="92075" bIns="46038" anchor="ctr"/>
          <a:p>
            <a:r>
              <a:t>Internal and External Attributes</a:t>
            </a:r>
          </a:p>
        </p:txBody>
      </p:sp>
      <p:sp>
        <p:nvSpPr>
          <p:cNvPr id="1267715" name="Text Placeholder 1267714"/>
          <p:cNvSpPr>
            <a:spLocks noGrp="1"/>
          </p:cNvSpPr>
          <p:nvPr>
            <p:ph type="body" idx="1"/>
          </p:nvPr>
        </p:nvSpPr>
        <p:spPr>
          <a:ln/>
        </p:spPr>
        <p:txBody>
          <a:bodyPr vert="horz" wrap="square" lIns="92075" tIns="46038" rIns="92075" bIns="46038" anchor="t"/>
          <a:p>
            <a:pPr>
              <a:buNone/>
            </a:pPr>
            <a:r>
              <a:t>Let X be a product, process, or resource</a:t>
            </a:r>
          </a:p>
          <a:p>
            <a:r>
              <a:rPr u="sng"/>
              <a:t>External attributes</a:t>
            </a:r>
            <a:r>
              <a:t> of X are those which can only be measured with respect to how X relates to its environment</a:t>
            </a:r>
          </a:p>
          <a:p>
            <a:pPr lvl="1"/>
            <a:r>
              <a:t>e.g. reliability or maintainability of source code (product)</a:t>
            </a:r>
          </a:p>
          <a:p>
            <a:r>
              <a:rPr u="sng"/>
              <a:t>Internal attributes</a:t>
            </a:r>
            <a:r>
              <a:t> of X are those which can be measured purely in terms of X itself</a:t>
            </a:r>
          </a:p>
          <a:p>
            <a:pPr lvl="1"/>
            <a:r>
              <a:t>e.g. length or structuredness of source code (product)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62" name="Title 1269761"/>
          <p:cNvSpPr>
            <a:spLocks noGrp="1"/>
          </p:cNvSpPr>
          <p:nvPr>
            <p:ph type="title"/>
          </p:nvPr>
        </p:nvSpPr>
        <p:spPr>
          <a:xfrm>
            <a:off x="990600" y="381000"/>
            <a:ext cx="7167563" cy="952500"/>
          </a:xfrm>
          <a:ln/>
        </p:spPr>
        <p:txBody>
          <a:bodyPr vert="horz" wrap="square" lIns="92075" tIns="46038" rIns="92075" bIns="46038" anchor="ctr"/>
          <a:p>
            <a:r>
              <a:t>The Framework Applied</a:t>
            </a:r>
          </a:p>
        </p:txBody>
      </p:sp>
      <p:sp>
        <p:nvSpPr>
          <p:cNvPr id="1269763" name="Rectangles 1269762"/>
          <p:cNvSpPr/>
          <p:nvPr/>
        </p:nvSpPr>
        <p:spPr>
          <a:xfrm>
            <a:off x="387350" y="1606550"/>
            <a:ext cx="2044700" cy="444500"/>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92075" tIns="46038" rIns="92075" bIns="46038" anchor="ctr"/>
          <a:p>
            <a:pPr algn="ctr"/>
            <a:r>
              <a:rPr sz="2000">
                <a:latin typeface="Arial" panose="020B0604020202020204" pitchFamily="34" charset="0"/>
              </a:rPr>
              <a:t>ENTITIES</a:t>
            </a:r>
            <a:endParaRPr sz="2000">
              <a:latin typeface="Arial" panose="020B0604020202020204" pitchFamily="34" charset="0"/>
            </a:endParaRPr>
          </a:p>
        </p:txBody>
      </p:sp>
      <p:sp>
        <p:nvSpPr>
          <p:cNvPr id="1269764" name="Rectangles 1269763"/>
          <p:cNvSpPr/>
          <p:nvPr/>
        </p:nvSpPr>
        <p:spPr>
          <a:xfrm>
            <a:off x="2444750" y="1149350"/>
            <a:ext cx="6311900" cy="444500"/>
          </a:xfrm>
          <a:prstGeom prst="rect">
            <a:avLst/>
          </a:prstGeom>
          <a:solidFill>
            <a:schemeClr val="folHlink"/>
          </a:solidFill>
          <a:ln w="12700" cap="flat" cmpd="sng">
            <a:solidFill>
              <a:schemeClr val="tx1"/>
            </a:solidFill>
            <a:prstDash val="solid"/>
            <a:miter/>
            <a:headEnd type="none" w="med" len="med"/>
            <a:tailEnd type="none" w="med" len="med"/>
          </a:ln>
        </p:spPr>
        <p:txBody>
          <a:bodyPr wrap="none" lIns="92075" tIns="46038" rIns="92075" bIns="46038" anchor="ctr"/>
          <a:p>
            <a:pPr algn="ctr"/>
            <a:r>
              <a:rPr sz="2000">
                <a:latin typeface="Arial" panose="020B0604020202020204" pitchFamily="34" charset="0"/>
              </a:rPr>
              <a:t>ATTRIBUTES</a:t>
            </a:r>
            <a:endParaRPr sz="2000">
              <a:latin typeface="Arial" panose="020B0604020202020204" pitchFamily="34" charset="0"/>
            </a:endParaRPr>
          </a:p>
        </p:txBody>
      </p:sp>
      <p:sp>
        <p:nvSpPr>
          <p:cNvPr id="1269765" name="Rectangles 1269764"/>
          <p:cNvSpPr/>
          <p:nvPr/>
        </p:nvSpPr>
        <p:spPr>
          <a:xfrm>
            <a:off x="6407150" y="1606550"/>
            <a:ext cx="2349500" cy="4445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2000">
                <a:latin typeface="Arial" panose="020B0604020202020204" pitchFamily="34" charset="0"/>
              </a:rPr>
              <a:t>External</a:t>
            </a:r>
            <a:endParaRPr sz="2000">
              <a:latin typeface="Arial" panose="020B0604020202020204" pitchFamily="34" charset="0"/>
            </a:endParaRPr>
          </a:p>
        </p:txBody>
      </p:sp>
      <p:sp>
        <p:nvSpPr>
          <p:cNvPr id="1269766" name="Rectangles 1269765"/>
          <p:cNvSpPr/>
          <p:nvPr/>
        </p:nvSpPr>
        <p:spPr>
          <a:xfrm>
            <a:off x="2444750" y="1606550"/>
            <a:ext cx="3949700" cy="4445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2000">
                <a:latin typeface="Arial" panose="020B0604020202020204" pitchFamily="34" charset="0"/>
              </a:rPr>
              <a:t>Internal</a:t>
            </a:r>
            <a:endParaRPr sz="2000">
              <a:latin typeface="Arial" panose="020B0604020202020204" pitchFamily="34" charset="0"/>
            </a:endParaRPr>
          </a:p>
        </p:txBody>
      </p:sp>
      <p:sp>
        <p:nvSpPr>
          <p:cNvPr id="1269767" name="Rectangles 1269766"/>
          <p:cNvSpPr/>
          <p:nvPr/>
        </p:nvSpPr>
        <p:spPr>
          <a:xfrm>
            <a:off x="387350" y="2063750"/>
            <a:ext cx="2044700" cy="1358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l"/>
            <a:r>
              <a:rPr sz="2000">
                <a:latin typeface="Arial" panose="020B0604020202020204" pitchFamily="34" charset="0"/>
              </a:rPr>
              <a:t>PRODUCTS</a:t>
            </a:r>
            <a:endParaRPr sz="2000">
              <a:latin typeface="Arial" panose="020B0604020202020204" pitchFamily="34" charset="0"/>
            </a:endParaRPr>
          </a:p>
          <a:p>
            <a:pPr algn="l"/>
            <a:r>
              <a:rPr sz="2000">
                <a:latin typeface="Arial" panose="020B0604020202020204" pitchFamily="34" charset="0"/>
              </a:rPr>
              <a:t> Specification</a:t>
            </a:r>
            <a:endParaRPr sz="2000">
              <a:latin typeface="Arial" panose="020B0604020202020204" pitchFamily="34" charset="0"/>
            </a:endParaRPr>
          </a:p>
          <a:p>
            <a:pPr algn="l"/>
            <a:r>
              <a:rPr sz="2000">
                <a:latin typeface="Arial" panose="020B0604020202020204" pitchFamily="34" charset="0"/>
              </a:rPr>
              <a:t> Source Code</a:t>
            </a:r>
            <a:endParaRPr sz="2000">
              <a:latin typeface="Arial" panose="020B0604020202020204" pitchFamily="34" charset="0"/>
            </a:endParaRPr>
          </a:p>
          <a:p>
            <a:pPr algn="l"/>
            <a:r>
              <a:rPr sz="2000">
                <a:latin typeface="Arial" panose="020B0604020202020204" pitchFamily="34" charset="0"/>
              </a:rPr>
              <a:t> ....</a:t>
            </a:r>
            <a:endParaRPr sz="2000">
              <a:latin typeface="Arial" panose="020B0604020202020204" pitchFamily="34" charset="0"/>
            </a:endParaRPr>
          </a:p>
        </p:txBody>
      </p:sp>
      <p:sp>
        <p:nvSpPr>
          <p:cNvPr id="1269768" name="Rectangles 1269767"/>
          <p:cNvSpPr/>
          <p:nvPr/>
        </p:nvSpPr>
        <p:spPr>
          <a:xfrm>
            <a:off x="387350" y="3435350"/>
            <a:ext cx="2044700" cy="1358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l"/>
            <a:r>
              <a:rPr sz="2000">
                <a:latin typeface="Arial" panose="020B0604020202020204" pitchFamily="34" charset="0"/>
              </a:rPr>
              <a:t>PROCESSES</a:t>
            </a:r>
            <a:endParaRPr sz="2000">
              <a:latin typeface="Arial" panose="020B0604020202020204" pitchFamily="34" charset="0"/>
            </a:endParaRPr>
          </a:p>
          <a:p>
            <a:pPr algn="l"/>
            <a:r>
              <a:rPr sz="2000">
                <a:latin typeface="Arial" panose="020B0604020202020204" pitchFamily="34" charset="0"/>
              </a:rPr>
              <a:t> Design</a:t>
            </a:r>
            <a:endParaRPr sz="2000">
              <a:latin typeface="Arial" panose="020B0604020202020204" pitchFamily="34" charset="0"/>
            </a:endParaRPr>
          </a:p>
          <a:p>
            <a:pPr algn="l"/>
            <a:r>
              <a:rPr sz="2000">
                <a:latin typeface="Arial" panose="020B0604020202020204" pitchFamily="34" charset="0"/>
              </a:rPr>
              <a:t> Test</a:t>
            </a:r>
            <a:endParaRPr sz="2000">
              <a:latin typeface="Arial" panose="020B0604020202020204" pitchFamily="34" charset="0"/>
            </a:endParaRPr>
          </a:p>
          <a:p>
            <a:pPr algn="l"/>
            <a:r>
              <a:rPr sz="2000">
                <a:latin typeface="Arial" panose="020B0604020202020204" pitchFamily="34" charset="0"/>
              </a:rPr>
              <a:t> ....</a:t>
            </a:r>
            <a:endParaRPr sz="2000">
              <a:latin typeface="Arial" panose="020B0604020202020204" pitchFamily="34" charset="0"/>
            </a:endParaRPr>
          </a:p>
        </p:txBody>
      </p:sp>
      <p:sp>
        <p:nvSpPr>
          <p:cNvPr id="1269769" name="Rectangles 1269768"/>
          <p:cNvSpPr/>
          <p:nvPr/>
        </p:nvSpPr>
        <p:spPr>
          <a:xfrm>
            <a:off x="387350" y="4806950"/>
            <a:ext cx="2044700" cy="1358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l"/>
            <a:r>
              <a:rPr sz="2000">
                <a:latin typeface="Arial" panose="020B0604020202020204" pitchFamily="34" charset="0"/>
              </a:rPr>
              <a:t>RESOURCES</a:t>
            </a:r>
            <a:endParaRPr sz="2000">
              <a:latin typeface="Arial" panose="020B0604020202020204" pitchFamily="34" charset="0"/>
            </a:endParaRPr>
          </a:p>
          <a:p>
            <a:pPr algn="l"/>
            <a:r>
              <a:rPr sz="2000">
                <a:latin typeface="Arial" panose="020B0604020202020204" pitchFamily="34" charset="0"/>
              </a:rPr>
              <a:t> People</a:t>
            </a:r>
            <a:endParaRPr sz="2000">
              <a:latin typeface="Arial" panose="020B0604020202020204" pitchFamily="34" charset="0"/>
            </a:endParaRPr>
          </a:p>
          <a:p>
            <a:pPr algn="l"/>
            <a:r>
              <a:rPr sz="2000">
                <a:latin typeface="Arial" panose="020B0604020202020204" pitchFamily="34" charset="0"/>
              </a:rPr>
              <a:t> Tools</a:t>
            </a:r>
            <a:endParaRPr sz="2000">
              <a:latin typeface="Arial" panose="020B0604020202020204" pitchFamily="34" charset="0"/>
            </a:endParaRPr>
          </a:p>
          <a:p>
            <a:pPr algn="l"/>
            <a:r>
              <a:rPr sz="2000">
                <a:latin typeface="Arial" panose="020B0604020202020204" pitchFamily="34" charset="0"/>
              </a:rPr>
              <a:t> ....</a:t>
            </a:r>
            <a:endParaRPr sz="2000">
              <a:latin typeface="Arial" panose="020B0604020202020204" pitchFamily="34" charset="0"/>
            </a:endParaRPr>
          </a:p>
        </p:txBody>
      </p:sp>
      <p:sp>
        <p:nvSpPr>
          <p:cNvPr id="1269770" name="Rectangles 1269769"/>
          <p:cNvSpPr/>
          <p:nvPr/>
        </p:nvSpPr>
        <p:spPr>
          <a:xfrm>
            <a:off x="2438400" y="2057400"/>
            <a:ext cx="6311900" cy="4102100"/>
          </a:xfrm>
          <a:prstGeom prst="rect">
            <a:avLst/>
          </a:prstGeom>
          <a:solidFill>
            <a:schemeClr val="bg1"/>
          </a:solidFill>
          <a:ln w="12700" cap="flat" cmpd="sng">
            <a:solidFill>
              <a:schemeClr val="tx1"/>
            </a:solidFill>
            <a:prstDash val="solid"/>
            <a:miter/>
            <a:headEnd type="none" w="med" len="med"/>
            <a:tailEnd type="none" w="med" len="med"/>
          </a:ln>
        </p:spPr>
        <p:txBody>
          <a:bodyPr/>
          <a:p>
            <a:endParaRPr lang="en-US"/>
          </a:p>
        </p:txBody>
      </p:sp>
      <p:sp>
        <p:nvSpPr>
          <p:cNvPr id="1269771" name="Rectangles 1269770"/>
          <p:cNvSpPr/>
          <p:nvPr/>
        </p:nvSpPr>
        <p:spPr>
          <a:xfrm>
            <a:off x="2422525" y="2392363"/>
            <a:ext cx="3595688" cy="1006475"/>
          </a:xfrm>
          <a:prstGeom prst="rect">
            <a:avLst/>
          </a:prstGeom>
          <a:noFill/>
          <a:ln w="9525">
            <a:noFill/>
          </a:ln>
        </p:spPr>
        <p:txBody>
          <a:bodyPr wrap="none" lIns="92075" tIns="46038" rIns="92075" bIns="46038">
            <a:spAutoFit/>
          </a:bodyPr>
          <a:p>
            <a:pPr algn="l"/>
            <a:r>
              <a:rPr sz="2000">
                <a:latin typeface="Arial" panose="020B0604020202020204" pitchFamily="34" charset="0"/>
              </a:rPr>
              <a:t>Length, functionality</a:t>
            </a:r>
            <a:endParaRPr sz="2000">
              <a:latin typeface="Arial" panose="020B0604020202020204" pitchFamily="34" charset="0"/>
            </a:endParaRPr>
          </a:p>
          <a:p>
            <a:pPr algn="l"/>
            <a:r>
              <a:rPr sz="2000" err="1">
                <a:latin typeface="Arial" panose="020B0604020202020204" pitchFamily="34" charset="0"/>
              </a:rPr>
              <a:t>modularity, structuredness</a:t>
            </a:r>
            <a:r>
              <a:rPr sz="2000">
                <a:latin typeface="Arial" panose="020B0604020202020204" pitchFamily="34" charset="0"/>
              </a:rPr>
              <a:t>, </a:t>
            </a:r>
            <a:br>
              <a:rPr sz="2000">
                <a:latin typeface="Arial" panose="020B0604020202020204" pitchFamily="34" charset="0"/>
              </a:rPr>
            </a:br>
            <a:r>
              <a:rPr sz="2000">
                <a:latin typeface="Arial" panose="020B0604020202020204" pitchFamily="34" charset="0"/>
              </a:rPr>
              <a:t>reuse ....</a:t>
            </a:r>
            <a:endParaRPr sz="2000">
              <a:latin typeface="Arial" panose="020B0604020202020204" pitchFamily="34" charset="0"/>
            </a:endParaRPr>
          </a:p>
        </p:txBody>
      </p:sp>
      <p:sp>
        <p:nvSpPr>
          <p:cNvPr id="1269772" name="Rectangles 1269771"/>
          <p:cNvSpPr/>
          <p:nvPr/>
        </p:nvSpPr>
        <p:spPr>
          <a:xfrm>
            <a:off x="6461125" y="2392363"/>
            <a:ext cx="1958975" cy="1006475"/>
          </a:xfrm>
          <a:prstGeom prst="rect">
            <a:avLst/>
          </a:prstGeom>
          <a:noFill/>
          <a:ln w="9525">
            <a:noFill/>
          </a:ln>
        </p:spPr>
        <p:txBody>
          <a:bodyPr wrap="none" lIns="92075" tIns="46038" rIns="92075" bIns="46038">
            <a:spAutoFit/>
          </a:bodyPr>
          <a:p>
            <a:pPr algn="l"/>
            <a:r>
              <a:rPr sz="2000">
                <a:latin typeface="Arial" panose="020B0604020202020204" pitchFamily="34" charset="0"/>
              </a:rPr>
              <a:t>maintainability</a:t>
            </a:r>
            <a:endParaRPr sz="2000">
              <a:latin typeface="Arial" panose="020B0604020202020204" pitchFamily="34" charset="0"/>
            </a:endParaRPr>
          </a:p>
          <a:p>
            <a:pPr algn="l"/>
            <a:r>
              <a:rPr sz="2000">
                <a:latin typeface="Arial" panose="020B0604020202020204" pitchFamily="34" charset="0"/>
              </a:rPr>
              <a:t>reliability</a:t>
            </a:r>
            <a:endParaRPr sz="2000">
              <a:latin typeface="Arial" panose="020B0604020202020204" pitchFamily="34" charset="0"/>
            </a:endParaRPr>
          </a:p>
          <a:p>
            <a:pPr algn="l"/>
            <a:r>
              <a:rPr sz="2000">
                <a:latin typeface="Arial" panose="020B0604020202020204" pitchFamily="34" charset="0"/>
              </a:rPr>
              <a:t>.....</a:t>
            </a:r>
            <a:endParaRPr sz="2000">
              <a:latin typeface="Arial" panose="020B0604020202020204" pitchFamily="34" charset="0"/>
            </a:endParaRPr>
          </a:p>
        </p:txBody>
      </p:sp>
      <p:sp>
        <p:nvSpPr>
          <p:cNvPr id="1269773" name="Rectangles 1269772"/>
          <p:cNvSpPr/>
          <p:nvPr/>
        </p:nvSpPr>
        <p:spPr>
          <a:xfrm>
            <a:off x="2422525" y="3763963"/>
            <a:ext cx="3875088" cy="1006475"/>
          </a:xfrm>
          <a:prstGeom prst="rect">
            <a:avLst/>
          </a:prstGeom>
          <a:noFill/>
          <a:ln w="9525">
            <a:noFill/>
          </a:ln>
        </p:spPr>
        <p:txBody>
          <a:bodyPr wrap="none" lIns="92075" tIns="46038" rIns="92075" bIns="46038">
            <a:spAutoFit/>
          </a:bodyPr>
          <a:p>
            <a:pPr algn="l"/>
            <a:r>
              <a:rPr sz="2000">
                <a:latin typeface="Arial" panose="020B0604020202020204" pitchFamily="34" charset="0"/>
              </a:rPr>
              <a:t>time, effort, #spec faults found</a:t>
            </a:r>
            <a:endParaRPr sz="2000">
              <a:latin typeface="Arial" panose="020B0604020202020204" pitchFamily="34" charset="0"/>
            </a:endParaRPr>
          </a:p>
          <a:p>
            <a:pPr algn="l"/>
            <a:r>
              <a:rPr sz="2000">
                <a:latin typeface="Arial" panose="020B0604020202020204" pitchFamily="34" charset="0"/>
              </a:rPr>
              <a:t>time, effort, #failures observed</a:t>
            </a:r>
            <a:endParaRPr sz="2000">
              <a:latin typeface="Arial" panose="020B0604020202020204" pitchFamily="34" charset="0"/>
            </a:endParaRPr>
          </a:p>
          <a:p>
            <a:pPr algn="l"/>
            <a:r>
              <a:rPr sz="2000">
                <a:latin typeface="Arial" panose="020B0604020202020204" pitchFamily="34" charset="0"/>
              </a:rPr>
              <a:t>....</a:t>
            </a:r>
            <a:endParaRPr sz="2000">
              <a:latin typeface="Arial" panose="020B0604020202020204" pitchFamily="34" charset="0"/>
            </a:endParaRPr>
          </a:p>
        </p:txBody>
      </p:sp>
      <p:sp>
        <p:nvSpPr>
          <p:cNvPr id="1269774" name="Rectangles 1269773"/>
          <p:cNvSpPr/>
          <p:nvPr/>
        </p:nvSpPr>
        <p:spPr>
          <a:xfrm>
            <a:off x="6461125" y="3763963"/>
            <a:ext cx="2398713" cy="1006475"/>
          </a:xfrm>
          <a:prstGeom prst="rect">
            <a:avLst/>
          </a:prstGeom>
          <a:noFill/>
          <a:ln w="9525">
            <a:noFill/>
          </a:ln>
        </p:spPr>
        <p:txBody>
          <a:bodyPr wrap="none" lIns="92075" tIns="46038" rIns="92075" bIns="46038">
            <a:spAutoFit/>
          </a:bodyPr>
          <a:p>
            <a:pPr algn="l"/>
            <a:r>
              <a:rPr sz="2000">
                <a:latin typeface="Arial" panose="020B0604020202020204" pitchFamily="34" charset="0"/>
              </a:rPr>
              <a:t>stability</a:t>
            </a:r>
            <a:endParaRPr sz="2000">
              <a:latin typeface="Arial" panose="020B0604020202020204" pitchFamily="34" charset="0"/>
            </a:endParaRPr>
          </a:p>
          <a:p>
            <a:pPr algn="l"/>
            <a:r>
              <a:rPr sz="2000">
                <a:latin typeface="Arial" panose="020B0604020202020204" pitchFamily="34" charset="0"/>
              </a:rPr>
              <a:t>cost-effectiveness</a:t>
            </a:r>
            <a:endParaRPr sz="2000">
              <a:latin typeface="Arial" panose="020B0604020202020204" pitchFamily="34" charset="0"/>
            </a:endParaRPr>
          </a:p>
          <a:p>
            <a:pPr algn="l"/>
            <a:r>
              <a:rPr sz="2000">
                <a:latin typeface="Arial" panose="020B0604020202020204" pitchFamily="34" charset="0"/>
              </a:rPr>
              <a:t>....</a:t>
            </a:r>
            <a:endParaRPr sz="2000">
              <a:latin typeface="Arial" panose="020B0604020202020204" pitchFamily="34" charset="0"/>
            </a:endParaRPr>
          </a:p>
        </p:txBody>
      </p:sp>
      <p:sp>
        <p:nvSpPr>
          <p:cNvPr id="1269775" name="Rectangles 1269774"/>
          <p:cNvSpPr/>
          <p:nvPr/>
        </p:nvSpPr>
        <p:spPr>
          <a:xfrm>
            <a:off x="2422525" y="5135563"/>
            <a:ext cx="2747963" cy="1006475"/>
          </a:xfrm>
          <a:prstGeom prst="rect">
            <a:avLst/>
          </a:prstGeom>
          <a:noFill/>
          <a:ln w="9525">
            <a:noFill/>
          </a:ln>
        </p:spPr>
        <p:txBody>
          <a:bodyPr wrap="none" lIns="92075" tIns="46038" rIns="92075" bIns="46038">
            <a:spAutoFit/>
          </a:bodyPr>
          <a:p>
            <a:pPr algn="l"/>
            <a:r>
              <a:rPr sz="2000">
                <a:latin typeface="Arial" panose="020B0604020202020204" pitchFamily="34" charset="0"/>
              </a:rPr>
              <a:t>age, price, CMM level</a:t>
            </a:r>
            <a:endParaRPr sz="2000">
              <a:latin typeface="Arial" panose="020B0604020202020204" pitchFamily="34" charset="0"/>
            </a:endParaRPr>
          </a:p>
          <a:p>
            <a:pPr algn="l"/>
            <a:r>
              <a:rPr sz="2000">
                <a:latin typeface="Arial" panose="020B0604020202020204" pitchFamily="34" charset="0"/>
              </a:rPr>
              <a:t>price, size</a:t>
            </a:r>
            <a:endParaRPr sz="2000">
              <a:latin typeface="Arial" panose="020B0604020202020204" pitchFamily="34" charset="0"/>
            </a:endParaRPr>
          </a:p>
          <a:p>
            <a:pPr algn="l"/>
            <a:r>
              <a:rPr sz="2000">
                <a:latin typeface="Arial" panose="020B0604020202020204" pitchFamily="34" charset="0"/>
              </a:rPr>
              <a:t>....</a:t>
            </a:r>
            <a:endParaRPr sz="2000">
              <a:latin typeface="Arial" panose="020B0604020202020204" pitchFamily="34" charset="0"/>
            </a:endParaRPr>
          </a:p>
        </p:txBody>
      </p:sp>
      <p:sp>
        <p:nvSpPr>
          <p:cNvPr id="1269776" name="Rectangles 1269775"/>
          <p:cNvSpPr/>
          <p:nvPr/>
        </p:nvSpPr>
        <p:spPr>
          <a:xfrm>
            <a:off x="6461125" y="5135563"/>
            <a:ext cx="2170113" cy="1006475"/>
          </a:xfrm>
          <a:prstGeom prst="rect">
            <a:avLst/>
          </a:prstGeom>
          <a:noFill/>
          <a:ln w="9525">
            <a:noFill/>
          </a:ln>
        </p:spPr>
        <p:txBody>
          <a:bodyPr wrap="none" lIns="92075" tIns="46038" rIns="92075" bIns="46038">
            <a:spAutoFit/>
          </a:bodyPr>
          <a:p>
            <a:pPr algn="l"/>
            <a:r>
              <a:rPr sz="2000">
                <a:latin typeface="Arial" panose="020B0604020202020204" pitchFamily="34" charset="0"/>
              </a:rPr>
              <a:t>productivity</a:t>
            </a:r>
            <a:endParaRPr sz="2000">
              <a:latin typeface="Arial" panose="020B0604020202020204" pitchFamily="34" charset="0"/>
            </a:endParaRPr>
          </a:p>
          <a:p>
            <a:pPr algn="l"/>
            <a:r>
              <a:rPr sz="2000">
                <a:latin typeface="Arial" panose="020B0604020202020204" pitchFamily="34" charset="0"/>
              </a:rPr>
              <a:t>usability, quality</a:t>
            </a:r>
            <a:endParaRPr sz="2000">
              <a:latin typeface="Arial" panose="020B0604020202020204" pitchFamily="34" charset="0"/>
            </a:endParaRPr>
          </a:p>
          <a:p>
            <a:pPr algn="l"/>
            <a:r>
              <a:rPr sz="2000">
                <a:latin typeface="Arial" panose="020B0604020202020204" pitchFamily="34" charset="0"/>
              </a:rPr>
              <a:t>....</a:t>
            </a:r>
            <a:endParaRPr sz="2000">
              <a:latin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5394" name="Oval 955393"/>
          <p:cNvSpPr/>
          <p:nvPr/>
        </p:nvSpPr>
        <p:spPr>
          <a:xfrm>
            <a:off x="5416550" y="2216150"/>
            <a:ext cx="2806700" cy="3263900"/>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955395" name="Oval 955394"/>
          <p:cNvSpPr/>
          <p:nvPr/>
        </p:nvSpPr>
        <p:spPr>
          <a:xfrm>
            <a:off x="6635750" y="2825750"/>
            <a:ext cx="1358900" cy="2120900"/>
          </a:xfrm>
          <a:prstGeom prst="ellipse">
            <a:avLst/>
          </a:prstGeom>
          <a:solidFill>
            <a:schemeClr val="accent1"/>
          </a:solidFill>
          <a:ln w="12700" cap="flat" cmpd="sng">
            <a:solidFill>
              <a:schemeClr val="tx1"/>
            </a:solidFill>
            <a:prstDash val="solid"/>
            <a:headEnd type="none" w="med" len="med"/>
            <a:tailEnd type="none" w="med" len="med"/>
          </a:ln>
        </p:spPr>
        <p:txBody>
          <a:bodyPr/>
          <a:p>
            <a:endParaRPr lang="en-US"/>
          </a:p>
        </p:txBody>
      </p:sp>
      <p:sp>
        <p:nvSpPr>
          <p:cNvPr id="955396" name="Title 955395"/>
          <p:cNvSpPr>
            <a:spLocks noGrp="1"/>
          </p:cNvSpPr>
          <p:nvPr>
            <p:ph type="title"/>
          </p:nvPr>
        </p:nvSpPr>
        <p:spPr>
          <a:ln/>
        </p:spPr>
        <p:txBody>
          <a:bodyPr vert="horz" wrap="square" lIns="92075" tIns="46038" rIns="92075" bIns="46038" anchor="ctr"/>
          <a:p>
            <a:r>
              <a:t>Relationship between faults and failures (Adams 1984)</a:t>
            </a:r>
          </a:p>
        </p:txBody>
      </p:sp>
      <p:sp>
        <p:nvSpPr>
          <p:cNvPr id="955397" name="Oval 955396"/>
          <p:cNvSpPr/>
          <p:nvPr/>
        </p:nvSpPr>
        <p:spPr>
          <a:xfrm>
            <a:off x="615950" y="2216150"/>
            <a:ext cx="2806700" cy="3263900"/>
          </a:xfrm>
          <a:prstGeom prst="ellipse">
            <a:avLst/>
          </a:prstGeom>
          <a:solidFill>
            <a:schemeClr val="bg1"/>
          </a:solidFill>
          <a:ln w="12700" cap="flat" cmpd="sng">
            <a:solidFill>
              <a:schemeClr val="tx1"/>
            </a:solidFill>
            <a:prstDash val="solid"/>
            <a:headEnd type="none" w="med" len="med"/>
            <a:tailEnd type="none" w="med" len="med"/>
          </a:ln>
        </p:spPr>
        <p:txBody>
          <a:bodyPr/>
          <a:p>
            <a:endParaRPr lang="en-US"/>
          </a:p>
        </p:txBody>
      </p:sp>
      <p:sp>
        <p:nvSpPr>
          <p:cNvPr id="955398" name="Oval 955397"/>
          <p:cNvSpPr/>
          <p:nvPr/>
        </p:nvSpPr>
        <p:spPr>
          <a:xfrm>
            <a:off x="1835150" y="2444750"/>
            <a:ext cx="368300" cy="215900"/>
          </a:xfrm>
          <a:prstGeom prst="ellipse">
            <a:avLst/>
          </a:prstGeom>
          <a:solidFill>
            <a:schemeClr val="accent1"/>
          </a:solidFill>
          <a:ln w="12700" cap="flat" cmpd="sng">
            <a:solidFill>
              <a:schemeClr val="tx1"/>
            </a:solidFill>
            <a:prstDash val="solid"/>
            <a:headEnd type="none" w="med" len="med"/>
            <a:tailEnd type="none" w="med" len="med"/>
          </a:ln>
        </p:spPr>
        <p:txBody>
          <a:bodyPr/>
          <a:p>
            <a:endParaRPr lang="en-US"/>
          </a:p>
        </p:txBody>
      </p:sp>
      <p:sp>
        <p:nvSpPr>
          <p:cNvPr id="955399" name="Oval 955398"/>
          <p:cNvSpPr/>
          <p:nvPr/>
        </p:nvSpPr>
        <p:spPr>
          <a:xfrm>
            <a:off x="1073150" y="3663950"/>
            <a:ext cx="1892300" cy="1816100"/>
          </a:xfrm>
          <a:prstGeom prst="ellipse">
            <a:avLst/>
          </a:prstGeom>
          <a:solidFill>
            <a:schemeClr val="accent2"/>
          </a:solidFill>
          <a:ln w="12700" cap="flat" cmpd="sng">
            <a:solidFill>
              <a:schemeClr val="tx1"/>
            </a:solidFill>
            <a:prstDash val="solid"/>
            <a:headEnd type="none" w="med" len="med"/>
            <a:tailEnd type="none" w="med" len="med"/>
          </a:ln>
        </p:spPr>
        <p:txBody>
          <a:bodyPr/>
          <a:p>
            <a:endParaRPr lang="en-US"/>
          </a:p>
        </p:txBody>
      </p:sp>
      <p:sp>
        <p:nvSpPr>
          <p:cNvPr id="955400" name="Freeform 955399"/>
          <p:cNvSpPr/>
          <p:nvPr/>
        </p:nvSpPr>
        <p:spPr>
          <a:xfrm>
            <a:off x="2057400" y="2439988"/>
            <a:ext cx="4878388" cy="838200"/>
          </a:xfrm>
          <a:custGeom>
            <a:avLst/>
            <a:gdLst>
              <a:gd name="txL" fmla="*/ 0 w 21607"/>
              <a:gd name="txT" fmla="*/ 0 h 21600"/>
              <a:gd name="txR" fmla="*/ 21607 w 21607"/>
              <a:gd name="txB" fmla="*/ 21600 h 21600"/>
            </a:gdLst>
            <a:ahLst/>
            <a:cxnLst>
              <a:cxn ang="270">
                <a:pos x="0" y="0"/>
              </a:cxn>
              <a:cxn ang="0">
                <a:pos x="21607" y="21600"/>
              </a:cxn>
              <a:cxn ang="90">
                <a:pos x="7" y="21600"/>
              </a:cxn>
            </a:cxnLst>
            <a:rect l="txL" t="txT" r="txR" b="txB"/>
            <a:pathLst>
              <a:path w="21607" h="21600" fill="none">
                <a:moveTo>
                  <a:pt x="0" y="0"/>
                </a:moveTo>
                <a:arcTo wR="21600" hR="21600" stAng="-5401114" swAng="5401114"/>
              </a:path>
              <a:path w="21607" h="21600" stroke="0">
                <a:moveTo>
                  <a:pt x="0" y="0"/>
                </a:moveTo>
                <a:arcTo wR="21600" hR="21600" stAng="-5401114" swAng="5401114"/>
                <a:lnTo>
                  <a:pt x="7" y="21600"/>
                </a:lnTo>
                <a:close/>
              </a:path>
            </a:pathLst>
          </a:custGeom>
          <a:noFill/>
          <a:ln w="12700" cap="rnd" cmpd="sng">
            <a:solidFill>
              <a:schemeClr val="tx1"/>
            </a:solidFill>
            <a:prstDash val="solid"/>
            <a:headEnd type="none" w="sm" len="sm"/>
            <a:tailEnd type="stealth" w="med" len="lg"/>
          </a:ln>
        </p:spPr>
        <p:txBody>
          <a:bodyPr/>
          <a:p>
            <a:endParaRPr lang="en-US"/>
          </a:p>
        </p:txBody>
      </p:sp>
      <p:sp>
        <p:nvSpPr>
          <p:cNvPr id="955401" name="Freeform 955400"/>
          <p:cNvSpPr/>
          <p:nvPr/>
        </p:nvSpPr>
        <p:spPr>
          <a:xfrm>
            <a:off x="1981200" y="2668588"/>
            <a:ext cx="5405438" cy="2057400"/>
          </a:xfrm>
          <a:custGeom>
            <a:avLst/>
            <a:gdLst>
              <a:gd name="txL" fmla="*/ 0 w 21281"/>
              <a:gd name="txT" fmla="*/ 0 h 21600"/>
              <a:gd name="txR" fmla="*/ 21281 w 21281"/>
              <a:gd name="txB" fmla="*/ 21600 h 21600"/>
            </a:gdLst>
            <a:ahLst/>
            <a:cxnLst>
              <a:cxn ang="270">
                <a:pos x="0" y="0"/>
              </a:cxn>
              <a:cxn ang="0">
                <a:pos x="21280" y="17866"/>
              </a:cxn>
              <a:cxn ang="90">
                <a:pos x="6" y="21600"/>
              </a:cxn>
            </a:cxnLst>
            <a:rect l="txL" t="txT" r="txR" b="txB"/>
            <a:pathLst>
              <a:path w="21281" h="21600" fill="none">
                <a:moveTo>
                  <a:pt x="0" y="0"/>
                </a:moveTo>
                <a:arcTo wR="21600" hR="21600" stAng="-5400955" swAng="4803648"/>
              </a:path>
              <a:path w="21281" h="21600" stroke="0">
                <a:moveTo>
                  <a:pt x="0" y="0"/>
                </a:moveTo>
                <a:arcTo wR="21600" hR="21600" stAng="-5400955" swAng="4803648"/>
                <a:lnTo>
                  <a:pt x="6" y="21600"/>
                </a:lnTo>
                <a:close/>
              </a:path>
            </a:pathLst>
          </a:custGeom>
          <a:noFill/>
          <a:ln w="12700" cap="rnd" cmpd="sng">
            <a:solidFill>
              <a:schemeClr val="tx1"/>
            </a:solidFill>
            <a:prstDash val="solid"/>
            <a:headEnd type="none" w="sm" len="sm"/>
            <a:tailEnd type="stealth" w="med" len="lg"/>
          </a:ln>
        </p:spPr>
        <p:txBody>
          <a:bodyPr/>
          <a:p>
            <a:endParaRPr lang="en-US"/>
          </a:p>
        </p:txBody>
      </p:sp>
      <p:sp>
        <p:nvSpPr>
          <p:cNvPr id="955402" name="Freeform 955401"/>
          <p:cNvSpPr/>
          <p:nvPr/>
        </p:nvSpPr>
        <p:spPr>
          <a:xfrm>
            <a:off x="2055813" y="2516188"/>
            <a:ext cx="5259387" cy="1447800"/>
          </a:xfrm>
          <a:custGeom>
            <a:avLst/>
            <a:gdLst>
              <a:gd name="txL" fmla="*/ 0 w 21607"/>
              <a:gd name="txT" fmla="*/ 0 h 21600"/>
              <a:gd name="txR" fmla="*/ 21607 w 21607"/>
              <a:gd name="txB" fmla="*/ 21600 h 21600"/>
            </a:gdLst>
            <a:ahLst/>
            <a:cxnLst>
              <a:cxn ang="270">
                <a:pos x="0" y="0"/>
              </a:cxn>
              <a:cxn ang="0">
                <a:pos x="21607" y="21600"/>
              </a:cxn>
              <a:cxn ang="90">
                <a:pos x="7" y="21600"/>
              </a:cxn>
            </a:cxnLst>
            <a:rect l="txL" t="txT" r="txR" b="txB"/>
            <a:pathLst>
              <a:path w="21607" h="21600" fill="none">
                <a:moveTo>
                  <a:pt x="0" y="0"/>
                </a:moveTo>
                <a:arcTo wR="21600" hR="21600" stAng="-5401114" swAng="5401114"/>
              </a:path>
              <a:path w="21607" h="21600" stroke="0">
                <a:moveTo>
                  <a:pt x="0" y="0"/>
                </a:moveTo>
                <a:arcTo wR="21600" hR="21600" stAng="-5401114" swAng="5401114"/>
                <a:lnTo>
                  <a:pt x="7" y="21600"/>
                </a:lnTo>
                <a:close/>
              </a:path>
            </a:pathLst>
          </a:custGeom>
          <a:noFill/>
          <a:ln w="12700" cap="rnd" cmpd="sng">
            <a:solidFill>
              <a:schemeClr val="tx1"/>
            </a:solidFill>
            <a:prstDash val="solid"/>
            <a:headEnd type="none" w="sm" len="sm"/>
            <a:tailEnd type="stealth" w="med" len="lg"/>
          </a:ln>
        </p:spPr>
        <p:txBody>
          <a:bodyPr/>
          <a:p>
            <a:endParaRPr lang="en-US"/>
          </a:p>
        </p:txBody>
      </p:sp>
      <p:sp>
        <p:nvSpPr>
          <p:cNvPr id="955403" name="Oval 955402"/>
          <p:cNvSpPr/>
          <p:nvPr/>
        </p:nvSpPr>
        <p:spPr>
          <a:xfrm>
            <a:off x="5797550" y="4425950"/>
            <a:ext cx="292100" cy="139700"/>
          </a:xfrm>
          <a:prstGeom prst="ellipse">
            <a:avLst/>
          </a:prstGeom>
          <a:solidFill>
            <a:schemeClr val="accent2"/>
          </a:solidFill>
          <a:ln w="12700" cap="flat" cmpd="sng">
            <a:solidFill>
              <a:schemeClr val="tx1"/>
            </a:solidFill>
            <a:prstDash val="solid"/>
            <a:headEnd type="none" w="med" len="med"/>
            <a:tailEnd type="none" w="med" len="med"/>
          </a:ln>
        </p:spPr>
        <p:txBody>
          <a:bodyPr/>
          <a:p>
            <a:endParaRPr lang="en-US"/>
          </a:p>
        </p:txBody>
      </p:sp>
      <p:sp>
        <p:nvSpPr>
          <p:cNvPr id="955404" name="Freeform 955403"/>
          <p:cNvSpPr/>
          <p:nvPr/>
        </p:nvSpPr>
        <p:spPr>
          <a:xfrm>
            <a:off x="1903413" y="3887788"/>
            <a:ext cx="3963987" cy="533400"/>
          </a:xfrm>
          <a:custGeom>
            <a:avLst/>
            <a:gdLst>
              <a:gd name="txL" fmla="*/ 0 w 21609"/>
              <a:gd name="txT" fmla="*/ 0 h 21600"/>
              <a:gd name="txR" fmla="*/ 21609 w 21609"/>
              <a:gd name="txB" fmla="*/ 21600 h 21600"/>
            </a:gdLst>
            <a:ahLst/>
            <a:cxnLst>
              <a:cxn ang="270">
                <a:pos x="0" y="0"/>
              </a:cxn>
              <a:cxn ang="0">
                <a:pos x="21609" y="21600"/>
              </a:cxn>
              <a:cxn ang="90">
                <a:pos x="9" y="21600"/>
              </a:cxn>
            </a:cxnLst>
            <a:rect l="txL" t="txT" r="txR" b="txB"/>
            <a:pathLst>
              <a:path w="21609" h="21600" fill="none">
                <a:moveTo>
                  <a:pt x="0" y="0"/>
                </a:moveTo>
                <a:arcTo wR="21600" hR="21600" stAng="-5401432" swAng="5401432"/>
              </a:path>
              <a:path w="21609" h="21600" stroke="0">
                <a:moveTo>
                  <a:pt x="0" y="0"/>
                </a:moveTo>
                <a:arcTo wR="21600" hR="21600" stAng="-5401432" swAng="5401432"/>
                <a:lnTo>
                  <a:pt x="9" y="21600"/>
                </a:lnTo>
                <a:close/>
              </a:path>
            </a:pathLst>
          </a:custGeom>
          <a:noFill/>
          <a:ln w="12700" cap="rnd" cmpd="sng">
            <a:solidFill>
              <a:schemeClr val="tx1"/>
            </a:solidFill>
            <a:prstDash val="solid"/>
            <a:headEnd type="none" w="sm" len="sm"/>
            <a:tailEnd type="stealth" w="med" len="lg"/>
          </a:ln>
        </p:spPr>
        <p:txBody>
          <a:bodyPr/>
          <a:p>
            <a:endParaRPr lang="en-US"/>
          </a:p>
        </p:txBody>
      </p:sp>
      <p:sp>
        <p:nvSpPr>
          <p:cNvPr id="955405" name="Freeform 955404"/>
          <p:cNvSpPr/>
          <p:nvPr/>
        </p:nvSpPr>
        <p:spPr>
          <a:xfrm>
            <a:off x="1981200" y="4495800"/>
            <a:ext cx="3886200" cy="152400"/>
          </a:xfrm>
          <a:custGeom>
            <a:avLst/>
            <a:gdLst>
              <a:gd name="txL" fmla="*/ 0 w 21600"/>
              <a:gd name="txT" fmla="*/ 0 h 21600"/>
              <a:gd name="txR" fmla="*/ 21600 w 21600"/>
              <a:gd name="txB" fmla="*/ 21600 h 21600"/>
            </a:gdLst>
            <a:ahLst/>
            <a:cxnLst>
              <a:cxn ang="270">
                <a:pos x="21600" y="0"/>
              </a:cxn>
              <a:cxn ang="90">
                <a:pos x="0" y="21600"/>
              </a:cxn>
              <a:cxn ang="270">
                <a:pos x="0" y="0"/>
              </a:cxn>
            </a:cxnLst>
            <a:rect l="txL" t="txT" r="txR" b="txB"/>
            <a:pathLst>
              <a:path w="21600" h="21600" fill="none">
                <a:moveTo>
                  <a:pt x="21600" y="0"/>
                </a:moveTo>
                <a:arcTo wR="21600" hR="21600" stAng="0" swAng="5400000"/>
              </a:path>
              <a:path w="21600" h="21600" stroke="0">
                <a:moveTo>
                  <a:pt x="21600" y="0"/>
                </a:moveTo>
                <a:arcTo wR="21600" hR="21600" stAng="0" swAng="5400000"/>
                <a:lnTo>
                  <a:pt x="0" y="0"/>
                </a:lnTo>
                <a:close/>
              </a:path>
            </a:pathLst>
          </a:custGeom>
          <a:noFill/>
          <a:ln w="12700" cap="rnd" cmpd="sng">
            <a:solidFill>
              <a:schemeClr val="tx1"/>
            </a:solidFill>
            <a:prstDash val="solid"/>
            <a:headEnd type="stealth" w="med" len="lg"/>
            <a:tailEnd type="none" w="sm" len="sm"/>
          </a:ln>
        </p:spPr>
        <p:txBody>
          <a:bodyPr/>
          <a:p>
            <a:endParaRPr lang="en-US"/>
          </a:p>
        </p:txBody>
      </p:sp>
      <p:sp>
        <p:nvSpPr>
          <p:cNvPr id="955406" name="Freeform 955405"/>
          <p:cNvSpPr/>
          <p:nvPr/>
        </p:nvSpPr>
        <p:spPr>
          <a:xfrm>
            <a:off x="1981200" y="4495800"/>
            <a:ext cx="3886200" cy="685800"/>
          </a:xfrm>
          <a:custGeom>
            <a:avLst/>
            <a:gdLst>
              <a:gd name="txL" fmla="*/ 0 w 21600"/>
              <a:gd name="txT" fmla="*/ 0 h 21600"/>
              <a:gd name="txR" fmla="*/ 21600 w 21600"/>
              <a:gd name="txB" fmla="*/ 21600 h 21600"/>
            </a:gdLst>
            <a:ahLst/>
            <a:cxnLst>
              <a:cxn ang="270">
                <a:pos x="21600" y="0"/>
              </a:cxn>
              <a:cxn ang="90">
                <a:pos x="0" y="21600"/>
              </a:cxn>
              <a:cxn ang="270">
                <a:pos x="0" y="0"/>
              </a:cxn>
            </a:cxnLst>
            <a:rect l="txL" t="txT" r="txR" b="txB"/>
            <a:pathLst>
              <a:path w="21600" h="21600" fill="none">
                <a:moveTo>
                  <a:pt x="21600" y="0"/>
                </a:moveTo>
                <a:arcTo wR="21600" hR="21600" stAng="0" swAng="5400000"/>
              </a:path>
              <a:path w="21600" h="21600" stroke="0">
                <a:moveTo>
                  <a:pt x="21600" y="0"/>
                </a:moveTo>
                <a:arcTo wR="21600" hR="21600" stAng="0" swAng="5400000"/>
                <a:lnTo>
                  <a:pt x="0" y="0"/>
                </a:lnTo>
                <a:close/>
              </a:path>
            </a:pathLst>
          </a:custGeom>
          <a:noFill/>
          <a:ln w="12700" cap="rnd" cmpd="sng">
            <a:solidFill>
              <a:schemeClr val="tx1"/>
            </a:solidFill>
            <a:prstDash val="solid"/>
            <a:headEnd type="stealth" w="med" len="lg"/>
            <a:tailEnd type="none" w="sm" len="sm"/>
          </a:ln>
        </p:spPr>
        <p:txBody>
          <a:bodyPr/>
          <a:p>
            <a:endParaRPr lang="en-US"/>
          </a:p>
        </p:txBody>
      </p:sp>
      <p:sp>
        <p:nvSpPr>
          <p:cNvPr id="955407" name="Freeform 955406"/>
          <p:cNvSpPr/>
          <p:nvPr/>
        </p:nvSpPr>
        <p:spPr>
          <a:xfrm>
            <a:off x="1903413" y="4192588"/>
            <a:ext cx="3963987" cy="304800"/>
          </a:xfrm>
          <a:custGeom>
            <a:avLst/>
            <a:gdLst>
              <a:gd name="txL" fmla="*/ 0 w 21609"/>
              <a:gd name="txT" fmla="*/ 0 h 21600"/>
              <a:gd name="txR" fmla="*/ 21609 w 21609"/>
              <a:gd name="txB" fmla="*/ 21600 h 21600"/>
            </a:gdLst>
            <a:ahLst/>
            <a:cxnLst>
              <a:cxn ang="270">
                <a:pos x="0" y="0"/>
              </a:cxn>
              <a:cxn ang="0">
                <a:pos x="21609" y="21600"/>
              </a:cxn>
              <a:cxn ang="90">
                <a:pos x="9" y="21600"/>
              </a:cxn>
            </a:cxnLst>
            <a:rect l="txL" t="txT" r="txR" b="txB"/>
            <a:pathLst>
              <a:path w="21609" h="21600" fill="none">
                <a:moveTo>
                  <a:pt x="0" y="0"/>
                </a:moveTo>
                <a:arcTo wR="21600" hR="21600" stAng="-5401432" swAng="5401432"/>
              </a:path>
              <a:path w="21609" h="21600" stroke="0">
                <a:moveTo>
                  <a:pt x="0" y="0"/>
                </a:moveTo>
                <a:arcTo wR="21600" hR="21600" stAng="-5401432" swAng="5401432"/>
                <a:lnTo>
                  <a:pt x="9" y="21600"/>
                </a:lnTo>
                <a:close/>
              </a:path>
            </a:pathLst>
          </a:custGeom>
          <a:noFill/>
          <a:ln w="12700" cap="rnd" cmpd="sng">
            <a:solidFill>
              <a:schemeClr val="tx1"/>
            </a:solidFill>
            <a:prstDash val="solid"/>
            <a:headEnd type="none" w="sm" len="sm"/>
            <a:tailEnd type="stealth" w="med" len="lg"/>
          </a:ln>
        </p:spPr>
        <p:txBody>
          <a:bodyPr/>
          <a:p>
            <a:endParaRPr lang="en-US"/>
          </a:p>
        </p:txBody>
      </p:sp>
      <p:sp>
        <p:nvSpPr>
          <p:cNvPr id="955408" name="Rectangles 955407"/>
          <p:cNvSpPr/>
          <p:nvPr/>
        </p:nvSpPr>
        <p:spPr>
          <a:xfrm>
            <a:off x="669925" y="1935163"/>
            <a:ext cx="876300" cy="396875"/>
          </a:xfrm>
          <a:prstGeom prst="rect">
            <a:avLst/>
          </a:prstGeom>
          <a:noFill/>
          <a:ln w="9525">
            <a:noFill/>
          </a:ln>
        </p:spPr>
        <p:txBody>
          <a:bodyPr wrap="none" lIns="92075" tIns="46038" rIns="92075" bIns="46038">
            <a:spAutoFit/>
          </a:bodyPr>
          <a:p>
            <a:pPr algn="l"/>
            <a:r>
              <a:rPr sz="2000" b="0">
                <a:latin typeface="Arial" panose="020B0604020202020204" pitchFamily="34" charset="0"/>
              </a:rPr>
              <a:t>Faults</a:t>
            </a:r>
            <a:endParaRPr sz="2000" b="0">
              <a:latin typeface="Arial" panose="020B0604020202020204" pitchFamily="34" charset="0"/>
            </a:endParaRPr>
          </a:p>
        </p:txBody>
      </p:sp>
      <p:sp>
        <p:nvSpPr>
          <p:cNvPr id="955409" name="Rectangles 955408"/>
          <p:cNvSpPr/>
          <p:nvPr/>
        </p:nvSpPr>
        <p:spPr>
          <a:xfrm>
            <a:off x="4860925" y="1858963"/>
            <a:ext cx="3006725" cy="396875"/>
          </a:xfrm>
          <a:prstGeom prst="rect">
            <a:avLst/>
          </a:prstGeom>
          <a:noFill/>
          <a:ln w="9525">
            <a:noFill/>
          </a:ln>
        </p:spPr>
        <p:txBody>
          <a:bodyPr wrap="none" lIns="92075" tIns="46038" rIns="92075" bIns="46038">
            <a:spAutoFit/>
          </a:bodyPr>
          <a:p>
            <a:pPr algn="l"/>
            <a:r>
              <a:rPr sz="2000" b="0">
                <a:latin typeface="Arial" panose="020B0604020202020204" pitchFamily="34" charset="0"/>
              </a:rPr>
              <a:t>Failures (sized by MTTF)</a:t>
            </a:r>
            <a:endParaRPr sz="2000" b="0">
              <a:latin typeface="Arial" panose="020B0604020202020204" pitchFamily="34" charset="0"/>
            </a:endParaRPr>
          </a:p>
        </p:txBody>
      </p:sp>
      <p:sp>
        <p:nvSpPr>
          <p:cNvPr id="955410" name="Rectangles 955409"/>
          <p:cNvSpPr/>
          <p:nvPr/>
        </p:nvSpPr>
        <p:spPr>
          <a:xfrm>
            <a:off x="442913" y="5837238"/>
            <a:ext cx="7897812" cy="579437"/>
          </a:xfrm>
          <a:prstGeom prst="rect">
            <a:avLst/>
          </a:prstGeom>
          <a:noFill/>
          <a:ln w="9525">
            <a:noFill/>
          </a:ln>
        </p:spPr>
        <p:txBody>
          <a:bodyPr wrap="none" lIns="92075" tIns="46038" rIns="92075" bIns="46038">
            <a:spAutoFit/>
          </a:bodyPr>
          <a:p>
            <a:pPr algn="l"/>
            <a:r>
              <a:rPr sz="3200">
                <a:latin typeface="Arial" panose="020B0604020202020204" pitchFamily="34" charset="0"/>
              </a:rPr>
              <a:t>35% of all faults </a:t>
            </a:r>
            <a:r>
              <a:rPr sz="2400">
                <a:latin typeface="Arial" panose="020B0604020202020204" pitchFamily="34" charset="0"/>
              </a:rPr>
              <a:t>only lead to</a:t>
            </a:r>
            <a:r>
              <a:rPr sz="2800">
                <a:latin typeface="Arial" panose="020B0604020202020204" pitchFamily="34" charset="0"/>
              </a:rPr>
              <a:t> </a:t>
            </a:r>
            <a:r>
              <a:rPr sz="1600">
                <a:latin typeface="Arial" panose="020B0604020202020204" pitchFamily="34" charset="0"/>
              </a:rPr>
              <a:t>very</a:t>
            </a:r>
            <a:r>
              <a:rPr sz="1200">
                <a:latin typeface="Arial" panose="020B0604020202020204" pitchFamily="34" charset="0"/>
              </a:rPr>
              <a:t> rare failures (MTTF&gt;5000 years)</a:t>
            </a:r>
            <a:endParaRPr sz="1200">
              <a:latin typeface="Arial" panose="020B0604020202020204" pitchFamily="34" charset="0"/>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le 106497"/>
          <p:cNvSpPr>
            <a:spLocks noGrp="1"/>
          </p:cNvSpPr>
          <p:nvPr>
            <p:ph type="title"/>
          </p:nvPr>
        </p:nvSpPr>
        <p:spPr>
          <a:xfrm>
            <a:off x="533400" y="628650"/>
            <a:ext cx="8001000" cy="666750"/>
          </a:xfrm>
          <a:ln/>
        </p:spPr>
        <p:txBody>
          <a:bodyPr vert="horz" wrap="square" lIns="92075" tIns="46038" rIns="92075" bIns="46038" anchor="ctr"/>
          <a:p>
            <a:r>
              <a:t>The relationship between faults and failures</a:t>
            </a:r>
          </a:p>
        </p:txBody>
      </p:sp>
      <p:sp>
        <p:nvSpPr>
          <p:cNvPr id="106499" name="Text Placeholder 106498"/>
          <p:cNvSpPr>
            <a:spLocks noGrp="1"/>
          </p:cNvSpPr>
          <p:nvPr>
            <p:ph type="body" idx="1"/>
          </p:nvPr>
        </p:nvSpPr>
        <p:spPr>
          <a:ln/>
        </p:spPr>
        <p:txBody>
          <a:bodyPr vert="horz" wrap="square" lIns="92075" tIns="46038" rIns="92075" bIns="46038" anchor="t"/>
          <a:p>
            <a:r>
              <a:t>Most faults are benign</a:t>
            </a:r>
          </a:p>
          <a:p>
            <a:r>
              <a:t>For most faults: removal will not lead to greatly improved reliability</a:t>
            </a:r>
          </a:p>
          <a:p>
            <a:r>
              <a:t>Large reliability improvements only come when we eliminate the small proportion of faults which lead to the more frequent failures</a:t>
            </a:r>
          </a:p>
          <a:p>
            <a:r>
              <a:t>Does not mean we should stop looking for faults, but warns us to be careful about equating fault counts with reliability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08545"/>
          <p:cNvSpPr>
            <a:spLocks noGrp="1"/>
          </p:cNvSpPr>
          <p:nvPr>
            <p:ph type="title"/>
          </p:nvPr>
        </p:nvSpPr>
        <p:spPr>
          <a:ln/>
        </p:spPr>
        <p:txBody>
          <a:bodyPr vert="horz" wrap="square" lIns="92075" tIns="46038" rIns="92075" bIns="46038" anchor="ctr"/>
          <a:p>
            <a:r>
              <a:t>The ‘defect density’ measure: an important health warning</a:t>
            </a:r>
          </a:p>
        </p:txBody>
      </p:sp>
      <p:sp>
        <p:nvSpPr>
          <p:cNvPr id="108547" name="Text Placeholder 108546"/>
          <p:cNvSpPr>
            <a:spLocks noGrp="1"/>
          </p:cNvSpPr>
          <p:nvPr>
            <p:ph type="body" idx="1"/>
          </p:nvPr>
        </p:nvSpPr>
        <p:spPr>
          <a:ln/>
        </p:spPr>
        <p:txBody>
          <a:bodyPr vert="horz" wrap="square" lIns="92075" tIns="46038" rIns="92075" bIns="46038" anchor="t"/>
          <a:p>
            <a:pPr>
              <a:lnSpc>
                <a:spcPct val="80000"/>
              </a:lnSpc>
            </a:pPr>
            <a:r>
              <a:t>Defects = {faults} </a:t>
            </a:r>
            <a:r>
              <a:rPr>
                <a:latin typeface="Symbol" panose="05050102010706020507" charset="2"/>
              </a:rPr>
              <a:t>È</a:t>
            </a:r>
            <a:r>
              <a:t>  {failures}</a:t>
            </a:r>
          </a:p>
          <a:p>
            <a:pPr lvl="1">
              <a:lnSpc>
                <a:spcPct val="80000"/>
              </a:lnSpc>
            </a:pPr>
            <a:r>
              <a:t>but sometimes defects = {faults} or defects = {failures}</a:t>
            </a:r>
            <a:br/>
          </a:p>
          <a:p>
            <a:pPr>
              <a:lnSpc>
                <a:spcPct val="80000"/>
              </a:lnSpc>
            </a:pPr>
            <a:r>
              <a:t>System defect density =</a:t>
            </a:r>
          </a:p>
          <a:p>
            <a:pPr lvl="1">
              <a:lnSpc>
                <a:spcPct val="80000"/>
              </a:lnSpc>
            </a:pPr>
          </a:p>
          <a:p>
            <a:pPr lvl="1">
              <a:lnSpc>
                <a:spcPct val="80000"/>
              </a:lnSpc>
            </a:pPr>
            <a:r>
              <a:t> where size is usually measured as thousands of lines of code (KLOC)</a:t>
            </a:r>
          </a:p>
          <a:p>
            <a:pPr>
              <a:lnSpc>
                <a:spcPct val="80000"/>
              </a:lnSpc>
            </a:pPr>
            <a:r>
              <a:t>Defect density is used as a de-facto measure of software quality.</a:t>
            </a:r>
          </a:p>
          <a:p>
            <a:pPr lvl="1">
              <a:lnSpc>
                <a:spcPct val="80000"/>
              </a:lnSpc>
            </a:pPr>
            <a:r>
              <a:t>in the light of the Adams’ data this is very dangerous</a:t>
            </a:r>
          </a:p>
          <a:p>
            <a:pPr>
              <a:lnSpc>
                <a:spcPct val="80000"/>
              </a:lnSpc>
            </a:pPr>
            <a:r>
              <a:t>What are industry ‘norms’ and what do they mean?</a:t>
            </a:r>
          </a:p>
        </p:txBody>
      </p:sp>
      <p:sp>
        <p:nvSpPr>
          <p:cNvPr id="108549" name="Straight Connector 108548"/>
          <p:cNvSpPr/>
          <p:nvPr/>
        </p:nvSpPr>
        <p:spPr>
          <a:xfrm>
            <a:off x="5064125" y="3124200"/>
            <a:ext cx="3346450" cy="1588"/>
          </a:xfrm>
          <a:prstGeom prst="line">
            <a:avLst/>
          </a:prstGeom>
          <a:ln w="14351" cap="flat" cmpd="sng">
            <a:solidFill>
              <a:schemeClr val="tx1"/>
            </a:solidFill>
            <a:prstDash val="solid"/>
            <a:headEnd type="none" w="med" len="med"/>
            <a:tailEnd type="none" w="med" len="med"/>
          </a:ln>
        </p:spPr>
      </p:sp>
      <p:sp>
        <p:nvSpPr>
          <p:cNvPr id="108550" name="Rectangles 108549"/>
          <p:cNvSpPr/>
          <p:nvPr/>
        </p:nvSpPr>
        <p:spPr>
          <a:xfrm>
            <a:off x="4713288" y="2743200"/>
            <a:ext cx="3654425" cy="365125"/>
          </a:xfrm>
          <a:prstGeom prst="rect">
            <a:avLst/>
          </a:prstGeom>
          <a:noFill/>
          <a:ln w="9525">
            <a:noFill/>
          </a:ln>
        </p:spPr>
        <p:txBody>
          <a:bodyPr wrap="none" lIns="0" tIns="0" rIns="0" bIns="0">
            <a:spAutoFit/>
          </a:bodyPr>
          <a:p>
            <a:r>
              <a:rPr lang="en-US" altLang="x-none" sz="2400">
                <a:latin typeface="Arial" panose="020B0604020202020204" pitchFamily="34" charset="0"/>
              </a:rPr>
              <a:t>number of defects found</a:t>
            </a:r>
            <a:r>
              <a:rPr lang="en-US" altLang="x-none" sz="2400" b="0">
                <a:latin typeface="Arial" panose="020B0604020202020204" pitchFamily="34" charset="0"/>
              </a:rPr>
              <a:t> </a:t>
            </a:r>
            <a:endParaRPr lang="en-US" altLang="x-none">
              <a:effectLst>
                <a:outerShdw blurRad="38100" dist="38100" dir="2700000">
                  <a:srgbClr val="C0C0C0"/>
                </a:outerShdw>
              </a:effectLst>
              <a:latin typeface="Arial" panose="020B0604020202020204" pitchFamily="34" charset="0"/>
            </a:endParaRPr>
          </a:p>
        </p:txBody>
      </p:sp>
      <p:sp>
        <p:nvSpPr>
          <p:cNvPr id="108551" name="Rectangles 108550"/>
          <p:cNvSpPr/>
          <p:nvPr/>
        </p:nvSpPr>
        <p:spPr>
          <a:xfrm>
            <a:off x="5635625" y="3124200"/>
            <a:ext cx="1712913" cy="365125"/>
          </a:xfrm>
          <a:prstGeom prst="rect">
            <a:avLst/>
          </a:prstGeom>
          <a:noFill/>
          <a:ln w="9525">
            <a:noFill/>
          </a:ln>
        </p:spPr>
        <p:txBody>
          <a:bodyPr wrap="none" lIns="0" tIns="0" rIns="0" bIns="0">
            <a:spAutoFit/>
          </a:bodyPr>
          <a:p>
            <a:r>
              <a:rPr lang="en-US" altLang="x-none" sz="2400">
                <a:latin typeface="Arial" panose="020B0604020202020204" pitchFamily="34" charset="0"/>
              </a:rPr>
              <a:t>system size</a:t>
            </a:r>
            <a:endParaRPr lang="en-US" altLang="x-none">
              <a:effectLst>
                <a:outerShdw blurRad="38100" dist="38100" dir="2700000">
                  <a:srgbClr val="C0C0C0"/>
                </a:outerShdw>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959490" name="Title 959489"/>
          <p:cNvSpPr>
            <a:spLocks noGrp="1"/>
          </p:cNvSpPr>
          <p:nvPr>
            <p:ph type="title"/>
          </p:nvPr>
        </p:nvSpPr>
        <p:spPr/>
        <p:txBody>
          <a:bodyPr lIns="92075" tIns="46038" rIns="92075" bIns="46038" anchor="ctr"/>
          <a:p>
            <a:r>
              <a:rPr lang="en-US" altLang="x-none"/>
              <a:t>Software quality - relevance</a:t>
            </a:r>
            <a:endParaRPr lang="en-US" altLang="x-none"/>
          </a:p>
        </p:txBody>
      </p:sp>
      <p:sp>
        <p:nvSpPr>
          <p:cNvPr id="959493" name="Rectangles 959492"/>
          <p:cNvSpPr/>
          <p:nvPr/>
        </p:nvSpPr>
        <p:spPr>
          <a:xfrm>
            <a:off x="1758950" y="4267200"/>
            <a:ext cx="1336675" cy="914400"/>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pPr algn="ctr"/>
            <a:r>
              <a:rPr lang="en-US" altLang="x-none">
                <a:latin typeface="Arial" panose="020B0604020202020204" pitchFamily="34" charset="0"/>
              </a:rPr>
              <a:t>Process </a:t>
            </a:r>
            <a:endParaRPr lang="en-US" altLang="x-none">
              <a:latin typeface="Arial" panose="020B0604020202020204" pitchFamily="34" charset="0"/>
            </a:endParaRPr>
          </a:p>
          <a:p>
            <a:pPr algn="ctr"/>
            <a:r>
              <a:rPr lang="en-US" altLang="x-none">
                <a:latin typeface="Arial" panose="020B0604020202020204" pitchFamily="34" charset="0"/>
              </a:rPr>
              <a:t>maturity/stability</a:t>
            </a:r>
            <a:endParaRPr lang="en-US" altLang="x-none">
              <a:latin typeface="Arial" panose="020B0604020202020204" pitchFamily="34" charset="0"/>
            </a:endParaRPr>
          </a:p>
          <a:p>
            <a:pPr algn="ctr"/>
            <a:endParaRPr lang="en-US" altLang="x-none">
              <a:latin typeface="Arial" panose="020B0604020202020204" pitchFamily="34" charset="0"/>
            </a:endParaRPr>
          </a:p>
          <a:p>
            <a:pPr algn="ctr"/>
            <a:r>
              <a:rPr lang="en-US" altLang="x-none" i="1">
                <a:latin typeface="Arial" panose="020B0604020202020204" pitchFamily="34" charset="0"/>
              </a:rPr>
              <a:t>capability index</a:t>
            </a:r>
            <a:endParaRPr lang="en-US" altLang="x-none">
              <a:latin typeface="Arial" panose="020B0604020202020204" pitchFamily="34" charset="0"/>
            </a:endParaRPr>
          </a:p>
        </p:txBody>
      </p:sp>
      <p:sp>
        <p:nvSpPr>
          <p:cNvPr id="959494" name="Rectangles 959493"/>
          <p:cNvSpPr/>
          <p:nvPr/>
        </p:nvSpPr>
        <p:spPr>
          <a:xfrm>
            <a:off x="5978525" y="3276600"/>
            <a:ext cx="1970088" cy="1143000"/>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pPr algn="ctr"/>
            <a:r>
              <a:rPr lang="en-US" altLang="x-none">
                <a:latin typeface="Arial" panose="020B0604020202020204" pitchFamily="34" charset="0"/>
              </a:rPr>
              <a:t>Technical product</a:t>
            </a:r>
            <a:endParaRPr lang="en-US" altLang="x-none">
              <a:latin typeface="Arial" panose="020B0604020202020204" pitchFamily="34" charset="0"/>
            </a:endParaRPr>
          </a:p>
          <a:p>
            <a:pPr algn="ctr"/>
            <a:r>
              <a:rPr lang="en-US" altLang="x-none">
                <a:latin typeface="Arial" panose="020B0604020202020204" pitchFamily="34" charset="0"/>
              </a:rPr>
              <a:t> quality </a:t>
            </a:r>
            <a:endParaRPr lang="en-US" altLang="x-none">
              <a:latin typeface="Arial" panose="020B0604020202020204" pitchFamily="34" charset="0"/>
            </a:endParaRPr>
          </a:p>
          <a:p>
            <a:pPr algn="ctr"/>
            <a:endParaRPr lang="en-US" altLang="x-none">
              <a:latin typeface="Arial" panose="020B0604020202020204" pitchFamily="34" charset="0"/>
            </a:endParaRPr>
          </a:p>
          <a:p>
            <a:pPr algn="ctr"/>
            <a:r>
              <a:rPr lang="en-US" altLang="x-none" i="1">
                <a:latin typeface="Arial" panose="020B0604020202020204" pitchFamily="34" charset="0"/>
              </a:rPr>
              <a:t>delivered defects</a:t>
            </a:r>
            <a:endParaRPr lang="en-US" altLang="x-none" i="1">
              <a:latin typeface="Arial" panose="020B0604020202020204" pitchFamily="34" charset="0"/>
            </a:endParaRPr>
          </a:p>
          <a:p>
            <a:pPr algn="ctr"/>
            <a:r>
              <a:rPr lang="en-US" altLang="x-none" i="1">
                <a:latin typeface="Arial" panose="020B0604020202020204" pitchFamily="34" charset="0"/>
              </a:rPr>
              <a:t>per KLOC</a:t>
            </a:r>
            <a:endParaRPr lang="en-US" altLang="x-none" i="1">
              <a:latin typeface="Arial" panose="020B0604020202020204" pitchFamily="34" charset="0"/>
            </a:endParaRPr>
          </a:p>
        </p:txBody>
      </p:sp>
      <p:sp>
        <p:nvSpPr>
          <p:cNvPr id="959495" name="Rectangles 959494"/>
          <p:cNvSpPr/>
          <p:nvPr/>
        </p:nvSpPr>
        <p:spPr>
          <a:xfrm>
            <a:off x="3727450" y="3810000"/>
            <a:ext cx="1617663" cy="1295400"/>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pPr algn="ctr"/>
            <a:r>
              <a:rPr lang="en-US" altLang="x-none">
                <a:latin typeface="Arial" panose="020B0604020202020204" pitchFamily="34" charset="0"/>
              </a:rPr>
              <a:t>Conformance to</a:t>
            </a:r>
            <a:endParaRPr lang="en-US" altLang="x-none">
              <a:latin typeface="Arial" panose="020B0604020202020204" pitchFamily="34" charset="0"/>
            </a:endParaRPr>
          </a:p>
          <a:p>
            <a:pPr algn="ctr"/>
            <a:r>
              <a:rPr lang="en-US" altLang="x-none">
                <a:latin typeface="Arial" panose="020B0604020202020204" pitchFamily="34" charset="0"/>
              </a:rPr>
              <a:t>schedule</a:t>
            </a:r>
            <a:endParaRPr lang="en-US" altLang="x-none">
              <a:latin typeface="Arial" panose="020B0604020202020204" pitchFamily="34" charset="0"/>
            </a:endParaRPr>
          </a:p>
          <a:p>
            <a:pPr algn="ctr"/>
            <a:endParaRPr lang="en-US" altLang="x-none">
              <a:latin typeface="Arial" panose="020B0604020202020204" pitchFamily="34" charset="0"/>
            </a:endParaRPr>
          </a:p>
          <a:p>
            <a:pPr algn="ctr"/>
            <a:r>
              <a:rPr lang="en-US" altLang="x-none" i="1">
                <a:latin typeface="Arial" panose="020B0604020202020204" pitchFamily="34" charset="0"/>
              </a:rPr>
              <a:t>deviation from</a:t>
            </a:r>
            <a:endParaRPr lang="en-US" altLang="x-none" i="1">
              <a:latin typeface="Arial" panose="020B0604020202020204" pitchFamily="34" charset="0"/>
            </a:endParaRPr>
          </a:p>
          <a:p>
            <a:pPr algn="ctr"/>
            <a:r>
              <a:rPr lang="en-US" altLang="x-none" i="1">
                <a:latin typeface="Arial" panose="020B0604020202020204" pitchFamily="34" charset="0"/>
              </a:rPr>
              <a:t>planned budgets/</a:t>
            </a:r>
            <a:endParaRPr lang="en-US" altLang="x-none" i="1">
              <a:latin typeface="Arial" panose="020B0604020202020204" pitchFamily="34" charset="0"/>
            </a:endParaRPr>
          </a:p>
          <a:p>
            <a:pPr algn="ctr"/>
            <a:r>
              <a:rPr lang="en-US" altLang="x-none" i="1">
                <a:latin typeface="Arial" panose="020B0604020202020204" pitchFamily="34" charset="0"/>
              </a:rPr>
              <a:t>requirements</a:t>
            </a:r>
            <a:endParaRPr lang="en-US" altLang="x-none" i="1">
              <a:latin typeface="Arial" panose="020B0604020202020204" pitchFamily="34" charset="0"/>
            </a:endParaRPr>
          </a:p>
        </p:txBody>
      </p:sp>
      <p:sp>
        <p:nvSpPr>
          <p:cNvPr id="959496" name="Rectangles 959495"/>
          <p:cNvSpPr/>
          <p:nvPr/>
        </p:nvSpPr>
        <p:spPr>
          <a:xfrm>
            <a:off x="1476375" y="2514600"/>
            <a:ext cx="1336675" cy="914400"/>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pPr algn="ctr"/>
            <a:r>
              <a:rPr lang="en-US" altLang="x-none">
                <a:latin typeface="Arial" panose="020B0604020202020204" pitchFamily="34" charset="0"/>
              </a:rPr>
              <a:t>Productivity</a:t>
            </a:r>
            <a:endParaRPr lang="en-US" altLang="x-none">
              <a:latin typeface="Arial" panose="020B0604020202020204" pitchFamily="34" charset="0"/>
            </a:endParaRPr>
          </a:p>
          <a:p>
            <a:pPr algn="ctr"/>
            <a:endParaRPr lang="en-US" altLang="x-none">
              <a:latin typeface="Arial" panose="020B0604020202020204" pitchFamily="34" charset="0"/>
            </a:endParaRPr>
          </a:p>
          <a:p>
            <a:pPr algn="ctr"/>
            <a:r>
              <a:rPr lang="en-US" altLang="x-none" i="1">
                <a:latin typeface="Arial" panose="020B0604020202020204" pitchFamily="34" charset="0"/>
              </a:rPr>
              <a:t>LOC or FP </a:t>
            </a:r>
            <a:endParaRPr lang="en-US" altLang="x-none" i="1">
              <a:latin typeface="Arial" panose="020B0604020202020204" pitchFamily="34" charset="0"/>
            </a:endParaRPr>
          </a:p>
          <a:p>
            <a:pPr algn="ctr"/>
            <a:r>
              <a:rPr lang="en-US" altLang="x-none" i="1">
                <a:latin typeface="Arial" panose="020B0604020202020204" pitchFamily="34" charset="0"/>
              </a:rPr>
              <a:t>per month</a:t>
            </a:r>
            <a:endParaRPr lang="en-US" altLang="x-none" i="1">
              <a:latin typeface="Arial" panose="020B0604020202020204" pitchFamily="34" charset="0"/>
            </a:endParaRPr>
          </a:p>
        </p:txBody>
      </p:sp>
      <p:sp>
        <p:nvSpPr>
          <p:cNvPr id="959497" name="Rectangles 959496"/>
          <p:cNvSpPr/>
          <p:nvPr/>
        </p:nvSpPr>
        <p:spPr>
          <a:xfrm>
            <a:off x="4852988" y="2133600"/>
            <a:ext cx="1336675" cy="914400"/>
          </a:xfrm>
          <a:prstGeom prst="rect">
            <a:avLst/>
          </a:prstGeom>
          <a:solidFill>
            <a:schemeClr val="bg1"/>
          </a:solidFill>
          <a:ln w="12700" cap="flat" cmpd="sng">
            <a:solidFill>
              <a:schemeClr val="tx1"/>
            </a:solidFill>
            <a:prstDash val="solid"/>
            <a:miter/>
            <a:headEnd type="none" w="sm" len="sm"/>
            <a:tailEnd type="none" w="sm" len="sm"/>
          </a:ln>
        </p:spPr>
        <p:txBody>
          <a:bodyPr wrap="none" anchor="ctr"/>
          <a:p>
            <a:pPr algn="ctr"/>
            <a:r>
              <a:rPr lang="en-US" altLang="x-none">
                <a:latin typeface="Arial" panose="020B0604020202020204" pitchFamily="34" charset="0"/>
              </a:rPr>
              <a:t>Timeliness</a:t>
            </a:r>
            <a:endParaRPr lang="en-US" altLang="x-none">
              <a:latin typeface="Arial" panose="020B0604020202020204" pitchFamily="34" charset="0"/>
            </a:endParaRPr>
          </a:p>
          <a:p>
            <a:pPr algn="ctr"/>
            <a:endParaRPr lang="en-US" altLang="x-none">
              <a:latin typeface="Arial" panose="020B0604020202020204" pitchFamily="34" charset="0"/>
            </a:endParaRPr>
          </a:p>
          <a:p>
            <a:pPr algn="ctr"/>
            <a:r>
              <a:rPr lang="en-US" altLang="x-none" i="1">
                <a:latin typeface="Arial" panose="020B0604020202020204" pitchFamily="34" charset="0"/>
              </a:rPr>
              <a:t>Time to market</a:t>
            </a:r>
            <a:endParaRPr lang="en-US" altLang="x-none" i="1">
              <a:latin typeface="Arial" panose="020B0604020202020204" pitchFamily="34" charset="0"/>
            </a:endParaRPr>
          </a:p>
        </p:txBody>
      </p:sp>
      <p:sp>
        <p:nvSpPr>
          <p:cNvPr id="959498" name="Freeform 959497"/>
          <p:cNvSpPr/>
          <p:nvPr/>
        </p:nvSpPr>
        <p:spPr>
          <a:xfrm>
            <a:off x="1336675" y="1828800"/>
            <a:ext cx="6119813" cy="4267200"/>
          </a:xfrm>
          <a:custGeom>
            <a:avLst/>
            <a:gdLst/>
            <a:ahLst/>
            <a:cxnLst/>
            <a:pathLst>
              <a:path w="4813" h="2928">
                <a:moveTo>
                  <a:pt x="0" y="0"/>
                </a:moveTo>
                <a:lnTo>
                  <a:pt x="0" y="2928"/>
                </a:lnTo>
                <a:lnTo>
                  <a:pt x="4813" y="2928"/>
                </a:lnTo>
              </a:path>
            </a:pathLst>
          </a:custGeom>
          <a:noFill/>
          <a:ln w="12700" cap="flat" cmpd="sng">
            <a:solidFill>
              <a:schemeClr val="tx1">
                <a:alpha val="100000"/>
              </a:schemeClr>
            </a:solidFill>
            <a:prstDash val="solid"/>
            <a:headEnd type="none" w="sm" len="sm"/>
            <a:tailEnd type="none" w="sm" len="sm"/>
          </a:ln>
        </p:spPr>
        <p:txBody>
          <a:bodyPr/>
          <a:p>
            <a:endParaRPr lang="en-US"/>
          </a:p>
        </p:txBody>
      </p:sp>
      <p:sp>
        <p:nvSpPr>
          <p:cNvPr id="959499" name="Text Box 959498"/>
          <p:cNvSpPr txBox="1"/>
          <p:nvPr/>
        </p:nvSpPr>
        <p:spPr>
          <a:xfrm>
            <a:off x="3424238" y="6172200"/>
            <a:ext cx="2124075" cy="304800"/>
          </a:xfrm>
          <a:prstGeom prst="rect">
            <a:avLst/>
          </a:prstGeom>
          <a:noFill/>
          <a:ln w="12700">
            <a:noFill/>
          </a:ln>
        </p:spPr>
        <p:txBody>
          <a:bodyPr wrap="none" anchor="t">
            <a:spAutoFit/>
          </a:bodyPr>
          <a:p>
            <a:r>
              <a:rPr lang="en-US" altLang="x-none">
                <a:effectLst>
                  <a:outerShdw blurRad="38100" dist="38100" dir="2700000">
                    <a:srgbClr val="C0C0C0"/>
                  </a:outerShdw>
                </a:effectLst>
                <a:latin typeface="Arial" panose="020B0604020202020204" pitchFamily="34" charset="0"/>
              </a:rPr>
              <a:t>Relevance to customer</a:t>
            </a:r>
            <a:endParaRPr lang="en-US" altLang="x-none">
              <a:effectLst>
                <a:outerShdw blurRad="38100" dist="38100" dir="2700000">
                  <a:srgbClr val="C0C0C0"/>
                </a:outerShdw>
              </a:effectLst>
              <a:latin typeface="Arial" panose="020B0604020202020204" pitchFamily="34" charset="0"/>
            </a:endParaRPr>
          </a:p>
        </p:txBody>
      </p:sp>
      <p:sp>
        <p:nvSpPr>
          <p:cNvPr id="959500" name="Text Box 959499"/>
          <p:cNvSpPr txBox="1"/>
          <p:nvPr/>
        </p:nvSpPr>
        <p:spPr>
          <a:xfrm>
            <a:off x="0" y="2743200"/>
            <a:ext cx="1276350" cy="517525"/>
          </a:xfrm>
          <a:prstGeom prst="rect">
            <a:avLst/>
          </a:prstGeom>
          <a:noFill/>
          <a:ln w="12700">
            <a:noFill/>
          </a:ln>
        </p:spPr>
        <p:txBody>
          <a:bodyPr wrap="none" anchor="t">
            <a:spAutoFit/>
          </a:bodyPr>
          <a:p>
            <a:r>
              <a:rPr lang="en-US" altLang="x-none">
                <a:effectLst>
                  <a:outerShdw blurRad="38100" dist="38100" dir="2700000">
                    <a:srgbClr val="C0C0C0"/>
                  </a:outerShdw>
                </a:effectLst>
                <a:latin typeface="Arial" panose="020B0604020202020204" pitchFamily="34" charset="0"/>
              </a:rPr>
              <a:t>Relevance to</a:t>
            </a:r>
            <a:endParaRPr lang="en-US" altLang="x-none">
              <a:effectLst>
                <a:outerShdw blurRad="38100" dist="38100" dir="2700000">
                  <a:srgbClr val="C0C0C0"/>
                </a:outerShdw>
              </a:effectLst>
              <a:latin typeface="Arial" panose="020B0604020202020204" pitchFamily="34" charset="0"/>
            </a:endParaRPr>
          </a:p>
          <a:p>
            <a:r>
              <a:rPr lang="en-US" altLang="x-none">
                <a:effectLst>
                  <a:outerShdw blurRad="38100" dist="38100" dir="2700000">
                    <a:srgbClr val="C0C0C0"/>
                  </a:outerShdw>
                </a:effectLst>
                <a:latin typeface="Arial" panose="020B0604020202020204" pitchFamily="34" charset="0"/>
              </a:rPr>
              <a:t>producer </a:t>
            </a:r>
            <a:endParaRPr lang="en-US" altLang="x-none">
              <a:effectLst>
                <a:outerShdw blurRad="38100" dist="38100" dir="2700000">
                  <a:srgbClr val="C0C0C0"/>
                </a:outerShdw>
              </a:effectLst>
              <a:latin typeface="Arial" panose="020B0604020202020204" pitchFamily="34" charset="0"/>
            </a:endParaRPr>
          </a:p>
        </p:txBody>
      </p:sp>
      <p:sp>
        <p:nvSpPr>
          <p:cNvPr id="959501" name="Text Box 959500"/>
          <p:cNvSpPr txBox="1"/>
          <p:nvPr/>
        </p:nvSpPr>
        <p:spPr>
          <a:xfrm>
            <a:off x="877888" y="6096000"/>
            <a:ext cx="479425" cy="304800"/>
          </a:xfrm>
          <a:prstGeom prst="rect">
            <a:avLst/>
          </a:prstGeom>
          <a:noFill/>
          <a:ln w="12700">
            <a:noFill/>
          </a:ln>
        </p:spPr>
        <p:txBody>
          <a:bodyPr wrap="none" anchor="t">
            <a:spAutoFit/>
          </a:bodyPr>
          <a:p>
            <a:r>
              <a:rPr lang="en-US" altLang="x-none">
                <a:latin typeface="Arial" panose="020B0604020202020204" pitchFamily="34" charset="0"/>
              </a:rPr>
              <a:t>low</a:t>
            </a:r>
            <a:endParaRPr lang="en-US" altLang="x-none">
              <a:effectLst>
                <a:outerShdw blurRad="38100" dist="38100" dir="2700000">
                  <a:srgbClr val="C0C0C0"/>
                </a:outerShdw>
              </a:effectLst>
              <a:latin typeface="Arial" panose="020B0604020202020204" pitchFamily="34" charset="0"/>
            </a:endParaRPr>
          </a:p>
        </p:txBody>
      </p:sp>
      <p:sp>
        <p:nvSpPr>
          <p:cNvPr id="959502" name="Text Box 959501"/>
          <p:cNvSpPr txBox="1"/>
          <p:nvPr/>
        </p:nvSpPr>
        <p:spPr>
          <a:xfrm>
            <a:off x="7342188" y="6172200"/>
            <a:ext cx="557212" cy="304800"/>
          </a:xfrm>
          <a:prstGeom prst="rect">
            <a:avLst/>
          </a:prstGeom>
          <a:noFill/>
          <a:ln w="12700">
            <a:noFill/>
          </a:ln>
        </p:spPr>
        <p:txBody>
          <a:bodyPr wrap="none" anchor="t">
            <a:spAutoFit/>
          </a:bodyPr>
          <a:p>
            <a:r>
              <a:rPr lang="en-US" altLang="x-none">
                <a:latin typeface="Arial" panose="020B0604020202020204" pitchFamily="34" charset="0"/>
              </a:rPr>
              <a:t>high</a:t>
            </a:r>
            <a:endParaRPr lang="en-US" altLang="x-none">
              <a:effectLst>
                <a:outerShdw blurRad="38100" dist="38100" dir="2700000">
                  <a:srgbClr val="C0C0C0"/>
                </a:outerShdw>
              </a:effectLst>
              <a:latin typeface="Arial" panose="020B0604020202020204" pitchFamily="34" charset="0"/>
            </a:endParaRPr>
          </a:p>
        </p:txBody>
      </p:sp>
      <p:sp>
        <p:nvSpPr>
          <p:cNvPr id="959503" name="Text Box 959502"/>
          <p:cNvSpPr txBox="1"/>
          <p:nvPr/>
        </p:nvSpPr>
        <p:spPr>
          <a:xfrm>
            <a:off x="660400" y="1752600"/>
            <a:ext cx="557213" cy="304800"/>
          </a:xfrm>
          <a:prstGeom prst="rect">
            <a:avLst/>
          </a:prstGeom>
          <a:noFill/>
          <a:ln w="12700">
            <a:noFill/>
          </a:ln>
        </p:spPr>
        <p:txBody>
          <a:bodyPr wrap="none" anchor="t">
            <a:spAutoFit/>
          </a:bodyPr>
          <a:p>
            <a:r>
              <a:rPr lang="en-US" altLang="x-none">
                <a:latin typeface="Arial" panose="020B0604020202020204" pitchFamily="34" charset="0"/>
              </a:rPr>
              <a:t>high</a:t>
            </a:r>
            <a:endParaRPr lang="en-US" altLang="x-none">
              <a:effectLst>
                <a:outerShdw blurRad="38100" dist="38100" dir="2700000">
                  <a:srgbClr val="C0C0C0"/>
                </a:outerShdw>
              </a:effectLst>
              <a:latin typeface="Arial" panose="020B0604020202020204" pitchFamily="34" charset="0"/>
            </a:endParaRPr>
          </a:p>
        </p:txBody>
      </p:sp>
      <p:sp>
        <p:nvSpPr>
          <p:cNvPr id="959504" name="Straight Connector 959503"/>
          <p:cNvSpPr/>
          <p:nvPr/>
        </p:nvSpPr>
        <p:spPr>
          <a:xfrm>
            <a:off x="1476375" y="2895600"/>
            <a:ext cx="1336675" cy="0"/>
          </a:xfrm>
          <a:prstGeom prst="line">
            <a:avLst/>
          </a:prstGeom>
          <a:ln w="12700" cap="flat" cmpd="sng">
            <a:solidFill>
              <a:schemeClr val="tx1"/>
            </a:solidFill>
            <a:prstDash val="solid"/>
            <a:headEnd type="none" w="sm" len="sm"/>
            <a:tailEnd type="none" w="sm" len="sm"/>
          </a:ln>
        </p:spPr>
      </p:sp>
      <p:sp>
        <p:nvSpPr>
          <p:cNvPr id="959505" name="Straight Connector 959504"/>
          <p:cNvSpPr/>
          <p:nvPr/>
        </p:nvSpPr>
        <p:spPr>
          <a:xfrm>
            <a:off x="4852988" y="2590800"/>
            <a:ext cx="1336675" cy="0"/>
          </a:xfrm>
          <a:prstGeom prst="line">
            <a:avLst/>
          </a:prstGeom>
          <a:ln w="12700" cap="flat" cmpd="sng">
            <a:solidFill>
              <a:schemeClr val="tx1"/>
            </a:solidFill>
            <a:prstDash val="solid"/>
            <a:headEnd type="none" w="sm" len="sm"/>
            <a:tailEnd type="none" w="sm" len="sm"/>
          </a:ln>
        </p:spPr>
      </p:sp>
      <p:sp>
        <p:nvSpPr>
          <p:cNvPr id="959506" name="Straight Connector 959505"/>
          <p:cNvSpPr/>
          <p:nvPr/>
        </p:nvSpPr>
        <p:spPr>
          <a:xfrm>
            <a:off x="1758950" y="4876800"/>
            <a:ext cx="1336675" cy="0"/>
          </a:xfrm>
          <a:prstGeom prst="line">
            <a:avLst/>
          </a:prstGeom>
          <a:ln w="12700" cap="flat" cmpd="sng">
            <a:solidFill>
              <a:schemeClr val="tx1"/>
            </a:solidFill>
            <a:prstDash val="solid"/>
            <a:headEnd type="none" w="sm" len="sm"/>
            <a:tailEnd type="none" w="sm" len="sm"/>
          </a:ln>
        </p:spPr>
      </p:sp>
      <p:sp>
        <p:nvSpPr>
          <p:cNvPr id="959507" name="Straight Connector 959506"/>
          <p:cNvSpPr/>
          <p:nvPr/>
        </p:nvSpPr>
        <p:spPr>
          <a:xfrm>
            <a:off x="3727450" y="4419600"/>
            <a:ext cx="1617663" cy="0"/>
          </a:xfrm>
          <a:prstGeom prst="line">
            <a:avLst/>
          </a:prstGeom>
          <a:ln w="12700" cap="flat" cmpd="sng">
            <a:solidFill>
              <a:schemeClr val="tx1"/>
            </a:solidFill>
            <a:prstDash val="solid"/>
            <a:headEnd type="none" w="sm" len="sm"/>
            <a:tailEnd type="none" w="sm" len="sm"/>
          </a:ln>
        </p:spPr>
      </p:sp>
      <p:sp>
        <p:nvSpPr>
          <p:cNvPr id="959508" name="Straight Connector 959507"/>
          <p:cNvSpPr/>
          <p:nvPr/>
        </p:nvSpPr>
        <p:spPr>
          <a:xfrm>
            <a:off x="5978525" y="3886200"/>
            <a:ext cx="1970088" cy="0"/>
          </a:xfrm>
          <a:prstGeom prst="line">
            <a:avLst/>
          </a:prstGeom>
          <a:ln w="12700" cap="flat" cmpd="sng">
            <a:solidFill>
              <a:schemeClr val="tx1"/>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
        <p:nvSpPr>
          <p:cNvPr id="432130" name="Title 432129"/>
          <p:cNvSpPr>
            <a:spLocks noGrp="1"/>
          </p:cNvSpPr>
          <p:nvPr>
            <p:ph type="title"/>
          </p:nvPr>
        </p:nvSpPr>
        <p:spPr>
          <a:xfrm>
            <a:off x="838200" y="381000"/>
            <a:ext cx="7391400" cy="762000"/>
          </a:xfrm>
        </p:spPr>
        <p:txBody>
          <a:bodyPr vert="horz" wrap="square" lIns="92075" tIns="46038" rIns="92075" bIns="46038" anchor="ctr"/>
          <a:p>
            <a:r>
              <a:t>Software Quality Models</a:t>
            </a:r>
          </a:p>
        </p:txBody>
      </p:sp>
      <p:sp>
        <p:nvSpPr>
          <p:cNvPr id="432131" name="Rectangles 432130"/>
          <p:cNvSpPr/>
          <p:nvPr/>
        </p:nvSpPr>
        <p:spPr>
          <a:xfrm>
            <a:off x="4959350" y="2139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Accuracy</a:t>
            </a:r>
            <a:endParaRPr>
              <a:latin typeface="Arial" panose="020B0604020202020204" pitchFamily="34" charset="0"/>
            </a:endParaRPr>
          </a:p>
        </p:txBody>
      </p:sp>
      <p:sp>
        <p:nvSpPr>
          <p:cNvPr id="432132" name="Rectangles 432131"/>
          <p:cNvSpPr/>
          <p:nvPr/>
        </p:nvSpPr>
        <p:spPr>
          <a:xfrm>
            <a:off x="4959350" y="2520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Consistency</a:t>
            </a:r>
            <a:endParaRPr>
              <a:latin typeface="Arial" panose="020B0604020202020204" pitchFamily="34" charset="0"/>
            </a:endParaRPr>
          </a:p>
        </p:txBody>
      </p:sp>
      <p:sp>
        <p:nvSpPr>
          <p:cNvPr id="432133" name="Rectangles 432132"/>
          <p:cNvSpPr/>
          <p:nvPr/>
        </p:nvSpPr>
        <p:spPr>
          <a:xfrm>
            <a:off x="4959350" y="2901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Device Efficiency</a:t>
            </a:r>
            <a:endParaRPr>
              <a:latin typeface="Arial" panose="020B0604020202020204" pitchFamily="34" charset="0"/>
            </a:endParaRPr>
          </a:p>
        </p:txBody>
      </p:sp>
      <p:sp>
        <p:nvSpPr>
          <p:cNvPr id="432134" name="Rectangles 432133"/>
          <p:cNvSpPr/>
          <p:nvPr/>
        </p:nvSpPr>
        <p:spPr>
          <a:xfrm>
            <a:off x="4959350" y="3282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Accessibility</a:t>
            </a:r>
            <a:endParaRPr>
              <a:latin typeface="Arial" panose="020B0604020202020204" pitchFamily="34" charset="0"/>
            </a:endParaRPr>
          </a:p>
        </p:txBody>
      </p:sp>
      <p:sp>
        <p:nvSpPr>
          <p:cNvPr id="432135" name="Rectangles 432134"/>
          <p:cNvSpPr/>
          <p:nvPr/>
        </p:nvSpPr>
        <p:spPr>
          <a:xfrm>
            <a:off x="4959350" y="3663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Completeness</a:t>
            </a:r>
            <a:endParaRPr>
              <a:latin typeface="Arial" panose="020B0604020202020204" pitchFamily="34" charset="0"/>
            </a:endParaRPr>
          </a:p>
        </p:txBody>
      </p:sp>
      <p:sp>
        <p:nvSpPr>
          <p:cNvPr id="432136" name="Rectangles 432135"/>
          <p:cNvSpPr/>
          <p:nvPr/>
        </p:nvSpPr>
        <p:spPr>
          <a:xfrm>
            <a:off x="4959350" y="4044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err="1">
                <a:latin typeface="Arial" panose="020B0604020202020204" pitchFamily="34" charset="0"/>
              </a:rPr>
              <a:t>Structuredness</a:t>
            </a:r>
            <a:endParaRPr err="1">
              <a:latin typeface="Arial" panose="020B0604020202020204" pitchFamily="34" charset="0"/>
            </a:endParaRPr>
          </a:p>
        </p:txBody>
      </p:sp>
      <p:sp>
        <p:nvSpPr>
          <p:cNvPr id="432137" name="Rectangles 432136"/>
          <p:cNvSpPr/>
          <p:nvPr/>
        </p:nvSpPr>
        <p:spPr>
          <a:xfrm>
            <a:off x="4959350" y="4425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Conciseness</a:t>
            </a:r>
            <a:endParaRPr>
              <a:latin typeface="Arial" panose="020B0604020202020204" pitchFamily="34" charset="0"/>
            </a:endParaRPr>
          </a:p>
        </p:txBody>
      </p:sp>
      <p:sp>
        <p:nvSpPr>
          <p:cNvPr id="432138" name="Rectangles 432137"/>
          <p:cNvSpPr/>
          <p:nvPr/>
        </p:nvSpPr>
        <p:spPr>
          <a:xfrm>
            <a:off x="4959350" y="4806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Device independence</a:t>
            </a:r>
            <a:endParaRPr>
              <a:latin typeface="Arial" panose="020B0604020202020204" pitchFamily="34" charset="0"/>
            </a:endParaRPr>
          </a:p>
        </p:txBody>
      </p:sp>
      <p:sp>
        <p:nvSpPr>
          <p:cNvPr id="432139" name="Rectangles 432138"/>
          <p:cNvSpPr/>
          <p:nvPr/>
        </p:nvSpPr>
        <p:spPr>
          <a:xfrm>
            <a:off x="4959350" y="5187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err="1">
                <a:latin typeface="Arial" panose="020B0604020202020204" pitchFamily="34" charset="0"/>
              </a:rPr>
              <a:t>Legability</a:t>
            </a:r>
            <a:endParaRPr err="1">
              <a:latin typeface="Arial" panose="020B0604020202020204" pitchFamily="34" charset="0"/>
            </a:endParaRPr>
          </a:p>
        </p:txBody>
      </p:sp>
      <p:sp>
        <p:nvSpPr>
          <p:cNvPr id="432140" name="Rectangles 432139"/>
          <p:cNvSpPr/>
          <p:nvPr/>
        </p:nvSpPr>
        <p:spPr>
          <a:xfrm>
            <a:off x="4959350" y="5568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Self-descriptiveness</a:t>
            </a:r>
            <a:endParaRPr>
              <a:latin typeface="Arial" panose="020B0604020202020204" pitchFamily="34" charset="0"/>
            </a:endParaRPr>
          </a:p>
        </p:txBody>
      </p:sp>
      <p:sp>
        <p:nvSpPr>
          <p:cNvPr id="432141" name="Rectangles 432140"/>
          <p:cNvSpPr/>
          <p:nvPr/>
        </p:nvSpPr>
        <p:spPr>
          <a:xfrm>
            <a:off x="4959350" y="5949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Traceability</a:t>
            </a:r>
            <a:endParaRPr>
              <a:latin typeface="Arial" panose="020B0604020202020204" pitchFamily="34" charset="0"/>
            </a:endParaRPr>
          </a:p>
        </p:txBody>
      </p:sp>
      <p:sp>
        <p:nvSpPr>
          <p:cNvPr id="432142" name="Rectangles 432141"/>
          <p:cNvSpPr/>
          <p:nvPr/>
        </p:nvSpPr>
        <p:spPr>
          <a:xfrm>
            <a:off x="4959350" y="1758950"/>
            <a:ext cx="2044700" cy="215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a:latin typeface="Arial" panose="020B0604020202020204" pitchFamily="34" charset="0"/>
              </a:rPr>
              <a:t>Communicativeness</a:t>
            </a:r>
            <a:endParaRPr>
              <a:latin typeface="Arial" panose="020B0604020202020204" pitchFamily="34" charset="0"/>
            </a:endParaRPr>
          </a:p>
        </p:txBody>
      </p:sp>
      <p:grpSp>
        <p:nvGrpSpPr>
          <p:cNvPr id="432143" name="Group 432142"/>
          <p:cNvGrpSpPr/>
          <p:nvPr/>
        </p:nvGrpSpPr>
        <p:grpSpPr>
          <a:xfrm>
            <a:off x="2444750" y="1987550"/>
            <a:ext cx="1435100" cy="3949700"/>
            <a:chOff x="1540" y="1252"/>
            <a:chExt cx="904" cy="2488"/>
          </a:xfrm>
        </p:grpSpPr>
        <p:sp>
          <p:nvSpPr>
            <p:cNvPr id="432144" name="Rectangles 432143"/>
            <p:cNvSpPr/>
            <p:nvPr/>
          </p:nvSpPr>
          <p:spPr>
            <a:xfrm>
              <a:off x="1540" y="1626"/>
              <a:ext cx="904" cy="24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Reliability</a:t>
              </a:r>
              <a:endParaRPr sz="1600">
                <a:latin typeface="Arial" panose="020B0604020202020204" pitchFamily="34" charset="0"/>
              </a:endParaRPr>
            </a:p>
          </p:txBody>
        </p:sp>
        <p:sp>
          <p:nvSpPr>
            <p:cNvPr id="432145" name="Rectangles 432144"/>
            <p:cNvSpPr/>
            <p:nvPr/>
          </p:nvSpPr>
          <p:spPr>
            <a:xfrm>
              <a:off x="1540" y="2001"/>
              <a:ext cx="904" cy="241"/>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Efficiency</a:t>
              </a:r>
              <a:endParaRPr sz="1600">
                <a:latin typeface="Arial" panose="020B0604020202020204" pitchFamily="34" charset="0"/>
              </a:endParaRPr>
            </a:p>
          </p:txBody>
        </p:sp>
        <p:sp>
          <p:nvSpPr>
            <p:cNvPr id="432146" name="Rectangles 432145"/>
            <p:cNvSpPr/>
            <p:nvPr/>
          </p:nvSpPr>
          <p:spPr>
            <a:xfrm>
              <a:off x="1540" y="2375"/>
              <a:ext cx="904" cy="24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Reusability</a:t>
              </a:r>
              <a:endParaRPr sz="1600">
                <a:latin typeface="Arial" panose="020B0604020202020204" pitchFamily="34" charset="0"/>
              </a:endParaRPr>
            </a:p>
          </p:txBody>
        </p:sp>
        <p:sp>
          <p:nvSpPr>
            <p:cNvPr id="432147" name="Rectangles 432146"/>
            <p:cNvSpPr/>
            <p:nvPr/>
          </p:nvSpPr>
          <p:spPr>
            <a:xfrm>
              <a:off x="1540" y="2750"/>
              <a:ext cx="904" cy="241"/>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Maintainability</a:t>
              </a:r>
              <a:endParaRPr sz="1600">
                <a:latin typeface="Arial" panose="020B0604020202020204" pitchFamily="34" charset="0"/>
              </a:endParaRPr>
            </a:p>
          </p:txBody>
        </p:sp>
        <p:sp>
          <p:nvSpPr>
            <p:cNvPr id="432148" name="Rectangles 432147"/>
            <p:cNvSpPr/>
            <p:nvPr/>
          </p:nvSpPr>
          <p:spPr>
            <a:xfrm>
              <a:off x="1540" y="3124"/>
              <a:ext cx="904" cy="24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Portability</a:t>
              </a:r>
              <a:endParaRPr sz="1600">
                <a:latin typeface="Arial" panose="020B0604020202020204" pitchFamily="34" charset="0"/>
              </a:endParaRPr>
            </a:p>
          </p:txBody>
        </p:sp>
        <p:sp>
          <p:nvSpPr>
            <p:cNvPr id="432149" name="Rectangles 432148"/>
            <p:cNvSpPr/>
            <p:nvPr/>
          </p:nvSpPr>
          <p:spPr>
            <a:xfrm>
              <a:off x="1540" y="3498"/>
              <a:ext cx="904" cy="24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Testability</a:t>
              </a:r>
              <a:endParaRPr sz="1600">
                <a:latin typeface="Arial" panose="020B0604020202020204" pitchFamily="34" charset="0"/>
              </a:endParaRPr>
            </a:p>
          </p:txBody>
        </p:sp>
        <p:sp>
          <p:nvSpPr>
            <p:cNvPr id="432150" name="Rectangles 432149"/>
            <p:cNvSpPr/>
            <p:nvPr/>
          </p:nvSpPr>
          <p:spPr>
            <a:xfrm>
              <a:off x="1540" y="1252"/>
              <a:ext cx="904" cy="242"/>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Usability</a:t>
              </a:r>
              <a:endParaRPr sz="1600">
                <a:latin typeface="Arial" panose="020B0604020202020204" pitchFamily="34" charset="0"/>
              </a:endParaRPr>
            </a:p>
          </p:txBody>
        </p:sp>
      </p:grpSp>
      <p:sp>
        <p:nvSpPr>
          <p:cNvPr id="432151" name="Rectangles 432150"/>
          <p:cNvSpPr/>
          <p:nvPr/>
        </p:nvSpPr>
        <p:spPr>
          <a:xfrm>
            <a:off x="615950" y="2520950"/>
            <a:ext cx="1206500" cy="596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Product</a:t>
            </a:r>
            <a:endParaRPr sz="1600">
              <a:latin typeface="Arial" panose="020B0604020202020204" pitchFamily="34" charset="0"/>
            </a:endParaRPr>
          </a:p>
          <a:p>
            <a:pPr algn="ctr"/>
            <a:r>
              <a:rPr sz="1600">
                <a:latin typeface="Arial" panose="020B0604020202020204" pitchFamily="34" charset="0"/>
              </a:rPr>
              <a:t>operation</a:t>
            </a:r>
            <a:endParaRPr sz="1600">
              <a:latin typeface="Arial" panose="020B0604020202020204" pitchFamily="34" charset="0"/>
            </a:endParaRPr>
          </a:p>
        </p:txBody>
      </p:sp>
      <p:sp>
        <p:nvSpPr>
          <p:cNvPr id="432152" name="Rectangles 432151"/>
          <p:cNvSpPr/>
          <p:nvPr/>
        </p:nvSpPr>
        <p:spPr>
          <a:xfrm>
            <a:off x="692150" y="4654550"/>
            <a:ext cx="1206500" cy="596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Product</a:t>
            </a:r>
            <a:endParaRPr sz="1600">
              <a:latin typeface="Arial" panose="020B0604020202020204" pitchFamily="34" charset="0"/>
            </a:endParaRPr>
          </a:p>
          <a:p>
            <a:pPr algn="ctr"/>
            <a:r>
              <a:rPr sz="1600">
                <a:latin typeface="Arial" panose="020B0604020202020204" pitchFamily="34" charset="0"/>
              </a:rPr>
              <a:t>revision</a:t>
            </a:r>
            <a:endParaRPr sz="1600">
              <a:latin typeface="Arial" panose="020B0604020202020204" pitchFamily="34" charset="0"/>
            </a:endParaRPr>
          </a:p>
        </p:txBody>
      </p:sp>
      <p:sp>
        <p:nvSpPr>
          <p:cNvPr id="432153" name="Rectangles 432152"/>
          <p:cNvSpPr/>
          <p:nvPr/>
        </p:nvSpPr>
        <p:spPr>
          <a:xfrm>
            <a:off x="7473950" y="1758950"/>
            <a:ext cx="1130300" cy="4406900"/>
          </a:xfrm>
          <a:prstGeom prst="rect">
            <a:avLst/>
          </a:prstGeom>
          <a:solidFill>
            <a:schemeClr val="bg1"/>
          </a:solidFill>
          <a:ln w="12700" cap="flat" cmpd="sng">
            <a:solidFill>
              <a:schemeClr val="tx1"/>
            </a:solidFill>
            <a:prstDash val="solid"/>
            <a:miter/>
            <a:headEnd type="none" w="med" len="med"/>
            <a:tailEnd type="none" w="med" len="med"/>
          </a:ln>
        </p:spPr>
        <p:txBody>
          <a:bodyPr wrap="none" lIns="92075" tIns="46038" rIns="92075" bIns="46038" anchor="ctr"/>
          <a:p>
            <a:pPr algn="ctr"/>
            <a:r>
              <a:rPr sz="1600">
                <a:latin typeface="Arial" panose="020B0604020202020204" pitchFamily="34" charset="0"/>
              </a:rPr>
              <a:t>METRICS</a:t>
            </a:r>
            <a:endParaRPr sz="1600">
              <a:latin typeface="Arial" panose="020B0604020202020204" pitchFamily="34" charset="0"/>
            </a:endParaRPr>
          </a:p>
        </p:txBody>
      </p:sp>
      <p:sp>
        <p:nvSpPr>
          <p:cNvPr id="432154" name="Straight Connector 432153"/>
          <p:cNvSpPr/>
          <p:nvPr/>
        </p:nvSpPr>
        <p:spPr>
          <a:xfrm flipV="1">
            <a:off x="1828800" y="2209800"/>
            <a:ext cx="609600" cy="609600"/>
          </a:xfrm>
          <a:prstGeom prst="line">
            <a:avLst/>
          </a:prstGeom>
          <a:ln w="12700" cap="flat" cmpd="sng">
            <a:solidFill>
              <a:schemeClr val="tx1"/>
            </a:solidFill>
            <a:prstDash val="solid"/>
            <a:headEnd type="none" w="sm" len="sm"/>
            <a:tailEnd type="stealth" w="med" len="lg"/>
          </a:ln>
        </p:spPr>
      </p:sp>
      <p:sp>
        <p:nvSpPr>
          <p:cNvPr id="432155" name="Straight Connector 432154"/>
          <p:cNvSpPr/>
          <p:nvPr/>
        </p:nvSpPr>
        <p:spPr>
          <a:xfrm>
            <a:off x="1828800" y="2819400"/>
            <a:ext cx="609600" cy="0"/>
          </a:xfrm>
          <a:prstGeom prst="line">
            <a:avLst/>
          </a:prstGeom>
          <a:ln w="12700" cap="flat" cmpd="sng">
            <a:solidFill>
              <a:schemeClr val="tx1"/>
            </a:solidFill>
            <a:prstDash val="solid"/>
            <a:headEnd type="none" w="sm" len="sm"/>
            <a:tailEnd type="stealth" w="med" len="lg"/>
          </a:ln>
        </p:spPr>
      </p:sp>
      <p:sp>
        <p:nvSpPr>
          <p:cNvPr id="432156" name="Straight Connector 432155"/>
          <p:cNvSpPr/>
          <p:nvPr/>
        </p:nvSpPr>
        <p:spPr>
          <a:xfrm>
            <a:off x="1828800" y="2819400"/>
            <a:ext cx="609600" cy="533400"/>
          </a:xfrm>
          <a:prstGeom prst="line">
            <a:avLst/>
          </a:prstGeom>
          <a:ln w="12700" cap="flat" cmpd="sng">
            <a:solidFill>
              <a:schemeClr val="tx1"/>
            </a:solidFill>
            <a:prstDash val="solid"/>
            <a:headEnd type="none" w="sm" len="sm"/>
            <a:tailEnd type="stealth" w="med" len="lg"/>
          </a:ln>
        </p:spPr>
      </p:sp>
      <p:sp>
        <p:nvSpPr>
          <p:cNvPr id="432157" name="Straight Connector 432156"/>
          <p:cNvSpPr/>
          <p:nvPr/>
        </p:nvSpPr>
        <p:spPr>
          <a:xfrm flipV="1">
            <a:off x="1905000" y="3962400"/>
            <a:ext cx="533400" cy="1066800"/>
          </a:xfrm>
          <a:prstGeom prst="line">
            <a:avLst/>
          </a:prstGeom>
          <a:ln w="12700" cap="flat" cmpd="sng">
            <a:solidFill>
              <a:schemeClr val="tx1"/>
            </a:solidFill>
            <a:prstDash val="solid"/>
            <a:headEnd type="none" w="sm" len="sm"/>
            <a:tailEnd type="stealth" w="med" len="lg"/>
          </a:ln>
        </p:spPr>
      </p:sp>
      <p:sp>
        <p:nvSpPr>
          <p:cNvPr id="432158" name="Straight Connector 432157"/>
          <p:cNvSpPr/>
          <p:nvPr/>
        </p:nvSpPr>
        <p:spPr>
          <a:xfrm flipV="1">
            <a:off x="1905000" y="4572000"/>
            <a:ext cx="533400" cy="457200"/>
          </a:xfrm>
          <a:prstGeom prst="line">
            <a:avLst/>
          </a:prstGeom>
          <a:ln w="12700" cap="flat" cmpd="sng">
            <a:solidFill>
              <a:schemeClr val="tx1"/>
            </a:solidFill>
            <a:prstDash val="solid"/>
            <a:headEnd type="none" w="sm" len="sm"/>
            <a:tailEnd type="stealth" w="med" len="lg"/>
          </a:ln>
        </p:spPr>
      </p:sp>
      <p:sp>
        <p:nvSpPr>
          <p:cNvPr id="432159" name="Straight Connector 432158"/>
          <p:cNvSpPr/>
          <p:nvPr/>
        </p:nvSpPr>
        <p:spPr>
          <a:xfrm>
            <a:off x="1905000" y="5029200"/>
            <a:ext cx="533400" cy="76200"/>
          </a:xfrm>
          <a:prstGeom prst="line">
            <a:avLst/>
          </a:prstGeom>
          <a:ln w="12700" cap="flat" cmpd="sng">
            <a:solidFill>
              <a:schemeClr val="tx1"/>
            </a:solidFill>
            <a:prstDash val="solid"/>
            <a:headEnd type="none" w="sm" len="sm"/>
            <a:tailEnd type="stealth" w="med" len="lg"/>
          </a:ln>
        </p:spPr>
      </p:sp>
      <p:sp>
        <p:nvSpPr>
          <p:cNvPr id="432160" name="Straight Connector 432159"/>
          <p:cNvSpPr/>
          <p:nvPr/>
        </p:nvSpPr>
        <p:spPr>
          <a:xfrm>
            <a:off x="1905000" y="5029200"/>
            <a:ext cx="533400" cy="685800"/>
          </a:xfrm>
          <a:prstGeom prst="line">
            <a:avLst/>
          </a:prstGeom>
          <a:ln w="12700" cap="flat" cmpd="sng">
            <a:solidFill>
              <a:schemeClr val="tx1"/>
            </a:solidFill>
            <a:prstDash val="solid"/>
            <a:headEnd type="none" w="sm" len="sm"/>
            <a:tailEnd type="stealth" w="med" len="lg"/>
          </a:ln>
        </p:spPr>
      </p:sp>
      <p:sp>
        <p:nvSpPr>
          <p:cNvPr id="432161" name="Straight Connector 432160"/>
          <p:cNvSpPr/>
          <p:nvPr/>
        </p:nvSpPr>
        <p:spPr>
          <a:xfrm flipV="1">
            <a:off x="3886200" y="1905000"/>
            <a:ext cx="1066800" cy="228600"/>
          </a:xfrm>
          <a:prstGeom prst="line">
            <a:avLst/>
          </a:prstGeom>
          <a:ln w="12700" cap="flat" cmpd="sng">
            <a:solidFill>
              <a:schemeClr val="tx1"/>
            </a:solidFill>
            <a:prstDash val="solid"/>
            <a:headEnd type="none" w="sm" len="sm"/>
            <a:tailEnd type="stealth" w="med" len="lg"/>
          </a:ln>
        </p:spPr>
      </p:sp>
      <p:sp>
        <p:nvSpPr>
          <p:cNvPr id="432162" name="Straight Connector 432161"/>
          <p:cNvSpPr/>
          <p:nvPr/>
        </p:nvSpPr>
        <p:spPr>
          <a:xfrm>
            <a:off x="3886200" y="2133600"/>
            <a:ext cx="1066800" cy="1219200"/>
          </a:xfrm>
          <a:prstGeom prst="line">
            <a:avLst/>
          </a:prstGeom>
          <a:ln w="12700" cap="flat" cmpd="sng">
            <a:solidFill>
              <a:schemeClr val="tx1"/>
            </a:solidFill>
            <a:prstDash val="solid"/>
            <a:headEnd type="none" w="sm" len="sm"/>
            <a:tailEnd type="stealth" w="med" len="lg"/>
          </a:ln>
        </p:spPr>
      </p:sp>
      <p:sp>
        <p:nvSpPr>
          <p:cNvPr id="432163" name="Straight Connector 432162"/>
          <p:cNvSpPr/>
          <p:nvPr/>
        </p:nvSpPr>
        <p:spPr>
          <a:xfrm flipV="1">
            <a:off x="3886200" y="2286000"/>
            <a:ext cx="1066800" cy="457200"/>
          </a:xfrm>
          <a:prstGeom prst="line">
            <a:avLst/>
          </a:prstGeom>
          <a:ln w="12700" cap="flat" cmpd="sng">
            <a:solidFill>
              <a:schemeClr val="tx1"/>
            </a:solidFill>
            <a:prstDash val="solid"/>
            <a:headEnd type="none" w="sm" len="sm"/>
            <a:tailEnd type="stealth" w="med" len="lg"/>
          </a:ln>
        </p:spPr>
      </p:sp>
      <p:sp>
        <p:nvSpPr>
          <p:cNvPr id="432164" name="Straight Connector 432163"/>
          <p:cNvSpPr/>
          <p:nvPr/>
        </p:nvSpPr>
        <p:spPr>
          <a:xfrm flipV="1">
            <a:off x="3886200" y="2590800"/>
            <a:ext cx="1066800" cy="152400"/>
          </a:xfrm>
          <a:prstGeom prst="line">
            <a:avLst/>
          </a:prstGeom>
          <a:ln w="12700" cap="flat" cmpd="sng">
            <a:solidFill>
              <a:schemeClr val="tx1"/>
            </a:solidFill>
            <a:prstDash val="solid"/>
            <a:headEnd type="none" w="sm" len="sm"/>
            <a:tailEnd type="stealth" w="med" len="lg"/>
          </a:ln>
        </p:spPr>
      </p:sp>
      <p:sp>
        <p:nvSpPr>
          <p:cNvPr id="432165" name="Straight Connector 432164"/>
          <p:cNvSpPr/>
          <p:nvPr/>
        </p:nvSpPr>
        <p:spPr>
          <a:xfrm>
            <a:off x="3886200" y="2743200"/>
            <a:ext cx="1066800" cy="990600"/>
          </a:xfrm>
          <a:prstGeom prst="line">
            <a:avLst/>
          </a:prstGeom>
          <a:ln w="12700" cap="flat" cmpd="sng">
            <a:solidFill>
              <a:schemeClr val="tx1"/>
            </a:solidFill>
            <a:prstDash val="solid"/>
            <a:headEnd type="none" w="sm" len="sm"/>
            <a:tailEnd type="stealth" w="med" len="lg"/>
          </a:ln>
        </p:spPr>
      </p:sp>
      <p:sp>
        <p:nvSpPr>
          <p:cNvPr id="432166" name="Straight Connector 432165"/>
          <p:cNvSpPr/>
          <p:nvPr/>
        </p:nvSpPr>
        <p:spPr>
          <a:xfrm flipV="1">
            <a:off x="3886200" y="3048000"/>
            <a:ext cx="1066800" cy="304800"/>
          </a:xfrm>
          <a:prstGeom prst="line">
            <a:avLst/>
          </a:prstGeom>
          <a:ln w="12700" cap="flat" cmpd="sng">
            <a:solidFill>
              <a:schemeClr val="tx1"/>
            </a:solidFill>
            <a:prstDash val="solid"/>
            <a:headEnd type="none" w="sm" len="sm"/>
            <a:tailEnd type="stealth" w="med" len="lg"/>
          </a:ln>
        </p:spPr>
      </p:sp>
      <p:sp>
        <p:nvSpPr>
          <p:cNvPr id="432167" name="Straight Connector 432166"/>
          <p:cNvSpPr/>
          <p:nvPr/>
        </p:nvSpPr>
        <p:spPr>
          <a:xfrm>
            <a:off x="3886200" y="3352800"/>
            <a:ext cx="1066800" cy="76200"/>
          </a:xfrm>
          <a:prstGeom prst="line">
            <a:avLst/>
          </a:prstGeom>
          <a:ln w="12700" cap="flat" cmpd="sng">
            <a:solidFill>
              <a:schemeClr val="tx1"/>
            </a:solidFill>
            <a:prstDash val="solid"/>
            <a:headEnd type="none" w="sm" len="sm"/>
            <a:tailEnd type="stealth" w="med" len="lg"/>
          </a:ln>
        </p:spPr>
      </p:sp>
      <p:sp>
        <p:nvSpPr>
          <p:cNvPr id="432168" name="Straight Connector 432167"/>
          <p:cNvSpPr/>
          <p:nvPr/>
        </p:nvSpPr>
        <p:spPr>
          <a:xfrm>
            <a:off x="3886200" y="3962400"/>
            <a:ext cx="1066800" cy="152400"/>
          </a:xfrm>
          <a:prstGeom prst="line">
            <a:avLst/>
          </a:prstGeom>
          <a:ln w="12700" cap="flat" cmpd="sng">
            <a:solidFill>
              <a:schemeClr val="tx1"/>
            </a:solidFill>
            <a:prstDash val="solid"/>
            <a:headEnd type="none" w="sm" len="sm"/>
            <a:tailEnd type="stealth" w="med" len="lg"/>
          </a:ln>
        </p:spPr>
      </p:sp>
      <p:sp>
        <p:nvSpPr>
          <p:cNvPr id="432169" name="Straight Connector 432168"/>
          <p:cNvSpPr/>
          <p:nvPr/>
        </p:nvSpPr>
        <p:spPr>
          <a:xfrm>
            <a:off x="3886200" y="3962400"/>
            <a:ext cx="1066800" cy="609600"/>
          </a:xfrm>
          <a:prstGeom prst="line">
            <a:avLst/>
          </a:prstGeom>
          <a:ln w="12700" cap="flat" cmpd="sng">
            <a:solidFill>
              <a:schemeClr val="tx1"/>
            </a:solidFill>
            <a:prstDash val="solid"/>
            <a:headEnd type="none" w="sm" len="sm"/>
            <a:tailEnd type="stealth" w="med" len="lg"/>
          </a:ln>
        </p:spPr>
      </p:sp>
      <p:sp>
        <p:nvSpPr>
          <p:cNvPr id="432170" name="Straight Connector 432169"/>
          <p:cNvSpPr/>
          <p:nvPr/>
        </p:nvSpPr>
        <p:spPr>
          <a:xfrm>
            <a:off x="3886200" y="3962400"/>
            <a:ext cx="1066800" cy="990600"/>
          </a:xfrm>
          <a:prstGeom prst="line">
            <a:avLst/>
          </a:prstGeom>
          <a:ln w="12700" cap="flat" cmpd="sng">
            <a:solidFill>
              <a:schemeClr val="tx1"/>
            </a:solidFill>
            <a:prstDash val="solid"/>
            <a:headEnd type="none" w="sm" len="sm"/>
            <a:tailEnd type="stealth" w="med" len="lg"/>
          </a:ln>
        </p:spPr>
      </p:sp>
      <p:sp>
        <p:nvSpPr>
          <p:cNvPr id="432171" name="Straight Connector 432170"/>
          <p:cNvSpPr/>
          <p:nvPr/>
        </p:nvSpPr>
        <p:spPr>
          <a:xfrm>
            <a:off x="3886200" y="3962400"/>
            <a:ext cx="1066800" cy="1371600"/>
          </a:xfrm>
          <a:prstGeom prst="line">
            <a:avLst/>
          </a:prstGeom>
          <a:ln w="12700" cap="flat" cmpd="sng">
            <a:solidFill>
              <a:schemeClr val="tx1"/>
            </a:solidFill>
            <a:prstDash val="solid"/>
            <a:headEnd type="none" w="sm" len="sm"/>
            <a:tailEnd type="stealth" w="med" len="lg"/>
          </a:ln>
        </p:spPr>
      </p:sp>
      <p:sp>
        <p:nvSpPr>
          <p:cNvPr id="432172" name="Straight Connector 432171"/>
          <p:cNvSpPr/>
          <p:nvPr/>
        </p:nvSpPr>
        <p:spPr>
          <a:xfrm>
            <a:off x="3886200" y="3962400"/>
            <a:ext cx="1066800" cy="1676400"/>
          </a:xfrm>
          <a:prstGeom prst="line">
            <a:avLst/>
          </a:prstGeom>
          <a:ln w="12700" cap="flat" cmpd="sng">
            <a:solidFill>
              <a:schemeClr val="tx1"/>
            </a:solidFill>
            <a:prstDash val="solid"/>
            <a:headEnd type="none" w="sm" len="sm"/>
            <a:tailEnd type="stealth" w="med" len="lg"/>
          </a:ln>
        </p:spPr>
      </p:sp>
      <p:sp>
        <p:nvSpPr>
          <p:cNvPr id="432173" name="Straight Connector 432172"/>
          <p:cNvSpPr/>
          <p:nvPr/>
        </p:nvSpPr>
        <p:spPr>
          <a:xfrm>
            <a:off x="3886200" y="3962400"/>
            <a:ext cx="1066800" cy="2057400"/>
          </a:xfrm>
          <a:prstGeom prst="line">
            <a:avLst/>
          </a:prstGeom>
          <a:ln w="12700" cap="flat" cmpd="sng">
            <a:solidFill>
              <a:schemeClr val="tx1"/>
            </a:solidFill>
            <a:prstDash val="solid"/>
            <a:headEnd type="none" w="sm" len="sm"/>
            <a:tailEnd type="stealth" w="med" len="lg"/>
          </a:ln>
        </p:spPr>
      </p:sp>
      <p:sp>
        <p:nvSpPr>
          <p:cNvPr id="432174" name="Straight Connector 432173"/>
          <p:cNvSpPr/>
          <p:nvPr/>
        </p:nvSpPr>
        <p:spPr>
          <a:xfrm flipV="1">
            <a:off x="3886200" y="2362200"/>
            <a:ext cx="1066800" cy="1600200"/>
          </a:xfrm>
          <a:prstGeom prst="line">
            <a:avLst/>
          </a:prstGeom>
          <a:ln w="12700" cap="flat" cmpd="sng">
            <a:solidFill>
              <a:schemeClr val="tx1"/>
            </a:solidFill>
            <a:prstDash val="solid"/>
            <a:headEnd type="none" w="sm" len="sm"/>
            <a:tailEnd type="stealth" w="med" len="lg"/>
          </a:ln>
        </p:spPr>
      </p:sp>
      <p:sp>
        <p:nvSpPr>
          <p:cNvPr id="432175" name="Straight Connector 432174"/>
          <p:cNvSpPr/>
          <p:nvPr/>
        </p:nvSpPr>
        <p:spPr>
          <a:xfrm flipV="1">
            <a:off x="3886200" y="4191000"/>
            <a:ext cx="1066800" cy="381000"/>
          </a:xfrm>
          <a:prstGeom prst="line">
            <a:avLst/>
          </a:prstGeom>
          <a:ln w="12700" cap="flat" cmpd="sng">
            <a:solidFill>
              <a:schemeClr val="tx1"/>
            </a:solidFill>
            <a:prstDash val="solid"/>
            <a:headEnd type="none" w="sm" len="sm"/>
            <a:tailEnd type="stealth" w="med" len="lg"/>
          </a:ln>
        </p:spPr>
      </p:sp>
      <p:sp>
        <p:nvSpPr>
          <p:cNvPr id="432176" name="Straight Connector 432175"/>
          <p:cNvSpPr/>
          <p:nvPr/>
        </p:nvSpPr>
        <p:spPr>
          <a:xfrm>
            <a:off x="3886200" y="4572000"/>
            <a:ext cx="1066800" cy="76200"/>
          </a:xfrm>
          <a:prstGeom prst="line">
            <a:avLst/>
          </a:prstGeom>
          <a:ln w="12700" cap="flat" cmpd="sng">
            <a:solidFill>
              <a:schemeClr val="tx1"/>
            </a:solidFill>
            <a:prstDash val="solid"/>
            <a:headEnd type="none" w="sm" len="sm"/>
            <a:tailEnd type="stealth" w="med" len="lg"/>
          </a:ln>
        </p:spPr>
      </p:sp>
      <p:sp>
        <p:nvSpPr>
          <p:cNvPr id="432177" name="Straight Connector 432176"/>
          <p:cNvSpPr/>
          <p:nvPr/>
        </p:nvSpPr>
        <p:spPr>
          <a:xfrm>
            <a:off x="3886200" y="4648200"/>
            <a:ext cx="1066800" cy="685800"/>
          </a:xfrm>
          <a:prstGeom prst="line">
            <a:avLst/>
          </a:prstGeom>
          <a:ln w="12700" cap="flat" cmpd="sng">
            <a:solidFill>
              <a:schemeClr val="tx1"/>
            </a:solidFill>
            <a:prstDash val="solid"/>
            <a:headEnd type="none" w="sm" len="sm"/>
            <a:tailEnd type="stealth" w="med" len="lg"/>
          </a:ln>
        </p:spPr>
      </p:sp>
      <p:sp>
        <p:nvSpPr>
          <p:cNvPr id="432178" name="Straight Connector 432177"/>
          <p:cNvSpPr/>
          <p:nvPr/>
        </p:nvSpPr>
        <p:spPr>
          <a:xfrm flipV="1">
            <a:off x="3886200" y="3810000"/>
            <a:ext cx="1066800" cy="1371600"/>
          </a:xfrm>
          <a:prstGeom prst="line">
            <a:avLst/>
          </a:prstGeom>
          <a:ln w="12700" cap="flat" cmpd="sng">
            <a:solidFill>
              <a:schemeClr val="tx1"/>
            </a:solidFill>
            <a:prstDash val="solid"/>
            <a:headEnd type="none" w="sm" len="sm"/>
            <a:tailEnd type="stealth" w="med" len="lg"/>
          </a:ln>
        </p:spPr>
      </p:sp>
      <p:sp>
        <p:nvSpPr>
          <p:cNvPr id="432179" name="Straight Connector 432178"/>
          <p:cNvSpPr/>
          <p:nvPr/>
        </p:nvSpPr>
        <p:spPr>
          <a:xfrm flipV="1">
            <a:off x="3886200" y="4953000"/>
            <a:ext cx="1066800" cy="228600"/>
          </a:xfrm>
          <a:prstGeom prst="line">
            <a:avLst/>
          </a:prstGeom>
          <a:ln w="12700" cap="flat" cmpd="sng">
            <a:solidFill>
              <a:schemeClr val="tx1"/>
            </a:solidFill>
            <a:prstDash val="solid"/>
            <a:headEnd type="none" w="sm" len="sm"/>
            <a:tailEnd type="stealth" w="med" len="lg"/>
          </a:ln>
        </p:spPr>
      </p:sp>
      <p:sp>
        <p:nvSpPr>
          <p:cNvPr id="432180" name="Straight Connector 432179"/>
          <p:cNvSpPr/>
          <p:nvPr/>
        </p:nvSpPr>
        <p:spPr>
          <a:xfrm flipV="1">
            <a:off x="3886200" y="4267200"/>
            <a:ext cx="1066800" cy="1524000"/>
          </a:xfrm>
          <a:prstGeom prst="line">
            <a:avLst/>
          </a:prstGeom>
          <a:ln w="12700" cap="flat" cmpd="sng">
            <a:solidFill>
              <a:schemeClr val="tx1"/>
            </a:solidFill>
            <a:prstDash val="solid"/>
            <a:headEnd type="none" w="sm" len="sm"/>
            <a:tailEnd type="stealth" w="med" len="lg"/>
          </a:ln>
        </p:spPr>
      </p:sp>
      <p:sp>
        <p:nvSpPr>
          <p:cNvPr id="432181" name="Straight Connector 432180"/>
          <p:cNvSpPr/>
          <p:nvPr/>
        </p:nvSpPr>
        <p:spPr>
          <a:xfrm flipV="1">
            <a:off x="3886200" y="5334000"/>
            <a:ext cx="1066800" cy="457200"/>
          </a:xfrm>
          <a:prstGeom prst="line">
            <a:avLst/>
          </a:prstGeom>
          <a:ln w="12700" cap="flat" cmpd="sng">
            <a:solidFill>
              <a:schemeClr val="tx1"/>
            </a:solidFill>
            <a:prstDash val="solid"/>
            <a:headEnd type="none" w="sm" len="sm"/>
            <a:tailEnd type="stealth" w="med" len="lg"/>
          </a:ln>
        </p:spPr>
      </p:sp>
      <p:sp>
        <p:nvSpPr>
          <p:cNvPr id="432182" name="Straight Connector 432181"/>
          <p:cNvSpPr/>
          <p:nvPr/>
        </p:nvSpPr>
        <p:spPr>
          <a:xfrm>
            <a:off x="3886200" y="5791200"/>
            <a:ext cx="1066800" cy="304800"/>
          </a:xfrm>
          <a:prstGeom prst="line">
            <a:avLst/>
          </a:prstGeom>
          <a:ln w="12700" cap="flat" cmpd="sng">
            <a:solidFill>
              <a:schemeClr val="tx1"/>
            </a:solidFill>
            <a:prstDash val="solid"/>
            <a:headEnd type="none" w="sm" len="sm"/>
            <a:tailEnd type="stealth" w="med" len="lg"/>
          </a:ln>
        </p:spPr>
      </p:sp>
      <p:sp>
        <p:nvSpPr>
          <p:cNvPr id="432183" name="Straight Connector 432182"/>
          <p:cNvSpPr/>
          <p:nvPr/>
        </p:nvSpPr>
        <p:spPr>
          <a:xfrm>
            <a:off x="7010400" y="1828800"/>
            <a:ext cx="457200" cy="0"/>
          </a:xfrm>
          <a:prstGeom prst="line">
            <a:avLst/>
          </a:prstGeom>
          <a:ln w="12700" cap="flat" cmpd="sng">
            <a:solidFill>
              <a:schemeClr val="tx1"/>
            </a:solidFill>
            <a:prstDash val="solid"/>
            <a:headEnd type="none" w="sm" len="sm"/>
            <a:tailEnd type="stealth" w="med" len="lg"/>
          </a:ln>
        </p:spPr>
      </p:sp>
      <p:sp>
        <p:nvSpPr>
          <p:cNvPr id="432184" name="Straight Connector 432183"/>
          <p:cNvSpPr/>
          <p:nvPr/>
        </p:nvSpPr>
        <p:spPr>
          <a:xfrm>
            <a:off x="7010400" y="2209800"/>
            <a:ext cx="457200" cy="0"/>
          </a:xfrm>
          <a:prstGeom prst="line">
            <a:avLst/>
          </a:prstGeom>
          <a:ln w="12700" cap="flat" cmpd="sng">
            <a:solidFill>
              <a:schemeClr val="tx1"/>
            </a:solidFill>
            <a:prstDash val="solid"/>
            <a:headEnd type="none" w="sm" len="sm"/>
            <a:tailEnd type="stealth" w="med" len="lg"/>
          </a:ln>
        </p:spPr>
      </p:sp>
      <p:sp>
        <p:nvSpPr>
          <p:cNvPr id="432185" name="Straight Connector 432184"/>
          <p:cNvSpPr/>
          <p:nvPr/>
        </p:nvSpPr>
        <p:spPr>
          <a:xfrm>
            <a:off x="7010400" y="2590800"/>
            <a:ext cx="457200" cy="0"/>
          </a:xfrm>
          <a:prstGeom prst="line">
            <a:avLst/>
          </a:prstGeom>
          <a:ln w="12700" cap="flat" cmpd="sng">
            <a:solidFill>
              <a:schemeClr val="tx1"/>
            </a:solidFill>
            <a:prstDash val="solid"/>
            <a:headEnd type="none" w="sm" len="sm"/>
            <a:tailEnd type="stealth" w="med" len="lg"/>
          </a:ln>
        </p:spPr>
      </p:sp>
      <p:sp>
        <p:nvSpPr>
          <p:cNvPr id="432186" name="Straight Connector 432185"/>
          <p:cNvSpPr/>
          <p:nvPr/>
        </p:nvSpPr>
        <p:spPr>
          <a:xfrm>
            <a:off x="7010400" y="2971800"/>
            <a:ext cx="457200" cy="0"/>
          </a:xfrm>
          <a:prstGeom prst="line">
            <a:avLst/>
          </a:prstGeom>
          <a:ln w="12700" cap="flat" cmpd="sng">
            <a:solidFill>
              <a:schemeClr val="tx1"/>
            </a:solidFill>
            <a:prstDash val="solid"/>
            <a:headEnd type="none" w="sm" len="sm"/>
            <a:tailEnd type="stealth" w="med" len="lg"/>
          </a:ln>
        </p:spPr>
      </p:sp>
      <p:sp>
        <p:nvSpPr>
          <p:cNvPr id="432187" name="Straight Connector 432186"/>
          <p:cNvSpPr/>
          <p:nvPr/>
        </p:nvSpPr>
        <p:spPr>
          <a:xfrm>
            <a:off x="7010400" y="3352800"/>
            <a:ext cx="457200" cy="0"/>
          </a:xfrm>
          <a:prstGeom prst="line">
            <a:avLst/>
          </a:prstGeom>
          <a:ln w="12700" cap="flat" cmpd="sng">
            <a:solidFill>
              <a:schemeClr val="tx1"/>
            </a:solidFill>
            <a:prstDash val="solid"/>
            <a:headEnd type="none" w="sm" len="sm"/>
            <a:tailEnd type="stealth" w="med" len="lg"/>
          </a:ln>
        </p:spPr>
      </p:sp>
      <p:sp>
        <p:nvSpPr>
          <p:cNvPr id="432188" name="Straight Connector 432187"/>
          <p:cNvSpPr/>
          <p:nvPr/>
        </p:nvSpPr>
        <p:spPr>
          <a:xfrm>
            <a:off x="7010400" y="3733800"/>
            <a:ext cx="457200" cy="0"/>
          </a:xfrm>
          <a:prstGeom prst="line">
            <a:avLst/>
          </a:prstGeom>
          <a:ln w="12700" cap="flat" cmpd="sng">
            <a:solidFill>
              <a:schemeClr val="tx1"/>
            </a:solidFill>
            <a:prstDash val="solid"/>
            <a:headEnd type="none" w="sm" len="sm"/>
            <a:tailEnd type="stealth" w="med" len="lg"/>
          </a:ln>
        </p:spPr>
      </p:sp>
      <p:sp>
        <p:nvSpPr>
          <p:cNvPr id="432189" name="Straight Connector 432188"/>
          <p:cNvSpPr/>
          <p:nvPr/>
        </p:nvSpPr>
        <p:spPr>
          <a:xfrm>
            <a:off x="7010400" y="4114800"/>
            <a:ext cx="457200" cy="0"/>
          </a:xfrm>
          <a:prstGeom prst="line">
            <a:avLst/>
          </a:prstGeom>
          <a:ln w="12700" cap="flat" cmpd="sng">
            <a:solidFill>
              <a:schemeClr val="tx1"/>
            </a:solidFill>
            <a:prstDash val="solid"/>
            <a:headEnd type="none" w="sm" len="sm"/>
            <a:tailEnd type="stealth" w="med" len="lg"/>
          </a:ln>
        </p:spPr>
      </p:sp>
      <p:sp>
        <p:nvSpPr>
          <p:cNvPr id="432190" name="Straight Connector 432189"/>
          <p:cNvSpPr/>
          <p:nvPr/>
        </p:nvSpPr>
        <p:spPr>
          <a:xfrm>
            <a:off x="7010400" y="4495800"/>
            <a:ext cx="457200" cy="0"/>
          </a:xfrm>
          <a:prstGeom prst="line">
            <a:avLst/>
          </a:prstGeom>
          <a:ln w="12700" cap="flat" cmpd="sng">
            <a:solidFill>
              <a:schemeClr val="tx1"/>
            </a:solidFill>
            <a:prstDash val="solid"/>
            <a:headEnd type="none" w="sm" len="sm"/>
            <a:tailEnd type="stealth" w="med" len="lg"/>
          </a:ln>
        </p:spPr>
      </p:sp>
      <p:sp>
        <p:nvSpPr>
          <p:cNvPr id="432191" name="Straight Connector 432190"/>
          <p:cNvSpPr/>
          <p:nvPr/>
        </p:nvSpPr>
        <p:spPr>
          <a:xfrm>
            <a:off x="7010400" y="4876800"/>
            <a:ext cx="457200" cy="0"/>
          </a:xfrm>
          <a:prstGeom prst="line">
            <a:avLst/>
          </a:prstGeom>
          <a:ln w="12700" cap="flat" cmpd="sng">
            <a:solidFill>
              <a:schemeClr val="tx1"/>
            </a:solidFill>
            <a:prstDash val="solid"/>
            <a:headEnd type="none" w="sm" len="sm"/>
            <a:tailEnd type="stealth" w="med" len="lg"/>
          </a:ln>
        </p:spPr>
      </p:sp>
      <p:sp>
        <p:nvSpPr>
          <p:cNvPr id="432192" name="Straight Connector 432191"/>
          <p:cNvSpPr/>
          <p:nvPr/>
        </p:nvSpPr>
        <p:spPr>
          <a:xfrm>
            <a:off x="7010400" y="5257800"/>
            <a:ext cx="457200" cy="0"/>
          </a:xfrm>
          <a:prstGeom prst="line">
            <a:avLst/>
          </a:prstGeom>
          <a:ln w="12700" cap="flat" cmpd="sng">
            <a:solidFill>
              <a:schemeClr val="tx1"/>
            </a:solidFill>
            <a:prstDash val="solid"/>
            <a:headEnd type="none" w="sm" len="sm"/>
            <a:tailEnd type="stealth" w="med" len="lg"/>
          </a:ln>
        </p:spPr>
      </p:sp>
      <p:sp>
        <p:nvSpPr>
          <p:cNvPr id="432193" name="Straight Connector 432192"/>
          <p:cNvSpPr/>
          <p:nvPr/>
        </p:nvSpPr>
        <p:spPr>
          <a:xfrm>
            <a:off x="7010400" y="5638800"/>
            <a:ext cx="457200" cy="0"/>
          </a:xfrm>
          <a:prstGeom prst="line">
            <a:avLst/>
          </a:prstGeom>
          <a:ln w="12700" cap="flat" cmpd="sng">
            <a:solidFill>
              <a:schemeClr val="tx1"/>
            </a:solidFill>
            <a:prstDash val="solid"/>
            <a:headEnd type="none" w="sm" len="sm"/>
            <a:tailEnd type="stealth" w="med" len="lg"/>
          </a:ln>
        </p:spPr>
      </p:sp>
      <p:sp>
        <p:nvSpPr>
          <p:cNvPr id="432194" name="Straight Connector 432193"/>
          <p:cNvSpPr/>
          <p:nvPr/>
        </p:nvSpPr>
        <p:spPr>
          <a:xfrm>
            <a:off x="7010400" y="6019800"/>
            <a:ext cx="457200" cy="0"/>
          </a:xfrm>
          <a:prstGeom prst="line">
            <a:avLst/>
          </a:prstGeom>
          <a:ln w="12700" cap="flat" cmpd="sng">
            <a:solidFill>
              <a:schemeClr val="tx1"/>
            </a:solidFill>
            <a:prstDash val="solid"/>
            <a:headEnd type="none" w="sm" len="sm"/>
            <a:tailEnd type="stealth" w="med" len="lg"/>
          </a:ln>
        </p:spPr>
      </p:sp>
      <p:sp>
        <p:nvSpPr>
          <p:cNvPr id="432195" name="Rectangles 432194"/>
          <p:cNvSpPr/>
          <p:nvPr/>
        </p:nvSpPr>
        <p:spPr>
          <a:xfrm>
            <a:off x="847725" y="1127125"/>
            <a:ext cx="744538" cy="457200"/>
          </a:xfrm>
          <a:prstGeom prst="rect">
            <a:avLst/>
          </a:prstGeom>
          <a:noFill/>
          <a:ln w="9525">
            <a:noFill/>
          </a:ln>
        </p:spPr>
        <p:txBody>
          <a:bodyPr wrap="none" lIns="92075" tIns="46038" rIns="92075" bIns="46038">
            <a:spAutoFit/>
          </a:bodyPr>
          <a:p>
            <a:pPr algn="ctr"/>
            <a:r>
              <a:rPr sz="2400">
                <a:latin typeface="Arial" panose="020B0604020202020204" pitchFamily="34" charset="0"/>
              </a:rPr>
              <a:t>Use</a:t>
            </a:r>
            <a:endParaRPr sz="2400">
              <a:latin typeface="Arial" panose="020B0604020202020204" pitchFamily="34" charset="0"/>
            </a:endParaRPr>
          </a:p>
        </p:txBody>
      </p:sp>
      <p:sp>
        <p:nvSpPr>
          <p:cNvPr id="432196" name="Rectangles 432195"/>
          <p:cNvSpPr/>
          <p:nvPr/>
        </p:nvSpPr>
        <p:spPr>
          <a:xfrm>
            <a:off x="2566988" y="1127125"/>
            <a:ext cx="1116012" cy="457200"/>
          </a:xfrm>
          <a:prstGeom prst="rect">
            <a:avLst/>
          </a:prstGeom>
          <a:noFill/>
          <a:ln w="9525">
            <a:noFill/>
          </a:ln>
        </p:spPr>
        <p:txBody>
          <a:bodyPr wrap="none" lIns="92075" tIns="46038" rIns="92075" bIns="46038">
            <a:spAutoFit/>
          </a:bodyPr>
          <a:p>
            <a:pPr algn="ctr"/>
            <a:r>
              <a:rPr sz="2400">
                <a:latin typeface="Arial" panose="020B0604020202020204" pitchFamily="34" charset="0"/>
              </a:rPr>
              <a:t>Factor</a:t>
            </a:r>
            <a:endParaRPr sz="2400">
              <a:latin typeface="Arial" panose="020B0604020202020204" pitchFamily="34" charset="0"/>
            </a:endParaRPr>
          </a:p>
        </p:txBody>
      </p:sp>
      <p:sp>
        <p:nvSpPr>
          <p:cNvPr id="432197" name="Rectangles 432196"/>
          <p:cNvSpPr/>
          <p:nvPr/>
        </p:nvSpPr>
        <p:spPr>
          <a:xfrm>
            <a:off x="5316538" y="1127125"/>
            <a:ext cx="1252537" cy="457200"/>
          </a:xfrm>
          <a:prstGeom prst="rect">
            <a:avLst/>
          </a:prstGeom>
          <a:noFill/>
          <a:ln w="9525">
            <a:noFill/>
          </a:ln>
        </p:spPr>
        <p:txBody>
          <a:bodyPr wrap="none" lIns="92075" tIns="46038" rIns="92075" bIns="46038">
            <a:spAutoFit/>
          </a:bodyPr>
          <a:p>
            <a:pPr algn="ctr"/>
            <a:r>
              <a:rPr sz="2400">
                <a:latin typeface="Arial" panose="020B0604020202020204" pitchFamily="34" charset="0"/>
              </a:rPr>
              <a:t>Criteria</a:t>
            </a:r>
            <a:endParaRPr sz="2400">
              <a:latin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Software metrics can be classified into three categories </a:t>
            </a:r>
            <a:endParaRPr lang="en-US"/>
          </a:p>
        </p:txBody>
      </p:sp>
      <p:sp>
        <p:nvSpPr>
          <p:cNvPr id="3" name="Content Placeholder 2"/>
          <p:cNvSpPr>
            <a:spLocks noGrp="1"/>
          </p:cNvSpPr>
          <p:nvPr>
            <p:ph idx="1"/>
          </p:nvPr>
        </p:nvSpPr>
        <p:spPr/>
        <p:txBody>
          <a:bodyPr/>
          <a:p>
            <a:r>
              <a:rPr lang="en-US"/>
              <a:t>  </a:t>
            </a:r>
            <a:r>
              <a:rPr lang="en-US" sz="1800"/>
              <a:t>  Product metrics − Describes the characteristics of the product such as size, complexity, design features, performance, and quality level.</a:t>
            </a:r>
            <a:endParaRPr lang="en-US" sz="1800"/>
          </a:p>
          <a:p>
            <a:endParaRPr lang="en-US" sz="1800"/>
          </a:p>
          <a:p>
            <a:r>
              <a:rPr lang="en-US" sz="1800"/>
              <a:t>    Process metrics − These characteristics can be used to improve the development and maintenance activities of the software.</a:t>
            </a:r>
            <a:endParaRPr lang="en-US" sz="1800"/>
          </a:p>
          <a:p>
            <a:endParaRPr lang="en-US" sz="1800"/>
          </a:p>
          <a:p>
            <a:r>
              <a:rPr lang="en-US" sz="1800"/>
              <a:t>    Project metrics − This metrics describe the project characteristics and execution. Examples include the number of software developers, the staffing pattern over the life cycle of the software, cost, schedule, and productivity.</a:t>
            </a:r>
            <a:endParaRPr lang="en-US" sz="1800"/>
          </a:p>
        </p:txBody>
      </p:sp>
      <p:sp>
        <p:nvSpPr>
          <p:cNvPr id="4" name="Slide Number Placeholder 3"/>
          <p:cNvSpPr>
            <a:spLocks noGrp="1"/>
          </p:cNvSpPr>
          <p:nvPr>
            <p:ph type="sldNum" sz="quarter" idx="12"/>
          </p:nvPr>
        </p:nvSpPr>
        <p:spPr/>
        <p:txBody>
          <a:bodyPr/>
          <a:p>
            <a:pPr lvl="0" defTabSz="762000"/>
            <a:fld id="{9A0DB2DC-4C9A-4742-B13C-FB6460FD3503}" type="slidenum">
              <a:rPr lang="en-GB">
                <a:latin typeface="Times New Roman" panose="02020603050405020304" charset="0"/>
              </a:rPr>
            </a:fld>
            <a:endParaRPr lang="en-GB">
              <a:latin typeface="Times New Roman" panose="02020603050405020304" charset="0"/>
            </a:endParaRPr>
          </a:p>
        </p:txBody>
      </p:sp>
    </p:spTree>
  </p:cSld>
  <p:clrMapOvr>
    <a:masterClrMapping/>
  </p:clrMapOvr>
</p:sld>
</file>

<file path=ppt/theme/theme1.xml><?xml version="1.0" encoding="utf-8"?>
<a:theme xmlns:a="http://schemas.openxmlformats.org/drawingml/2006/main" name="history1_1">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istory1_1">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C:\Work\COURSES\METRICS\history1_1.ppt</Template>
  <TotalTime>0</TotalTime>
  <Words>9134</Words>
  <Application>WPS Presentation</Application>
  <PresentationFormat>US Letter Paper</PresentationFormat>
  <Paragraphs>548</Paragraphs>
  <Slides>32</Slides>
  <Notes>206</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32</vt:i4>
      </vt:variant>
    </vt:vector>
  </HeadingPairs>
  <TitlesOfParts>
    <vt:vector size="47" baseType="lpstr">
      <vt:lpstr>Arial</vt:lpstr>
      <vt:lpstr>SimSun</vt:lpstr>
      <vt:lpstr>Wingdings</vt:lpstr>
      <vt:lpstr>Times New Roman</vt:lpstr>
      <vt:lpstr>MS Sans Serif</vt:lpstr>
      <vt:lpstr>Segoe Print</vt:lpstr>
      <vt:lpstr>Symbol</vt:lpstr>
      <vt:lpstr>Courier New</vt:lpstr>
      <vt:lpstr>Microsoft YaHei</vt:lpstr>
      <vt:lpstr>Arial Unicode MS</vt:lpstr>
      <vt:lpstr>history1_1</vt:lpstr>
      <vt:lpstr>1_history1_1</vt:lpstr>
      <vt:lpstr>Equation.DSMT4</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Software quality - relevance</vt:lpstr>
      <vt:lpstr>Software Quality Models</vt:lpstr>
      <vt:lpstr>Software metrics can be classified into three categories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ages>36</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METRICS HISTORY AND CURRENT PRACTICE</dc:title>
  <dc:creator>Norman Fenton</dc:creator>
  <cp:lastModifiedBy>admin</cp:lastModifiedBy>
  <cp:revision>91</cp:revision>
  <cp:lastPrinted>2007-03-16T14:02:08Z</cp:lastPrinted>
  <dcterms:created xsi:type="dcterms:W3CDTF">1994-10-11T16:58:26Z</dcterms:created>
  <dcterms:modified xsi:type="dcterms:W3CDTF">2020-08-26T02:13:28Z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