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6"/>
  </p:notesMasterIdLst>
  <p:sldIdLst>
    <p:sldId id="285" r:id="rId2"/>
    <p:sldId id="374" r:id="rId3"/>
    <p:sldId id="377" r:id="rId4"/>
    <p:sldId id="378" r:id="rId5"/>
    <p:sldId id="379" r:id="rId6"/>
    <p:sldId id="380" r:id="rId7"/>
    <p:sldId id="382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4" r:id="rId17"/>
    <p:sldId id="395" r:id="rId18"/>
    <p:sldId id="396" r:id="rId19"/>
    <p:sldId id="398" r:id="rId20"/>
    <p:sldId id="399" r:id="rId21"/>
    <p:sldId id="400" r:id="rId22"/>
    <p:sldId id="401" r:id="rId23"/>
    <p:sldId id="402" r:id="rId24"/>
    <p:sldId id="403" r:id="rId25"/>
  </p:sldIdLst>
  <p:sldSz cx="9144000" cy="5143500" type="screen16x9"/>
  <p:notesSz cx="10020300" cy="6888163"/>
  <p:custShowLst>
    <p:custShow name="swe3002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D1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170"/>
        <p:guide pos="31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851" y="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C095501-73F2-41BA-85CC-22557878FAFE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5938"/>
            <a:ext cx="4591050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031" y="3271878"/>
            <a:ext cx="8016239" cy="309967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194C-E585-4B5F-B046-DE4D9A04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D1D6-51DE-4EDD-9FC7-4C8A69303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D0BD-A31D-4DB0-9DA5-B1E1C97A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564D-0109-486D-AB23-99CB0196AC98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C0D1-84EF-47B7-880B-93DE397F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A4C3-FE68-46F4-B1D5-375E0AAA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2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CA1F-B346-4B0D-B1C7-17A4548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D47C5-98ED-4DA4-9A9B-2FFE38E52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7D3D-3D29-4F6B-84CD-7632AD91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ABF3-985A-49BA-8ADF-FA51BA25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7F83B-469E-4F17-A193-999F5F0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38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7FC0D-8036-4251-A25C-73426DBB8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2D5C-15CE-44C6-8298-9CF7D880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C482-BC45-41AB-BE45-584D3AC3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1E28-BB83-4C08-887E-DB01DBFC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6102-2BA8-4FC4-808B-B30DF6A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766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E9DA-A01D-4A5A-838A-025FA2C5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00B5-3398-4A39-B7A9-1A044249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E3C6-02E5-424B-B478-69D67C75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CB8-26BA-4CEE-A630-5FE76774409A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0D4D-41E9-463C-BC99-B232EA4E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5AE7-F3FE-4DF2-80DC-336B8979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A178-1FCC-4BCB-AC52-01E3EBD6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CC126-84E5-47FA-AD0C-1F074923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677F-DA4F-41D4-9C43-92555111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9E87-6550-416D-A685-A72D4B31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EAFCD-1530-4262-AAD2-16718D9F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654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93E3-A1B0-46FD-ADF8-F4479FF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AC4B-4F6F-4968-822B-56EFCA37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6EED-285D-4566-953F-D1BF5ACA8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28BD-862A-4E63-9BE1-E64338A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F6A9-FF55-4B0B-A78E-8D3A2281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6FE3-8F9A-49BC-B55F-CB563FB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601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9A8-9B0E-458C-AA7B-3E620415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4369F-0F5D-47AE-87B6-4E9BA864C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201D-D9F3-4E9B-986B-B384B493A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C5311-57CD-4467-B2C0-EA5986B36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EF638-3E28-4021-8B08-67D52B8D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9C3F-A137-4944-8C8C-677E07DF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6BB24-9971-4369-83EE-5ACA2D6A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383C2-78DF-4B29-9524-74FE2D90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838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8EC3-81ED-4521-8A64-87F9D3A6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98299-1613-477D-97C6-B2570BC1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CC9B-3F2A-4A99-826A-08910850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959A6-F6BE-4DAA-A9DD-D7F57CC3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622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5EAF9-2782-4EAD-A7AC-4F97CD57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4B77-6C3F-49B5-B545-5286AA37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1742B-E7F8-4016-9F70-2A6BBBA1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482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E257-5B7A-4EA9-8E25-C5FAFE3A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3C96-C700-421B-805B-287E3769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8AEBB-4EB6-425D-A247-A12C2EC2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774E-0DA2-411A-993D-DBFD8719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A73C-B84A-4A92-9DF9-3BFFF238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FF1DC-3CFE-41FD-B804-CCE865C0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613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FD6D-8120-4F40-B7BB-ED59DA4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59143-C80C-428E-A11B-6AD325218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0A10D-313D-4CB5-8850-D00B264A6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1021-FD9F-4893-B680-FA6B371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0041D-3144-4560-8F5E-11622D5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BECB7-AFE6-4C9E-A47A-4891EBA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23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90524-FD0B-4DA3-8E94-03423CBF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188E-52F3-4E3D-A131-CEB1A3BF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7037-D65B-4C3B-B416-E9503FC1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7EE3-15EE-4528-9A66-BB7479CA3FD9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67ED-4AE5-49AB-AA3A-BADE7CF66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Prof. Punitha.K, VIT Chennai, India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3DA3-4FC4-4BDF-B207-27AED28F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2.wdp"/><Relationship Id="rId18" Type="http://schemas.openxmlformats.org/officeDocument/2006/relationships/image" Target="../media/image17.png"/><Relationship Id="rId3" Type="http://schemas.microsoft.com/office/2007/relationships/hdphoto" Target="../media/hdphoto7.wdp"/><Relationship Id="rId21" Type="http://schemas.microsoft.com/office/2007/relationships/hdphoto" Target="../media/hdphoto16.wdp"/><Relationship Id="rId7" Type="http://schemas.microsoft.com/office/2007/relationships/hdphoto" Target="../media/hdphoto9.wdp"/><Relationship Id="rId12" Type="http://schemas.openxmlformats.org/officeDocument/2006/relationships/image" Target="../media/image14.png"/><Relationship Id="rId17" Type="http://schemas.microsoft.com/office/2007/relationships/hdphoto" Target="../media/hdphoto14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5" Type="http://schemas.microsoft.com/office/2007/relationships/hdphoto" Target="../media/hdphoto13.wdp"/><Relationship Id="rId10" Type="http://schemas.openxmlformats.org/officeDocument/2006/relationships/image" Target="../media/image13.png"/><Relationship Id="rId19" Type="http://schemas.microsoft.com/office/2007/relationships/hdphoto" Target="../media/hdphoto15.wdp"/><Relationship Id="rId4" Type="http://schemas.openxmlformats.org/officeDocument/2006/relationships/image" Target="../media/image10.png"/><Relationship Id="rId9" Type="http://schemas.microsoft.com/office/2007/relationships/hdphoto" Target="../media/hdphoto10.wdp"/><Relationship Id="rId14" Type="http://schemas.openxmlformats.org/officeDocument/2006/relationships/image" Target="../media/image15.png"/><Relationship Id="rId2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686800" cy="666749"/>
          </a:xfrm>
        </p:spPr>
        <p:txBody>
          <a:bodyPr>
            <a:noAutofit/>
          </a:bodyPr>
          <a:lstStyle/>
          <a:p>
            <a:r>
              <a:rPr lang="en-IN" sz="2800" b="1" dirty="0"/>
              <a:t>Symmetric key distribution using symmetric encryption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4350"/>
            <a:ext cx="9067800" cy="434340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dirty="0"/>
              <a:t>For symmetric encryption to work, the two parties must share the same key, and that key must be protected from access by others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dirty="0"/>
              <a:t>Frequent key changes are usually desirable to limit the amount of data compromised if an attacker learns the key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dirty="0"/>
              <a:t>Therefore, the strength of any cryptographic system rests with the </a:t>
            </a:r>
            <a:r>
              <a:rPr lang="en-US" sz="1800" b="1" i="1" dirty="0">
                <a:solidFill>
                  <a:schemeClr val="tx2"/>
                </a:solidFill>
              </a:rPr>
              <a:t>key distribution technique </a:t>
            </a:r>
            <a:r>
              <a:rPr lang="en-US" sz="1800" dirty="0"/>
              <a:t>- a term refers to the means of delivering a key to two parties who wish to exchange data without allowing others to see the key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dirty="0"/>
              <a:t>Key distribution between two parties A &amp; B can be achieved as follows: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 can select a key and physically deliver it to B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 third party can select the key and physically deliver it to A and B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If A and B have previously and recently used a key, one party can transmit the new key to the other, encrypted using the old key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If A and B each has an encrypted connection to a third party C, C can deliver a key on the encrypted links to A and B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"/>
            <a:ext cx="8763000" cy="1352549"/>
          </a:xfrm>
        </p:spPr>
        <p:txBody>
          <a:bodyPr>
            <a:noAutofit/>
          </a:bodyPr>
          <a:lstStyle/>
          <a:p>
            <a:r>
              <a:rPr lang="en-IN" b="1" dirty="0"/>
              <a:t>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6350"/>
            <a:ext cx="8915400" cy="3581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Decentralized Key Control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Key distribution center imposes the requirement that the KDC be trusted and be protected from subversion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This can be avoided if key distribution is fully decentralized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Each end system be able to communicate in a secure manner with all potential partner end systems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i="1" dirty="0"/>
              <a:t>[n(n - 1)]/2 </a:t>
            </a:r>
            <a:r>
              <a:rPr lang="en-US" sz="1900" dirty="0"/>
              <a:t>master keys for a configuration with ‘n’ end systems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900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6350"/>
            <a:ext cx="8991600" cy="3581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…Decentralized Key Control : </a:t>
            </a:r>
            <a:r>
              <a:rPr lang="en-US" sz="1900" dirty="0"/>
              <a:t>A session key may be established with the following sequence of steps</a:t>
            </a:r>
          </a:p>
          <a:p>
            <a:pPr marL="320040" lvl="1" indent="0" algn="just">
              <a:spcBef>
                <a:spcPts val="1200"/>
              </a:spcBef>
              <a:buClr>
                <a:schemeClr val="tx1"/>
              </a:buClr>
              <a:buNone/>
            </a:pPr>
            <a:endParaRPr lang="en-US" sz="1900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2343150"/>
            <a:ext cx="2057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Initiator</a:t>
            </a:r>
          </a:p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343150"/>
            <a:ext cx="2057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Responder</a:t>
            </a:r>
          </a:p>
          <a:p>
            <a:pPr algn="ctr"/>
            <a:r>
              <a:rPr lang="en-US" sz="2000" b="1" dirty="0"/>
              <a:t>B</a:t>
            </a:r>
          </a:p>
        </p:txBody>
      </p:sp>
      <p:sp>
        <p:nvSpPr>
          <p:cNvPr id="8" name="Arc 7"/>
          <p:cNvSpPr/>
          <p:nvPr/>
        </p:nvSpPr>
        <p:spPr>
          <a:xfrm>
            <a:off x="2721428" y="2305050"/>
            <a:ext cx="5181600" cy="1676400"/>
          </a:xfrm>
          <a:prstGeom prst="arc">
            <a:avLst>
              <a:gd name="adj1" fmla="val 11793859"/>
              <a:gd name="adj2" fmla="val 20386159"/>
            </a:avLst>
          </a:prstGeom>
          <a:ln w="349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962150"/>
            <a:ext cx="190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(1) ID</a:t>
            </a:r>
            <a:r>
              <a:rPr lang="en-US" sz="1500" b="1" i="1" baseline="-25000" dirty="0"/>
              <a:t>A   </a:t>
            </a:r>
            <a:r>
              <a:rPr lang="en-US" sz="1500" b="1" i="1" dirty="0"/>
              <a:t>|| N</a:t>
            </a:r>
            <a:r>
              <a:rPr lang="en-US" sz="1500" b="1" i="1" baseline="-25000" dirty="0"/>
              <a:t>1</a:t>
            </a:r>
            <a:r>
              <a:rPr lang="en-US" sz="1500" b="1" i="1" dirty="0"/>
              <a:t> </a:t>
            </a:r>
            <a:endParaRPr lang="en-US" sz="1500" b="1" i="1" baseline="-25000" dirty="0"/>
          </a:p>
        </p:txBody>
      </p:sp>
      <p:sp>
        <p:nvSpPr>
          <p:cNvPr id="13" name="Arc 12"/>
          <p:cNvSpPr/>
          <p:nvPr/>
        </p:nvSpPr>
        <p:spPr>
          <a:xfrm rot="10970675">
            <a:off x="2906948" y="3257665"/>
            <a:ext cx="3965787" cy="555832"/>
          </a:xfrm>
          <a:prstGeom prst="arc">
            <a:avLst>
              <a:gd name="adj1" fmla="val 10769784"/>
              <a:gd name="adj2" fmla="val 21170896"/>
            </a:avLst>
          </a:prstGeom>
          <a:ln w="3175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3344664"/>
            <a:ext cx="3243944" cy="68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ea typeface="Calibri"/>
                <a:cs typeface="Times-Roman"/>
              </a:rPr>
              <a:t>(2) E(</a:t>
            </a:r>
            <a:r>
              <a:rPr lang="en-US" sz="1400" b="1" i="1" dirty="0">
                <a:ea typeface="Calibri"/>
                <a:cs typeface="Times-Italic"/>
              </a:rPr>
              <a:t>K</a:t>
            </a:r>
            <a:r>
              <a:rPr lang="en-US" sz="1400" b="1" i="1" baseline="-25000" dirty="0">
                <a:ea typeface="Calibri"/>
                <a:cs typeface="Times-Italic"/>
              </a:rPr>
              <a:t>m </a:t>
            </a:r>
            <a:r>
              <a:rPr lang="en-US" sz="1400" b="1" i="1" dirty="0">
                <a:ea typeface="Calibri"/>
                <a:cs typeface="Times-Roman"/>
              </a:rPr>
              <a:t>, [</a:t>
            </a:r>
            <a:r>
              <a:rPr lang="en-US" sz="1400" b="1" i="1" dirty="0">
                <a:ea typeface="Calibri"/>
                <a:cs typeface="Times-Italic"/>
              </a:rPr>
              <a:t>K</a:t>
            </a:r>
            <a:r>
              <a:rPr lang="en-US" sz="1400" b="1" i="1" baseline="-25000" dirty="0">
                <a:ea typeface="Calibri"/>
                <a:cs typeface="Times-Italic"/>
              </a:rPr>
              <a:t>s</a:t>
            </a:r>
            <a:r>
              <a:rPr lang="en-US" sz="1400" b="1" i="1" dirty="0">
                <a:ea typeface="Calibri"/>
                <a:cs typeface="Times-Italic"/>
              </a:rPr>
              <a:t> </a:t>
            </a:r>
            <a:r>
              <a:rPr lang="en-US" sz="1400" b="1" i="1" dirty="0">
                <a:ea typeface="Calibri"/>
                <a:cs typeface="Times-Roman"/>
              </a:rPr>
              <a:t>|| </a:t>
            </a:r>
            <a:r>
              <a:rPr lang="en-US" sz="1400" b="1" i="1" dirty="0">
                <a:ea typeface="Calibri"/>
                <a:cs typeface="Times-Italic"/>
              </a:rPr>
              <a:t>ID</a:t>
            </a:r>
            <a:r>
              <a:rPr lang="en-US" sz="1400" b="1" i="1" baseline="-25000" dirty="0">
                <a:ea typeface="Calibri"/>
                <a:cs typeface="Times-Italic"/>
              </a:rPr>
              <a:t>A</a:t>
            </a:r>
            <a:r>
              <a:rPr lang="en-US" sz="1400" b="1" i="1" dirty="0">
                <a:ea typeface="Calibri"/>
                <a:cs typeface="Times-Italic"/>
              </a:rPr>
              <a:t> </a:t>
            </a:r>
            <a:r>
              <a:rPr lang="en-US" sz="1400" b="1" i="1" dirty="0">
                <a:ea typeface="Calibri"/>
                <a:cs typeface="Times-Roman"/>
              </a:rPr>
              <a:t>|| </a:t>
            </a:r>
            <a:r>
              <a:rPr lang="en-US" sz="1400" b="1" i="1" dirty="0">
                <a:ea typeface="Calibri"/>
                <a:cs typeface="Times-Italic"/>
              </a:rPr>
              <a:t>ID</a:t>
            </a:r>
            <a:r>
              <a:rPr lang="en-US" sz="1400" b="1" i="1" baseline="-25000" dirty="0">
                <a:ea typeface="Calibri"/>
                <a:cs typeface="Times-Italic"/>
              </a:rPr>
              <a:t>B</a:t>
            </a:r>
            <a:r>
              <a:rPr lang="en-US" sz="1400" b="1" i="1" dirty="0">
                <a:ea typeface="Calibri"/>
                <a:cs typeface="Times-Italic"/>
              </a:rPr>
              <a:t> </a:t>
            </a:r>
            <a:r>
              <a:rPr lang="en-US" sz="1400" b="1" i="1" dirty="0">
                <a:ea typeface="Calibri"/>
                <a:cs typeface="Times-Roman"/>
              </a:rPr>
              <a:t>|| f(</a:t>
            </a:r>
            <a:r>
              <a:rPr lang="en-US" sz="1400" b="1" i="1" dirty="0">
                <a:ea typeface="Calibri"/>
                <a:cs typeface="Times-Italic"/>
              </a:rPr>
              <a:t>N</a:t>
            </a:r>
            <a:r>
              <a:rPr lang="en-US" sz="1400" b="1" i="1" baseline="-25000" dirty="0">
                <a:ea typeface="Calibri"/>
                <a:cs typeface="Times-Roman"/>
              </a:rPr>
              <a:t>1</a:t>
            </a:r>
            <a:r>
              <a:rPr lang="en-US" sz="1400" b="1" i="1" dirty="0">
                <a:ea typeface="Calibri"/>
                <a:cs typeface="Times-Roman"/>
              </a:rPr>
              <a:t>) || </a:t>
            </a:r>
            <a:r>
              <a:rPr lang="en-US" sz="1400" b="1" i="1" dirty="0">
                <a:ea typeface="Calibri"/>
                <a:cs typeface="Times-Italic"/>
              </a:rPr>
              <a:t>N</a:t>
            </a:r>
            <a:r>
              <a:rPr lang="en-US" sz="1400" b="1" i="1" baseline="-25000" dirty="0">
                <a:ea typeface="Calibri"/>
                <a:cs typeface="Times-Roman"/>
              </a:rPr>
              <a:t>2</a:t>
            </a:r>
            <a:r>
              <a:rPr lang="en-US" sz="1400" b="1" i="1" dirty="0">
                <a:ea typeface="Calibri"/>
                <a:cs typeface="Times-Roman"/>
              </a:rPr>
              <a:t> ])</a:t>
            </a:r>
            <a:endParaRPr lang="en-US" sz="1400" b="1" i="1" dirty="0">
              <a:ea typeface="Calibri"/>
              <a:cs typeface="Times New Roman"/>
            </a:endParaRPr>
          </a:p>
          <a:p>
            <a:endParaRPr lang="en-US" sz="1400" b="1" i="1" dirty="0"/>
          </a:p>
        </p:txBody>
      </p:sp>
      <p:sp>
        <p:nvSpPr>
          <p:cNvPr id="15" name="Arc 14"/>
          <p:cNvSpPr/>
          <p:nvPr/>
        </p:nvSpPr>
        <p:spPr>
          <a:xfrm rot="10800000">
            <a:off x="3048000" y="3344664"/>
            <a:ext cx="4686300" cy="979686"/>
          </a:xfrm>
          <a:prstGeom prst="arc">
            <a:avLst>
              <a:gd name="adj1" fmla="val 10993222"/>
              <a:gd name="adj2" fmla="val 0"/>
            </a:avLst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3943350"/>
            <a:ext cx="18288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500" b="1" i="1" dirty="0">
                <a:ea typeface="Calibri"/>
                <a:cs typeface="Calibri"/>
              </a:rPr>
              <a:t>(3) E(K</a:t>
            </a:r>
            <a:r>
              <a:rPr lang="en-US" sz="1500" b="1" i="1" baseline="-25000" dirty="0">
                <a:ea typeface="Calibri"/>
                <a:cs typeface="Calibri"/>
              </a:rPr>
              <a:t>s </a:t>
            </a:r>
            <a:r>
              <a:rPr lang="en-US" sz="1500" b="1" i="1" dirty="0">
                <a:ea typeface="Calibri"/>
                <a:cs typeface="Calibri"/>
              </a:rPr>
              <a:t>, f(N</a:t>
            </a:r>
            <a:r>
              <a:rPr lang="en-US" sz="1500" b="1" i="1" baseline="-25000" dirty="0">
                <a:ea typeface="Calibri"/>
                <a:cs typeface="Calibri"/>
              </a:rPr>
              <a:t>2</a:t>
            </a:r>
            <a:r>
              <a:rPr lang="en-US" sz="1500" b="1" i="1" dirty="0">
                <a:ea typeface="Calibri"/>
                <a:cs typeface="Calibri"/>
              </a:rPr>
              <a:t>))</a:t>
            </a:r>
            <a:endParaRPr lang="en-US" sz="1500" b="1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19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Symmetric key distribution using Asymmetric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0"/>
            <a:ext cx="9067800" cy="3581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One of the most important uses of a public-key cryptosystem is to encrypt secret keys for distribution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i="1" dirty="0"/>
              <a:t>Simple Secret Key Distribution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A wishes to communicate with B, the following figure depicts the same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828800" y="3409952"/>
            <a:ext cx="1796143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6248400" y="3409952"/>
            <a:ext cx="1796143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Arc 18"/>
          <p:cNvSpPr/>
          <p:nvPr/>
        </p:nvSpPr>
        <p:spPr>
          <a:xfrm>
            <a:off x="2514600" y="3219452"/>
            <a:ext cx="5181600" cy="1676400"/>
          </a:xfrm>
          <a:prstGeom prst="arc">
            <a:avLst>
              <a:gd name="adj1" fmla="val 11793859"/>
              <a:gd name="adj2" fmla="val 20386159"/>
            </a:avLst>
          </a:prstGeom>
          <a:ln w="349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3224896"/>
            <a:ext cx="190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(1) ID</a:t>
            </a:r>
            <a:r>
              <a:rPr lang="en-US" sz="2000" b="1" i="1" baseline="-25000" dirty="0"/>
              <a:t>A</a:t>
            </a:r>
            <a:r>
              <a:rPr lang="en-US" sz="1500" b="1" i="1" baseline="-25000" dirty="0"/>
              <a:t>   </a:t>
            </a:r>
            <a:r>
              <a:rPr lang="en-US" sz="1500" b="1" i="1" dirty="0"/>
              <a:t>|| PU</a:t>
            </a:r>
            <a:r>
              <a:rPr lang="en-US" sz="2000" b="1" i="1" baseline="-25000" dirty="0"/>
              <a:t>A</a:t>
            </a:r>
            <a:r>
              <a:rPr lang="en-US" sz="1500" b="1" i="1" dirty="0"/>
              <a:t> </a:t>
            </a:r>
            <a:endParaRPr lang="en-US" sz="1500" b="1" i="1" baseline="-25000" dirty="0"/>
          </a:p>
        </p:txBody>
      </p:sp>
      <p:sp>
        <p:nvSpPr>
          <p:cNvPr id="21" name="Arc 20"/>
          <p:cNvSpPr/>
          <p:nvPr/>
        </p:nvSpPr>
        <p:spPr>
          <a:xfrm rot="10970675">
            <a:off x="2754549" y="4119630"/>
            <a:ext cx="3965787" cy="555832"/>
          </a:xfrm>
          <a:prstGeom prst="arc">
            <a:avLst>
              <a:gd name="adj1" fmla="val 10769784"/>
              <a:gd name="adj2" fmla="val 21170896"/>
            </a:avLst>
          </a:prstGeom>
          <a:ln w="3175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52256" y="4206629"/>
            <a:ext cx="3243944" cy="75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i="1" dirty="0">
                <a:ea typeface="Calibri"/>
                <a:cs typeface="Times-Roman"/>
              </a:rPr>
              <a:t>(2)</a:t>
            </a:r>
            <a:r>
              <a:rPr lang="en-US" sz="1400" b="1" i="1" dirty="0">
                <a:ea typeface="Calibri"/>
                <a:cs typeface="Times-Roman"/>
              </a:rPr>
              <a:t> </a:t>
            </a:r>
            <a:r>
              <a:rPr lang="en-US" b="1" i="1" dirty="0">
                <a:ea typeface="Calibri"/>
                <a:cs typeface="Times-Roman"/>
              </a:rPr>
              <a:t>E</a:t>
            </a:r>
            <a:r>
              <a:rPr lang="en-US" sz="1400" b="1" i="1" dirty="0">
                <a:ea typeface="Calibri"/>
                <a:cs typeface="Times-Roman"/>
              </a:rPr>
              <a:t>( </a:t>
            </a:r>
            <a:r>
              <a:rPr lang="en-US" sz="1600" b="1" i="1" dirty="0"/>
              <a:t>PU</a:t>
            </a:r>
            <a:r>
              <a:rPr lang="en-US" sz="1600" b="1" i="1" baseline="-25000" dirty="0"/>
              <a:t>A</a:t>
            </a:r>
            <a:r>
              <a:rPr lang="en-US" sz="1400" b="1" i="1" baseline="-25000" dirty="0"/>
              <a:t>  </a:t>
            </a:r>
            <a:r>
              <a:rPr lang="en-US" sz="1400" b="1" i="1" dirty="0"/>
              <a:t> , K</a:t>
            </a:r>
            <a:r>
              <a:rPr lang="en-US" sz="2000" b="1" i="1" baseline="-25000" dirty="0"/>
              <a:t>S </a:t>
            </a:r>
            <a:r>
              <a:rPr lang="en-US" sz="1400" b="1" i="1" dirty="0">
                <a:ea typeface="Calibri"/>
                <a:cs typeface="Times-Roman"/>
              </a:rPr>
              <a:t>)</a:t>
            </a:r>
            <a:endParaRPr lang="en-US" sz="1400" b="1" i="1" dirty="0">
              <a:ea typeface="Calibri"/>
              <a:cs typeface="Times New Roman"/>
            </a:endParaRPr>
          </a:p>
          <a:p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2567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Asymmetric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0"/>
            <a:ext cx="9067800" cy="3581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i="1" dirty="0"/>
              <a:t>…Simple Secret Key Distribution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risk of compromise of the keys is minimal. At the same time, the communication is secure from eavesdropping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2"/>
                </a:solidFill>
              </a:rPr>
              <a:t>Man-in-the-Middle Attack</a:t>
            </a:r>
            <a:r>
              <a:rPr lang="en-US" sz="2000" dirty="0"/>
              <a:t>: Insecure against an adversary who can intercept messages and then either relay the intercepted message or substitute another message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 adversary, D, has control of the intervening communication channel, then D can compromise the communication without being detected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9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50"/>
            <a:ext cx="7162800" cy="533400"/>
          </a:xfrm>
        </p:spPr>
        <p:txBody>
          <a:bodyPr>
            <a:normAutofit/>
          </a:bodyPr>
          <a:lstStyle/>
          <a:p>
            <a:pPr marL="320040" lvl="1" indent="0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        Man-in-the-Middle Attack</a:t>
            </a:r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49"/>
            <a:ext cx="5257800" cy="43418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112395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The result is that both Alice and Bob know K</a:t>
            </a:r>
            <a:r>
              <a:rPr lang="en-US" sz="2400" i="1" baseline="-25000" dirty="0"/>
              <a:t>s</a:t>
            </a:r>
            <a:r>
              <a:rPr lang="en-US" i="1" dirty="0"/>
              <a:t> and are unaware that K</a:t>
            </a:r>
            <a:r>
              <a:rPr lang="en-US" sz="2400" i="1" baseline="-25000" dirty="0"/>
              <a:t>s</a:t>
            </a:r>
            <a:r>
              <a:rPr lang="en-US" i="1" dirty="0"/>
              <a:t> has also been revealed to Darth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757196"/>
            <a:ext cx="414754" cy="414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2" y="3786187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Only threat is eavesdropping</a:t>
            </a:r>
          </a:p>
        </p:txBody>
      </p:sp>
    </p:spTree>
    <p:extLst>
      <p:ext uri="{BB962C8B-B14F-4D97-AF65-F5344CB8AC3E}">
        <p14:creationId xmlns:p14="http://schemas.microsoft.com/office/powerpoint/2010/main" val="36480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590549"/>
          </a:xfrm>
        </p:spPr>
        <p:txBody>
          <a:bodyPr>
            <a:noAutofit/>
          </a:bodyPr>
          <a:lstStyle/>
          <a:p>
            <a:r>
              <a:rPr lang="en-IN" sz="2800" b="1" dirty="0"/>
              <a:t>…Symmetric key distribution using Asymmetric encryption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14350"/>
            <a:ext cx="8991600" cy="4343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b="1" i="1" dirty="0"/>
              <a:t>Secret Key Distribution with Confidentiality and Authentication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Provides protection against both active and passive attacks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It is assumed that A and B have exchanged public keys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This scheme ensures both confidentiality and authentication in the exchange of a secret key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Next slide shows the steps involved in this scheme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92BED-18D0-4566-9958-EB88FA8B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95551"/>
            <a:ext cx="9144000" cy="26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"/>
            <a:ext cx="9013370" cy="500745"/>
          </a:xfrm>
        </p:spPr>
        <p:txBody>
          <a:bodyPr>
            <a:noAutofit/>
          </a:bodyPr>
          <a:lstStyle/>
          <a:p>
            <a:r>
              <a:rPr lang="en-IN" b="1" dirty="0"/>
              <a:t>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" y="500745"/>
            <a:ext cx="9078684" cy="4642753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b="1" dirty="0"/>
              <a:t>General Schemes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1" dirty="0"/>
              <a:t>Public announcement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1" dirty="0"/>
              <a:t>Publicly available directory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1" dirty="0"/>
              <a:t>Public-key authority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1" dirty="0"/>
              <a:t>Public-key certificates</a:t>
            </a:r>
            <a:endParaRPr lang="en-US" b="1" dirty="0"/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b="1" dirty="0"/>
              <a:t>Public announcement of Public keys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approach is convenient - Major weakness: Anyone can forge such a public announcement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</a:pP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822" y="500744"/>
            <a:ext cx="2286000" cy="23431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97" y="290854"/>
            <a:ext cx="2242073" cy="23431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52401"/>
            <a:ext cx="6934200" cy="819149"/>
          </a:xfrm>
        </p:spPr>
        <p:txBody>
          <a:bodyPr>
            <a:noAutofit/>
          </a:bodyPr>
          <a:lstStyle/>
          <a:p>
            <a:r>
              <a:rPr lang="en-IN" b="1" dirty="0"/>
              <a:t>…Distribution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0"/>
            <a:ext cx="9024256" cy="373380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Publicly Available Directory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greater degree of security can be achieved by maintaining a publicly available dynamic directory of public keys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Maintenance and distribution of the public directory :be the responsibility of some trusted entity or organization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1" dirty="0"/>
              <a:t>Elements : </a:t>
            </a:r>
          </a:p>
          <a:p>
            <a:pPr lvl="2" algn="just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900" dirty="0"/>
              <a:t>The authority maintains a directory with a {name, public key} entry for each participant</a:t>
            </a:r>
          </a:p>
          <a:p>
            <a:pPr lvl="2" algn="just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900" dirty="0"/>
              <a:t>Each participant registers a public key with the directory authority</a:t>
            </a:r>
          </a:p>
          <a:p>
            <a:pPr lvl="2" algn="just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900" dirty="0"/>
              <a:t>A participant may replace the existing key with a new one at any time</a:t>
            </a:r>
          </a:p>
          <a:p>
            <a:pPr lvl="2" algn="just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900" dirty="0"/>
              <a:t>Participants could also access the directory electronically</a:t>
            </a:r>
          </a:p>
          <a:p>
            <a:pPr lvl="2" algn="just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900" dirty="0"/>
          </a:p>
          <a:p>
            <a:pPr lvl="1" algn="just">
              <a:spcBef>
                <a:spcPts val="1200"/>
              </a:spcBef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52401"/>
            <a:ext cx="6934200" cy="819149"/>
          </a:xfrm>
        </p:spPr>
        <p:txBody>
          <a:bodyPr>
            <a:noAutofit/>
          </a:bodyPr>
          <a:lstStyle/>
          <a:p>
            <a:r>
              <a:rPr lang="en-IN" b="1" dirty="0"/>
              <a:t>…Distribution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0"/>
            <a:ext cx="9024256" cy="3733800"/>
          </a:xfrm>
        </p:spPr>
        <p:txBody>
          <a:bodyPr>
            <a:normAutofit/>
          </a:bodyPr>
          <a:lstStyle/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1" dirty="0"/>
              <a:t>Vulnerabilities</a:t>
            </a:r>
            <a:r>
              <a:rPr lang="en-US" sz="2000" dirty="0"/>
              <a:t>: an adversary succeeds in obtaining or computing the private key of the directory authority ; adversary could authoritatively pass out counterfeit public keys and subsequently impersonate any participant and eavesdrop on messages sent to any participant</a:t>
            </a:r>
          </a:p>
          <a:p>
            <a:pPr marL="342900" lvl="1" indent="0" algn="just">
              <a:spcBef>
                <a:spcPts val="1200"/>
              </a:spcBef>
              <a:buClr>
                <a:schemeClr val="tx1"/>
              </a:buClr>
              <a:buNone/>
            </a:pPr>
            <a:endParaRPr lang="en-US" sz="20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62D6B4-05FB-4200-BEB6-5A16F57E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90750"/>
            <a:ext cx="6781800" cy="28844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52401"/>
            <a:ext cx="6934200" cy="819149"/>
          </a:xfrm>
        </p:spPr>
        <p:txBody>
          <a:bodyPr>
            <a:noAutofit/>
          </a:bodyPr>
          <a:lstStyle/>
          <a:p>
            <a:r>
              <a:rPr lang="en-IN" b="1" dirty="0"/>
              <a:t>…Distribution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47750"/>
            <a:ext cx="8948056" cy="3733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Public-Key Authority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Stronger security for public-key distribution can be achieved by providing tighter control over the distribution of public keys from the directory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each participant reliably knows a public key for the authority, with only the authority knowing the corresponding private key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Next slide shows the steps involved in this scheme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514349"/>
          </a:xfrm>
        </p:spPr>
        <p:txBody>
          <a:bodyPr>
            <a:noAutofit/>
          </a:bodyPr>
          <a:lstStyle/>
          <a:p>
            <a:r>
              <a:rPr lang="en-IN" sz="2800" b="1" dirty="0"/>
              <a:t>…Symmetric key distribution using symmetric encryption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8150"/>
            <a:ext cx="9067800" cy="4800600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Option 1 and 2 call for manual delivery of a key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For link encryption, this is a reasonable requirement, because each link encryption device is going to be exchanging data only with its partner on the other end of the link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Not suitable for end-to-end encryption over network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In a distributed system, any given host or terminal may need to engage in exchanges with many other hosts and terminals over time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Each device needs a number of keys supplied dynamically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If there are N hosts, the number of required keys are </a:t>
            </a:r>
            <a:r>
              <a:rPr lang="en-US" sz="1600" b="1" i="1" dirty="0">
                <a:solidFill>
                  <a:schemeClr val="tx2"/>
                </a:solidFill>
              </a:rPr>
              <a:t>[N(N - 1)]/2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Option 3 is a possibility for either link encryption or end-to-end encryption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If an attacker ever succeeds in gaining access to one key, then all subsequent keys will be revealed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the initial distribution of potentially millions of keys still must be made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In option 4 scheme, a key distribution center is responsible for distributing keys to pairs of users (hosts, processes, applications) as needed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Each user must share a unique key with the key distribution center for purposes of key distribution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The use of a key distribution center is based on the use of a hierarchy of keys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600" dirty="0"/>
              <a:t>At a minimum, two levels of keys are used : session key and master key</a:t>
            </a:r>
          </a:p>
          <a:p>
            <a:pPr marL="342900" lvl="1" indent="0" algn="just">
              <a:spcBef>
                <a:spcPts val="1200"/>
              </a:spcBef>
              <a:buClr>
                <a:schemeClr val="tx1"/>
              </a:buClr>
              <a:buNone/>
            </a:pP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52401"/>
            <a:ext cx="6934200" cy="819149"/>
          </a:xfrm>
        </p:spPr>
        <p:txBody>
          <a:bodyPr>
            <a:noAutofit/>
          </a:bodyPr>
          <a:lstStyle/>
          <a:p>
            <a:r>
              <a:rPr lang="en-IN" b="1" dirty="0"/>
              <a:t>…Distribution of Public Keys</a:t>
            </a:r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6" y="2098220"/>
            <a:ext cx="2266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981196" y="1069520"/>
            <a:ext cx="1371600" cy="914400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Initiator</a:t>
            </a:r>
            <a:br>
              <a:rPr lang="en-US" sz="2000" b="1" dirty="0"/>
            </a:br>
            <a:r>
              <a:rPr lang="en-US" sz="2000" b="1" dirty="0"/>
              <a:t>A</a:t>
            </a:r>
          </a:p>
        </p:txBody>
      </p:sp>
      <p:cxnSp>
        <p:nvCxnSpPr>
          <p:cNvPr id="5" name="Straight Connector 4"/>
          <p:cNvCxnSpPr>
            <a:stCxn id="7" idx="2"/>
          </p:cNvCxnSpPr>
          <p:nvPr/>
        </p:nvCxnSpPr>
        <p:spPr>
          <a:xfrm>
            <a:off x="2666996" y="1983920"/>
            <a:ext cx="0" cy="2797630"/>
          </a:xfrm>
          <a:prstGeom prst="line">
            <a:avLst/>
          </a:prstGeom>
          <a:ln w="28575" cmpd="sng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69918" y="1069520"/>
            <a:ext cx="1371600" cy="914400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Pub. Key Authority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942110" y="1983920"/>
            <a:ext cx="0" cy="2797630"/>
          </a:xfrm>
          <a:prstGeom prst="line">
            <a:avLst/>
          </a:prstGeom>
          <a:ln w="28575" cmpd="sng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70910" y="1069520"/>
            <a:ext cx="1371600" cy="914400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Responder B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3" y="2537731"/>
            <a:ext cx="224245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7456710" y="1983920"/>
            <a:ext cx="0" cy="2797630"/>
          </a:xfrm>
          <a:prstGeom prst="line">
            <a:avLst/>
          </a:prstGeom>
          <a:ln w="28575" cmpd="sng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7" y="2906740"/>
            <a:ext cx="2288722" cy="2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4" y="2901042"/>
            <a:ext cx="2490106" cy="2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4" y="3279320"/>
            <a:ext cx="249010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18" y="3665764"/>
            <a:ext cx="250099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18" y="4095750"/>
            <a:ext cx="250099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2" y="4106636"/>
            <a:ext cx="2234293" cy="32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29" y="4486275"/>
            <a:ext cx="2243816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4" y="4486275"/>
            <a:ext cx="2490106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8984" y="2767696"/>
            <a:ext cx="1420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Initial five messages used infrequently – Both A &amp; B can save other’s public key for future use – </a:t>
            </a:r>
            <a:r>
              <a:rPr lang="en-US" sz="1400" b="1" i="1" dirty="0">
                <a:solidFill>
                  <a:schemeClr val="tx2"/>
                </a:solidFill>
              </a:rPr>
              <a:t>Caching Technique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52" y="2588758"/>
            <a:ext cx="244248" cy="2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52401"/>
            <a:ext cx="6934200" cy="819149"/>
          </a:xfrm>
        </p:spPr>
        <p:txBody>
          <a:bodyPr>
            <a:noAutofit/>
          </a:bodyPr>
          <a:lstStyle/>
          <a:p>
            <a:r>
              <a:rPr lang="en-IN" b="1" dirty="0"/>
              <a:t>…Distribution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871856" cy="3733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Public-Key Certificates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Previous scheme has some drawbacks: The Public-key authority could be a bottleneck in the scheme; user must appeal to the authority for a public key and it is vulnerable to tampering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 alternative approach : use certificates – can be used by participants to exchange keys without contacting a public-key authority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certificate consists of a public key, an identifier of the key owner, and the whole block signed by a trusted third party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9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52401"/>
            <a:ext cx="6934200" cy="819149"/>
          </a:xfrm>
        </p:spPr>
        <p:txBody>
          <a:bodyPr>
            <a:noAutofit/>
          </a:bodyPr>
          <a:lstStyle/>
          <a:p>
            <a:r>
              <a:rPr lang="en-IN" b="1" dirty="0"/>
              <a:t>…Distribution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6" y="1047750"/>
            <a:ext cx="6934200" cy="533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Obtaining Certificates from Certificate Authority (CA)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60071"/>
            <a:ext cx="6334125" cy="27813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6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52401"/>
            <a:ext cx="6934200" cy="819149"/>
          </a:xfrm>
        </p:spPr>
        <p:txBody>
          <a:bodyPr>
            <a:noAutofit/>
          </a:bodyPr>
          <a:lstStyle/>
          <a:p>
            <a:r>
              <a:rPr lang="en-IN" b="1" dirty="0"/>
              <a:t>…Distribution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6" y="1047750"/>
            <a:ext cx="6934200" cy="533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Exchanging Certificates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09750"/>
            <a:ext cx="6219825" cy="109537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3214866"/>
            <a:ext cx="7667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i="1" dirty="0"/>
              <a:t>The timestamp serves as an expiration date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i="1" dirty="0"/>
              <a:t>If a certificate is sufficiently old, it is assumed to be expired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i="1" dirty="0"/>
              <a:t>One scheme has become universally accepted for formatting public-key certificates: the X.509 standard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14866"/>
            <a:ext cx="446311" cy="4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"/>
            <a:ext cx="8610600" cy="438149"/>
          </a:xfrm>
        </p:spPr>
        <p:txBody>
          <a:bodyPr>
            <a:noAutofit/>
          </a:bodyPr>
          <a:lstStyle/>
          <a:p>
            <a:r>
              <a:rPr lang="en-IN" b="1" dirty="0"/>
              <a:t>Public-Key Infrastructure (PKI)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1949"/>
            <a:ext cx="9144000" cy="4781549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RFC 4949 (Internet Security Glossary) defines public-key infrastructure (PKI) as the set of hardware, software, people, policies, and procedures needed to create, manage, store, distribute, and revoke digital certificates based on asymmetric cryptography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The principal objective for developing a PKI is to enable secure, convenient, and efficient acquisition of public keys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Interrelationship among the key elements of the PKIX model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End entity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Certification Authority (CA)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Interrelationship among the key elements of the PKIX model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Registration Authority (RA)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CRL issuer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Repository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PKIX Management Functions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Registration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Initialization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Certification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Key pair recovery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lvl="1" indent="0" algn="just">
              <a:spcBef>
                <a:spcPts val="1200"/>
              </a:spcBef>
              <a:buClr>
                <a:schemeClr val="tx1"/>
              </a:buClr>
              <a:buNone/>
            </a:pPr>
            <a:endParaRPr lang="en-US" sz="1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707D6-FEE7-434B-9A55-C1CEC613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2752723"/>
            <a:ext cx="47529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352550"/>
            <a:ext cx="5105400" cy="335280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dirty="0"/>
              <a:t>Communication between end systems is encrypted using a temporary key, often referred to as a session key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dirty="0"/>
              <a:t>Session keys are transmitted in encrypted form, using a master key that is shared by the key distribution center and an end system or user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1800" dirty="0"/>
              <a:t>For each end system or user, there is a unique master key that it shares with the key distribution center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9700"/>
            <a:ext cx="3661331" cy="34480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5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6350"/>
            <a:ext cx="8991600" cy="3352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A Key distribution scenario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Assumes that each user shares a unique master key with the key distribution center (KDC)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user A wishes to establish a logical connection with B and requires a one-time session key to protect the data transmitted over the connection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has a master key, </a:t>
            </a:r>
            <a:r>
              <a:rPr lang="en-US" sz="2000" b="1" dirty="0" err="1"/>
              <a:t>K</a:t>
            </a:r>
            <a:r>
              <a:rPr lang="en-US" sz="2000" b="1" baseline="-30000" dirty="0" err="1"/>
              <a:t>a</a:t>
            </a:r>
            <a:r>
              <a:rPr lang="en-US" sz="2000" dirty="0"/>
              <a:t>, known only to itself and the KDC; similarly, B shares the master key </a:t>
            </a:r>
            <a:r>
              <a:rPr lang="en-US" sz="2000" b="1" dirty="0"/>
              <a:t>K</a:t>
            </a:r>
            <a:r>
              <a:rPr lang="en-US" sz="2000" b="1" baseline="-30000" dirty="0"/>
              <a:t>b</a:t>
            </a:r>
            <a:r>
              <a:rPr lang="en-US" sz="2000" dirty="0"/>
              <a:t> with the KDC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610600" cy="4572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b="1" dirty="0"/>
              <a:t>…</a:t>
            </a:r>
            <a:r>
              <a:rPr lang="en-US" sz="2100" b="1" dirty="0"/>
              <a:t>A Key distribution scenario : following steps occur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65735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KDC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165735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Initiator </a:t>
            </a:r>
            <a:br>
              <a:rPr lang="en-US" sz="1900" b="1" dirty="0"/>
            </a:br>
            <a:r>
              <a:rPr lang="en-US" sz="1900" b="1" dirty="0"/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0" y="165735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Responder B</a:t>
            </a: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981200" y="2571750"/>
            <a:ext cx="0" cy="220980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70713" y="2560864"/>
            <a:ext cx="0" cy="220980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38458" y="2571750"/>
            <a:ext cx="0" cy="220980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2691492"/>
            <a:ext cx="63246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81200" y="3039834"/>
            <a:ext cx="3189513" cy="0"/>
          </a:xfrm>
          <a:prstGeom prst="straightConnector1">
            <a:avLst/>
          </a:prstGeom>
          <a:ln w="28575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6600" y="2745922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-Bold"/>
              </a:rPr>
              <a:t>(1) </a:t>
            </a:r>
            <a:r>
              <a:rPr lang="en-US" sz="1400" b="1" i="1" dirty="0">
                <a:latin typeface="Times-Italic"/>
              </a:rPr>
              <a:t>ID</a:t>
            </a:r>
            <a:r>
              <a:rPr lang="en-US" sz="1400" b="1" i="1" baseline="-25000" dirty="0">
                <a:latin typeface="Times-Italic"/>
              </a:rPr>
              <a:t>A</a:t>
            </a:r>
            <a:r>
              <a:rPr lang="en-US" sz="1400" b="1" i="1" dirty="0">
                <a:latin typeface="Times-Italic"/>
              </a:rPr>
              <a:t> </a:t>
            </a:r>
            <a:r>
              <a:rPr lang="en-US" sz="1400" b="1" dirty="0">
                <a:latin typeface="Times-Roman"/>
              </a:rPr>
              <a:t>|| </a:t>
            </a:r>
            <a:r>
              <a:rPr lang="en-US" sz="1400" b="1" i="1" dirty="0">
                <a:latin typeface="Times-Italic"/>
              </a:rPr>
              <a:t>ID</a:t>
            </a:r>
            <a:r>
              <a:rPr lang="en-US" sz="1400" b="1" i="1" baseline="-25000" dirty="0">
                <a:latin typeface="Times-Italic"/>
              </a:rPr>
              <a:t>B</a:t>
            </a:r>
            <a:r>
              <a:rPr lang="en-US" sz="1400" b="1" i="1" dirty="0">
                <a:latin typeface="Times-Italic"/>
              </a:rPr>
              <a:t> </a:t>
            </a:r>
            <a:r>
              <a:rPr lang="en-US" sz="1400" b="1" dirty="0">
                <a:latin typeface="Times-Roman"/>
              </a:rPr>
              <a:t>|| </a:t>
            </a:r>
            <a:r>
              <a:rPr lang="en-US" sz="1400" b="1" i="1" dirty="0">
                <a:latin typeface="Times-Italic"/>
              </a:rPr>
              <a:t>N</a:t>
            </a:r>
            <a:r>
              <a:rPr lang="en-US" sz="1400" b="1" baseline="-25000" dirty="0">
                <a:latin typeface="Times-Roman"/>
              </a:rPr>
              <a:t>1</a:t>
            </a:r>
            <a:endParaRPr lang="en-US" sz="1400" b="1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75755" y="3562346"/>
            <a:ext cx="3189513" cy="0"/>
          </a:xfrm>
          <a:prstGeom prst="straightConnector1">
            <a:avLst/>
          </a:prstGeom>
          <a:ln w="28575" cmpd="sng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95800" y="3039834"/>
            <a:ext cx="674913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310514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latin typeface="Times-Bold"/>
              </a:rPr>
              <a:t>(2) </a:t>
            </a:r>
            <a:r>
              <a:rPr lang="pt-BR" sz="1200" b="1" i="1" dirty="0">
                <a:latin typeface="Times-Roman"/>
              </a:rPr>
              <a:t>E(</a:t>
            </a:r>
            <a:r>
              <a:rPr lang="pt-BR" sz="1200" b="1" i="1" dirty="0">
                <a:latin typeface="Times-Italic"/>
              </a:rPr>
              <a:t>K</a:t>
            </a:r>
            <a:r>
              <a:rPr lang="pt-BR" sz="1200" b="1" i="1" baseline="-25000" dirty="0">
                <a:latin typeface="Times-Italic"/>
              </a:rPr>
              <a:t>a</a:t>
            </a:r>
            <a:r>
              <a:rPr lang="pt-BR" sz="1200" b="1" i="1" dirty="0">
                <a:latin typeface="Times-Roman"/>
              </a:rPr>
              <a:t>, [</a:t>
            </a:r>
            <a:r>
              <a:rPr lang="pt-BR" sz="1200" b="1" i="1" dirty="0">
                <a:latin typeface="Times-Italic"/>
              </a:rPr>
              <a:t>K</a:t>
            </a:r>
            <a:r>
              <a:rPr lang="pt-BR" sz="1200" b="1" i="1" baseline="-25000" dirty="0">
                <a:latin typeface="Times-Italic"/>
              </a:rPr>
              <a:t>s</a:t>
            </a:r>
            <a:r>
              <a:rPr lang="pt-BR" sz="1200" b="1" i="1" dirty="0">
                <a:latin typeface="Times-Italic"/>
              </a:rPr>
              <a:t> </a:t>
            </a:r>
            <a:r>
              <a:rPr lang="pt-BR" sz="1200" b="1" i="1" dirty="0">
                <a:latin typeface="Times-Roman"/>
              </a:rPr>
              <a:t>|| </a:t>
            </a:r>
            <a:r>
              <a:rPr lang="pt-BR" sz="1200" b="1" i="1" dirty="0">
                <a:latin typeface="Times-Italic"/>
              </a:rPr>
              <a:t>ID</a:t>
            </a:r>
            <a:r>
              <a:rPr lang="pt-BR" sz="1200" b="1" i="1" baseline="-25000" dirty="0">
                <a:latin typeface="Times-Italic"/>
              </a:rPr>
              <a:t>A</a:t>
            </a:r>
            <a:r>
              <a:rPr lang="pt-BR" sz="1200" b="1" i="1" dirty="0">
                <a:latin typeface="Times-Italic"/>
              </a:rPr>
              <a:t> </a:t>
            </a:r>
            <a:r>
              <a:rPr lang="pt-BR" sz="1200" b="1" i="1" dirty="0">
                <a:latin typeface="Times-Roman"/>
              </a:rPr>
              <a:t>|| </a:t>
            </a:r>
            <a:r>
              <a:rPr lang="pt-BR" sz="1200" b="1" i="1" dirty="0">
                <a:latin typeface="Times-Italic"/>
              </a:rPr>
              <a:t>ID</a:t>
            </a:r>
            <a:r>
              <a:rPr lang="pt-BR" sz="1200" b="1" i="1" baseline="-25000" dirty="0">
                <a:latin typeface="Times-Italic"/>
              </a:rPr>
              <a:t>B</a:t>
            </a:r>
            <a:r>
              <a:rPr lang="pt-BR" sz="1200" b="1" i="1" dirty="0">
                <a:latin typeface="Times-Italic"/>
              </a:rPr>
              <a:t> </a:t>
            </a:r>
            <a:r>
              <a:rPr lang="pt-BR" sz="1200" b="1" i="1" dirty="0">
                <a:latin typeface="Times-Roman"/>
              </a:rPr>
              <a:t>|| </a:t>
            </a:r>
            <a:r>
              <a:rPr lang="pt-BR" sz="1200" b="1" i="1" dirty="0">
                <a:latin typeface="Times-Italic"/>
              </a:rPr>
              <a:t>N</a:t>
            </a:r>
            <a:r>
              <a:rPr lang="pt-BR" sz="1200" b="1" i="1" baseline="-25000" dirty="0">
                <a:latin typeface="Times-Roman"/>
              </a:rPr>
              <a:t>1</a:t>
            </a:r>
            <a:r>
              <a:rPr lang="pt-BR" sz="1200" b="1" i="1" dirty="0">
                <a:latin typeface="Times-Roman"/>
              </a:rPr>
              <a:t>]) </a:t>
            </a:r>
            <a:r>
              <a:rPr lang="en-US" sz="1200" b="1" i="1" dirty="0">
                <a:latin typeface="Times-Roman"/>
              </a:rPr>
              <a:t>||  E(</a:t>
            </a:r>
            <a:r>
              <a:rPr lang="en-US" sz="1200" b="1" i="1" dirty="0">
                <a:latin typeface="Times-Italic"/>
              </a:rPr>
              <a:t>K</a:t>
            </a:r>
            <a:r>
              <a:rPr lang="en-US" sz="1200" b="1" i="1" baseline="-25000" dirty="0">
                <a:latin typeface="Times-Italic"/>
              </a:rPr>
              <a:t>b</a:t>
            </a:r>
            <a:r>
              <a:rPr lang="en-US" sz="1200" b="1" i="1" dirty="0">
                <a:latin typeface="Times-Roman"/>
              </a:rPr>
              <a:t>, [</a:t>
            </a:r>
            <a:r>
              <a:rPr lang="en-US" sz="1200" b="1" i="1" dirty="0">
                <a:latin typeface="Times-Italic"/>
              </a:rPr>
              <a:t>K</a:t>
            </a:r>
            <a:r>
              <a:rPr lang="en-US" sz="1200" b="1" i="1" baseline="-25000" dirty="0">
                <a:latin typeface="Times-Italic"/>
              </a:rPr>
              <a:t>s</a:t>
            </a:r>
            <a:r>
              <a:rPr lang="en-US" sz="1200" b="1" i="1" dirty="0">
                <a:latin typeface="Times-Italic"/>
              </a:rPr>
              <a:t> </a:t>
            </a:r>
            <a:r>
              <a:rPr lang="en-US" sz="1200" b="1" i="1" dirty="0">
                <a:latin typeface="Times-Roman"/>
              </a:rPr>
              <a:t>|| </a:t>
            </a:r>
            <a:r>
              <a:rPr lang="en-US" sz="1200" b="1" i="1" dirty="0">
                <a:latin typeface="Times-Italic"/>
              </a:rPr>
              <a:t>ID</a:t>
            </a:r>
            <a:r>
              <a:rPr lang="en-US" sz="1200" b="1" i="1" baseline="-25000" dirty="0">
                <a:latin typeface="Times-Italic"/>
              </a:rPr>
              <a:t>A</a:t>
            </a:r>
            <a:r>
              <a:rPr lang="en-US" sz="1200" b="1" i="1" dirty="0">
                <a:latin typeface="Times-Roman"/>
              </a:rPr>
              <a:t>])</a:t>
            </a:r>
            <a:endParaRPr lang="en-US" sz="1200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75755" y="3555925"/>
            <a:ext cx="674913" cy="0"/>
          </a:xfrm>
          <a:prstGeom prst="straightConnector1">
            <a:avLst/>
          </a:prstGeom>
          <a:ln w="2857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3703858"/>
            <a:ext cx="63246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159820" y="3965118"/>
            <a:ext cx="3189513" cy="0"/>
          </a:xfrm>
          <a:prstGeom prst="straightConnector1">
            <a:avLst/>
          </a:prstGeom>
          <a:ln w="28575" cmpd="sng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2351" y="369298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latin typeface="Times-Bold"/>
              </a:rPr>
              <a:t>(3) </a:t>
            </a:r>
            <a:r>
              <a:rPr lang="en-US" sz="1200" b="1" dirty="0">
                <a:latin typeface="Times-Roman"/>
              </a:rPr>
              <a:t>E(</a:t>
            </a:r>
            <a:r>
              <a:rPr lang="en-US" sz="1200" b="1" i="1" dirty="0">
                <a:latin typeface="Times-Italic"/>
              </a:rPr>
              <a:t>K</a:t>
            </a:r>
            <a:r>
              <a:rPr lang="en-US" sz="800" b="1" i="1" dirty="0">
                <a:latin typeface="Times-Italic"/>
              </a:rPr>
              <a:t>b</a:t>
            </a:r>
            <a:r>
              <a:rPr lang="en-US" sz="1200" b="1" dirty="0">
                <a:latin typeface="Times-Roman"/>
              </a:rPr>
              <a:t>, [</a:t>
            </a:r>
            <a:r>
              <a:rPr lang="en-US" sz="1200" b="1" i="1" dirty="0">
                <a:latin typeface="Times-Italic"/>
              </a:rPr>
              <a:t>K</a:t>
            </a:r>
            <a:r>
              <a:rPr lang="en-US" sz="800" b="1" i="1" dirty="0">
                <a:latin typeface="Times-Italic"/>
              </a:rPr>
              <a:t>s </a:t>
            </a:r>
            <a:r>
              <a:rPr lang="en-US" sz="1200" b="1" dirty="0">
                <a:latin typeface="Times-Roman"/>
              </a:rPr>
              <a:t>|| </a:t>
            </a:r>
            <a:r>
              <a:rPr lang="en-US" sz="1200" b="1" i="1" dirty="0">
                <a:latin typeface="Times-Italic"/>
              </a:rPr>
              <a:t>ID</a:t>
            </a:r>
            <a:r>
              <a:rPr lang="en-US" sz="800" b="1" i="1" dirty="0">
                <a:latin typeface="Times-Italic"/>
              </a:rPr>
              <a:t>A</a:t>
            </a:r>
            <a:r>
              <a:rPr lang="en-US" sz="1200" b="1" dirty="0">
                <a:latin typeface="Times-Roman"/>
              </a:rPr>
              <a:t>])</a:t>
            </a:r>
            <a:endParaRPr lang="en-US" sz="1200" b="1" i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170706" y="3958697"/>
            <a:ext cx="674913" cy="0"/>
          </a:xfrm>
          <a:prstGeom prst="straightConnector1">
            <a:avLst/>
          </a:prstGeom>
          <a:ln w="2857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>
            <a:off x="1404258" y="2691492"/>
            <a:ext cx="533400" cy="14042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29270" y="2819221"/>
            <a:ext cx="923330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b="1" i="1" dirty="0"/>
              <a:t>Key Distribution Steps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81200" y="4095750"/>
            <a:ext cx="63246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138051" y="4372101"/>
            <a:ext cx="3189513" cy="0"/>
          </a:xfrm>
          <a:prstGeom prst="straightConnector1">
            <a:avLst/>
          </a:prstGeom>
          <a:ln w="28575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6000" y="4078189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-Bold"/>
              </a:rPr>
              <a:t>               (4) </a:t>
            </a:r>
            <a:r>
              <a:rPr lang="en-US" sz="1400" b="1" i="1" dirty="0">
                <a:latin typeface="Times-Roman"/>
              </a:rPr>
              <a:t>E(</a:t>
            </a:r>
            <a:r>
              <a:rPr lang="en-US" sz="1400" b="1" i="1" dirty="0">
                <a:latin typeface="Times-Italic"/>
              </a:rPr>
              <a:t>K</a:t>
            </a:r>
            <a:r>
              <a:rPr lang="en-US" sz="800" b="1" i="1" dirty="0">
                <a:latin typeface="Times-Italic"/>
              </a:rPr>
              <a:t>s</a:t>
            </a:r>
            <a:r>
              <a:rPr lang="en-US" sz="1400" b="1" i="1" dirty="0">
                <a:latin typeface="Times-Roman"/>
              </a:rPr>
              <a:t>, </a:t>
            </a:r>
            <a:r>
              <a:rPr lang="en-US" sz="1400" b="1" i="1" dirty="0">
                <a:latin typeface="Times-Italic"/>
              </a:rPr>
              <a:t>N</a:t>
            </a:r>
            <a:r>
              <a:rPr lang="en-US" sz="800" b="1" i="1" dirty="0">
                <a:latin typeface="Times-Roman"/>
              </a:rPr>
              <a:t>2</a:t>
            </a:r>
            <a:r>
              <a:rPr lang="en-US" sz="1400" b="1" i="1" dirty="0">
                <a:latin typeface="Times-Roman"/>
              </a:rPr>
              <a:t>)</a:t>
            </a:r>
            <a:endParaRPr lang="en-US" sz="1400" b="1" i="1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652651" y="4372101"/>
            <a:ext cx="674913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76155" y="4689277"/>
            <a:ext cx="3189513" cy="0"/>
          </a:xfrm>
          <a:prstGeom prst="straightConnector1">
            <a:avLst/>
          </a:prstGeom>
          <a:ln w="28575" cmpd="sng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16282" y="438448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latin typeface="Times-Bold"/>
              </a:rPr>
              <a:t>(5) </a:t>
            </a:r>
            <a:r>
              <a:rPr lang="en-US" sz="1200" b="1" i="1" dirty="0">
                <a:latin typeface="Times-Roman"/>
              </a:rPr>
              <a:t>E(</a:t>
            </a:r>
            <a:r>
              <a:rPr lang="en-US" sz="1200" b="1" i="1" dirty="0">
                <a:latin typeface="Times-Italic"/>
              </a:rPr>
              <a:t>K</a:t>
            </a:r>
            <a:r>
              <a:rPr lang="en-US" sz="800" b="1" i="1" dirty="0">
                <a:latin typeface="Times-Italic"/>
              </a:rPr>
              <a:t>s</a:t>
            </a:r>
            <a:r>
              <a:rPr lang="en-US" sz="1200" b="1" i="1" dirty="0">
                <a:latin typeface="Times-Roman"/>
              </a:rPr>
              <a:t>, f</a:t>
            </a:r>
            <a:r>
              <a:rPr lang="en-US" sz="1200" b="1" i="1" dirty="0">
                <a:latin typeface="Times-Bold"/>
              </a:rPr>
              <a:t>(</a:t>
            </a:r>
            <a:r>
              <a:rPr lang="en-US" sz="1200" b="1" i="1" dirty="0">
                <a:latin typeface="Times-Italic"/>
              </a:rPr>
              <a:t>N</a:t>
            </a:r>
            <a:r>
              <a:rPr lang="en-US" sz="800" b="1" i="1" dirty="0">
                <a:latin typeface="Times-Roman"/>
              </a:rPr>
              <a:t>2</a:t>
            </a:r>
            <a:r>
              <a:rPr lang="en-US" sz="1200" b="1" i="1" dirty="0">
                <a:latin typeface="Times-Bold"/>
              </a:rPr>
              <a:t>)</a:t>
            </a:r>
            <a:r>
              <a:rPr lang="en-US" sz="1200" b="1" i="1" dirty="0">
                <a:latin typeface="Times-Roman"/>
              </a:rPr>
              <a:t>)</a:t>
            </a:r>
            <a:endParaRPr lang="en-US" sz="1200" b="1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176155" y="4682856"/>
            <a:ext cx="674913" cy="0"/>
          </a:xfrm>
          <a:prstGeom prst="straightConnector1">
            <a:avLst/>
          </a:prstGeom>
          <a:ln w="2857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13854" y="4814206"/>
            <a:ext cx="63246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8349342" y="3703858"/>
            <a:ext cx="457200" cy="11103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763000" y="2952750"/>
            <a:ext cx="261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Auth. Steps</a:t>
            </a:r>
          </a:p>
        </p:txBody>
      </p:sp>
    </p:spTree>
    <p:extLst>
      <p:ext uri="{BB962C8B-B14F-4D97-AF65-F5344CB8AC3E}">
        <p14:creationId xmlns:p14="http://schemas.microsoft.com/office/powerpoint/2010/main" val="1877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76411E-6 L -0.27014 4.764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65927E-6 L -0.15 0.000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008E-6 L 0.27205 0.001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2852E-7 L 0.09583 -0.000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008E-6 L 0.27205 0.001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2852E-7 L 0.09583 -0.000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76411E-6 L -0.27014 4.76411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65927E-6 L -0.15 0.000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008E-6 L 0.27205 0.0012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4527E-6 L 0.14461 0.0058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3" grpId="0"/>
      <p:bldP spid="23" grpId="1"/>
      <p:bldP spid="29" grpId="0"/>
      <p:bldP spid="29" grpId="1"/>
      <p:bldP spid="31" grpId="0" animBg="1"/>
      <p:bldP spid="32" grpId="0"/>
      <p:bldP spid="35" grpId="0"/>
      <p:bldP spid="35" grpId="1"/>
      <p:bldP spid="38" grpId="0"/>
      <p:bldP spid="38" grpId="1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0"/>
            <a:ext cx="9067800" cy="3352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Hierarchical Key Control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is not necessary to limit the key distribution function to a single KDC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 very large networks, a hierarchy of KDCs can be established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E.g. local KDCs, responsible for key distribution for a small domain of the overall internetwork, such as a single LAN or a single building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two entities in different domains desire a shared key, then the corresponding local KDCs can communicate through a global KDC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minimizes the effort involved in master key distribution, because most master keys are shared by a local KDC with its local entities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900" dirty="0"/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6350"/>
            <a:ext cx="8991600" cy="3352800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Session Key Lifetime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more frequently session keys are exchanged, the more secure they are - opponent has less ciphertext to work with for any given session key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distribution of session keys delays the start of any exchange and places a burden on network capacity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security manager must try to balance the competing considerations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 connection-oriented protocols, use a new session key for each new session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 connection less protocol (i.e. transaction-oriented protocol), the most secure approach is to use a new session key for each exchange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better strategy is to use a given session key for a certain fixed period only or for a certain number of transactions</a:t>
            </a:r>
            <a:endParaRPr lang="en-US" sz="1900" dirty="0"/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352549"/>
          </a:xfrm>
        </p:spPr>
        <p:txBody>
          <a:bodyPr>
            <a:noAutofit/>
          </a:bodyPr>
          <a:lstStyle/>
          <a:p>
            <a:r>
              <a:rPr lang="en-IN" b="1" dirty="0"/>
              <a:t>…Symmetric key distribution using 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6350"/>
            <a:ext cx="8915400" cy="3581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</a:pPr>
            <a:r>
              <a:rPr lang="en-US" sz="2200" b="1" dirty="0"/>
              <a:t>A Transparent Key Control Scheme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scheme is useful for providing end-to-end encryption at a network or transport level</a:t>
            </a:r>
          </a:p>
          <a:p>
            <a:pPr marL="320040" lvl="1" indent="0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2200" b="1" i="1" dirty="0">
                <a:solidFill>
                  <a:schemeClr val="tx2"/>
                </a:solidFill>
              </a:rPr>
              <a:t>The steps involved in establishing a connection are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100" dirty="0"/>
              <a:t>Host sends packet requesting connection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100" dirty="0"/>
              <a:t>Session Security Module (SSM) buffers packets; asks KDC for session key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100" dirty="0"/>
              <a:t>KDC distributes session key to both hosts</a:t>
            </a:r>
          </a:p>
          <a:p>
            <a:pPr marL="777240" lvl="1" indent="-457200" algn="just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100" dirty="0"/>
              <a:t>Buffered packets transmitted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900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6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Prof. Punitha.K, VIT Chennai, India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5937"/>
            <a:ext cx="7924800" cy="468358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2077</Words>
  <Application>Microsoft Office PowerPoint</Application>
  <PresentationFormat>On-screen Show (16:9)</PresentationFormat>
  <Paragraphs>207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Times-Bold</vt:lpstr>
      <vt:lpstr>Times-Italic</vt:lpstr>
      <vt:lpstr>Times-Roman</vt:lpstr>
      <vt:lpstr>Wingdings</vt:lpstr>
      <vt:lpstr>Office Theme</vt:lpstr>
      <vt:lpstr>Symmetric key distribution using symmetric encryption</vt:lpstr>
      <vt:lpstr>…Symmetric key distribution using symmetric encryption</vt:lpstr>
      <vt:lpstr>…Symmetric key distribution using symmetric encryption</vt:lpstr>
      <vt:lpstr>…Symmetric key distribution using symmetric encryption</vt:lpstr>
      <vt:lpstr>…Symmetric key distribution using symmetric encryption</vt:lpstr>
      <vt:lpstr>…Symmetric key distribution using symmetric encryption</vt:lpstr>
      <vt:lpstr>…Symmetric key distribution using symmetric encryption</vt:lpstr>
      <vt:lpstr>…Symmetric key distribution using symmetric encryption</vt:lpstr>
      <vt:lpstr>PowerPoint Presentation</vt:lpstr>
      <vt:lpstr>Symmetric key distribution using symmetric encryption</vt:lpstr>
      <vt:lpstr>…Symmetric key distribution using symmetric encryption</vt:lpstr>
      <vt:lpstr>Symmetric key distribution using Asymmetric encryption</vt:lpstr>
      <vt:lpstr>…Symmetric key distribution using Asymmetric encryption</vt:lpstr>
      <vt:lpstr>PowerPoint Presentation</vt:lpstr>
      <vt:lpstr>…Symmetric key distribution using Asymmetric encryption</vt:lpstr>
      <vt:lpstr>Distribution of Public Keys</vt:lpstr>
      <vt:lpstr>…Distribution of Public Keys</vt:lpstr>
      <vt:lpstr>…Distribution of Public Keys</vt:lpstr>
      <vt:lpstr>…Distribution of Public Keys</vt:lpstr>
      <vt:lpstr>…Distribution of Public Keys</vt:lpstr>
      <vt:lpstr>…Distribution of Public Keys</vt:lpstr>
      <vt:lpstr>…Distribution of Public Keys</vt:lpstr>
      <vt:lpstr>…Distribution of Public Keys</vt:lpstr>
      <vt:lpstr>Public-Key Infrastructure (PKI)</vt:lpstr>
      <vt:lpstr>swe3002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sowmi selvam</cp:lastModifiedBy>
  <cp:revision>968</cp:revision>
  <cp:lastPrinted>2021-01-03T11:51:38Z</cp:lastPrinted>
  <dcterms:created xsi:type="dcterms:W3CDTF">2006-08-16T00:00:00Z</dcterms:created>
  <dcterms:modified xsi:type="dcterms:W3CDTF">2021-01-03T11:52:51Z</dcterms:modified>
</cp:coreProperties>
</file>