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3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4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6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47"/>
  </p:notesMasterIdLst>
  <p:sldIdLst>
    <p:sldId id="256" r:id="rId5"/>
    <p:sldId id="380" r:id="rId6"/>
    <p:sldId id="405" r:id="rId7"/>
    <p:sldId id="375" r:id="rId8"/>
    <p:sldId id="376" r:id="rId9"/>
    <p:sldId id="377" r:id="rId10"/>
    <p:sldId id="379" r:id="rId11"/>
    <p:sldId id="382" r:id="rId12"/>
    <p:sldId id="384" r:id="rId13"/>
    <p:sldId id="399" r:id="rId14"/>
    <p:sldId id="386" r:id="rId15"/>
    <p:sldId id="387" r:id="rId16"/>
    <p:sldId id="400" r:id="rId17"/>
    <p:sldId id="389" r:id="rId18"/>
    <p:sldId id="390" r:id="rId19"/>
    <p:sldId id="285" r:id="rId20"/>
    <p:sldId id="328" r:id="rId21"/>
    <p:sldId id="372" r:id="rId22"/>
    <p:sldId id="329" r:id="rId23"/>
    <p:sldId id="330" r:id="rId24"/>
    <p:sldId id="373" r:id="rId25"/>
    <p:sldId id="374" r:id="rId26"/>
    <p:sldId id="392" r:id="rId27"/>
    <p:sldId id="393" r:id="rId28"/>
    <p:sldId id="361" r:id="rId29"/>
    <p:sldId id="362" r:id="rId30"/>
    <p:sldId id="396" r:id="rId31"/>
    <p:sldId id="397" r:id="rId32"/>
    <p:sldId id="363" r:id="rId33"/>
    <p:sldId id="364" r:id="rId34"/>
    <p:sldId id="395" r:id="rId35"/>
    <p:sldId id="365" r:id="rId36"/>
    <p:sldId id="366" r:id="rId37"/>
    <p:sldId id="367" r:id="rId38"/>
    <p:sldId id="368" r:id="rId39"/>
    <p:sldId id="398" r:id="rId40"/>
    <p:sldId id="369" r:id="rId41"/>
    <p:sldId id="370" r:id="rId42"/>
    <p:sldId id="402" r:id="rId43"/>
    <p:sldId id="403" r:id="rId44"/>
    <p:sldId id="404" r:id="rId45"/>
    <p:sldId id="401" r:id="rId46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601E-7B4B-49AA-7529-70D901B554AB}" v="2" dt="2020-09-10T06:29:55.311"/>
    <p1510:client id="{6B9261FC-016A-4275-D87B-E952545C3DBF}" v="4" dt="2020-09-08T04:01:18.319"/>
    <p1510:client id="{75173A7C-B441-4C6F-97EF-B2A70478A935}" v="1" dt="2020-09-16T08:36:39.307"/>
    <p1510:client id="{BD86EA58-4113-49AA-9EDE-1FF433020655}" v="7" dt="2020-09-17T01:54:22.670"/>
    <p1510:client id="{D9328829-C0BC-4F61-A2D5-A8FEC9D30E5F}" v="1" dt="2020-09-16T15:01:52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AMPALLI MEGHANA" userId="S::velampalli.meghana2017@vitstudent.ac.in::c6161824-564a-4330-94eb-ff786f52b950" providerId="AD" clId="Web-{1C45601E-7B4B-49AA-7529-70D901B554AB}"/>
    <pc:docChg chg="modSld">
      <pc:chgData name="VELAMPALLI MEGHANA" userId="S::velampalli.meghana2017@vitstudent.ac.in::c6161824-564a-4330-94eb-ff786f52b950" providerId="AD" clId="Web-{1C45601E-7B4B-49AA-7529-70D901B554AB}" dt="2020-09-10T06:29:55.311" v="1" actId="1076"/>
      <pc:docMkLst>
        <pc:docMk/>
      </pc:docMkLst>
      <pc:sldChg chg="modSp">
        <pc:chgData name="VELAMPALLI MEGHANA" userId="S::velampalli.meghana2017@vitstudent.ac.in::c6161824-564a-4330-94eb-ff786f52b950" providerId="AD" clId="Web-{1C45601E-7B4B-49AA-7529-70D901B554AB}" dt="2020-09-10T06:29:55.311" v="1" actId="1076"/>
        <pc:sldMkLst>
          <pc:docMk/>
          <pc:sldMk cId="0" sldId="390"/>
        </pc:sldMkLst>
        <pc:spChg chg="mod">
          <ac:chgData name="VELAMPALLI MEGHANA" userId="S::velampalli.meghana2017@vitstudent.ac.in::c6161824-564a-4330-94eb-ff786f52b950" providerId="AD" clId="Web-{1C45601E-7B4B-49AA-7529-70D901B554AB}" dt="2020-09-10T06:29:55.311" v="1" actId="1076"/>
          <ac:spMkLst>
            <pc:docMk/>
            <pc:sldMk cId="0" sldId="390"/>
            <ac:spMk id="3" creationId="{00000000-0000-0000-0000-000000000000}"/>
          </ac:spMkLst>
        </pc:spChg>
      </pc:sldChg>
    </pc:docChg>
  </pc:docChgLst>
  <pc:docChgLst>
    <pc:chgData name="KALAVAKOLANU HEMA ANMISHA" userId="S::hema.anmisha2017@vitstudent.ac.in::1f0373d8-80dd-4603-8aa4-83b35fe83a37" providerId="AD" clId="Web-{D9328829-C0BC-4F61-A2D5-A8FEC9D30E5F}"/>
    <pc:docChg chg="delSld">
      <pc:chgData name="KALAVAKOLANU HEMA ANMISHA" userId="S::hema.anmisha2017@vitstudent.ac.in::1f0373d8-80dd-4603-8aa4-83b35fe83a37" providerId="AD" clId="Web-{D9328829-C0BC-4F61-A2D5-A8FEC9D30E5F}" dt="2020-09-16T15:01:52.499" v="0"/>
      <pc:docMkLst>
        <pc:docMk/>
      </pc:docMkLst>
      <pc:sldChg chg="del">
        <pc:chgData name="KALAVAKOLANU HEMA ANMISHA" userId="S::hema.anmisha2017@vitstudent.ac.in::1f0373d8-80dd-4603-8aa4-83b35fe83a37" providerId="AD" clId="Web-{D9328829-C0BC-4F61-A2D5-A8FEC9D30E5F}" dt="2020-09-16T15:01:52.499" v="0"/>
        <pc:sldMkLst>
          <pc:docMk/>
          <pc:sldMk cId="0" sldId="383"/>
        </pc:sldMkLst>
      </pc:sldChg>
    </pc:docChg>
  </pc:docChgLst>
  <pc:docChgLst>
    <pc:chgData name="MADDALI SAI PRAVALLIKA" userId="S::maddalisai.pravallika2017@vitstudent.ac.in::1fc362d9-696d-4c0e-a1a5-c3ea2d25c50a" providerId="AD" clId="Web-{75173A7C-B441-4C6F-97EF-B2A70478A935}"/>
    <pc:docChg chg="modSld">
      <pc:chgData name="MADDALI SAI PRAVALLIKA" userId="S::maddalisai.pravallika2017@vitstudent.ac.in::1fc362d9-696d-4c0e-a1a5-c3ea2d25c50a" providerId="AD" clId="Web-{75173A7C-B441-4C6F-97EF-B2A70478A935}" dt="2020-09-16T08:36:39.307" v="0"/>
      <pc:docMkLst>
        <pc:docMk/>
      </pc:docMkLst>
      <pc:sldChg chg="addSp">
        <pc:chgData name="MADDALI SAI PRAVALLIKA" userId="S::maddalisai.pravallika2017@vitstudent.ac.in::1fc362d9-696d-4c0e-a1a5-c3ea2d25c50a" providerId="AD" clId="Web-{75173A7C-B441-4C6F-97EF-B2A70478A935}" dt="2020-09-16T08:36:39.307" v="0"/>
        <pc:sldMkLst>
          <pc:docMk/>
          <pc:sldMk cId="0" sldId="256"/>
        </pc:sldMkLst>
        <pc:spChg chg="add">
          <ac:chgData name="MADDALI SAI PRAVALLIKA" userId="S::maddalisai.pravallika2017@vitstudent.ac.in::1fc362d9-696d-4c0e-a1a5-c3ea2d25c50a" providerId="AD" clId="Web-{75173A7C-B441-4C6F-97EF-B2A70478A935}" dt="2020-09-16T08:36:39.307" v="0"/>
          <ac:spMkLst>
            <pc:docMk/>
            <pc:sldMk cId="0" sldId="256"/>
            <ac:spMk id="2" creationId="{8FF2D2F7-11F6-4A2F-8C5F-ED387B283BEA}"/>
          </ac:spMkLst>
        </pc:spChg>
      </pc:sldChg>
    </pc:docChg>
  </pc:docChgLst>
  <pc:docChgLst>
    <pc:chgData name="KANDULA NAVEEN KUMAR" userId="S::kandulanaveen.kumar2017@vitstudent.ac.in::4b2999e0-02de-4b19-8800-eb4a576fddc3" providerId="AD" clId="Web-{BD86EA58-4113-49AA-9EDE-1FF433020655}"/>
    <pc:docChg chg="modSld">
      <pc:chgData name="KANDULA NAVEEN KUMAR" userId="S::kandulanaveen.kumar2017@vitstudent.ac.in::4b2999e0-02de-4b19-8800-eb4a576fddc3" providerId="AD" clId="Web-{BD86EA58-4113-49AA-9EDE-1FF433020655}" dt="2020-09-17T01:54:20.920" v="5" actId="20577"/>
      <pc:docMkLst>
        <pc:docMk/>
      </pc:docMkLst>
      <pc:sldChg chg="modSp">
        <pc:chgData name="KANDULA NAVEEN KUMAR" userId="S::kandulanaveen.kumar2017@vitstudent.ac.in::4b2999e0-02de-4b19-8800-eb4a576fddc3" providerId="AD" clId="Web-{BD86EA58-4113-49AA-9EDE-1FF433020655}" dt="2020-09-17T01:54:20.920" v="4" actId="20577"/>
        <pc:sldMkLst>
          <pc:docMk/>
          <pc:sldMk cId="0" sldId="389"/>
        </pc:sldMkLst>
        <pc:spChg chg="mod">
          <ac:chgData name="KANDULA NAVEEN KUMAR" userId="S::kandulanaveen.kumar2017@vitstudent.ac.in::4b2999e0-02de-4b19-8800-eb4a576fddc3" providerId="AD" clId="Web-{BD86EA58-4113-49AA-9EDE-1FF433020655}" dt="2020-09-17T01:54:20.920" v="4" actId="20577"/>
          <ac:spMkLst>
            <pc:docMk/>
            <pc:sldMk cId="0" sldId="389"/>
            <ac:spMk id="3" creationId="{00000000-0000-0000-0000-000000000000}"/>
          </ac:spMkLst>
        </pc:spChg>
      </pc:sldChg>
    </pc:docChg>
  </pc:docChgLst>
  <pc:docChgLst>
    <pc:chgData name="MEDASANI CHAITHANYA" userId="S::medasani.chaithanya2017@vitstudent.ac.in::d5b1c020-c345-47c3-9fa2-dfa8010f268e" providerId="AD" clId="Web-{6B9261FC-016A-4275-D87B-E952545C3DBF}"/>
    <pc:docChg chg="modSld">
      <pc:chgData name="MEDASANI CHAITHANYA" userId="S::medasani.chaithanya2017@vitstudent.ac.in::d5b1c020-c345-47c3-9fa2-dfa8010f268e" providerId="AD" clId="Web-{6B9261FC-016A-4275-D87B-E952545C3DBF}" dt="2020-09-08T04:01:18.319" v="3" actId="20577"/>
      <pc:docMkLst>
        <pc:docMk/>
      </pc:docMkLst>
      <pc:sldChg chg="modSp">
        <pc:chgData name="MEDASANI CHAITHANYA" userId="S::medasani.chaithanya2017@vitstudent.ac.in::d5b1c020-c345-47c3-9fa2-dfa8010f268e" providerId="AD" clId="Web-{6B9261FC-016A-4275-D87B-E952545C3DBF}" dt="2020-09-08T04:01:18.319" v="3" actId="20577"/>
        <pc:sldMkLst>
          <pc:docMk/>
          <pc:sldMk cId="0" sldId="377"/>
        </pc:sldMkLst>
        <pc:spChg chg="mod">
          <ac:chgData name="MEDASANI CHAITHANYA" userId="S::medasani.chaithanya2017@vitstudent.ac.in::d5b1c020-c345-47c3-9fa2-dfa8010f268e" providerId="AD" clId="Web-{6B9261FC-016A-4275-D87B-E952545C3DBF}" dt="2020-09-08T04:01:18.319" v="3" actId="20577"/>
          <ac:spMkLst>
            <pc:docMk/>
            <pc:sldMk cId="0" sldId="377"/>
            <ac:spMk id="174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heme" Target="../theme/theme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Header Placeholder 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0179" name="Date Placeholder 2"/>
          <p:cNvSpPr>
            <a:spLocks noGrp="1" noChangeArrowheads="1"/>
          </p:cNvSpPr>
          <p:nvPr>
            <p:ph type="dt" idx="2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fld id="{E5D613FE-B5B1-4302-A000-16DF45D16156}" type="datetime1">
              <a:rPr lang="en-IN" altLang="en-US"/>
              <a:pPr>
                <a:defRPr/>
              </a:pPr>
              <a:t>16-09-2020</a:t>
            </a:fld>
            <a:endParaRPr lang="en-IN" altLang="en-US"/>
          </a:p>
        </p:txBody>
      </p:sp>
      <p:sp>
        <p:nvSpPr>
          <p:cNvPr id="57348" name="Slide Image Placeholder 3"/>
          <p:cNvSpPr>
            <a:spLocks noGrp="1" noRot="1" noChangeAspect="1" noChangeArrowheads="1"/>
          </p:cNvSpPr>
          <p:nvPr>
            <p:ph type="sldImg" idx="5"/>
            <p:custDataLst>
              <p:tags r:id="rId4"/>
            </p:custDataLst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Notes Placeholder 4"/>
          <p:cNvSpPr>
            <a:spLocks noGrp="1" noChangeArrowheads="1"/>
          </p:cNvSpPr>
          <p:nvPr>
            <p:ph type="body" sz="quarter" idx="1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  <a:endParaRPr lang="en-IN" altLang="en-US" noProof="0"/>
          </a:p>
        </p:txBody>
      </p:sp>
      <p:sp>
        <p:nvSpPr>
          <p:cNvPr id="50182" name="Footer Placeholder 5"/>
          <p:cNvSpPr>
            <a:spLocks noGrp="1" noChangeArrowheads="1"/>
          </p:cNvSpPr>
          <p:nvPr>
            <p:ph type="ftr" sz="quarter" idx="3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fld id="{793429B0-0C50-4F0D-9594-20A58FFDBA8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25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slide" Target="../slides/slide34.xml"/><Relationship Id="rId4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" Target="../slides/slide35.xml"/><Relationship Id="rId4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" Target="../slides/slide36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" Target="../slides/slide37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" Target="../slides/slide38.xml"/><Relationship Id="rId4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" Target="../slides/slide39.xml"/><Relationship Id="rId4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slide" Target="../slides/slide40.xml"/><Relationship Id="rId4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" Target="../slides/slide41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" Target="../slides/slide25.xml"/><Relationship Id="rId4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slide" Target="../slides/slide26.xml"/><Relationship Id="rId4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" Target="../slides/slide27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slide" Target="../slides/slide28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" Target="../slides/slide29.xml"/><Relationship Id="rId4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" Target="../slides/slide30.xml"/><Relationship Id="rId4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" Target="../slides/slide32.xml"/><Relationship Id="rId4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slide" Target="../slides/slide33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3429B0-0C50-4F0D-9594-20A58FFDBA80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58516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6563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5C981C-EF49-403E-BF14-2171F4030F88}" type="slidenum">
              <a:rPr lang="en-I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ED66EC-D3AE-4492-8552-380963030783}" type="slidenum">
              <a:rPr lang="en-I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8611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3BC267-2BF0-426F-96D8-F691EBF38F53}" type="slidenum">
              <a:rPr lang="en-IN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9635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41B11F-2CB5-483B-AE58-FF1B9056A00A}" type="slidenum">
              <a:rPr lang="en-I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7E563A-4CDB-4F57-9660-04B17F72A913}" type="slidenum">
              <a:rPr lang="en-IN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7E563A-4CDB-4F57-9660-04B17F72A913}" type="slidenum">
              <a:rPr lang="en-IN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en-I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7E563A-4CDB-4F57-9660-04B17F72A913}" type="slidenum">
              <a:rPr lang="en-IN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40</a:t>
            </a:fld>
            <a:endParaRPr lang="en-I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7065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7E563A-4CDB-4F57-9660-04B17F72A913}" type="slidenum">
              <a:rPr lang="en-IN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41</a:t>
            </a:fld>
            <a:endParaRPr lang="en-I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58371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D950EA-41AB-4E74-8B9B-6FAF2635AE83}" type="slidenum">
              <a:rPr lang="en-I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59395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3A799C-18E1-4EF5-8105-3C14E8F25A93}" type="slidenum">
              <a:rPr lang="en-I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041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CF5059-9E75-4D26-B18D-EC8B2DC585A1}" type="slidenum">
              <a:rPr lang="en-IN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1443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455FFB-5B34-42FE-8B7C-47B968D74475}" type="slidenum">
              <a:rPr lang="en-IN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2467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C4D167-777D-464A-A18F-E74AD8B37C06}" type="slidenum">
              <a:rPr lang="en-IN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3491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757AEDB-C844-4674-AA02-495CF6154ACC}" type="slidenum">
              <a:rPr lang="en-I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4515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6518C5-AE9A-41B9-ABF5-B31C7AFE9EE3}" type="slidenum">
              <a:rPr lang="en-IN" altLang="en-US" smtClean="0"/>
              <a:pPr eaLnBrk="1" hangingPunct="1">
                <a:spcBef>
                  <a:spcPct val="0"/>
                </a:spcBef>
              </a:pPr>
              <a:t>32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 cap="flat">
            <a:round/>
            <a:headEnd type="none" w="med" len="med"/>
            <a:tailEnd type="none" w="med" len="med"/>
          </a:ln>
        </p:spPr>
      </p:sp>
      <p:sp>
        <p:nvSpPr>
          <p:cNvPr id="65539" name="Notes Placeholder 2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t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BBC40C-827A-4550-A9D9-062509ED979E}" type="slidenum">
              <a:rPr lang="en-I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69D9A-E83A-4B3D-AEDF-0ED023911AF4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A420C-8F25-451D-ABFC-F2A588D27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256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77375"/>
            <a:ext cx="7315200" cy="265464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46345-ED7D-424E-9AC6-B6DBFFDCD960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16F7E-3327-4D06-99AB-EA30AD5F1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0159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86818-7ABC-4CE1-A34A-8DEFCD352827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C72FB-1507-4AE9-A9F9-547EAD1F7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2384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77375"/>
            <a:ext cx="7315200" cy="265464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64B5-ADD2-4632-A7B6-72ACE8EDC6EF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04A35-2563-47D2-8AAC-A43999ABA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9113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FEAFA-5629-4428-896C-161AD2315325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47A42-3E71-4B3E-9654-4E76095D3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6978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5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B9872-E6C1-48CE-BB57-AA146A247C63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6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9FB42-DC52-40FF-8570-9FDF46994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3229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47FE2-82E9-4D9E-8088-1177C223FADD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2454-1DB4-49AA-9352-C42A71E4E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197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E939-9F4D-46AB-B973-4D12085F2CAE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3574C-1FAD-4E77-94C9-E25AF68254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5359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C0173-EBAA-401C-9623-23687E227AB7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241D-DC72-407C-BAC7-D9B278701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2553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BF508-B59F-4140-BCB0-BA325624F62A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3981-97E6-4A47-BEDA-F15367595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25704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>
              <a:rot lat="240000" lon="900000" rev="0"/>
            </a:camera>
            <a:lightRig rig="threePt" dir="t">
              <a:rot lat="0" lon="0" rev="2700000"/>
            </a:lightRig>
          </a:scene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5235-9763-4F8A-A3B4-74D3287711D5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4447C-B986-4C63-876E-6EB6BF1B5C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4355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8435975" y="430213"/>
            <a:ext cx="85725" cy="428625"/>
          </a:xfrm>
          <a:prstGeom prst="rect">
            <a:avLst/>
          </a:prstGeom>
          <a:solidFill>
            <a:srgbClr val="FF8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8569325" y="430213"/>
            <a:ext cx="576263" cy="428625"/>
          </a:xfrm>
          <a:prstGeom prst="rect">
            <a:avLst/>
          </a:prstGeom>
          <a:solidFill>
            <a:srgbClr val="FF8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58875"/>
            <a:ext cx="73152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78038"/>
            <a:ext cx="7315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07100" y="411163"/>
            <a:ext cx="118903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fld id="{735320F8-A612-407E-ABB6-81447CB0A325}" type="datetime1">
              <a:rPr lang="en-US" altLang="en-US"/>
              <a:pPr>
                <a:defRPr/>
              </a:pPr>
              <a:t>9/16/2020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5200" y="411163"/>
            <a:ext cx="941388" cy="2270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fld id="{C0E0638B-8E9A-4875-AC4A-FBCB56FB58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08688" y="641350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Calibri" charset="0"/>
                <a:cs typeface="Calibri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cs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5" Type="http://schemas.microsoft.com/office/2007/relationships/hdphoto" Target="../media/hdphoto6.wdp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notesSlide" Target="../notesSlides/notesSlide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6" Type="http://schemas.openxmlformats.org/officeDocument/2006/relationships/image" Target="../media/image20.png"/><Relationship Id="rId5" Type="http://schemas.microsoft.com/office/2007/relationships/hdphoto" Target="../media/hdphoto8.wdp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6" Type="http://schemas.openxmlformats.org/officeDocument/2006/relationships/image" Target="../media/image22.png"/><Relationship Id="rId5" Type="http://schemas.microsoft.com/office/2007/relationships/hdphoto" Target="../media/hdphoto9.wdp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23.png"/><Relationship Id="rId5" Type="http://schemas.openxmlformats.org/officeDocument/2006/relationships/tags" Target="../tags/tag91.xml"/><Relationship Id="rId4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microsoft.com/office/2007/relationships/hdphoto" Target="../media/hdphoto10.wdp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://www.cs.vu.nl/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hyperlink" Target="http://www.tutorialpoints.com/" TargetMode="External"/><Relationship Id="rId5" Type="http://schemas.openxmlformats.org/officeDocument/2006/relationships/hyperlink" Target="http://www.khanacademy.org/" TargetMode="External"/><Relationship Id="rId4" Type="http://schemas.openxmlformats.org/officeDocument/2006/relationships/notesSlide" Target="../notesSlides/notesSlide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447800" y="57150"/>
            <a:ext cx="7391400" cy="19462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altLang="en-US" b="1"/>
              <a:t>SWE3002 </a:t>
            </a:r>
            <a:br>
              <a:rPr lang="en-IN" altLang="en-US" b="1"/>
            </a:br>
            <a:r>
              <a:rPr lang="en-IN" altLang="en-US" b="1"/>
              <a:t>Information System and Security</a:t>
            </a:r>
          </a:p>
        </p:txBody>
      </p:sp>
      <p:sp>
        <p:nvSpPr>
          <p:cNvPr id="13315" name="Subtitle 2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38600" y="2647950"/>
            <a:ext cx="4724400" cy="1905000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r>
              <a:rPr lang="en-IN" altLang="en-US" b="1"/>
              <a:t>Module : Authentication Protocols</a:t>
            </a:r>
          </a:p>
          <a:p>
            <a:pPr eaLnBrk="1" hangingPunct="1">
              <a:buClrTx/>
              <a:buFontTx/>
              <a:buNone/>
            </a:pPr>
            <a:endParaRPr lang="en-IN" altLang="en-US" b="1"/>
          </a:p>
          <a:p>
            <a:pPr eaLnBrk="1" hangingPunct="1">
              <a:buClrTx/>
              <a:buFontTx/>
              <a:buNone/>
            </a:pPr>
            <a:r>
              <a:rPr lang="en-IN" altLang="en-US" b="1">
                <a:solidFill>
                  <a:schemeClr val="tx2"/>
                </a:solidFill>
              </a:rPr>
              <a:t>Prof. Jayasudha M </a:t>
            </a:r>
          </a:p>
          <a:p>
            <a:pPr eaLnBrk="1" hangingPunct="1">
              <a:buClrTx/>
              <a:buFontTx/>
              <a:buNone/>
            </a:pPr>
            <a:r>
              <a:rPr lang="en-IN" altLang="en-US" b="1">
                <a:solidFill>
                  <a:schemeClr val="tx2"/>
                </a:solidFill>
              </a:rPr>
              <a:t>VIT Chennai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6732240" y="4803998"/>
            <a:ext cx="2246312" cy="225425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F2D2F7-11F6-4A2F-8C5F-ED387B283BEA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355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Birthday Problem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275607"/>
            <a:ext cx="6480720" cy="3456414"/>
          </a:xfrm>
        </p:spPr>
        <p:txBody>
          <a:bodyPr/>
          <a:lstStyle/>
          <a:p>
            <a:pPr lvl="0"/>
            <a:r>
              <a:rPr lang="en-US"/>
              <a:t>What is the probability that two people have the same birthday (day and month)</a:t>
            </a:r>
          </a:p>
          <a:p>
            <a:endParaRPr lang="en-US"/>
          </a:p>
        </p:txBody>
      </p:sp>
      <p:pic>
        <p:nvPicPr>
          <p:cNvPr id="7" name="image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528" y="2190503"/>
            <a:ext cx="6494591" cy="15121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" name="image4.png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528" y="3737610"/>
            <a:ext cx="6494591" cy="128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9" name="Footer Placeholder 1"/>
          <p:cNvSpPr txBox="1">
            <a:spLocks/>
          </p:cNvSpPr>
          <p:nvPr/>
        </p:nvSpPr>
        <p:spPr bwMode="auto">
          <a:xfrm>
            <a:off x="6818119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457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Birthday Problem(</a:t>
            </a:r>
            <a:r>
              <a:rPr lang="en-IN" altLang="en-US" b="1" err="1"/>
              <a:t>Cont</a:t>
            </a:r>
            <a:r>
              <a:rPr lang="en-IN" altLang="en-US" b="1"/>
              <a:t>)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170815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411760" y="1275606"/>
                <a:ext cx="6732240" cy="3672408"/>
              </a:xfrm>
            </p:spPr>
            <p:txBody>
              <a:bodyPr/>
              <a:lstStyle/>
              <a:p>
                <a:r>
                  <a:rPr lang="en-US"/>
                  <a:t>With 22 people in a room, there is better than 50% chance that two people have a common birthday</a:t>
                </a:r>
              </a:p>
              <a:p>
                <a:pPr lvl="0"/>
                <a:r>
                  <a:rPr lang="en-US"/>
                  <a:t>With 40 people in a room there is almost 90% chance that two people have a common birthday</a:t>
                </a:r>
              </a:p>
              <a:p>
                <a:pPr lvl="0"/>
                <a:r>
                  <a:rPr lang="en-US"/>
                  <a:t>If there k people, there are k(k-1)/2 pairs</a:t>
                </a:r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endParaRPr lang="en-US"/>
              </a:p>
              <a:p>
                <a:pPr lvl="0"/>
                <a:r>
                  <a:rPr lang="en-US"/>
                  <a:t>In general, n possibilities</a:t>
                </a:r>
              </a:p>
              <a:p>
                <a:pPr marL="46037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⇒√</m:t>
                    </m:r>
                  </m:oMath>
                </a14:m>
                <a:r>
                  <a:rPr lang="en-US"/>
                  <a:t>n trials to find a collision</a:t>
                </a:r>
              </a:p>
              <a:p>
                <a:pPr marL="46037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11760" y="1275606"/>
                <a:ext cx="6732240" cy="3672408"/>
              </a:xfrm>
              <a:blipFill>
                <a:blip r:embed="rId3"/>
                <a:stretch>
                  <a:fillRect l="-91" t="-829" b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6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1800" y="3075806"/>
            <a:ext cx="5812155" cy="410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8" name="image7.png"/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3928" y="3651870"/>
            <a:ext cx="2726690" cy="3162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19" name="image5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2756" y="1121911"/>
            <a:ext cx="1156916" cy="37540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9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5603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Probability of Hash Collisions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170815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275606"/>
                <a:ext cx="6772470" cy="3600400"/>
              </a:xfrm>
            </p:spPr>
            <p:txBody>
              <a:bodyPr/>
              <a:lstStyle/>
              <a:p>
                <a:pPr lvl="0"/>
                <a:r>
                  <a:rPr lang="en-US"/>
                  <a:t>Arbitrary length message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 </m:t>
                    </m:r>
                  </m:oMath>
                </a14:m>
                <a:r>
                  <a:rPr lang="en-US"/>
                  <a:t>Fixed length hash</a:t>
                </a:r>
              </a:p>
              <a:p>
                <a:pPr marL="46037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en-US"/>
                  <a:t>Many messages will map to the same hash</a:t>
                </a:r>
              </a:p>
              <a:p>
                <a:pPr lvl="0"/>
                <a:r>
                  <a:rPr lang="en-US"/>
                  <a:t>Given 1000 bit messages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 </m:t>
                    </m:r>
                  </m:oMath>
                </a14:m>
                <a:r>
                  <a:rPr lang="en-US"/>
                  <a:t>2</a:t>
                </a:r>
                <a:r>
                  <a:rPr lang="en-US" baseline="30000"/>
                  <a:t>1000</a:t>
                </a:r>
                <a:r>
                  <a:rPr lang="en-US"/>
                  <a:t> messages</a:t>
                </a:r>
              </a:p>
              <a:p>
                <a:pPr lvl="0"/>
                <a:r>
                  <a:rPr lang="en-US"/>
                  <a:t>128 bit hash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/>
                  <a:t> 2</a:t>
                </a:r>
                <a:r>
                  <a:rPr lang="en-US" baseline="30000"/>
                  <a:t>128</a:t>
                </a:r>
                <a:r>
                  <a:rPr lang="en-US"/>
                  <a:t> possible hashes</a:t>
                </a:r>
              </a:p>
              <a:p>
                <a:pPr marL="46037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/>
                  <a:t> 2</a:t>
                </a:r>
                <a:r>
                  <a:rPr lang="en-US" baseline="30000"/>
                  <a:t>1000</a:t>
                </a:r>
                <a:r>
                  <a:rPr lang="en-US"/>
                  <a:t>/2</a:t>
                </a:r>
                <a:r>
                  <a:rPr lang="en-US" baseline="30000"/>
                  <a:t>128</a:t>
                </a:r>
                <a:r>
                  <a:rPr lang="en-US"/>
                  <a:t> = 2</a:t>
                </a:r>
                <a:r>
                  <a:rPr lang="en-US" baseline="30000"/>
                  <a:t>872</a:t>
                </a:r>
                <a:r>
                  <a:rPr lang="en-US"/>
                  <a:t> messages/hash value</a:t>
                </a:r>
              </a:p>
              <a:p>
                <a:pPr lvl="0"/>
                <a:r>
                  <a:rPr lang="en-US"/>
                  <a:t>n-bit hash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/>
                  <a:t> Need </a:t>
                </a:r>
                <a:r>
                  <a:rPr lang="en-US" err="1"/>
                  <a:t>avg</a:t>
                </a:r>
                <a:r>
                  <a:rPr lang="en-US"/>
                  <a:t> 2</a:t>
                </a:r>
                <a:r>
                  <a:rPr lang="en-US" baseline="30000"/>
                  <a:t>n/2</a:t>
                </a:r>
                <a:r>
                  <a:rPr lang="en-US"/>
                  <a:t> tries to find two messages with same hash</a:t>
                </a:r>
              </a:p>
              <a:p>
                <a:pPr lvl="0"/>
                <a:r>
                  <a:rPr lang="en-US"/>
                  <a:t>64 bit hash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/>
                  <a:t> 2</a:t>
                </a:r>
                <a:r>
                  <a:rPr lang="en-US" baseline="30000"/>
                  <a:t>32 </a:t>
                </a:r>
                <a:r>
                  <a:rPr lang="en-US"/>
                  <a:t>tries (feasible)</a:t>
                </a:r>
              </a:p>
              <a:p>
                <a:pPr lvl="0"/>
                <a:r>
                  <a:rPr lang="en-US"/>
                  <a:t>128 bit hash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/>
                  <a:t> 2</a:t>
                </a:r>
                <a:r>
                  <a:rPr lang="en-US" baseline="30000"/>
                  <a:t>64</a:t>
                </a:r>
                <a:r>
                  <a:rPr lang="en-US"/>
                  <a:t> tries (not feasible)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275606"/>
                <a:ext cx="6772470" cy="3600400"/>
              </a:xfrm>
              <a:blipFill>
                <a:blip r:embed="rId3"/>
                <a:stretch>
                  <a:fillRect l="-90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27088" y="268288"/>
            <a:ext cx="7315200" cy="865187"/>
          </a:xfrm>
        </p:spPr>
        <p:txBody>
          <a:bodyPr/>
          <a:lstStyle/>
          <a:p>
            <a:pPr algn="ctr"/>
            <a:r>
              <a:rPr lang="en-IN" altLang="en-US" b="1"/>
              <a:t>Hash function Cryptanalysis</a:t>
            </a:r>
            <a:endParaRPr lang="en-US" altLang="en-US"/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3728" y="1347614"/>
            <a:ext cx="6985248" cy="2654645"/>
          </a:xfrm>
        </p:spPr>
        <p:txBody>
          <a:bodyPr/>
          <a:lstStyle/>
          <a:p>
            <a:pPr lvl="0"/>
            <a:r>
              <a:rPr lang="en-US"/>
              <a:t>Hash functions use iterative structure</a:t>
            </a:r>
            <a:endParaRPr lang="en-US" sz="1050"/>
          </a:p>
          <a:p>
            <a:pPr lvl="1"/>
            <a:r>
              <a:rPr lang="en-US"/>
              <a:t>Process message in blocks</a:t>
            </a:r>
            <a:endParaRPr lang="en-US" sz="1000"/>
          </a:p>
          <a:p>
            <a:pPr lvl="0"/>
            <a:r>
              <a:rPr lang="en-US"/>
              <a:t>Compression function </a:t>
            </a:r>
            <a:r>
              <a:rPr lang="en-US" b="1"/>
              <a:t>f </a:t>
            </a:r>
            <a:r>
              <a:rPr lang="en-US"/>
              <a:t>takes previous output and next block to produce next output</a:t>
            </a:r>
            <a:endParaRPr lang="en-US" sz="1050"/>
          </a:p>
          <a:p>
            <a:pPr lvl="0"/>
            <a:r>
              <a:rPr lang="en-US"/>
              <a:t>If compression function is collision resistant, the entire structure is collision resistant [</a:t>
            </a:r>
            <a:r>
              <a:rPr lang="en-US" err="1"/>
              <a:t>Merkle</a:t>
            </a:r>
            <a:r>
              <a:rPr lang="en-US"/>
              <a:t> 89]</a:t>
            </a:r>
            <a:endParaRPr lang="en-US" sz="1050"/>
          </a:p>
          <a:p>
            <a:endParaRPr lang="en-US"/>
          </a:p>
        </p:txBody>
      </p:sp>
      <p:pic>
        <p:nvPicPr>
          <p:cNvPr id="7" name="image8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3435845"/>
            <a:ext cx="6696744" cy="15841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805736" y="4810365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765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144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Block Ciphers as Hash Function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170815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765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" name="Rectangle 2"/>
          <p:cNvSpPr/>
          <p:nvPr/>
        </p:nvSpPr>
        <p:spPr>
          <a:xfrm>
            <a:off x="2987824" y="1279089"/>
            <a:ext cx="6048672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Can use block ciphers as hash functions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Using H</a:t>
            </a:r>
            <a:r>
              <a:rPr lang="en-US" sz="2000" baseline="-25000" dirty="0">
                <a:latin typeface="Calibri"/>
                <a:cs typeface="Arial"/>
              </a:rPr>
              <a:t>0</a:t>
            </a:r>
            <a:r>
              <a:rPr lang="en-US" sz="2000" dirty="0">
                <a:latin typeface="Calibri"/>
                <a:cs typeface="Arial"/>
              </a:rPr>
              <a:t>=0 and zero-pad of final block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Compute: 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Arial"/>
              </a:rPr>
              <a:t>H</a:t>
            </a:r>
            <a:r>
              <a:rPr lang="en-US" sz="2000" baseline="-25000" dirty="0">
                <a:solidFill>
                  <a:schemeClr val="tx2"/>
                </a:solidFill>
                <a:latin typeface="Calibri"/>
                <a:cs typeface="Arial"/>
              </a:rPr>
              <a:t>i 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Arial"/>
              </a:rPr>
              <a:t>= </a:t>
            </a:r>
            <a:r>
              <a:rPr lang="en-US" sz="2000" dirty="0" err="1">
                <a:solidFill>
                  <a:schemeClr val="tx2"/>
                </a:solidFill>
                <a:latin typeface="Calibri"/>
                <a:cs typeface="Arial"/>
              </a:rPr>
              <a:t>E</a:t>
            </a:r>
            <a:r>
              <a:rPr lang="en-US" sz="2000" baseline="-25000" dirty="0" err="1">
                <a:solidFill>
                  <a:schemeClr val="tx2"/>
                </a:solidFill>
                <a:latin typeface="Calibri"/>
                <a:cs typeface="Arial"/>
              </a:rPr>
              <a:t>Mi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Arial"/>
              </a:rPr>
              <a:t> [H</a:t>
            </a:r>
            <a:r>
              <a:rPr lang="en-US" sz="2000" baseline="-25000" dirty="0">
                <a:solidFill>
                  <a:schemeClr val="tx2"/>
                </a:solidFill>
                <a:latin typeface="Calibri"/>
                <a:cs typeface="Arial"/>
              </a:rPr>
              <a:t>i-1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Arial"/>
              </a:rPr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And use final block as the hash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Similar to CBC but without a key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Resulting hash is too small (64-bit)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Both due to direct birthday attack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And to “</a:t>
            </a:r>
            <a:r>
              <a:rPr lang="en-US" sz="2000" dirty="0">
                <a:solidFill>
                  <a:schemeClr val="tx2"/>
                </a:solidFill>
                <a:latin typeface="Calibri"/>
                <a:cs typeface="Arial"/>
              </a:rPr>
              <a:t>meet-in-the-middle</a:t>
            </a:r>
            <a:r>
              <a:rPr lang="en-US" sz="2000" dirty="0">
                <a:latin typeface="Calibri"/>
                <a:cs typeface="Arial"/>
              </a:rPr>
              <a:t>” attack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Arial"/>
              </a:rPr>
              <a:t>Other variants also susceptible to attack</a:t>
            </a:r>
          </a:p>
        </p:txBody>
      </p:sp>
      <p:sp>
        <p:nvSpPr>
          <p:cNvPr id="10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867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Message Digest version 5(MD5)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0" y="1708150"/>
            <a:ext cx="2195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3661" y="935166"/>
            <a:ext cx="6696744" cy="2654645"/>
          </a:xfrm>
        </p:spPr>
        <p:txBody>
          <a:bodyPr/>
          <a:lstStyle/>
          <a:p>
            <a:r>
              <a:rPr lang="en-US"/>
              <a:t>Author: R. </a:t>
            </a:r>
            <a:r>
              <a:rPr lang="en-US" err="1"/>
              <a:t>Rivest</a:t>
            </a:r>
            <a:r>
              <a:rPr lang="en-US"/>
              <a:t>, 1992</a:t>
            </a:r>
          </a:p>
          <a:p>
            <a:r>
              <a:rPr lang="en-US"/>
              <a:t> 128-bit hash </a:t>
            </a:r>
            <a:br>
              <a:rPr lang="en-US"/>
            </a:br>
            <a:r>
              <a:rPr lang="en-US"/>
              <a:t>• based on earlier, weaker MD4 (1990)</a:t>
            </a:r>
          </a:p>
          <a:p>
            <a:r>
              <a:rPr lang="en-US"/>
              <a:t> </a:t>
            </a:r>
            <a:r>
              <a:rPr lang="en-US" b="1"/>
              <a:t>Collision resistance (Birthday attack resistance) </a:t>
            </a:r>
            <a:br>
              <a:rPr lang="en-US" b="1"/>
            </a:br>
            <a:r>
              <a:rPr lang="en-US"/>
              <a:t>• only 64-bit</a:t>
            </a:r>
          </a:p>
          <a:p>
            <a:r>
              <a:rPr lang="en-US"/>
              <a:t> Output size not long enough today (due to various attacks) </a:t>
            </a:r>
            <a:br>
              <a:rPr lang="en-US"/>
            </a:b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528" y="1419622"/>
            <a:ext cx="1512168" cy="658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Message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30" y="2718487"/>
            <a:ext cx="1476375" cy="107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endCxn id="1026" idx="0"/>
          </p:cNvCxnSpPr>
          <p:nvPr/>
        </p:nvCxnSpPr>
        <p:spPr>
          <a:xfrm flipH="1">
            <a:off x="1103018" y="2152767"/>
            <a:ext cx="1782" cy="56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077830" y="3939902"/>
            <a:ext cx="1782" cy="565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50833" y="4509527"/>
            <a:ext cx="1584176" cy="58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128 bit Digest</a:t>
            </a:r>
          </a:p>
        </p:txBody>
      </p:sp>
      <p:sp>
        <p:nvSpPr>
          <p:cNvPr id="11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31747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Overview of MD5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905000" y="1276350"/>
            <a:ext cx="7162800" cy="2933700"/>
          </a:xfrm>
        </p:spPr>
        <p:txBody>
          <a:bodyPr/>
          <a:lstStyle/>
          <a:p>
            <a:pPr marL="46037" indent="0" eaLnBrk="1" hangingPunct="1">
              <a:buFont typeface="Wingdings" pitchFamily="-107" charset="2"/>
              <a:buNone/>
              <a:defRPr/>
            </a:pPr>
            <a:r>
              <a:rPr lang="en-US" altLang="en-US"/>
              <a:t>   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203598"/>
            <a:ext cx="835292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r>
              <a:rPr lang="en-US"/>
              <a:t>                                                                                                .    .     .    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608" y="1491630"/>
            <a:ext cx="165618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Constant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4088" y="1491630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Padded Message</a:t>
            </a:r>
          </a:p>
        </p:txBody>
      </p:sp>
      <p:cxnSp>
        <p:nvCxnSpPr>
          <p:cNvPr id="5" name="Straight Arrow Connector 4"/>
          <p:cNvCxnSpPr>
            <a:stCxn id="2" idx="2"/>
          </p:cNvCxnSpPr>
          <p:nvPr/>
        </p:nvCxnSpPr>
        <p:spPr>
          <a:xfrm>
            <a:off x="1871700" y="192367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223628" y="2344215"/>
            <a:ext cx="129614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digest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60171" y="270425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880657" y="413923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23628" y="3145938"/>
            <a:ext cx="129614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digest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43608" y="4571282"/>
            <a:ext cx="1656184" cy="46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Message Digest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652120" y="1923678"/>
            <a:ext cx="0" cy="6005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56176" y="1923678"/>
            <a:ext cx="0" cy="14022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212099" y="3788829"/>
            <a:ext cx="1296144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digest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68344" y="1923678"/>
            <a:ext cx="0" cy="202921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9772" y="2524235"/>
            <a:ext cx="31323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519772" y="3325958"/>
            <a:ext cx="36364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501804" y="3952893"/>
            <a:ext cx="51665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87824" y="22239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512 bits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7824" y="3003798"/>
            <a:ext cx="1350150" cy="36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512 bits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87824" y="3599517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512 bits</a:t>
            </a:r>
          </a:p>
        </p:txBody>
      </p:sp>
      <p:sp>
        <p:nvSpPr>
          <p:cNvPr id="24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3277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209550"/>
            <a:ext cx="7848600" cy="14287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MD5 Padding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95588" y="1257300"/>
            <a:ext cx="6324600" cy="3429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8600"/>
              </a:buClr>
              <a:defRPr/>
            </a:pPr>
            <a:r>
              <a:rPr lang="en-US"/>
              <a:t>Given original message M, add padding bits “100…” such that resulting length is 64 bits less than a multiple of 512 bits.</a:t>
            </a:r>
          </a:p>
          <a:p>
            <a:pPr eaLnBrk="1" hangingPunct="1">
              <a:buClr>
                <a:srgbClr val="FF8600"/>
              </a:buClr>
              <a:defRPr/>
            </a:pPr>
            <a:r>
              <a:rPr lang="en-US"/>
              <a:t>Append </a:t>
            </a:r>
            <a:r>
              <a:rPr lang="en-US" i="1"/>
              <a:t>original length in bits </a:t>
            </a:r>
            <a:r>
              <a:rPr lang="en-US"/>
              <a:t>to the padded message</a:t>
            </a:r>
          </a:p>
          <a:p>
            <a:pPr eaLnBrk="1" hangingPunct="1">
              <a:buClr>
                <a:srgbClr val="FF8600"/>
              </a:buClr>
              <a:defRPr/>
            </a:pPr>
            <a:r>
              <a:rPr lang="en-US"/>
              <a:t> Final message chopped into 512-bit blocks </a:t>
            </a:r>
          </a:p>
          <a:p>
            <a:pPr marL="46037" indent="0" eaLnBrk="1" hangingPunct="1">
              <a:buClr>
                <a:srgbClr val="FF8600"/>
              </a:buClr>
              <a:buNone/>
              <a:defRPr/>
            </a:pPr>
            <a:r>
              <a:rPr lang="en-US"/>
              <a:t>                                      </a:t>
            </a:r>
            <a:r>
              <a:rPr lang="en-US">
                <a:solidFill>
                  <a:schemeClr val="tx2"/>
                </a:solidFill>
              </a:rPr>
              <a:t>1-512 bits</a:t>
            </a:r>
            <a:r>
              <a:rPr lang="en-US"/>
              <a:t>                   </a:t>
            </a:r>
            <a:r>
              <a:rPr lang="en-US">
                <a:solidFill>
                  <a:schemeClr val="tx2"/>
                </a:solidFill>
              </a:rPr>
              <a:t>64 bits                                 </a:t>
            </a:r>
          </a:p>
          <a:p>
            <a:pPr marL="46037" indent="0" eaLnBrk="1" hangingPunct="1">
              <a:buClr>
                <a:srgbClr val="FF8600"/>
              </a:buClr>
              <a:buNone/>
              <a:defRPr/>
            </a:pPr>
            <a:endParaRPr lang="en-US"/>
          </a:p>
          <a:p>
            <a:pPr marL="46037" indent="0" eaLnBrk="1" hangingPunct="1">
              <a:buClr>
                <a:srgbClr val="FF8600"/>
              </a:buClr>
              <a:buNone/>
              <a:defRPr/>
            </a:pPr>
            <a:r>
              <a:rPr lang="en-US"/>
              <a:t> </a:t>
            </a:r>
            <a:r>
              <a:rPr lang="en-US" sz="1600"/>
              <a:t>    </a:t>
            </a:r>
            <a:r>
              <a:rPr lang="en-US"/>
              <a:t>                                 </a:t>
            </a:r>
          </a:p>
          <a:p>
            <a:pPr marL="46037" indent="0" eaLnBrk="1" hangingPunct="1">
              <a:buClr>
                <a:srgbClr val="FF8600"/>
              </a:buClr>
              <a:buNone/>
              <a:defRPr/>
            </a:pPr>
            <a:r>
              <a:rPr lang="en-US"/>
              <a:t>  </a:t>
            </a:r>
            <a:br>
              <a:rPr lang="en-US"/>
            </a:br>
            <a:r>
              <a:rPr lang="en-US"/>
              <a:t>                                    </a:t>
            </a:r>
            <a:r>
              <a:rPr lang="en-US">
                <a:solidFill>
                  <a:schemeClr val="tx2"/>
                </a:solidFill>
              </a:rPr>
              <a:t>Multiple of 512 bits</a:t>
            </a: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9792" y="3507854"/>
            <a:ext cx="216024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Original Message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6658" y="3507854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1000…000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8866" y="3507854"/>
            <a:ext cx="22976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Original length in bits </a:t>
            </a:r>
          </a:p>
        </p:txBody>
      </p:sp>
      <p:sp>
        <p:nvSpPr>
          <p:cNvPr id="8" name="Arc 7"/>
          <p:cNvSpPr/>
          <p:nvPr/>
        </p:nvSpPr>
        <p:spPr>
          <a:xfrm>
            <a:off x="2771800" y="3584139"/>
            <a:ext cx="5760640" cy="720080"/>
          </a:xfrm>
          <a:prstGeom prst="arc">
            <a:avLst>
              <a:gd name="adj1" fmla="val 29797"/>
              <a:gd name="adj2" fmla="val 10613010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3379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90600" y="209550"/>
            <a:ext cx="7848600" cy="14287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MD5 Padding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131590"/>
            <a:ext cx="8122096" cy="3672407"/>
          </a:xfrm>
        </p:spPr>
        <p:txBody>
          <a:bodyPr/>
          <a:lstStyle/>
          <a:p>
            <a:pPr marL="46037" indent="0">
              <a:buNone/>
            </a:pPr>
            <a:r>
              <a:rPr lang="en-US"/>
              <a:t>          1                               2                              3                               4        </a:t>
            </a:r>
          </a:p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r>
              <a:rPr lang="en-US"/>
              <a:t>        512 bit Block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9632" y="1576467"/>
            <a:ext cx="68407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 Message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87824" y="1108415"/>
            <a:ext cx="0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696036" y="1108415"/>
            <a:ext cx="0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108415"/>
            <a:ext cx="0" cy="15841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59632" y="2427734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87824" y="2427734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0012" y="2427734"/>
            <a:ext cx="1620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2438839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259632" y="3003798"/>
            <a:ext cx="17281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Flowchart: Manual Operation 14"/>
          <p:cNvSpPr/>
          <p:nvPr/>
        </p:nvSpPr>
        <p:spPr>
          <a:xfrm>
            <a:off x="3203848" y="3415072"/>
            <a:ext cx="1152128" cy="50405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71800" y="3003798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35896" y="2438839"/>
            <a:ext cx="432048" cy="92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995936" y="2427734"/>
            <a:ext cx="1494166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83968" y="2438839"/>
            <a:ext cx="2916324" cy="924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</p:cNvCxnSpPr>
          <p:nvPr/>
        </p:nvCxnSpPr>
        <p:spPr>
          <a:xfrm>
            <a:off x="3779912" y="3919128"/>
            <a:ext cx="0" cy="452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1"/>
          </p:cNvCxnSpPr>
          <p:nvPr/>
        </p:nvCxnSpPr>
        <p:spPr>
          <a:xfrm>
            <a:off x="2195736" y="3667100"/>
            <a:ext cx="11233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59632" y="3436511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Value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70580" y="3549796"/>
            <a:ext cx="46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Transformation Block by Block</a:t>
            </a:r>
          </a:p>
        </p:txBody>
      </p:sp>
      <p:sp>
        <p:nvSpPr>
          <p:cNvPr id="17408" name="Rectangle 17407"/>
          <p:cNvSpPr/>
          <p:nvPr/>
        </p:nvSpPr>
        <p:spPr>
          <a:xfrm>
            <a:off x="2584579" y="4378729"/>
            <a:ext cx="239066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Output:128-bit Digest</a:t>
            </a:r>
          </a:p>
        </p:txBody>
      </p:sp>
      <p:cxnSp>
        <p:nvCxnSpPr>
          <p:cNvPr id="17410" name="Straight Arrow Connector 17409"/>
          <p:cNvCxnSpPr>
            <a:stCxn id="17408" idx="3"/>
          </p:cNvCxnSpPr>
          <p:nvPr/>
        </p:nvCxnSpPr>
        <p:spPr>
          <a:xfrm>
            <a:off x="4975245" y="4522745"/>
            <a:ext cx="22250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1" name="TextBox 17410"/>
          <p:cNvSpPr txBox="1"/>
          <p:nvPr/>
        </p:nvSpPr>
        <p:spPr>
          <a:xfrm>
            <a:off x="7174938" y="4336865"/>
            <a:ext cx="169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Output</a:t>
            </a:r>
          </a:p>
        </p:txBody>
      </p:sp>
      <p:cxnSp>
        <p:nvCxnSpPr>
          <p:cNvPr id="17414" name="Straight Connector 17413"/>
          <p:cNvCxnSpPr/>
          <p:nvPr/>
        </p:nvCxnSpPr>
        <p:spPr>
          <a:xfrm flipV="1">
            <a:off x="3095836" y="4082842"/>
            <a:ext cx="0" cy="2540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416" name="Straight Arrow Connector 17415"/>
          <p:cNvCxnSpPr/>
          <p:nvPr/>
        </p:nvCxnSpPr>
        <p:spPr>
          <a:xfrm flipV="1">
            <a:off x="3095836" y="3919128"/>
            <a:ext cx="324036" cy="163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17" name="Rectangle 17416"/>
          <p:cNvSpPr/>
          <p:nvPr/>
        </p:nvSpPr>
        <p:spPr>
          <a:xfrm>
            <a:off x="8172400" y="1576467"/>
            <a:ext cx="36004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22" name="Straight Connector 17421"/>
          <p:cNvCxnSpPr/>
          <p:nvPr/>
        </p:nvCxnSpPr>
        <p:spPr>
          <a:xfrm>
            <a:off x="8442430" y="2217507"/>
            <a:ext cx="378042" cy="6782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423" name="TextBox 17422"/>
          <p:cNvSpPr txBox="1"/>
          <p:nvPr/>
        </p:nvSpPr>
        <p:spPr>
          <a:xfrm>
            <a:off x="8139051" y="2901338"/>
            <a:ext cx="112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Padding</a:t>
            </a:r>
          </a:p>
        </p:txBody>
      </p:sp>
      <p:sp>
        <p:nvSpPr>
          <p:cNvPr id="32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371600" y="0"/>
            <a:ext cx="7016750" cy="987425"/>
          </a:xfrm>
        </p:spPr>
        <p:txBody>
          <a:bodyPr/>
          <a:lstStyle/>
          <a:p>
            <a:pPr algn="ctr" eaLnBrk="1" hangingPunct="1"/>
            <a:r>
              <a:rPr lang="en-IN" altLang="en-US"/>
              <a:t>MD5 Blocks</a:t>
            </a:r>
          </a:p>
        </p:txBody>
      </p:sp>
      <p:sp>
        <p:nvSpPr>
          <p:cNvPr id="34831" name="TextBox 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0" y="295275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" name="Rectangle 3"/>
          <p:cNvSpPr/>
          <p:nvPr/>
        </p:nvSpPr>
        <p:spPr>
          <a:xfrm>
            <a:off x="1331640" y="1347614"/>
            <a:ext cx="13353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512:B</a:t>
            </a:r>
            <a:r>
              <a:rPr lang="en-US" baseline="-25000"/>
              <a:t>1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999320" y="185167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Flowchart: Manual Operation 6"/>
          <p:cNvSpPr/>
          <p:nvPr/>
        </p:nvSpPr>
        <p:spPr>
          <a:xfrm>
            <a:off x="1439652" y="2211710"/>
            <a:ext cx="1119336" cy="669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683568" y="2546226"/>
            <a:ext cx="8680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27074" y="1959682"/>
            <a:ext cx="13353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512:B</a:t>
            </a:r>
            <a:r>
              <a:rPr lang="en-US" baseline="-25000"/>
              <a:t>2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80217" y="247112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Flowchart: Manual Operation 30"/>
          <p:cNvSpPr/>
          <p:nvPr/>
        </p:nvSpPr>
        <p:spPr>
          <a:xfrm>
            <a:off x="3120549" y="2831165"/>
            <a:ext cx="1119336" cy="669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88024" y="2448694"/>
            <a:ext cx="13353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512:B</a:t>
            </a:r>
            <a:r>
              <a:rPr lang="en-US" baseline="-2500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434778" y="296259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Flowchart: Manual Operation 34"/>
          <p:cNvSpPr/>
          <p:nvPr/>
        </p:nvSpPr>
        <p:spPr>
          <a:xfrm>
            <a:off x="4875110" y="3314728"/>
            <a:ext cx="1119336" cy="669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60232" y="2810672"/>
            <a:ext cx="13353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512:B</a:t>
            </a:r>
            <a:r>
              <a:rPr lang="en-US" baseline="-25000"/>
              <a:t>4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27912" y="3338595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>
            <a:off x="6768244" y="3698635"/>
            <a:ext cx="1119336" cy="669032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MD5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999320" y="2845707"/>
            <a:ext cx="0" cy="4928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99320" y="3338595"/>
            <a:ext cx="1277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712874" y="3500197"/>
            <a:ext cx="0" cy="3676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23794" y="3881834"/>
            <a:ext cx="12772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456550" y="3999970"/>
            <a:ext cx="0" cy="299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56550" y="4299942"/>
            <a:ext cx="14635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366049" y="4389523"/>
            <a:ext cx="0" cy="299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366049" y="4689495"/>
            <a:ext cx="8783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244408" y="453950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Result</a:t>
            </a:r>
          </a:p>
        </p:txBody>
      </p:sp>
      <p:sp>
        <p:nvSpPr>
          <p:cNvPr id="2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914400" y="3875088"/>
            <a:ext cx="7315200" cy="858837"/>
          </a:xfrm>
        </p:spPr>
        <p:txBody>
          <a:bodyPr/>
          <a:lstStyle/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14339" name="Title 4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1887538"/>
            <a:ext cx="7315200" cy="19462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" name="Rounded Rectangle 5"/>
          <p:cNvSpPr/>
          <p:nvPr>
            <p:custDataLst>
              <p:tags r:id="rId3"/>
            </p:custDataLst>
          </p:nvPr>
        </p:nvSpPr>
        <p:spPr>
          <a:xfrm>
            <a:off x="1981200" y="895350"/>
            <a:ext cx="4895056" cy="3581400"/>
          </a:xfrm>
          <a:prstGeom prst="roundRect">
            <a:avLst/>
          </a:prstGeom>
          <a:solidFill>
            <a:srgbClr val="D2610C"/>
          </a:solidFill>
          <a:ln w="19050" cap="flat" cmpd="sng" algn="ctr">
            <a:solidFill>
              <a:srgbClr val="5F667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8900000">
              <a:prstClr val="black">
                <a:alpha val="50000"/>
              </a:prstClr>
            </a:innerShdw>
            <a:reflection stA="99000" endPos="0" dir="5400000" sy="-100000" algn="bl" rotWithShape="0"/>
          </a:effectLst>
          <a:scene3d>
            <a:camera prst="orthographicFront"/>
            <a:lightRig rig="threePt" dir="t"/>
          </a:scene3d>
          <a:sp3d extrusionH="25400">
            <a:bevelT w="127000" h="127000"/>
            <a:bevelB w="127000" h="127000" prst="relaxedInset"/>
          </a:sp3d>
        </p:spPr>
        <p:txBody>
          <a:bodyPr anchor="ctr"/>
          <a:lstStyle/>
          <a:p>
            <a:pPr algn="ctr" fontAlgn="auto">
              <a:defRPr/>
            </a:pPr>
            <a:r>
              <a:rPr lang="en-US" sz="48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 Hash Functions</a:t>
            </a:r>
          </a:p>
        </p:txBody>
      </p:sp>
      <p:sp>
        <p:nvSpPr>
          <p:cNvPr id="14341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6660232" y="4731990"/>
            <a:ext cx="2246312" cy="225425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001000" cy="1203598"/>
          </a:xfrm>
          <a:ln cap="flat" algn="ctr"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algn="ctr" eaLnBrk="1" fontAlgn="auto" hangingPunct="1">
              <a:defRPr/>
            </a:pPr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MD5 Box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1347615"/>
                <a:ext cx="7906072" cy="3384406"/>
              </a:xfrm>
            </p:spPr>
            <p:txBody>
              <a:bodyPr/>
              <a:lstStyle/>
              <a:p>
                <a:pPr marL="46037" indent="0">
                  <a:buNone/>
                </a:pPr>
                <a:r>
                  <a:rPr lang="en-US"/>
                  <a:t>                                                              512 bit message chunks(16 words)</a:t>
                </a:r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r>
                  <a:rPr lang="en-US"/>
                  <a:t>                                                                                F(</a:t>
                </a:r>
                <a:r>
                  <a:rPr lang="en-US" err="1"/>
                  <a:t>x,y,z</a:t>
                </a:r>
                <a:r>
                  <a:rPr lang="en-US"/>
                  <a:t>)=(x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/>
                  <a:t>y)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∽</m:t>
                    </m:r>
                  </m:oMath>
                </a14:m>
                <a:r>
                  <a:rPr lang="en-US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/>
                  <a:t>z)</a:t>
                </a:r>
              </a:p>
              <a:p>
                <a:pPr marL="46037" indent="0">
                  <a:buNone/>
                </a:pPr>
                <a:r>
                  <a:rPr lang="en-US"/>
                  <a:t>                                                                                G(</a:t>
                </a:r>
                <a:r>
                  <a:rPr lang="en-US" err="1"/>
                  <a:t>x,y,z</a:t>
                </a:r>
                <a:r>
                  <a:rPr lang="en-US"/>
                  <a:t>)=(x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z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∽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z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  <a:ea typeface="Cambria Math"/>
                      </a:rPr>
                      <m:t>y</m:t>
                    </m:r>
                  </m:oMath>
                </a14:m>
                <a:r>
                  <a:rPr lang="en-US"/>
                  <a:t>)</a:t>
                </a:r>
              </a:p>
              <a:p>
                <a:pPr marL="46037" indent="0">
                  <a:buNone/>
                </a:pPr>
                <a:r>
                  <a:rPr lang="en-US"/>
                  <a:t>                                                                                H(</a:t>
                </a:r>
                <a:r>
                  <a:rPr lang="en-US" err="1"/>
                  <a:t>x,y,z</a:t>
                </a:r>
                <a:r>
                  <a:rPr lang="en-US"/>
                  <a:t>)=x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/>
                  <a:t>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/>
                  <a:t>z</a:t>
                </a:r>
              </a:p>
              <a:p>
                <a:pPr marL="46037" indent="0">
                  <a:buNone/>
                </a:pPr>
                <a:r>
                  <a:rPr lang="en-US"/>
                  <a:t>                                                                                I(</a:t>
                </a:r>
                <a:r>
                  <a:rPr lang="en-US" err="1"/>
                  <a:t>x,y,z</a:t>
                </a:r>
                <a:r>
                  <a:rPr lang="en-US"/>
                  <a:t>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∽</m:t>
                    </m:r>
                  </m:oMath>
                </a14:m>
                <a:r>
                  <a:rPr lang="en-US"/>
                  <a:t>x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/>
                  <a:t>z)</a:t>
                </a:r>
              </a:p>
              <a:p>
                <a:pPr marL="46037" indent="0">
                  <a:buNone/>
                </a:pPr>
                <a:r>
                  <a:rPr lang="en-US"/>
                  <a:t>                                                                               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↲</m:t>
                    </m:r>
                  </m:oMath>
                </a14:m>
                <a:r>
                  <a:rPr lang="en-US"/>
                  <a:t>y: x left rotate y bits </a:t>
                </a:r>
                <a:br>
                  <a:rPr lang="en-US"/>
                </a:b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347615"/>
                <a:ext cx="7906072" cy="3384406"/>
              </a:xfrm>
              <a:blipFill>
                <a:blip r:embed="rId3"/>
                <a:stretch>
                  <a:fillRect t="-901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4211960" y="1419622"/>
            <a:ext cx="324036" cy="9784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Operation 7"/>
          <p:cNvSpPr/>
          <p:nvPr/>
        </p:nvSpPr>
        <p:spPr>
          <a:xfrm>
            <a:off x="3635896" y="2398030"/>
            <a:ext cx="1584176" cy="103781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907704" y="2916938"/>
            <a:ext cx="1886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>
            <a:off x="4427984" y="343584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3608" y="2401203"/>
            <a:ext cx="21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128-bit vector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426187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128- bit Result</a:t>
            </a:r>
          </a:p>
        </p:txBody>
      </p:sp>
      <p:sp>
        <p:nvSpPr>
          <p:cNvPr id="12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0"/>
            <a:ext cx="8001000" cy="1058863"/>
          </a:xfrm>
          <a:ln cap="flat" algn="ctr"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algn="ctr" eaLnBrk="1" fontAlgn="auto" hangingPunct="1">
              <a:defRPr/>
            </a:pPr>
            <a:r>
              <a:rPr lang="en-IN" b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8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MD5 Process </a:t>
            </a:r>
            <a:endParaRPr lang="en-I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0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95513" y="1504950"/>
            <a:ext cx="6796087" cy="329904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As many stages as the number of 512-bit blocks in the </a:t>
            </a:r>
            <a:br>
              <a:rPr lang="en-US"/>
            </a:br>
            <a:r>
              <a:rPr lang="en-US"/>
              <a:t>final padded message</a:t>
            </a:r>
          </a:p>
          <a:p>
            <a:pPr eaLnBrk="1" hangingPunct="1">
              <a:defRPr/>
            </a:pPr>
            <a:r>
              <a:rPr lang="en-US"/>
              <a:t> Digest: 4 32-bit words: MD=A|B|C|D</a:t>
            </a:r>
          </a:p>
          <a:p>
            <a:pPr eaLnBrk="1" hangingPunct="1">
              <a:defRPr/>
            </a:pPr>
            <a:r>
              <a:rPr lang="en-US"/>
              <a:t> Every message block contains 16 32-bit words: </a:t>
            </a:r>
            <a:br>
              <a:rPr lang="en-US"/>
            </a:br>
            <a:r>
              <a:rPr lang="en-US"/>
              <a:t>m0|m1|m2 …|m15</a:t>
            </a:r>
            <a:br>
              <a:rPr lang="en-US"/>
            </a:br>
            <a:r>
              <a:rPr lang="en-US"/>
              <a:t>• Digest MD</a:t>
            </a:r>
            <a:r>
              <a:rPr lang="en-US" baseline="-25000"/>
              <a:t>0</a:t>
            </a:r>
            <a:r>
              <a:rPr lang="en-US"/>
              <a:t> initialized to: </a:t>
            </a:r>
            <a:br>
              <a:rPr lang="en-US"/>
            </a:br>
            <a:r>
              <a:rPr lang="en-US"/>
              <a:t>       A=01234567,B=89abcdef,C=fedcba98, D=76543210</a:t>
            </a:r>
            <a:br>
              <a:rPr lang="en-US"/>
            </a:br>
            <a:r>
              <a:rPr lang="en-US"/>
              <a:t>• Every stage consists of 4 passes over the message block, each modifying MD; each pass involves different operation </a:t>
            </a:r>
            <a:br>
              <a:rPr lang="en-US"/>
            </a:b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37892" name="Title 1"/>
          <p:cNvSpPr>
            <a:spLocks noGrp="1"/>
          </p:cNvSpPr>
          <p:nvPr>
            <p:ph type="title"/>
          </p:nvPr>
        </p:nvSpPr>
        <p:spPr>
          <a:xfrm>
            <a:off x="827088" y="195263"/>
            <a:ext cx="7993062" cy="1152525"/>
          </a:xfrm>
        </p:spPr>
        <p:txBody>
          <a:bodyPr/>
          <a:lstStyle/>
          <a:p>
            <a:pPr algn="ctr"/>
            <a:r>
              <a:rPr lang="en-US" altLang="en-US"/>
              <a:t>Processing of Block m</a:t>
            </a:r>
            <a:r>
              <a:rPr lang="en-US" altLang="en-US" baseline="-25000"/>
              <a:t>i</a:t>
            </a:r>
            <a:endParaRPr lang="en-US" altLang="en-US"/>
          </a:p>
        </p:txBody>
      </p:sp>
      <p:pic>
        <p:nvPicPr>
          <p:cNvPr id="1029" name="Picture 5" descr="C:\Users\adm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35646"/>
            <a:ext cx="6297613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660232" y="4787109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8916" name="Title 1"/>
          <p:cNvSpPr>
            <a:spLocks noGrp="1"/>
          </p:cNvSpPr>
          <p:nvPr>
            <p:ph type="title"/>
          </p:nvPr>
        </p:nvSpPr>
        <p:spPr>
          <a:xfrm>
            <a:off x="874333" y="32200"/>
            <a:ext cx="7993062" cy="1152525"/>
          </a:xfrm>
        </p:spPr>
        <p:txBody>
          <a:bodyPr/>
          <a:lstStyle/>
          <a:p>
            <a:pPr algn="ctr"/>
            <a:r>
              <a:rPr lang="en-US" altLang="en-US"/>
              <a:t>Secure Hash Algorithm(SHA)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1720" y="1419622"/>
            <a:ext cx="7315200" cy="3600400"/>
          </a:xfrm>
        </p:spPr>
        <p:txBody>
          <a:bodyPr/>
          <a:lstStyle/>
          <a:p>
            <a:pPr lvl="0"/>
            <a:r>
              <a:rPr lang="en-US"/>
              <a:t>Successor to and similar to MD5 (by Ron </a:t>
            </a:r>
            <a:r>
              <a:rPr lang="en-US" err="1"/>
              <a:t>Rivest</a:t>
            </a:r>
            <a:r>
              <a:rPr lang="en-US"/>
              <a:t>)</a:t>
            </a:r>
            <a:endParaRPr lang="en-US" sz="1050"/>
          </a:p>
          <a:p>
            <a:pPr lvl="0"/>
            <a:r>
              <a:rPr lang="en-US">
                <a:solidFill>
                  <a:schemeClr val="tx2"/>
                </a:solidFill>
              </a:rPr>
              <a:t>SHA-0</a:t>
            </a:r>
            <a:r>
              <a:rPr lang="en-US"/>
              <a:t>: FIPS PUB 180, 1993. Withdrawn shortly after publ.</a:t>
            </a:r>
            <a:endParaRPr lang="en-US" sz="1050"/>
          </a:p>
          <a:p>
            <a:pPr lvl="0"/>
            <a:r>
              <a:rPr lang="en-US">
                <a:solidFill>
                  <a:schemeClr val="tx2"/>
                </a:solidFill>
              </a:rPr>
              <a:t>SHA-1</a:t>
            </a:r>
            <a:r>
              <a:rPr lang="en-US"/>
              <a:t>: FIPS PUB 180-1, 1995. 160 bit hash</a:t>
            </a:r>
            <a:endParaRPr lang="en-US" sz="1050"/>
          </a:p>
          <a:p>
            <a:pPr lvl="0"/>
            <a:r>
              <a:rPr lang="en-US">
                <a:solidFill>
                  <a:schemeClr val="tx2"/>
                </a:solidFill>
              </a:rPr>
              <a:t>SHA-2</a:t>
            </a:r>
            <a:r>
              <a:rPr lang="en-US"/>
              <a:t>: FIPS PUB 180-2, 2002</a:t>
            </a:r>
            <a:endParaRPr lang="en-US" sz="1050"/>
          </a:p>
          <a:p>
            <a:pPr lvl="1"/>
            <a:r>
              <a:rPr lang="en-US"/>
              <a:t>SHA-224 ,SHA-256,SHA-384,SHA-512</a:t>
            </a:r>
            <a:endParaRPr lang="en-US" sz="1000"/>
          </a:p>
          <a:p>
            <a:pPr lvl="0"/>
            <a:r>
              <a:rPr lang="en-US"/>
              <a:t>SHA-1 is used in TLS, SSL, PGP, SSH, S/MIME, and IPsec</a:t>
            </a:r>
            <a:endParaRPr lang="en-US" sz="1050"/>
          </a:p>
          <a:p>
            <a:pPr lvl="1"/>
            <a:r>
              <a:rPr lang="en-US"/>
              <a:t>Required by law in US </a:t>
            </a:r>
            <a:r>
              <a:rPr lang="en-US" err="1"/>
              <a:t>Govt</a:t>
            </a:r>
            <a:r>
              <a:rPr lang="en-US"/>
              <a:t> applications</a:t>
            </a:r>
            <a:endParaRPr lang="en-US" sz="1000"/>
          </a:p>
          <a:p>
            <a:pPr lvl="1"/>
            <a:r>
              <a:rPr lang="en-US"/>
              <a:t>Used in Digital Signature Standard</a:t>
            </a:r>
            <a:endParaRPr lang="en-US" sz="1000"/>
          </a:p>
          <a:p>
            <a:pPr lvl="0"/>
            <a:r>
              <a:rPr lang="en-US"/>
              <a:t>Pseudo-codes for SHA algorithms are available.</a:t>
            </a:r>
            <a:endParaRPr lang="en-US" sz="1050"/>
          </a:p>
          <a:p>
            <a:pPr lvl="0"/>
            <a:r>
              <a:rPr lang="en-US"/>
              <a:t>NIST certifies implementations.</a:t>
            </a:r>
            <a:endParaRPr lang="en-US" sz="1050"/>
          </a:p>
          <a:p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95588" y="1419225"/>
            <a:ext cx="6324600" cy="37242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lvl="0"/>
            <a:r>
              <a:rPr lang="en-US"/>
              <a:t>160 bit hash using 512 bit blocks and 32 bit operations</a:t>
            </a:r>
            <a:endParaRPr lang="en-US" sz="1050"/>
          </a:p>
          <a:p>
            <a:pPr lvl="0"/>
            <a:r>
              <a:rPr lang="en-US"/>
              <a:t>Five passes (4 in MD5 and 3 in MD4) of 16 operations each</a:t>
            </a:r>
            <a:endParaRPr lang="en-US" sz="1050"/>
          </a:p>
          <a:p>
            <a:pPr lvl="0"/>
            <a:r>
              <a:rPr lang="en-US"/>
              <a:t>Maximum message size is 2</a:t>
            </a:r>
            <a:r>
              <a:rPr lang="en-US" sz="1400" baseline="30000"/>
              <a:t>64</a:t>
            </a:r>
            <a:r>
              <a:rPr lang="en-US" sz="1400"/>
              <a:t> </a:t>
            </a:r>
            <a:r>
              <a:rPr lang="en-US"/>
              <a:t>bit</a:t>
            </a:r>
            <a:endParaRPr lang="en-US" sz="1050"/>
          </a:p>
          <a:p>
            <a:pPr lvl="0"/>
            <a:r>
              <a:rPr lang="en-US"/>
              <a:t>512 bits are expanded to 5x512 bits:</a:t>
            </a:r>
            <a:endParaRPr lang="en-US" sz="1050"/>
          </a:p>
          <a:p>
            <a:pPr lvl="1"/>
            <a:r>
              <a:rPr lang="en-US"/>
              <a:t>n</a:t>
            </a:r>
            <a:r>
              <a:rPr lang="en-US" sz="1200" baseline="30000"/>
              <a:t>th </a:t>
            </a:r>
            <a:r>
              <a:rPr lang="en-US"/>
              <a:t>word = </a:t>
            </a:r>
            <a:r>
              <a:rPr lang="en-US" err="1"/>
              <a:t>xor</a:t>
            </a:r>
            <a:r>
              <a:rPr lang="en-US"/>
              <a:t> of n-3, n-8, n-14, and n-16</a:t>
            </a:r>
            <a:endParaRPr lang="en-US" sz="1000"/>
          </a:p>
          <a:p>
            <a:pPr lvl="0"/>
            <a:r>
              <a:rPr lang="en-US"/>
              <a:t>In SHA-1 these words are rotated left by one bit before </a:t>
            </a:r>
            <a:r>
              <a:rPr lang="en-US" err="1"/>
              <a:t>xor</a:t>
            </a:r>
            <a:endParaRPr lang="en-US" sz="1050"/>
          </a:p>
          <a:p>
            <a:pPr lvl="0"/>
            <a:r>
              <a:rPr lang="en-US"/>
              <a:t>Total 80 words: W</a:t>
            </a:r>
            <a:r>
              <a:rPr lang="en-US" sz="1400"/>
              <a:t>0</a:t>
            </a:r>
            <a:r>
              <a:rPr lang="en-US"/>
              <a:t>, ..., W</a:t>
            </a:r>
            <a:r>
              <a:rPr lang="en-US" sz="1400"/>
              <a:t>79</a:t>
            </a:r>
            <a:endParaRPr lang="en-US" sz="1050"/>
          </a:p>
          <a:p>
            <a:pPr marL="46037" indent="0">
              <a:buNone/>
            </a:pPr>
            <a:endParaRPr lang="en-US" altLang="en-US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39940" name="Title 1"/>
          <p:cNvSpPr>
            <a:spLocks noGrp="1"/>
          </p:cNvSpPr>
          <p:nvPr>
            <p:ph type="title"/>
          </p:nvPr>
        </p:nvSpPr>
        <p:spPr>
          <a:xfrm>
            <a:off x="827088" y="195263"/>
            <a:ext cx="7993062" cy="1152525"/>
          </a:xfrm>
        </p:spPr>
        <p:txBody>
          <a:bodyPr/>
          <a:lstStyle/>
          <a:p>
            <a:pPr algn="ctr"/>
            <a:r>
              <a:rPr lang="en-US" altLang="en-US"/>
              <a:t>SHA-1 Algorithm</a:t>
            </a: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4301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1188" y="306388"/>
            <a:ext cx="84566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SHA-1 of a 512-Bit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2286000" y="1000125"/>
            <a:ext cx="6400800" cy="22467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 algn="just" fontAlgn="auto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b="1">
              <a:latin typeface="+mj-lt"/>
              <a:ea typeface="+mj-ea"/>
              <a:cs typeface="+mj-cs"/>
            </a:endParaRPr>
          </a:p>
          <a:p>
            <a:pPr marL="342900" indent="-342900" algn="just" fontAlgn="auto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b="1">
              <a:latin typeface="+mj-lt"/>
              <a:ea typeface="+mj-ea"/>
              <a:cs typeface="+mj-cs"/>
            </a:endParaRPr>
          </a:p>
          <a:p>
            <a:pPr marL="342900" indent="-342900" algn="just" fontAlgn="auto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b="1">
              <a:latin typeface="+mj-lt"/>
              <a:ea typeface="+mj-ea"/>
              <a:cs typeface="+mj-cs"/>
            </a:endParaRPr>
          </a:p>
          <a:p>
            <a:pPr marL="342900" indent="-342900" algn="just" fontAlgn="auto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b="1">
              <a:latin typeface="+mj-lt"/>
              <a:ea typeface="+mj-ea"/>
              <a:cs typeface="+mj-cs"/>
            </a:endParaRPr>
          </a:p>
          <a:p>
            <a:pPr marL="342900" indent="-342900" algn="just" fontAlgn="auto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2000" b="1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58" y="987769"/>
            <a:ext cx="59245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4403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27088" y="306388"/>
            <a:ext cx="82407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Digest generation with SHA-1</a:t>
            </a:r>
            <a:br>
              <a:rPr lang="en-IN" altLang="en-US" b="1"/>
            </a:br>
            <a:endParaRPr lang="en-I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bg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31590"/>
            <a:ext cx="60483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505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306388"/>
            <a:ext cx="78089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General Logic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00338" y="1131888"/>
            <a:ext cx="6324600" cy="3888134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/>
              <a:t>Input message must be &lt; 264 bits</a:t>
            </a:r>
            <a:br>
              <a:rPr lang="en-US"/>
            </a:br>
            <a:r>
              <a:rPr lang="en-US"/>
              <a:t>• not a real limitation</a:t>
            </a:r>
          </a:p>
          <a:p>
            <a:r>
              <a:rPr lang="en-US"/>
              <a:t> Message processed in 512-bit blocks sequentially</a:t>
            </a:r>
          </a:p>
          <a:p>
            <a:r>
              <a:rPr lang="en-US"/>
              <a:t> Message digest (hash) is 160 bits</a:t>
            </a:r>
          </a:p>
          <a:p>
            <a:r>
              <a:rPr lang="en-US"/>
              <a:t> SHA design is similar to MD5, but a lot stronger </a:t>
            </a:r>
          </a:p>
          <a:p>
            <a:r>
              <a:rPr lang="en-US">
                <a:solidFill>
                  <a:schemeClr val="tx2"/>
                </a:solidFill>
              </a:rPr>
              <a:t>Basic Steps 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Step1</a:t>
            </a:r>
            <a:r>
              <a:rPr lang="en-US"/>
              <a:t>: Padding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Step2</a:t>
            </a:r>
            <a:r>
              <a:rPr lang="en-US"/>
              <a:t>: Appending length as 64-bit unsigned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Step3</a:t>
            </a:r>
            <a:r>
              <a:rPr lang="en-US"/>
              <a:t>: Initialize MD buffer: 5  32-bit words: A|B|C|D|E</a:t>
            </a:r>
            <a:br>
              <a:rPr lang="en-US"/>
            </a:br>
            <a:r>
              <a:rPr lang="en-US"/>
              <a:t>A = 67452301   B = efcdab89  C = 98badcfe  D = 10325476</a:t>
            </a:r>
            <a:br>
              <a:rPr lang="en-US"/>
            </a:br>
            <a:r>
              <a:rPr lang="en-US"/>
              <a:t>E = c3d2e1f0 </a:t>
            </a:r>
            <a:br>
              <a:rPr lang="en-US"/>
            </a:br>
            <a:endParaRPr lang="en-US" altLang="en-US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6083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306388"/>
            <a:ext cx="78089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Basic Steps Cont.,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00338" y="1131888"/>
            <a:ext cx="6324600" cy="3888134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Step 4</a:t>
            </a:r>
            <a:r>
              <a:rPr lang="en-US"/>
              <a:t>: the 80-step processing of 512-bit </a:t>
            </a:r>
            <a:br>
              <a:rPr lang="en-US"/>
            </a:br>
            <a:r>
              <a:rPr lang="en-US"/>
              <a:t>blocks: 4 rounds, 20 steps each</a:t>
            </a:r>
          </a:p>
          <a:p>
            <a:r>
              <a:rPr lang="en-US"/>
              <a:t> Each step t (0 &lt;= t &lt;= 79):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• Input: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    </a:t>
            </a:r>
            <a:r>
              <a:rPr lang="en-US"/>
              <a:t>• </a:t>
            </a:r>
            <a:r>
              <a:rPr lang="en-US" err="1"/>
              <a:t>W</a:t>
            </a:r>
            <a:r>
              <a:rPr lang="en-US" baseline="-25000" err="1"/>
              <a:t>t</a:t>
            </a:r>
            <a:r>
              <a:rPr lang="en-US"/>
              <a:t> – 32-bit word from the message</a:t>
            </a:r>
            <a:br>
              <a:rPr lang="en-US"/>
            </a:br>
            <a:r>
              <a:rPr lang="en-US"/>
              <a:t>    • </a:t>
            </a:r>
            <a:r>
              <a:rPr lang="en-US" err="1"/>
              <a:t>K</a:t>
            </a:r>
            <a:r>
              <a:rPr lang="en-US" baseline="-25000" err="1"/>
              <a:t>t</a:t>
            </a:r>
            <a:r>
              <a:rPr lang="en-US"/>
              <a:t> – constant</a:t>
            </a:r>
            <a:br>
              <a:rPr lang="en-US"/>
            </a:br>
            <a:r>
              <a:rPr lang="en-US"/>
              <a:t>    • ABCDE: current MD</a:t>
            </a:r>
          </a:p>
          <a:p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Output:</a:t>
            </a:r>
            <a:br>
              <a:rPr lang="en-US"/>
            </a:br>
            <a:r>
              <a:rPr lang="en-US"/>
              <a:t>    • ABCDE: new MD </a:t>
            </a:r>
          </a:p>
          <a:p>
            <a:r>
              <a:rPr lang="fr-FR" err="1"/>
              <a:t>Only</a:t>
            </a:r>
            <a:r>
              <a:rPr lang="fr-FR"/>
              <a:t> 4 per-round distinctive additive constants:</a:t>
            </a:r>
            <a:br>
              <a:rPr lang="fr-FR"/>
            </a:br>
            <a:br>
              <a:rPr lang="fr-FR"/>
            </a:br>
            <a:br>
              <a:rPr lang="en-US"/>
            </a:br>
            <a:endParaRPr lang="en-US" altLang="en-US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270" y="1635646"/>
            <a:ext cx="22484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tx2"/>
                </a:solidFill>
              </a:rPr>
              <a:t>•</a:t>
            </a:r>
            <a:r>
              <a:rPr lang="fr-FR"/>
              <a:t> </a:t>
            </a:r>
            <a:r>
              <a:rPr lang="fr-FR">
                <a:solidFill>
                  <a:schemeClr val="tx2"/>
                </a:solidFill>
              </a:rPr>
              <a:t>0 &lt;= t &lt;= 19</a:t>
            </a:r>
          </a:p>
          <a:p>
            <a:r>
              <a:rPr lang="fr-FR"/>
              <a:t> </a:t>
            </a:r>
            <a:r>
              <a:rPr lang="fr-FR" err="1"/>
              <a:t>K</a:t>
            </a:r>
            <a:r>
              <a:rPr lang="fr-FR" baseline="-25000" err="1"/>
              <a:t>t</a:t>
            </a:r>
            <a:r>
              <a:rPr lang="fr-FR"/>
              <a:t> = 5A827999  </a:t>
            </a:r>
          </a:p>
          <a:p>
            <a:r>
              <a:rPr lang="fr-FR">
                <a:solidFill>
                  <a:schemeClr val="tx2"/>
                </a:solidFill>
              </a:rPr>
              <a:t>• 20&lt;=t&lt;=39 </a:t>
            </a:r>
          </a:p>
          <a:p>
            <a:r>
              <a:rPr lang="fr-FR" err="1"/>
              <a:t>K</a:t>
            </a:r>
            <a:r>
              <a:rPr lang="fr-FR" baseline="-25000" err="1"/>
              <a:t>t</a:t>
            </a:r>
            <a:r>
              <a:rPr lang="fr-FR"/>
              <a:t> = 6ED9EBA1 </a:t>
            </a:r>
          </a:p>
          <a:p>
            <a:r>
              <a:rPr lang="fr-FR">
                <a:solidFill>
                  <a:schemeClr val="tx2"/>
                </a:solidFill>
              </a:rPr>
              <a:t>• 40&lt;=t&lt;=59 </a:t>
            </a:r>
          </a:p>
          <a:p>
            <a:r>
              <a:rPr lang="fr-FR" err="1"/>
              <a:t>K</a:t>
            </a:r>
            <a:r>
              <a:rPr lang="fr-FR" baseline="-25000" err="1"/>
              <a:t>t</a:t>
            </a:r>
            <a:r>
              <a:rPr lang="fr-FR"/>
              <a:t> = 8F1BBCDC</a:t>
            </a:r>
            <a:br>
              <a:rPr lang="fr-FR"/>
            </a:br>
            <a:r>
              <a:rPr lang="fr-FR">
                <a:solidFill>
                  <a:schemeClr val="tx2"/>
                </a:solidFill>
              </a:rPr>
              <a:t>• 60&lt;=t&lt;=79 </a:t>
            </a:r>
          </a:p>
          <a:p>
            <a:r>
              <a:rPr lang="fr-FR" err="1"/>
              <a:t>K</a:t>
            </a:r>
            <a:r>
              <a:rPr lang="fr-FR" baseline="-25000" err="1"/>
              <a:t>t</a:t>
            </a:r>
            <a:r>
              <a:rPr lang="fr-FR"/>
              <a:t> = CA62C1D6 </a:t>
            </a:r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47107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306388"/>
            <a:ext cx="8383587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Basic Logic Functions</a:t>
            </a:r>
            <a:br>
              <a:rPr lang="en-IN" altLang="en-US" b="1"/>
            </a:br>
            <a:endParaRPr lang="en-I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347614"/>
                <a:ext cx="6876256" cy="3672408"/>
              </a:xfrm>
            </p:spPr>
            <p:txBody>
              <a:bodyPr/>
              <a:lstStyle/>
              <a:p>
                <a:r>
                  <a:rPr lang="en-US"/>
                  <a:t>Only  3 different functions</a:t>
                </a:r>
              </a:p>
              <a:p>
                <a:r>
                  <a:rPr lang="en-US"/>
                  <a:t>Round                                                  Functions </a:t>
                </a:r>
                <a:r>
                  <a:rPr lang="en-US" err="1"/>
                  <a:t>f</a:t>
                </a:r>
                <a:r>
                  <a:rPr lang="en-US" baseline="-25000" err="1"/>
                  <a:t>t</a:t>
                </a:r>
                <a:r>
                  <a:rPr lang="en-US"/>
                  <a:t>(B,C,D)</a:t>
                </a:r>
              </a:p>
              <a:p>
                <a:pPr marL="46037" indent="0">
                  <a:buNone/>
                </a:pPr>
                <a:r>
                  <a:rPr lang="fr-FR">
                    <a:solidFill>
                      <a:schemeClr val="tx2"/>
                    </a:solidFill>
                  </a:rPr>
                  <a:t>0 &lt;= t &lt;= 19                                             (B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C)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∼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D)</a:t>
                </a:r>
              </a:p>
              <a:p>
                <a:pPr marL="46037" indent="0">
                  <a:buNone/>
                </a:pPr>
                <a:r>
                  <a:rPr lang="fr-FR">
                    <a:solidFill>
                      <a:schemeClr val="tx2"/>
                    </a:solidFill>
                  </a:rPr>
                  <a:t>20&lt;=t&lt;=39                                                B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D</a:t>
                </a:r>
              </a:p>
              <a:p>
                <a:pPr marL="46037" indent="0">
                  <a:buNone/>
                </a:pPr>
                <a:r>
                  <a:rPr lang="fr-FR">
                    <a:solidFill>
                      <a:schemeClr val="tx2"/>
                    </a:solidFill>
                  </a:rPr>
                  <a:t>40&lt;=t&lt;=59                                               (B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C)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(B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D)</a:t>
                </a:r>
                <a:r>
                  <a:rPr lang="fr-FR">
                    <a:solidFill>
                      <a:schemeClr val="tx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(C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D)</a:t>
                </a:r>
              </a:p>
              <a:p>
                <a:pPr marL="46037" indent="0">
                  <a:buNone/>
                </a:pPr>
                <a:r>
                  <a:rPr lang="fr-FR">
                    <a:solidFill>
                      <a:schemeClr val="tx2"/>
                    </a:solidFill>
                  </a:rPr>
                  <a:t>60&lt;=t&lt;=79                                                B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fr-FR">
                    <a:solidFill>
                      <a:schemeClr val="tx2"/>
                    </a:solidFill>
                  </a:rPr>
                  <a:t>D</a:t>
                </a:r>
              </a:p>
              <a:p>
                <a:r>
                  <a:rPr lang="en-US"/>
                  <a:t>Additional mixing used with input message 512-bit block</a:t>
                </a:r>
                <a:br>
                  <a:rPr lang="en-US"/>
                </a:br>
                <a:r>
                  <a:rPr lang="en-US"/>
                  <a:t>• W</a:t>
                </a:r>
                <a:r>
                  <a:rPr lang="en-US" baseline="-25000"/>
                  <a:t>0</a:t>
                </a:r>
                <a:r>
                  <a:rPr lang="en-US"/>
                  <a:t>|W</a:t>
                </a:r>
                <a:r>
                  <a:rPr lang="en-US" baseline="-25000"/>
                  <a:t>1</a:t>
                </a:r>
                <a:r>
                  <a:rPr lang="en-US"/>
                  <a:t>|…|W</a:t>
                </a:r>
                <a:r>
                  <a:rPr lang="en-US" baseline="-25000"/>
                  <a:t>15</a:t>
                </a:r>
                <a:r>
                  <a:rPr lang="en-US"/>
                  <a:t> = m</a:t>
                </a:r>
                <a:r>
                  <a:rPr lang="en-US" baseline="-25000"/>
                  <a:t>0</a:t>
                </a:r>
                <a:r>
                  <a:rPr lang="en-US"/>
                  <a:t>|m</a:t>
                </a:r>
                <a:r>
                  <a:rPr lang="en-US" baseline="-25000"/>
                  <a:t>1</a:t>
                </a:r>
                <a:r>
                  <a:rPr lang="en-US"/>
                  <a:t>|m</a:t>
                </a:r>
                <a:r>
                  <a:rPr lang="en-US" baseline="-25000"/>
                  <a:t>2</a:t>
                </a:r>
                <a:r>
                  <a:rPr lang="en-US"/>
                  <a:t>…|m</a:t>
                </a:r>
                <a:r>
                  <a:rPr lang="en-US" baseline="-25000"/>
                  <a:t>15</a:t>
                </a:r>
                <a:br>
                  <a:rPr lang="en-US"/>
                </a:br>
                <a:r>
                  <a:rPr lang="en-US"/>
                  <a:t>• For 15 &lt; t &lt;80: </a:t>
                </a:r>
                <a:br>
                  <a:rPr lang="en-US"/>
                </a:br>
                <a:r>
                  <a:rPr lang="en-US"/>
                  <a:t>• </a:t>
                </a:r>
                <a:r>
                  <a:rPr lang="en-US" err="1"/>
                  <a:t>W</a:t>
                </a:r>
                <a:r>
                  <a:rPr lang="en-US" baseline="-25000" err="1"/>
                  <a:t>t</a:t>
                </a:r>
                <a:r>
                  <a:rPr lang="en-US" baseline="-25000"/>
                  <a:t> </a:t>
                </a:r>
                <a:r>
                  <a:rPr lang="en-US"/>
                  <a:t>= W</a:t>
                </a:r>
                <a:r>
                  <a:rPr lang="en-US" baseline="-25000"/>
                  <a:t>t-16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en-US"/>
                  <a:t>W</a:t>
                </a:r>
                <a:r>
                  <a:rPr lang="en-US" baseline="-25000"/>
                  <a:t>t-14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en-US"/>
                  <a:t>W</a:t>
                </a:r>
                <a:r>
                  <a:rPr lang="en-US" baseline="-25000"/>
                  <a:t>t-8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en-US"/>
                  <a:t>W</a:t>
                </a:r>
                <a:r>
                  <a:rPr lang="en-US" baseline="-25000"/>
                  <a:t>t-3</a:t>
                </a:r>
                <a:r>
                  <a:rPr lang="en-US"/>
                  <a:t> </a:t>
                </a:r>
                <a:br>
                  <a:rPr lang="en-US"/>
                </a:b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fr-FR">
                  <a:solidFill>
                    <a:schemeClr val="tx2"/>
                  </a:solidFill>
                </a:endParaRPr>
              </a:p>
              <a:p>
                <a:pPr marL="46037" indent="0">
                  <a:buNone/>
                </a:pPr>
                <a:endParaRPr lang="en-US"/>
              </a:p>
              <a:p>
                <a:pPr marL="46037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347614"/>
                <a:ext cx="6876256" cy="3672408"/>
              </a:xfrm>
              <a:blipFill>
                <a:blip r:embed="rId4"/>
                <a:stretch>
                  <a:fillRect l="-177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3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Learning Objectives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87675" y="1276350"/>
            <a:ext cx="6080125" cy="2663825"/>
          </a:xfrm>
        </p:spPr>
        <p:txBody>
          <a:bodyPr/>
          <a:lstStyle/>
          <a:p>
            <a:r>
              <a:rPr lang="en-US"/>
              <a:t>Explain what cryptographic hash is. Use hash function in a computer.</a:t>
            </a:r>
          </a:p>
          <a:p>
            <a:r>
              <a:rPr lang="en-US"/>
              <a:t>Describe MD5 hash function and the collision vulnerabilities associated with it.</a:t>
            </a:r>
          </a:p>
          <a:p>
            <a:r>
              <a:rPr lang="en-US"/>
              <a:t>Describe SHA-1 hash function.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9469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4813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23850" y="306388"/>
            <a:ext cx="8743950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   SHA-1 Versus MD5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12" name="Content Placeholder 7"/>
          <p:cNvSpPr>
            <a:spLocks noGrp="1"/>
          </p:cNvSpPr>
          <p:nvPr>
            <p:ph idx="1"/>
          </p:nvPr>
        </p:nvSpPr>
        <p:spPr>
          <a:xfrm>
            <a:off x="2267744" y="1347614"/>
            <a:ext cx="6876256" cy="3672408"/>
          </a:xfrm>
        </p:spPr>
        <p:txBody>
          <a:bodyPr/>
          <a:lstStyle/>
          <a:p>
            <a:r>
              <a:rPr lang="en-US"/>
              <a:t>SHA-1 is a stronger algorithm:</a:t>
            </a:r>
            <a:br>
              <a:rPr lang="en-US"/>
            </a:br>
            <a:r>
              <a:rPr lang="en-US"/>
              <a:t>• A birthday attack requires on the order of 2</a:t>
            </a:r>
            <a:r>
              <a:rPr lang="en-US" baseline="30000"/>
              <a:t>80 </a:t>
            </a:r>
            <a:r>
              <a:rPr lang="en-US"/>
              <a:t>operations, in contrast to 2</a:t>
            </a:r>
            <a:r>
              <a:rPr lang="en-US" baseline="30000"/>
              <a:t>64</a:t>
            </a:r>
            <a:r>
              <a:rPr lang="en-US"/>
              <a:t> for MD5</a:t>
            </a:r>
          </a:p>
          <a:p>
            <a:r>
              <a:rPr lang="en-US"/>
              <a:t> SHA-1 has 80 steps and yields a 160-bit hash </a:t>
            </a:r>
            <a:br>
              <a:rPr lang="en-US"/>
            </a:br>
            <a:r>
              <a:rPr lang="en-US"/>
              <a:t>(vs. 128) - involves more computation </a:t>
            </a:r>
            <a:br>
              <a:rPr lang="en-US"/>
            </a:br>
            <a:br>
              <a:rPr lang="en-US"/>
            </a:b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fr-FR">
              <a:solidFill>
                <a:schemeClr val="tx2"/>
              </a:solidFill>
            </a:endParaRPr>
          </a:p>
          <a:p>
            <a:pPr marL="46037" indent="0">
              <a:buNone/>
            </a:pPr>
            <a:endParaRPr lang="en-US"/>
          </a:p>
          <a:p>
            <a:pPr marL="46037" indent="0">
              <a:buNone/>
            </a:pPr>
            <a:endParaRPr 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795588" y="1419225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lvl="0"/>
            <a:r>
              <a:rPr lang="en-US"/>
              <a:t>SHA-256 uses 32-bit operations</a:t>
            </a:r>
          </a:p>
          <a:p>
            <a:pPr lvl="0"/>
            <a:r>
              <a:rPr lang="en-US"/>
              <a:t>SHA-512 uses 64-bit operations</a:t>
            </a:r>
          </a:p>
          <a:p>
            <a:pPr lvl="0"/>
            <a:r>
              <a:rPr lang="en-US"/>
              <a:t>Use different shift amounts and additive constants</a:t>
            </a:r>
          </a:p>
          <a:p>
            <a:pPr lvl="0"/>
            <a:r>
              <a:rPr lang="en-US"/>
              <a:t>SHA-224 and SHA-384 are simply truncated versions of SHA- 256 and SHA-512 using different initial values.</a:t>
            </a:r>
          </a:p>
          <a:p>
            <a:pPr lvl="0"/>
            <a:r>
              <a:rPr lang="en-US"/>
              <a:t>SHA-224 matches the key length of two-key triple-DES</a:t>
            </a:r>
          </a:p>
          <a:p>
            <a:pPr marL="46037" indent="0" eaLnBrk="1" hangingPunct="1">
              <a:buClr>
                <a:srgbClr val="FF8600"/>
              </a:buClr>
              <a:buNone/>
            </a:pPr>
            <a:endParaRPr lang="en-US" altLang="en-US">
              <a:solidFill>
                <a:srgbClr val="FFFFFF"/>
              </a:solidFill>
              <a:sym typeface="Wingdings" pitchFamily="2" charset="2"/>
            </a:endParaRPr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827088" y="195263"/>
            <a:ext cx="7993062" cy="1152525"/>
          </a:xfrm>
        </p:spPr>
        <p:txBody>
          <a:bodyPr/>
          <a:lstStyle/>
          <a:p>
            <a:pPr algn="ctr"/>
            <a:r>
              <a:rPr lang="en-US" altLang="en-US"/>
              <a:t>SHA-2 Algorithm</a:t>
            </a: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4915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971550" y="306388"/>
            <a:ext cx="8096250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SHA- 512</a:t>
            </a:r>
            <a:br>
              <a:rPr lang="en-IN" altLang="en-US" b="1"/>
            </a:br>
            <a:endParaRPr lang="en-I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43608" y="1923205"/>
            <a:ext cx="6556970" cy="2871392"/>
            <a:chOff x="4482" y="-2953"/>
            <a:chExt cx="8269" cy="654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2" y="-2954"/>
              <a:ext cx="8269" cy="65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AutoShape 4"/>
            <p:cNvSpPr>
              <a:spLocks/>
            </p:cNvSpPr>
            <p:nvPr/>
          </p:nvSpPr>
          <p:spPr bwMode="auto">
            <a:xfrm>
              <a:off x="4629" y="217"/>
              <a:ext cx="1023" cy="273"/>
            </a:xfrm>
            <a:custGeom>
              <a:avLst/>
              <a:gdLst>
                <a:gd name="T0" fmla="+- 0 5539 4630"/>
                <a:gd name="T1" fmla="*/ T0 w 1023"/>
                <a:gd name="T2" fmla="+- 0 416 218"/>
                <a:gd name="T3" fmla="*/ 416 h 273"/>
                <a:gd name="T4" fmla="+- 0 4636 4630"/>
                <a:gd name="T5" fmla="*/ T4 w 1023"/>
                <a:gd name="T6" fmla="+- 0 218 218"/>
                <a:gd name="T7" fmla="*/ 218 h 273"/>
                <a:gd name="T8" fmla="+- 0 4630 4630"/>
                <a:gd name="T9" fmla="*/ T8 w 1023"/>
                <a:gd name="T10" fmla="+- 0 247 218"/>
                <a:gd name="T11" fmla="*/ 247 h 273"/>
                <a:gd name="T12" fmla="+- 0 5532 4630"/>
                <a:gd name="T13" fmla="*/ T12 w 1023"/>
                <a:gd name="T14" fmla="+- 0 446 218"/>
                <a:gd name="T15" fmla="*/ 446 h 273"/>
                <a:gd name="T16" fmla="+- 0 5539 4630"/>
                <a:gd name="T17" fmla="*/ T16 w 1023"/>
                <a:gd name="T18" fmla="+- 0 416 218"/>
                <a:gd name="T19" fmla="*/ 416 h 273"/>
                <a:gd name="T20" fmla="+- 0 5558 4630"/>
                <a:gd name="T21" fmla="*/ T20 w 1023"/>
                <a:gd name="T22" fmla="+- 0 481 218"/>
                <a:gd name="T23" fmla="*/ 481 h 273"/>
                <a:gd name="T24" fmla="+- 0 5558 4630"/>
                <a:gd name="T25" fmla="*/ T24 w 1023"/>
                <a:gd name="T26" fmla="+- 0 421 218"/>
                <a:gd name="T27" fmla="*/ 421 h 273"/>
                <a:gd name="T28" fmla="+- 0 5551 4630"/>
                <a:gd name="T29" fmla="*/ T28 w 1023"/>
                <a:gd name="T30" fmla="+- 0 451 218"/>
                <a:gd name="T31" fmla="*/ 451 h 273"/>
                <a:gd name="T32" fmla="+- 0 5532 4630"/>
                <a:gd name="T33" fmla="*/ T32 w 1023"/>
                <a:gd name="T34" fmla="+- 0 446 218"/>
                <a:gd name="T35" fmla="*/ 446 h 273"/>
                <a:gd name="T36" fmla="+- 0 5522 4630"/>
                <a:gd name="T37" fmla="*/ T36 w 1023"/>
                <a:gd name="T38" fmla="+- 0 490 218"/>
                <a:gd name="T39" fmla="*/ 490 h 273"/>
                <a:gd name="T40" fmla="+- 0 5558 4630"/>
                <a:gd name="T41" fmla="*/ T40 w 1023"/>
                <a:gd name="T42" fmla="+- 0 481 218"/>
                <a:gd name="T43" fmla="*/ 481 h 273"/>
                <a:gd name="T44" fmla="+- 0 5558 4630"/>
                <a:gd name="T45" fmla="*/ T44 w 1023"/>
                <a:gd name="T46" fmla="+- 0 421 218"/>
                <a:gd name="T47" fmla="*/ 421 h 273"/>
                <a:gd name="T48" fmla="+- 0 5539 4630"/>
                <a:gd name="T49" fmla="*/ T48 w 1023"/>
                <a:gd name="T50" fmla="+- 0 416 218"/>
                <a:gd name="T51" fmla="*/ 416 h 273"/>
                <a:gd name="T52" fmla="+- 0 5532 4630"/>
                <a:gd name="T53" fmla="*/ T52 w 1023"/>
                <a:gd name="T54" fmla="+- 0 446 218"/>
                <a:gd name="T55" fmla="*/ 446 h 273"/>
                <a:gd name="T56" fmla="+- 0 5551 4630"/>
                <a:gd name="T57" fmla="*/ T56 w 1023"/>
                <a:gd name="T58" fmla="+- 0 451 218"/>
                <a:gd name="T59" fmla="*/ 451 h 273"/>
                <a:gd name="T60" fmla="+- 0 5558 4630"/>
                <a:gd name="T61" fmla="*/ T60 w 1023"/>
                <a:gd name="T62" fmla="+- 0 421 218"/>
                <a:gd name="T63" fmla="*/ 421 h 273"/>
                <a:gd name="T64" fmla="+- 0 5652 4630"/>
                <a:gd name="T65" fmla="*/ T64 w 1023"/>
                <a:gd name="T66" fmla="+- 0 457 218"/>
                <a:gd name="T67" fmla="*/ 457 h 273"/>
                <a:gd name="T68" fmla="+- 0 5549 4630"/>
                <a:gd name="T69" fmla="*/ T68 w 1023"/>
                <a:gd name="T70" fmla="+- 0 373 218"/>
                <a:gd name="T71" fmla="*/ 373 h 273"/>
                <a:gd name="T72" fmla="+- 0 5539 4630"/>
                <a:gd name="T73" fmla="*/ T72 w 1023"/>
                <a:gd name="T74" fmla="+- 0 416 218"/>
                <a:gd name="T75" fmla="*/ 416 h 273"/>
                <a:gd name="T76" fmla="+- 0 5558 4630"/>
                <a:gd name="T77" fmla="*/ T76 w 1023"/>
                <a:gd name="T78" fmla="+- 0 421 218"/>
                <a:gd name="T79" fmla="*/ 421 h 273"/>
                <a:gd name="T80" fmla="+- 0 5558 4630"/>
                <a:gd name="T81" fmla="*/ T80 w 1023"/>
                <a:gd name="T82" fmla="+- 0 481 218"/>
                <a:gd name="T83" fmla="*/ 481 h 273"/>
                <a:gd name="T84" fmla="+- 0 5652 4630"/>
                <a:gd name="T85" fmla="*/ T84 w 1023"/>
                <a:gd name="T86" fmla="+- 0 457 218"/>
                <a:gd name="T87" fmla="*/ 457 h 2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1023" h="273">
                  <a:moveTo>
                    <a:pt x="909" y="198"/>
                  </a:moveTo>
                  <a:lnTo>
                    <a:pt x="6" y="0"/>
                  </a:lnTo>
                  <a:lnTo>
                    <a:pt x="0" y="29"/>
                  </a:lnTo>
                  <a:lnTo>
                    <a:pt x="902" y="228"/>
                  </a:lnTo>
                  <a:lnTo>
                    <a:pt x="909" y="198"/>
                  </a:lnTo>
                  <a:close/>
                  <a:moveTo>
                    <a:pt x="928" y="263"/>
                  </a:moveTo>
                  <a:lnTo>
                    <a:pt x="928" y="203"/>
                  </a:lnTo>
                  <a:lnTo>
                    <a:pt x="921" y="233"/>
                  </a:lnTo>
                  <a:lnTo>
                    <a:pt x="902" y="228"/>
                  </a:lnTo>
                  <a:lnTo>
                    <a:pt x="892" y="272"/>
                  </a:lnTo>
                  <a:lnTo>
                    <a:pt x="928" y="263"/>
                  </a:lnTo>
                  <a:close/>
                  <a:moveTo>
                    <a:pt x="928" y="203"/>
                  </a:moveTo>
                  <a:lnTo>
                    <a:pt x="909" y="198"/>
                  </a:lnTo>
                  <a:lnTo>
                    <a:pt x="902" y="228"/>
                  </a:lnTo>
                  <a:lnTo>
                    <a:pt x="921" y="233"/>
                  </a:lnTo>
                  <a:lnTo>
                    <a:pt x="928" y="203"/>
                  </a:lnTo>
                  <a:close/>
                  <a:moveTo>
                    <a:pt x="1022" y="239"/>
                  </a:moveTo>
                  <a:lnTo>
                    <a:pt x="919" y="155"/>
                  </a:lnTo>
                  <a:lnTo>
                    <a:pt x="909" y="198"/>
                  </a:lnTo>
                  <a:lnTo>
                    <a:pt x="928" y="203"/>
                  </a:lnTo>
                  <a:lnTo>
                    <a:pt x="928" y="263"/>
                  </a:lnTo>
                  <a:lnTo>
                    <a:pt x="1022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" y="3183453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80 Rounds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8418" y="1378972"/>
            <a:ext cx="392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Append Padding bits ,   Append Length</a:t>
            </a:r>
          </a:p>
        </p:txBody>
      </p:sp>
      <p:sp>
        <p:nvSpPr>
          <p:cNvPr id="11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5017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306388"/>
            <a:ext cx="78089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SHA 512 Round Function</a:t>
            </a:r>
            <a:br>
              <a:rPr lang="en-IN" altLang="en-US" b="1"/>
            </a:br>
            <a:endParaRPr lang="en-IN" altLang="en-US"/>
          </a:p>
        </p:txBody>
      </p:sp>
      <p:pic>
        <p:nvPicPr>
          <p:cNvPr id="8" name="image12.png"/>
          <p:cNvPicPr>
            <a:picLocks noGrp="1"/>
          </p:cNvPicPr>
          <p:nvPr>
            <p:ph idx="1"/>
          </p:nvPr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2531" y="1482382"/>
            <a:ext cx="4536504" cy="3177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Box 1"/>
          <p:cNvSpPr txBox="1"/>
          <p:nvPr/>
        </p:nvSpPr>
        <p:spPr>
          <a:xfrm>
            <a:off x="7898795" y="2145136"/>
            <a:ext cx="1244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 Sequence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61872" y="308657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7504" y="1833086"/>
                <a:ext cx="2952328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>
                    <a:solidFill>
                      <a:schemeClr val="tx2"/>
                    </a:solidFill>
                  </a:rPr>
                  <a:t>Conditional </a:t>
                </a:r>
                <a:r>
                  <a:rPr lang="en-US" err="1">
                    <a:solidFill>
                      <a:schemeClr val="tx2"/>
                    </a:solidFill>
                  </a:rPr>
                  <a:t>Fn</a:t>
                </a:r>
                <a:r>
                  <a:rPr lang="en-US">
                    <a:solidFill>
                      <a:schemeClr val="tx2"/>
                    </a:solidFill>
                  </a:rPr>
                  <a:t> </a:t>
                </a:r>
                <a:r>
                  <a:rPr lang="en-US" err="1">
                    <a:solidFill>
                      <a:schemeClr val="tx2"/>
                    </a:solidFill>
                  </a:rPr>
                  <a:t>Ch</a:t>
                </a:r>
                <a:r>
                  <a:rPr lang="en-US">
                    <a:solidFill>
                      <a:schemeClr val="tx2"/>
                    </a:solidFill>
                  </a:rPr>
                  <a:t>(</a:t>
                </a:r>
                <a:r>
                  <a:rPr lang="en-US" err="1">
                    <a:solidFill>
                      <a:schemeClr val="tx2"/>
                    </a:solidFill>
                  </a:rPr>
                  <a:t>e,f,g</a:t>
                </a:r>
                <a:r>
                  <a:rPr lang="en-US">
                    <a:solidFill>
                      <a:schemeClr val="tx2"/>
                    </a:solidFill>
                  </a:rPr>
                  <a:t>):</a:t>
                </a:r>
              </a:p>
              <a:p>
                <a:pPr lvl="0"/>
                <a:r>
                  <a:rPr lang="en-US"/>
                  <a:t> if e then f else g</a:t>
                </a:r>
              </a:p>
              <a:p>
                <a:r>
                  <a:rPr lang="en-US"/>
                  <a:t>= (e AND f)</a:t>
                </a:r>
                <a:r>
                  <a:rPr lang="fr-FR">
                    <a:solidFill>
                      <a:schemeClr val="tx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/>
                  <a:t> (Not e and g)</a:t>
                </a:r>
              </a:p>
              <a:p>
                <a:pPr lvl="0"/>
                <a:r>
                  <a:rPr lang="en-US">
                    <a:solidFill>
                      <a:schemeClr val="tx2"/>
                    </a:solidFill>
                  </a:rPr>
                  <a:t>Majority </a:t>
                </a:r>
                <a:r>
                  <a:rPr lang="en-US" err="1">
                    <a:solidFill>
                      <a:schemeClr val="tx2"/>
                    </a:solidFill>
                  </a:rPr>
                  <a:t>Fn</a:t>
                </a:r>
                <a:r>
                  <a:rPr lang="en-US">
                    <a:solidFill>
                      <a:schemeClr val="tx2"/>
                    </a:solidFill>
                  </a:rPr>
                  <a:t> Maj(a, b, c): </a:t>
                </a:r>
                <a:r>
                  <a:rPr lang="en-US"/>
                  <a:t>True if 2 of 3 </a:t>
                </a:r>
                <a:r>
                  <a:rPr lang="en-US" err="1"/>
                  <a:t>args</a:t>
                </a:r>
                <a:r>
                  <a:rPr lang="en-US"/>
                  <a:t> are true</a:t>
                </a:r>
              </a:p>
              <a:p>
                <a:r>
                  <a:rPr lang="en-US"/>
                  <a:t>=(a AND b)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/>
                  <a:t>(a AND c)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⨁</m:t>
                    </m:r>
                  </m:oMath>
                </a14:m>
                <a:r>
                  <a:rPr lang="en-US"/>
                  <a:t>(b AND c)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33086"/>
                <a:ext cx="2952328" cy="2031325"/>
              </a:xfrm>
              <a:prstGeom prst="rect">
                <a:avLst/>
              </a:prstGeom>
              <a:blipFill>
                <a:blip r:embed="rId6"/>
                <a:stretch>
                  <a:fillRect l="-1860" t="-1802" r="-826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51203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8888" y="306388"/>
            <a:ext cx="78089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80-Word Input </a:t>
            </a:r>
            <a:br>
              <a:rPr lang="en-IN" altLang="en-US" b="1"/>
            </a:br>
            <a:endParaRPr lang="en-IN" alt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3568" y="1278708"/>
            <a:ext cx="7607300" cy="2805210"/>
            <a:chOff x="1910" y="1231"/>
            <a:chExt cx="11980" cy="5059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910" y="1230"/>
              <a:ext cx="11980" cy="5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3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457200" marR="0" lvl="1" indent="0" algn="l" defTabSz="914400" rtl="0" eaLnBrk="1" fontAlgn="base" latinLnBrk="0" hangingPunct="1">
                <a:lnSpc>
                  <a:spcPct val="100000"/>
                </a:lnSpc>
                <a:spcBef>
                  <a:spcPts val="295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" y="1230"/>
              <a:ext cx="11980" cy="45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1012" y="3861288"/>
                <a:ext cx="84429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baseline="-2500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/>
                  <a:t>(x)=ROTR</a:t>
                </a:r>
                <a:r>
                  <a:rPr lang="en-US" baseline="30000"/>
                  <a:t>1</a:t>
                </a:r>
                <a:r>
                  <a:rPr lang="en-US"/>
                  <a:t>(x)+ROTR</a:t>
                </a:r>
                <a:r>
                  <a:rPr lang="en-US" baseline="30000"/>
                  <a:t>8</a:t>
                </a:r>
                <a:r>
                  <a:rPr lang="en-US"/>
                  <a:t>(x)+SHR</a:t>
                </a:r>
                <a:r>
                  <a:rPr lang="en-US" baseline="30000"/>
                  <a:t>7</a:t>
                </a:r>
                <a:r>
                  <a:rPr lang="en-US"/>
                  <a:t>(x)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−7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−15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−16</m:t>
                        </m:r>
                      </m:sub>
                    </m:sSub>
                  </m:oMath>
                </a14:m>
                <a:endParaRPr lang="en-US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en-US" baseline="-25000"/>
                  <a:t>1</a:t>
                </a:r>
                <a:r>
                  <a:rPr lang="en-US"/>
                  <a:t>(x)=ROTR</a:t>
                </a:r>
                <a:r>
                  <a:rPr lang="en-US" baseline="30000"/>
                  <a:t>19</a:t>
                </a:r>
                <a:r>
                  <a:rPr lang="en-US"/>
                  <a:t>(x)+ROTR</a:t>
                </a:r>
                <a:r>
                  <a:rPr lang="en-US" baseline="30000"/>
                  <a:t>61</a:t>
                </a:r>
                <a:r>
                  <a:rPr lang="en-US"/>
                  <a:t>(x)+SHR</a:t>
                </a:r>
                <a:r>
                  <a:rPr lang="en-US" baseline="30000"/>
                  <a:t>6</a:t>
                </a:r>
                <a:r>
                  <a:rPr lang="en-US"/>
                  <a:t>(x)</a:t>
                </a:r>
              </a:p>
              <a:p>
                <a:pPr lvl="0"/>
                <a:r>
                  <a:rPr lang="en-US" err="1"/>
                  <a:t>ROTR</a:t>
                </a:r>
                <a:r>
                  <a:rPr lang="en-US" baseline="30000" err="1"/>
                  <a:t>n</a:t>
                </a:r>
                <a:r>
                  <a:rPr lang="en-US"/>
                  <a:t>(x)=rotate right by n bits</a:t>
                </a:r>
              </a:p>
              <a:p>
                <a:pPr lvl="0"/>
                <a:r>
                  <a:rPr lang="en-US" err="1"/>
                  <a:t>SHR</a:t>
                </a:r>
                <a:r>
                  <a:rPr lang="en-US" baseline="30000" err="1"/>
                  <a:t>n</a:t>
                </a:r>
                <a:r>
                  <a:rPr lang="en-US"/>
                  <a:t>(x)=Left shift n bits with padding by 0’s on the right  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2" y="3861288"/>
                <a:ext cx="8442988" cy="1200329"/>
              </a:xfrm>
              <a:prstGeom prst="rect">
                <a:avLst/>
              </a:prstGeom>
              <a:blipFill>
                <a:blip r:embed="rId6"/>
                <a:stretch>
                  <a:fillRect l="-65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52227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27088" y="306388"/>
            <a:ext cx="82407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  S</a:t>
            </a:r>
            <a:r>
              <a:rPr lang="en-US" altLang="en-US" b="1"/>
              <a:t>HA-3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12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95736" y="1203598"/>
            <a:ext cx="6796087" cy="3299048"/>
          </a:xfrm>
        </p:spPr>
        <p:txBody>
          <a:bodyPr/>
          <a:lstStyle/>
          <a:p>
            <a:pPr marL="174625" lvl="1" indent="-174625"/>
            <a:r>
              <a:rPr lang="en-US" sz="2000"/>
              <a:t>SHA-2 (esp. SHA-512) seems secure</a:t>
            </a:r>
          </a:p>
          <a:p>
            <a:pPr marL="576263" lvl="2" indent="-228600"/>
            <a:r>
              <a:rPr lang="en-US" sz="2000"/>
              <a:t>Shares same structure and mathematical operations as predecessors so have concern</a:t>
            </a:r>
          </a:p>
          <a:p>
            <a:pPr marL="174625" lvl="1" indent="-174625"/>
            <a:r>
              <a:rPr lang="en-US" sz="2000"/>
              <a:t>NIST announced in 2007 a competition for the SHA-3</a:t>
            </a:r>
          </a:p>
          <a:p>
            <a:pPr marL="403225" lvl="2" indent="-55563"/>
            <a:r>
              <a:rPr lang="en-US" sz="2000"/>
              <a:t>  Has had 3 rounds of narrowing down the selections</a:t>
            </a:r>
          </a:p>
          <a:p>
            <a:pPr marL="403225" lvl="2" indent="-55563"/>
            <a:r>
              <a:rPr lang="en-US" sz="2000"/>
              <a:t>  Five algorithms advanced to the third (and final) round in December 2010</a:t>
            </a:r>
          </a:p>
          <a:p>
            <a:pPr marL="403225" lvl="2" indent="-55563"/>
            <a:r>
              <a:rPr lang="en-US" sz="2000"/>
              <a:t>  Final selection to be announced by 2012</a:t>
            </a:r>
          </a:p>
          <a:p>
            <a:pPr marL="46037" indent="0">
              <a:buNone/>
            </a:pPr>
            <a:r>
              <a:rPr lang="en-US"/>
              <a:t> </a:t>
            </a:r>
            <a:endParaRPr lang="en-US" sz="1800"/>
          </a:p>
          <a:p>
            <a:pPr marL="46037" indent="0">
              <a:buNone/>
            </a:pPr>
            <a:r>
              <a:rPr lang="en-US"/>
              <a:t> </a:t>
            </a:r>
            <a:endParaRPr lang="en-US" sz="1800"/>
          </a:p>
          <a:p>
            <a:pPr marL="46037" indent="0" eaLnBrk="1" hangingPunct="1">
              <a:buNone/>
              <a:defRPr/>
            </a:pPr>
            <a:r>
              <a:rPr lang="en-US"/>
              <a:t> </a:t>
            </a:r>
            <a:br>
              <a:rPr lang="en-US"/>
            </a:b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325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54363" y="195486"/>
            <a:ext cx="7808912" cy="1284287"/>
          </a:xfrm>
        </p:spPr>
        <p:txBody>
          <a:bodyPr/>
          <a:lstStyle/>
          <a:p>
            <a:pPr algn="ctr" eaLnBrk="1" hangingPunct="1"/>
            <a:r>
              <a:rPr lang="en-IN" altLang="en-US" b="1"/>
              <a:t>Practice</a:t>
            </a:r>
            <a:br>
              <a:rPr lang="en-IN" altLang="en-US" b="1"/>
            </a:br>
            <a:endParaRPr lang="en-I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057811" y="1275606"/>
                <a:ext cx="7010400" cy="4369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r>
                  <a:rPr lang="en-US"/>
                  <a:t>Compute the following hash function:</a:t>
                </a:r>
              </a:p>
              <a:p>
                <a:pPr marL="0" indent="0" algn="ctr">
                  <a:buNone/>
                </a:pPr>
                <a:r>
                  <a:rPr lang="pl-PL">
                    <a:solidFill>
                      <a:schemeClr val="tx2"/>
                    </a:solidFill>
                  </a:rPr>
                  <a:t>h = </a:t>
                </a:r>
                <a:r>
                  <a:rPr lang="en-US">
                    <a:solidFill>
                      <a:schemeClr val="tx2"/>
                    </a:solidFill>
                  </a:rPr>
                  <a:t>(</a:t>
                </a:r>
                <a:r>
                  <a:rPr lang="pl-PL">
                    <a:solidFill>
                      <a:schemeClr val="tx2"/>
                    </a:solidFill>
                  </a:rPr>
                  <a:t>7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l-PL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baseline="30000">
                    <a:solidFill>
                      <a:schemeClr val="tx2"/>
                    </a:solidFill>
                  </a:rPr>
                  <a:t>2</a:t>
                </a:r>
                <a:r>
                  <a:rPr lang="pl-PL" baseline="30000">
                    <a:solidFill>
                      <a:schemeClr val="tx2"/>
                    </a:solidFill>
                  </a:rPr>
                  <a:t> </a:t>
                </a:r>
                <a:r>
                  <a:rPr lang="en-US">
                    <a:solidFill>
                      <a:schemeClr val="tx2"/>
                    </a:solidFill>
                  </a:rPr>
                  <a:t>)</a:t>
                </a:r>
                <a:r>
                  <a:rPr lang="pl-PL">
                    <a:solidFill>
                      <a:schemeClr val="tx2"/>
                    </a:solidFill>
                  </a:rPr>
                  <a:t>mod </a:t>
                </a:r>
                <a:r>
                  <a:rPr lang="en-US">
                    <a:solidFill>
                      <a:schemeClr val="tx2"/>
                    </a:solidFill>
                  </a:rPr>
                  <a:t>251</a:t>
                </a:r>
                <a:br>
                  <a:rPr lang="pl-PL"/>
                </a:br>
                <a:br>
                  <a:rPr lang="en-US"/>
                </a:br>
                <a:r>
                  <a:rPr lang="en-US"/>
                  <a:t>for a 4-byte message M={m1, m2, m3, m4}={128, 252, 33, 19}</a:t>
                </a:r>
                <a:br>
                  <a:rPr lang="en-US"/>
                </a:br>
                <a:r>
                  <a:rPr lang="en-US"/>
                  <a:t>All are decimal numbers. </a:t>
                </a:r>
              </a:p>
              <a:p>
                <a:r>
                  <a:rPr lang="en-US"/>
                  <a:t>Check if the hash function is:</a:t>
                </a:r>
                <a:br>
                  <a:rPr lang="en-US"/>
                </a:br>
                <a:r>
                  <a:rPr lang="en-US"/>
                  <a:t>A. Collision Resistant</a:t>
                </a:r>
              </a:p>
              <a:p>
                <a:pPr marL="0" indent="0">
                  <a:buNone/>
                </a:pPr>
                <a:r>
                  <a:rPr lang="en-US"/>
                  <a:t>      B. Pre-image resistant</a:t>
                </a:r>
                <a:br>
                  <a:rPr lang="en-US"/>
                </a:br>
                <a:r>
                  <a:rPr lang="en-US"/>
                  <a:t>      C. Second Pre-image Resistant </a:t>
                </a:r>
              </a:p>
              <a:p>
                <a:r>
                  <a:rPr lang="en-US"/>
                  <a:t>Show counter examples for any property that is not satisfied. </a:t>
                </a:r>
                <a:br>
                  <a:rPr lang="en-US"/>
                </a:br>
                <a:br>
                  <a:rPr lang="en-US"/>
                </a:br>
                <a:br>
                  <a:rPr lang="en-US"/>
                </a:br>
                <a:endParaRPr lang="en-US" altLang="en-US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057811" y="1275606"/>
                <a:ext cx="7010400" cy="4369338"/>
              </a:xfrm>
              <a:prstGeom prst="rect">
                <a:avLst/>
              </a:prstGeom>
              <a:blipFill>
                <a:blip r:embed="rId6"/>
                <a:stretch>
                  <a:fillRect l="-783" t="-22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88913"/>
            <a:ext cx="7772400" cy="1284287"/>
          </a:xfrm>
        </p:spPr>
        <p:txBody>
          <a:bodyPr/>
          <a:lstStyle/>
          <a:p>
            <a:pPr algn="ctr" eaLnBrk="1" hangingPunct="1"/>
            <a:r>
              <a:rPr lang="en-IN" altLang="en-US" sz="3500" b="1"/>
              <a:t>Message Authentication</a:t>
            </a:r>
            <a:br>
              <a:rPr lang="en-IN" altLang="en-US" sz="3500" b="1"/>
            </a:br>
            <a:endParaRPr lang="en-IN" altLang="en-US" sz="350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95588" y="1419225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8600"/>
              </a:buClr>
            </a:pPr>
            <a:r>
              <a:rPr lang="en-US"/>
              <a:t>Use symmetric encryption such as AES or 3-DES</a:t>
            </a:r>
            <a:br>
              <a:rPr lang="en-US"/>
            </a:br>
            <a:r>
              <a:rPr lang="en-US"/>
              <a:t>• Generate H(M) of same size as E() block</a:t>
            </a:r>
            <a:br>
              <a:rPr lang="en-US"/>
            </a:br>
            <a:r>
              <a:rPr lang="en-US"/>
              <a:t>• Use E</a:t>
            </a:r>
            <a:r>
              <a:rPr lang="en-US" baseline="-25000"/>
              <a:t>K</a:t>
            </a:r>
            <a:r>
              <a:rPr lang="en-US"/>
              <a:t>(H(M)) as the MAC (instead of, say, DES MAC)</a:t>
            </a:r>
            <a:br>
              <a:rPr lang="en-US"/>
            </a:br>
            <a:r>
              <a:rPr lang="en-US"/>
              <a:t>• Alice sends E</a:t>
            </a:r>
            <a:r>
              <a:rPr lang="en-US" baseline="-25000"/>
              <a:t>K</a:t>
            </a:r>
            <a:r>
              <a:rPr lang="en-US"/>
              <a:t>(H(M)) , M </a:t>
            </a:r>
            <a:br>
              <a:rPr lang="en-US"/>
            </a:br>
            <a:r>
              <a:rPr lang="en-US"/>
              <a:t>• Bob receives C,M’ decrypts C with k, hashes result</a:t>
            </a:r>
            <a:br>
              <a:rPr lang="en-US"/>
            </a:br>
            <a:r>
              <a:rPr lang="en-US"/>
              <a:t>                      </a:t>
            </a:r>
            <a:r>
              <a:rPr lang="en-US">
                <a:solidFill>
                  <a:schemeClr val="tx2"/>
                </a:solidFill>
              </a:rPr>
              <a:t>H(D</a:t>
            </a:r>
            <a:r>
              <a:rPr lang="en-US" baseline="-25000">
                <a:solidFill>
                  <a:schemeClr val="tx2"/>
                </a:solidFill>
              </a:rPr>
              <a:t>K</a:t>
            </a:r>
            <a:r>
              <a:rPr lang="en-US">
                <a:solidFill>
                  <a:schemeClr val="tx2"/>
                </a:solidFill>
              </a:rPr>
              <a:t>(C)) =?= H(M’) 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  <a:p>
            <a:pPr marL="46037" indent="0" eaLnBrk="1" hangingPunct="1">
              <a:buClr>
                <a:srgbClr val="FF8600"/>
              </a:buClr>
              <a:buNone/>
            </a:pPr>
            <a:r>
              <a:rPr lang="en-US"/>
              <a:t>                     </a:t>
            </a:r>
            <a:r>
              <a:rPr lang="en-US">
                <a:solidFill>
                  <a:schemeClr val="tx2"/>
                </a:solidFill>
              </a:rPr>
              <a:t>Collision           MAC forgery! </a:t>
            </a:r>
            <a:br>
              <a:rPr 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076056" y="3795886"/>
            <a:ext cx="43204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/>
          </a:p>
        </p:txBody>
      </p:sp>
      <p:sp>
        <p:nvSpPr>
          <p:cNvPr id="5529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5576" y="195486"/>
            <a:ext cx="7772400" cy="1284287"/>
          </a:xfrm>
        </p:spPr>
        <p:txBody>
          <a:bodyPr/>
          <a:lstStyle/>
          <a:p>
            <a:pPr algn="ctr" eaLnBrk="1" hangingPunct="1"/>
            <a:r>
              <a:rPr lang="en-IN" altLang="en-US" sz="3500" b="1"/>
              <a:t>Hash for Authentication</a:t>
            </a:r>
            <a:br>
              <a:rPr lang="en-IN" altLang="en-US" sz="3500" b="1"/>
            </a:br>
            <a:endParaRPr lang="en-IN" altLang="en-US" sz="350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19400" y="1131590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8600"/>
              </a:buClr>
            </a:pPr>
            <a:r>
              <a:rPr lang="en-US"/>
              <a:t>Alice and Bob share a secret key K</a:t>
            </a:r>
            <a:r>
              <a:rPr lang="en-US" baseline="-25000"/>
              <a:t>AB</a:t>
            </a:r>
            <a:br>
              <a:rPr lang="en-US"/>
            </a:br>
            <a:r>
              <a:rPr lang="en-US"/>
              <a:t>1. Alice               Bob: random challenge </a:t>
            </a:r>
            <a:r>
              <a:rPr lang="en-US" err="1"/>
              <a:t>r</a:t>
            </a:r>
            <a:r>
              <a:rPr lang="en-US" baseline="-25000" err="1"/>
              <a:t>A</a:t>
            </a:r>
            <a:br>
              <a:rPr lang="en-US"/>
            </a:br>
            <a:r>
              <a:rPr lang="en-US"/>
              <a:t>2. Bob                 Alice: H(K</a:t>
            </a:r>
            <a:r>
              <a:rPr lang="en-US" baseline="-25000"/>
              <a:t>AB</a:t>
            </a:r>
            <a:r>
              <a:rPr lang="en-US"/>
              <a:t>||</a:t>
            </a:r>
            <a:r>
              <a:rPr lang="en-US" err="1"/>
              <a:t>r</a:t>
            </a:r>
            <a:r>
              <a:rPr lang="en-US" baseline="-25000" err="1"/>
              <a:t>A</a:t>
            </a:r>
            <a:r>
              <a:rPr lang="en-US"/>
              <a:t>), random challenge </a:t>
            </a:r>
            <a:r>
              <a:rPr lang="en-US" err="1"/>
              <a:t>r</a:t>
            </a:r>
            <a:r>
              <a:rPr lang="en-US" baseline="-25000" err="1"/>
              <a:t>B</a:t>
            </a:r>
            <a:br>
              <a:rPr lang="en-US"/>
            </a:br>
            <a:r>
              <a:rPr lang="en-US"/>
              <a:t>3. Alice               Bob: H(K</a:t>
            </a:r>
            <a:r>
              <a:rPr lang="en-US" baseline="-25000"/>
              <a:t>AB</a:t>
            </a:r>
            <a:r>
              <a:rPr lang="en-US"/>
              <a:t>||</a:t>
            </a:r>
            <a:r>
              <a:rPr lang="en-US" err="1"/>
              <a:t>r</a:t>
            </a:r>
            <a:r>
              <a:rPr lang="en-US" baseline="-25000" err="1"/>
              <a:t>B</a:t>
            </a:r>
            <a:r>
              <a:rPr lang="en-US"/>
              <a:t>)</a:t>
            </a:r>
            <a:br>
              <a:rPr lang="en-US"/>
            </a:br>
            <a:r>
              <a:rPr lang="en-US"/>
              <a:t>Only need to compare H() results 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Cannot just compute and append H(m) 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Need “Keyed Hash”:</a:t>
            </a:r>
            <a:br>
              <a:rPr lang="en-US"/>
            </a:br>
            <a:r>
              <a:rPr lang="en-US"/>
              <a:t>• Prefix: </a:t>
            </a:r>
            <a:br>
              <a:rPr lang="en-US"/>
            </a:br>
            <a:r>
              <a:rPr lang="en-US"/>
              <a:t>    • MAC: H(KAB | m), almost works, but …</a:t>
            </a:r>
            <a:br>
              <a:rPr lang="en-US"/>
            </a:br>
            <a:r>
              <a:rPr lang="en-US"/>
              <a:t>    • Allows concatenation with arbitrary message: </a:t>
            </a:r>
            <a:br>
              <a:rPr lang="en-US"/>
            </a:br>
            <a:r>
              <a:rPr lang="en-US"/>
              <a:t>                             H( KAB | m | </a:t>
            </a:r>
            <a:r>
              <a:rPr lang="en-US">
                <a:solidFill>
                  <a:schemeClr val="tx2"/>
                </a:solidFill>
              </a:rPr>
              <a:t>m’</a:t>
            </a:r>
            <a:r>
              <a:rPr lang="en-US"/>
              <a:t> ) </a:t>
            </a:r>
            <a:br>
              <a:rPr lang="en-US"/>
            </a:br>
            <a:br>
              <a:rPr lang="en-US"/>
            </a:br>
            <a:br>
              <a:rPr 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923928" y="1563638"/>
            <a:ext cx="720080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923928" y="1851670"/>
            <a:ext cx="720080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923928" y="2139702"/>
            <a:ext cx="720080" cy="14401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236296" y="2787774"/>
            <a:ext cx="43204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68344" y="2603108"/>
            <a:ext cx="1277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Using Hash </a:t>
            </a:r>
          </a:p>
          <a:p>
            <a:r>
              <a:rPr lang="en-US"/>
              <a:t>to compute</a:t>
            </a:r>
          </a:p>
          <a:p>
            <a:r>
              <a:rPr lang="en-US"/>
              <a:t> MAC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prstClr val="white"/>
              </a:solidFill>
            </a:endParaRPr>
          </a:p>
        </p:txBody>
      </p:sp>
      <p:sp>
        <p:nvSpPr>
          <p:cNvPr id="5529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5576" y="195486"/>
            <a:ext cx="7772400" cy="1284287"/>
          </a:xfrm>
        </p:spPr>
        <p:txBody>
          <a:bodyPr/>
          <a:lstStyle/>
          <a:p>
            <a:pPr algn="ctr" eaLnBrk="1" hangingPunct="1"/>
            <a:r>
              <a:rPr lang="en-IN" altLang="en-US" sz="3500" b="1"/>
              <a:t>HMAC</a:t>
            </a:r>
            <a:br>
              <a:rPr lang="en-IN" altLang="en-US" sz="3500" b="1"/>
            </a:br>
            <a:endParaRPr lang="en-IN" altLang="en-US" sz="350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19400" y="1131590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46037" indent="0" eaLnBrk="1" hangingPunct="1">
              <a:buClr>
                <a:srgbClr val="FF8600"/>
              </a:buClr>
              <a:buNone/>
            </a:pPr>
            <a:r>
              <a:rPr lang="en-US" b="1"/>
              <a:t>Main Idea</a:t>
            </a:r>
            <a:r>
              <a:rPr lang="en-US"/>
              <a:t>: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 Use a MAC derived from any cryptographic hash </a:t>
            </a:r>
            <a:br>
              <a:rPr lang="en-US"/>
            </a:br>
            <a:r>
              <a:rPr lang="en-US"/>
              <a:t>function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hash functions do not use a key, therefore cannot be used directly as a MAC</a:t>
            </a:r>
          </a:p>
          <a:p>
            <a:pPr marL="46037" indent="0" eaLnBrk="1" hangingPunct="1">
              <a:buClr>
                <a:srgbClr val="FF8600"/>
              </a:buClr>
              <a:buNone/>
            </a:pPr>
            <a:r>
              <a:rPr lang="en-US" b="1"/>
              <a:t>Motivations for HMAC: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 Cryptographic hash functions execute faster in software than encryption algorithms such as DES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 No need for the reverse ability of encryption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919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288" y="285750"/>
            <a:ext cx="8064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IN" altLang="en-US" sz="4000" b="1">
                <a:solidFill>
                  <a:schemeClr val="tx2"/>
                </a:solidFill>
              </a:rPr>
              <a:t>      Hash Function</a:t>
            </a:r>
          </a:p>
        </p:txBody>
      </p:sp>
      <p:sp>
        <p:nvSpPr>
          <p:cNvPr id="15363" name="TextBox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87675" y="1203325"/>
            <a:ext cx="60071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/>
              <a:t>Hash tables used in data searches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 altLang="en-US">
                <a:solidFill>
                  <a:schemeClr val="tx2"/>
                </a:solidFill>
                <a:cs typeface="Calibri" pitchFamily="34" charset="0"/>
              </a:rPr>
              <a:t>Purpose: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  <a:defRPr/>
            </a:pPr>
            <a:r>
              <a:rPr lang="en-US"/>
              <a:t>produce a fixed-size “fingerprint” or digest of arbitrarily</a:t>
            </a:r>
            <a:br>
              <a:rPr lang="en-US"/>
            </a:br>
            <a:r>
              <a:rPr lang="en-US"/>
              <a:t>long input data 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>
                <a:solidFill>
                  <a:schemeClr val="tx2"/>
                </a:solidFill>
              </a:rPr>
              <a:t>Why? </a:t>
            </a:r>
            <a:r>
              <a:rPr lang="en-US"/>
              <a:t>To guarantee integrity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defRPr/>
            </a:pPr>
            <a:r>
              <a:rPr lang="en-US">
                <a:solidFill>
                  <a:schemeClr val="tx2"/>
                </a:solidFill>
              </a:rPr>
              <a:t>Properties</a:t>
            </a:r>
          </a:p>
          <a:p>
            <a:pPr>
              <a:defRPr/>
            </a:pPr>
            <a:r>
              <a:rPr lang="en-US"/>
              <a:t>Take variable size input, Produce fixed output size (Size of the table),Be easy to compute</a:t>
            </a:r>
          </a:p>
          <a:p>
            <a:pPr>
              <a:defRPr/>
            </a:pPr>
            <a:r>
              <a:rPr lang="en-US"/>
              <a:t> Be pseudorandom so that it distributes uniformly over the table</a:t>
            </a:r>
          </a:p>
          <a:p>
            <a:pPr marL="0" indent="0">
              <a:buFont typeface="Wingdings" pitchFamily="2" charset="2"/>
              <a:buNone/>
              <a:defRPr/>
            </a:pPr>
            <a:br>
              <a:rPr lang="en-US"/>
            </a:br>
            <a:endParaRPr lang="en-US" altLang="en-US"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250" y="1762125"/>
            <a:ext cx="1008063" cy="93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Hash </a:t>
            </a:r>
            <a:r>
              <a:rPr lang="en-US" err="1"/>
              <a:t>Fn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09763" y="1419225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9763" y="1635125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9763" y="1851025"/>
            <a:ext cx="792162" cy="217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763" y="2043113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9763" y="2935288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9763" y="2719388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09763" y="2481263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09763" y="2259013"/>
            <a:ext cx="792162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>
            <a:endCxn id="3" idx="0"/>
          </p:cNvCxnSpPr>
          <p:nvPr/>
        </p:nvCxnSpPr>
        <p:spPr>
          <a:xfrm>
            <a:off x="979488" y="1047750"/>
            <a:ext cx="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4" name="TextBox 13"/>
          <p:cNvSpPr txBox="1">
            <a:spLocks noChangeArrowheads="1"/>
          </p:cNvSpPr>
          <p:nvPr/>
        </p:nvSpPr>
        <p:spPr bwMode="auto">
          <a:xfrm>
            <a:off x="1116013" y="1203325"/>
            <a:ext cx="620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Data</a:t>
            </a:r>
          </a:p>
        </p:txBody>
      </p:sp>
      <p:cxnSp>
        <p:nvCxnSpPr>
          <p:cNvPr id="16" name="Straight Connector 15"/>
          <p:cNvCxnSpPr>
            <a:endCxn id="10" idx="1"/>
          </p:cNvCxnSpPr>
          <p:nvPr/>
        </p:nvCxnSpPr>
        <p:spPr>
          <a:xfrm>
            <a:off x="1425575" y="2697163"/>
            <a:ext cx="484188" cy="34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6113" y="3363913"/>
            <a:ext cx="204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Minimizes collisions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06638" y="4156075"/>
            <a:ext cx="681037" cy="36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68300" y="4311650"/>
            <a:ext cx="2320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Non cryptographic Properties of Hash Functions</a:t>
            </a:r>
          </a:p>
        </p:txBody>
      </p:sp>
      <p:sp>
        <p:nvSpPr>
          <p:cNvPr id="19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6897688" y="4907544"/>
            <a:ext cx="2246312" cy="225425"/>
          </a:xfrm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prstClr val="white"/>
              </a:solidFill>
            </a:endParaRPr>
          </a:p>
        </p:txBody>
      </p:sp>
      <p:sp>
        <p:nvSpPr>
          <p:cNvPr id="5529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5576" y="195486"/>
            <a:ext cx="7772400" cy="1284287"/>
          </a:xfrm>
        </p:spPr>
        <p:txBody>
          <a:bodyPr/>
          <a:lstStyle/>
          <a:p>
            <a:pPr algn="ctr" eaLnBrk="1" hangingPunct="1"/>
            <a:r>
              <a:rPr lang="en-IN" altLang="en-US" sz="3500" b="1"/>
              <a:t>HMAC Algorithm</a:t>
            </a:r>
            <a:br>
              <a:rPr lang="en-IN" altLang="en-US" sz="3500" b="1"/>
            </a:br>
            <a:endParaRPr lang="en-IN" altLang="en-US" sz="350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19400" y="1131590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46037" indent="0" eaLnBrk="1" hangingPunct="1">
              <a:buClr>
                <a:srgbClr val="FF8600"/>
              </a:buClr>
              <a:buNone/>
            </a:pPr>
            <a:br>
              <a:rPr lang="en-US"/>
            </a:br>
            <a:br>
              <a:rPr lang="en-US"/>
            </a:br>
            <a:br>
              <a:rPr 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9" y="1093284"/>
            <a:ext cx="3458411" cy="3926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635896" y="1283990"/>
            <a:ext cx="5508104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16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8600"/>
              </a:buClr>
            </a:pPr>
            <a:r>
              <a:rPr lang="en-US"/>
              <a:t>Compute H1 = H() of the concatenation of M and K1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To prevent an “additional block” attack, compute again H2= H() of the concatenation of H1 and K2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 K1 and K2 each use half the bits of K</a:t>
            </a:r>
          </a:p>
          <a:p>
            <a:pPr eaLnBrk="1" hangingPunct="1">
              <a:buClr>
                <a:srgbClr val="FF8600"/>
              </a:buClr>
            </a:pPr>
            <a:r>
              <a:rPr lang="en-US"/>
              <a:t> Notation: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•</a:t>
            </a:r>
            <a:r>
              <a:rPr lang="en-US"/>
              <a:t> </a:t>
            </a:r>
            <a:r>
              <a:rPr lang="en-US">
                <a:solidFill>
                  <a:schemeClr val="tx2"/>
                </a:solidFill>
              </a:rPr>
              <a:t>K</a:t>
            </a:r>
            <a:r>
              <a:rPr lang="en-US" baseline="30000">
                <a:solidFill>
                  <a:schemeClr val="tx2"/>
                </a:solidFill>
              </a:rPr>
              <a:t>+</a:t>
            </a:r>
            <a:r>
              <a:rPr lang="en-US">
                <a:solidFill>
                  <a:schemeClr val="tx2"/>
                </a:solidFill>
              </a:rPr>
              <a:t> = K padded with 0’s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• </a:t>
            </a:r>
            <a:r>
              <a:rPr lang="en-US" err="1">
                <a:solidFill>
                  <a:schemeClr val="tx2"/>
                </a:solidFill>
              </a:rPr>
              <a:t>ipad</a:t>
            </a:r>
            <a:r>
              <a:rPr lang="en-US">
                <a:solidFill>
                  <a:schemeClr val="tx2"/>
                </a:solidFill>
              </a:rPr>
              <a:t>=00110110 x b/8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• </a:t>
            </a:r>
            <a:r>
              <a:rPr lang="en-US" err="1">
                <a:solidFill>
                  <a:schemeClr val="tx2"/>
                </a:solidFill>
              </a:rPr>
              <a:t>opad</a:t>
            </a:r>
            <a:r>
              <a:rPr lang="en-US">
                <a:solidFill>
                  <a:schemeClr val="tx2"/>
                </a:solidFill>
              </a:rPr>
              <a:t>=01011100 x b/8</a:t>
            </a:r>
            <a:br>
              <a:rPr lang="en-US">
                <a:solidFill>
                  <a:schemeClr val="tx2"/>
                </a:solidFill>
              </a:rPr>
            </a:br>
            <a:r>
              <a:rPr lang="en-US"/>
              <a:t>• Execution: Same as H(M), plus 2 blocks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>
                <a:solidFill>
                  <a:schemeClr val="tx2"/>
                </a:solidFill>
              </a:rPr>
            </a:b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807662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prstClr val="white"/>
              </a:solidFill>
            </a:endParaRPr>
          </a:p>
        </p:txBody>
      </p:sp>
      <p:sp>
        <p:nvSpPr>
          <p:cNvPr id="55299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55576" y="195486"/>
            <a:ext cx="7772400" cy="1284287"/>
          </a:xfrm>
        </p:spPr>
        <p:txBody>
          <a:bodyPr/>
          <a:lstStyle/>
          <a:p>
            <a:pPr algn="ctr" eaLnBrk="1" hangingPunct="1"/>
            <a:r>
              <a:rPr lang="en-IN" altLang="en-US" sz="3500" b="1"/>
              <a:t>Reference</a:t>
            </a:r>
            <a:br>
              <a:rPr lang="en-IN" altLang="en-US" sz="3500" b="1"/>
            </a:br>
            <a:endParaRPr lang="en-IN" altLang="en-US" sz="350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819400" y="1131590"/>
            <a:ext cx="6324600" cy="3267075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FF8600"/>
              </a:buClr>
            </a:pPr>
            <a:r>
              <a:rPr lang="en-US">
                <a:hlinkClick r:id="rId5"/>
              </a:rPr>
              <a:t>www.khanacademy.org</a:t>
            </a:r>
            <a:endParaRPr lang="en-US"/>
          </a:p>
          <a:p>
            <a:pPr eaLnBrk="1" hangingPunct="1">
              <a:buClr>
                <a:srgbClr val="FF8600"/>
              </a:buClr>
            </a:pPr>
            <a:r>
              <a:rPr lang="en-US" altLang="en-US">
                <a:solidFill>
                  <a:schemeClr val="tx2"/>
                </a:solidFill>
                <a:sym typeface="Wingdings" pitchFamily="2" charset="2"/>
              </a:rPr>
              <a:t>Bart </a:t>
            </a:r>
            <a:r>
              <a:rPr lang="en-US" altLang="en-US" err="1">
                <a:solidFill>
                  <a:schemeClr val="tx2"/>
                </a:solidFill>
                <a:sym typeface="Wingdings" pitchFamily="2" charset="2"/>
              </a:rPr>
              <a:t>Preneel</a:t>
            </a:r>
            <a:r>
              <a:rPr lang="en-US" altLang="en-US">
                <a:solidFill>
                  <a:schemeClr val="tx2"/>
                </a:solidFill>
                <a:sym typeface="Wingdings" pitchFamily="2" charset="2"/>
              </a:rPr>
              <a:t>,”Understanding cryptography”-E Book</a:t>
            </a:r>
          </a:p>
          <a:p>
            <a:pPr eaLnBrk="1" hangingPunct="1">
              <a:buClr>
                <a:srgbClr val="FF8600"/>
              </a:buClr>
            </a:pPr>
            <a:r>
              <a:rPr lang="en-US" altLang="en-US">
                <a:solidFill>
                  <a:schemeClr val="tx2"/>
                </a:solidFill>
                <a:sym typeface="Wingdings" pitchFamily="2" charset="2"/>
                <a:hlinkClick r:id="rId6"/>
              </a:rPr>
              <a:t>www.tutorialpoints.com</a:t>
            </a: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  <a:p>
            <a:pPr eaLnBrk="1" hangingPunct="1">
              <a:buClr>
                <a:srgbClr val="FF8600"/>
              </a:buClr>
            </a:pPr>
            <a:r>
              <a:rPr lang="en-US" altLang="en-US">
                <a:solidFill>
                  <a:schemeClr val="tx2"/>
                </a:solidFill>
                <a:sym typeface="Wingdings" pitchFamily="2" charset="2"/>
                <a:hlinkClick r:id="rId7"/>
              </a:rPr>
              <a:t>www.cs.vu.nl</a:t>
            </a: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  <a:p>
            <a:pPr marL="46037" indent="0" eaLnBrk="1" hangingPunct="1">
              <a:buClr>
                <a:srgbClr val="FF8600"/>
              </a:buClr>
              <a:buNone/>
            </a:pP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  <a:p>
            <a:pPr marL="46037" indent="0" eaLnBrk="1" hangingPunct="1">
              <a:buClr>
                <a:srgbClr val="FF8600"/>
              </a:buClr>
              <a:buNone/>
            </a:pPr>
            <a:endParaRPr lang="en-US" altLang="en-US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56760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914400" y="1158875"/>
            <a:ext cx="7315200" cy="865188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914400" y="2078038"/>
            <a:ext cx="7315200" cy="2654300"/>
          </a:xfrm>
        </p:spPr>
        <p:txBody>
          <a:bodyPr/>
          <a:lstStyle/>
          <a:p>
            <a:pPr marL="44450" indent="0" algn="ctr">
              <a:buFont typeface="Wingdings" pitchFamily="2" charset="2"/>
              <a:buNone/>
            </a:pPr>
            <a:r>
              <a:rPr lang="en-US" altLang="en-US" sz="6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cs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203325"/>
          </a:xfrm>
        </p:spPr>
        <p:txBody>
          <a:bodyPr/>
          <a:lstStyle/>
          <a:p>
            <a:pPr algn="ctr" eaLnBrk="1" hangingPunct="1"/>
            <a:br>
              <a:rPr lang="en-IN" altLang="en-US" b="1"/>
            </a:br>
            <a:r>
              <a:rPr lang="en-IN" altLang="en-US" b="1"/>
              <a:t>“Good” Hash Function</a:t>
            </a:r>
            <a:endParaRPr lang="en-IN" altLang="en-US"/>
          </a:p>
        </p:txBody>
      </p:sp>
      <p:sp>
        <p:nvSpPr>
          <p:cNvPr id="16388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203575" y="1276350"/>
            <a:ext cx="5864225" cy="3024188"/>
          </a:xfrm>
        </p:spPr>
        <p:txBody>
          <a:bodyPr/>
          <a:lstStyle/>
          <a:p>
            <a:pPr marL="387350" indent="-342900"/>
            <a:r>
              <a:rPr lang="en-US" altLang="en-US"/>
              <a:t>Given any h, computationally infeasible </a:t>
            </a:r>
            <a:r>
              <a:rPr lang="en-US" altLang="en-US">
                <a:solidFill>
                  <a:schemeClr val="tx2"/>
                </a:solidFill>
              </a:rPr>
              <a:t>to find any x </a:t>
            </a:r>
            <a:r>
              <a:rPr lang="en-US" altLang="en-US"/>
              <a:t>such that H(x) = h             Pre-image Resistant = one-way</a:t>
            </a:r>
          </a:p>
          <a:p>
            <a:pPr marL="387350" indent="-342900"/>
            <a:r>
              <a:rPr lang="en-US" altLang="en-US"/>
              <a:t> For a given x, computationally infeasible </a:t>
            </a:r>
            <a:r>
              <a:rPr lang="en-US" altLang="en-US">
                <a:solidFill>
                  <a:schemeClr val="tx2"/>
                </a:solidFill>
              </a:rPr>
              <a:t>to find y such that </a:t>
            </a:r>
            <a:r>
              <a:rPr lang="en-US" altLang="en-US"/>
              <a:t>H(y) = H(x) and y≠x           2</a:t>
            </a:r>
            <a:r>
              <a:rPr lang="en-US" altLang="en-US" baseline="30000"/>
              <a:t>nd</a:t>
            </a:r>
            <a:r>
              <a:rPr lang="en-US" altLang="en-US"/>
              <a:t> Pre-image Resistant = Weak Collision Resistant</a:t>
            </a:r>
          </a:p>
          <a:p>
            <a:pPr marL="387350" indent="-342900"/>
            <a:r>
              <a:rPr lang="en-US" altLang="en-US"/>
              <a:t> Computationally infeasible </a:t>
            </a:r>
            <a:r>
              <a:rPr lang="en-US" altLang="en-US">
                <a:solidFill>
                  <a:schemeClr val="tx2"/>
                </a:solidFill>
              </a:rPr>
              <a:t>to find any (x, y) </a:t>
            </a:r>
            <a:r>
              <a:rPr lang="en-US" altLang="en-US"/>
              <a:t>such that H(x) = H(y) and x ≠ y            Strong Collision Resistant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387350" indent="-342900" eaLnBrk="1" hangingPunct="1"/>
            <a:endParaRPr lang="en-US" alt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3" y="1828347"/>
            <a:ext cx="2994025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795963" y="177958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32588" y="2787650"/>
            <a:ext cx="503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80163" y="3724275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"/>
          <p:cNvSpPr txBox="1">
            <a:spLocks/>
          </p:cNvSpPr>
          <p:nvPr/>
        </p:nvSpPr>
        <p:spPr bwMode="auto">
          <a:xfrm>
            <a:off x="6632575" y="4803998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Construction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17412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051720" y="1131590"/>
            <a:ext cx="6943725" cy="3867150"/>
          </a:xfrm>
        </p:spPr>
        <p:txBody>
          <a:bodyPr/>
          <a:lstStyle/>
          <a:p>
            <a:pPr marL="387350" indent="-342900" eaLnBrk="1" hangingPunct="1">
              <a:defRPr/>
            </a:pPr>
            <a:r>
              <a:rPr lang="en-US"/>
              <a:t>A hash function is typically based on an internal compression function f() that works on fixed-size input blocks (M</a:t>
            </a:r>
            <a:r>
              <a:rPr lang="en-US" baseline="-25000"/>
              <a:t>i</a:t>
            </a:r>
            <a:r>
              <a:rPr lang="en-US"/>
              <a:t>) </a:t>
            </a:r>
          </a:p>
          <a:p>
            <a:pPr marL="44450" indent="0" eaLnBrk="1" hangingPunct="1">
              <a:buFont typeface="Wingdings" pitchFamily="2" charset="2"/>
              <a:buNone/>
              <a:defRPr/>
            </a:pPr>
            <a:br>
              <a:rPr lang="en-US"/>
            </a:br>
            <a:endParaRPr lang="en-US"/>
          </a:p>
          <a:p>
            <a:pPr marL="44450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4450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387350" indent="-342900" eaLnBrk="1" hangingPunct="1">
              <a:defRPr/>
            </a:pPr>
            <a:r>
              <a:rPr lang="en-US"/>
              <a:t>Sort of like a </a:t>
            </a:r>
            <a:r>
              <a:rPr lang="en-US" b="1">
                <a:solidFill>
                  <a:schemeClr val="tx2"/>
                </a:solidFill>
              </a:rPr>
              <a:t>Chained Block Cipher</a:t>
            </a:r>
            <a:br>
              <a:rPr lang="en-US" b="1"/>
            </a:br>
            <a:r>
              <a:rPr lang="en-US" b="1"/>
              <a:t>-</a:t>
            </a:r>
            <a:r>
              <a:rPr lang="en-US"/>
              <a:t> Produces a hash value for each fixed-size block based on </a:t>
            </a:r>
          </a:p>
          <a:p>
            <a:pPr marL="44450" indent="0" eaLnBrk="1" hangingPunct="1">
              <a:buNone/>
              <a:defRPr/>
            </a:pPr>
            <a:r>
              <a:rPr lang="en-US"/>
              <a:t>         its content and  hash value for the previous block</a:t>
            </a:r>
            <a:br>
              <a:rPr lang="en-US"/>
            </a:br>
            <a:r>
              <a:rPr lang="en-US"/>
              <a:t>      - </a:t>
            </a:r>
            <a:r>
              <a:rPr lang="en-US">
                <a:solidFill>
                  <a:schemeClr val="tx2"/>
                </a:solidFill>
              </a:rPr>
              <a:t>“Avalanche” effect</a:t>
            </a:r>
            <a:r>
              <a:rPr lang="en-US"/>
              <a:t>: 1-bit change in </a:t>
            </a:r>
            <a:r>
              <a:rPr lang="en-US" err="1"/>
              <a:t>inputproduces</a:t>
            </a:r>
            <a:r>
              <a:rPr lang="en-US"/>
              <a:t>                    	</a:t>
            </a:r>
            <a:r>
              <a:rPr lang="en-US">
                <a:solidFill>
                  <a:schemeClr val="tx2"/>
                </a:solidFill>
              </a:rPr>
              <a:t>“catastrophic” </a:t>
            </a:r>
            <a:r>
              <a:rPr lang="en-US"/>
              <a:t>and  unpredictable changes in output </a:t>
            </a:r>
            <a:br>
              <a:rPr lang="en-US"/>
            </a:br>
            <a:endParaRPr lang="en-US"/>
          </a:p>
          <a:p>
            <a:pPr marL="44450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4450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4450" indent="0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95686"/>
            <a:ext cx="42862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804248" y="4840053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Jayasudha M,VIT Chennai,India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Simple Hash Functions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195513" y="1276350"/>
            <a:ext cx="6872287" cy="3867150"/>
          </a:xfrm>
        </p:spPr>
        <p:txBody>
          <a:bodyPr/>
          <a:lstStyle/>
          <a:p>
            <a:pPr marL="228600" lvl="1" indent="-228600">
              <a:defRPr/>
            </a:pPr>
            <a:endParaRPr lang="en-US" sz="1050"/>
          </a:p>
          <a:p>
            <a:pPr>
              <a:defRPr/>
            </a:pPr>
            <a:r>
              <a:rPr lang="en-US"/>
              <a:t>Bitwise-XOR</a:t>
            </a:r>
          </a:p>
          <a:p>
            <a:pPr>
              <a:defRPr/>
            </a:pPr>
            <a:r>
              <a:rPr lang="en-US"/>
              <a:t>Not secure</a:t>
            </a:r>
          </a:p>
          <a:p>
            <a:pPr>
              <a:defRPr/>
            </a:pPr>
            <a:r>
              <a:rPr lang="en-US"/>
              <a:t> Can be improved by rotating the hash code after each block is XOR-</a:t>
            </a:r>
            <a:r>
              <a:rPr lang="en-US" err="1"/>
              <a:t>ed</a:t>
            </a:r>
            <a:r>
              <a:rPr lang="en-US"/>
              <a:t> into it</a:t>
            </a:r>
          </a:p>
          <a:p>
            <a:pPr>
              <a:defRPr/>
            </a:pPr>
            <a:r>
              <a:rPr lang="en-US"/>
              <a:t> If message itself is not encrypted, it is easy to modify the message and append one block that would set the hash code as needed</a:t>
            </a:r>
          </a:p>
          <a:p>
            <a:pPr>
              <a:defRPr/>
            </a:pPr>
            <a:r>
              <a:rPr lang="en-US"/>
              <a:t> Another weak hash example: IP Header CRC </a:t>
            </a:r>
            <a:br>
              <a:rPr lang="en-US"/>
            </a:br>
            <a:endParaRPr lang="en-US"/>
          </a:p>
          <a:p>
            <a:pPr marL="46037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6037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6037" indent="0" eaLnBrk="1" hangingPunct="1">
              <a:buFont typeface="Wingdings" pitchFamily="2" charset="2"/>
              <a:buNone/>
              <a:defRPr/>
            </a:pPr>
            <a:endParaRPr lang="en-US" altLang="en-US"/>
          </a:p>
          <a:p>
            <a:pPr marL="46037" indent="0"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836587" y="2003673"/>
            <a:ext cx="4032448" cy="2000250"/>
          </a:xfrm>
          <a:prstGeom prst="roundRect">
            <a:avLst>
              <a:gd name="adj" fmla="val 173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0483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Examples of  Hash Functions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87675" y="1276350"/>
            <a:ext cx="6080125" cy="2663825"/>
          </a:xfrm>
        </p:spPr>
        <p:txBody>
          <a:bodyPr/>
          <a:lstStyle/>
          <a:p>
            <a:pPr indent="-228600">
              <a:defRPr/>
            </a:pPr>
            <a:r>
              <a:rPr lang="en-US"/>
              <a:t>MD4 = Message Digest 4 [RFC 1320] - 32b operations</a:t>
            </a:r>
          </a:p>
          <a:p>
            <a:pPr>
              <a:defRPr/>
            </a:pPr>
            <a:r>
              <a:rPr lang="en-US"/>
              <a:t>MD5 = Message Digest 5 [RFC 1321] - 32b operations</a:t>
            </a:r>
          </a:p>
          <a:p>
            <a:pPr>
              <a:defRPr/>
            </a:pPr>
            <a:r>
              <a:rPr lang="en-US"/>
              <a:t>SHA = Secure hash algorithm [NIST]</a:t>
            </a:r>
          </a:p>
          <a:p>
            <a:pPr>
              <a:defRPr/>
            </a:pPr>
            <a:r>
              <a:rPr lang="en-US"/>
              <a:t>SHA-1 = Updated SHA</a:t>
            </a:r>
          </a:p>
          <a:p>
            <a:pPr>
              <a:defRPr/>
            </a:pPr>
            <a:r>
              <a:rPr lang="en-US"/>
              <a:t>SHA-2 = SHA-224, SHA-256, SHA-384, SHA-512</a:t>
            </a:r>
          </a:p>
          <a:p>
            <a:pPr>
              <a:defRPr/>
            </a:pPr>
            <a:r>
              <a:rPr lang="en-US"/>
              <a:t>SHA-512 uses 64-bit operations</a:t>
            </a:r>
            <a:endParaRPr lang="en-US" altLang="en-US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/>
          </a:p>
        </p:txBody>
      </p:sp>
      <p:sp>
        <p:nvSpPr>
          <p:cNvPr id="5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 noChangeArrowheads="1"/>
          </p:cNvSpPr>
          <p:nvPr>
            <p:ph type="ftr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22531" name="Title 1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0"/>
            <a:ext cx="7620000" cy="1657350"/>
          </a:xfrm>
        </p:spPr>
        <p:txBody>
          <a:bodyPr/>
          <a:lstStyle/>
          <a:p>
            <a:pPr algn="ctr" eaLnBrk="1" hangingPunct="1"/>
            <a:r>
              <a:rPr lang="en-IN" altLang="en-US" b="1"/>
              <a:t>Cont.,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22532" name="Content Placeholder 7"/>
          <p:cNvSpPr>
            <a:spLocks noGrp="1"/>
          </p:cNvSpPr>
          <p:nvPr>
            <p:ph idx="1"/>
          </p:nvPr>
        </p:nvSpPr>
        <p:spPr>
          <a:xfrm>
            <a:off x="2268538" y="1347788"/>
            <a:ext cx="6875462" cy="2654300"/>
          </a:xfrm>
        </p:spPr>
        <p:txBody>
          <a:bodyPr/>
          <a:lstStyle/>
          <a:p>
            <a:r>
              <a:rPr lang="en-US" altLang="en-US" b="1">
                <a:solidFill>
                  <a:schemeClr val="tx2"/>
                </a:solidFill>
              </a:rPr>
              <a:t>Digital Signatures</a:t>
            </a:r>
            <a:r>
              <a:rPr lang="en-US" altLang="en-US"/>
              <a:t>: Encrypt hash with private key 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Password storage</a:t>
            </a:r>
            <a:r>
              <a:rPr lang="en-US" altLang="en-US"/>
              <a:t>: Hash of the user’s password is compared with that in the storage. Hackers can not get password from storage.</a:t>
            </a:r>
          </a:p>
          <a:p>
            <a:r>
              <a:rPr lang="en-US" altLang="en-US" b="1">
                <a:solidFill>
                  <a:schemeClr val="tx2"/>
                </a:solidFill>
              </a:rPr>
              <a:t>Pseudorandom number generation</a:t>
            </a:r>
            <a:r>
              <a:rPr lang="en-US" altLang="en-US"/>
              <a:t>: Hash an IV, Hash the hash, …, repeat</a:t>
            </a:r>
          </a:p>
          <a:p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539750" y="1851025"/>
            <a:ext cx="1295400" cy="79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750" y="2643188"/>
            <a:ext cx="1295400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/>
              <a:t>E(PR</a:t>
            </a:r>
            <a:r>
              <a:rPr lang="en-US" sz="1600" baseline="-25000"/>
              <a:t>A</a:t>
            </a:r>
            <a:r>
              <a:rPr lang="en-US" sz="1600"/>
              <a:t>,H(M))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288" y="325120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Digital Signatures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 bwMode="auto">
          <a:xfrm>
            <a:off x="6444208" y="4794597"/>
            <a:ext cx="2246312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>
                <a:solidFill>
                  <a:srgbClr val="FFFFFF"/>
                </a:solidFill>
              </a:rPr>
              <a:t>Prof </a:t>
            </a:r>
            <a:r>
              <a:rPr lang="en-US" altLang="en-US" sz="1000" err="1">
                <a:solidFill>
                  <a:srgbClr val="FFFFFF"/>
                </a:solidFill>
              </a:rPr>
              <a:t>Jayasudha</a:t>
            </a:r>
            <a:r>
              <a:rPr lang="en-US" altLang="en-US" sz="1000">
                <a:solidFill>
                  <a:srgbClr val="FFFFFF"/>
                </a:solidFill>
              </a:rPr>
              <a:t> M,VIT </a:t>
            </a:r>
            <a:r>
              <a:rPr lang="en-US" altLang="en-US" sz="1000" err="1">
                <a:solidFill>
                  <a:srgbClr val="FFFFFF"/>
                </a:solidFill>
              </a:rPr>
              <a:t>Chennai,India</a:t>
            </a:r>
            <a:endParaRPr lang="en-US" altLang="en-US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DB4F17-CEB8-4042-9722-13B110ED1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090B5A-E3F0-4BFB-B4E6-C0CEFB888682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E699E7F-124F-4B8F-9AD2-E4A92BAD709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Application>Microsoft Office PowerPoint</Application>
  <PresentationFormat>On-screen Show (16:9)</PresentationFormat>
  <Slides>42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Perspective</vt:lpstr>
      <vt:lpstr>SWE3002  Information System and Security</vt:lpstr>
      <vt:lpstr>PowerPoint Presentation</vt:lpstr>
      <vt:lpstr>Learning Objectives </vt:lpstr>
      <vt:lpstr>PowerPoint Presentation</vt:lpstr>
      <vt:lpstr> “Good” Hash Function</vt:lpstr>
      <vt:lpstr>Construction </vt:lpstr>
      <vt:lpstr>Simple Hash Functions </vt:lpstr>
      <vt:lpstr>Examples of  Hash Functions </vt:lpstr>
      <vt:lpstr>Cont., </vt:lpstr>
      <vt:lpstr>Birthday Problem </vt:lpstr>
      <vt:lpstr>Birthday Problem(Cont) </vt:lpstr>
      <vt:lpstr>Probability of Hash Collisions </vt:lpstr>
      <vt:lpstr>Hash function Cryptanalysis</vt:lpstr>
      <vt:lpstr>Block Ciphers as Hash Function </vt:lpstr>
      <vt:lpstr>Message Digest version 5(MD5) </vt:lpstr>
      <vt:lpstr>Overview of MD5 </vt:lpstr>
      <vt:lpstr>MD5 Padding </vt:lpstr>
      <vt:lpstr>MD5 Padding  </vt:lpstr>
      <vt:lpstr>MD5 Blocks</vt:lpstr>
      <vt:lpstr>MD5 Box</vt:lpstr>
      <vt:lpstr>MD5 Process </vt:lpstr>
      <vt:lpstr>Processing of Block mi</vt:lpstr>
      <vt:lpstr>Secure Hash Algorithm(SHA)</vt:lpstr>
      <vt:lpstr>SHA-1 Algorithm</vt:lpstr>
      <vt:lpstr>SHA-1 of a 512-Bit  </vt:lpstr>
      <vt:lpstr>Digest generation with SHA-1 </vt:lpstr>
      <vt:lpstr>General Logic </vt:lpstr>
      <vt:lpstr>Basic Steps Cont., </vt:lpstr>
      <vt:lpstr>Basic Logic Functions </vt:lpstr>
      <vt:lpstr>   SHA-1 Versus MD5 </vt:lpstr>
      <vt:lpstr>SHA-2 Algorithm</vt:lpstr>
      <vt:lpstr>SHA- 512 </vt:lpstr>
      <vt:lpstr>SHA 512 Round Function </vt:lpstr>
      <vt:lpstr>80-Word Input  </vt:lpstr>
      <vt:lpstr>  SHA-3 </vt:lpstr>
      <vt:lpstr>Practice </vt:lpstr>
      <vt:lpstr>Message Authentication </vt:lpstr>
      <vt:lpstr>Hash for Authentication </vt:lpstr>
      <vt:lpstr>HMAC </vt:lpstr>
      <vt:lpstr>HMAC Algorithm </vt:lpstr>
      <vt:lpstr>Reference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revision>3</cp:revision>
  <cp:lastPrinted>1601-01-01T00:00:00Z</cp:lastPrinted>
  <dcterms:created xsi:type="dcterms:W3CDTF">2006-08-16T00:00:00Z</dcterms:created>
  <dcterms:modified xsi:type="dcterms:W3CDTF">2020-09-17T01:54:23Z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