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4"/>
  </p:sldMasterIdLst>
  <p:notesMasterIdLst>
    <p:notesMasterId r:id="rId27"/>
  </p:notesMasterIdLst>
  <p:sldIdLst>
    <p:sldId id="256" r:id="rId5"/>
    <p:sldId id="328" r:id="rId6"/>
    <p:sldId id="330" r:id="rId7"/>
    <p:sldId id="285" r:id="rId8"/>
    <p:sldId id="344" r:id="rId9"/>
    <p:sldId id="345" r:id="rId10"/>
    <p:sldId id="318" r:id="rId11"/>
    <p:sldId id="334" r:id="rId12"/>
    <p:sldId id="333" r:id="rId13"/>
    <p:sldId id="335" r:id="rId14"/>
    <p:sldId id="288" r:id="rId15"/>
    <p:sldId id="319" r:id="rId16"/>
    <p:sldId id="320" r:id="rId17"/>
    <p:sldId id="336" r:id="rId18"/>
    <p:sldId id="338" r:id="rId19"/>
    <p:sldId id="339" r:id="rId20"/>
    <p:sldId id="321" r:id="rId21"/>
    <p:sldId id="292" r:id="rId22"/>
    <p:sldId id="340" r:id="rId23"/>
    <p:sldId id="341" r:id="rId24"/>
    <p:sldId id="342" r:id="rId25"/>
    <p:sldId id="343"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19974F-9C91-4630-A637-8D7ECF5BA175}" v="1" dt="2020-07-13T03:09:55.284"/>
    <p1510:client id="{EBF11675-5E2E-4C9B-846E-E1D5051621EA}" v="2" dt="2020-08-08T11:11:11.8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IAPPAN V" userId="S::andiappan.v2017@vitstudent.ac.in::3a2fa4af-1fb4-4e3f-bd1c-3728aeb542b4" providerId="AD" clId="Web-{9319974F-9C91-4630-A637-8D7ECF5BA175}"/>
    <pc:docChg chg="modSld">
      <pc:chgData name="ANDIAPPAN V" userId="S::andiappan.v2017@vitstudent.ac.in::3a2fa4af-1fb4-4e3f-bd1c-3728aeb542b4" providerId="AD" clId="Web-{9319974F-9C91-4630-A637-8D7ECF5BA175}" dt="2020-07-13T03:09:55.284" v="0" actId="1076"/>
      <pc:docMkLst>
        <pc:docMk/>
      </pc:docMkLst>
      <pc:sldChg chg="modSp">
        <pc:chgData name="ANDIAPPAN V" userId="S::andiappan.v2017@vitstudent.ac.in::3a2fa4af-1fb4-4e3f-bd1c-3728aeb542b4" providerId="AD" clId="Web-{9319974F-9C91-4630-A637-8D7ECF5BA175}" dt="2020-07-13T03:09:55.284" v="0" actId="1076"/>
        <pc:sldMkLst>
          <pc:docMk/>
          <pc:sldMk cId="1370544989" sldId="344"/>
        </pc:sldMkLst>
        <pc:picChg chg="mod">
          <ac:chgData name="ANDIAPPAN V" userId="S::andiappan.v2017@vitstudent.ac.in::3a2fa4af-1fb4-4e3f-bd1c-3728aeb542b4" providerId="AD" clId="Web-{9319974F-9C91-4630-A637-8D7ECF5BA175}" dt="2020-07-13T03:09:55.284" v="0" actId="1076"/>
          <ac:picMkLst>
            <pc:docMk/>
            <pc:sldMk cId="1370544989" sldId="344"/>
            <ac:picMk id="2050" creationId="{00000000-0000-0000-0000-000000000000}"/>
          </ac:picMkLst>
        </pc:picChg>
      </pc:sldChg>
    </pc:docChg>
  </pc:docChgLst>
  <pc:docChgLst>
    <pc:chgData name="G NITHESH CHOWDARY" userId="S::nithesh.chowdary2017@vitstudent.ac.in::eedd7fdb-592b-4e5d-aee0-25dc4569ed7c" providerId="AD" clId="Web-{EBF11675-5E2E-4C9B-846E-E1D5051621EA}"/>
    <pc:docChg chg="sldOrd">
      <pc:chgData name="G NITHESH CHOWDARY" userId="S::nithesh.chowdary2017@vitstudent.ac.in::eedd7fdb-592b-4e5d-aee0-25dc4569ed7c" providerId="AD" clId="Web-{EBF11675-5E2E-4C9B-846E-E1D5051621EA}" dt="2020-08-08T11:11:11.872" v="1"/>
      <pc:docMkLst>
        <pc:docMk/>
      </pc:docMkLst>
      <pc:sldChg chg="ord">
        <pc:chgData name="G NITHESH CHOWDARY" userId="S::nithesh.chowdary2017@vitstudent.ac.in::eedd7fdb-592b-4e5d-aee0-25dc4569ed7c" providerId="AD" clId="Web-{EBF11675-5E2E-4C9B-846E-E1D5051621EA}" dt="2020-08-08T11:11:11.872" v="1"/>
        <pc:sldMkLst>
          <pc:docMk/>
          <pc:sldMk cId="636516563" sldId="34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095501-73F2-41BA-85CC-22557878FAFE}" type="datetimeFigureOut">
              <a:rPr lang="en-IN" smtClean="0"/>
              <a:t>08-08-2020</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6130DD-32EB-4721-81EC-BC5717B4C7AA}" type="slidenum">
              <a:rPr lang="en-IN" smtClean="0"/>
              <a:t>‹#›</a:t>
            </a:fld>
            <a:endParaRPr lang="en-IN"/>
          </a:p>
        </p:txBody>
      </p:sp>
    </p:spTree>
    <p:extLst>
      <p:ext uri="{BB962C8B-B14F-4D97-AF65-F5344CB8AC3E}">
        <p14:creationId xmlns:p14="http://schemas.microsoft.com/office/powerpoint/2010/main" val="807249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87468"/>
            <a:ext cx="7315200" cy="1946269"/>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914400" y="3874898"/>
            <a:ext cx="7315200" cy="858474"/>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6"/>
          <p:cNvSpPr>
            <a:spLocks noGrp="1"/>
          </p:cNvSpPr>
          <p:nvPr>
            <p:ph type="dt" sz="half" idx="10"/>
          </p:nvPr>
        </p:nvSpPr>
        <p:spPr/>
        <p:txBody>
          <a:bodyPr/>
          <a:lstStyle/>
          <a:p>
            <a:fld id="{95B4CCBD-8363-4B75-B6C3-0283E1D4B48C}" type="datetime1">
              <a:rPr lang="en-US" smtClean="0"/>
              <a:t>8/8/2020</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a:xfrm>
            <a:off x="5638800" y="4781550"/>
            <a:ext cx="2246489" cy="225920"/>
          </a:xfrm>
        </p:spPr>
        <p:txBody>
          <a:bodyPr/>
          <a:lstStyle>
            <a:lvl1pPr algn="ctr">
              <a:defRPr>
                <a:solidFill>
                  <a:schemeClr val="tx1">
                    <a:lumMod val="65000"/>
                  </a:schemeClr>
                </a:solidFill>
              </a:defRPr>
            </a:lvl1pPr>
          </a:lstStyle>
          <a:p>
            <a:r>
              <a:rPr lang="en-US"/>
              <a:t>Prof.Punitha.K, VIT Chennai</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132AC-F55D-43F1-9E47-3E12FCB1D852}" type="datetime1">
              <a:rPr lang="en-US" smtClean="0"/>
              <a:t>8/8/2020</a:t>
            </a:fld>
            <a:endParaRPr lang="en-US"/>
          </a:p>
        </p:txBody>
      </p:sp>
      <p:sp>
        <p:nvSpPr>
          <p:cNvPr id="5" name="Footer Placeholder 4"/>
          <p:cNvSpPr>
            <a:spLocks noGrp="1"/>
          </p:cNvSpPr>
          <p:nvPr>
            <p:ph type="ftr" sz="quarter" idx="11"/>
          </p:nvPr>
        </p:nvSpPr>
        <p:spPr/>
        <p:txBody>
          <a:bodyPr/>
          <a:lstStyle/>
          <a:p>
            <a:r>
              <a:rPr lang="en-US"/>
              <a:t>Prof.Punitha.K, VIT Chennai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1" y="1370032"/>
            <a:ext cx="1492499" cy="336334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4524" y="1370032"/>
            <a:ext cx="5241476" cy="33633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45E69F-B52C-447E-ACA5-159016C37D9B}" type="datetime1">
              <a:rPr lang="en-US" smtClean="0"/>
              <a:t>8/8/2020</a:t>
            </a:fld>
            <a:endParaRPr lang="en-US"/>
          </a:p>
        </p:txBody>
      </p:sp>
      <p:sp>
        <p:nvSpPr>
          <p:cNvPr id="5" name="Footer Placeholder 4"/>
          <p:cNvSpPr>
            <a:spLocks noGrp="1"/>
          </p:cNvSpPr>
          <p:nvPr>
            <p:ph type="ftr" sz="quarter" idx="11"/>
          </p:nvPr>
        </p:nvSpPr>
        <p:spPr/>
        <p:txBody>
          <a:bodyPr/>
          <a:lstStyle/>
          <a:p>
            <a:r>
              <a:rPr lang="en-US"/>
              <a:t>Prof.Punitha.K, VIT Chennai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831999-488F-4C87-A1B8-CF627A0EA887}" type="datetime1">
              <a:rPr lang="en-US" smtClean="0"/>
              <a:t>8/8/2020</a:t>
            </a:fld>
            <a:endParaRPr lang="en-US"/>
          </a:p>
        </p:txBody>
      </p:sp>
      <p:sp>
        <p:nvSpPr>
          <p:cNvPr id="5" name="Footer Placeholder 4"/>
          <p:cNvSpPr>
            <a:spLocks noGrp="1"/>
          </p:cNvSpPr>
          <p:nvPr>
            <p:ph type="ftr" sz="quarter" idx="11"/>
          </p:nvPr>
        </p:nvSpPr>
        <p:spPr>
          <a:xfrm>
            <a:off x="6477000" y="4781550"/>
            <a:ext cx="2246489" cy="225920"/>
          </a:xfrm>
        </p:spPr>
        <p:txBody>
          <a:bodyPr/>
          <a:lstStyle>
            <a:lvl1pPr>
              <a:defRPr>
                <a:solidFill>
                  <a:schemeClr val="tx1">
                    <a:lumMod val="65000"/>
                  </a:schemeClr>
                </a:solidFill>
              </a:defRPr>
            </a:lvl1pPr>
          </a:lstStyle>
          <a:p>
            <a:r>
              <a:rPr lang="en-US"/>
              <a:t>Prof.Punitha.K, VIT Chennai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763179"/>
            <a:ext cx="7315200" cy="970194"/>
          </a:xfrm>
        </p:spPr>
        <p:txBody>
          <a:bodyPr anchor="t"/>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914400" y="2898823"/>
            <a:ext cx="7315200" cy="82382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7BDF8E-44C2-4898-963C-6C54C8C8F82B}" type="datetime1">
              <a:rPr lang="en-US" smtClean="0"/>
              <a:t>8/8/2020</a:t>
            </a:fld>
            <a:endParaRPr lang="en-US"/>
          </a:p>
        </p:txBody>
      </p:sp>
      <p:sp>
        <p:nvSpPr>
          <p:cNvPr id="5" name="Footer Placeholder 4"/>
          <p:cNvSpPr>
            <a:spLocks noGrp="1"/>
          </p:cNvSpPr>
          <p:nvPr>
            <p:ph type="ftr" sz="quarter" idx="11"/>
          </p:nvPr>
        </p:nvSpPr>
        <p:spPr/>
        <p:txBody>
          <a:bodyPr/>
          <a:lstStyle/>
          <a:p>
            <a:r>
              <a:rPr lang="en-US"/>
              <a:t>Prof.Punitha.K, VIT Chennai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095545A-F13A-4982-BD3A-46CFDF9CE509}" type="datetime1">
              <a:rPr lang="en-US" smtClean="0"/>
              <a:t>8/8/2020</a:t>
            </a:fld>
            <a:endParaRPr lang="en-US"/>
          </a:p>
        </p:txBody>
      </p:sp>
      <p:sp>
        <p:nvSpPr>
          <p:cNvPr id="6" name="Footer Placeholder 5"/>
          <p:cNvSpPr>
            <a:spLocks noGrp="1"/>
          </p:cNvSpPr>
          <p:nvPr>
            <p:ph type="ftr" sz="quarter" idx="11"/>
          </p:nvPr>
        </p:nvSpPr>
        <p:spPr/>
        <p:txBody>
          <a:bodyPr/>
          <a:lstStyle/>
          <a:p>
            <a:r>
              <a:rPr lang="en-US"/>
              <a:t>Prof.Punitha.K, VIT Chennai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Title 8"/>
          <p:cNvSpPr>
            <a:spLocks noGrp="1"/>
          </p:cNvSpPr>
          <p:nvPr>
            <p:ph type="title"/>
          </p:nvPr>
        </p:nvSpPr>
        <p:spPr>
          <a:xfrm>
            <a:off x="914400" y="1158537"/>
            <a:ext cx="7315200" cy="865573"/>
          </a:xfrm>
        </p:spPr>
        <p:txBody>
          <a:bodyPr/>
          <a:lstStyle/>
          <a:p>
            <a:r>
              <a:rPr lang="en-US"/>
              <a:t>Click to edit Master title style</a:t>
            </a:r>
          </a:p>
        </p:txBody>
      </p:sp>
      <p:sp>
        <p:nvSpPr>
          <p:cNvPr id="8" name="Content Placeholder 7"/>
          <p:cNvSpPr>
            <a:spLocks noGrp="1"/>
          </p:cNvSpPr>
          <p:nvPr>
            <p:ph sz="quarter" idx="13"/>
          </p:nvPr>
        </p:nvSpPr>
        <p:spPr>
          <a:xfrm>
            <a:off x="914400" y="2057400"/>
            <a:ext cx="3566160" cy="2695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81728" y="2057401"/>
            <a:ext cx="3566160" cy="26967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057400"/>
            <a:ext cx="336499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85144" y="2057400"/>
            <a:ext cx="336206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44F4040-A5A9-48D4-9DD8-232DAEA0725F}" type="datetime1">
              <a:rPr lang="en-US" smtClean="0"/>
              <a:t>8/8/2020</a:t>
            </a:fld>
            <a:endParaRPr lang="en-US"/>
          </a:p>
        </p:txBody>
      </p:sp>
      <p:sp>
        <p:nvSpPr>
          <p:cNvPr id="8" name="Footer Placeholder 7"/>
          <p:cNvSpPr>
            <a:spLocks noGrp="1"/>
          </p:cNvSpPr>
          <p:nvPr>
            <p:ph type="ftr" sz="quarter" idx="11"/>
          </p:nvPr>
        </p:nvSpPr>
        <p:spPr/>
        <p:txBody>
          <a:bodyPr/>
          <a:lstStyle/>
          <a:p>
            <a:r>
              <a:rPr lang="en-US"/>
              <a:t>Prof.Punitha.K, VIT Chennai</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a:xfrm>
            <a:off x="914400" y="1158537"/>
            <a:ext cx="7315200" cy="865573"/>
          </a:xfrm>
        </p:spPr>
        <p:txBody>
          <a:bodyPr/>
          <a:lstStyle/>
          <a:p>
            <a:r>
              <a:rPr lang="en-US"/>
              <a:t>Click to edit Master title style</a:t>
            </a:r>
          </a:p>
        </p:txBody>
      </p:sp>
      <p:sp>
        <p:nvSpPr>
          <p:cNvPr id="11" name="Content Placeholder 10"/>
          <p:cNvSpPr>
            <a:spLocks noGrp="1"/>
          </p:cNvSpPr>
          <p:nvPr>
            <p:ph sz="quarter" idx="13"/>
          </p:nvPr>
        </p:nvSpPr>
        <p:spPr>
          <a:xfrm>
            <a:off x="914400" y="2537460"/>
            <a:ext cx="3566160" cy="22151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14"/>
          </p:nvPr>
        </p:nvSpPr>
        <p:spPr>
          <a:xfrm>
            <a:off x="4681727" y="2537460"/>
            <a:ext cx="3566160" cy="22151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5A43DB4-208C-4C7E-9FFA-3B2C539B51F3}" type="datetime1">
              <a:rPr lang="en-US" smtClean="0"/>
              <a:t>8/8/2020</a:t>
            </a:fld>
            <a:endParaRPr lang="en-US"/>
          </a:p>
        </p:txBody>
      </p:sp>
      <p:sp>
        <p:nvSpPr>
          <p:cNvPr id="4" name="Footer Placeholder 3"/>
          <p:cNvSpPr>
            <a:spLocks noGrp="1"/>
          </p:cNvSpPr>
          <p:nvPr>
            <p:ph type="ftr" sz="quarter" idx="11"/>
          </p:nvPr>
        </p:nvSpPr>
        <p:spPr/>
        <p:txBody>
          <a:bodyPr/>
          <a:lstStyle/>
          <a:p>
            <a:r>
              <a:rPr lang="en-US"/>
              <a:t>Prof.Punitha.K, VIT Chennai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680674-82FA-4768-9D17-28B570836D6B}" type="datetime1">
              <a:rPr lang="en-US" smtClean="0"/>
              <a:t>8/8/2020</a:t>
            </a:fld>
            <a:endParaRPr lang="en-US"/>
          </a:p>
        </p:txBody>
      </p:sp>
      <p:sp>
        <p:nvSpPr>
          <p:cNvPr id="3" name="Footer Placeholder 2"/>
          <p:cNvSpPr>
            <a:spLocks noGrp="1"/>
          </p:cNvSpPr>
          <p:nvPr>
            <p:ph type="ftr" sz="quarter" idx="11"/>
          </p:nvPr>
        </p:nvSpPr>
        <p:spPr/>
        <p:txBody>
          <a:bodyPr/>
          <a:lstStyle/>
          <a:p>
            <a:r>
              <a:rPr lang="en-US"/>
              <a:t>Prof.Punitha.K, VIT Chennai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69022"/>
            <a:ext cx="2950936" cy="1629761"/>
          </a:xfrm>
        </p:spPr>
        <p:txBody>
          <a:bodyPr anchor="b">
            <a:normAutofit/>
          </a:bodyPr>
          <a:lstStyle>
            <a:lvl1pPr algn="l">
              <a:defRPr sz="2800" b="0"/>
            </a:lvl1pPr>
          </a:lstStyle>
          <a:p>
            <a:r>
              <a:rPr lang="en-US"/>
              <a:t>Click to edit Master title style</a:t>
            </a:r>
          </a:p>
        </p:txBody>
      </p:sp>
      <p:sp>
        <p:nvSpPr>
          <p:cNvPr id="3" name="Content Placeholder 2"/>
          <p:cNvSpPr>
            <a:spLocks noGrp="1"/>
          </p:cNvSpPr>
          <p:nvPr>
            <p:ph idx="1"/>
          </p:nvPr>
        </p:nvSpPr>
        <p:spPr>
          <a:xfrm>
            <a:off x="4021752" y="1370032"/>
            <a:ext cx="4207848" cy="3357461"/>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4400" y="3045822"/>
            <a:ext cx="2950936" cy="16840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A972F2-B9AF-4277-9A66-2BBFF5AD5B0A}" type="datetime1">
              <a:rPr lang="en-US" smtClean="0"/>
              <a:t>8/8/2020</a:t>
            </a:fld>
            <a:endParaRPr lang="en-US"/>
          </a:p>
        </p:txBody>
      </p:sp>
      <p:sp>
        <p:nvSpPr>
          <p:cNvPr id="6" name="Footer Placeholder 5"/>
          <p:cNvSpPr>
            <a:spLocks noGrp="1"/>
          </p:cNvSpPr>
          <p:nvPr>
            <p:ph type="ftr" sz="quarter" idx="11"/>
          </p:nvPr>
        </p:nvSpPr>
        <p:spPr/>
        <p:txBody>
          <a:bodyPr/>
          <a:lstStyle/>
          <a:p>
            <a:r>
              <a:rPr lang="en-US"/>
              <a:t>Prof.Punitha.K, VIT Chennai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71600"/>
            <a:ext cx="2953512" cy="1632204"/>
          </a:xfrm>
        </p:spPr>
        <p:txBody>
          <a:bodyPr anchor="b">
            <a:normAutofit/>
          </a:bodyPr>
          <a:lstStyle>
            <a:lvl1pPr algn="l">
              <a:defRPr sz="2800" b="0"/>
            </a:lvl1pPr>
          </a:lstStyle>
          <a:p>
            <a:r>
              <a:rPr lang="en-US"/>
              <a:t>Click to edit Master title style</a:t>
            </a:r>
          </a:p>
        </p:txBody>
      </p:sp>
      <p:sp>
        <p:nvSpPr>
          <p:cNvPr id="3" name="Picture Placeholder 2"/>
          <p:cNvSpPr>
            <a:spLocks noGrp="1"/>
          </p:cNvSpPr>
          <p:nvPr>
            <p:ph type="pic" idx="1"/>
          </p:nvPr>
        </p:nvSpPr>
        <p:spPr>
          <a:xfrm>
            <a:off x="4191000" y="1714500"/>
            <a:ext cx="4038600" cy="25146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4400" y="3044952"/>
            <a:ext cx="2953512" cy="16870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2DFB57-E3C1-40A3-85AD-02F2C8821F4D}" type="datetime1">
              <a:rPr lang="en-US" smtClean="0"/>
              <a:t>8/8/2020</a:t>
            </a:fld>
            <a:endParaRPr lang="en-US"/>
          </a:p>
        </p:txBody>
      </p:sp>
      <p:sp>
        <p:nvSpPr>
          <p:cNvPr id="6" name="Footer Placeholder 5"/>
          <p:cNvSpPr>
            <a:spLocks noGrp="1"/>
          </p:cNvSpPr>
          <p:nvPr>
            <p:ph type="ftr" sz="quarter" idx="11"/>
          </p:nvPr>
        </p:nvSpPr>
        <p:spPr/>
        <p:txBody>
          <a:bodyPr/>
          <a:lstStyle/>
          <a:p>
            <a:r>
              <a:rPr lang="en-US"/>
              <a:t>Prof.Punitha.K, VIT Chennai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p:cNvSpPr/>
          <p:nvPr/>
        </p:nvSpPr>
        <p:spPr>
          <a:xfrm>
            <a:off x="8435268" y="430355"/>
            <a:ext cx="86236"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430355"/>
            <a:ext cx="576072"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158537"/>
            <a:ext cx="7315200" cy="86557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914400" y="2077375"/>
            <a:ext cx="7315200" cy="26546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07690" y="411597"/>
            <a:ext cx="1189132" cy="223439"/>
          </a:xfrm>
          <a:prstGeom prst="rect">
            <a:avLst/>
          </a:prstGeom>
        </p:spPr>
        <p:txBody>
          <a:bodyPr vert="horz" lIns="91440" tIns="45720" rIns="91440" bIns="45720" rtlCol="0" anchor="ctr"/>
          <a:lstStyle>
            <a:lvl1pPr algn="l">
              <a:defRPr sz="1200">
                <a:solidFill>
                  <a:schemeClr val="tx1">
                    <a:alpha val="50000"/>
                  </a:schemeClr>
                </a:solidFill>
              </a:defRPr>
            </a:lvl1pPr>
          </a:lstStyle>
          <a:p>
            <a:fld id="{90C4B949-153E-4F03-9EA6-F9C11FE671F0}" type="datetime1">
              <a:rPr lang="en-US" smtClean="0"/>
              <a:t>8/8/2020</a:t>
            </a:fld>
            <a:endParaRPr lang="en-US"/>
          </a:p>
        </p:txBody>
      </p:sp>
      <p:sp>
        <p:nvSpPr>
          <p:cNvPr id="6" name="Slide Number Placeholder 5"/>
          <p:cNvSpPr>
            <a:spLocks noGrp="1"/>
          </p:cNvSpPr>
          <p:nvPr>
            <p:ph type="sldNum" sz="quarter" idx="4"/>
          </p:nvPr>
        </p:nvSpPr>
        <p:spPr>
          <a:xfrm>
            <a:off x="7314416" y="411598"/>
            <a:ext cx="941203" cy="226314"/>
          </a:xfrm>
          <a:prstGeom prst="rect">
            <a:avLst/>
          </a:prstGeom>
        </p:spPr>
        <p:txBody>
          <a:bodyPr vert="horz" lIns="91440" tIns="45720" rIns="91440" bIns="45720" rtlCol="0" anchor="ctr"/>
          <a:lstStyle>
            <a:lvl1pPr algn="r">
              <a:defRPr sz="1200">
                <a:solidFill>
                  <a:schemeClr val="tx1"/>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a:off x="6008689" y="641968"/>
            <a:ext cx="2246489" cy="225920"/>
          </a:xfrm>
          <a:prstGeom prst="rect">
            <a:avLst/>
          </a:prstGeom>
        </p:spPr>
        <p:txBody>
          <a:bodyPr vert="horz" lIns="91440" tIns="0" rIns="91440" bIns="45720" rtlCol="0" anchor="t"/>
          <a:lstStyle>
            <a:lvl1pPr algn="l">
              <a:defRPr sz="1000">
                <a:solidFill>
                  <a:schemeClr val="tx1"/>
                </a:solidFill>
              </a:defRPr>
            </a:lvl1pPr>
          </a:lstStyle>
          <a:p>
            <a:r>
              <a:rPr lang="en-US"/>
              <a:t>Prof.Punitha.K, VIT Chennai</a:t>
            </a:r>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4.xml"/><Relationship Id="rId5" Type="http://schemas.microsoft.com/office/2007/relationships/hdphoto" Target="../media/hdphoto2.wdp"/><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895350"/>
            <a:ext cx="8686800" cy="1565269"/>
          </a:xfrm>
        </p:spPr>
        <p:txBody>
          <a:bodyPr>
            <a:normAutofit/>
          </a:bodyPr>
          <a:lstStyle/>
          <a:p>
            <a:r>
              <a:rPr lang="en-US" b="1"/>
              <a:t> </a:t>
            </a:r>
            <a:r>
              <a:rPr lang="en-US" sz="4000" b="1"/>
              <a:t>SWE3002:</a:t>
            </a:r>
            <a:br>
              <a:rPr lang="en-US" sz="4000" b="1"/>
            </a:br>
            <a:r>
              <a:rPr lang="en-US" sz="4000" b="1"/>
              <a:t>Information &amp; Systems Security </a:t>
            </a:r>
            <a:endParaRPr lang="en-IN"/>
          </a:p>
        </p:txBody>
      </p:sp>
      <p:sp>
        <p:nvSpPr>
          <p:cNvPr id="3" name="Subtitle 2"/>
          <p:cNvSpPr>
            <a:spLocks noGrp="1"/>
          </p:cNvSpPr>
          <p:nvPr>
            <p:ph type="subTitle" idx="1"/>
          </p:nvPr>
        </p:nvSpPr>
        <p:spPr>
          <a:xfrm>
            <a:off x="304800" y="2647950"/>
            <a:ext cx="8458200" cy="1143000"/>
          </a:xfrm>
        </p:spPr>
        <p:txBody>
          <a:bodyPr>
            <a:normAutofit/>
          </a:bodyPr>
          <a:lstStyle/>
          <a:p>
            <a:pPr algn="ctr"/>
            <a:r>
              <a:rPr lang="en-IN"/>
              <a:t>Module 1  </a:t>
            </a:r>
            <a:r>
              <a:rPr lang="en-US" b="1"/>
              <a:t>Fundamentals of Security</a:t>
            </a:r>
            <a:endParaRPr lang="en-IN"/>
          </a:p>
          <a:p>
            <a:pPr algn="ctr"/>
            <a:r>
              <a:rPr lang="en-IN" err="1">
                <a:solidFill>
                  <a:schemeClr val="tx2"/>
                </a:solidFill>
              </a:rPr>
              <a:t>Prof.</a:t>
            </a:r>
            <a:r>
              <a:rPr lang="en-IN">
                <a:solidFill>
                  <a:schemeClr val="tx2"/>
                </a:solidFill>
              </a:rPr>
              <a:t> </a:t>
            </a:r>
            <a:r>
              <a:rPr lang="en-IN" err="1">
                <a:solidFill>
                  <a:schemeClr val="tx2"/>
                </a:solidFill>
              </a:rPr>
              <a:t>Jayasudha</a:t>
            </a:r>
            <a:r>
              <a:rPr lang="en-IN">
                <a:solidFill>
                  <a:schemeClr val="tx2"/>
                </a:solidFill>
              </a:rPr>
              <a:t> M, VIT Chennai</a:t>
            </a:r>
          </a:p>
        </p:txBody>
      </p:sp>
    </p:spTree>
    <p:extLst>
      <p:ext uri="{BB962C8B-B14F-4D97-AF65-F5344CB8AC3E}">
        <p14:creationId xmlns:p14="http://schemas.microsoft.com/office/powerpoint/2010/main" val="63601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6705600" y="4857750"/>
            <a:ext cx="2246489" cy="225920"/>
          </a:xfrm>
        </p:spPr>
        <p:txBody>
          <a:bodyPr/>
          <a:lstStyle/>
          <a:p>
            <a:r>
              <a:rPr lang="en-US"/>
              <a:t>Prof.Punitha.K, VIT Chennai</a:t>
            </a:r>
          </a:p>
        </p:txBody>
      </p:sp>
      <p:sp>
        <p:nvSpPr>
          <p:cNvPr id="12" name="Title 11"/>
          <p:cNvSpPr>
            <a:spLocks noGrp="1"/>
          </p:cNvSpPr>
          <p:nvPr>
            <p:ph type="title"/>
          </p:nvPr>
        </p:nvSpPr>
        <p:spPr>
          <a:xfrm>
            <a:off x="0" y="1"/>
            <a:ext cx="8382000" cy="971549"/>
          </a:xfrm>
        </p:spPr>
        <p:txBody>
          <a:bodyPr>
            <a:noAutofit/>
          </a:bodyPr>
          <a:lstStyle/>
          <a:p>
            <a:pPr algn="r"/>
            <a:r>
              <a:rPr lang="en-US" b="1"/>
              <a:t>1. SECURITY ATTACKS: </a:t>
            </a:r>
            <a:r>
              <a:rPr lang="en-US"/>
              <a:t>Active attacks</a:t>
            </a:r>
          </a:p>
        </p:txBody>
      </p:sp>
      <p:sp>
        <p:nvSpPr>
          <p:cNvPr id="6" name="Content Placeholder 5"/>
          <p:cNvSpPr>
            <a:spLocks noGrp="1"/>
          </p:cNvSpPr>
          <p:nvPr>
            <p:ph sz="quarter" idx="13"/>
          </p:nvPr>
        </p:nvSpPr>
        <p:spPr/>
        <p:txBody>
          <a:bodyPr/>
          <a:lstStyle/>
          <a:p>
            <a:endParaRPr lang="en-US"/>
          </a:p>
          <a:p>
            <a:endParaRPr lang="en-US"/>
          </a:p>
          <a:p>
            <a:endParaRPr lang="en-US"/>
          </a:p>
        </p:txBody>
      </p:sp>
      <p:sp>
        <p:nvSpPr>
          <p:cNvPr id="16" name="Rectangle 15"/>
          <p:cNvSpPr/>
          <p:nvPr/>
        </p:nvSpPr>
        <p:spPr>
          <a:xfrm>
            <a:off x="533400" y="1047750"/>
            <a:ext cx="7924800" cy="400110"/>
          </a:xfrm>
          <a:prstGeom prst="rect">
            <a:avLst/>
          </a:prstGeom>
        </p:spPr>
        <p:txBody>
          <a:bodyPr wrap="square">
            <a:spAutoFit/>
          </a:bodyPr>
          <a:lstStyle/>
          <a:p>
            <a:r>
              <a:rPr lang="en-US" sz="2000"/>
              <a:t>   </a:t>
            </a:r>
            <a:r>
              <a:rPr lang="en-US" sz="2000" b="1"/>
              <a:t>Modification of messages</a:t>
            </a:r>
            <a:r>
              <a:rPr lang="en-US" sz="2000"/>
              <a:t>                      </a:t>
            </a:r>
            <a:r>
              <a:rPr lang="en-US" sz="2000" b="1"/>
              <a:t>Denial of service</a:t>
            </a:r>
            <a:endParaRPr lang="en-US" sz="2000"/>
          </a:p>
        </p:txBody>
      </p:sp>
      <p:pic>
        <p:nvPicPr>
          <p:cNvPr id="11"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7525" t="20634" r="21036" b="27951"/>
          <a:stretch/>
        </p:blipFill>
        <p:spPr bwMode="auto">
          <a:xfrm>
            <a:off x="0" y="1809751"/>
            <a:ext cx="4495800" cy="3051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Grp="1" noChangeAspect="1" noChangeArrowheads="1"/>
          </p:cNvPicPr>
          <p:nvPr>
            <p:ph sz="quarter" idx="14"/>
          </p:nvPr>
        </p:nvPicPr>
        <p:blipFill rotWithShape="1">
          <a:blip r:embed="rId3">
            <a:extLst>
              <a:ext uri="{28A0092B-C50C-407E-A947-70E740481C1C}">
                <a14:useLocalDpi xmlns:a14="http://schemas.microsoft.com/office/drawing/2010/main" val="0"/>
              </a:ext>
            </a:extLst>
          </a:blip>
          <a:srcRect l="26835" t="30884" r="24388" b="15290"/>
          <a:stretch/>
        </p:blipFill>
        <p:spPr bwMode="auto">
          <a:xfrm>
            <a:off x="4607336" y="1773041"/>
            <a:ext cx="4480560" cy="30085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1551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5750"/>
            <a:ext cx="8077200" cy="609599"/>
          </a:xfrm>
        </p:spPr>
        <p:txBody>
          <a:bodyPr>
            <a:noAutofit/>
          </a:bodyPr>
          <a:lstStyle/>
          <a:p>
            <a:pPr algn="r"/>
            <a:r>
              <a:rPr lang="en-US" b="1"/>
              <a:t>2. Services Mechanisms</a:t>
            </a:r>
            <a:endParaRPr lang="en-IN" b="1"/>
          </a:p>
        </p:txBody>
      </p:sp>
      <p:sp>
        <p:nvSpPr>
          <p:cNvPr id="3" name="Content Placeholder 2"/>
          <p:cNvSpPr>
            <a:spLocks noGrp="1"/>
          </p:cNvSpPr>
          <p:nvPr>
            <p:ph idx="1"/>
          </p:nvPr>
        </p:nvSpPr>
        <p:spPr>
          <a:xfrm>
            <a:off x="609600" y="914401"/>
            <a:ext cx="8077200" cy="2419349"/>
          </a:xfrm>
        </p:spPr>
        <p:txBody>
          <a:bodyPr>
            <a:normAutofit fontScale="77500" lnSpcReduction="20000"/>
          </a:bodyPr>
          <a:lstStyle/>
          <a:p>
            <a:pPr marL="45720" indent="0">
              <a:buNone/>
            </a:pPr>
            <a:r>
              <a:rPr lang="en-US" sz="2600"/>
              <a:t>Security mechanisms defined in X.800 are:</a:t>
            </a:r>
          </a:p>
          <a:p>
            <a:r>
              <a:rPr lang="en-US" sz="2600" b="1"/>
              <a:t>Specific security mechanisms:</a:t>
            </a:r>
          </a:p>
          <a:p>
            <a:pPr lvl="1" algn="just"/>
            <a:r>
              <a:rPr lang="en-US" sz="2600" err="1"/>
              <a:t>Encipherment</a:t>
            </a:r>
            <a:r>
              <a:rPr lang="en-US" sz="2600"/>
              <a:t>, digital signature, access control, data integrity, authentication exchange, traffic padding, routing control, and notarization.</a:t>
            </a:r>
          </a:p>
          <a:p>
            <a:pPr algn="just"/>
            <a:r>
              <a:rPr lang="en-US" sz="2600" b="1"/>
              <a:t>Pervasive Security Mechanisms:</a:t>
            </a:r>
          </a:p>
          <a:p>
            <a:pPr lvl="1" algn="just"/>
            <a:r>
              <a:rPr lang="en-US" sz="2600"/>
              <a:t>Trusted functionality, security label, event detection, security audit trail, and security recovery</a:t>
            </a:r>
          </a:p>
          <a:p>
            <a:endParaRPr lang="en-US" b="1"/>
          </a:p>
          <a:p>
            <a:endParaRPr lang="en-US"/>
          </a:p>
        </p:txBody>
      </p:sp>
      <p:sp>
        <p:nvSpPr>
          <p:cNvPr id="4" name="Footer Placeholder 3"/>
          <p:cNvSpPr>
            <a:spLocks noGrp="1"/>
          </p:cNvSpPr>
          <p:nvPr>
            <p:ph type="ftr" sz="quarter" idx="11"/>
          </p:nvPr>
        </p:nvSpPr>
        <p:spPr/>
        <p:txBody>
          <a:bodyPr/>
          <a:lstStyle/>
          <a:p>
            <a:r>
              <a:rPr lang="en-US"/>
              <a:t>Prof.Punitha.K, VIT Chennai</a:t>
            </a:r>
          </a:p>
        </p:txBody>
      </p:sp>
    </p:spTree>
    <p:extLst>
      <p:ext uri="{BB962C8B-B14F-4D97-AF65-F5344CB8AC3E}">
        <p14:creationId xmlns:p14="http://schemas.microsoft.com/office/powerpoint/2010/main" val="3701282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1"/>
            <a:ext cx="7772400" cy="609599"/>
          </a:xfrm>
        </p:spPr>
        <p:txBody>
          <a:bodyPr>
            <a:normAutofit fontScale="90000"/>
          </a:bodyPr>
          <a:lstStyle/>
          <a:p>
            <a:pPr algn="r"/>
            <a:r>
              <a:rPr lang="en-US" b="1"/>
              <a:t>3. </a:t>
            </a:r>
            <a:r>
              <a:rPr lang="en-US" sz="4400" b="1"/>
              <a:t>SECURITY</a:t>
            </a:r>
            <a:r>
              <a:rPr lang="en-US" b="1"/>
              <a:t> </a:t>
            </a:r>
            <a:r>
              <a:rPr lang="en-US" sz="4400" b="1"/>
              <a:t>SERVICES</a:t>
            </a:r>
            <a:endParaRPr lang="en-IN"/>
          </a:p>
        </p:txBody>
      </p:sp>
      <p:sp>
        <p:nvSpPr>
          <p:cNvPr id="3" name="Content Placeholder 2"/>
          <p:cNvSpPr>
            <a:spLocks noGrp="1"/>
          </p:cNvSpPr>
          <p:nvPr>
            <p:ph idx="1"/>
          </p:nvPr>
        </p:nvSpPr>
        <p:spPr>
          <a:xfrm>
            <a:off x="152400" y="914401"/>
            <a:ext cx="8839200" cy="3680222"/>
          </a:xfrm>
        </p:spPr>
        <p:txBody>
          <a:bodyPr>
            <a:normAutofit fontScale="92500"/>
          </a:bodyPr>
          <a:lstStyle/>
          <a:p>
            <a:pPr marL="45720" indent="0">
              <a:buNone/>
            </a:pPr>
            <a:r>
              <a:rPr lang="en-US" sz="2200" b="1"/>
              <a:t>X.800 defines a security service  five categories and fourteen specific services:</a:t>
            </a:r>
          </a:p>
          <a:p>
            <a:r>
              <a:rPr lang="en-US" sz="2200" b="1"/>
              <a:t>Authentication: Peer Entity Authentication and Data-Origin Authentication</a:t>
            </a:r>
          </a:p>
          <a:p>
            <a:r>
              <a:rPr lang="en-US" sz="2200" b="1"/>
              <a:t>Access control</a:t>
            </a:r>
          </a:p>
          <a:p>
            <a:r>
              <a:rPr lang="en-US" sz="2200" b="1"/>
              <a:t>Data confidentiality: Connection, Connectionless, Selective-Field and Traffic-Flow Confidentialities</a:t>
            </a:r>
          </a:p>
          <a:p>
            <a:r>
              <a:rPr lang="en-US" sz="2200" b="1"/>
              <a:t>Data integrity: Connection Integrity with Recovery, Connection Integrity without Recovery, Selective-Field Connection Integrity, Connectionless Integrity and Selective-Field Connectionless Integrity</a:t>
            </a:r>
          </a:p>
          <a:p>
            <a:r>
              <a:rPr lang="en-US" sz="2200" b="1"/>
              <a:t>Nonrepudiation: Nonrepudiation(Origin), and Nonrepudiation(Destination)</a:t>
            </a:r>
          </a:p>
          <a:p>
            <a:endParaRPr lang="en-IN"/>
          </a:p>
        </p:txBody>
      </p:sp>
      <p:sp>
        <p:nvSpPr>
          <p:cNvPr id="5" name="Footer Placeholder 4"/>
          <p:cNvSpPr>
            <a:spLocks noGrp="1"/>
          </p:cNvSpPr>
          <p:nvPr>
            <p:ph type="ftr" sz="quarter" idx="11"/>
          </p:nvPr>
        </p:nvSpPr>
        <p:spPr/>
        <p:txBody>
          <a:bodyPr/>
          <a:lstStyle/>
          <a:p>
            <a:r>
              <a:rPr lang="en-US"/>
              <a:t>Prof.Punitha.K, VIT Chennai</a:t>
            </a:r>
          </a:p>
        </p:txBody>
      </p:sp>
    </p:spTree>
    <p:extLst>
      <p:ext uri="{BB962C8B-B14F-4D97-AF65-F5344CB8AC3E}">
        <p14:creationId xmlns:p14="http://schemas.microsoft.com/office/powerpoint/2010/main" val="1209013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5751"/>
            <a:ext cx="8229600" cy="609599"/>
          </a:xfrm>
        </p:spPr>
        <p:txBody>
          <a:bodyPr>
            <a:noAutofit/>
          </a:bodyPr>
          <a:lstStyle/>
          <a:p>
            <a:pPr algn="r"/>
            <a:r>
              <a:rPr lang="en-US" b="1"/>
              <a:t>Security policies</a:t>
            </a:r>
            <a:endParaRPr lang="en-IN" b="1"/>
          </a:p>
        </p:txBody>
      </p:sp>
      <p:sp>
        <p:nvSpPr>
          <p:cNvPr id="3" name="Content Placeholder 2"/>
          <p:cNvSpPr>
            <a:spLocks noGrp="1"/>
          </p:cNvSpPr>
          <p:nvPr>
            <p:ph idx="1"/>
          </p:nvPr>
        </p:nvSpPr>
        <p:spPr>
          <a:xfrm>
            <a:off x="3962400" y="2089394"/>
            <a:ext cx="5029200" cy="2234956"/>
          </a:xfrm>
        </p:spPr>
        <p:txBody>
          <a:bodyPr>
            <a:noAutofit/>
          </a:bodyPr>
          <a:lstStyle/>
          <a:p>
            <a:pPr algn="just"/>
            <a:r>
              <a:rPr lang="en-US"/>
              <a:t>A set of rules enacted by an organization to ensure that all users or networks of the IT structure within the organization’s domain abide by the prescriptions regarding the security of data stored digitally within the boundaries the organization stretches its authority..</a:t>
            </a:r>
            <a:endParaRPr lang="en-IN"/>
          </a:p>
        </p:txBody>
      </p:sp>
      <p:sp>
        <p:nvSpPr>
          <p:cNvPr id="4" name="Footer Placeholder 3"/>
          <p:cNvSpPr>
            <a:spLocks noGrp="1"/>
          </p:cNvSpPr>
          <p:nvPr>
            <p:ph type="ftr" sz="quarter" idx="11"/>
          </p:nvPr>
        </p:nvSpPr>
        <p:spPr/>
        <p:txBody>
          <a:bodyPr/>
          <a:lstStyle/>
          <a:p>
            <a:r>
              <a:rPr lang="en-US"/>
              <a:t>Prof.Punitha.K, VIT Chennai</a:t>
            </a:r>
          </a:p>
        </p:txBody>
      </p:sp>
      <p:pic>
        <p:nvPicPr>
          <p:cNvPr id="3074" name="Picture 2" descr="Key Elements of an Information Security Polic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95" y="2089394"/>
            <a:ext cx="3538145" cy="2378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791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85751"/>
            <a:ext cx="6096000" cy="609599"/>
          </a:xfrm>
        </p:spPr>
        <p:txBody>
          <a:bodyPr>
            <a:normAutofit fontScale="90000"/>
          </a:bodyPr>
          <a:lstStyle/>
          <a:p>
            <a:pPr algn="r"/>
            <a:r>
              <a:rPr lang="en-US" b="1"/>
              <a:t>Security </a:t>
            </a:r>
            <a:r>
              <a:rPr lang="en-US" sz="4400" b="1"/>
              <a:t>policies</a:t>
            </a:r>
            <a:endParaRPr lang="en-IN" b="1"/>
          </a:p>
        </p:txBody>
      </p:sp>
      <p:sp>
        <p:nvSpPr>
          <p:cNvPr id="3" name="Content Placeholder 2"/>
          <p:cNvSpPr>
            <a:spLocks noGrp="1"/>
          </p:cNvSpPr>
          <p:nvPr>
            <p:ph idx="1"/>
          </p:nvPr>
        </p:nvSpPr>
        <p:spPr>
          <a:xfrm>
            <a:off x="381000" y="1585615"/>
            <a:ext cx="8610600" cy="2891135"/>
          </a:xfrm>
        </p:spPr>
        <p:txBody>
          <a:bodyPr>
            <a:noAutofit/>
          </a:bodyPr>
          <a:lstStyle/>
          <a:p>
            <a:pPr lvl="0" algn="just" fontAlgn="base"/>
            <a:r>
              <a:rPr lang="en-US"/>
              <a:t>To establish a general approach</a:t>
            </a:r>
          </a:p>
          <a:p>
            <a:pPr lvl="0" algn="just" fontAlgn="base"/>
            <a:r>
              <a:rPr lang="en-US"/>
              <a:t>To detect and forestall the compromise of information security such as misuse of data, networks, computer systems and applications.</a:t>
            </a:r>
          </a:p>
          <a:p>
            <a:pPr lvl="0" algn="just" fontAlgn="base"/>
            <a:r>
              <a:rPr lang="en-US"/>
              <a:t>To protect the reputation of the company with respect to its ethical and legal responsibilities.</a:t>
            </a:r>
          </a:p>
          <a:p>
            <a:pPr lvl="0" algn="just" fontAlgn="base"/>
            <a:r>
              <a:rPr lang="en-US"/>
              <a:t>To observe the rights of the customers; providing effective mechanisms for responding to complaints and queries concerning real or perceived non-compliances with the policy is one way to achieve this objective.</a:t>
            </a:r>
          </a:p>
        </p:txBody>
      </p:sp>
      <p:sp>
        <p:nvSpPr>
          <p:cNvPr id="4" name="Footer Placeholder 3"/>
          <p:cNvSpPr>
            <a:spLocks noGrp="1"/>
          </p:cNvSpPr>
          <p:nvPr>
            <p:ph type="ftr" sz="quarter" idx="11"/>
          </p:nvPr>
        </p:nvSpPr>
        <p:spPr/>
        <p:txBody>
          <a:bodyPr/>
          <a:lstStyle/>
          <a:p>
            <a:r>
              <a:rPr lang="en-US"/>
              <a:t>Prof.Punitha.K, VIT Chennai</a:t>
            </a:r>
          </a:p>
        </p:txBody>
      </p:sp>
      <p:sp>
        <p:nvSpPr>
          <p:cNvPr id="5" name="Rectangle 4"/>
          <p:cNvSpPr/>
          <p:nvPr/>
        </p:nvSpPr>
        <p:spPr>
          <a:xfrm>
            <a:off x="609600" y="1123950"/>
            <a:ext cx="6047255" cy="461665"/>
          </a:xfrm>
          <a:prstGeom prst="rect">
            <a:avLst/>
          </a:prstGeom>
        </p:spPr>
        <p:txBody>
          <a:bodyPr wrap="square">
            <a:spAutoFit/>
          </a:bodyPr>
          <a:lstStyle/>
          <a:p>
            <a:r>
              <a:rPr lang="en-US" sz="2400" b="1">
                <a:solidFill>
                  <a:schemeClr val="tx2"/>
                </a:solidFill>
              </a:rPr>
              <a:t>Elements of Information Security Policy</a:t>
            </a:r>
            <a:endParaRPr lang="en-US" sz="2400">
              <a:solidFill>
                <a:schemeClr val="tx2"/>
              </a:solidFill>
            </a:endParaRPr>
          </a:p>
        </p:txBody>
      </p:sp>
    </p:spTree>
    <p:extLst>
      <p:ext uri="{BB962C8B-B14F-4D97-AF65-F5344CB8AC3E}">
        <p14:creationId xmlns:p14="http://schemas.microsoft.com/office/powerpoint/2010/main" val="382221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85751"/>
            <a:ext cx="6248400" cy="609599"/>
          </a:xfrm>
        </p:spPr>
        <p:txBody>
          <a:bodyPr>
            <a:noAutofit/>
          </a:bodyPr>
          <a:lstStyle/>
          <a:p>
            <a:pPr algn="r"/>
            <a:r>
              <a:rPr lang="en-US" b="1"/>
              <a:t>Information Security policies</a:t>
            </a:r>
            <a:endParaRPr lang="en-IN" b="1"/>
          </a:p>
        </p:txBody>
      </p:sp>
      <p:sp>
        <p:nvSpPr>
          <p:cNvPr id="3" name="Content Placeholder 2"/>
          <p:cNvSpPr>
            <a:spLocks noGrp="1"/>
          </p:cNvSpPr>
          <p:nvPr>
            <p:ph idx="1"/>
          </p:nvPr>
        </p:nvSpPr>
        <p:spPr>
          <a:xfrm>
            <a:off x="76200" y="1155701"/>
            <a:ext cx="4419600" cy="3549649"/>
          </a:xfrm>
        </p:spPr>
        <p:txBody>
          <a:bodyPr>
            <a:normAutofit lnSpcReduction="10000"/>
          </a:bodyPr>
          <a:lstStyle/>
          <a:p>
            <a:pPr lvl="0" algn="just" fontAlgn="base">
              <a:lnSpc>
                <a:spcPct val="150000"/>
              </a:lnSpc>
            </a:pPr>
            <a:r>
              <a:rPr lang="en-US"/>
              <a:t>Information security objectives</a:t>
            </a:r>
          </a:p>
          <a:p>
            <a:pPr lvl="0" algn="just" fontAlgn="base">
              <a:lnSpc>
                <a:spcPct val="150000"/>
              </a:lnSpc>
            </a:pPr>
            <a:r>
              <a:rPr lang="en-US"/>
              <a:t>Authority &amp; Access Control Policy</a:t>
            </a:r>
          </a:p>
          <a:p>
            <a:pPr lvl="0" algn="just" fontAlgn="base">
              <a:lnSpc>
                <a:spcPct val="150000"/>
              </a:lnSpc>
            </a:pPr>
            <a:r>
              <a:rPr lang="en-US"/>
              <a:t>Classification of Data</a:t>
            </a:r>
          </a:p>
          <a:p>
            <a:pPr lvl="0" algn="just" fontAlgn="base">
              <a:lnSpc>
                <a:spcPct val="150000"/>
              </a:lnSpc>
            </a:pPr>
            <a:r>
              <a:rPr lang="en-US"/>
              <a:t>Data Support &amp; Operations</a:t>
            </a:r>
          </a:p>
          <a:p>
            <a:pPr lvl="0" algn="just" fontAlgn="base">
              <a:lnSpc>
                <a:spcPct val="150000"/>
              </a:lnSpc>
            </a:pPr>
            <a:r>
              <a:rPr lang="en-US"/>
              <a:t>Security Awareness Sessions</a:t>
            </a:r>
          </a:p>
          <a:p>
            <a:pPr lvl="0" algn="just" fontAlgn="base">
              <a:lnSpc>
                <a:spcPct val="150000"/>
              </a:lnSpc>
            </a:pPr>
            <a:r>
              <a:rPr lang="en-US"/>
              <a:t>Responsibilities, Rights and Duties of Personnel</a:t>
            </a:r>
          </a:p>
        </p:txBody>
      </p:sp>
      <p:sp>
        <p:nvSpPr>
          <p:cNvPr id="4" name="Footer Placeholder 3"/>
          <p:cNvSpPr>
            <a:spLocks noGrp="1"/>
          </p:cNvSpPr>
          <p:nvPr>
            <p:ph type="ftr" sz="quarter" idx="11"/>
          </p:nvPr>
        </p:nvSpPr>
        <p:spPr/>
        <p:txBody>
          <a:bodyPr/>
          <a:lstStyle/>
          <a:p>
            <a:r>
              <a:rPr lang="en-US"/>
              <a:t>Prof.Punitha.K, VIT Chennai</a:t>
            </a:r>
          </a:p>
        </p:txBody>
      </p:sp>
      <p:pic>
        <p:nvPicPr>
          <p:cNvPr id="6" name="Picture 5" descr="https://mk0resourcesinfm536w.kinstacdn.com/wp-content/uploads/060614_1305_KeyElements12.jpg"/>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155701"/>
            <a:ext cx="4395153" cy="3016250"/>
          </a:xfrm>
          <a:prstGeom prst="rect">
            <a:avLst/>
          </a:prstGeom>
          <a:noFill/>
          <a:ln>
            <a:noFill/>
          </a:ln>
        </p:spPr>
      </p:pic>
    </p:spTree>
    <p:extLst>
      <p:ext uri="{BB962C8B-B14F-4D97-AF65-F5344CB8AC3E}">
        <p14:creationId xmlns:p14="http://schemas.microsoft.com/office/powerpoint/2010/main" val="3545875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85751"/>
            <a:ext cx="6096000" cy="609599"/>
          </a:xfrm>
        </p:spPr>
        <p:txBody>
          <a:bodyPr>
            <a:noAutofit/>
          </a:bodyPr>
          <a:lstStyle/>
          <a:p>
            <a:pPr algn="r"/>
            <a:r>
              <a:rPr kumimoji="1" lang="en-GB" altLang="en-US" b="1"/>
              <a:t>Access Control</a:t>
            </a:r>
            <a:endParaRPr lang="en-IN" b="1"/>
          </a:p>
        </p:txBody>
      </p:sp>
      <p:sp>
        <p:nvSpPr>
          <p:cNvPr id="3" name="Content Placeholder 2"/>
          <p:cNvSpPr>
            <a:spLocks noGrp="1"/>
          </p:cNvSpPr>
          <p:nvPr>
            <p:ph idx="1"/>
          </p:nvPr>
        </p:nvSpPr>
        <p:spPr>
          <a:xfrm>
            <a:off x="152400" y="971550"/>
            <a:ext cx="4953000" cy="3352800"/>
          </a:xfrm>
        </p:spPr>
        <p:txBody>
          <a:bodyPr>
            <a:normAutofit/>
          </a:bodyPr>
          <a:lstStyle/>
          <a:p>
            <a:pPr algn="just" fontAlgn="base"/>
            <a:r>
              <a:rPr lang="en-US" altLang="en-US"/>
              <a:t>“The prevention of unauthorized use of a resource, including the prevention of use of a resource in an unauthorized manner“</a:t>
            </a:r>
          </a:p>
          <a:p>
            <a:pPr algn="just" fontAlgn="base"/>
            <a:endParaRPr lang="en-US" altLang="en-US"/>
          </a:p>
          <a:p>
            <a:pPr algn="just" fontAlgn="base"/>
            <a:r>
              <a:rPr lang="en-US" altLang="en-US" b="1"/>
              <a:t>Access control principles:</a:t>
            </a:r>
          </a:p>
          <a:p>
            <a:pPr lvl="1" algn="just" fontAlgn="base"/>
            <a:r>
              <a:rPr lang="en-US" altLang="en-US" sz="2000" b="1"/>
              <a:t>Authentication</a:t>
            </a:r>
          </a:p>
          <a:p>
            <a:pPr lvl="1" algn="just" fontAlgn="base"/>
            <a:r>
              <a:rPr lang="en-US" altLang="en-US" sz="2000" b="1"/>
              <a:t>Authorization</a:t>
            </a:r>
          </a:p>
          <a:p>
            <a:pPr lvl="1" algn="just" fontAlgn="base"/>
            <a:r>
              <a:rPr lang="en-US" altLang="en-US" sz="2000" b="1"/>
              <a:t>Audit</a:t>
            </a:r>
            <a:endParaRPr lang="en-US" altLang="en-US" sz="2000"/>
          </a:p>
          <a:p>
            <a:pPr lvl="0" algn="just" fontAlgn="base"/>
            <a:endParaRPr lang="en-US"/>
          </a:p>
        </p:txBody>
      </p:sp>
      <p:sp>
        <p:nvSpPr>
          <p:cNvPr id="4" name="Footer Placeholder 3"/>
          <p:cNvSpPr>
            <a:spLocks noGrp="1"/>
          </p:cNvSpPr>
          <p:nvPr>
            <p:ph type="ftr" sz="quarter" idx="11"/>
          </p:nvPr>
        </p:nvSpPr>
        <p:spPr/>
        <p:txBody>
          <a:bodyPr/>
          <a:lstStyle/>
          <a:p>
            <a:r>
              <a:rPr lang="en-US"/>
              <a:t>Prof.Punitha.K, VIT Chennai</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l="9265" t="21477" r="9265" b="28636"/>
          <a:stretch>
            <a:fillRect/>
          </a:stretch>
        </p:blipFill>
        <p:spPr bwMode="auto">
          <a:xfrm>
            <a:off x="5283200" y="1200150"/>
            <a:ext cx="35496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312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85751"/>
            <a:ext cx="6096000" cy="609599"/>
          </a:xfrm>
        </p:spPr>
        <p:txBody>
          <a:bodyPr>
            <a:noAutofit/>
          </a:bodyPr>
          <a:lstStyle/>
          <a:p>
            <a:pPr algn="r"/>
            <a:r>
              <a:rPr lang="en-US" b="1"/>
              <a:t>Access control structures</a:t>
            </a:r>
            <a:endParaRPr lang="en-IN" b="1"/>
          </a:p>
        </p:txBody>
      </p:sp>
      <p:sp>
        <p:nvSpPr>
          <p:cNvPr id="3" name="Content Placeholder 2"/>
          <p:cNvSpPr>
            <a:spLocks noGrp="1"/>
          </p:cNvSpPr>
          <p:nvPr>
            <p:ph idx="1"/>
          </p:nvPr>
        </p:nvSpPr>
        <p:spPr>
          <a:xfrm>
            <a:off x="76200" y="895350"/>
            <a:ext cx="8915400" cy="3733800"/>
          </a:xfrm>
        </p:spPr>
        <p:txBody>
          <a:bodyPr>
            <a:normAutofit/>
          </a:bodyPr>
          <a:lstStyle/>
          <a:p>
            <a:r>
              <a:rPr lang="en-IN"/>
              <a:t>Mechanisms for implementing access policies like:</a:t>
            </a:r>
          </a:p>
          <a:p>
            <a:pPr marL="228600" lvl="1"/>
            <a:r>
              <a:rPr lang="en-US" altLang="en-US" sz="2000" b="1"/>
              <a:t>Discretionary access control (DAC): </a:t>
            </a:r>
            <a:r>
              <a:rPr lang="en-IN" sz="2000"/>
              <a:t>Access control matrix </a:t>
            </a:r>
            <a:r>
              <a:rPr lang="en-US" altLang="en-US" sz="2000"/>
              <a:t>is often sparse</a:t>
            </a:r>
          </a:p>
          <a:p>
            <a:pPr lvl="2"/>
            <a:r>
              <a:rPr lang="en-US" altLang="en-US" sz="2000"/>
              <a:t>can decompose by either row (capability lists) or column (</a:t>
            </a:r>
            <a:r>
              <a:rPr lang="en-IN" sz="2000"/>
              <a:t>Access control lists - </a:t>
            </a:r>
            <a:r>
              <a:rPr lang="en-US" altLang="en-US" sz="2000"/>
              <a:t>ACLs)</a:t>
            </a:r>
          </a:p>
          <a:p>
            <a:pPr lvl="1"/>
            <a:r>
              <a:rPr lang="en-US" altLang="en-US" sz="2000" b="1"/>
              <a:t>Mandatory access control (MAC)</a:t>
            </a:r>
          </a:p>
          <a:p>
            <a:pPr lvl="1"/>
            <a:r>
              <a:rPr lang="en-US" altLang="en-US" sz="2000" b="1"/>
              <a:t>Role-based access control (RBAC)</a:t>
            </a:r>
          </a:p>
          <a:p>
            <a:pPr lvl="1"/>
            <a:r>
              <a:rPr lang="en-US" sz="2000"/>
              <a:t>Intermediate controls (groups, negative permissions, roles, protection rings etc.) </a:t>
            </a:r>
          </a:p>
          <a:p>
            <a:r>
              <a:rPr lang="en-US"/>
              <a:t>Requirements for access control structures: an ability to express control policies verifiability of correctness. scalability and manageability</a:t>
            </a:r>
            <a:endParaRPr lang="en-IN"/>
          </a:p>
          <a:p>
            <a:endParaRPr lang="en-IN"/>
          </a:p>
        </p:txBody>
      </p:sp>
      <p:sp>
        <p:nvSpPr>
          <p:cNvPr id="4" name="Footer Placeholder 3"/>
          <p:cNvSpPr>
            <a:spLocks noGrp="1"/>
          </p:cNvSpPr>
          <p:nvPr>
            <p:ph type="ftr" sz="quarter" idx="11"/>
          </p:nvPr>
        </p:nvSpPr>
        <p:spPr/>
        <p:txBody>
          <a:bodyPr/>
          <a:lstStyle/>
          <a:p>
            <a:r>
              <a:rPr lang="en-US"/>
              <a:t>Prof.Punitha.K, VIT Chennai</a:t>
            </a:r>
          </a:p>
        </p:txBody>
      </p:sp>
    </p:spTree>
    <p:extLst>
      <p:ext uri="{BB962C8B-B14F-4D97-AF65-F5344CB8AC3E}">
        <p14:creationId xmlns:p14="http://schemas.microsoft.com/office/powerpoint/2010/main" val="1510436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0" y="209550"/>
            <a:ext cx="7861300" cy="838200"/>
          </a:xfrm>
        </p:spPr>
        <p:txBody>
          <a:bodyPr>
            <a:noAutofit/>
          </a:bodyPr>
          <a:lstStyle/>
          <a:p>
            <a:pPr algn="r"/>
            <a:br>
              <a:rPr lang="en-IN" b="1"/>
            </a:br>
            <a:br>
              <a:rPr lang="en-IN" b="1"/>
            </a:br>
            <a:br>
              <a:rPr lang="en-IN" b="1"/>
            </a:br>
            <a:br>
              <a:rPr lang="en-IN" b="1"/>
            </a:br>
            <a:br>
              <a:rPr lang="en-IN" b="1"/>
            </a:br>
            <a:br>
              <a:rPr lang="en-IN" b="1"/>
            </a:br>
            <a:br>
              <a:rPr lang="en-IN" b="1"/>
            </a:br>
            <a:br>
              <a:rPr lang="en-IN" b="1"/>
            </a:br>
            <a:br>
              <a:rPr lang="en-IN" b="1"/>
            </a:br>
            <a:br>
              <a:rPr lang="en-IN" b="1"/>
            </a:br>
            <a:r>
              <a:rPr kumimoji="1" lang="en-GB" altLang="en-US" b="1"/>
              <a:t>Access Matrix for 3 users and 4 files</a:t>
            </a:r>
            <a:endParaRPr lang="en-IN" b="1"/>
          </a:p>
        </p:txBody>
      </p:sp>
      <p:sp>
        <p:nvSpPr>
          <p:cNvPr id="4" name="Footer Placeholder 3"/>
          <p:cNvSpPr>
            <a:spLocks noGrp="1"/>
          </p:cNvSpPr>
          <p:nvPr>
            <p:ph type="ftr" sz="quarter" idx="11"/>
          </p:nvPr>
        </p:nvSpPr>
        <p:spPr/>
        <p:txBody>
          <a:bodyPr/>
          <a:lstStyle/>
          <a:p>
            <a:r>
              <a:rPr lang="en-US" err="1"/>
              <a:t>Prof.Punitha.K</a:t>
            </a:r>
            <a:r>
              <a:rPr lang="en-US"/>
              <a:t>, VIT Chennai</a:t>
            </a:r>
          </a:p>
        </p:txBody>
      </p:sp>
      <p:pic>
        <p:nvPicPr>
          <p:cNvPr id="6"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4381" r="28842" b="66898"/>
          <a:stretch/>
        </p:blipFill>
        <p:spPr bwMode="auto">
          <a:xfrm>
            <a:off x="520700" y="1247775"/>
            <a:ext cx="831850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8362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350"/>
            <a:ext cx="7391400" cy="685800"/>
          </a:xfrm>
        </p:spPr>
        <p:txBody>
          <a:bodyPr>
            <a:noAutofit/>
          </a:bodyPr>
          <a:lstStyle/>
          <a:p>
            <a:pPr algn="r"/>
            <a:r>
              <a:rPr kumimoji="1" lang="en-GB" altLang="en-US" b="1"/>
              <a:t>Access Control List for files</a:t>
            </a:r>
            <a:endParaRPr lang="en-IN" b="1"/>
          </a:p>
        </p:txBody>
      </p:sp>
      <p:sp>
        <p:nvSpPr>
          <p:cNvPr id="4" name="Footer Placeholder 3"/>
          <p:cNvSpPr>
            <a:spLocks noGrp="1"/>
          </p:cNvSpPr>
          <p:nvPr>
            <p:ph type="ftr" sz="quarter" idx="11"/>
          </p:nvPr>
        </p:nvSpPr>
        <p:spPr/>
        <p:txBody>
          <a:bodyPr/>
          <a:lstStyle/>
          <a:p>
            <a:r>
              <a:rPr lang="en-US"/>
              <a:t>Prof.Punitha.K, VIT Chennai</a:t>
            </a:r>
          </a:p>
        </p:txBody>
      </p:sp>
      <p:pic>
        <p:nvPicPr>
          <p:cNvPr id="7"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69" t="37234" r="59166" b="5608"/>
          <a:stretch/>
        </p:blipFill>
        <p:spPr bwMode="auto">
          <a:xfrm>
            <a:off x="1600200" y="895350"/>
            <a:ext cx="5943600" cy="376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6516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3351"/>
            <a:ext cx="8229600" cy="990599"/>
          </a:xfrm>
        </p:spPr>
        <p:txBody>
          <a:bodyPr>
            <a:normAutofit/>
          </a:bodyPr>
          <a:lstStyle/>
          <a:p>
            <a:pPr algn="r"/>
            <a:r>
              <a:rPr lang="en-US"/>
              <a:t>Overview</a:t>
            </a:r>
          </a:p>
        </p:txBody>
      </p:sp>
      <p:sp>
        <p:nvSpPr>
          <p:cNvPr id="3" name="Content Placeholder 2"/>
          <p:cNvSpPr>
            <a:spLocks noGrp="1"/>
          </p:cNvSpPr>
          <p:nvPr>
            <p:ph idx="1"/>
          </p:nvPr>
        </p:nvSpPr>
        <p:spPr>
          <a:xfrm>
            <a:off x="381000" y="1657351"/>
            <a:ext cx="5638800" cy="3074670"/>
          </a:xfrm>
        </p:spPr>
        <p:txBody>
          <a:bodyPr>
            <a:normAutofit/>
          </a:bodyPr>
          <a:lstStyle/>
          <a:p>
            <a:pPr marL="0" marR="0">
              <a:lnSpc>
                <a:spcPts val="2292"/>
              </a:lnSpc>
              <a:spcBef>
                <a:spcPts val="0"/>
              </a:spcBef>
              <a:spcAft>
                <a:spcPts val="0"/>
              </a:spcAft>
            </a:pPr>
            <a:r>
              <a:rPr lang="en-US">
                <a:latin typeface="FCSGDG+ArialMT"/>
                <a:cs typeface="FCSGDG+ArialMT"/>
              </a:rPr>
              <a:t>Goals of Information Security</a:t>
            </a:r>
          </a:p>
          <a:p>
            <a:pPr marL="0" marR="0">
              <a:lnSpc>
                <a:spcPts val="2292"/>
              </a:lnSpc>
              <a:spcBef>
                <a:spcPts val="1207"/>
              </a:spcBef>
              <a:spcAft>
                <a:spcPts val="0"/>
              </a:spcAft>
            </a:pPr>
            <a:r>
              <a:rPr lang="en-US">
                <a:latin typeface="FCSGDG+ArialMT"/>
                <a:cs typeface="FCSGDG+ArialMT"/>
              </a:rPr>
              <a:t>Attacks on Different Layers</a:t>
            </a:r>
          </a:p>
          <a:p>
            <a:pPr marL="0" marR="0">
              <a:lnSpc>
                <a:spcPts val="2292"/>
              </a:lnSpc>
              <a:spcBef>
                <a:spcPts val="0"/>
              </a:spcBef>
              <a:spcAft>
                <a:spcPts val="0"/>
              </a:spcAft>
            </a:pPr>
            <a:r>
              <a:rPr lang="en-US">
                <a:latin typeface="FCSGDG+ArialMT"/>
                <a:cs typeface="FCSGDG+ArialMT"/>
              </a:rPr>
              <a:t>Attacks Examples</a:t>
            </a:r>
          </a:p>
          <a:p>
            <a:pPr marL="0" marR="0">
              <a:lnSpc>
                <a:spcPts val="2292"/>
              </a:lnSpc>
              <a:spcBef>
                <a:spcPts val="0"/>
              </a:spcBef>
              <a:spcAft>
                <a:spcPts val="0"/>
              </a:spcAft>
            </a:pPr>
            <a:r>
              <a:rPr lang="en-US">
                <a:latin typeface="FCSGDG+ArialMT"/>
                <a:cs typeface="FCSGDG+ArialMT"/>
              </a:rPr>
              <a:t>Trusted Network</a:t>
            </a:r>
          </a:p>
          <a:p>
            <a:pPr marL="0">
              <a:lnSpc>
                <a:spcPts val="2292"/>
              </a:lnSpc>
              <a:spcBef>
                <a:spcPts val="0"/>
              </a:spcBef>
            </a:pPr>
            <a:r>
              <a:rPr lang="en-US">
                <a:latin typeface="FCSGDG+ArialMT"/>
                <a:cs typeface="FCSGDG+ArialMT"/>
              </a:rPr>
              <a:t>Access Control</a:t>
            </a:r>
          </a:p>
          <a:p>
            <a:pPr marL="0" marR="0">
              <a:lnSpc>
                <a:spcPts val="2292"/>
              </a:lnSpc>
              <a:spcBef>
                <a:spcPts val="0"/>
              </a:spcBef>
              <a:spcAft>
                <a:spcPts val="0"/>
              </a:spcAft>
            </a:pPr>
            <a:r>
              <a:rPr lang="en-US">
                <a:latin typeface="FCSGDG+ArialMT"/>
                <a:cs typeface="FCSGDG+ArialMT"/>
              </a:rPr>
              <a:t>Cryptography</a:t>
            </a:r>
          </a:p>
          <a:p>
            <a:pPr marL="0" marR="0">
              <a:lnSpc>
                <a:spcPts val="2292"/>
              </a:lnSpc>
              <a:spcBef>
                <a:spcPts val="0"/>
              </a:spcBef>
              <a:spcAft>
                <a:spcPts val="0"/>
              </a:spcAft>
            </a:pPr>
            <a:r>
              <a:rPr lang="en-US">
                <a:latin typeface="FCSGDG+ArialMT"/>
                <a:cs typeface="FCSGDG+ArialMT"/>
              </a:rPr>
              <a:t>Public Key Infrastructure</a:t>
            </a:r>
          </a:p>
          <a:p>
            <a:pPr marL="0" marR="0" indent="0">
              <a:lnSpc>
                <a:spcPts val="2292"/>
              </a:lnSpc>
              <a:spcBef>
                <a:spcPts val="0"/>
              </a:spcBef>
              <a:spcAft>
                <a:spcPts val="0"/>
              </a:spcAft>
              <a:buNone/>
            </a:pPr>
            <a:endParaRPr lang="en-US">
              <a:latin typeface="FCSGDG+ArialMT"/>
              <a:cs typeface="FCSGDG+ArialMT"/>
            </a:endParaRPr>
          </a:p>
        </p:txBody>
      </p:sp>
      <p:sp>
        <p:nvSpPr>
          <p:cNvPr id="4" name="Footer Placeholder 3"/>
          <p:cNvSpPr>
            <a:spLocks noGrp="1"/>
          </p:cNvSpPr>
          <p:nvPr>
            <p:ph type="ftr" sz="quarter" idx="11"/>
          </p:nvPr>
        </p:nvSpPr>
        <p:spPr/>
        <p:txBody>
          <a:bodyPr/>
          <a:lstStyle/>
          <a:p>
            <a:r>
              <a:rPr lang="en-US"/>
              <a:t>Prof. </a:t>
            </a:r>
            <a:r>
              <a:rPr lang="en-US" err="1"/>
              <a:t>Jayasudha</a:t>
            </a:r>
            <a:r>
              <a:rPr lang="en-US"/>
              <a:t> M, VIT Chennai</a:t>
            </a:r>
          </a:p>
        </p:txBody>
      </p:sp>
    </p:spTree>
    <p:extLst>
      <p:ext uri="{BB962C8B-B14F-4D97-AF65-F5344CB8AC3E}">
        <p14:creationId xmlns:p14="http://schemas.microsoft.com/office/powerpoint/2010/main" val="1150816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350"/>
            <a:ext cx="7391400" cy="685800"/>
          </a:xfrm>
        </p:spPr>
        <p:txBody>
          <a:bodyPr>
            <a:noAutofit/>
          </a:bodyPr>
          <a:lstStyle/>
          <a:p>
            <a:pPr algn="r"/>
            <a:r>
              <a:rPr kumimoji="1" lang="en-GB" altLang="en-US" b="1"/>
              <a:t>Capability list for files</a:t>
            </a:r>
            <a:endParaRPr lang="en-IN" b="1"/>
          </a:p>
        </p:txBody>
      </p:sp>
      <p:sp>
        <p:nvSpPr>
          <p:cNvPr id="4" name="Footer Placeholder 3"/>
          <p:cNvSpPr>
            <a:spLocks noGrp="1"/>
          </p:cNvSpPr>
          <p:nvPr>
            <p:ph type="ftr" sz="quarter" idx="11"/>
          </p:nvPr>
        </p:nvSpPr>
        <p:spPr>
          <a:xfrm>
            <a:off x="7086600" y="4838700"/>
            <a:ext cx="1840089" cy="171451"/>
          </a:xfrm>
        </p:spPr>
        <p:txBody>
          <a:bodyPr/>
          <a:lstStyle/>
          <a:p>
            <a:r>
              <a:rPr lang="en-US" err="1"/>
              <a:t>Prof.Punitha.K</a:t>
            </a:r>
            <a:r>
              <a:rPr lang="en-US"/>
              <a:t>, VIT Chennai</a:t>
            </a:r>
          </a:p>
        </p:txBody>
      </p:sp>
      <p:pic>
        <p:nvPicPr>
          <p:cNvPr id="6"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44254" t="37881" r="3563" b="19276"/>
          <a:stretch/>
        </p:blipFill>
        <p:spPr bwMode="auto">
          <a:xfrm>
            <a:off x="1600200" y="895350"/>
            <a:ext cx="5943600" cy="3886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0485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391400" cy="590550"/>
          </a:xfrm>
        </p:spPr>
        <p:txBody>
          <a:bodyPr>
            <a:noAutofit/>
          </a:bodyPr>
          <a:lstStyle/>
          <a:p>
            <a:pPr algn="r"/>
            <a:r>
              <a:rPr kumimoji="1" lang="en-GB" altLang="en-US" b="1"/>
              <a:t>Access Control Structures</a:t>
            </a:r>
            <a:endParaRPr lang="en-IN" b="1"/>
          </a:p>
        </p:txBody>
      </p:sp>
      <p:pic>
        <p:nvPicPr>
          <p:cNvPr id="7"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r="3428" b="2911"/>
          <a:stretch/>
        </p:blipFill>
        <p:spPr>
          <a:xfrm>
            <a:off x="152400" y="819150"/>
            <a:ext cx="8763000" cy="3886200"/>
          </a:xfrm>
          <a:prstGeom prst="rect">
            <a:avLst/>
          </a:prstGeom>
          <a:noFill/>
        </p:spPr>
      </p:pic>
      <p:sp>
        <p:nvSpPr>
          <p:cNvPr id="8" name="Footer Placeholder 3"/>
          <p:cNvSpPr>
            <a:spLocks noGrp="1"/>
          </p:cNvSpPr>
          <p:nvPr>
            <p:ph type="ftr" sz="quarter" idx="11"/>
          </p:nvPr>
        </p:nvSpPr>
        <p:spPr>
          <a:xfrm>
            <a:off x="7075311" y="4781550"/>
            <a:ext cx="1840089" cy="228600"/>
          </a:xfrm>
        </p:spPr>
        <p:txBody>
          <a:bodyPr/>
          <a:lstStyle/>
          <a:p>
            <a:r>
              <a:rPr lang="en-US" err="1"/>
              <a:t>Prof.Punitha.K</a:t>
            </a:r>
            <a:r>
              <a:rPr lang="en-US"/>
              <a:t>, VIT Chennai</a:t>
            </a:r>
          </a:p>
        </p:txBody>
      </p:sp>
    </p:spTree>
    <p:extLst>
      <p:ext uri="{BB962C8B-B14F-4D97-AF65-F5344CB8AC3E}">
        <p14:creationId xmlns:p14="http://schemas.microsoft.com/office/powerpoint/2010/main" val="1783885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Prof.Punitha.K, VIT Chennai</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895350"/>
            <a:ext cx="6553200" cy="30838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8866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2000" y="285750"/>
            <a:ext cx="7315200" cy="865573"/>
          </a:xfrm>
        </p:spPr>
        <p:txBody>
          <a:bodyPr/>
          <a:lstStyle/>
          <a:p>
            <a:pPr algn="r"/>
            <a:r>
              <a:rPr lang="en-US"/>
              <a:t>Goals of Information Security</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66801" y="1428750"/>
            <a:ext cx="7391400" cy="3303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1473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1"/>
            <a:ext cx="4648200" cy="742949"/>
          </a:xfrm>
        </p:spPr>
        <p:txBody>
          <a:bodyPr>
            <a:noAutofit/>
          </a:bodyPr>
          <a:lstStyle/>
          <a:p>
            <a:pPr algn="r"/>
            <a:r>
              <a:rPr lang="en-US"/>
              <a:t>Why Security? </a:t>
            </a:r>
            <a:endParaRPr lang="en-IN"/>
          </a:p>
        </p:txBody>
      </p:sp>
      <p:sp>
        <p:nvSpPr>
          <p:cNvPr id="3" name="Content Placeholder 2"/>
          <p:cNvSpPr>
            <a:spLocks noGrp="1"/>
          </p:cNvSpPr>
          <p:nvPr>
            <p:ph idx="1"/>
          </p:nvPr>
        </p:nvSpPr>
        <p:spPr>
          <a:xfrm>
            <a:off x="0" y="1581150"/>
            <a:ext cx="9144000" cy="3150871"/>
          </a:xfrm>
        </p:spPr>
        <p:txBody>
          <a:bodyPr>
            <a:normAutofit/>
          </a:bodyPr>
          <a:lstStyle/>
          <a:p>
            <a:pPr algn="just"/>
            <a:r>
              <a:rPr lang="en-US">
                <a:latin typeface="+mj-lt"/>
              </a:rPr>
              <a:t>The Internet was initially designed for connectivity</a:t>
            </a:r>
          </a:p>
          <a:p>
            <a:pPr algn="just"/>
            <a:r>
              <a:rPr lang="en-US">
                <a:latin typeface="+mj-lt"/>
              </a:rPr>
              <a:t> Fundamental aspects of information must be protected</a:t>
            </a:r>
          </a:p>
          <a:p>
            <a:pPr algn="just"/>
            <a:r>
              <a:rPr lang="en-US">
                <a:latin typeface="+mj-lt"/>
              </a:rPr>
              <a:t> We can’t keep ourselves isolated from the Internet</a:t>
            </a:r>
          </a:p>
        </p:txBody>
      </p:sp>
    </p:spTree>
    <p:extLst>
      <p:ext uri="{BB962C8B-B14F-4D97-AF65-F5344CB8AC3E}">
        <p14:creationId xmlns:p14="http://schemas.microsoft.com/office/powerpoint/2010/main" val="1633470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7620000" cy="742949"/>
          </a:xfrm>
        </p:spPr>
        <p:txBody>
          <a:bodyPr>
            <a:noAutofit/>
          </a:bodyPr>
          <a:lstStyle/>
          <a:p>
            <a:pPr algn="r"/>
            <a:r>
              <a:rPr lang="en-IN"/>
              <a:t>Attacks on Different Layers</a:t>
            </a:r>
          </a:p>
        </p:txBody>
      </p:sp>
      <p:sp>
        <p:nvSpPr>
          <p:cNvPr id="4" name="Footer Placeholder 3"/>
          <p:cNvSpPr>
            <a:spLocks noGrp="1"/>
          </p:cNvSpPr>
          <p:nvPr>
            <p:ph type="ftr" sz="quarter" idx="11"/>
          </p:nvPr>
        </p:nvSpPr>
        <p:spPr/>
        <p:txBody>
          <a:bodyPr/>
          <a:lstStyle/>
          <a:p>
            <a:r>
              <a:rPr lang="en-US" err="1"/>
              <a:t>Prof.Punitha.K</a:t>
            </a:r>
            <a:r>
              <a:rPr lang="en-US"/>
              <a:t>, VIT Chennai</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6601" y="803173"/>
            <a:ext cx="7224002" cy="41521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0544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09550"/>
            <a:ext cx="7315200" cy="865573"/>
          </a:xfrm>
        </p:spPr>
        <p:txBody>
          <a:bodyPr/>
          <a:lstStyle/>
          <a:p>
            <a:r>
              <a:rPr lang="en-US"/>
              <a:t>Common Types of Attacks</a:t>
            </a:r>
          </a:p>
        </p:txBody>
      </p:sp>
      <p:sp>
        <p:nvSpPr>
          <p:cNvPr id="3" name="Content Placeholder 2"/>
          <p:cNvSpPr>
            <a:spLocks noGrp="1"/>
          </p:cNvSpPr>
          <p:nvPr>
            <p:ph idx="1"/>
          </p:nvPr>
        </p:nvSpPr>
        <p:spPr>
          <a:xfrm>
            <a:off x="838200" y="1428750"/>
            <a:ext cx="7315200" cy="3124200"/>
          </a:xfrm>
        </p:spPr>
        <p:txBody>
          <a:bodyPr>
            <a:normAutofit/>
          </a:bodyPr>
          <a:lstStyle/>
          <a:p>
            <a:r>
              <a:rPr lang="en-US"/>
              <a:t>Ping sweeps and port scans</a:t>
            </a:r>
          </a:p>
          <a:p>
            <a:r>
              <a:rPr lang="en-US"/>
              <a:t> Sniffing</a:t>
            </a:r>
          </a:p>
          <a:p>
            <a:r>
              <a:rPr lang="en-US"/>
              <a:t>  Man-in-the-middle attack </a:t>
            </a:r>
          </a:p>
          <a:p>
            <a:r>
              <a:rPr lang="en-US"/>
              <a:t>  Spoofing </a:t>
            </a:r>
          </a:p>
          <a:p>
            <a:r>
              <a:rPr lang="en-US"/>
              <a:t>  Hijacking </a:t>
            </a:r>
          </a:p>
          <a:p>
            <a:r>
              <a:rPr lang="en-US"/>
              <a:t>  Denial of Service (</a:t>
            </a:r>
            <a:r>
              <a:rPr lang="en-US" err="1"/>
              <a:t>DoS</a:t>
            </a:r>
            <a:r>
              <a:rPr lang="en-US"/>
              <a:t>) and Distributed </a:t>
            </a:r>
            <a:r>
              <a:rPr lang="en-US" err="1"/>
              <a:t>DoS</a:t>
            </a:r>
            <a:r>
              <a:rPr lang="en-US"/>
              <a:t> (DDoS) </a:t>
            </a:r>
            <a:br>
              <a:rPr lang="en-US"/>
            </a:br>
            <a:endParaRPr lang="en-US"/>
          </a:p>
        </p:txBody>
      </p:sp>
    </p:spTree>
    <p:extLst>
      <p:ext uri="{BB962C8B-B14F-4D97-AF65-F5344CB8AC3E}">
        <p14:creationId xmlns:p14="http://schemas.microsoft.com/office/powerpoint/2010/main" val="3661246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3350"/>
            <a:ext cx="8001000" cy="865573"/>
          </a:xfrm>
        </p:spPr>
        <p:txBody>
          <a:bodyPr/>
          <a:lstStyle/>
          <a:p>
            <a:pPr algn="r"/>
            <a:r>
              <a:rPr lang="en-US"/>
              <a:t>OSI security architecture</a:t>
            </a:r>
            <a:endParaRPr lang="en-IN"/>
          </a:p>
        </p:txBody>
      </p:sp>
      <p:sp>
        <p:nvSpPr>
          <p:cNvPr id="3" name="Content Placeholder 2"/>
          <p:cNvSpPr>
            <a:spLocks noGrp="1"/>
          </p:cNvSpPr>
          <p:nvPr>
            <p:ph sz="quarter" idx="13"/>
          </p:nvPr>
        </p:nvSpPr>
        <p:spPr>
          <a:xfrm>
            <a:off x="152400" y="1123950"/>
            <a:ext cx="8763000" cy="3628644"/>
          </a:xfrm>
        </p:spPr>
        <p:txBody>
          <a:bodyPr>
            <a:normAutofit/>
          </a:bodyPr>
          <a:lstStyle/>
          <a:p>
            <a:pPr algn="just"/>
            <a:r>
              <a:rPr lang="en-US" sz="2200" b="1"/>
              <a:t>Architecture focuses on security attacks, mechanisms, and services</a:t>
            </a:r>
            <a:endParaRPr lang="en-US"/>
          </a:p>
          <a:p>
            <a:pPr marL="45720" indent="0" algn="just">
              <a:buNone/>
            </a:pPr>
            <a:r>
              <a:rPr lang="en-US" b="1"/>
              <a:t>1. Security attack</a:t>
            </a:r>
            <a:endParaRPr lang="en-US"/>
          </a:p>
          <a:p>
            <a:pPr lvl="2" algn="just"/>
            <a:r>
              <a:rPr lang="en-US" i="1"/>
              <a:t>Passive attacks</a:t>
            </a:r>
          </a:p>
          <a:p>
            <a:pPr lvl="2" algn="just"/>
            <a:r>
              <a:rPr lang="en-US" i="1"/>
              <a:t>Active attacks</a:t>
            </a:r>
            <a:endParaRPr lang="en-IN"/>
          </a:p>
          <a:p>
            <a:pPr marL="45720" indent="0" algn="just">
              <a:buNone/>
            </a:pPr>
            <a:r>
              <a:rPr lang="en-US" b="1"/>
              <a:t>2. Security mechanism</a:t>
            </a:r>
            <a:endParaRPr lang="en-US"/>
          </a:p>
          <a:p>
            <a:pPr marL="45720" indent="0" algn="just">
              <a:buNone/>
            </a:pPr>
            <a:r>
              <a:rPr lang="en-US" b="1"/>
              <a:t>3. Security service</a:t>
            </a:r>
            <a:endParaRPr lang="en-US"/>
          </a:p>
        </p:txBody>
      </p:sp>
    </p:spTree>
    <p:extLst>
      <p:ext uri="{BB962C8B-B14F-4D97-AF65-F5344CB8AC3E}">
        <p14:creationId xmlns:p14="http://schemas.microsoft.com/office/powerpoint/2010/main" val="63570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33350"/>
            <a:ext cx="8382000" cy="865573"/>
          </a:xfrm>
        </p:spPr>
        <p:txBody>
          <a:bodyPr>
            <a:noAutofit/>
          </a:bodyPr>
          <a:lstStyle/>
          <a:p>
            <a:pPr algn="r"/>
            <a:r>
              <a:rPr lang="en-US" b="1"/>
              <a:t>1. SECURITY ATTACKS: Passive Attacks</a:t>
            </a:r>
            <a:endParaRPr lang="en-US"/>
          </a:p>
        </p:txBody>
      </p:sp>
      <p:sp>
        <p:nvSpPr>
          <p:cNvPr id="4" name="Content Placeholder 3"/>
          <p:cNvSpPr>
            <a:spLocks noGrp="1"/>
          </p:cNvSpPr>
          <p:nvPr>
            <p:ph sz="quarter" idx="13"/>
          </p:nvPr>
        </p:nvSpPr>
        <p:spPr>
          <a:xfrm>
            <a:off x="228600" y="1123950"/>
            <a:ext cx="4267200" cy="3962400"/>
          </a:xfrm>
        </p:spPr>
        <p:txBody>
          <a:bodyPr/>
          <a:lstStyle/>
          <a:p>
            <a:r>
              <a:rPr lang="en-US"/>
              <a:t>Release of message contents</a:t>
            </a:r>
          </a:p>
          <a:p>
            <a:endParaRPr lang="en-US"/>
          </a:p>
        </p:txBody>
      </p:sp>
      <p:sp>
        <p:nvSpPr>
          <p:cNvPr id="5" name="Content Placeholder 4"/>
          <p:cNvSpPr>
            <a:spLocks noGrp="1"/>
          </p:cNvSpPr>
          <p:nvPr>
            <p:ph sz="quarter" idx="14"/>
          </p:nvPr>
        </p:nvSpPr>
        <p:spPr>
          <a:xfrm>
            <a:off x="4419600" y="1047751"/>
            <a:ext cx="4343400" cy="3706416"/>
          </a:xfrm>
        </p:spPr>
        <p:txBody>
          <a:bodyPr/>
          <a:lstStyle/>
          <a:p>
            <a:r>
              <a:rPr lang="en-US"/>
              <a:t>Traffic analysis</a:t>
            </a:r>
          </a:p>
          <a:p>
            <a:endParaRPr lang="en-US"/>
          </a:p>
        </p:txBody>
      </p:sp>
      <p:pic>
        <p:nvPicPr>
          <p:cNvPr id="3074" name="Picture 2" descr="https://media.geeksforgeeks.org/wp-content/uploads/new1-1.png"/>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00139" y="1841500"/>
            <a:ext cx="4324121" cy="2940050"/>
          </a:xfrm>
          <a:prstGeom prst="roundRect">
            <a:avLst>
              <a:gd name="adj" fmla="val 8594"/>
            </a:avLst>
          </a:prstGeom>
          <a:ln/>
        </p:spPr>
        <p:style>
          <a:lnRef idx="0">
            <a:schemeClr val="accent1"/>
          </a:lnRef>
          <a:fillRef idx="3">
            <a:schemeClr val="accent1"/>
          </a:fillRef>
          <a:effectRef idx="3">
            <a:schemeClr val="accent1"/>
          </a:effectRef>
          <a:fontRef idx="minor">
            <a:schemeClr val="lt1"/>
          </a:fontRef>
        </p:style>
      </p:pic>
      <p:pic>
        <p:nvPicPr>
          <p:cNvPr id="3076" name="Picture 4" descr="https://media.geeksforgeeks.org/wp-content/uploads/new2-2.png"/>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4724400" y="1841500"/>
            <a:ext cx="4343399" cy="2940050"/>
          </a:xfrm>
          <a:prstGeom prst="roundRect">
            <a:avLst>
              <a:gd name="adj" fmla="val 8594"/>
            </a:avLst>
          </a:prstGeom>
          <a:ln/>
        </p:spPr>
        <p:style>
          <a:lnRef idx="0">
            <a:schemeClr val="accent1"/>
          </a:lnRef>
          <a:fillRef idx="3">
            <a:schemeClr val="accent1"/>
          </a:fillRef>
          <a:effectRef idx="3">
            <a:schemeClr val="accent1"/>
          </a:effectRef>
          <a:fontRef idx="minor">
            <a:schemeClr val="lt1"/>
          </a:fontRef>
        </p:style>
      </p:pic>
    </p:spTree>
    <p:extLst>
      <p:ext uri="{BB962C8B-B14F-4D97-AF65-F5344CB8AC3E}">
        <p14:creationId xmlns:p14="http://schemas.microsoft.com/office/powerpoint/2010/main" val="2121723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6705600" y="4857750"/>
            <a:ext cx="2246489" cy="225920"/>
          </a:xfrm>
        </p:spPr>
        <p:txBody>
          <a:bodyPr/>
          <a:lstStyle/>
          <a:p>
            <a:r>
              <a:rPr lang="en-US"/>
              <a:t>Prof.Punitha.K, VIT Chennai</a:t>
            </a:r>
          </a:p>
        </p:txBody>
      </p:sp>
      <p:sp>
        <p:nvSpPr>
          <p:cNvPr id="12" name="Title 11"/>
          <p:cNvSpPr>
            <a:spLocks noGrp="1"/>
          </p:cNvSpPr>
          <p:nvPr>
            <p:ph type="title"/>
          </p:nvPr>
        </p:nvSpPr>
        <p:spPr>
          <a:xfrm>
            <a:off x="0" y="1"/>
            <a:ext cx="8382000" cy="971549"/>
          </a:xfrm>
        </p:spPr>
        <p:txBody>
          <a:bodyPr>
            <a:noAutofit/>
          </a:bodyPr>
          <a:lstStyle/>
          <a:p>
            <a:pPr algn="r"/>
            <a:r>
              <a:rPr lang="en-US" b="1"/>
              <a:t>1. SECURITY ATTACKS: </a:t>
            </a:r>
            <a:r>
              <a:rPr lang="en-US"/>
              <a:t>Active attacks</a:t>
            </a:r>
          </a:p>
        </p:txBody>
      </p:sp>
      <p:sp>
        <p:nvSpPr>
          <p:cNvPr id="6" name="Content Placeholder 5"/>
          <p:cNvSpPr>
            <a:spLocks noGrp="1"/>
          </p:cNvSpPr>
          <p:nvPr>
            <p:ph sz="quarter" idx="13"/>
          </p:nvPr>
        </p:nvSpPr>
        <p:spPr/>
        <p:txBody>
          <a:bodyPr/>
          <a:lstStyle/>
          <a:p>
            <a:endParaRPr lang="en-US"/>
          </a:p>
          <a:p>
            <a:endParaRPr lang="en-US"/>
          </a:p>
          <a:p>
            <a:endParaRPr lang="en-US"/>
          </a:p>
        </p:txBody>
      </p:sp>
      <p:pic>
        <p:nvPicPr>
          <p:cNvPr id="20"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26867" t="36198" r="19643" b="10842"/>
          <a:stretch/>
        </p:blipFill>
        <p:spPr bwMode="auto">
          <a:xfrm>
            <a:off x="0" y="2154075"/>
            <a:ext cx="4457701" cy="248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Content Placeholder 14"/>
          <p:cNvSpPr>
            <a:spLocks noGrp="1"/>
          </p:cNvSpPr>
          <p:nvPr>
            <p:ph sz="quarter" idx="14"/>
          </p:nvPr>
        </p:nvSpPr>
        <p:spPr/>
        <p:txBody>
          <a:bodyPr/>
          <a:lstStyle/>
          <a:p>
            <a:endParaRPr lang="en-US"/>
          </a:p>
        </p:txBody>
      </p:sp>
      <p:pic>
        <p:nvPicPr>
          <p:cNvPr id="23"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27548" t="36584" r="19404" b="10857"/>
          <a:stretch/>
        </p:blipFill>
        <p:spPr bwMode="auto">
          <a:xfrm>
            <a:off x="4800600" y="2160424"/>
            <a:ext cx="4114800" cy="247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ectangle 15"/>
          <p:cNvSpPr/>
          <p:nvPr/>
        </p:nvSpPr>
        <p:spPr>
          <a:xfrm>
            <a:off x="533400" y="1047750"/>
            <a:ext cx="7924800" cy="400110"/>
          </a:xfrm>
          <a:prstGeom prst="rect">
            <a:avLst/>
          </a:prstGeom>
        </p:spPr>
        <p:txBody>
          <a:bodyPr wrap="square">
            <a:spAutoFit/>
          </a:bodyPr>
          <a:lstStyle/>
          <a:p>
            <a:r>
              <a:rPr lang="en-US" sz="2000"/>
              <a:t>          Masquerade                                                        Replay</a:t>
            </a:r>
          </a:p>
        </p:txBody>
      </p:sp>
    </p:spTree>
    <p:extLst>
      <p:ext uri="{BB962C8B-B14F-4D97-AF65-F5344CB8AC3E}">
        <p14:creationId xmlns:p14="http://schemas.microsoft.com/office/powerpoint/2010/main" val="35109125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A0F7AE3F95D594EBBCBFDDF8C3AE3EC" ma:contentTypeVersion="2" ma:contentTypeDescription="Create a new document." ma:contentTypeScope="" ma:versionID="6c9ac33c9a6f2d3f06840e023ddfcbe3">
  <xsd:schema xmlns:xsd="http://www.w3.org/2001/XMLSchema" xmlns:xs="http://www.w3.org/2001/XMLSchema" xmlns:p="http://schemas.microsoft.com/office/2006/metadata/properties" xmlns:ns2="ea698f68-e4a3-4119-8942-1798ec9a9ae4" targetNamespace="http://schemas.microsoft.com/office/2006/metadata/properties" ma:root="true" ma:fieldsID="3ed5573f357102af4ad00723061e2bcd" ns2:_="">
    <xsd:import namespace="ea698f68-e4a3-4119-8942-1798ec9a9ae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698f68-e4a3-4119-8942-1798ec9a9a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6C6ACA4-87F0-4C0C-A7BE-17DF4275324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2E9F948-4605-40E6-9BBB-64768B7D24C2}">
  <ds:schemaRefs>
    <ds:schemaRef ds:uri="http://schemas.microsoft.com/sharepoint/v3/contenttype/forms"/>
  </ds:schemaRefs>
</ds:datastoreItem>
</file>

<file path=customXml/itemProps3.xml><?xml version="1.0" encoding="utf-8"?>
<ds:datastoreItem xmlns:ds="http://schemas.openxmlformats.org/officeDocument/2006/customXml" ds:itemID="{A356803B-7ECE-48CA-B0CB-3E2C2EDC8D9C}">
  <ds:schemaRefs>
    <ds:schemaRef ds:uri="ea698f68-e4a3-4119-8942-1798ec9a9ae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(16:9)</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Perspective</vt:lpstr>
      <vt:lpstr> SWE3002: Information &amp; Systems Security </vt:lpstr>
      <vt:lpstr>Overview</vt:lpstr>
      <vt:lpstr>Goals of Information Security</vt:lpstr>
      <vt:lpstr>Why Security? </vt:lpstr>
      <vt:lpstr>Attacks on Different Layers</vt:lpstr>
      <vt:lpstr>Common Types of Attacks</vt:lpstr>
      <vt:lpstr>OSI security architecture</vt:lpstr>
      <vt:lpstr>1. SECURITY ATTACKS: Passive Attacks</vt:lpstr>
      <vt:lpstr>1. SECURITY ATTACKS: Active attacks</vt:lpstr>
      <vt:lpstr>1. SECURITY ATTACKS: Active attacks</vt:lpstr>
      <vt:lpstr>2. Services Mechanisms</vt:lpstr>
      <vt:lpstr>3. SECURITY SERVICES</vt:lpstr>
      <vt:lpstr>Security policies</vt:lpstr>
      <vt:lpstr>Security policies</vt:lpstr>
      <vt:lpstr>Information Security policies</vt:lpstr>
      <vt:lpstr>Access Control</vt:lpstr>
      <vt:lpstr>Access control structures</vt:lpstr>
      <vt:lpstr>          Access Matrix for 3 users and 4 files</vt:lpstr>
      <vt:lpstr>Access Control List for files</vt:lpstr>
      <vt:lpstr>Capability list for files</vt:lpstr>
      <vt:lpstr>Access Control Structures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vitbpl</dc:creator>
  <cp:revision>1</cp:revision>
  <dcterms:created xsi:type="dcterms:W3CDTF">2006-08-16T00:00:00Z</dcterms:created>
  <dcterms:modified xsi:type="dcterms:W3CDTF">2020-08-08T11:11:43Z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0x010100BA0F7AE3F95D594EBBCBFDDF8C3AE3EC</vt:lpwstr>
  </property>
</Properties>
</file>