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sldIdLst>
    <p:sldId id="256" r:id="rId2"/>
    <p:sldId id="378" r:id="rId3"/>
    <p:sldId id="368" r:id="rId4"/>
    <p:sldId id="379" r:id="rId5"/>
    <p:sldId id="380" r:id="rId6"/>
    <p:sldId id="374" r:id="rId7"/>
    <p:sldId id="382" r:id="rId8"/>
    <p:sldId id="381" r:id="rId9"/>
    <p:sldId id="383" r:id="rId10"/>
    <p:sldId id="384" r:id="rId11"/>
    <p:sldId id="385" r:id="rId12"/>
    <p:sldId id="386" r:id="rId13"/>
    <p:sldId id="387" r:id="rId14"/>
    <p:sldId id="38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CCBD-8363-4B75-B6C3-0283E1D4B48C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32AC-F55D-43F1-9E47-3E12FCB1D85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E69F-B52C-447E-ACA5-159016C37D9B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1999-488F-4C87-A1B8-CF627A0EA887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DF8E-44C2-4898-963C-6C54C8C8F82B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45A-F13A-4982-BD3A-46CFDF9CE509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4040-A5A9-48D4-9DD8-232DAEA0725F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DB4-208C-4C7E-9FFA-3B2C539B51F3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674-82FA-4768-9D17-28B570836D6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72F2-B9AF-4277-9A66-2BBFF5AD5B0A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FB57-E3C1-40A3-85AD-02F2C8821F4D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0C4B949-153E-4F03-9EA6-F9C11FE671F0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95350"/>
            <a:ext cx="8686800" cy="1565269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4000" b="1" dirty="0" smtClean="0"/>
              <a:t>SWE3002:</a:t>
            </a:r>
            <a:br>
              <a:rPr lang="en-US" sz="4000" b="1" dirty="0" smtClean="0"/>
            </a:br>
            <a:r>
              <a:rPr lang="en-US" sz="4000" b="1" dirty="0" smtClean="0"/>
              <a:t>Information </a:t>
            </a:r>
            <a:r>
              <a:rPr lang="en-US" sz="4000" b="1" dirty="0"/>
              <a:t>&amp; Systems Security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Module </a:t>
            </a:r>
            <a:r>
              <a:rPr lang="en-IN" dirty="0"/>
              <a:t>2</a:t>
            </a:r>
            <a:r>
              <a:rPr lang="en-IN" dirty="0" smtClean="0"/>
              <a:t>  DES</a:t>
            </a:r>
          </a:p>
          <a:p>
            <a:pPr algn="ctr"/>
            <a:r>
              <a:rPr lang="en-IN" dirty="0" err="1" smtClean="0">
                <a:solidFill>
                  <a:schemeClr val="tx2"/>
                </a:solidFill>
              </a:rPr>
              <a:t>Prof.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Jayasudha</a:t>
            </a:r>
            <a:r>
              <a:rPr lang="en-IN" dirty="0" smtClean="0">
                <a:solidFill>
                  <a:schemeClr val="tx2"/>
                </a:solidFill>
              </a:rPr>
              <a:t> M, 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315200" cy="865573"/>
          </a:xfrm>
        </p:spPr>
        <p:txBody>
          <a:bodyPr/>
          <a:lstStyle/>
          <a:p>
            <a:r>
              <a:rPr lang="en-US" dirty="0" smtClean="0"/>
              <a:t>DES round f(.)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23950"/>
            <a:ext cx="3832206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33432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1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S-boxes are the only </a:t>
            </a:r>
            <a:r>
              <a:rPr lang="en-US" i="1" dirty="0"/>
              <a:t>non-linear </a:t>
            </a:r>
            <a:r>
              <a:rPr lang="en-US" dirty="0"/>
              <a:t>elements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6550"/>
            <a:ext cx="54197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2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315200" cy="86557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81150"/>
            <a:ext cx="7315200" cy="19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386715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B=101111</a:t>
            </a:r>
          </a:p>
          <a:p>
            <a:r>
              <a:rPr lang="en-US" sz="2800" dirty="0" smtClean="0"/>
              <a:t>B=011011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83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 dirty="0" smtClean="0"/>
              <a:t>DES Key Generation(K1—K16)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0714"/>
            <a:ext cx="6858000" cy="370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0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/>
          <a:lstStyle/>
          <a:p>
            <a:r>
              <a:rPr lang="en-US" dirty="0" smtClean="0"/>
              <a:t>DES Permuted choice 1 and 2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23950"/>
            <a:ext cx="2895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28950"/>
            <a:ext cx="3657600" cy="200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038600" y="150495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12001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4027487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3322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315200" cy="865573"/>
          </a:xfrm>
        </p:spPr>
        <p:txBody>
          <a:bodyPr/>
          <a:lstStyle/>
          <a:p>
            <a:r>
              <a:rPr lang="en-US" dirty="0" smtClean="0"/>
              <a:t>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 n-bit plaintext blocks to n-bit </a:t>
            </a:r>
            <a:r>
              <a:rPr lang="en-US" dirty="0" smtClean="0"/>
              <a:t>ciphertext blocks </a:t>
            </a:r>
            <a:r>
              <a:rPr lang="en-US" dirty="0"/>
              <a:t>(n = block length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For n-bit plaintext and ciphertext blocks and </a:t>
            </a:r>
            <a:r>
              <a:rPr lang="en-US" dirty="0" smtClean="0"/>
              <a:t>a fixed </a:t>
            </a:r>
            <a:r>
              <a:rPr lang="en-US" dirty="0"/>
              <a:t>key, the encryption function is a bijection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E :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x K → C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for all key k ∈ K, E(x, k) is </a:t>
            </a:r>
            <a:r>
              <a:rPr lang="en-US" dirty="0" smtClean="0"/>
              <a:t>an invertible </a:t>
            </a:r>
            <a:r>
              <a:rPr lang="en-US" dirty="0"/>
              <a:t>mapping, written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The inverse mapping is the decryption function</a:t>
            </a:r>
            <a:r>
              <a:rPr lang="en-US" dirty="0" smtClean="0"/>
              <a:t>, y </a:t>
            </a:r>
            <a:r>
              <a:rPr lang="en-US" dirty="0"/>
              <a:t>= </a:t>
            </a:r>
            <a:r>
              <a:rPr lang="en-US" dirty="0" err="1"/>
              <a:t>D</a:t>
            </a:r>
            <a:r>
              <a:rPr lang="en-US" baseline="-25000" dirty="0" err="1"/>
              <a:t>k</a:t>
            </a:r>
            <a:r>
              <a:rPr lang="en-US" dirty="0"/>
              <a:t>(x) </a:t>
            </a:r>
            <a:br>
              <a:rPr lang="en-US" dirty="0"/>
            </a:br>
            <a:r>
              <a:rPr lang="en-US" dirty="0"/>
              <a:t>denotes the decryption of plaintext </a:t>
            </a:r>
            <a:r>
              <a:rPr lang="en-US" dirty="0" smtClean="0"/>
              <a:t>x under </a:t>
            </a:r>
            <a:r>
              <a:rPr lang="en-US" dirty="0"/>
              <a:t>k.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317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 specifications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1F31C2-0A1E-46D5-AE26-BF3EEE288B6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95350"/>
            <a:ext cx="7315200" cy="3608070"/>
          </a:xfrm>
        </p:spPr>
        <p:txBody>
          <a:bodyPr/>
          <a:lstStyle/>
          <a:p>
            <a:r>
              <a:rPr lang="en-US" dirty="0"/>
              <a:t>64-bit block </a:t>
            </a:r>
            <a:r>
              <a:rPr lang="en-US" dirty="0" smtClean="0"/>
              <a:t>cipher</a:t>
            </a:r>
          </a:p>
          <a:p>
            <a:r>
              <a:rPr lang="en-US" dirty="0" smtClean="0"/>
              <a:t> </a:t>
            </a:r>
            <a:r>
              <a:rPr lang="en-US" dirty="0"/>
              <a:t>56-bit key (the key is technically 64 bits but </a:t>
            </a:r>
            <a:r>
              <a:rPr lang="en-US" dirty="0" smtClean="0"/>
              <a:t>8 are </a:t>
            </a:r>
            <a:r>
              <a:rPr lang="en-US" dirty="0"/>
              <a:t>used as parity bits for error </a:t>
            </a:r>
            <a:r>
              <a:rPr lang="en-US" dirty="0" smtClean="0"/>
              <a:t>correcting making </a:t>
            </a:r>
            <a:r>
              <a:rPr lang="en-US" dirty="0"/>
              <a:t>the effective security equivalent to </a:t>
            </a:r>
            <a:r>
              <a:rPr lang="en-US" dirty="0" smtClean="0"/>
              <a:t>a 56-bit </a:t>
            </a:r>
            <a:r>
              <a:rPr lang="en-US" dirty="0"/>
              <a:t>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16 round </a:t>
            </a:r>
            <a:r>
              <a:rPr lang="en-US" dirty="0" err="1"/>
              <a:t>Feistel</a:t>
            </a:r>
            <a:r>
              <a:rPr lang="en-US" dirty="0"/>
              <a:t> </a:t>
            </a:r>
            <a:r>
              <a:rPr lang="en-US" dirty="0" smtClean="0"/>
              <a:t>cipher</a:t>
            </a:r>
          </a:p>
          <a:p>
            <a:r>
              <a:rPr lang="en-US" dirty="0" smtClean="0"/>
              <a:t> </a:t>
            </a:r>
            <a:r>
              <a:rPr lang="en-US" dirty="0"/>
              <a:t>The round function requires 48 bits of input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Uses 8 S-boxes of 6-bits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 </a:t>
            </a:r>
            <a:r>
              <a:rPr lang="en-US" dirty="0"/>
              <a:t>Different 48 </a:t>
            </a:r>
            <a:r>
              <a:rPr lang="en-US" dirty="0" err="1"/>
              <a:t>subkey</a:t>
            </a:r>
            <a:r>
              <a:rPr lang="en-US" dirty="0"/>
              <a:t> used for each round 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38550"/>
            <a:ext cx="4395788" cy="16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5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7315200" cy="865573"/>
          </a:xfrm>
        </p:spPr>
        <p:txBody>
          <a:bodyPr/>
          <a:lstStyle/>
          <a:p>
            <a:r>
              <a:rPr lang="en-US" dirty="0" smtClean="0"/>
              <a:t>Key length in DES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550"/>
            <a:ext cx="7315200" cy="23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1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 dirty="0" smtClean="0"/>
              <a:t>DES Rounds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00150"/>
            <a:ext cx="469366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315200" cy="865573"/>
          </a:xfrm>
        </p:spPr>
        <p:txBody>
          <a:bodyPr/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6" y="1200150"/>
            <a:ext cx="36576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31099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262312" y="13906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62312" y="2832100"/>
            <a:ext cx="1690688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 dirty="0" smtClean="0"/>
              <a:t>Key generation cont.,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68" y="1200150"/>
            <a:ext cx="2568864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81300"/>
            <a:ext cx="2971799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2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315200" cy="865573"/>
          </a:xfrm>
        </p:spPr>
        <p:txBody>
          <a:bodyPr/>
          <a:lstStyle/>
          <a:p>
            <a:r>
              <a:rPr lang="en-US" dirty="0" smtClean="0"/>
              <a:t>Initial Permutation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60240"/>
            <a:ext cx="7315200" cy="2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93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 dirty="0" smtClean="0"/>
              <a:t>Final Permutation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4864"/>
            <a:ext cx="7315200" cy="267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4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EED05-29B8-4021-B93F-3E6A902CA9E3}"/>
</file>

<file path=customXml/itemProps2.xml><?xml version="1.0" encoding="utf-8"?>
<ds:datastoreItem xmlns:ds="http://schemas.openxmlformats.org/officeDocument/2006/customXml" ds:itemID="{00BC4AC2-7F75-4B2A-99DE-540340D32FDF}"/>
</file>

<file path=customXml/itemProps3.xml><?xml version="1.0" encoding="utf-8"?>
<ds:datastoreItem xmlns:ds="http://schemas.openxmlformats.org/officeDocument/2006/customXml" ds:itemID="{F6C56FE3-8F88-4DD7-BDDE-D8CC40328FF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183</Words>
  <Application>Microsoft Office PowerPoint</Application>
  <PresentationFormat>On-screen Show (16:9)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 SWE3002: Information &amp; Systems Security </vt:lpstr>
      <vt:lpstr>Block Cipher</vt:lpstr>
      <vt:lpstr>DES specifications</vt:lpstr>
      <vt:lpstr>Key length in DES</vt:lpstr>
      <vt:lpstr>DES Rounds</vt:lpstr>
      <vt:lpstr>Key Generation</vt:lpstr>
      <vt:lpstr>Key generation cont.,</vt:lpstr>
      <vt:lpstr>Initial Permutation</vt:lpstr>
      <vt:lpstr>Final Permutation</vt:lpstr>
      <vt:lpstr>DES round f(.) function</vt:lpstr>
      <vt:lpstr>S-boxes</vt:lpstr>
      <vt:lpstr>Example</vt:lpstr>
      <vt:lpstr>DES Key Generation(K1—K16)</vt:lpstr>
      <vt:lpstr>DES Permuted choice 1 and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180</cp:revision>
  <dcterms:created xsi:type="dcterms:W3CDTF">2006-08-16T00:00:00Z</dcterms:created>
  <dcterms:modified xsi:type="dcterms:W3CDTF">2020-08-04T19:05:45Z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