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2" r:id="rId4"/>
  </p:sldMasterIdLst>
  <p:notesMasterIdLst>
    <p:notesMasterId r:id="rId30"/>
  </p:notesMasterIdLst>
  <p:sldIdLst>
    <p:sldId id="256" r:id="rId5"/>
    <p:sldId id="368" r:id="rId6"/>
    <p:sldId id="374" r:id="rId7"/>
    <p:sldId id="377" r:id="rId8"/>
    <p:sldId id="378" r:id="rId9"/>
    <p:sldId id="379" r:id="rId10"/>
    <p:sldId id="375" r:id="rId11"/>
    <p:sldId id="376" r:id="rId12"/>
    <p:sldId id="328" r:id="rId13"/>
    <p:sldId id="380" r:id="rId14"/>
    <p:sldId id="384" r:id="rId15"/>
    <p:sldId id="382" r:id="rId16"/>
    <p:sldId id="383" r:id="rId17"/>
    <p:sldId id="385" r:id="rId18"/>
    <p:sldId id="388" r:id="rId19"/>
    <p:sldId id="391" r:id="rId20"/>
    <p:sldId id="390" r:id="rId21"/>
    <p:sldId id="389" r:id="rId22"/>
    <p:sldId id="392" r:id="rId23"/>
    <p:sldId id="393" r:id="rId24"/>
    <p:sldId id="394" r:id="rId25"/>
    <p:sldId id="397" r:id="rId26"/>
    <p:sldId id="395" r:id="rId27"/>
    <p:sldId id="396" r:id="rId28"/>
    <p:sldId id="398" r:id="rId2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803A1FB-5F05-4C9F-90AC-83FF96C2AD7C}" v="3" dt="2020-08-08T11:20:49.336"/>
    <p1510:client id="{B2FD9E49-457C-484A-8C8C-35EF5A14D64D}" v="2" dt="2020-08-08T17:33:10.502"/>
    <p1510:client id="{FD959BB1-4480-40E9-BEBF-FFD97CEF7999}" v="1" dt="2020-08-08T11:19:13.67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microsoft.com/office/2016/11/relationships/changesInfo" Target="changesInfos/changesInfo1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THAPATI JYOSHNA" userId="S::pathapati.jyoshna2017@vitstudent.ac.in::555dcaf1-e2f7-494c-9fcf-5cd780f35520" providerId="AD" clId="Web-{5803A1FB-5F05-4C9F-90AC-83FF96C2AD7C}"/>
    <pc:docChg chg="modSld">
      <pc:chgData name="PATHAPATI JYOSHNA" userId="S::pathapati.jyoshna2017@vitstudent.ac.in::555dcaf1-e2f7-494c-9fcf-5cd780f35520" providerId="AD" clId="Web-{5803A1FB-5F05-4C9F-90AC-83FF96C2AD7C}" dt="2020-08-08T11:20:49.336" v="2" actId="1076"/>
      <pc:docMkLst>
        <pc:docMk/>
      </pc:docMkLst>
      <pc:sldChg chg="modSp">
        <pc:chgData name="PATHAPATI JYOSHNA" userId="S::pathapati.jyoshna2017@vitstudent.ac.in::555dcaf1-e2f7-494c-9fcf-5cd780f35520" providerId="AD" clId="Web-{5803A1FB-5F05-4C9F-90AC-83FF96C2AD7C}" dt="2020-08-08T11:20:49.336" v="2" actId="1076"/>
        <pc:sldMkLst>
          <pc:docMk/>
          <pc:sldMk cId="63601792" sldId="256"/>
        </pc:sldMkLst>
        <pc:spChg chg="mod">
          <ac:chgData name="PATHAPATI JYOSHNA" userId="S::pathapati.jyoshna2017@vitstudent.ac.in::555dcaf1-e2f7-494c-9fcf-5cd780f35520" providerId="AD" clId="Web-{5803A1FB-5F05-4C9F-90AC-83FF96C2AD7C}" dt="2020-08-08T11:20:49.336" v="2" actId="1076"/>
          <ac:spMkLst>
            <pc:docMk/>
            <pc:sldMk cId="63601792" sldId="256"/>
            <ac:spMk id="2" creationId="{00000000-0000-0000-0000-000000000000}"/>
          </ac:spMkLst>
        </pc:spChg>
      </pc:sldChg>
    </pc:docChg>
  </pc:docChgLst>
  <pc:docChgLst>
    <pc:chgData name="SAI PRASHANTH P" userId="S::psai.prashanth2017@vitstudent.ac.in::8f48473f-d1c8-4c5a-a789-a285843012bf" providerId="AD" clId="Web-{B2FD9E49-457C-484A-8C8C-35EF5A14D64D}"/>
    <pc:docChg chg="addSld">
      <pc:chgData name="SAI PRASHANTH P" userId="S::psai.prashanth2017@vitstudent.ac.in::8f48473f-d1c8-4c5a-a789-a285843012bf" providerId="AD" clId="Web-{B2FD9E49-457C-484A-8C8C-35EF5A14D64D}" dt="2020-08-08T17:33:10.502" v="1"/>
      <pc:docMkLst>
        <pc:docMk/>
      </pc:docMkLst>
      <pc:sldChg chg="new">
        <pc:chgData name="SAI PRASHANTH P" userId="S::psai.prashanth2017@vitstudent.ac.in::8f48473f-d1c8-4c5a-a789-a285843012bf" providerId="AD" clId="Web-{B2FD9E49-457C-484A-8C8C-35EF5A14D64D}" dt="2020-08-08T17:26:11.594" v="0"/>
        <pc:sldMkLst>
          <pc:docMk/>
          <pc:sldMk cId="2540476098" sldId="397"/>
        </pc:sldMkLst>
      </pc:sldChg>
      <pc:sldChg chg="new">
        <pc:chgData name="SAI PRASHANTH P" userId="S::psai.prashanth2017@vitstudent.ac.in::8f48473f-d1c8-4c5a-a789-a285843012bf" providerId="AD" clId="Web-{B2FD9E49-457C-484A-8C8C-35EF5A14D64D}" dt="2020-08-08T17:33:10.502" v="1"/>
        <pc:sldMkLst>
          <pc:docMk/>
          <pc:sldMk cId="3894832739" sldId="398"/>
        </pc:sldMkLst>
      </pc:sldChg>
    </pc:docChg>
  </pc:docChgLst>
  <pc:docChgLst>
    <pc:chgData name="PATHAPATI JYOSHNA" userId="S::pathapati.jyoshna2017@vitstudent.ac.in::555dcaf1-e2f7-494c-9fcf-5cd780f35520" providerId="AD" clId="Web-{FD959BB1-4480-40E9-BEBF-FFD97CEF7999}"/>
    <pc:docChg chg="modSld">
      <pc:chgData name="PATHAPATI JYOSHNA" userId="S::pathapati.jyoshna2017@vitstudent.ac.in::555dcaf1-e2f7-494c-9fcf-5cd780f35520" providerId="AD" clId="Web-{FD959BB1-4480-40E9-BEBF-FFD97CEF7999}" dt="2020-08-08T11:19:13.672" v="0" actId="1076"/>
      <pc:docMkLst>
        <pc:docMk/>
      </pc:docMkLst>
      <pc:sldChg chg="modSp">
        <pc:chgData name="PATHAPATI JYOSHNA" userId="S::pathapati.jyoshna2017@vitstudent.ac.in::555dcaf1-e2f7-494c-9fcf-5cd780f35520" providerId="AD" clId="Web-{FD959BB1-4480-40E9-BEBF-FFD97CEF7999}" dt="2020-08-08T11:19:13.672" v="0" actId="1076"/>
        <pc:sldMkLst>
          <pc:docMk/>
          <pc:sldMk cId="63601792" sldId="256"/>
        </pc:sldMkLst>
        <pc:spChg chg="mod">
          <ac:chgData name="PATHAPATI JYOSHNA" userId="S::pathapati.jyoshna2017@vitstudent.ac.in::555dcaf1-e2f7-494c-9fcf-5cd780f35520" providerId="AD" clId="Web-{FD959BB1-4480-40E9-BEBF-FFD97CEF7999}" dt="2020-08-08T11:19:13.672" v="0" actId="1076"/>
          <ac:spMkLst>
            <pc:docMk/>
            <pc:sldMk cId="63601792" sldId="256"/>
            <ac:spMk id="2" creationId="{00000000-0000-0000-0000-000000000000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4.20712" units="1/cm"/>
          <inkml:channelProperty channel="Y" name="resolution" value="44.39306" units="1/cm"/>
        </inkml:channelProperties>
      </inkml:inkSource>
      <inkml:timestamp xml:id="ts0" timeString="2020-07-16T06:07:08.71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2865 6065,'19'0,"-1"0,19 0,1 0,-1 0,19 0,-1 0,1 0,-19 0,38 0,-1 0,19 0,19 0,37 0,0 0,18 18,0 1,1-19,-1 19,-18-19,0 0,-19 18,19-18,-37 0,-1 0,-18 0,-18 0,-20 0,1 0,0 0,-19 0,19 0,0 0,0 0,0 0,18 0,-18 0,18 0,1 0,-20 0,1 0,19 0,-20 0,20 0,-1 0,19 0,56 0,0 0,37 0,-74 0,36 0,-17 0,-57 0,-37 0,0 0,-18 0,0 0,-1 0,1 0,-1 0,1 0,18 0,0 0,1 0,-1 0,-18 0,36 0,20-18,18-1,-19 0,-18 1,18-1,-18 19,37 0,-37-18,-37 18,-1 0,-18-19,19 19,-1 0,1 0,0 0,-1 0,1 0,-1 0</inkml:trace>
  <inkml:trace contextRef="#ctx0" brushRef="#br0" timeOffset="3128.15">2325 3888,'19'0,"0"0,36 0,38 0,38 19,-20 18,-55-18,19-19,-1 0,0 0,38 0,-19 18,37-18,19 0,-19 0,-37 0,56 0,-93 0,-19-18,-18 18,-19-19,18 19,1 0</inkml:trace>
  <inkml:trace contextRef="#ctx0" brushRef="#br0" timeOffset="4968.76">8985 3963,'19'0,"37"0,74 0,93 18,19 1,0-19,37 37,37-37,1 37,-1-18,93-19,-37 18,-55 1,-94-19,0 37,-37-37,-37 0,-56 0,-37 0,-19 0,37-37,-18 37,0-19,-19 19,-18-18,-1 18,20-19,-20 19,1 0,-1-18,1 18,0 0,18-19,-19 19,1-19,37 1,37-19,-56 18,19 0,-19-18,19 19,18-1,1-37,-38 19,0 37,-18-37,-1 18,19-37,1-37,-38 37,18 19,20-56,17 0,-36 37,-19 19,19 0,-19 18,0 1</inkml:trace>
  <inkml:trace contextRef="#ctx0" brushRef="#br0" timeOffset="5959.91">12036 2158,'0'0,"-111"0,-38 0,56 0,-37 0,37 0,-19 0,38 0,-38 19,38-1,-1-18,-36 37,-1-18,38 0,-19 18,0 0,18-18,19 18,19-19,-19 1,19 0,-19-1,19 19,0 1,0-20,-19 19,19 1,-1-1,-17 0,17 19,1 0,0 18,0-37,18 19,-18 37,18-37,1 0,18 0,-19-1,19 1,-18-19,18 19,0 0,0-19,0 0,0-18,0 0,0 18,18-19,1 20,-1-20,1 20,0-1,18-19,19 20,-1 17,57-17,18 36,-18-37,74 19,-37-19,0 19,55-37,-18-1,-74 1,18-19,-18 0,-1 0,-18 0,0-37,-18 37,-19-56,-38 37,38-18,-19 0,0 0,19-1,-37 20,18-38,-18 37,-1 1,20-19,-20 18,19-18,-18 0,0 37,-1-19,1 19,-19-19,18 1,1 18,-19-19</inkml:trace>
  <inkml:trace contextRef="#ctx0" brushRef="#br0" timeOffset="7192.84">18473 3888,'19'0,"55"0,1 0,18 0,18 0,-18 0,56 0,0 19,-19-19,-37 0,19 0,-19 0,37 0,75-19,-38 19,38-18,-38 18,19-19,56 19,-37 0,-56 0,-75-19,-18 1,-38 18,-18-19</inkml:trace>
  <inkml:trace contextRef="#ctx0" brushRef="#br0" timeOffset="8520.94">10455 4093,'0'18,"0"1,0 37,19 0,18 18,-18 0,18 19,0 0,0 19,0-38,-18-36,18 55,-18-56,-1 0,1 0,0 1,-1-1,1-37,-19 37,0-18</inkml:trace>
  <inkml:trace contextRef="#ctx0" brushRef="#br0" timeOffset="9730.48">10474 4111,'0'56,"-19"-19,-18 38,18-19,1 37,-38-19,37 19,-18-37,37 0,-18-19,-1 0,0-18,19-1,0-36,0-1,0-18,0 0,0-19</inkml:trace>
  <inkml:trace contextRef="#ctx0" brushRef="#br0" timeOffset="11312.98">10567 4149,'18'18,"20"19,-1-18,0 18,0-18,-37-1,37-18,-18 19,0-19,-19 19,37-19,-19 0,1 18,0-18,-1 0,1 0,-1 19,1-19,-19 18,19-18</inkml:trace>
  <inkml:trace contextRef="#ctx0" brushRef="#br0" timeOffset="12873.82">18622 4111,'0'19,"0"18,0-18,0 37,0-1,0 20,0 36,-18-36,18 18,-19 37,19-18,-37-19,37 18,-19-55,19 0,-19-37,19 18,0-56,0-37,0 1,0-1,19-37</inkml:trace>
  <inkml:trace contextRef="#ctx0" brushRef="#br0" timeOffset="13792.94">18529 4093,'0'18,"-37"57,0-38,-19 37,37-18,-37 0,38-19,-19 19,18 0,0-19,1-18,18-1,-19 1,19-38,0 1,0-20,19-17,-1-1,1 0</inkml:trace>
  <inkml:trace contextRef="#ctx0" brushRef="#br0" timeOffset="14386.65">18548 4204,'18'0,"1"19,0 18,18 0,-37-18,37 0,-18 18,-1 0,1 0,18 19,0-19,0 0,19 38,19-1,-38 1,37-1,1-18,-38-19,0 19,0-56,-37 37,37-37,-37-37,0 18,0 1</inkml:trace>
  <inkml:trace contextRef="#ctx0" brushRef="#br0" timeOffset="18640.07">2921 7014,'18'0,"75"0,56 0,-19 0,1 18,-38 1,18-1,38-18,-37 19,37-19,-38 19,57-1,-57-18,1 19,-19-19,-19 0,57 0,-20 0,19 18,-18-18,74 0,-37 19,18-19,1 19,36-19,-18 18,0-18,19 0,-56 0,0 0,-19 0,-37 0,-19 0,-18 0,0 0,-37 0,36 0,-17 0,17 0,-17 0,36 0,0 0,1 0,-19 0,-1 0,-36 0,18 0,-37-18,19 18</inkml:trace>
  <inkml:trace contextRef="#ctx0" brushRef="#br0" timeOffset="20408.66">2009 8000,'19'0,"18"0,19 0,18 0,38 0,-38 0,56 0,-37 0,38 18,-38-18,37 0,-56 0,1 0,-1 0,-18 0,0 0,-38 0,38 0,-19 0,38 0,-19 0,37 0,0 0,0 0,-19 19,1-19,-1 0,0 0,38 18,18-18,-37 0,56 0,0 19,37-19,-37 19,18-19,-18 18,0-18,-38 0,-36 19,-1-19,-18 0,0 0,0 0,18 18,1-18,36 19,19 0,-18-1,-19 1,-19-19,38 18,-38-18,1 19,37-19,-38 0,0 19,38-19,-19 0,-19 0,38 0,-38 0,57 18,-20-18,1 19,-19-19,0 0,-37 0,0 0,-19 0,-19 0,1 0</inkml:trace>
  <inkml:trace contextRef="#ctx0" brushRef="#br0" timeOffset="22456.39">2344 10995,'37'0,"75"0,18 0,19 0,0 0,0 0,-1 0,38 0,-37 0,0 18,19-18,-38 19,19-1,-19-18,-56 19,38-19,-56 0,18 0,0 0,-18 0,19 0,-1 0,1 0,-1 0,0 0,1 0,18 19,0-19,-37 0,18 0,0 0,-18 0,19 0,18 18,0-18,18 19,1-19,18 19,38-1,-57-18,38 37,0-37,0 0,-19 0,-18 0,-38 0,0 0,1 0,-38 0,0 0,19 0,-19 0,-18 0,-1 0,1 0,0 0,-1 0,1 0,-1 0,20 0,-1 0,0 0,0 0,19 0,-19 0,19 0,0 0,0 0,37 0,-19 0,-18 0,0 0,0 0,-19 0,0 0,37 0,19 0,0 0,-18 0,-19 0,-38 0,1 0,-1 0</inkml:trace>
  <inkml:trace contextRef="#ctx0" brushRef="#br0" timeOffset="24785.83">4986 5302,'56'0,"74"0,-56 0,19 0,-18 0,-20 0,1 0,0 0,-19 0,0 0,-18 0,0 0,-1 0,1 0,-1 0,1 0,-19-19</inkml:trace>
  <inkml:trace contextRef="#ctx0" brushRef="#br0" timeOffset="24983.97">5879 5209,'0'0,"18"0,-18-19,19 19,-19-18,19 18</inkml:trace>
  <inkml:trace contextRef="#ctx0" brushRef="#br0" timeOffset="27231.97">2679 5042,'0'18,"-19"-18,19 19,0-1,0 20,-18-1,18 19,-19-1,19 1,0 0,0 0,0 0,0-19,0-19,0 20,0-20,0 1,0-1,0 1,0 0,0-1,0 19,0-18,19 0,-1 18,-18 0,0-18,0-1,0 1</inkml:trace>
  <inkml:trace contextRef="#ctx0" brushRef="#br0" timeOffset="29503.62">2698 5079,'37'0,"0"0,0 0,19 0,0 0,-19 0,19 0,0 0,-19 0,19 0,-19 0,37 0,-18 0,0 0,18 0,1 0,-1 0,-18 0,0 0,18 0,-37 0,19 0,-19 0,19 0,-19 0,1 0,-20 0,38 0,-19 0,19-19,-37 19,36 0,1-18,0 18,-19 0,38 0,-1 0,38 0,-1 0,38 0,37 18,-37-18,18 0,-36 19,-20-1,-18-18,19 0,-38 0,1 0,-19 0,18 0,0 0,-18 0,0 0,18-18,-18 18,19 0,-1 0,112-19,-56 19,19 0,-19-18,19-1,0 0,-19 19,-37 0,-18 0,55 0,-37 0,-19 0,-18 0,-19 0,1 0,-20 0,19 0,1 0,-20 0,1 0,-1 0,20 0,-1 0,0 0,-18 0,18 0,19 0,-1 0,1 0,0 0,37 0,0 19,-37-19,0 0,-38 19,1-19,0 0,-1 0,-18 18,0 19,0 19,37-19,-18 38,-19-19,37-1,-18 1,-19 0,18 18,20 1,-20-38,-18 0,19 0,-1 1,-18-1,0 0,19-37,0 0,-19 19,-19-19,0 0,1 0,-1 0,1 18,-1-18,-18 0,0 38,-19-20,0 1,19-1,-19 1,19 0,-38-1,19 1,1-1,-1-18,0 19,0-19,19 19,0-1,-19 1,0-19,0 0,19 0,19 0,-1 0,-18 0,37 18,-19-18,1 0,-1 0,0 0</inkml:trace>
  <inkml:trace contextRef="#ctx0" brushRef="#br0" timeOffset="61752.28">9209 5786,'18'0,"38"0,19 0,-1 0,19 0,-19-19,38 19,-19 0,0-19,-37 19,-19-18,0 18,1 0,-20 0,38-19,-37 19,18 0,-19 0</inkml:trace>
  <inkml:trace contextRef="#ctx0" brushRef="#br0" timeOffset="63120.63">10027 5600,'56'18,"56"19,-19 1,-19-1,-18-37,-37 18,-1-18,1 0,-1 0,1 0,0 0,18 0,-19 19,1-19,-38 0,1 0,-38 0,37 19,-18 18,0-18,0-1,0 38,-1-37,1-1,19 1,-20-1,1 1,37 0,-18-19,-1 18,0-18,19 19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095501-73F2-41BA-85CC-22557878FAFE}" type="datetimeFigureOut">
              <a:rPr lang="en-IN" smtClean="0"/>
              <a:t>08-08-2020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6130DD-32EB-4721-81EC-BC5717B4C7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72490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30766" indent="-281064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24255" indent="-224851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573957" indent="-224851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23659" indent="-224851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473361" indent="-22485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23062" indent="-22485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372764" indent="-22485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22466" indent="-22485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A15B3198-73E6-4BD0-ACEA-8A74298A5364}" type="slidenum">
              <a:rPr lang="en-AU" altLang="en-US">
                <a:solidFill>
                  <a:prstClr val="black"/>
                </a:solidFill>
                <a:latin typeface="Calibri" pitchFamily="34" charset="0"/>
              </a:rPr>
              <a:pPr eaLnBrk="1" hangingPunct="1"/>
              <a:t>6</a:t>
            </a:fld>
            <a:endParaRPr lang="en-AU" altLang="en-US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AU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30766" indent="-281064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24255" indent="-224851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573957" indent="-224851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23659" indent="-224851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473361" indent="-22485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23062" indent="-22485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372764" indent="-22485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22466" indent="-22485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439462CA-881D-4AD7-AC91-237877344454}" type="slidenum">
              <a:rPr lang="en-AU" altLang="en-US">
                <a:solidFill>
                  <a:prstClr val="black"/>
                </a:solidFill>
                <a:latin typeface="Calibri" pitchFamily="34" charset="0"/>
              </a:rPr>
              <a:pPr eaLnBrk="1" hangingPunct="1"/>
              <a:t>10</a:t>
            </a:fld>
            <a:endParaRPr lang="en-AU" altLang="en-US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65539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40" name="Rectangle 1027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>
              <a:latin typeface="Times-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6130DD-32EB-4721-81EC-BC5717B4C7AA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01130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30766" indent="-281064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24255" indent="-224851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573957" indent="-224851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23659" indent="-224851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473361" indent="-22485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23062" indent="-22485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372764" indent="-22485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22466" indent="-22485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17A646F3-E063-45E9-BB34-F5134CE3EA0D}" type="slidenum">
              <a:rPr lang="en-AU" altLang="en-US">
                <a:solidFill>
                  <a:prstClr val="black"/>
                </a:solidFill>
                <a:latin typeface="Calibri" pitchFamily="34" charset="0"/>
              </a:rPr>
              <a:pPr eaLnBrk="1" hangingPunct="1"/>
              <a:t>15</a:t>
            </a:fld>
            <a:endParaRPr lang="en-AU" altLang="en-US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AU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30766" indent="-281064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24255" indent="-224851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573957" indent="-224851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23659" indent="-224851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473361" indent="-22485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23062" indent="-22485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372764" indent="-22485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22466" indent="-22485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F2AAA800-DE1A-43C6-AC16-C216E2A43E31}" type="slidenum">
              <a:rPr lang="en-AU" altLang="en-US">
                <a:solidFill>
                  <a:prstClr val="black"/>
                </a:solidFill>
                <a:latin typeface="Calibri" pitchFamily="34" charset="0"/>
              </a:rPr>
              <a:pPr eaLnBrk="1" hangingPunct="1"/>
              <a:t>18</a:t>
            </a:fld>
            <a:endParaRPr lang="en-AU" altLang="en-US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30766" indent="-281064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24255" indent="-224851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573957" indent="-224851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23659" indent="-224851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473361" indent="-22485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23062" indent="-22485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372764" indent="-22485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22466" indent="-22485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06B36F2D-914A-4C09-95DD-80759646C95F}" type="slidenum">
              <a:rPr lang="en-AU" altLang="en-US">
                <a:solidFill>
                  <a:prstClr val="black"/>
                </a:solidFill>
                <a:latin typeface="Calibri" pitchFamily="34" charset="0"/>
              </a:rPr>
              <a:pPr eaLnBrk="1" hangingPunct="1"/>
              <a:t>22</a:t>
            </a:fld>
            <a:endParaRPr lang="en-AU" altLang="en-US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87468"/>
            <a:ext cx="7315200" cy="1946269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874898"/>
            <a:ext cx="7315200" cy="858474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4CCBD-8363-4B75-B6C3-0283E1D4B48C}" type="datetime1">
              <a:rPr lang="en-US" smtClean="0"/>
              <a:t>8/8/2020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>
          <a:xfrm>
            <a:off x="5638800" y="4781550"/>
            <a:ext cx="2246489" cy="225920"/>
          </a:xfrm>
        </p:spPr>
        <p:txBody>
          <a:bodyPr/>
          <a:lstStyle>
            <a:lvl1pPr algn="ctr"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r>
              <a:rPr lang="en-US"/>
              <a:t>Prof.Punitha.K, VIT Chennai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132AC-F55D-43F1-9E47-3E12FCB1D852}" type="datetime1">
              <a:rPr lang="en-US" smtClean="0"/>
              <a:t>8/8/2020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Prof.Punitha.K, VIT Chennai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1" y="1370032"/>
            <a:ext cx="1492499" cy="336334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370032"/>
            <a:ext cx="5241476" cy="336334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5E69F-B52C-447E-ACA5-159016C37D9B}" type="datetime1">
              <a:rPr lang="en-US" smtClean="0"/>
              <a:t>8/8/2020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Prof.Punitha.K, VIT Chennai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31999-488F-4C87-A1B8-CF627A0EA887}" type="datetime1">
              <a:rPr lang="en-US" smtClean="0"/>
              <a:t>8/8/2020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77000" y="4781550"/>
            <a:ext cx="2246489" cy="225920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r>
              <a:rPr lang="en-US"/>
              <a:t>Prof.Punitha.K, VIT Chennai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763179"/>
            <a:ext cx="7315200" cy="970194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898823"/>
            <a:ext cx="7315200" cy="82382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BDF8E-44C2-4898-963C-6C54C8C8F82B}" type="datetime1">
              <a:rPr lang="en-US" smtClean="0"/>
              <a:t>8/8/2020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Prof.Punitha.K, VIT Chennai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5545A-F13A-4982-BD3A-46CFDF9CE509}" type="datetime1">
              <a:rPr lang="en-US" smtClean="0"/>
              <a:t>8/8/2020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Prof.Punitha.K, VIT Chennai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158537"/>
            <a:ext cx="7315200" cy="86557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057400"/>
            <a:ext cx="3566160" cy="2695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057401"/>
            <a:ext cx="3566160" cy="26967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057400"/>
            <a:ext cx="3364992" cy="466344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057400"/>
            <a:ext cx="3362062" cy="466344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F4040-A5A9-48D4-9DD8-232DAEA0725F}" type="datetime1">
              <a:rPr lang="en-US" smtClean="0"/>
              <a:t>8/8/2020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Prof.Punitha.K, VIT Chennai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158537"/>
            <a:ext cx="7315200" cy="86557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2537460"/>
            <a:ext cx="3566160" cy="22151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2537460"/>
            <a:ext cx="3566160" cy="22151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43DB4-208C-4C7E-9FFA-3B2C539B51F3}" type="datetime1">
              <a:rPr lang="en-US" smtClean="0"/>
              <a:t>8/8/2020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Prof.Punitha.K, VIT Chennai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80674-82FA-4768-9D17-28B570836D6B}" type="datetime1">
              <a:rPr lang="en-US" smtClean="0"/>
              <a:t>8/8/2020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Prof.Punitha.K, VIT Chennai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369022"/>
            <a:ext cx="2950936" cy="1629761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370032"/>
            <a:ext cx="4207848" cy="3357461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045822"/>
            <a:ext cx="2950936" cy="168404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972F2-B9AF-4277-9A66-2BBFF5AD5B0A}" type="datetime1">
              <a:rPr lang="en-US" smtClean="0"/>
              <a:t>8/8/2020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Prof.Punitha.K, VIT Chennai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371600"/>
            <a:ext cx="2953512" cy="1632204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1714500"/>
            <a:ext cx="4038600" cy="25146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044952"/>
            <a:ext cx="2953512" cy="168706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DFB57-E3C1-40A3-85AD-02F2C8821F4D}" type="datetime1">
              <a:rPr lang="en-US" smtClean="0"/>
              <a:t>8/8/2020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Prof.Punitha.K, VIT Chennai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430355"/>
            <a:ext cx="86236" cy="4292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430355"/>
            <a:ext cx="576072" cy="4292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158537"/>
            <a:ext cx="7315200" cy="8655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077375"/>
            <a:ext cx="7315200" cy="26546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411597"/>
            <a:ext cx="1189132" cy="2234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90C4B949-153E-4F03-9EA6-F9C11FE671F0}" type="datetime1">
              <a:rPr lang="en-US" smtClean="0"/>
              <a:t>8/8/2020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6" y="411598"/>
            <a:ext cx="941203" cy="2263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9" y="641968"/>
            <a:ext cx="2246489" cy="225920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Prof.Punitha.K, VIT Chennai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microsoft.com/office/2007/relationships/hdphoto" Target="../media/hdphoto7.wdp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microsoft.com/office/2007/relationships/hdphoto" Target="../media/hdphoto4.wdp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3361" y="410114"/>
            <a:ext cx="10660093" cy="1565269"/>
          </a:xfrm>
        </p:spPr>
        <p:txBody>
          <a:bodyPr>
            <a:normAutofit/>
          </a:bodyPr>
          <a:lstStyle/>
          <a:p>
            <a:r>
              <a:rPr lang="en-US" b="1"/>
              <a:t> </a:t>
            </a:r>
            <a:r>
              <a:rPr lang="en-US" sz="4000" b="1"/>
              <a:t>SWE3002:</a:t>
            </a:r>
            <a:br>
              <a:rPr lang="en-US" sz="4000" b="1"/>
            </a:br>
            <a:r>
              <a:rPr lang="en-US" sz="4000" b="1"/>
              <a:t>Information &amp; Systems Security 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2647950"/>
            <a:ext cx="8458200" cy="1143000"/>
          </a:xfrm>
        </p:spPr>
        <p:txBody>
          <a:bodyPr>
            <a:normAutofit/>
          </a:bodyPr>
          <a:lstStyle/>
          <a:p>
            <a:pPr algn="ctr"/>
            <a:r>
              <a:rPr lang="en-IN"/>
              <a:t>Module 2  Elementary Cryptography</a:t>
            </a:r>
          </a:p>
          <a:p>
            <a:pPr algn="ctr"/>
            <a:r>
              <a:rPr lang="en-IN" err="1">
                <a:solidFill>
                  <a:schemeClr val="tx2"/>
                </a:solidFill>
              </a:rPr>
              <a:t>Prof.</a:t>
            </a:r>
            <a:r>
              <a:rPr lang="en-IN">
                <a:solidFill>
                  <a:schemeClr val="tx2"/>
                </a:solidFill>
              </a:rPr>
              <a:t> </a:t>
            </a:r>
            <a:r>
              <a:rPr lang="en-IN" err="1">
                <a:solidFill>
                  <a:schemeClr val="tx2"/>
                </a:solidFill>
              </a:rPr>
              <a:t>Jayasudha</a:t>
            </a:r>
            <a:r>
              <a:rPr lang="en-IN">
                <a:solidFill>
                  <a:schemeClr val="tx2"/>
                </a:solidFill>
              </a:rPr>
              <a:t> M, VIT Chennai</a:t>
            </a:r>
          </a:p>
        </p:txBody>
      </p:sp>
    </p:spTree>
    <p:extLst>
      <p:ext uri="{BB962C8B-B14F-4D97-AF65-F5344CB8AC3E}">
        <p14:creationId xmlns:p14="http://schemas.microsoft.com/office/powerpoint/2010/main" val="636017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209550"/>
            <a:ext cx="7315200" cy="865573"/>
          </a:xfrm>
        </p:spPr>
        <p:txBody>
          <a:bodyPr/>
          <a:lstStyle/>
          <a:p>
            <a:pPr eaLnBrk="1" hangingPunct="1"/>
            <a:r>
              <a:rPr lang="en-US" altLang="en-US"/>
              <a:t>Classical Ciphers 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123950"/>
            <a:ext cx="7924800" cy="4019550"/>
          </a:xfrm>
        </p:spPr>
        <p:txBody>
          <a:bodyPr>
            <a:normAutofit fontScale="92500"/>
          </a:bodyPr>
          <a:lstStyle/>
          <a:p>
            <a:pPr eaLnBrk="1" hangingPunct="1"/>
            <a:r>
              <a:rPr lang="en-US" altLang="en-US" sz="3000"/>
              <a:t>Plaintext is viewed as a sequence of elements (e.g., bits or characters)</a:t>
            </a:r>
          </a:p>
          <a:p>
            <a:pPr eaLnBrk="1" hangingPunct="1"/>
            <a:r>
              <a:rPr lang="en-US" altLang="en-US" sz="3000">
                <a:solidFill>
                  <a:schemeClr val="tx2"/>
                </a:solidFill>
              </a:rPr>
              <a:t>Substitution cipher: </a:t>
            </a:r>
            <a:r>
              <a:rPr lang="en-US" altLang="en-US" sz="3000"/>
              <a:t>replacing each element of the plaintext with another element.</a:t>
            </a:r>
          </a:p>
          <a:p>
            <a:pPr eaLnBrk="1" hangingPunct="1"/>
            <a:r>
              <a:rPr lang="en-US" altLang="en-US" sz="3000">
                <a:solidFill>
                  <a:schemeClr val="tx2"/>
                </a:solidFill>
              </a:rPr>
              <a:t>Transposition (or permutation) cipher:</a:t>
            </a:r>
            <a:r>
              <a:rPr lang="en-US" altLang="en-US" sz="3000"/>
              <a:t> rearranging the order of the elements of the plaintext.</a:t>
            </a:r>
          </a:p>
          <a:p>
            <a:pPr eaLnBrk="1" hangingPunct="1"/>
            <a:r>
              <a:rPr lang="en-US" altLang="en-US" sz="3000">
                <a:solidFill>
                  <a:schemeClr val="tx2"/>
                </a:solidFill>
              </a:rPr>
              <a:t>Product cipher: </a:t>
            </a:r>
            <a:r>
              <a:rPr lang="en-US" altLang="en-US" sz="3000"/>
              <a:t>using multiple stages of substitutions and transpositions</a:t>
            </a:r>
            <a:endParaRPr lang="en-AU" altLang="en-US" sz="3000"/>
          </a:p>
        </p:txBody>
      </p:sp>
    </p:spTree>
    <p:extLst>
      <p:ext uri="{BB962C8B-B14F-4D97-AF65-F5344CB8AC3E}">
        <p14:creationId xmlns:p14="http://schemas.microsoft.com/office/powerpoint/2010/main" val="7456495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1950"/>
            <a:ext cx="7315200" cy="865573"/>
          </a:xfrm>
        </p:spPr>
        <p:txBody>
          <a:bodyPr/>
          <a:lstStyle/>
          <a:p>
            <a:r>
              <a:rPr lang="en-US"/>
              <a:t>Substitution Cipher-Caesar Cipher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428751"/>
            <a:ext cx="7315200" cy="330327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AU" altLang="en-US"/>
              <a:t>earliest known substitution cipher</a:t>
            </a:r>
          </a:p>
          <a:p>
            <a:pPr>
              <a:lnSpc>
                <a:spcPct val="90000"/>
              </a:lnSpc>
            </a:pPr>
            <a:r>
              <a:rPr lang="en-AU" altLang="en-US"/>
              <a:t>by Julius Caesar </a:t>
            </a:r>
          </a:p>
          <a:p>
            <a:pPr>
              <a:lnSpc>
                <a:spcPct val="90000"/>
              </a:lnSpc>
            </a:pPr>
            <a:r>
              <a:rPr lang="en-AU" altLang="en-US"/>
              <a:t>first attested use in military affairs</a:t>
            </a:r>
            <a:endParaRPr lang="en-US" altLang="en-US"/>
          </a:p>
          <a:p>
            <a:pPr>
              <a:lnSpc>
                <a:spcPct val="90000"/>
              </a:lnSpc>
            </a:pPr>
            <a:r>
              <a:rPr lang="en-US" altLang="en-US">
                <a:latin typeface="Garamond" pitchFamily="18" charset="0"/>
                <a:cs typeface="Times New Roman" pitchFamily="18" charset="0"/>
              </a:rPr>
              <a:t>each letter in the alphabet is rotated by three letters as shown</a:t>
            </a:r>
          </a:p>
          <a:p>
            <a:pPr marL="45720" indent="0">
              <a:lnSpc>
                <a:spcPct val="90000"/>
              </a:lnSpc>
              <a:buNone/>
            </a:pPr>
            <a:endParaRPr lang="en-AU" altLang="en-US"/>
          </a:p>
          <a:p>
            <a:endParaRPr lang="en-US"/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1252538" y="3051175"/>
            <a:ext cx="6557962" cy="1235075"/>
            <a:chOff x="624" y="1872"/>
            <a:chExt cx="4131" cy="778"/>
          </a:xfrm>
        </p:grpSpPr>
        <p:sp>
          <p:nvSpPr>
            <p:cNvPr id="6" name="Text Box 5"/>
            <p:cNvSpPr txBox="1">
              <a:spLocks noChangeArrowheads="1"/>
            </p:cNvSpPr>
            <p:nvPr/>
          </p:nvSpPr>
          <p:spPr bwMode="auto">
            <a:xfrm>
              <a:off x="672" y="1902"/>
              <a:ext cx="408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/>
                <a:t>A B C D E F G H I J K L M N O P Q R S T U V W X Y Z</a:t>
              </a:r>
            </a:p>
          </p:txBody>
        </p:sp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672" y="2400"/>
              <a:ext cx="408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/>
                <a:t>D E F G H I J K L M N O P Q R S T U V W X Y Z A B C</a:t>
              </a:r>
            </a:p>
          </p:txBody>
        </p:sp>
        <p:sp>
          <p:nvSpPr>
            <p:cNvPr id="8" name="Line 7"/>
            <p:cNvSpPr>
              <a:spLocks noChangeShapeType="1"/>
            </p:cNvSpPr>
            <p:nvPr/>
          </p:nvSpPr>
          <p:spPr bwMode="auto">
            <a:xfrm>
              <a:off x="2736" y="2160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624" y="1872"/>
              <a:ext cx="4128" cy="768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382665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85750"/>
            <a:ext cx="7315200" cy="865573"/>
          </a:xfrm>
        </p:spPr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047750"/>
            <a:ext cx="8382000" cy="3938016"/>
          </a:xfrm>
          <a:prstGeom prst="roundRect">
            <a:avLst>
              <a:gd name="adj" fmla="val 8594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39479995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85750"/>
            <a:ext cx="7315200" cy="865573"/>
          </a:xfrm>
        </p:spPr>
        <p:txBody>
          <a:bodyPr/>
          <a:lstStyle/>
          <a:p>
            <a:r>
              <a:rPr lang="en-US"/>
              <a:t>Using the Caesar Cipher</a:t>
            </a:r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581150"/>
            <a:ext cx="7315200" cy="2667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AutoShape 3"/>
          <p:cNvSpPr>
            <a:spLocks/>
          </p:cNvSpPr>
          <p:nvPr/>
        </p:nvSpPr>
        <p:spPr bwMode="auto">
          <a:xfrm>
            <a:off x="4121150" y="728663"/>
            <a:ext cx="685800" cy="104775"/>
          </a:xfrm>
          <a:custGeom>
            <a:avLst/>
            <a:gdLst>
              <a:gd name="T0" fmla="+- 0 7532 6490"/>
              <a:gd name="T1" fmla="*/ T0 w 1080"/>
              <a:gd name="T2" fmla="+- 0 510 427"/>
              <a:gd name="T3" fmla="*/ 510 h 164"/>
              <a:gd name="T4" fmla="+- 0 7513 6490"/>
              <a:gd name="T5" fmla="*/ T4 w 1080"/>
              <a:gd name="T6" fmla="+- 0 499 427"/>
              <a:gd name="T7" fmla="*/ 499 h 164"/>
              <a:gd name="T8" fmla="+- 0 6490 6490"/>
              <a:gd name="T9" fmla="*/ T8 w 1080"/>
              <a:gd name="T10" fmla="+- 0 497 427"/>
              <a:gd name="T11" fmla="*/ 497 h 164"/>
              <a:gd name="T12" fmla="+- 0 6490 6490"/>
              <a:gd name="T13" fmla="*/ T12 w 1080"/>
              <a:gd name="T14" fmla="+- 0 519 427"/>
              <a:gd name="T15" fmla="*/ 519 h 164"/>
              <a:gd name="T16" fmla="+- 0 7513 6490"/>
              <a:gd name="T17" fmla="*/ T16 w 1080"/>
              <a:gd name="T18" fmla="+- 0 521 427"/>
              <a:gd name="T19" fmla="*/ 521 h 164"/>
              <a:gd name="T20" fmla="+- 0 7532 6490"/>
              <a:gd name="T21" fmla="*/ T20 w 1080"/>
              <a:gd name="T22" fmla="+- 0 510 427"/>
              <a:gd name="T23" fmla="*/ 510 h 164"/>
              <a:gd name="T24" fmla="+- 0 7551 6490"/>
              <a:gd name="T25" fmla="*/ T24 w 1080"/>
              <a:gd name="T26" fmla="+- 0 522 427"/>
              <a:gd name="T27" fmla="*/ 522 h 164"/>
              <a:gd name="T28" fmla="+- 0 7551 6490"/>
              <a:gd name="T29" fmla="*/ T28 w 1080"/>
              <a:gd name="T30" fmla="+- 0 521 427"/>
              <a:gd name="T31" fmla="*/ 521 h 164"/>
              <a:gd name="T32" fmla="+- 0 7513 6490"/>
              <a:gd name="T33" fmla="*/ T32 w 1080"/>
              <a:gd name="T34" fmla="+- 0 521 427"/>
              <a:gd name="T35" fmla="*/ 521 h 164"/>
              <a:gd name="T36" fmla="+- 0 7426 6490"/>
              <a:gd name="T37" fmla="*/ T36 w 1080"/>
              <a:gd name="T38" fmla="+- 0 571 427"/>
              <a:gd name="T39" fmla="*/ 571 h 164"/>
              <a:gd name="T40" fmla="+- 0 7422 6490"/>
              <a:gd name="T41" fmla="*/ T40 w 1080"/>
              <a:gd name="T42" fmla="+- 0 574 427"/>
              <a:gd name="T43" fmla="*/ 574 h 164"/>
              <a:gd name="T44" fmla="+- 0 7419 6490"/>
              <a:gd name="T45" fmla="*/ T44 w 1080"/>
              <a:gd name="T46" fmla="+- 0 581 427"/>
              <a:gd name="T47" fmla="*/ 581 h 164"/>
              <a:gd name="T48" fmla="+- 0 7424 6490"/>
              <a:gd name="T49" fmla="*/ T48 w 1080"/>
              <a:gd name="T50" fmla="+- 0 586 427"/>
              <a:gd name="T51" fmla="*/ 586 h 164"/>
              <a:gd name="T52" fmla="+- 0 7426 6490"/>
              <a:gd name="T53" fmla="*/ T52 w 1080"/>
              <a:gd name="T54" fmla="+- 0 591 427"/>
              <a:gd name="T55" fmla="*/ 591 h 164"/>
              <a:gd name="T56" fmla="+- 0 7431 6490"/>
              <a:gd name="T57" fmla="*/ T56 w 1080"/>
              <a:gd name="T58" fmla="+- 0 591 427"/>
              <a:gd name="T59" fmla="*/ 591 h 164"/>
              <a:gd name="T60" fmla="+- 0 7436 6490"/>
              <a:gd name="T61" fmla="*/ T60 w 1080"/>
              <a:gd name="T62" fmla="+- 0 588 427"/>
              <a:gd name="T63" fmla="*/ 588 h 164"/>
              <a:gd name="T64" fmla="+- 0 7551 6490"/>
              <a:gd name="T65" fmla="*/ T64 w 1080"/>
              <a:gd name="T66" fmla="+- 0 522 427"/>
              <a:gd name="T67" fmla="*/ 522 h 164"/>
              <a:gd name="T68" fmla="+- 0 7550 6490"/>
              <a:gd name="T69" fmla="*/ T68 w 1080"/>
              <a:gd name="T70" fmla="+- 0 499 427"/>
              <a:gd name="T71" fmla="*/ 499 h 164"/>
              <a:gd name="T72" fmla="+- 0 7436 6490"/>
              <a:gd name="T73" fmla="*/ T72 w 1080"/>
              <a:gd name="T74" fmla="+- 0 432 427"/>
              <a:gd name="T75" fmla="*/ 432 h 164"/>
              <a:gd name="T76" fmla="+- 0 7431 6490"/>
              <a:gd name="T77" fmla="*/ T76 w 1080"/>
              <a:gd name="T78" fmla="+- 0 427 427"/>
              <a:gd name="T79" fmla="*/ 427 h 164"/>
              <a:gd name="T80" fmla="+- 0 7426 6490"/>
              <a:gd name="T81" fmla="*/ T80 w 1080"/>
              <a:gd name="T82" fmla="+- 0 430 427"/>
              <a:gd name="T83" fmla="*/ 430 h 164"/>
              <a:gd name="T84" fmla="+- 0 7422 6490"/>
              <a:gd name="T85" fmla="*/ T84 w 1080"/>
              <a:gd name="T86" fmla="+- 0 439 427"/>
              <a:gd name="T87" fmla="*/ 439 h 164"/>
              <a:gd name="T88" fmla="+- 0 7422 6490"/>
              <a:gd name="T89" fmla="*/ T88 w 1080"/>
              <a:gd name="T90" fmla="+- 0 447 427"/>
              <a:gd name="T91" fmla="*/ 447 h 164"/>
              <a:gd name="T92" fmla="+- 0 7426 6490"/>
              <a:gd name="T93" fmla="*/ T92 w 1080"/>
              <a:gd name="T94" fmla="+- 0 449 427"/>
              <a:gd name="T95" fmla="*/ 449 h 164"/>
              <a:gd name="T96" fmla="+- 0 7513 6490"/>
              <a:gd name="T97" fmla="*/ T96 w 1080"/>
              <a:gd name="T98" fmla="+- 0 499 427"/>
              <a:gd name="T99" fmla="*/ 499 h 164"/>
              <a:gd name="T100" fmla="+- 0 7550 6490"/>
              <a:gd name="T101" fmla="*/ T100 w 1080"/>
              <a:gd name="T102" fmla="+- 0 499 427"/>
              <a:gd name="T103" fmla="*/ 499 h 164"/>
              <a:gd name="T104" fmla="+- 0 7570 6490"/>
              <a:gd name="T105" fmla="*/ T104 w 1080"/>
              <a:gd name="T106" fmla="+- 0 511 427"/>
              <a:gd name="T107" fmla="*/ 511 h 164"/>
              <a:gd name="T108" fmla="+- 0 7550 6490"/>
              <a:gd name="T109" fmla="*/ T108 w 1080"/>
              <a:gd name="T110" fmla="+- 0 499 427"/>
              <a:gd name="T111" fmla="*/ 499 h 164"/>
              <a:gd name="T112" fmla="+- 0 7513 6490"/>
              <a:gd name="T113" fmla="*/ T112 w 1080"/>
              <a:gd name="T114" fmla="+- 0 499 427"/>
              <a:gd name="T115" fmla="*/ 499 h 164"/>
              <a:gd name="T116" fmla="+- 0 7532 6490"/>
              <a:gd name="T117" fmla="*/ T116 w 1080"/>
              <a:gd name="T118" fmla="+- 0 510 427"/>
              <a:gd name="T119" fmla="*/ 510 h 164"/>
              <a:gd name="T120" fmla="+- 0 7546 6490"/>
              <a:gd name="T121" fmla="*/ T120 w 1080"/>
              <a:gd name="T122" fmla="+- 0 502 427"/>
              <a:gd name="T123" fmla="*/ 502 h 164"/>
              <a:gd name="T124" fmla="+- 0 7546 6490"/>
              <a:gd name="T125" fmla="*/ T124 w 1080"/>
              <a:gd name="T126" fmla="+- 0 521 427"/>
              <a:gd name="T127" fmla="*/ 521 h 164"/>
              <a:gd name="T128" fmla="+- 0 7551 6490"/>
              <a:gd name="T129" fmla="*/ T128 w 1080"/>
              <a:gd name="T130" fmla="+- 0 521 427"/>
              <a:gd name="T131" fmla="*/ 521 h 164"/>
              <a:gd name="T132" fmla="+- 0 7551 6490"/>
              <a:gd name="T133" fmla="*/ T132 w 1080"/>
              <a:gd name="T134" fmla="+- 0 522 427"/>
              <a:gd name="T135" fmla="*/ 522 h 164"/>
              <a:gd name="T136" fmla="+- 0 7570 6490"/>
              <a:gd name="T137" fmla="*/ T136 w 1080"/>
              <a:gd name="T138" fmla="+- 0 511 427"/>
              <a:gd name="T139" fmla="*/ 511 h 164"/>
              <a:gd name="T140" fmla="+- 0 7546 6490"/>
              <a:gd name="T141" fmla="*/ T140 w 1080"/>
              <a:gd name="T142" fmla="+- 0 521 427"/>
              <a:gd name="T143" fmla="*/ 521 h 164"/>
              <a:gd name="T144" fmla="+- 0 7546 6490"/>
              <a:gd name="T145" fmla="*/ T144 w 1080"/>
              <a:gd name="T146" fmla="+- 0 519 427"/>
              <a:gd name="T147" fmla="*/ 519 h 164"/>
              <a:gd name="T148" fmla="+- 0 7532 6490"/>
              <a:gd name="T149" fmla="*/ T148 w 1080"/>
              <a:gd name="T150" fmla="+- 0 510 427"/>
              <a:gd name="T151" fmla="*/ 510 h 164"/>
              <a:gd name="T152" fmla="+- 0 7513 6490"/>
              <a:gd name="T153" fmla="*/ T152 w 1080"/>
              <a:gd name="T154" fmla="+- 0 521 427"/>
              <a:gd name="T155" fmla="*/ 521 h 164"/>
              <a:gd name="T156" fmla="+- 0 7546 6490"/>
              <a:gd name="T157" fmla="*/ T156 w 1080"/>
              <a:gd name="T158" fmla="+- 0 521 427"/>
              <a:gd name="T159" fmla="*/ 521 h 164"/>
              <a:gd name="T160" fmla="+- 0 7546 6490"/>
              <a:gd name="T161" fmla="*/ T160 w 1080"/>
              <a:gd name="T162" fmla="+- 0 519 427"/>
              <a:gd name="T163" fmla="*/ 519 h 164"/>
              <a:gd name="T164" fmla="+- 0 7546 6490"/>
              <a:gd name="T165" fmla="*/ T164 w 1080"/>
              <a:gd name="T166" fmla="+- 0 502 427"/>
              <a:gd name="T167" fmla="*/ 502 h 164"/>
              <a:gd name="T168" fmla="+- 0 7532 6490"/>
              <a:gd name="T169" fmla="*/ T168 w 1080"/>
              <a:gd name="T170" fmla="+- 0 510 427"/>
              <a:gd name="T171" fmla="*/ 510 h 164"/>
              <a:gd name="T172" fmla="+- 0 7546 6490"/>
              <a:gd name="T173" fmla="*/ T172 w 1080"/>
              <a:gd name="T174" fmla="+- 0 519 427"/>
              <a:gd name="T175" fmla="*/ 519 h 164"/>
              <a:gd name="T176" fmla="+- 0 7551 6490"/>
              <a:gd name="T177" fmla="*/ T176 w 1080"/>
              <a:gd name="T178" fmla="+- 0 500 427"/>
              <a:gd name="T179" fmla="*/ 500 h 164"/>
              <a:gd name="T180" fmla="+- 0 7551 6490"/>
              <a:gd name="T181" fmla="*/ T180 w 1080"/>
              <a:gd name="T182" fmla="+- 0 499 427"/>
              <a:gd name="T183" fmla="*/ 499 h 164"/>
              <a:gd name="T184" fmla="+- 0 7550 6490"/>
              <a:gd name="T185" fmla="*/ T184 w 1080"/>
              <a:gd name="T186" fmla="+- 0 499 427"/>
              <a:gd name="T187" fmla="*/ 499 h 164"/>
              <a:gd name="T188" fmla="+- 0 7551 6490"/>
              <a:gd name="T189" fmla="*/ T188 w 1080"/>
              <a:gd name="T190" fmla="+- 0 500 427"/>
              <a:gd name="T191" fmla="*/ 500 h 164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  <a:cxn ang="0">
                <a:pos x="T117" y="T119"/>
              </a:cxn>
              <a:cxn ang="0">
                <a:pos x="T121" y="T123"/>
              </a:cxn>
              <a:cxn ang="0">
                <a:pos x="T125" y="T127"/>
              </a:cxn>
              <a:cxn ang="0">
                <a:pos x="T129" y="T131"/>
              </a:cxn>
              <a:cxn ang="0">
                <a:pos x="T133" y="T135"/>
              </a:cxn>
              <a:cxn ang="0">
                <a:pos x="T137" y="T139"/>
              </a:cxn>
              <a:cxn ang="0">
                <a:pos x="T141" y="T143"/>
              </a:cxn>
              <a:cxn ang="0">
                <a:pos x="T145" y="T147"/>
              </a:cxn>
              <a:cxn ang="0">
                <a:pos x="T149" y="T151"/>
              </a:cxn>
              <a:cxn ang="0">
                <a:pos x="T153" y="T155"/>
              </a:cxn>
              <a:cxn ang="0">
                <a:pos x="T157" y="T159"/>
              </a:cxn>
              <a:cxn ang="0">
                <a:pos x="T161" y="T163"/>
              </a:cxn>
              <a:cxn ang="0">
                <a:pos x="T165" y="T167"/>
              </a:cxn>
              <a:cxn ang="0">
                <a:pos x="T169" y="T171"/>
              </a:cxn>
              <a:cxn ang="0">
                <a:pos x="T173" y="T175"/>
              </a:cxn>
              <a:cxn ang="0">
                <a:pos x="T177" y="T179"/>
              </a:cxn>
              <a:cxn ang="0">
                <a:pos x="T181" y="T183"/>
              </a:cxn>
              <a:cxn ang="0">
                <a:pos x="T185" y="T187"/>
              </a:cxn>
              <a:cxn ang="0">
                <a:pos x="T189" y="T191"/>
              </a:cxn>
            </a:cxnLst>
            <a:rect l="0" t="0" r="r" b="b"/>
            <a:pathLst>
              <a:path w="1080" h="164">
                <a:moveTo>
                  <a:pt x="1042" y="83"/>
                </a:moveTo>
                <a:lnTo>
                  <a:pt x="1023" y="72"/>
                </a:lnTo>
                <a:lnTo>
                  <a:pt x="0" y="70"/>
                </a:lnTo>
                <a:lnTo>
                  <a:pt x="0" y="92"/>
                </a:lnTo>
                <a:lnTo>
                  <a:pt x="1023" y="94"/>
                </a:lnTo>
                <a:lnTo>
                  <a:pt x="1042" y="83"/>
                </a:lnTo>
                <a:close/>
                <a:moveTo>
                  <a:pt x="1061" y="95"/>
                </a:moveTo>
                <a:lnTo>
                  <a:pt x="1061" y="94"/>
                </a:lnTo>
                <a:lnTo>
                  <a:pt x="1023" y="94"/>
                </a:lnTo>
                <a:lnTo>
                  <a:pt x="936" y="144"/>
                </a:lnTo>
                <a:lnTo>
                  <a:pt x="932" y="147"/>
                </a:lnTo>
                <a:lnTo>
                  <a:pt x="929" y="154"/>
                </a:lnTo>
                <a:lnTo>
                  <a:pt x="934" y="159"/>
                </a:lnTo>
                <a:lnTo>
                  <a:pt x="936" y="164"/>
                </a:lnTo>
                <a:lnTo>
                  <a:pt x="941" y="164"/>
                </a:lnTo>
                <a:lnTo>
                  <a:pt x="946" y="161"/>
                </a:lnTo>
                <a:lnTo>
                  <a:pt x="1061" y="95"/>
                </a:lnTo>
                <a:close/>
                <a:moveTo>
                  <a:pt x="1060" y="72"/>
                </a:moveTo>
                <a:lnTo>
                  <a:pt x="946" y="5"/>
                </a:lnTo>
                <a:lnTo>
                  <a:pt x="941" y="0"/>
                </a:lnTo>
                <a:lnTo>
                  <a:pt x="936" y="3"/>
                </a:lnTo>
                <a:lnTo>
                  <a:pt x="932" y="12"/>
                </a:lnTo>
                <a:lnTo>
                  <a:pt x="932" y="20"/>
                </a:lnTo>
                <a:lnTo>
                  <a:pt x="936" y="22"/>
                </a:lnTo>
                <a:lnTo>
                  <a:pt x="1023" y="72"/>
                </a:lnTo>
                <a:lnTo>
                  <a:pt x="1060" y="72"/>
                </a:lnTo>
                <a:close/>
                <a:moveTo>
                  <a:pt x="1080" y="84"/>
                </a:moveTo>
                <a:lnTo>
                  <a:pt x="1060" y="72"/>
                </a:lnTo>
                <a:lnTo>
                  <a:pt x="1023" y="72"/>
                </a:lnTo>
                <a:lnTo>
                  <a:pt x="1042" y="83"/>
                </a:lnTo>
                <a:lnTo>
                  <a:pt x="1056" y="75"/>
                </a:lnTo>
                <a:lnTo>
                  <a:pt x="1056" y="94"/>
                </a:lnTo>
                <a:lnTo>
                  <a:pt x="1061" y="94"/>
                </a:lnTo>
                <a:lnTo>
                  <a:pt x="1061" y="95"/>
                </a:lnTo>
                <a:lnTo>
                  <a:pt x="1080" y="84"/>
                </a:lnTo>
                <a:close/>
                <a:moveTo>
                  <a:pt x="1056" y="94"/>
                </a:moveTo>
                <a:lnTo>
                  <a:pt x="1056" y="92"/>
                </a:lnTo>
                <a:lnTo>
                  <a:pt x="1042" y="83"/>
                </a:lnTo>
                <a:lnTo>
                  <a:pt x="1023" y="94"/>
                </a:lnTo>
                <a:lnTo>
                  <a:pt x="1056" y="94"/>
                </a:lnTo>
                <a:close/>
                <a:moveTo>
                  <a:pt x="1056" y="92"/>
                </a:moveTo>
                <a:lnTo>
                  <a:pt x="1056" y="75"/>
                </a:lnTo>
                <a:lnTo>
                  <a:pt x="1042" y="83"/>
                </a:lnTo>
                <a:lnTo>
                  <a:pt x="1056" y="92"/>
                </a:lnTo>
                <a:close/>
                <a:moveTo>
                  <a:pt x="1061" y="73"/>
                </a:moveTo>
                <a:lnTo>
                  <a:pt x="1061" y="72"/>
                </a:lnTo>
                <a:lnTo>
                  <a:pt x="1060" y="72"/>
                </a:lnTo>
                <a:lnTo>
                  <a:pt x="1061" y="73"/>
                </a:lnTo>
                <a:close/>
              </a:path>
            </a:pathLst>
          </a:custGeom>
          <a:solidFill>
            <a:srgbClr val="497EB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905000" y="4363860"/>
            <a:ext cx="5173211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tabLst>
                <a:tab pos="25146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tabLst>
                <a:tab pos="25146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tabLst>
                <a:tab pos="25146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tabLst>
                <a:tab pos="25146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tabLst>
                <a:tab pos="25146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25146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25146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25146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25146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514600" algn="l"/>
              </a:tabLst>
            </a:pPr>
            <a:r>
              <a:rPr kumimoji="0" lang="en-US" altLang="en-US" sz="28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Arial" pitchFamily="34" charset="0"/>
                <a:cs typeface="Times New Roman" pitchFamily="18" charset="0"/>
              </a:rPr>
              <a:t>attackatdawn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Arial" pitchFamily="34" charset="0"/>
                <a:cs typeface="Times New Roman" pitchFamily="18" charset="0"/>
              </a:rPr>
              <a:t>	   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  <a:cs typeface="Arial" pitchFamily="34" charset="0"/>
              </a:rPr>
              <a:t>DWWDFNDWFDZQ</a:t>
            </a:r>
            <a:endParaRPr kumimoji="0" lang="en-US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514600" algn="l"/>
              </a:tabLst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4175125" y="4674869"/>
            <a:ext cx="577850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44856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85750"/>
            <a:ext cx="7315200" cy="865573"/>
          </a:xfrm>
        </p:spPr>
        <p:txBody>
          <a:bodyPr/>
          <a:lstStyle/>
          <a:p>
            <a:r>
              <a:rPr lang="en-US"/>
              <a:t>Caesar Cipher Mappings</a:t>
            </a:r>
          </a:p>
        </p:txBody>
      </p:sp>
      <p:pic>
        <p:nvPicPr>
          <p:cNvPr id="14340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6950" y="1276350"/>
            <a:ext cx="6843649" cy="345598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546844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09550"/>
            <a:ext cx="7315200" cy="865573"/>
          </a:xfrm>
        </p:spPr>
        <p:txBody>
          <a:bodyPr/>
          <a:lstStyle/>
          <a:p>
            <a:pPr eaLnBrk="1" hangingPunct="1"/>
            <a:r>
              <a:rPr lang="en-AU" altLang="en-US"/>
              <a:t>How good</a:t>
            </a:r>
            <a:r>
              <a:rPr lang="en-US" altLang="en-US"/>
              <a:t> is the </a:t>
            </a:r>
            <a:r>
              <a:rPr lang="en-AU" altLang="en-US"/>
              <a:t>Caesar Cipher 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276350"/>
            <a:ext cx="7315200" cy="3657600"/>
          </a:xfrm>
        </p:spPr>
        <p:txBody>
          <a:bodyPr>
            <a:normAutofit fontScale="92500"/>
          </a:bodyPr>
          <a:lstStyle/>
          <a:p>
            <a:r>
              <a:rPr lang="en-US" sz="2200">
                <a:solidFill>
                  <a:schemeClr val="tx2"/>
                </a:solidFill>
              </a:rPr>
              <a:t>A good cipher has two properties</a:t>
            </a:r>
            <a:br>
              <a:rPr lang="en-US" sz="2200">
                <a:solidFill>
                  <a:schemeClr val="tx2"/>
                </a:solidFill>
              </a:rPr>
            </a:br>
            <a:r>
              <a:rPr lang="en-US" sz="2200"/>
              <a:t>– </a:t>
            </a:r>
            <a:r>
              <a:rPr lang="en-US" sz="2200">
                <a:solidFill>
                  <a:srgbClr val="C00000"/>
                </a:solidFill>
              </a:rPr>
              <a:t>Easy to compute</a:t>
            </a:r>
            <a:br>
              <a:rPr lang="en-US" sz="2200"/>
            </a:br>
            <a:r>
              <a:rPr lang="en-US" sz="2200"/>
              <a:t>• Satisfied</a:t>
            </a:r>
            <a:br>
              <a:rPr lang="en-US" sz="2200"/>
            </a:br>
            <a:r>
              <a:rPr lang="en-US" sz="2200"/>
              <a:t>– </a:t>
            </a:r>
            <a:r>
              <a:rPr lang="en-US" sz="2200">
                <a:solidFill>
                  <a:srgbClr val="C00000"/>
                </a:solidFill>
              </a:rPr>
              <a:t>An attacker </a:t>
            </a:r>
            <a:r>
              <a:rPr lang="en-US" sz="2200"/>
              <a:t>(Mallory), who views the ciphertext should not get any information about the plaintext.</a:t>
            </a:r>
            <a:br>
              <a:rPr lang="en-US" sz="2200"/>
            </a:br>
            <a:r>
              <a:rPr lang="en-US" sz="2200"/>
              <a:t>• </a:t>
            </a:r>
            <a:r>
              <a:rPr lang="en-US" sz="2200">
                <a:solidFill>
                  <a:schemeClr val="tx2"/>
                </a:solidFill>
              </a:rPr>
              <a:t>Not Satisfied!!</a:t>
            </a:r>
            <a:br>
              <a:rPr lang="en-US" sz="2200">
                <a:solidFill>
                  <a:schemeClr val="tx2"/>
                </a:solidFill>
              </a:rPr>
            </a:br>
            <a:r>
              <a:rPr lang="en-US" sz="2200"/>
              <a:t>• The attacker needs at-most 26 guesses to determine</a:t>
            </a:r>
            <a:br>
              <a:rPr lang="en-US" sz="2200"/>
            </a:br>
            <a:r>
              <a:rPr lang="en-US" sz="2200"/>
              <a:t>the secret key ….</a:t>
            </a:r>
            <a:br>
              <a:rPr lang="en-US" sz="2200"/>
            </a:br>
            <a:r>
              <a:rPr lang="en-US" sz="2200"/>
              <a:t>– This is an exhaustive key search</a:t>
            </a:r>
            <a:r>
              <a:rPr lang="en-US" sz="2200">
                <a:solidFill>
                  <a:schemeClr val="tx2"/>
                </a:solidFill>
              </a:rPr>
              <a:t> (known as brute force attack)</a:t>
            </a:r>
            <a:br>
              <a:rPr lang="en-US" sz="2200">
                <a:solidFill>
                  <a:schemeClr val="tx2"/>
                </a:solidFill>
              </a:rPr>
            </a:br>
            <a:br>
              <a:rPr lang="en-US" sz="2200"/>
            </a:br>
            <a:endParaRPr lang="en-AU" altLang="en-US" sz="2200"/>
          </a:p>
          <a:p>
            <a:pPr eaLnBrk="1" hangingPunct="1">
              <a:buFont typeface="Arial" pitchFamily="34" charset="0"/>
              <a:buNone/>
            </a:pPr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885753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85750"/>
            <a:ext cx="7315200" cy="865573"/>
          </a:xfrm>
        </p:spPr>
        <p:txBody>
          <a:bodyPr>
            <a:normAutofit fontScale="90000"/>
          </a:bodyPr>
          <a:lstStyle/>
          <a:p>
            <a:r>
              <a:rPr lang="en-US" b="1"/>
              <a:t>Cryptanalysis of Shift Cipher</a:t>
            </a:r>
            <a:r>
              <a:rPr lang="en-US"/>
              <a:t> </a:t>
            </a:r>
            <a:br>
              <a:rPr lang="en-US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666751"/>
            <a:ext cx="7315200" cy="4065270"/>
          </a:xfrm>
        </p:spPr>
        <p:txBody>
          <a:bodyPr/>
          <a:lstStyle/>
          <a:p>
            <a:r>
              <a:rPr lang="en-US"/>
              <a:t>By Brute Force….</a:t>
            </a:r>
          </a:p>
          <a:p>
            <a:r>
              <a:rPr lang="en-US"/>
              <a:t>Cipher Text: </a:t>
            </a:r>
            <a:r>
              <a:rPr lang="en-US">
                <a:solidFill>
                  <a:schemeClr val="tx2"/>
                </a:solidFill>
              </a:rPr>
              <a:t>DWWDFNDWGDZQ</a:t>
            </a:r>
          </a:p>
          <a:p>
            <a:r>
              <a:rPr lang="en-US">
                <a:solidFill>
                  <a:schemeClr val="tx2"/>
                </a:solidFill>
              </a:rPr>
              <a:t>26 </a:t>
            </a:r>
            <a:r>
              <a:rPr lang="en-US"/>
              <a:t>possible keys</a:t>
            </a:r>
          </a:p>
          <a:p>
            <a:r>
              <a:rPr lang="en-US">
                <a:solidFill>
                  <a:schemeClr val="tx2"/>
                </a:solidFill>
              </a:rPr>
              <a:t>Try all of them:</a:t>
            </a:r>
          </a:p>
          <a:p>
            <a:pPr marL="45720" indent="0">
              <a:buNone/>
            </a:pPr>
            <a:r>
              <a:rPr lang="en-US">
                <a:solidFill>
                  <a:schemeClr val="tx2"/>
                </a:solidFill>
              </a:rPr>
              <a:t>Key=0, “</a:t>
            </a:r>
            <a:r>
              <a:rPr lang="en-US" err="1">
                <a:solidFill>
                  <a:schemeClr val="tx2"/>
                </a:solidFill>
              </a:rPr>
              <a:t>dwwdfndwgdzq</a:t>
            </a:r>
            <a:r>
              <a:rPr lang="en-US">
                <a:solidFill>
                  <a:schemeClr val="tx2"/>
                </a:solidFill>
              </a:rPr>
              <a:t>”</a:t>
            </a:r>
          </a:p>
          <a:p>
            <a:pPr marL="45720" indent="0">
              <a:buNone/>
            </a:pPr>
            <a:r>
              <a:rPr lang="en-US">
                <a:solidFill>
                  <a:schemeClr val="tx2"/>
                </a:solidFill>
              </a:rPr>
              <a:t>Key=1, “</a:t>
            </a:r>
            <a:r>
              <a:rPr lang="en-US" err="1">
                <a:solidFill>
                  <a:schemeClr val="tx2"/>
                </a:solidFill>
              </a:rPr>
              <a:t>cvvcemcvfcyp</a:t>
            </a:r>
            <a:r>
              <a:rPr lang="en-US">
                <a:solidFill>
                  <a:schemeClr val="tx2"/>
                </a:solidFill>
              </a:rPr>
              <a:t>”</a:t>
            </a:r>
          </a:p>
          <a:p>
            <a:pPr marL="45720" indent="0">
              <a:buNone/>
            </a:pPr>
            <a:r>
              <a:rPr lang="en-US">
                <a:solidFill>
                  <a:schemeClr val="tx2"/>
                </a:solidFill>
              </a:rPr>
              <a:t>Key=2, ”</a:t>
            </a:r>
            <a:r>
              <a:rPr lang="en-US" err="1">
                <a:solidFill>
                  <a:schemeClr val="tx2"/>
                </a:solidFill>
              </a:rPr>
              <a:t>buubdlbuebxo</a:t>
            </a:r>
            <a:r>
              <a:rPr lang="en-US">
                <a:solidFill>
                  <a:schemeClr val="tx2"/>
                </a:solidFill>
              </a:rPr>
              <a:t>”</a:t>
            </a:r>
          </a:p>
          <a:p>
            <a:pPr marL="45720" indent="0">
              <a:buNone/>
            </a:pPr>
            <a:r>
              <a:rPr lang="en-US">
                <a:solidFill>
                  <a:schemeClr val="tx2"/>
                </a:solidFill>
              </a:rPr>
              <a:t>Key=3, “</a:t>
            </a:r>
            <a:r>
              <a:rPr lang="en-US" err="1">
                <a:solidFill>
                  <a:schemeClr val="tx2"/>
                </a:solidFill>
              </a:rPr>
              <a:t>attackatdawn</a:t>
            </a:r>
            <a:r>
              <a:rPr lang="en-US">
                <a:solidFill>
                  <a:schemeClr val="tx2"/>
                </a:solidFill>
              </a:rPr>
              <a:t>”   …</a:t>
            </a:r>
            <a:r>
              <a:rPr lang="en-US"/>
              <a:t> makes sense</a:t>
            </a:r>
          </a:p>
          <a:p>
            <a:pPr marL="45720" indent="0">
              <a:buNone/>
            </a:pPr>
            <a:endParaRPr lang="en-US">
              <a:solidFill>
                <a:schemeClr val="tx2"/>
              </a:solidFill>
            </a:endParaRPr>
          </a:p>
          <a:p>
            <a:pPr marL="45720" indent="0">
              <a:buNone/>
            </a:pPr>
            <a:endParaRPr 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25892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09550"/>
            <a:ext cx="7315200" cy="865573"/>
          </a:xfrm>
        </p:spPr>
        <p:txBody>
          <a:bodyPr/>
          <a:lstStyle/>
          <a:p>
            <a:r>
              <a:rPr lang="en-US"/>
              <a:t>Puzzle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352551"/>
            <a:ext cx="7315200" cy="3379470"/>
          </a:xfrm>
        </p:spPr>
        <p:txBody>
          <a:bodyPr/>
          <a:lstStyle/>
          <a:p>
            <a:r>
              <a:rPr lang="en-US"/>
              <a:t> Cryptanalyze, assuming a  </a:t>
            </a:r>
            <a:r>
              <a:rPr lang="en-US" err="1"/>
              <a:t>caesar</a:t>
            </a:r>
            <a:r>
              <a:rPr lang="en-US"/>
              <a:t> cipher</a:t>
            </a:r>
          </a:p>
          <a:p>
            <a:pPr marL="45720" indent="0">
              <a:buNone/>
            </a:pPr>
            <a:br>
              <a:rPr lang="en-US"/>
            </a:br>
            <a:r>
              <a:rPr lang="en-US"/>
              <a:t>               “COMEBSDISCKCCDBYXQKCSDCGOKUOCDVSXU” </a:t>
            </a:r>
            <a:br>
              <a:rPr lang="en-US"/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6591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133350"/>
            <a:ext cx="7010400" cy="865573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AU" err="1"/>
              <a:t>Monoalphabetic</a:t>
            </a:r>
            <a:r>
              <a:rPr lang="en-AU"/>
              <a:t> Substitution Cipher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200150"/>
            <a:ext cx="8686800" cy="3733799"/>
          </a:xfrm>
        </p:spPr>
        <p:txBody>
          <a:bodyPr>
            <a:normAutofit fontScale="92500"/>
          </a:bodyPr>
          <a:lstStyle/>
          <a:p>
            <a:pPr eaLnBrk="1" hangingPunct="1">
              <a:lnSpc>
                <a:spcPct val="70000"/>
              </a:lnSpc>
            </a:pPr>
            <a:endParaRPr lang="en-AU" altLang="en-US" sz="1500"/>
          </a:p>
          <a:p>
            <a:pPr eaLnBrk="1" hangingPunct="1"/>
            <a:r>
              <a:rPr lang="en-AU" altLang="en-US" sz="2800"/>
              <a:t>Shuffle the letters and map each plaintext letter to a different random ciphertext letter</a:t>
            </a:r>
            <a:endParaRPr lang="en-US" altLang="en-US" sz="2800"/>
          </a:p>
          <a:p>
            <a:pPr>
              <a:lnSpc>
                <a:spcPct val="120000"/>
              </a:lnSpc>
            </a:pPr>
            <a:r>
              <a:rPr lang="en-AU" altLang="en-US" sz="2800"/>
              <a:t>we have a total of 26! = 4 x 10</a:t>
            </a:r>
            <a:r>
              <a:rPr lang="en-AU" altLang="en-US" sz="2800" baseline="30000"/>
              <a:t>26</a:t>
            </a:r>
            <a:r>
              <a:rPr lang="en-AU" altLang="en-US" sz="2800"/>
              <a:t> keys. </a:t>
            </a:r>
          </a:p>
          <a:p>
            <a:pPr>
              <a:lnSpc>
                <a:spcPct val="120000"/>
              </a:lnSpc>
            </a:pPr>
            <a:r>
              <a:rPr lang="en-AU" altLang="en-US" sz="2800"/>
              <a:t>With so many keys, it is secure against brute-force attacks.</a:t>
            </a:r>
          </a:p>
          <a:p>
            <a:pPr>
              <a:lnSpc>
                <a:spcPct val="120000"/>
              </a:lnSpc>
            </a:pPr>
            <a:r>
              <a:rPr lang="en-AU" altLang="en-US" sz="2800"/>
              <a:t>But not secure against some cryptanalytic attacks.</a:t>
            </a:r>
          </a:p>
          <a:p>
            <a:pPr>
              <a:lnSpc>
                <a:spcPct val="120000"/>
              </a:lnSpc>
            </a:pPr>
            <a:r>
              <a:rPr lang="en-US" altLang="en-US" sz="2800"/>
              <a:t>Problem is language characteristics.</a:t>
            </a:r>
          </a:p>
          <a:p>
            <a:pPr marL="45720" indent="0" eaLnBrk="1" hangingPunct="1">
              <a:buNone/>
            </a:pPr>
            <a:endParaRPr lang="en-AU" altLang="en-US" sz="900"/>
          </a:p>
          <a:p>
            <a:pPr lvl="1" eaLnBrk="1" hangingPunct="1">
              <a:lnSpc>
                <a:spcPct val="100000"/>
              </a:lnSpc>
              <a:buFont typeface="Arial" pitchFamily="34" charset="0"/>
              <a:buNone/>
            </a:pPr>
            <a:endParaRPr lang="en-AU" altLang="en-US" sz="800"/>
          </a:p>
          <a:p>
            <a:pPr lvl="1" eaLnBrk="1" hangingPunct="1">
              <a:lnSpc>
                <a:spcPct val="100000"/>
              </a:lnSpc>
              <a:buFont typeface="Arial" pitchFamily="34" charset="0"/>
              <a:buNone/>
            </a:pPr>
            <a:endParaRPr lang="en-AU" altLang="en-US" sz="900"/>
          </a:p>
          <a:p>
            <a:pPr lvl="1" eaLnBrk="1" hangingPunct="1">
              <a:lnSpc>
                <a:spcPct val="100000"/>
              </a:lnSpc>
              <a:buFont typeface="Arial" pitchFamily="34" charset="0"/>
              <a:buNone/>
            </a:pPr>
            <a:endParaRPr lang="en-AU" altLang="en-US" sz="2400"/>
          </a:p>
          <a:p>
            <a:pPr lvl="1" eaLnBrk="1" hangingPunct="1">
              <a:lnSpc>
                <a:spcPct val="100000"/>
              </a:lnSpc>
              <a:buFont typeface="Wingdings" pitchFamily="2" charset="2"/>
              <a:buNone/>
            </a:pPr>
            <a:endParaRPr lang="en-AU" altLang="en-US" sz="1200"/>
          </a:p>
        </p:txBody>
      </p:sp>
    </p:spTree>
    <p:extLst>
      <p:ext uri="{BB962C8B-B14F-4D97-AF65-F5344CB8AC3E}">
        <p14:creationId xmlns:p14="http://schemas.microsoft.com/office/powerpoint/2010/main" val="18536895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85750"/>
            <a:ext cx="7315200" cy="865573"/>
          </a:xfrm>
        </p:spPr>
        <p:txBody>
          <a:bodyPr/>
          <a:lstStyle/>
          <a:p>
            <a:r>
              <a:rPr lang="en-US" err="1"/>
              <a:t>Monoalphabetic</a:t>
            </a:r>
            <a:r>
              <a:rPr lang="en-US"/>
              <a:t> Cipher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276351"/>
            <a:ext cx="7315200" cy="3455670"/>
          </a:xfrm>
        </p:spPr>
        <p:txBody>
          <a:bodyPr/>
          <a:lstStyle/>
          <a:p>
            <a:pPr lvl="0"/>
            <a:r>
              <a:rPr lang="en-US"/>
              <a:t>Plain text set : P = {</a:t>
            </a:r>
            <a:r>
              <a:rPr lang="en-US" err="1"/>
              <a:t>a,b,c,d</a:t>
            </a:r>
            <a:r>
              <a:rPr lang="en-US"/>
              <a:t>,…,z}</a:t>
            </a:r>
          </a:p>
          <a:p>
            <a:pPr lvl="0"/>
            <a:r>
              <a:rPr lang="en-US"/>
              <a:t>Ciphertext set : C = {A,B,C,D,…,Z}</a:t>
            </a:r>
          </a:p>
          <a:p>
            <a:pPr lvl="0"/>
            <a:r>
              <a:rPr lang="en-US" err="1"/>
              <a:t>Keyspace</a:t>
            </a:r>
            <a:r>
              <a:rPr lang="en-US"/>
              <a:t> : K = {π | such that π is a permutation of the alphabets}</a:t>
            </a:r>
          </a:p>
          <a:p>
            <a:pPr lvl="1"/>
            <a:r>
              <a:rPr lang="en-US" sz="2000"/>
              <a:t>Size of </a:t>
            </a:r>
            <a:r>
              <a:rPr lang="en-US" sz="2000" err="1"/>
              <a:t>keyspace</a:t>
            </a:r>
            <a:r>
              <a:rPr lang="en-US" sz="2000"/>
              <a:t> is 26!</a:t>
            </a:r>
          </a:p>
          <a:p>
            <a:pPr lvl="0"/>
            <a:r>
              <a:rPr lang="en-US"/>
              <a:t>Encryption Rule : </a:t>
            </a:r>
            <a:r>
              <a:rPr lang="en-US" i="1"/>
              <a:t>e</a:t>
            </a:r>
            <a:r>
              <a:rPr lang="en-US"/>
              <a:t>π</a:t>
            </a:r>
            <a:r>
              <a:rPr lang="en-US" i="1"/>
              <a:t>(x) = </a:t>
            </a:r>
            <a:r>
              <a:rPr lang="en-US"/>
              <a:t>π</a:t>
            </a:r>
            <a:r>
              <a:rPr lang="en-US" i="1"/>
              <a:t>(x),</a:t>
            </a:r>
            <a:endParaRPr lang="en-US"/>
          </a:p>
          <a:p>
            <a:pPr lvl="0"/>
            <a:r>
              <a:rPr lang="en-US"/>
              <a:t>Decryption Rule : </a:t>
            </a:r>
            <a:r>
              <a:rPr lang="en-US" i="1"/>
              <a:t>d</a:t>
            </a:r>
            <a:r>
              <a:rPr lang="en-US"/>
              <a:t>π </a:t>
            </a:r>
            <a:r>
              <a:rPr lang="en-US" i="1"/>
              <a:t>(x) = </a:t>
            </a:r>
            <a:r>
              <a:rPr lang="en-US"/>
              <a:t>π</a:t>
            </a:r>
            <a:r>
              <a:rPr lang="en-US" baseline="30000"/>
              <a:t>-1</a:t>
            </a:r>
            <a:r>
              <a:rPr lang="en-US" i="1"/>
              <a:t>(x)</a:t>
            </a:r>
            <a:endParaRPr lang="en-US"/>
          </a:p>
          <a:p>
            <a:pPr marL="4572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451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762000" y="285750"/>
            <a:ext cx="7315200" cy="865573"/>
          </a:xfrm>
        </p:spPr>
        <p:txBody>
          <a:bodyPr/>
          <a:lstStyle/>
          <a:p>
            <a:pPr eaLnBrk="1" hangingPunct="1"/>
            <a:r>
              <a:rPr lang="en-US" altLang="en-US"/>
              <a:t>Classical encryption techniques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914400" y="1352551"/>
            <a:ext cx="7315200" cy="3379470"/>
          </a:xfrm>
        </p:spPr>
        <p:txBody>
          <a:bodyPr/>
          <a:lstStyle/>
          <a:p>
            <a:pPr eaLnBrk="1" hangingPunct="1"/>
            <a:r>
              <a:rPr lang="en-US" altLang="en-US"/>
              <a:t>As opposed to </a:t>
            </a:r>
            <a:r>
              <a:rPr lang="en-US" altLang="en-US">
                <a:solidFill>
                  <a:srgbClr val="FF0000"/>
                </a:solidFill>
              </a:rPr>
              <a:t>modern</a:t>
            </a:r>
            <a:r>
              <a:rPr lang="en-US" altLang="en-US"/>
              <a:t> </a:t>
            </a:r>
            <a:r>
              <a:rPr lang="en-US" altLang="en-US">
                <a:solidFill>
                  <a:srgbClr val="FF0000"/>
                </a:solidFill>
              </a:rPr>
              <a:t>cryptography</a:t>
            </a:r>
          </a:p>
          <a:p>
            <a:pPr eaLnBrk="1" hangingPunct="1"/>
            <a:r>
              <a:rPr lang="en-US" altLang="en-US"/>
              <a:t>Goals: </a:t>
            </a:r>
          </a:p>
          <a:p>
            <a:pPr lvl="1" eaLnBrk="1" hangingPunct="1"/>
            <a:r>
              <a:rPr lang="en-US" altLang="en-US"/>
              <a:t>to introduce basic concepts &amp; terminology of encryption</a:t>
            </a:r>
          </a:p>
          <a:p>
            <a:pPr lvl="1" eaLnBrk="1" hangingPunct="1"/>
            <a:r>
              <a:rPr lang="en-US" altLang="en-US"/>
              <a:t>to prepare us for studying modern cryptography</a:t>
            </a:r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B21F31C2-0A1E-46D5-AE26-BF3EEE288B65}" type="slidenum">
              <a:rPr lang="en-US" altLang="en-US" smtClean="0">
                <a:solidFill>
                  <a:srgbClr val="898989"/>
                </a:solidFill>
                <a:latin typeface="Calibri" pitchFamily="34" charset="0"/>
              </a:rPr>
              <a:pPr eaLnBrk="1" hangingPunct="1"/>
              <a:t>2</a:t>
            </a:fld>
            <a:endParaRPr lang="en-US" altLang="en-US">
              <a:solidFill>
                <a:srgbClr val="898989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45427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61950"/>
            <a:ext cx="7315200" cy="865573"/>
          </a:xfrm>
        </p:spPr>
        <p:txBody>
          <a:bodyPr/>
          <a:lstStyle/>
          <a:p>
            <a:r>
              <a:rPr lang="en-US"/>
              <a:t>Example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7928571"/>
              </p:ext>
            </p:extLst>
          </p:nvPr>
        </p:nvGraphicFramePr>
        <p:xfrm>
          <a:off x="914400" y="1276350"/>
          <a:ext cx="658368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64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64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64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64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64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64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64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643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643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0643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0643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0643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06437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8907022"/>
              </p:ext>
            </p:extLst>
          </p:nvPr>
        </p:nvGraphicFramePr>
        <p:xfrm>
          <a:off x="1143000" y="2190750"/>
          <a:ext cx="6095999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9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1" name="Straight Arrow Connector 10"/>
          <p:cNvCxnSpPr/>
          <p:nvPr/>
        </p:nvCxnSpPr>
        <p:spPr>
          <a:xfrm flipV="1">
            <a:off x="7391400" y="1352550"/>
            <a:ext cx="7620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153400" y="1135618"/>
            <a:ext cx="107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Plain Text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295400" y="3181350"/>
            <a:ext cx="556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Plain Text:  </a:t>
            </a:r>
            <a:r>
              <a:rPr lang="en-US">
                <a:solidFill>
                  <a:schemeClr val="tx2"/>
                </a:solidFill>
              </a:rPr>
              <a:t>ATTACKATDAWN</a:t>
            </a:r>
          </a:p>
          <a:p>
            <a:r>
              <a:rPr lang="en-US">
                <a:solidFill>
                  <a:schemeClr val="tx2"/>
                </a:solidFill>
              </a:rPr>
              <a:t>Cipher </a:t>
            </a:r>
            <a:r>
              <a:rPr lang="en-US" err="1">
                <a:solidFill>
                  <a:schemeClr val="tx2"/>
                </a:solidFill>
              </a:rPr>
              <a:t>Text:ZXXZAZXKZRY</a:t>
            </a:r>
            <a:endParaRPr 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9185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09550"/>
            <a:ext cx="7315200" cy="865573"/>
          </a:xfrm>
        </p:spPr>
        <p:txBody>
          <a:bodyPr/>
          <a:lstStyle/>
          <a:p>
            <a:r>
              <a:rPr lang="en-US"/>
              <a:t>Cryptanalysis of </a:t>
            </a:r>
            <a:r>
              <a:rPr lang="en-US" err="1"/>
              <a:t>monoalphabetic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276351"/>
            <a:ext cx="7315200" cy="3455670"/>
          </a:xfrm>
        </p:spPr>
        <p:txBody>
          <a:bodyPr>
            <a:normAutofit/>
          </a:bodyPr>
          <a:lstStyle/>
          <a:p>
            <a:r>
              <a:rPr lang="en-US"/>
              <a:t>Languages do not have uniform probabilities</a:t>
            </a:r>
          </a:p>
          <a:p>
            <a:r>
              <a:rPr lang="en-AU" altLang="zh-CN" sz="2200">
                <a:ea typeface="宋体" pitchFamily="2" charset="-122"/>
              </a:rPr>
              <a:t>calculate letter frequencies for ciphertext</a:t>
            </a:r>
          </a:p>
          <a:p>
            <a:r>
              <a:rPr lang="en-AU" altLang="zh-CN" sz="2200">
                <a:ea typeface="宋体" pitchFamily="2" charset="-122"/>
              </a:rPr>
              <a:t>compare counts/plots against known values </a:t>
            </a:r>
          </a:p>
          <a:p>
            <a:r>
              <a:rPr lang="en-AU" altLang="zh-CN" sz="2200">
                <a:ea typeface="宋体" pitchFamily="2" charset="-122"/>
              </a:rPr>
              <a:t>if Caesar cipher </a:t>
            </a:r>
            <a:r>
              <a:rPr lang="en-AU" altLang="zh-CN">
                <a:ea typeface="宋体" pitchFamily="2" charset="-122"/>
              </a:rPr>
              <a:t>look for common peaks/troughs </a:t>
            </a:r>
          </a:p>
          <a:p>
            <a:pPr lvl="1"/>
            <a:r>
              <a:rPr lang="en-AU" altLang="zh-CN" sz="2000">
                <a:ea typeface="宋体" pitchFamily="2" charset="-122"/>
              </a:rPr>
              <a:t>peaks at: A-E-I triple, NO pair, RST triple</a:t>
            </a:r>
          </a:p>
          <a:p>
            <a:pPr lvl="1"/>
            <a:r>
              <a:rPr lang="en-AU" altLang="zh-CN" sz="2000">
                <a:ea typeface="宋体" pitchFamily="2" charset="-122"/>
              </a:rPr>
              <a:t>troughs at: JK, X-Z</a:t>
            </a:r>
          </a:p>
          <a:p>
            <a:r>
              <a:rPr lang="en-US" altLang="en-US"/>
              <a:t>for </a:t>
            </a:r>
            <a:r>
              <a:rPr lang="en-AU" altLang="en-US" err="1">
                <a:ea typeface="宋体" pitchFamily="2" charset="-122"/>
              </a:rPr>
              <a:t>M</a:t>
            </a:r>
            <a:r>
              <a:rPr lang="en-AU" altLang="zh-CN" err="1">
                <a:ea typeface="宋体" pitchFamily="2" charset="-122"/>
              </a:rPr>
              <a:t>onoalphabetic</a:t>
            </a:r>
            <a:r>
              <a:rPr lang="en-AU" altLang="zh-CN">
                <a:ea typeface="宋体" pitchFamily="2" charset="-122"/>
              </a:rPr>
              <a:t> must identify each letter</a:t>
            </a:r>
          </a:p>
          <a:p>
            <a:pPr lvl="1"/>
            <a:r>
              <a:rPr lang="en-US" altLang="en-US" sz="2000"/>
              <a:t>tables of common double/triple letters help</a:t>
            </a:r>
            <a:endParaRPr lang="en-AU" altLang="zh-CN" sz="2000">
              <a:ea typeface="宋体" pitchFamily="2" charset="-122"/>
            </a:endParaRP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4681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4C0E5-F5A1-4731-8959-F1A259C0E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2A8D75-4104-44A1-9DEB-7EFDEEC734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DA354A-4620-407C-9806-7464B614D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Prof.Punitha.K, VIT Chennai</a:t>
            </a:r>
          </a:p>
        </p:txBody>
      </p:sp>
    </p:spTree>
    <p:extLst>
      <p:ext uri="{BB962C8B-B14F-4D97-AF65-F5344CB8AC3E}">
        <p14:creationId xmlns:p14="http://schemas.microsoft.com/office/powerpoint/2010/main" val="25404760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09550"/>
            <a:ext cx="7315200" cy="865573"/>
          </a:xfrm>
        </p:spPr>
        <p:txBody>
          <a:bodyPr/>
          <a:lstStyle/>
          <a:p>
            <a:pPr eaLnBrk="1" hangingPunct="1"/>
            <a:r>
              <a:rPr lang="en-US" altLang="en-US"/>
              <a:t>Example Cryptanalysis</a:t>
            </a:r>
            <a:endParaRPr lang="en-AU" altLang="en-US"/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352550"/>
            <a:ext cx="7315200" cy="3581399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800"/>
              <a:t>Given ciphertext: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AU" altLang="en-US" sz="1800" b="1">
                <a:latin typeface="Courier New" pitchFamily="49" charset="0"/>
              </a:rPr>
              <a:t>UZQSOVUOHXMOPVGPOZPEVSGZWSZOPFPESXUDBMETSXAIZ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AU" altLang="en-US" sz="1800" b="1">
                <a:latin typeface="Courier New" pitchFamily="49" charset="0"/>
              </a:rPr>
              <a:t>VUEPHZHMDZSHZOWSFPAPPDTSVPQUZWYMXUZUHSX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Count relative letter frequencies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guess {</a:t>
            </a:r>
            <a:r>
              <a:rPr lang="en-US" altLang="en-US" sz="2800">
                <a:solidFill>
                  <a:schemeClr val="tx2"/>
                </a:solidFill>
              </a:rPr>
              <a:t>P, Z</a:t>
            </a:r>
            <a:r>
              <a:rPr lang="en-US" altLang="en-US" sz="2800"/>
              <a:t>} = {e, t}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Of double letters, ZW has highest frequency, so guess </a:t>
            </a:r>
            <a:r>
              <a:rPr lang="en-US" altLang="en-US" sz="2800">
                <a:solidFill>
                  <a:schemeClr val="tx2"/>
                </a:solidFill>
              </a:rPr>
              <a:t>ZW</a:t>
            </a:r>
            <a:r>
              <a:rPr lang="en-US" altLang="en-US" sz="2800"/>
              <a:t> = </a:t>
            </a:r>
            <a:r>
              <a:rPr lang="en-US" altLang="en-US" sz="2800" err="1"/>
              <a:t>th</a:t>
            </a:r>
            <a:r>
              <a:rPr lang="en-US" altLang="en-US" sz="2800"/>
              <a:t> and hence </a:t>
            </a:r>
            <a:r>
              <a:rPr lang="en-US" altLang="en-US" sz="2800">
                <a:solidFill>
                  <a:schemeClr val="tx2"/>
                </a:solidFill>
              </a:rPr>
              <a:t>ZWP</a:t>
            </a:r>
            <a:r>
              <a:rPr lang="en-US" altLang="en-US" sz="2800"/>
              <a:t> = the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Proceeding with trial and error finally get: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AU" altLang="en-US" sz="1800" b="1">
                <a:latin typeface="Courier New" pitchFamily="49" charset="0"/>
              </a:rPr>
              <a:t>it was disclosed yesterday that several informal but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AU" altLang="en-US" sz="1800" b="1">
                <a:latin typeface="Courier New" pitchFamily="49" charset="0"/>
              </a:rPr>
              <a:t>direct contacts have been made with political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AU" altLang="en-US" sz="1800" b="1">
                <a:latin typeface="Courier New" pitchFamily="49" charset="0"/>
              </a:rPr>
              <a:t>representatives of the </a:t>
            </a:r>
            <a:r>
              <a:rPr lang="en-AU" altLang="en-US" sz="1800" b="1" err="1">
                <a:latin typeface="Courier New" pitchFamily="49" charset="0"/>
              </a:rPr>
              <a:t>viet</a:t>
            </a:r>
            <a:r>
              <a:rPr lang="en-AU" altLang="en-US" sz="1800" b="1">
                <a:latin typeface="Courier New" pitchFamily="49" charset="0"/>
              </a:rPr>
              <a:t> </a:t>
            </a:r>
            <a:r>
              <a:rPr lang="en-AU" altLang="en-US" sz="1800" b="1" err="1">
                <a:latin typeface="Courier New" pitchFamily="49" charset="0"/>
              </a:rPr>
              <a:t>cong</a:t>
            </a:r>
            <a:r>
              <a:rPr lang="en-AU" altLang="en-US" sz="1800" b="1">
                <a:latin typeface="Courier New" pitchFamily="49" charset="0"/>
              </a:rPr>
              <a:t> in </a:t>
            </a:r>
            <a:r>
              <a:rPr lang="en-AU" altLang="en-US" sz="1800" b="1" err="1">
                <a:latin typeface="Courier New" pitchFamily="49" charset="0"/>
              </a:rPr>
              <a:t>moscow</a:t>
            </a:r>
            <a:endParaRPr lang="en-AU" altLang="en-US" sz="1800" b="1">
              <a:latin typeface="Courier New" pitchFamily="49" charset="0"/>
            </a:endParaRP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endParaRPr lang="en-AU" altLang="en-US" sz="180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06500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  MEET ME AFTER YOGA CLASS IN BULE HIGHWAYS</a:t>
            </a:r>
          </a:p>
        </p:txBody>
      </p:sp>
    </p:spTree>
    <p:extLst>
      <p:ext uri="{BB962C8B-B14F-4D97-AF65-F5344CB8AC3E}">
        <p14:creationId xmlns:p14="http://schemas.microsoft.com/office/powerpoint/2010/main" val="30673555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2C51B-6ED6-4A7E-8B6C-9314A1815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898604-A5B9-485D-8B40-76BE9068F4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353C6D-5A14-4767-8D69-525DF9172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Prof.Punitha.K, VIT Chennai</a:t>
            </a:r>
          </a:p>
        </p:txBody>
      </p:sp>
    </p:spTree>
    <p:extLst>
      <p:ext uri="{BB962C8B-B14F-4D97-AF65-F5344CB8AC3E}">
        <p14:creationId xmlns:p14="http://schemas.microsoft.com/office/powerpoint/2010/main" val="3894832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85750"/>
            <a:ext cx="7315200" cy="865573"/>
          </a:xfrm>
        </p:spPr>
        <p:txBody>
          <a:bodyPr/>
          <a:lstStyle/>
          <a:p>
            <a:r>
              <a:rPr lang="en-US"/>
              <a:t>Ciphers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200151"/>
            <a:ext cx="7315200" cy="3531870"/>
          </a:xfrm>
        </p:spPr>
        <p:txBody>
          <a:bodyPr>
            <a:noAutofit/>
          </a:bodyPr>
          <a:lstStyle/>
          <a:p>
            <a:pPr lvl="0"/>
            <a:r>
              <a:rPr lang="en-US">
                <a:solidFill>
                  <a:schemeClr val="tx2"/>
                </a:solidFill>
              </a:rPr>
              <a:t>Symmetric Algorithms</a:t>
            </a:r>
          </a:p>
          <a:p>
            <a:pPr lvl="1"/>
            <a:r>
              <a:rPr lang="en-US" sz="2000"/>
              <a:t>Encryption and Decryption use the same key</a:t>
            </a:r>
          </a:p>
          <a:p>
            <a:pPr lvl="1"/>
            <a:r>
              <a:rPr lang="en-US" sz="2000"/>
              <a:t>i.e. KE = KD</a:t>
            </a:r>
          </a:p>
          <a:p>
            <a:pPr lvl="1"/>
            <a:r>
              <a:rPr lang="en-US" sz="2000"/>
              <a:t>Examples:</a:t>
            </a:r>
          </a:p>
          <a:p>
            <a:pPr lvl="2"/>
            <a:r>
              <a:rPr lang="en-US" sz="2000"/>
              <a:t>Block Ciphers : DES, AES, PRESENT, etc.</a:t>
            </a:r>
          </a:p>
          <a:p>
            <a:pPr lvl="2"/>
            <a:r>
              <a:rPr lang="en-US" sz="2000"/>
              <a:t>Stream Ciphers : A5, Grain, etc.</a:t>
            </a:r>
          </a:p>
          <a:p>
            <a:pPr lvl="0"/>
            <a:r>
              <a:rPr lang="en-US">
                <a:solidFill>
                  <a:schemeClr val="tx2"/>
                </a:solidFill>
              </a:rPr>
              <a:t>Asymmetric Algorithms</a:t>
            </a:r>
          </a:p>
          <a:p>
            <a:pPr lvl="1"/>
            <a:r>
              <a:rPr lang="en-US" sz="2000"/>
              <a:t>Encryption and Decryption keys are different</a:t>
            </a:r>
          </a:p>
          <a:p>
            <a:pPr lvl="1"/>
            <a:r>
              <a:rPr lang="en-US" sz="2000"/>
              <a:t>KE ≠ KD</a:t>
            </a:r>
          </a:p>
          <a:p>
            <a:pPr lvl="1"/>
            <a:r>
              <a:rPr lang="en-US" sz="2000"/>
              <a:t>Examples: RSA,ECC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09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762000" y="133350"/>
            <a:ext cx="7315200" cy="865573"/>
          </a:xfrm>
        </p:spPr>
        <p:txBody>
          <a:bodyPr/>
          <a:lstStyle/>
          <a:p>
            <a:pPr eaLnBrk="1" hangingPunct="1"/>
            <a:r>
              <a:rPr lang="en-US" altLang="en-US"/>
              <a:t>Basic terminology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914400" y="1047750"/>
            <a:ext cx="7315200" cy="3684271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>
                <a:solidFill>
                  <a:schemeClr val="tx2"/>
                </a:solidFill>
              </a:rPr>
              <a:t>Plaintext:</a:t>
            </a:r>
            <a:r>
              <a:rPr lang="en-US" altLang="en-US"/>
              <a:t>  original message to be encrypted</a:t>
            </a:r>
          </a:p>
          <a:p>
            <a:pPr eaLnBrk="1" hangingPunct="1">
              <a:lnSpc>
                <a:spcPct val="90000"/>
              </a:lnSpc>
            </a:pPr>
            <a:endParaRPr lang="en-US" altLang="en-US" sz="1000"/>
          </a:p>
          <a:p>
            <a:pPr eaLnBrk="1" hangingPunct="1">
              <a:lnSpc>
                <a:spcPct val="90000"/>
              </a:lnSpc>
            </a:pPr>
            <a:r>
              <a:rPr lang="en-US" altLang="en-US">
                <a:solidFill>
                  <a:schemeClr val="tx2"/>
                </a:solidFill>
              </a:rPr>
              <a:t>Ciphertext:  </a:t>
            </a:r>
            <a:r>
              <a:rPr lang="en-US" altLang="en-US"/>
              <a:t>the encrypted message</a:t>
            </a:r>
          </a:p>
          <a:p>
            <a:pPr eaLnBrk="1" hangingPunct="1">
              <a:lnSpc>
                <a:spcPct val="90000"/>
              </a:lnSpc>
            </a:pPr>
            <a:endParaRPr lang="en-US" altLang="en-US" sz="1000"/>
          </a:p>
          <a:p>
            <a:pPr eaLnBrk="1" hangingPunct="1">
              <a:lnSpc>
                <a:spcPct val="90000"/>
              </a:lnSpc>
            </a:pPr>
            <a:r>
              <a:rPr lang="en-US" altLang="en-US">
                <a:solidFill>
                  <a:schemeClr val="tx2"/>
                </a:solidFill>
              </a:rPr>
              <a:t>Enciphering or encryption</a:t>
            </a:r>
            <a:r>
              <a:rPr lang="en-US" altLang="en-US">
                <a:solidFill>
                  <a:srgbClr val="C00000"/>
                </a:solidFill>
              </a:rPr>
              <a:t>: </a:t>
            </a:r>
            <a:r>
              <a:rPr lang="en-US" altLang="en-US"/>
              <a:t>the process of converting  plaintext into ciphertext</a:t>
            </a:r>
          </a:p>
          <a:p>
            <a:pPr eaLnBrk="1" hangingPunct="1">
              <a:lnSpc>
                <a:spcPct val="90000"/>
              </a:lnSpc>
            </a:pPr>
            <a:endParaRPr lang="en-US" altLang="en-US" sz="1000"/>
          </a:p>
          <a:p>
            <a:pPr eaLnBrk="1" hangingPunct="1">
              <a:lnSpc>
                <a:spcPct val="90000"/>
              </a:lnSpc>
            </a:pPr>
            <a:r>
              <a:rPr lang="en-US" altLang="en-US">
                <a:solidFill>
                  <a:schemeClr val="tx2"/>
                </a:solidFill>
              </a:rPr>
              <a:t>Encryption algorithm</a:t>
            </a:r>
            <a:r>
              <a:rPr lang="en-US" altLang="en-US">
                <a:solidFill>
                  <a:srgbClr val="C00000"/>
                </a:solidFill>
              </a:rPr>
              <a:t>:  </a:t>
            </a:r>
            <a:r>
              <a:rPr lang="en-US" altLang="en-US"/>
              <a:t>performs encryption</a:t>
            </a:r>
          </a:p>
          <a:p>
            <a:pPr lvl="1" eaLnBrk="1" hangingPunct="1">
              <a:lnSpc>
                <a:spcPct val="140000"/>
              </a:lnSpc>
            </a:pPr>
            <a:r>
              <a:rPr lang="en-US" altLang="en-US"/>
              <a:t>Two inputs: a </a:t>
            </a:r>
            <a:r>
              <a:rPr lang="en-US" altLang="en-US">
                <a:solidFill>
                  <a:schemeClr val="tx2"/>
                </a:solidFill>
              </a:rPr>
              <a:t>plaintext</a:t>
            </a:r>
            <a:r>
              <a:rPr lang="en-US" altLang="en-US"/>
              <a:t> and a </a:t>
            </a:r>
            <a:r>
              <a:rPr lang="en-US" altLang="en-US">
                <a:solidFill>
                  <a:schemeClr val="tx2"/>
                </a:solidFill>
              </a:rPr>
              <a:t>secret key</a:t>
            </a:r>
          </a:p>
          <a:p>
            <a:r>
              <a:rPr lang="en-US" altLang="en-US">
                <a:solidFill>
                  <a:schemeClr val="tx2"/>
                </a:solidFill>
              </a:rPr>
              <a:t>Deciphering or decryption: </a:t>
            </a:r>
            <a:r>
              <a:rPr lang="en-US" altLang="en-US"/>
              <a:t>recovering plaintext from ciphertext</a:t>
            </a:r>
          </a:p>
          <a:p>
            <a:pPr>
              <a:buNone/>
            </a:pPr>
            <a:endParaRPr lang="en-US" altLang="en-US" sz="1000"/>
          </a:p>
          <a:p>
            <a:r>
              <a:rPr lang="en-US" altLang="en-US">
                <a:solidFill>
                  <a:schemeClr val="tx2"/>
                </a:solidFill>
              </a:rPr>
              <a:t>Decryption algorithm:  </a:t>
            </a:r>
            <a:r>
              <a:rPr lang="en-US" altLang="en-US"/>
              <a:t>performs decryption</a:t>
            </a:r>
          </a:p>
          <a:p>
            <a:pPr lvl="1"/>
            <a:r>
              <a:rPr lang="en-US" altLang="en-US"/>
              <a:t>Two inputs</a:t>
            </a:r>
            <a:r>
              <a:rPr lang="en-US" altLang="en-US">
                <a:solidFill>
                  <a:srgbClr val="C00000"/>
                </a:solidFill>
              </a:rPr>
              <a:t>: </a:t>
            </a:r>
            <a:r>
              <a:rPr lang="en-US" altLang="en-US">
                <a:solidFill>
                  <a:schemeClr val="tx2"/>
                </a:solidFill>
              </a:rPr>
              <a:t>ciphertext</a:t>
            </a:r>
            <a:r>
              <a:rPr lang="en-US" altLang="en-US">
                <a:solidFill>
                  <a:srgbClr val="C00000"/>
                </a:solidFill>
              </a:rPr>
              <a:t> </a:t>
            </a:r>
            <a:r>
              <a:rPr lang="en-US" altLang="en-US"/>
              <a:t>and </a:t>
            </a:r>
            <a:r>
              <a:rPr lang="en-US" altLang="en-US">
                <a:solidFill>
                  <a:schemeClr val="tx2"/>
                </a:solidFill>
              </a:rPr>
              <a:t>secret key</a:t>
            </a:r>
          </a:p>
          <a:p>
            <a:pPr marL="320040" lvl="1" indent="0" eaLnBrk="1" hangingPunct="1">
              <a:lnSpc>
                <a:spcPct val="140000"/>
              </a:lnSpc>
              <a:buNone/>
            </a:pPr>
            <a:endParaRPr lang="en-US" altLang="en-US">
              <a:solidFill>
                <a:schemeClr val="tx2"/>
              </a:solidFill>
            </a:endParaRPr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EB82FEC1-B095-40F1-8EB6-0391306E5BD5}" type="slidenum">
              <a:rPr lang="en-US" altLang="en-US" smtClean="0">
                <a:solidFill>
                  <a:srgbClr val="898989"/>
                </a:solidFill>
                <a:latin typeface="Calibri" pitchFamily="34" charset="0"/>
              </a:rPr>
              <a:pPr eaLnBrk="1" hangingPunct="1"/>
              <a:t>4</a:t>
            </a:fld>
            <a:endParaRPr lang="en-US" altLang="en-US">
              <a:solidFill>
                <a:srgbClr val="898989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44966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Content Placeholder 2"/>
          <p:cNvSpPr>
            <a:spLocks noGrp="1"/>
          </p:cNvSpPr>
          <p:nvPr>
            <p:ph idx="1"/>
          </p:nvPr>
        </p:nvSpPr>
        <p:spPr>
          <a:xfrm>
            <a:off x="457200" y="457201"/>
            <a:ext cx="8229600" cy="4137422"/>
          </a:xfrm>
        </p:spPr>
        <p:txBody>
          <a:bodyPr/>
          <a:lstStyle/>
          <a:p>
            <a:pPr marL="45720" indent="0" eaLnBrk="1" hangingPunct="1">
              <a:buNone/>
            </a:pPr>
            <a:endParaRPr lang="en-US" altLang="en-US" sz="1000">
              <a:solidFill>
                <a:srgbClr val="C00000"/>
              </a:solidFill>
            </a:endParaRPr>
          </a:p>
          <a:p>
            <a:pPr eaLnBrk="1" hangingPunct="1"/>
            <a:r>
              <a:rPr lang="en-US" altLang="en-US">
                <a:solidFill>
                  <a:schemeClr val="tx2"/>
                </a:solidFill>
              </a:rPr>
              <a:t>Secret key: </a:t>
            </a:r>
            <a:r>
              <a:rPr lang="en-US" altLang="en-US"/>
              <a:t>same key used for encryption and decryption</a:t>
            </a:r>
          </a:p>
          <a:p>
            <a:pPr lvl="1" eaLnBrk="1" hangingPunct="1"/>
            <a:r>
              <a:rPr lang="en-US" altLang="en-US"/>
              <a:t>Also referred to as a </a:t>
            </a:r>
            <a:r>
              <a:rPr lang="en-US" altLang="en-US">
                <a:solidFill>
                  <a:schemeClr val="tx2"/>
                </a:solidFill>
              </a:rPr>
              <a:t>symmetric key</a:t>
            </a:r>
          </a:p>
          <a:p>
            <a:r>
              <a:rPr lang="en-US" altLang="en-US">
                <a:solidFill>
                  <a:schemeClr val="tx2"/>
                </a:solidFill>
              </a:rPr>
              <a:t>Cipher</a:t>
            </a:r>
            <a:r>
              <a:rPr lang="en-US" altLang="en-US">
                <a:solidFill>
                  <a:srgbClr val="C00000"/>
                </a:solidFill>
              </a:rPr>
              <a:t> </a:t>
            </a:r>
            <a:r>
              <a:rPr lang="en-US" altLang="en-US"/>
              <a:t>or</a:t>
            </a:r>
            <a:r>
              <a:rPr lang="en-US" altLang="en-US">
                <a:solidFill>
                  <a:srgbClr val="C00000"/>
                </a:solidFill>
              </a:rPr>
              <a:t> </a:t>
            </a:r>
            <a:r>
              <a:rPr lang="en-US" altLang="en-US">
                <a:solidFill>
                  <a:schemeClr val="tx2"/>
                </a:solidFill>
              </a:rPr>
              <a:t>cryptographic system : </a:t>
            </a:r>
            <a:r>
              <a:rPr lang="en-US" altLang="en-US"/>
              <a:t>a scheme for encryption and decryption </a:t>
            </a:r>
          </a:p>
          <a:p>
            <a:endParaRPr lang="en-US" altLang="en-US" sz="1000">
              <a:solidFill>
                <a:srgbClr val="C00000"/>
              </a:solidFill>
            </a:endParaRPr>
          </a:p>
          <a:p>
            <a:r>
              <a:rPr lang="en-US" altLang="en-US">
                <a:solidFill>
                  <a:schemeClr val="tx2"/>
                </a:solidFill>
              </a:rPr>
              <a:t>Cryptography:</a:t>
            </a:r>
            <a:r>
              <a:rPr lang="en-US" altLang="en-US">
                <a:solidFill>
                  <a:srgbClr val="C00000"/>
                </a:solidFill>
              </a:rPr>
              <a:t> </a:t>
            </a:r>
            <a:r>
              <a:rPr lang="en-US" altLang="en-US"/>
              <a:t>science of studying ciphers</a:t>
            </a:r>
          </a:p>
          <a:p>
            <a:endParaRPr lang="en-US" altLang="en-US" sz="1000"/>
          </a:p>
          <a:p>
            <a:r>
              <a:rPr lang="en-US" altLang="en-US">
                <a:solidFill>
                  <a:schemeClr val="tx2"/>
                </a:solidFill>
              </a:rPr>
              <a:t>Cryptanalysis:</a:t>
            </a:r>
            <a:r>
              <a:rPr lang="en-AU" altLang="en-US" b="1"/>
              <a:t> </a:t>
            </a:r>
            <a:r>
              <a:rPr lang="en-AU" altLang="en-US"/>
              <a:t>science of studying attacks against cryptographic systems</a:t>
            </a:r>
            <a:endParaRPr lang="en-AU" altLang="en-US">
              <a:solidFill>
                <a:srgbClr val="C00000"/>
              </a:solidFill>
            </a:endParaRPr>
          </a:p>
          <a:p>
            <a:endParaRPr lang="en-AU" altLang="en-US" sz="1000">
              <a:solidFill>
                <a:srgbClr val="C00000"/>
              </a:solidFill>
            </a:endParaRPr>
          </a:p>
          <a:p>
            <a:r>
              <a:rPr lang="en-US" altLang="en-US">
                <a:solidFill>
                  <a:schemeClr val="tx2"/>
                </a:solidFill>
              </a:rPr>
              <a:t>Cryptology:</a:t>
            </a:r>
            <a:r>
              <a:rPr lang="en-US" altLang="en-US">
                <a:solidFill>
                  <a:srgbClr val="C00000"/>
                </a:solidFill>
              </a:rPr>
              <a:t> </a:t>
            </a:r>
            <a:r>
              <a:rPr lang="en-AU" altLang="en-US"/>
              <a:t>cryptography + cryptanalysis</a:t>
            </a:r>
            <a:endParaRPr lang="en-US" altLang="en-US"/>
          </a:p>
          <a:p>
            <a:pPr marL="45720" indent="0" eaLnBrk="1" hangingPunct="1">
              <a:buNone/>
            </a:pPr>
            <a:endParaRPr lang="en-US" altLang="en-US">
              <a:solidFill>
                <a:srgbClr val="C00000"/>
              </a:solidFill>
            </a:endParaRPr>
          </a:p>
        </p:txBody>
      </p:sp>
      <p:sp>
        <p:nvSpPr>
          <p:cNvPr id="9219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F16B52E4-F59E-43AA-BAE0-52854860FEB5}" type="slidenum">
              <a:rPr lang="en-US" altLang="en-US" smtClean="0">
                <a:solidFill>
                  <a:srgbClr val="898989"/>
                </a:solidFill>
                <a:latin typeface="Calibri" pitchFamily="34" charset="0"/>
              </a:rPr>
              <a:pPr eaLnBrk="1" hangingPunct="1"/>
              <a:t>5</a:t>
            </a:fld>
            <a:endParaRPr lang="en-US" altLang="en-US">
              <a:solidFill>
                <a:srgbClr val="898989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24330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Symmetric Cipher Model</a:t>
            </a:r>
            <a:endParaRPr lang="en-AU" altLang="en-US"/>
          </a:p>
        </p:txBody>
      </p:sp>
      <p:sp>
        <p:nvSpPr>
          <p:cNvPr id="8195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F21336F4-42CC-42ED-9ADC-EE50EABFF392}" type="slidenum">
              <a:rPr lang="en-US" altLang="en-US" smtClean="0">
                <a:solidFill>
                  <a:srgbClr val="898989"/>
                </a:solidFill>
                <a:latin typeface="Calibri" pitchFamily="34" charset="0"/>
              </a:rPr>
              <a:pPr eaLnBrk="1" hangingPunct="1"/>
              <a:t>6</a:t>
            </a:fld>
            <a:endParaRPr lang="en-US" altLang="en-US">
              <a:solidFill>
                <a:srgbClr val="898989"/>
              </a:solidFill>
              <a:latin typeface="Calibri" pitchFamily="34" charset="0"/>
            </a:endParaRPr>
          </a:p>
        </p:txBody>
      </p:sp>
      <p:pic>
        <p:nvPicPr>
          <p:cNvPr id="819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3" y="1485901"/>
            <a:ext cx="7783513" cy="2727722"/>
          </a:xfrm>
          <a:prstGeom prst="roundRect">
            <a:avLst>
              <a:gd name="adj" fmla="val 8594"/>
            </a:avLst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10658072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08016"/>
            <a:ext cx="7315200" cy="865573"/>
          </a:xfrm>
        </p:spPr>
        <p:txBody>
          <a:bodyPr/>
          <a:lstStyle/>
          <a:p>
            <a:r>
              <a:rPr lang="en-US"/>
              <a:t>Encryption(Symmetric cipher)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276350"/>
            <a:ext cx="7620000" cy="3723929"/>
          </a:xfrm>
          <a:prstGeom prst="roundRect">
            <a:avLst>
              <a:gd name="adj" fmla="val 8594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42125933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85750"/>
            <a:ext cx="7315200" cy="865573"/>
          </a:xfrm>
        </p:spPr>
        <p:txBody>
          <a:bodyPr/>
          <a:lstStyle/>
          <a:p>
            <a:r>
              <a:rPr lang="en-US"/>
              <a:t>A Crypto system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276350"/>
            <a:ext cx="7315200" cy="1723922"/>
          </a:xfrm>
          <a:prstGeom prst="roundRect">
            <a:avLst>
              <a:gd name="adj" fmla="val 8594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pic>
      <p:sp>
        <p:nvSpPr>
          <p:cNvPr id="5" name="TextBox 4"/>
          <p:cNvSpPr txBox="1"/>
          <p:nvPr/>
        </p:nvSpPr>
        <p:spPr>
          <a:xfrm>
            <a:off x="762000" y="3257550"/>
            <a:ext cx="8534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 </a:t>
            </a:r>
            <a:r>
              <a:rPr lang="en-US" b="1">
                <a:solidFill>
                  <a:schemeClr val="tx2"/>
                </a:solidFill>
              </a:rPr>
              <a:t>cryptosystem</a:t>
            </a:r>
            <a:r>
              <a:rPr lang="en-US" b="1"/>
              <a:t> </a:t>
            </a:r>
            <a:r>
              <a:rPr lang="en-US"/>
              <a:t>is a five-tuple (P,C,K,E,D), where the following are satisfied:</a:t>
            </a:r>
          </a:p>
          <a:p>
            <a:pPr lvl="0"/>
            <a:r>
              <a:rPr lang="en-US"/>
              <a:t>P is a finite set of possible </a:t>
            </a:r>
            <a:r>
              <a:rPr lang="en-US" b="1">
                <a:solidFill>
                  <a:schemeClr val="tx2"/>
                </a:solidFill>
              </a:rPr>
              <a:t>plaintexts</a:t>
            </a:r>
            <a:endParaRPr lang="en-US">
              <a:solidFill>
                <a:schemeClr val="tx2"/>
              </a:solidFill>
            </a:endParaRPr>
          </a:p>
          <a:p>
            <a:pPr lvl="0"/>
            <a:r>
              <a:rPr lang="en-US"/>
              <a:t>C is a finite set of possible </a:t>
            </a:r>
            <a:r>
              <a:rPr lang="en-US" b="1" err="1">
                <a:solidFill>
                  <a:schemeClr val="tx2"/>
                </a:solidFill>
              </a:rPr>
              <a:t>ciphertexts</a:t>
            </a:r>
            <a:endParaRPr lang="en-US">
              <a:solidFill>
                <a:schemeClr val="tx2"/>
              </a:solidFill>
            </a:endParaRPr>
          </a:p>
          <a:p>
            <a:pPr lvl="0"/>
            <a:r>
              <a:rPr lang="en-US"/>
              <a:t>K-</a:t>
            </a:r>
            <a:r>
              <a:rPr lang="en-US" b="1" err="1">
                <a:solidFill>
                  <a:schemeClr val="tx2"/>
                </a:solidFill>
              </a:rPr>
              <a:t>keyspace</a:t>
            </a:r>
            <a:r>
              <a:rPr lang="en-US"/>
              <a:t>, is a finite set of possible </a:t>
            </a:r>
            <a:r>
              <a:rPr lang="en-US" b="1">
                <a:solidFill>
                  <a:schemeClr val="tx2"/>
                </a:solidFill>
              </a:rPr>
              <a:t>keys</a:t>
            </a:r>
            <a:endParaRPr lang="en-US">
              <a:solidFill>
                <a:schemeClr val="tx2"/>
              </a:solidFill>
            </a:endParaRPr>
          </a:p>
          <a:p>
            <a:pPr lvl="0"/>
            <a:r>
              <a:rPr lang="en-US"/>
              <a:t>E is a finite set of </a:t>
            </a:r>
            <a:r>
              <a:rPr lang="en-US">
                <a:solidFill>
                  <a:schemeClr val="tx2"/>
                </a:solidFill>
              </a:rPr>
              <a:t>encryption</a:t>
            </a:r>
            <a:r>
              <a:rPr lang="en-US"/>
              <a:t> functions</a:t>
            </a:r>
          </a:p>
          <a:p>
            <a:pPr lvl="0"/>
            <a:r>
              <a:rPr lang="en-US"/>
              <a:t>D is a finite set of </a:t>
            </a:r>
            <a:r>
              <a:rPr lang="en-US">
                <a:solidFill>
                  <a:schemeClr val="tx2"/>
                </a:solidFill>
              </a:rPr>
              <a:t>decryption</a:t>
            </a:r>
            <a:r>
              <a:rPr lang="en-US"/>
              <a:t> functions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3714750"/>
            <a:ext cx="4196642" cy="1297126"/>
          </a:xfrm>
          <a:prstGeom prst="roundRect">
            <a:avLst>
              <a:gd name="adj" fmla="val 8594"/>
            </a:avLst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19111013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33350"/>
            <a:ext cx="8229600" cy="990599"/>
          </a:xfrm>
        </p:spPr>
        <p:txBody>
          <a:bodyPr>
            <a:normAutofit/>
          </a:bodyPr>
          <a:lstStyle/>
          <a:p>
            <a:pPr algn="r"/>
            <a:r>
              <a:rPr lang="en-US"/>
              <a:t>Cryptanalysis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47750"/>
            <a:ext cx="8610600" cy="3962400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chemeClr val="tx2"/>
                </a:solidFill>
              </a:rPr>
              <a:t>Mallory wants to some how get information about the secret key.</a:t>
            </a:r>
            <a:endParaRPr lang="en-US">
              <a:solidFill>
                <a:schemeClr val="tx2"/>
              </a:solidFill>
            </a:endParaRPr>
          </a:p>
          <a:p>
            <a:pPr marL="45720" indent="0">
              <a:buNone/>
            </a:pPr>
            <a:r>
              <a:rPr lang="en-US" b="1">
                <a:solidFill>
                  <a:schemeClr val="tx2"/>
                </a:solidFill>
              </a:rPr>
              <a:t> </a:t>
            </a:r>
            <a:r>
              <a:rPr lang="en-US">
                <a:solidFill>
                  <a:schemeClr val="tx2"/>
                </a:solidFill>
              </a:rPr>
              <a:t>Attack models:</a:t>
            </a:r>
          </a:p>
          <a:p>
            <a:pPr lvl="1"/>
            <a:r>
              <a:rPr lang="en-US" sz="2000"/>
              <a:t>ciphertext only attack</a:t>
            </a:r>
          </a:p>
          <a:p>
            <a:pPr lvl="1"/>
            <a:r>
              <a:rPr lang="en-US" sz="2000"/>
              <a:t>known plaintext attack</a:t>
            </a:r>
          </a:p>
          <a:p>
            <a:pPr marL="228600" lvl="1" indent="-228600"/>
            <a:r>
              <a:rPr lang="en-US" sz="2000"/>
              <a:t>chosen plaintext attack</a:t>
            </a:r>
          </a:p>
          <a:p>
            <a:pPr marL="501650" indent="19050"/>
            <a:r>
              <a:rPr lang="en-US"/>
              <a:t>Mallory has temporary access to the encryption machine. He can choose the plaintext and get the ciphertext.</a:t>
            </a:r>
          </a:p>
          <a:p>
            <a:pPr marL="228600" lvl="1" indent="-228600"/>
            <a:r>
              <a:rPr lang="en-US" sz="2000"/>
              <a:t>chosen ciphertext attack</a:t>
            </a:r>
          </a:p>
          <a:p>
            <a:pPr marL="520700" indent="0"/>
            <a:r>
              <a:rPr lang="en-US"/>
              <a:t>Mallory has temporary access to the decryption machine. He can choose the ciphertext and get the plaintext</a:t>
            </a:r>
            <a:endParaRPr lang="en-US">
              <a:latin typeface="FCSGDG+ArialMT"/>
              <a:cs typeface="FCSGDG+ArialMT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3429000" y="2114550"/>
            <a:ext cx="10668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711700" y="1905684"/>
            <a:ext cx="434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/>
              <a:t>Given: (m</a:t>
            </a:r>
            <a:r>
              <a:rPr lang="en-US" altLang="en-US" baseline="-25000"/>
              <a:t>1</a:t>
            </a:r>
            <a:r>
              <a:rPr lang="en-US" altLang="en-US"/>
              <a:t>,c</a:t>
            </a:r>
            <a:r>
              <a:rPr lang="en-US" altLang="en-US" baseline="-25000"/>
              <a:t>1</a:t>
            </a:r>
            <a:r>
              <a:rPr lang="en-US" altLang="en-US"/>
              <a:t>), (m</a:t>
            </a:r>
            <a:r>
              <a:rPr lang="en-US" altLang="en-US" baseline="-25000"/>
              <a:t>2</a:t>
            </a:r>
            <a:r>
              <a:rPr lang="en-US" altLang="en-US"/>
              <a:t>,c</a:t>
            </a:r>
            <a:r>
              <a:rPr lang="en-US" altLang="en-US" baseline="-25000"/>
              <a:t>2</a:t>
            </a:r>
            <a:r>
              <a:rPr lang="en-US" altLang="en-US"/>
              <a:t>), …, (</a:t>
            </a:r>
            <a:r>
              <a:rPr lang="en-US" altLang="en-US" err="1"/>
              <a:t>m</a:t>
            </a:r>
            <a:r>
              <a:rPr lang="en-US" altLang="en-US" baseline="-25000" err="1"/>
              <a:t>k</a:t>
            </a:r>
            <a:r>
              <a:rPr lang="en-US" altLang="en-US" err="1"/>
              <a:t>,c</a:t>
            </a:r>
            <a:r>
              <a:rPr lang="en-US" altLang="en-US" baseline="-25000" err="1"/>
              <a:t>k</a:t>
            </a:r>
            <a:r>
              <a:rPr lang="en-US" altLang="en-US"/>
              <a:t>) and a new ciphertext c</a:t>
            </a:r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Ink 7"/>
              <p14:cNvContentPartPr/>
              <p14:nvPr/>
            </p14:nvContentPartPr>
            <p14:xfrm>
              <a:off x="723240" y="776880"/>
              <a:ext cx="7005600" cy="3255120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13880" y="767520"/>
                <a:ext cx="7024320" cy="3273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50816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A0F7AE3F95D594EBBCBFDDF8C3AE3EC" ma:contentTypeVersion="2" ma:contentTypeDescription="Create a new document." ma:contentTypeScope="" ma:versionID="6c9ac33c9a6f2d3f06840e023ddfcbe3">
  <xsd:schema xmlns:xsd="http://www.w3.org/2001/XMLSchema" xmlns:xs="http://www.w3.org/2001/XMLSchema" xmlns:p="http://schemas.microsoft.com/office/2006/metadata/properties" xmlns:ns2="ea698f68-e4a3-4119-8942-1798ec9a9ae4" targetNamespace="http://schemas.microsoft.com/office/2006/metadata/properties" ma:root="true" ma:fieldsID="3ed5573f357102af4ad00723061e2bcd" ns2:_="">
    <xsd:import namespace="ea698f68-e4a3-4119-8942-1798ec9a9ae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a698f68-e4a3-4119-8942-1798ec9a9ae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98DFAF1-AACC-40D1-851E-2955F2EC208C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2E5774F8-F735-4448-B7A0-3D013AEFC34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866A606-E3BD-4A1B-BAD4-79F5F03678E6}">
  <ds:schemaRefs>
    <ds:schemaRef ds:uri="ea698f68-e4a3-4119-8942-1798ec9a9ae4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On-screen Show (16:9)</PresentationFormat>
  <Slides>25</Slides>
  <Notes>6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Perspective</vt:lpstr>
      <vt:lpstr> SWE3002: Information &amp; Systems Security </vt:lpstr>
      <vt:lpstr>Classical encryption techniques</vt:lpstr>
      <vt:lpstr>Ciphers</vt:lpstr>
      <vt:lpstr>Basic terminology</vt:lpstr>
      <vt:lpstr>PowerPoint Presentation</vt:lpstr>
      <vt:lpstr>Symmetric Cipher Model</vt:lpstr>
      <vt:lpstr>Encryption(Symmetric cipher)</vt:lpstr>
      <vt:lpstr>A Crypto system</vt:lpstr>
      <vt:lpstr>Cryptanalysis</vt:lpstr>
      <vt:lpstr>Classical Ciphers </vt:lpstr>
      <vt:lpstr>Substitution Cipher-Caesar Cipher</vt:lpstr>
      <vt:lpstr>PowerPoint Presentation</vt:lpstr>
      <vt:lpstr>Using the Caesar Cipher</vt:lpstr>
      <vt:lpstr>Caesar Cipher Mappings</vt:lpstr>
      <vt:lpstr>How good is the Caesar Cipher </vt:lpstr>
      <vt:lpstr>Cryptanalysis of Shift Cipher  </vt:lpstr>
      <vt:lpstr>Puzzle</vt:lpstr>
      <vt:lpstr>Monoalphabetic Substitution Cipher</vt:lpstr>
      <vt:lpstr>Monoalphabetic Cipher</vt:lpstr>
      <vt:lpstr>Example</vt:lpstr>
      <vt:lpstr>Cryptanalysis of monoalphabetic</vt:lpstr>
      <vt:lpstr>PowerPoint Presentation</vt:lpstr>
      <vt:lpstr>Example Cryptanalysis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vitbpl</dc:creator>
  <cp:revision>3</cp:revision>
  <dcterms:created xsi:type="dcterms:W3CDTF">2006-08-16T00:00:00Z</dcterms:created>
  <dcterms:modified xsi:type="dcterms:W3CDTF">2020-08-08T17:33:10Z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0x010100BA0F7AE3F95D594EBBCBFDDF8C3AE3EC</vt:lpwstr>
  </property>
</Properties>
</file>