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2FB73-7032-46DE-AB44-142156C16C5D}" v="3" dt="2020-09-17T02:49:47.005"/>
    <p1510:client id="{C81CF113-66A6-4A98-BDC2-01075784A806}" v="2" dt="2020-09-16T13:41:17.957"/>
    <p1510:client id="{F424736F-2754-4EAA-AE90-1DC9D7241222}" v="2" dt="2020-09-16T15:06:15.9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MAI LAKSHMI K" userId="S::mahimailakshmi.k2017@vitstudent.ac.in::22e4b607-2565-46ca-aa81-53e9970d798f" providerId="AD" clId="Web-{F424736F-2754-4EAA-AE90-1DC9D7241222}"/>
    <pc:docChg chg="modSld">
      <pc:chgData name="MAHIMAI LAKSHMI K" userId="S::mahimailakshmi.k2017@vitstudent.ac.in::22e4b607-2565-46ca-aa81-53e9970d798f" providerId="AD" clId="Web-{F424736F-2754-4EAA-AE90-1DC9D7241222}" dt="2020-09-16T15:06:15.857" v="1" actId="1076"/>
      <pc:docMkLst>
        <pc:docMk/>
      </pc:docMkLst>
      <pc:sldChg chg="modSp">
        <pc:chgData name="MAHIMAI LAKSHMI K" userId="S::mahimailakshmi.k2017@vitstudent.ac.in::22e4b607-2565-46ca-aa81-53e9970d798f" providerId="AD" clId="Web-{F424736F-2754-4EAA-AE90-1DC9D7241222}" dt="2020-09-16T15:06:15.857" v="1" actId="1076"/>
        <pc:sldMkLst>
          <pc:docMk/>
          <pc:sldMk cId="0" sldId="266"/>
        </pc:sldMkLst>
        <pc:spChg chg="mod">
          <ac:chgData name="MAHIMAI LAKSHMI K" userId="S::mahimailakshmi.k2017@vitstudent.ac.in::22e4b607-2565-46ca-aa81-53e9970d798f" providerId="AD" clId="Web-{F424736F-2754-4EAA-AE90-1DC9D7241222}" dt="2020-09-16T15:06:15.857" v="1" actId="1076"/>
          <ac:spMkLst>
            <pc:docMk/>
            <pc:sldMk cId="0" sldId="266"/>
            <ac:spMk id="8" creationId="{00000000-0000-0000-0000-000000000000}"/>
          </ac:spMkLst>
        </pc:spChg>
      </pc:sldChg>
    </pc:docChg>
  </pc:docChgLst>
  <pc:docChgLst>
    <pc:chgData name="ANJANA P" userId="S::anjana.p2017@vitstudent.ac.in::e91edfa9-28e2-45d0-8b8d-7a9f5ae1cc3b" providerId="AD" clId="Web-{0702FB73-7032-46DE-AB44-142156C16C5D}"/>
    <pc:docChg chg="modSld">
      <pc:chgData name="ANJANA P" userId="S::anjana.p2017@vitstudent.ac.in::e91edfa9-28e2-45d0-8b8d-7a9f5ae1cc3b" providerId="AD" clId="Web-{0702FB73-7032-46DE-AB44-142156C16C5D}" dt="2020-09-17T02:49:47.005" v="2"/>
      <pc:docMkLst>
        <pc:docMk/>
      </pc:docMkLst>
      <pc:sldChg chg="addSp">
        <pc:chgData name="ANJANA P" userId="S::anjana.p2017@vitstudent.ac.in::e91edfa9-28e2-45d0-8b8d-7a9f5ae1cc3b" providerId="AD" clId="Web-{0702FB73-7032-46DE-AB44-142156C16C5D}" dt="2020-09-17T02:49:47.005" v="2"/>
        <pc:sldMkLst>
          <pc:docMk/>
          <pc:sldMk cId="0" sldId="257"/>
        </pc:sldMkLst>
        <pc:spChg chg="add">
          <ac:chgData name="ANJANA P" userId="S::anjana.p2017@vitstudent.ac.in::e91edfa9-28e2-45d0-8b8d-7a9f5ae1cc3b" providerId="AD" clId="Web-{0702FB73-7032-46DE-AB44-142156C16C5D}" dt="2020-09-17T02:49:37.083" v="0"/>
          <ac:spMkLst>
            <pc:docMk/>
            <pc:sldMk cId="0" sldId="257"/>
            <ac:spMk id="64" creationId="{2925004E-5358-4406-A90B-AADA2BA397BC}"/>
          </ac:spMkLst>
        </pc:spChg>
        <pc:spChg chg="add">
          <ac:chgData name="ANJANA P" userId="S::anjana.p2017@vitstudent.ac.in::e91edfa9-28e2-45d0-8b8d-7a9f5ae1cc3b" providerId="AD" clId="Web-{0702FB73-7032-46DE-AB44-142156C16C5D}" dt="2020-09-17T02:49:46.458" v="1"/>
          <ac:spMkLst>
            <pc:docMk/>
            <pc:sldMk cId="0" sldId="257"/>
            <ac:spMk id="65" creationId="{4B6333FF-94FC-40F4-A955-B3E1B9337D08}"/>
          </ac:spMkLst>
        </pc:spChg>
        <pc:spChg chg="add">
          <ac:chgData name="ANJANA P" userId="S::anjana.p2017@vitstudent.ac.in::e91edfa9-28e2-45d0-8b8d-7a9f5ae1cc3b" providerId="AD" clId="Web-{0702FB73-7032-46DE-AB44-142156C16C5D}" dt="2020-09-17T02:49:47.005" v="2"/>
          <ac:spMkLst>
            <pc:docMk/>
            <pc:sldMk cId="0" sldId="257"/>
            <ac:spMk id="66" creationId="{669B7FDA-1823-4709-AEC8-7B285DF4EA24}"/>
          </ac:spMkLst>
        </pc:spChg>
      </pc:sldChg>
    </pc:docChg>
  </pc:docChgLst>
  <pc:docChgLst>
    <pc:chgData name="SAI PRASHANTH P" userId="S::psai.prashanth2017@vitstudent.ac.in::8f48473f-d1c8-4c5a-a789-a285843012bf" providerId="AD" clId="Web-{C81CF113-66A6-4A98-BDC2-01075784A806}"/>
    <pc:docChg chg="modSld">
      <pc:chgData name="SAI PRASHANTH P" userId="S::psai.prashanth2017@vitstudent.ac.in::8f48473f-d1c8-4c5a-a789-a285843012bf" providerId="AD" clId="Web-{C81CF113-66A6-4A98-BDC2-01075784A806}" dt="2020-09-16T13:41:17.957" v="1"/>
      <pc:docMkLst>
        <pc:docMk/>
      </pc:docMkLst>
      <pc:sldChg chg="addSp">
        <pc:chgData name="SAI PRASHANTH P" userId="S::psai.prashanth2017@vitstudent.ac.in::8f48473f-d1c8-4c5a-a789-a285843012bf" providerId="AD" clId="Web-{C81CF113-66A6-4A98-BDC2-01075784A806}" dt="2020-09-16T13:41:17.957" v="1"/>
        <pc:sldMkLst>
          <pc:docMk/>
          <pc:sldMk cId="0" sldId="257"/>
        </pc:sldMkLst>
        <pc:spChg chg="add">
          <ac:chgData name="SAI PRASHANTH P" userId="S::psai.prashanth2017@vitstudent.ac.in::8f48473f-d1c8-4c5a-a789-a285843012bf" providerId="AD" clId="Web-{C81CF113-66A6-4A98-BDC2-01075784A806}" dt="2020-09-16T13:39:42.598" v="0"/>
          <ac:spMkLst>
            <pc:docMk/>
            <pc:sldMk cId="0" sldId="257"/>
            <ac:spMk id="2" creationId="{2E7DC81D-B2C3-428A-B675-AD563B1A247A}"/>
          </ac:spMkLst>
        </pc:spChg>
        <pc:spChg chg="add">
          <ac:chgData name="SAI PRASHANTH P" userId="S::psai.prashanth2017@vitstudent.ac.in::8f48473f-d1c8-4c5a-a789-a285843012bf" providerId="AD" clId="Web-{C81CF113-66A6-4A98-BDC2-01075784A806}" dt="2020-09-16T13:41:17.957" v="1"/>
          <ac:spMkLst>
            <pc:docMk/>
            <pc:sldMk cId="0" sldId="257"/>
            <ac:spMk id="12" creationId="{86DE6935-A135-4C61-ADA8-8E4D32C26F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30">
                <a:latin typeface="Lucida Sans"/>
                <a:cs typeface="Lucida Sans"/>
              </a:rPr>
              <a:t> </a:t>
            </a:r>
            <a:r>
              <a:rPr sz="900" spc="-35"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1828111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77" y="2072827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3660" y="148092"/>
            <a:ext cx="229108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0">
                <a:latin typeface="Arial"/>
                <a:cs typeface="Arial"/>
              </a:rPr>
              <a:t>Key</a:t>
            </a:r>
            <a:r>
              <a:rPr sz="2200" b="1" spc="125">
                <a:latin typeface="Arial"/>
                <a:cs typeface="Arial"/>
              </a:rPr>
              <a:t> </a:t>
            </a:r>
            <a:r>
              <a:rPr sz="2200" b="1" spc="-35">
                <a:latin typeface="Arial"/>
                <a:cs typeface="Arial"/>
              </a:rPr>
              <a:t>Management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8188" y="712723"/>
            <a:ext cx="4180840" cy="136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b="1" spc="-80">
                <a:latin typeface="Arial"/>
                <a:cs typeface="Arial"/>
              </a:rPr>
              <a:t>Challenges</a:t>
            </a:r>
            <a:endParaRPr sz="18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129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How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90">
                <a:latin typeface="Tahoma"/>
                <a:cs typeface="Tahoma"/>
              </a:rPr>
              <a:t>share </a:t>
            </a:r>
            <a:r>
              <a:rPr sz="1650" spc="-70">
                <a:latin typeface="Tahoma"/>
                <a:cs typeface="Tahoma"/>
              </a:rPr>
              <a:t>a </a:t>
            </a:r>
            <a:r>
              <a:rPr sz="1650" spc="-60">
                <a:latin typeface="Tahoma"/>
                <a:cs typeface="Tahoma"/>
              </a:rPr>
              <a:t>secret</a:t>
            </a:r>
            <a:r>
              <a:rPr sz="1650" spc="-300">
                <a:latin typeface="Tahoma"/>
                <a:cs typeface="Tahoma"/>
              </a:rPr>
              <a:t> </a:t>
            </a:r>
            <a:r>
              <a:rPr sz="1650" spc="-60">
                <a:latin typeface="Tahoma"/>
                <a:cs typeface="Tahoma"/>
              </a:rPr>
              <a:t>key?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5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How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30">
                <a:latin typeface="Tahoma"/>
                <a:cs typeface="Tahoma"/>
              </a:rPr>
              <a:t>obtain </a:t>
            </a:r>
            <a:r>
              <a:rPr sz="1650" spc="-90">
                <a:latin typeface="Tahoma"/>
                <a:cs typeface="Tahoma"/>
              </a:rPr>
              <a:t>someone </a:t>
            </a:r>
            <a:r>
              <a:rPr sz="1650" spc="-55">
                <a:latin typeface="Tahoma"/>
                <a:cs typeface="Tahoma"/>
              </a:rPr>
              <a:t>else’s </a:t>
            </a:r>
            <a:r>
              <a:rPr sz="1650" spc="-25">
                <a:latin typeface="Tahoma"/>
                <a:cs typeface="Tahoma"/>
              </a:rPr>
              <a:t>public</a:t>
            </a:r>
            <a:r>
              <a:rPr sz="1650" spc="150">
                <a:latin typeface="Tahoma"/>
                <a:cs typeface="Tahoma"/>
              </a:rPr>
              <a:t> </a:t>
            </a:r>
            <a:r>
              <a:rPr sz="1650" spc="-60">
                <a:latin typeface="Tahoma"/>
                <a:cs typeface="Tahoma"/>
              </a:rPr>
              <a:t>key?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When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70">
                <a:latin typeface="Tahoma"/>
                <a:cs typeface="Tahoma"/>
              </a:rPr>
              <a:t>change</a:t>
            </a:r>
            <a:r>
              <a:rPr sz="1650" spc="-105">
                <a:latin typeface="Tahoma"/>
                <a:cs typeface="Tahoma"/>
              </a:rPr>
              <a:t> </a:t>
            </a:r>
            <a:r>
              <a:rPr sz="1650" spc="-70">
                <a:latin typeface="Tahoma"/>
                <a:cs typeface="Tahoma"/>
              </a:rPr>
              <a:t>keys?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5488" y="2367289"/>
            <a:ext cx="5477510" cy="2987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1800" b="1" spc="-85">
                <a:latin typeface="Arial"/>
                <a:cs typeface="Arial"/>
              </a:rPr>
              <a:t>Assumptions </a:t>
            </a:r>
            <a:r>
              <a:rPr sz="1800" b="1" spc="-65">
                <a:latin typeface="Arial"/>
                <a:cs typeface="Arial"/>
              </a:rPr>
              <a:t>and</a:t>
            </a:r>
            <a:r>
              <a:rPr sz="1800" b="1">
                <a:latin typeface="Arial"/>
                <a:cs typeface="Arial"/>
              </a:rPr>
              <a:t> </a:t>
            </a:r>
            <a:r>
              <a:rPr sz="1800" b="1" spc="-65">
                <a:latin typeface="Arial"/>
                <a:cs typeface="Arial"/>
              </a:rPr>
              <a:t>Principles</a:t>
            </a:r>
            <a:endParaRPr sz="1800">
              <a:latin typeface="Arial"/>
              <a:cs typeface="Arial"/>
            </a:endParaRPr>
          </a:p>
          <a:p>
            <a:pPr marL="473709" marR="673735" indent="-226060">
              <a:lnSpc>
                <a:spcPct val="104500"/>
              </a:lnSpc>
              <a:spcBef>
                <a:spcPts val="120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>
                <a:latin typeface="Tahoma"/>
                <a:cs typeface="Tahoma"/>
              </a:rPr>
              <a:t>Many </a:t>
            </a:r>
            <a:r>
              <a:rPr sz="1650" spc="-85">
                <a:latin typeface="Tahoma"/>
                <a:cs typeface="Tahoma"/>
              </a:rPr>
              <a:t>users </a:t>
            </a:r>
            <a:r>
              <a:rPr sz="1650" spc="-60">
                <a:latin typeface="Tahoma"/>
                <a:cs typeface="Tahoma"/>
              </a:rPr>
              <a:t>wish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45">
                <a:latin typeface="Tahoma"/>
                <a:cs typeface="Tahoma"/>
              </a:rPr>
              <a:t>communicate </a:t>
            </a:r>
            <a:r>
              <a:rPr sz="1650" spc="-65">
                <a:latin typeface="Tahoma"/>
                <a:cs typeface="Tahoma"/>
              </a:rPr>
              <a:t>securely across  </a:t>
            </a:r>
            <a:r>
              <a:rPr sz="1650" spc="-70">
                <a:latin typeface="Tahoma"/>
                <a:cs typeface="Tahoma"/>
              </a:rPr>
              <a:t>network</a:t>
            </a:r>
            <a:endParaRPr sz="1650">
              <a:latin typeface="Tahoma"/>
              <a:cs typeface="Tahoma"/>
            </a:endParaRPr>
          </a:p>
          <a:p>
            <a:pPr marL="24765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0">
                <a:latin typeface="Tahoma"/>
                <a:cs typeface="Tahoma"/>
              </a:rPr>
              <a:t>Attacker </a:t>
            </a:r>
            <a:r>
              <a:rPr sz="1650" spc="-50">
                <a:latin typeface="Tahoma"/>
                <a:cs typeface="Tahoma"/>
              </a:rPr>
              <a:t>can </a:t>
            </a:r>
            <a:r>
              <a:rPr sz="1650" spc="-35">
                <a:latin typeface="Tahoma"/>
                <a:cs typeface="Tahoma"/>
              </a:rPr>
              <a:t>intercept </a:t>
            </a:r>
            <a:r>
              <a:rPr sz="1650" spc="-65">
                <a:latin typeface="Tahoma"/>
                <a:cs typeface="Tahoma"/>
              </a:rPr>
              <a:t>any </a:t>
            </a:r>
            <a:r>
              <a:rPr sz="1650" spc="-20">
                <a:latin typeface="Tahoma"/>
                <a:cs typeface="Tahoma"/>
              </a:rPr>
              <a:t>location </a:t>
            </a:r>
            <a:r>
              <a:rPr sz="1650" spc="-25">
                <a:latin typeface="Tahoma"/>
                <a:cs typeface="Tahoma"/>
              </a:rPr>
              <a:t>in</a:t>
            </a:r>
            <a:r>
              <a:rPr sz="1650" spc="160">
                <a:latin typeface="Tahoma"/>
                <a:cs typeface="Tahoma"/>
              </a:rPr>
              <a:t> </a:t>
            </a:r>
            <a:r>
              <a:rPr sz="1650" spc="-70">
                <a:latin typeface="Tahoma"/>
                <a:cs typeface="Tahoma"/>
              </a:rPr>
              <a:t>network</a:t>
            </a:r>
            <a:endParaRPr sz="1650">
              <a:latin typeface="Tahoma"/>
              <a:cs typeface="Tahoma"/>
            </a:endParaRPr>
          </a:p>
          <a:p>
            <a:pPr marL="473709" marR="95885" indent="-226060">
              <a:lnSpc>
                <a:spcPct val="104500"/>
              </a:lnSpc>
              <a:spcBef>
                <a:spcPts val="45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10">
                <a:latin typeface="Tahoma"/>
                <a:cs typeface="Tahoma"/>
              </a:rPr>
              <a:t>Manual </a:t>
            </a:r>
            <a:r>
              <a:rPr sz="1650" spc="-35">
                <a:latin typeface="Tahoma"/>
                <a:cs typeface="Tahoma"/>
              </a:rPr>
              <a:t>interactions </a:t>
            </a:r>
            <a:r>
              <a:rPr sz="1650" spc="-85">
                <a:latin typeface="Tahoma"/>
                <a:cs typeface="Tahoma"/>
              </a:rPr>
              <a:t>between users </a:t>
            </a:r>
            <a:r>
              <a:rPr sz="1650" spc="-95">
                <a:latin typeface="Tahoma"/>
                <a:cs typeface="Tahoma"/>
              </a:rPr>
              <a:t>are </a:t>
            </a:r>
            <a:r>
              <a:rPr sz="1650" spc="-60">
                <a:latin typeface="Tahoma"/>
                <a:cs typeface="Tahoma"/>
              </a:rPr>
              <a:t>undesirable </a:t>
            </a:r>
            <a:r>
              <a:rPr sz="1650" spc="-55">
                <a:latin typeface="Tahoma"/>
                <a:cs typeface="Tahoma"/>
              </a:rPr>
              <a:t>(e.g.  </a:t>
            </a:r>
            <a:r>
              <a:rPr sz="1650" spc="-40">
                <a:latin typeface="Tahoma"/>
                <a:cs typeface="Tahoma"/>
              </a:rPr>
              <a:t>physical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45">
                <a:latin typeface="Tahoma"/>
                <a:cs typeface="Tahoma"/>
              </a:rPr>
              <a:t>of</a:t>
            </a:r>
            <a:r>
              <a:rPr sz="1650" spc="225">
                <a:latin typeface="Tahoma"/>
                <a:cs typeface="Tahoma"/>
              </a:rPr>
              <a:t> </a:t>
            </a:r>
            <a:r>
              <a:rPr sz="1650" spc="-70">
                <a:latin typeface="Tahoma"/>
                <a:cs typeface="Tahoma"/>
              </a:rPr>
              <a:t>keys)</a:t>
            </a:r>
            <a:endParaRPr sz="1650">
              <a:latin typeface="Tahoma"/>
              <a:cs typeface="Tahoma"/>
            </a:endParaRPr>
          </a:p>
          <a:p>
            <a:pPr marL="473709" marR="43180" indent="-226060">
              <a:lnSpc>
                <a:spcPct val="104500"/>
              </a:lnSpc>
              <a:spcBef>
                <a:spcPts val="45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More </a:t>
            </a:r>
            <a:r>
              <a:rPr sz="1650" spc="-45">
                <a:latin typeface="Tahoma"/>
                <a:cs typeface="Tahoma"/>
              </a:rPr>
              <a:t>times </a:t>
            </a:r>
            <a:r>
              <a:rPr sz="1650" spc="-70">
                <a:latin typeface="Tahoma"/>
                <a:cs typeface="Tahoma"/>
              </a:rPr>
              <a:t>a </a:t>
            </a:r>
            <a:r>
              <a:rPr sz="1650" spc="-80">
                <a:latin typeface="Tahoma"/>
                <a:cs typeface="Tahoma"/>
              </a:rPr>
              <a:t>key </a:t>
            </a:r>
            <a:r>
              <a:rPr sz="1650" spc="-40">
                <a:latin typeface="Tahoma"/>
                <a:cs typeface="Tahoma"/>
              </a:rPr>
              <a:t>is </a:t>
            </a:r>
            <a:r>
              <a:rPr sz="1650" spc="-80">
                <a:latin typeface="Tahoma"/>
                <a:cs typeface="Tahoma"/>
              </a:rPr>
              <a:t>used, </a:t>
            </a:r>
            <a:r>
              <a:rPr sz="1650" spc="-60">
                <a:latin typeface="Tahoma"/>
                <a:cs typeface="Tahoma"/>
              </a:rPr>
              <a:t>greater chance </a:t>
            </a:r>
            <a:r>
              <a:rPr sz="1650" spc="-55">
                <a:latin typeface="Tahoma"/>
                <a:cs typeface="Tahoma"/>
              </a:rPr>
              <a:t>for </a:t>
            </a:r>
            <a:r>
              <a:rPr sz="1650" spc="-35">
                <a:latin typeface="Tahoma"/>
                <a:cs typeface="Tahoma"/>
              </a:rPr>
              <a:t>attacker </a:t>
            </a:r>
            <a:r>
              <a:rPr sz="1650" spc="-10">
                <a:latin typeface="Tahoma"/>
                <a:cs typeface="Tahoma"/>
              </a:rPr>
              <a:t>to  </a:t>
            </a:r>
            <a:r>
              <a:rPr sz="1650" spc="-55">
                <a:latin typeface="Tahoma"/>
                <a:cs typeface="Tahoma"/>
              </a:rPr>
              <a:t>discover </a:t>
            </a:r>
            <a:r>
              <a:rPr sz="1650" spc="-50">
                <a:latin typeface="Tahoma"/>
                <a:cs typeface="Tahoma"/>
              </a:rPr>
              <a:t>the</a:t>
            </a:r>
            <a:r>
              <a:rPr sz="1650" spc="130">
                <a:latin typeface="Tahoma"/>
                <a:cs typeface="Tahoma"/>
              </a:rPr>
              <a:t> </a:t>
            </a:r>
            <a:r>
              <a:rPr sz="1650" spc="-85">
                <a:latin typeface="Tahoma"/>
                <a:cs typeface="Tahoma"/>
              </a:rPr>
              <a:t>key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R="31750" algn="r">
              <a:lnSpc>
                <a:spcPct val="100000"/>
              </a:lnSpc>
            </a:pPr>
            <a:r>
              <a:rPr sz="1200" spc="-114">
                <a:latin typeface="Lucida Sans"/>
                <a:cs typeface="Lucida Sans"/>
              </a:rPr>
              <a:t>3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30">
                <a:latin typeface="Lucida Sans"/>
                <a:cs typeface="Lucida Sans"/>
              </a:rPr>
              <a:t> </a:t>
            </a:r>
            <a:r>
              <a:rPr sz="900" spc="-35"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3660" y="5494161"/>
            <a:ext cx="529717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35">
                <a:latin typeface="Arial"/>
                <a:cs typeface="Arial"/>
              </a:rPr>
              <a:t>Where </a:t>
            </a:r>
            <a:r>
              <a:rPr sz="2200" b="1" spc="-114">
                <a:latin typeface="Arial"/>
                <a:cs typeface="Arial"/>
              </a:rPr>
              <a:t>Should </a:t>
            </a:r>
            <a:r>
              <a:rPr sz="2200" b="1" spc="-80">
                <a:latin typeface="Arial"/>
                <a:cs typeface="Arial"/>
              </a:rPr>
              <a:t>Encryption </a:t>
            </a:r>
            <a:r>
              <a:rPr sz="2200" b="1" spc="-45">
                <a:latin typeface="Arial"/>
                <a:cs typeface="Arial"/>
              </a:rPr>
              <a:t>Be</a:t>
            </a:r>
            <a:r>
              <a:rPr sz="2200" b="1" spc="-55">
                <a:latin typeface="Arial"/>
                <a:cs typeface="Arial"/>
              </a:rPr>
              <a:t> </a:t>
            </a:r>
            <a:r>
              <a:rPr sz="2200" b="1" spc="-90">
                <a:latin typeface="Arial"/>
                <a:cs typeface="Arial"/>
              </a:rPr>
              <a:t>Performed?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89527" y="7079260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09">
                <a:moveTo>
                  <a:pt x="333716" y="166854"/>
                </a:moveTo>
                <a:lnTo>
                  <a:pt x="327755" y="211212"/>
                </a:lnTo>
                <a:lnTo>
                  <a:pt x="310933" y="251073"/>
                </a:lnTo>
                <a:lnTo>
                  <a:pt x="284841" y="284845"/>
                </a:lnTo>
                <a:lnTo>
                  <a:pt x="251070" y="310937"/>
                </a:lnTo>
                <a:lnTo>
                  <a:pt x="211211" y="327759"/>
                </a:lnTo>
                <a:lnTo>
                  <a:pt x="166856" y="333720"/>
                </a:lnTo>
                <a:lnTo>
                  <a:pt x="122500" y="327759"/>
                </a:lnTo>
                <a:lnTo>
                  <a:pt x="82642" y="310937"/>
                </a:lnTo>
                <a:lnTo>
                  <a:pt x="48872" y="284845"/>
                </a:lnTo>
                <a:lnTo>
                  <a:pt x="22781" y="251073"/>
                </a:lnTo>
                <a:lnTo>
                  <a:pt x="5960" y="211212"/>
                </a:lnTo>
                <a:lnTo>
                  <a:pt x="0" y="166854"/>
                </a:lnTo>
                <a:lnTo>
                  <a:pt x="5960" y="122500"/>
                </a:lnTo>
                <a:lnTo>
                  <a:pt x="22781" y="82643"/>
                </a:lnTo>
                <a:lnTo>
                  <a:pt x="48872" y="48873"/>
                </a:lnTo>
                <a:lnTo>
                  <a:pt x="82642" y="22782"/>
                </a:lnTo>
                <a:lnTo>
                  <a:pt x="122500" y="5960"/>
                </a:lnTo>
                <a:lnTo>
                  <a:pt x="166856" y="0"/>
                </a:lnTo>
                <a:lnTo>
                  <a:pt x="211211" y="5960"/>
                </a:lnTo>
                <a:lnTo>
                  <a:pt x="251070" y="22782"/>
                </a:lnTo>
                <a:lnTo>
                  <a:pt x="284841" y="48873"/>
                </a:lnTo>
                <a:lnTo>
                  <a:pt x="310933" y="82643"/>
                </a:lnTo>
                <a:lnTo>
                  <a:pt x="327755" y="122500"/>
                </a:lnTo>
                <a:lnTo>
                  <a:pt x="333716" y="166854"/>
                </a:lnTo>
                <a:close/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42792" y="6554472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09">
                <a:moveTo>
                  <a:pt x="333723" y="166854"/>
                </a:moveTo>
                <a:lnTo>
                  <a:pt x="327762" y="211209"/>
                </a:lnTo>
                <a:lnTo>
                  <a:pt x="310941" y="251069"/>
                </a:lnTo>
                <a:lnTo>
                  <a:pt x="284850" y="284842"/>
                </a:lnTo>
                <a:lnTo>
                  <a:pt x="251080" y="310937"/>
                </a:lnTo>
                <a:lnTo>
                  <a:pt x="211222" y="327761"/>
                </a:lnTo>
                <a:lnTo>
                  <a:pt x="166869" y="333723"/>
                </a:lnTo>
                <a:lnTo>
                  <a:pt x="122509" y="327761"/>
                </a:lnTo>
                <a:lnTo>
                  <a:pt x="82647" y="310937"/>
                </a:lnTo>
                <a:lnTo>
                  <a:pt x="48875" y="284842"/>
                </a:lnTo>
                <a:lnTo>
                  <a:pt x="22782" y="251069"/>
                </a:lnTo>
                <a:lnTo>
                  <a:pt x="5960" y="211209"/>
                </a:lnTo>
                <a:lnTo>
                  <a:pt x="0" y="166854"/>
                </a:lnTo>
                <a:lnTo>
                  <a:pt x="5960" y="122500"/>
                </a:lnTo>
                <a:lnTo>
                  <a:pt x="22782" y="82643"/>
                </a:lnTo>
                <a:lnTo>
                  <a:pt x="48875" y="48873"/>
                </a:lnTo>
                <a:lnTo>
                  <a:pt x="82647" y="22782"/>
                </a:lnTo>
                <a:lnTo>
                  <a:pt x="122509" y="5960"/>
                </a:lnTo>
                <a:lnTo>
                  <a:pt x="166869" y="0"/>
                </a:lnTo>
                <a:lnTo>
                  <a:pt x="211222" y="5960"/>
                </a:lnTo>
                <a:lnTo>
                  <a:pt x="251080" y="22782"/>
                </a:lnTo>
                <a:lnTo>
                  <a:pt x="284850" y="48873"/>
                </a:lnTo>
                <a:lnTo>
                  <a:pt x="310941" y="82643"/>
                </a:lnTo>
                <a:lnTo>
                  <a:pt x="327762" y="122500"/>
                </a:lnTo>
                <a:lnTo>
                  <a:pt x="333723" y="166854"/>
                </a:lnTo>
                <a:close/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2792" y="7281107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09">
                <a:moveTo>
                  <a:pt x="333723" y="166861"/>
                </a:moveTo>
                <a:lnTo>
                  <a:pt x="327762" y="211217"/>
                </a:lnTo>
                <a:lnTo>
                  <a:pt x="310941" y="251074"/>
                </a:lnTo>
                <a:lnTo>
                  <a:pt x="284850" y="284844"/>
                </a:lnTo>
                <a:lnTo>
                  <a:pt x="251080" y="310935"/>
                </a:lnTo>
                <a:lnTo>
                  <a:pt x="211222" y="327756"/>
                </a:lnTo>
                <a:lnTo>
                  <a:pt x="166869" y="333716"/>
                </a:lnTo>
                <a:lnTo>
                  <a:pt x="122509" y="327756"/>
                </a:lnTo>
                <a:lnTo>
                  <a:pt x="82647" y="310935"/>
                </a:lnTo>
                <a:lnTo>
                  <a:pt x="48875" y="284844"/>
                </a:lnTo>
                <a:lnTo>
                  <a:pt x="22782" y="251074"/>
                </a:lnTo>
                <a:lnTo>
                  <a:pt x="5960" y="211217"/>
                </a:lnTo>
                <a:lnTo>
                  <a:pt x="0" y="166861"/>
                </a:lnTo>
                <a:lnTo>
                  <a:pt x="5960" y="122505"/>
                </a:lnTo>
                <a:lnTo>
                  <a:pt x="22782" y="82646"/>
                </a:lnTo>
                <a:lnTo>
                  <a:pt x="48875" y="48875"/>
                </a:lnTo>
                <a:lnTo>
                  <a:pt x="82647" y="22782"/>
                </a:lnTo>
                <a:lnTo>
                  <a:pt x="122509" y="5960"/>
                </a:lnTo>
                <a:lnTo>
                  <a:pt x="166869" y="0"/>
                </a:lnTo>
                <a:lnTo>
                  <a:pt x="211222" y="5960"/>
                </a:lnTo>
                <a:lnTo>
                  <a:pt x="251080" y="22782"/>
                </a:lnTo>
                <a:lnTo>
                  <a:pt x="284850" y="48875"/>
                </a:lnTo>
                <a:lnTo>
                  <a:pt x="310941" y="82646"/>
                </a:lnTo>
                <a:lnTo>
                  <a:pt x="327762" y="122505"/>
                </a:lnTo>
                <a:lnTo>
                  <a:pt x="333723" y="166861"/>
                </a:lnTo>
                <a:close/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2792" y="8007742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09">
                <a:moveTo>
                  <a:pt x="333723" y="166860"/>
                </a:moveTo>
                <a:lnTo>
                  <a:pt x="327762" y="211215"/>
                </a:lnTo>
                <a:lnTo>
                  <a:pt x="310941" y="251073"/>
                </a:lnTo>
                <a:lnTo>
                  <a:pt x="284850" y="284843"/>
                </a:lnTo>
                <a:lnTo>
                  <a:pt x="251080" y="310933"/>
                </a:lnTo>
                <a:lnTo>
                  <a:pt x="211222" y="327754"/>
                </a:lnTo>
                <a:lnTo>
                  <a:pt x="166869" y="333715"/>
                </a:lnTo>
                <a:lnTo>
                  <a:pt x="122509" y="327754"/>
                </a:lnTo>
                <a:lnTo>
                  <a:pt x="82647" y="310933"/>
                </a:lnTo>
                <a:lnTo>
                  <a:pt x="48875" y="284843"/>
                </a:lnTo>
                <a:lnTo>
                  <a:pt x="22782" y="251073"/>
                </a:lnTo>
                <a:lnTo>
                  <a:pt x="5960" y="211215"/>
                </a:lnTo>
                <a:lnTo>
                  <a:pt x="0" y="166860"/>
                </a:lnTo>
                <a:lnTo>
                  <a:pt x="5960" y="122504"/>
                </a:lnTo>
                <a:lnTo>
                  <a:pt x="22782" y="82645"/>
                </a:lnTo>
                <a:lnTo>
                  <a:pt x="48875" y="48874"/>
                </a:lnTo>
                <a:lnTo>
                  <a:pt x="82647" y="22782"/>
                </a:lnTo>
                <a:lnTo>
                  <a:pt x="122509" y="5960"/>
                </a:lnTo>
                <a:lnTo>
                  <a:pt x="166869" y="0"/>
                </a:lnTo>
                <a:lnTo>
                  <a:pt x="211222" y="5960"/>
                </a:lnTo>
                <a:lnTo>
                  <a:pt x="251080" y="22782"/>
                </a:lnTo>
                <a:lnTo>
                  <a:pt x="284850" y="48874"/>
                </a:lnTo>
                <a:lnTo>
                  <a:pt x="310941" y="82645"/>
                </a:lnTo>
                <a:lnTo>
                  <a:pt x="327762" y="122504"/>
                </a:lnTo>
                <a:lnTo>
                  <a:pt x="333723" y="166860"/>
                </a:lnTo>
                <a:close/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9464" y="6457586"/>
            <a:ext cx="161925" cy="121285"/>
          </a:xfrm>
          <a:custGeom>
            <a:avLst/>
            <a:gdLst/>
            <a:ahLst/>
            <a:cxnLst/>
            <a:rect l="l" t="t" r="r" b="b"/>
            <a:pathLst>
              <a:path w="161925" h="121284">
                <a:moveTo>
                  <a:pt x="0" y="0"/>
                </a:moveTo>
                <a:lnTo>
                  <a:pt x="161475" y="12111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9464" y="6699793"/>
            <a:ext cx="161925" cy="201930"/>
          </a:xfrm>
          <a:custGeom>
            <a:avLst/>
            <a:gdLst/>
            <a:ahLst/>
            <a:cxnLst/>
            <a:rect l="l" t="t" r="r" b="b"/>
            <a:pathLst>
              <a:path w="161925" h="201929">
                <a:moveTo>
                  <a:pt x="0" y="201860"/>
                </a:moveTo>
                <a:lnTo>
                  <a:pt x="161475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9464" y="8072335"/>
            <a:ext cx="242570" cy="323215"/>
          </a:xfrm>
          <a:custGeom>
            <a:avLst/>
            <a:gdLst/>
            <a:ahLst/>
            <a:cxnLst/>
            <a:rect l="l" t="t" r="r" b="b"/>
            <a:pathLst>
              <a:path w="242569" h="323215">
                <a:moveTo>
                  <a:pt x="0" y="322944"/>
                </a:moveTo>
                <a:lnTo>
                  <a:pt x="242212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9464" y="7466805"/>
            <a:ext cx="242570" cy="363855"/>
          </a:xfrm>
          <a:custGeom>
            <a:avLst/>
            <a:gdLst/>
            <a:ahLst/>
            <a:cxnLst/>
            <a:rect l="l" t="t" r="r" b="b"/>
            <a:pathLst>
              <a:path w="242569" h="363854">
                <a:moveTo>
                  <a:pt x="0" y="0"/>
                </a:moveTo>
                <a:lnTo>
                  <a:pt x="242212" y="363316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25366" y="7386068"/>
            <a:ext cx="282575" cy="565785"/>
          </a:xfrm>
          <a:custGeom>
            <a:avLst/>
            <a:gdLst/>
            <a:ahLst/>
            <a:cxnLst/>
            <a:rect l="l" t="t" r="r" b="b"/>
            <a:pathLst>
              <a:path w="282575" h="565784">
                <a:moveTo>
                  <a:pt x="0" y="565158"/>
                </a:moveTo>
                <a:lnTo>
                  <a:pt x="282579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5366" y="6659432"/>
            <a:ext cx="282575" cy="444500"/>
          </a:xfrm>
          <a:custGeom>
            <a:avLst/>
            <a:gdLst/>
            <a:ahLst/>
            <a:cxnLst/>
            <a:rect l="l" t="t" r="r" b="b"/>
            <a:pathLst>
              <a:path w="282575" h="444500">
                <a:moveTo>
                  <a:pt x="0" y="0"/>
                </a:moveTo>
                <a:lnTo>
                  <a:pt x="282579" y="444053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89693" y="6376850"/>
            <a:ext cx="161925" cy="242570"/>
          </a:xfrm>
          <a:custGeom>
            <a:avLst/>
            <a:gdLst/>
            <a:ahLst/>
            <a:cxnLst/>
            <a:rect l="l" t="t" r="r" b="b"/>
            <a:pathLst>
              <a:path w="161925" h="242570">
                <a:moveTo>
                  <a:pt x="161471" y="0"/>
                </a:moveTo>
                <a:lnTo>
                  <a:pt x="0" y="242207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89693" y="6740168"/>
            <a:ext cx="161925" cy="121285"/>
          </a:xfrm>
          <a:custGeom>
            <a:avLst/>
            <a:gdLst/>
            <a:ahLst/>
            <a:cxnLst/>
            <a:rect l="l" t="t" r="r" b="b"/>
            <a:pathLst>
              <a:path w="161925" h="121284">
                <a:moveTo>
                  <a:pt x="161471" y="121110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63057" y="7466805"/>
            <a:ext cx="888365" cy="0"/>
          </a:xfrm>
          <a:custGeom>
            <a:avLst/>
            <a:gdLst/>
            <a:ahLst/>
            <a:cxnLst/>
            <a:rect l="l" t="t" r="r" b="b"/>
            <a:pathLst>
              <a:path w="888364">
                <a:moveTo>
                  <a:pt x="0" y="0"/>
                </a:moveTo>
                <a:lnTo>
                  <a:pt x="888107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89693" y="807233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471" y="0"/>
                </a:moveTo>
                <a:lnTo>
                  <a:pt x="0" y="16147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9693" y="8314543"/>
            <a:ext cx="161925" cy="201930"/>
          </a:xfrm>
          <a:custGeom>
            <a:avLst/>
            <a:gdLst/>
            <a:ahLst/>
            <a:cxnLst/>
            <a:rect l="l" t="t" r="r" b="b"/>
            <a:pathLst>
              <a:path w="161925" h="201929">
                <a:moveTo>
                  <a:pt x="161471" y="201842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63057" y="8193439"/>
            <a:ext cx="242570" cy="81280"/>
          </a:xfrm>
          <a:custGeom>
            <a:avLst/>
            <a:gdLst/>
            <a:ahLst/>
            <a:cxnLst/>
            <a:rect l="l" t="t" r="r" b="b"/>
            <a:pathLst>
              <a:path w="242570" h="81279">
                <a:moveTo>
                  <a:pt x="242207" y="80737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3057" y="6699793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242207" y="0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69415" y="6942015"/>
            <a:ext cx="363855" cy="161925"/>
          </a:xfrm>
          <a:custGeom>
            <a:avLst/>
            <a:gdLst/>
            <a:ahLst/>
            <a:cxnLst/>
            <a:rect l="l" t="t" r="r" b="b"/>
            <a:pathLst>
              <a:path w="363854" h="161925">
                <a:moveTo>
                  <a:pt x="0" y="161471"/>
                </a:moveTo>
                <a:lnTo>
                  <a:pt x="363327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09786" y="7345702"/>
            <a:ext cx="323215" cy="242570"/>
          </a:xfrm>
          <a:custGeom>
            <a:avLst/>
            <a:gdLst/>
            <a:ahLst/>
            <a:cxnLst/>
            <a:rect l="l" t="t" r="r" b="b"/>
            <a:pathLst>
              <a:path w="323214" h="242570">
                <a:moveTo>
                  <a:pt x="322957" y="242207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17157" y="6699793"/>
            <a:ext cx="323215" cy="201930"/>
          </a:xfrm>
          <a:custGeom>
            <a:avLst/>
            <a:gdLst/>
            <a:ahLst/>
            <a:cxnLst/>
            <a:rect l="l" t="t" r="r" b="b"/>
            <a:pathLst>
              <a:path w="323214" h="201929">
                <a:moveTo>
                  <a:pt x="0" y="201860"/>
                </a:moveTo>
                <a:lnTo>
                  <a:pt x="322942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7157" y="7709018"/>
            <a:ext cx="323215" cy="444500"/>
          </a:xfrm>
          <a:custGeom>
            <a:avLst/>
            <a:gdLst/>
            <a:ahLst/>
            <a:cxnLst/>
            <a:rect l="l" t="t" r="r" b="b"/>
            <a:pathLst>
              <a:path w="323214" h="444500">
                <a:moveTo>
                  <a:pt x="0" y="0"/>
                </a:moveTo>
                <a:lnTo>
                  <a:pt x="322942" y="444049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7157" y="7426433"/>
            <a:ext cx="323215" cy="161925"/>
          </a:xfrm>
          <a:custGeom>
            <a:avLst/>
            <a:gdLst/>
            <a:ahLst/>
            <a:cxnLst/>
            <a:rect l="l" t="t" r="r" b="b"/>
            <a:pathLst>
              <a:path w="323214" h="161925">
                <a:moveTo>
                  <a:pt x="0" y="161475"/>
                </a:moveTo>
                <a:lnTo>
                  <a:pt x="322942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17157" y="7022750"/>
            <a:ext cx="363855" cy="323215"/>
          </a:xfrm>
          <a:custGeom>
            <a:avLst/>
            <a:gdLst/>
            <a:ahLst/>
            <a:cxnLst/>
            <a:rect l="l" t="t" r="r" b="b"/>
            <a:pathLst>
              <a:path w="363854" h="323215">
                <a:moveTo>
                  <a:pt x="0" y="0"/>
                </a:moveTo>
                <a:lnTo>
                  <a:pt x="363317" y="322951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263248" y="7769570"/>
          <a:ext cx="956944" cy="28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745">
                <a:tc row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spc="15">
                          <a:latin typeface="Arial"/>
                          <a:cs typeface="Arial"/>
                        </a:rPr>
                        <a:t>SW2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object 63"/>
          <p:cNvSpPr txBox="1"/>
          <p:nvPr/>
        </p:nvSpPr>
        <p:spPr>
          <a:xfrm>
            <a:off x="6928242" y="10527106"/>
            <a:ext cx="1079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4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40940" y="6524877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SW1</a:t>
            </a:r>
            <a:endParaRPr sz="12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36036" y="7139223"/>
            <a:ext cx="2317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>
                <a:latin typeface="Arial"/>
                <a:cs typeface="Arial"/>
              </a:rPr>
              <a:t>R1</a:t>
            </a:r>
            <a:endParaRPr sz="12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32743" y="7534085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SW4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32743" y="6847815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SW3</a:t>
            </a:r>
            <a:endParaRPr sz="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89303" y="6614435"/>
            <a:ext cx="2317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>
                <a:latin typeface="Arial"/>
                <a:cs typeface="Arial"/>
              </a:rPr>
              <a:t>R2</a:t>
            </a:r>
            <a:endParaRPr sz="12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89303" y="7341069"/>
            <a:ext cx="2317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>
                <a:latin typeface="Arial"/>
                <a:cs typeface="Arial"/>
              </a:rPr>
              <a:t>R3</a:t>
            </a:r>
            <a:endParaRPr sz="12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89303" y="8067703"/>
            <a:ext cx="2317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>
                <a:latin typeface="Arial"/>
                <a:cs typeface="Arial"/>
              </a:rPr>
              <a:t>R4</a:t>
            </a:r>
            <a:endParaRPr sz="12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69976" y="8260719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69976" y="7291872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C</a:t>
            </a:r>
            <a:endParaRPr sz="1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69976" y="6767076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B</a:t>
            </a:r>
            <a:endParaRPr sz="1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69976" y="6282662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A</a:t>
            </a:r>
            <a:endParaRPr sz="1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51164" y="7897402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450" spc="5">
                <a:latin typeface="Arial"/>
                <a:cs typeface="Arial"/>
              </a:rPr>
              <a:t>I</a:t>
            </a:r>
            <a:endParaRPr sz="14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05265" y="8139616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SW6</a:t>
            </a:r>
            <a:endParaRPr sz="12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051164" y="8381823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455"/>
              </a:spcBef>
            </a:pPr>
            <a:r>
              <a:rPr sz="1450" spc="15">
                <a:latin typeface="Arial"/>
                <a:cs typeface="Arial"/>
              </a:rPr>
              <a:t>J</a:t>
            </a:r>
            <a:endParaRPr sz="14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05265" y="6565232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SW5</a:t>
            </a:r>
            <a:endParaRPr sz="12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64623" y="6713257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455"/>
              </a:spcBef>
            </a:pPr>
            <a:r>
              <a:rPr sz="1450" spc="25">
                <a:latin typeface="Arial"/>
                <a:cs typeface="Arial"/>
              </a:rPr>
              <a:t>G</a:t>
            </a:r>
            <a:endParaRPr sz="1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64623" y="6201926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F</a:t>
            </a:r>
            <a:endParaRPr sz="1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64623" y="7291872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H</a:t>
            </a:r>
            <a:endParaRPr sz="1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95299" y="8995210"/>
            <a:ext cx="5257800" cy="13309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63525" marR="30480" indent="-226060">
              <a:lnSpc>
                <a:spcPct val="104500"/>
              </a:lnSpc>
              <a:spcBef>
                <a:spcPts val="2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5">
                <a:latin typeface="Tahoma"/>
                <a:cs typeface="Tahoma"/>
              </a:rPr>
              <a:t>Number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85">
                <a:latin typeface="Tahoma"/>
                <a:cs typeface="Tahoma"/>
              </a:rPr>
              <a:t>keys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70">
                <a:latin typeface="Tahoma"/>
                <a:cs typeface="Tahoma"/>
              </a:rPr>
              <a:t>be </a:t>
            </a:r>
            <a:r>
              <a:rPr sz="1650" spc="-75">
                <a:latin typeface="Tahoma"/>
                <a:cs typeface="Tahoma"/>
              </a:rPr>
              <a:t>exchanged </a:t>
            </a:r>
            <a:r>
              <a:rPr sz="1650" spc="-80">
                <a:latin typeface="Tahoma"/>
                <a:cs typeface="Tahoma"/>
              </a:rPr>
              <a:t>depends </a:t>
            </a:r>
            <a:r>
              <a:rPr sz="1650" spc="-65">
                <a:latin typeface="Tahoma"/>
                <a:cs typeface="Tahoma"/>
              </a:rPr>
              <a:t>on </a:t>
            </a:r>
            <a:r>
              <a:rPr sz="1650" spc="-60">
                <a:latin typeface="Tahoma"/>
                <a:cs typeface="Tahoma"/>
              </a:rPr>
              <a:t>number </a:t>
            </a:r>
            <a:r>
              <a:rPr sz="1650" spc="-45">
                <a:latin typeface="Tahoma"/>
                <a:cs typeface="Tahoma"/>
              </a:rPr>
              <a:t>of  </a:t>
            </a:r>
            <a:r>
              <a:rPr sz="1650" spc="-35">
                <a:latin typeface="Tahoma"/>
                <a:cs typeface="Tahoma"/>
              </a:rPr>
              <a:t>entities </a:t>
            </a:r>
            <a:r>
              <a:rPr sz="1650" spc="-55">
                <a:latin typeface="Tahoma"/>
                <a:cs typeface="Tahoma"/>
              </a:rPr>
              <a:t>wishing </a:t>
            </a:r>
            <a:r>
              <a:rPr sz="1650" spc="-10">
                <a:latin typeface="Tahoma"/>
                <a:cs typeface="Tahoma"/>
              </a:rPr>
              <a:t>to</a:t>
            </a:r>
            <a:r>
              <a:rPr sz="1650" spc="195">
                <a:latin typeface="Tahoma"/>
                <a:cs typeface="Tahoma"/>
              </a:rPr>
              <a:t> </a:t>
            </a:r>
            <a:r>
              <a:rPr sz="1650" spc="-45">
                <a:latin typeface="Tahoma"/>
                <a:cs typeface="Tahoma"/>
              </a:rPr>
              <a:t>communicate</a:t>
            </a:r>
            <a:endParaRPr sz="16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Related </a:t>
            </a:r>
            <a:r>
              <a:rPr sz="1650" spc="-85">
                <a:latin typeface="Tahoma"/>
                <a:cs typeface="Tahoma"/>
              </a:rPr>
              <a:t>issue: </a:t>
            </a:r>
            <a:r>
              <a:rPr sz="1650" spc="-90">
                <a:latin typeface="Tahoma"/>
                <a:cs typeface="Tahoma"/>
              </a:rPr>
              <a:t>where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55">
                <a:latin typeface="Tahoma"/>
                <a:cs typeface="Tahoma"/>
              </a:rPr>
              <a:t>perform</a:t>
            </a:r>
            <a:r>
              <a:rPr sz="1650" spc="-95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encryption</a:t>
            </a:r>
            <a:endParaRPr sz="1650">
              <a:latin typeface="Tahoma"/>
              <a:cs typeface="Tahoma"/>
            </a:endParaRPr>
          </a:p>
          <a:p>
            <a:pPr marL="477520">
              <a:lnSpc>
                <a:spcPct val="100000"/>
              </a:lnSpc>
              <a:spcBef>
                <a:spcPts val="300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10">
                <a:latin typeface="Tahoma"/>
                <a:cs typeface="Tahoma"/>
              </a:rPr>
              <a:t>Encrypt </a:t>
            </a:r>
            <a:r>
              <a:rPr sz="1500" spc="-55">
                <a:latin typeface="Tahoma"/>
                <a:cs typeface="Tahoma"/>
              </a:rPr>
              <a:t>separately across </a:t>
            </a:r>
            <a:r>
              <a:rPr sz="1500" spc="-60">
                <a:latin typeface="Tahoma"/>
                <a:cs typeface="Tahoma"/>
              </a:rPr>
              <a:t>each</a:t>
            </a:r>
            <a:r>
              <a:rPr sz="1500" spc="320">
                <a:latin typeface="Tahoma"/>
                <a:cs typeface="Tahoma"/>
              </a:rPr>
              <a:t> </a:t>
            </a:r>
            <a:r>
              <a:rPr sz="1500" spc="-5">
                <a:latin typeface="Tahoma"/>
                <a:cs typeface="Tahoma"/>
              </a:rPr>
              <a:t>link</a:t>
            </a:r>
            <a:endParaRPr sz="1500">
              <a:latin typeface="Tahoma"/>
              <a:cs typeface="Tahoma"/>
            </a:endParaRPr>
          </a:p>
          <a:p>
            <a:pPr marL="47752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10">
                <a:latin typeface="Tahoma"/>
                <a:cs typeface="Tahoma"/>
              </a:rPr>
              <a:t>Encrypt </a:t>
            </a:r>
            <a:r>
              <a:rPr sz="1500" spc="-35">
                <a:latin typeface="Tahoma"/>
                <a:cs typeface="Tahoma"/>
              </a:rPr>
              <a:t>only </a:t>
            </a:r>
            <a:r>
              <a:rPr sz="1500" spc="-5">
                <a:latin typeface="Tahoma"/>
                <a:cs typeface="Tahoma"/>
              </a:rPr>
              <a:t>at</a:t>
            </a:r>
            <a:r>
              <a:rPr sz="1500" spc="210">
                <a:latin typeface="Tahoma"/>
                <a:cs typeface="Tahoma"/>
              </a:rPr>
              <a:t> </a:t>
            </a:r>
            <a:r>
              <a:rPr sz="1500" spc="-40">
                <a:latin typeface="Tahoma"/>
                <a:cs typeface="Tahoma"/>
              </a:rPr>
              <a:t>end-points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7DC81D-B2C3-428A-B675-AD563B1A247A}"/>
              </a:ext>
            </a:extLst>
          </p:cNvPr>
          <p:cNvSpPr txBox="1"/>
          <p:nvPr/>
        </p:nvSpPr>
        <p:spPr>
          <a:xfrm>
            <a:off x="2406650" y="51181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E6935-A135-4C61-ADA8-8E4D32C26F0E}"/>
              </a:ext>
            </a:extLst>
          </p:cNvPr>
          <p:cNvSpPr txBox="1"/>
          <p:nvPr/>
        </p:nvSpPr>
        <p:spPr>
          <a:xfrm>
            <a:off x="2549525" y="52609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25004E-5358-4406-A90B-AADA2BA397BC}"/>
              </a:ext>
            </a:extLst>
          </p:cNvPr>
          <p:cNvSpPr txBox="1"/>
          <p:nvPr/>
        </p:nvSpPr>
        <p:spPr>
          <a:xfrm>
            <a:off x="2406650" y="5118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6333FF-94FC-40F4-A955-B3E1B9337D08}"/>
              </a:ext>
            </a:extLst>
          </p:cNvPr>
          <p:cNvSpPr txBox="1"/>
          <p:nvPr/>
        </p:nvSpPr>
        <p:spPr>
          <a:xfrm>
            <a:off x="2549525" y="52609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9B7FDA-1823-4709-AEC8-7B285DF4EA24}"/>
              </a:ext>
            </a:extLst>
          </p:cNvPr>
          <p:cNvSpPr txBox="1"/>
          <p:nvPr/>
        </p:nvSpPr>
        <p:spPr>
          <a:xfrm>
            <a:off x="2692400" y="54038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7893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</a:t>
            </a:r>
            <a:r>
              <a:rPr sz="900" spc="-40"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  <a:p>
            <a:pPr marL="12700" marR="208279">
              <a:lnSpc>
                <a:spcPts val="1930"/>
              </a:lnSpc>
              <a:spcBef>
                <a:spcPts val="175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260" y="148092"/>
            <a:ext cx="5668645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ts val="2740"/>
              </a:lnSpc>
              <a:spcBef>
                <a:spcPts val="95"/>
              </a:spcBef>
            </a:pPr>
            <a:r>
              <a:rPr sz="2200" b="1" spc="-65">
                <a:latin typeface="Arial"/>
                <a:cs typeface="Arial"/>
              </a:rPr>
              <a:t>Secret </a:t>
            </a:r>
            <a:r>
              <a:rPr sz="2200" b="1" spc="-50">
                <a:latin typeface="Arial"/>
                <a:cs typeface="Arial"/>
              </a:rPr>
              <a:t>Key </a:t>
            </a:r>
            <a:r>
              <a:rPr sz="2200" b="1" spc="-45">
                <a:latin typeface="Arial"/>
                <a:cs typeface="Arial"/>
              </a:rPr>
              <a:t>Distribution </a:t>
            </a:r>
            <a:r>
              <a:rPr sz="2200" b="1" spc="-25">
                <a:latin typeface="Arial"/>
                <a:cs typeface="Arial"/>
              </a:rPr>
              <a:t>with </a:t>
            </a:r>
            <a:r>
              <a:rPr sz="2200" b="1" spc="-60">
                <a:latin typeface="Arial"/>
                <a:cs typeface="Arial"/>
              </a:rPr>
              <a:t>Confidentiality  </a:t>
            </a:r>
            <a:r>
              <a:rPr sz="2200" b="1" spc="-105">
                <a:latin typeface="Arial"/>
                <a:cs typeface="Arial"/>
              </a:rPr>
              <a:t>and</a:t>
            </a:r>
            <a:r>
              <a:rPr sz="2200" b="1" spc="185">
                <a:latin typeface="Arial"/>
                <a:cs typeface="Arial"/>
              </a:rPr>
              <a:t> </a:t>
            </a:r>
            <a:r>
              <a:rPr sz="2200" b="1" spc="-45">
                <a:latin typeface="Arial"/>
                <a:cs typeface="Arial"/>
              </a:rPr>
              <a:t>Authentication</a:t>
            </a:r>
            <a:endParaRPr sz="2200">
              <a:latin typeface="Arial"/>
              <a:cs typeface="Arial"/>
            </a:endParaRPr>
          </a:p>
          <a:p>
            <a:pPr marL="570865" marR="606425" indent="-226060">
              <a:lnSpc>
                <a:spcPct val="104500"/>
              </a:lnSpc>
              <a:spcBef>
                <a:spcPts val="88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5">
                <a:latin typeface="Tahoma"/>
                <a:cs typeface="Tahoma"/>
              </a:rPr>
              <a:t>Provides </a:t>
            </a:r>
            <a:r>
              <a:rPr sz="1650" spc="-25">
                <a:latin typeface="Tahoma"/>
                <a:cs typeface="Tahoma"/>
              </a:rPr>
              <a:t>both </a:t>
            </a:r>
            <a:r>
              <a:rPr sz="1650" spc="-30">
                <a:latin typeface="Tahoma"/>
                <a:cs typeface="Tahoma"/>
              </a:rPr>
              <a:t>confidentiality </a:t>
            </a:r>
            <a:r>
              <a:rPr sz="1650" spc="-60">
                <a:latin typeface="Tahoma"/>
                <a:cs typeface="Tahoma"/>
              </a:rPr>
              <a:t>and </a:t>
            </a:r>
            <a:r>
              <a:rPr sz="1650" spc="-30">
                <a:latin typeface="Tahoma"/>
                <a:cs typeface="Tahoma"/>
              </a:rPr>
              <a:t>authentication </a:t>
            </a:r>
            <a:r>
              <a:rPr sz="1650" spc="-25">
                <a:latin typeface="Tahoma"/>
                <a:cs typeface="Tahoma"/>
              </a:rPr>
              <a:t>in 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60">
                <a:latin typeface="Tahoma"/>
                <a:cs typeface="Tahoma"/>
              </a:rPr>
              <a:t>secret</a:t>
            </a:r>
            <a:r>
              <a:rPr sz="1650" spc="220">
                <a:latin typeface="Tahoma"/>
                <a:cs typeface="Tahoma"/>
              </a:rPr>
              <a:t> </a:t>
            </a:r>
            <a:r>
              <a:rPr sz="1650" spc="-85">
                <a:latin typeface="Tahoma"/>
                <a:cs typeface="Tahoma"/>
              </a:rPr>
              <a:t>key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83232" y="1930421"/>
            <a:ext cx="5284191" cy="1848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23588" y="3940386"/>
            <a:ext cx="475043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35">
                <a:latin typeface="Lucida Sans"/>
                <a:cs typeface="Lucida Sans"/>
              </a:rPr>
              <a:t>Credit: Figure </a:t>
            </a:r>
            <a:r>
              <a:rPr sz="900" spc="-70">
                <a:latin typeface="Lucida Sans"/>
                <a:cs typeface="Lucida Sans"/>
              </a:rPr>
              <a:t>14.8 </a:t>
            </a:r>
            <a:r>
              <a:rPr sz="900" spc="-45">
                <a:latin typeface="Lucida Sans"/>
                <a:cs typeface="Lucida Sans"/>
              </a:rPr>
              <a:t>in </a:t>
            </a:r>
            <a:r>
              <a:rPr sz="900" spc="-30">
                <a:latin typeface="Lucida Sans"/>
                <a:cs typeface="Lucida Sans"/>
              </a:rPr>
              <a:t>Stallings, </a:t>
            </a:r>
            <a:r>
              <a:rPr sz="900" i="1">
                <a:latin typeface="Arial"/>
                <a:cs typeface="Arial"/>
              </a:rPr>
              <a:t>Cryptography </a:t>
            </a:r>
            <a:r>
              <a:rPr sz="900" i="1" spc="-15">
                <a:latin typeface="Arial"/>
                <a:cs typeface="Arial"/>
              </a:rPr>
              <a:t>and </a:t>
            </a:r>
            <a:r>
              <a:rPr sz="900" i="1">
                <a:latin typeface="Arial"/>
                <a:cs typeface="Arial"/>
              </a:rPr>
              <a:t>Network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 </a:t>
            </a:r>
            <a:r>
              <a:rPr sz="900" spc="-45">
                <a:latin typeface="Lucida Sans"/>
                <a:cs typeface="Lucida Sans"/>
              </a:rPr>
              <a:t>5th </a:t>
            </a:r>
            <a:r>
              <a:rPr sz="900" spc="-5">
                <a:latin typeface="Lucida Sans"/>
                <a:cs typeface="Lucida Sans"/>
              </a:rPr>
              <a:t>Ed.,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10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22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21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</a:t>
            </a:r>
            <a:r>
              <a:rPr sz="900" spc="-40"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260" y="5494161"/>
            <a:ext cx="5560060" cy="2526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ts val="2740"/>
              </a:lnSpc>
              <a:spcBef>
                <a:spcPts val="95"/>
              </a:spcBef>
              <a:tabLst>
                <a:tab pos="2186305" algn="l"/>
              </a:tabLst>
            </a:pPr>
            <a:r>
              <a:rPr sz="2200" b="1" spc="-65">
                <a:latin typeface="Arial"/>
                <a:cs typeface="Arial"/>
              </a:rPr>
              <a:t>Hybrid</a:t>
            </a:r>
            <a:r>
              <a:rPr sz="2200" b="1" spc="195">
                <a:latin typeface="Arial"/>
                <a:cs typeface="Arial"/>
              </a:rPr>
              <a:t> </a:t>
            </a:r>
            <a:r>
              <a:rPr sz="2200" b="1" spc="-105">
                <a:latin typeface="Arial"/>
                <a:cs typeface="Arial"/>
              </a:rPr>
              <a:t>Scheme:	</a:t>
            </a:r>
            <a:r>
              <a:rPr sz="2200" b="1" spc="-50">
                <a:latin typeface="Arial"/>
                <a:cs typeface="Arial"/>
              </a:rPr>
              <a:t>Public-Key </a:t>
            </a:r>
            <a:r>
              <a:rPr sz="2200" b="1" spc="-45">
                <a:latin typeface="Arial"/>
                <a:cs typeface="Arial"/>
              </a:rPr>
              <a:t>Distribution </a:t>
            </a:r>
            <a:r>
              <a:rPr sz="2200" b="1" spc="-70">
                <a:latin typeface="Arial"/>
                <a:cs typeface="Arial"/>
              </a:rPr>
              <a:t>of  </a:t>
            </a:r>
            <a:r>
              <a:rPr sz="2200" b="1" spc="60">
                <a:latin typeface="Arial"/>
                <a:cs typeface="Arial"/>
              </a:rPr>
              <a:t>KDC </a:t>
            </a:r>
            <a:r>
              <a:rPr sz="2200" b="1" spc="-15">
                <a:latin typeface="Arial"/>
                <a:cs typeface="Arial"/>
              </a:rPr>
              <a:t>Master</a:t>
            </a:r>
            <a:r>
              <a:rPr sz="2200" b="1" spc="315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Keys</a:t>
            </a:r>
            <a:endParaRPr sz="2200">
              <a:latin typeface="Arial"/>
              <a:cs typeface="Arial"/>
            </a:endParaRPr>
          </a:p>
          <a:p>
            <a:pPr marL="570865" marR="83185" indent="-226060">
              <a:lnSpc>
                <a:spcPct val="104500"/>
              </a:lnSpc>
              <a:spcBef>
                <a:spcPts val="88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55">
                <a:latin typeface="Tahoma"/>
                <a:cs typeface="Tahoma"/>
              </a:rPr>
              <a:t>Use </a:t>
            </a:r>
            <a:r>
              <a:rPr sz="1650" spc="-45">
                <a:latin typeface="Tahoma"/>
                <a:cs typeface="Tahoma"/>
              </a:rPr>
              <a:t>public-key </a:t>
            </a:r>
            <a:r>
              <a:rPr sz="1650" spc="-25">
                <a:latin typeface="Tahoma"/>
                <a:cs typeface="Tahoma"/>
              </a:rPr>
              <a:t>distribution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60">
                <a:latin typeface="Tahoma"/>
                <a:cs typeface="Tahoma"/>
              </a:rPr>
              <a:t>secret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85">
                <a:latin typeface="Tahoma"/>
                <a:cs typeface="Tahoma"/>
              </a:rPr>
              <a:t>when  </a:t>
            </a:r>
            <a:r>
              <a:rPr sz="1650" spc="-60">
                <a:latin typeface="Tahoma"/>
                <a:cs typeface="Tahoma"/>
              </a:rPr>
              <a:t>exchanging master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85">
                <a:latin typeface="Tahoma"/>
                <a:cs typeface="Tahoma"/>
              </a:rPr>
              <a:t>between </a:t>
            </a:r>
            <a:r>
              <a:rPr sz="1650" spc="-75">
                <a:latin typeface="Tahoma"/>
                <a:cs typeface="Tahoma"/>
              </a:rPr>
              <a:t>end-systems </a:t>
            </a:r>
            <a:r>
              <a:rPr sz="1650" spc="-65">
                <a:latin typeface="Tahoma"/>
                <a:cs typeface="Tahoma"/>
              </a:rPr>
              <a:t>and</a:t>
            </a:r>
            <a:r>
              <a:rPr sz="1650" spc="200">
                <a:latin typeface="Tahoma"/>
                <a:cs typeface="Tahoma"/>
              </a:rPr>
              <a:t> </a:t>
            </a:r>
            <a:r>
              <a:rPr sz="1650" spc="110">
                <a:latin typeface="Tahoma"/>
                <a:cs typeface="Tahoma"/>
              </a:rPr>
              <a:t>KDC</a:t>
            </a:r>
            <a:endParaRPr sz="1650">
              <a:latin typeface="Tahoma"/>
              <a:cs typeface="Tahoma"/>
            </a:endParaRPr>
          </a:p>
          <a:p>
            <a:pPr marL="570865" marR="123189" indent="-226060">
              <a:lnSpc>
                <a:spcPct val="104500"/>
              </a:lnSpc>
              <a:spcBef>
                <a:spcPts val="45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0">
                <a:latin typeface="Tahoma"/>
                <a:cs typeface="Tahoma"/>
              </a:rPr>
              <a:t>Efficient </a:t>
            </a:r>
            <a:r>
              <a:rPr sz="1650" spc="-50">
                <a:latin typeface="Tahoma"/>
                <a:cs typeface="Tahoma"/>
              </a:rPr>
              <a:t>method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50">
                <a:latin typeface="Tahoma"/>
                <a:cs typeface="Tahoma"/>
              </a:rPr>
              <a:t>delivering </a:t>
            </a:r>
            <a:r>
              <a:rPr sz="1650" spc="-60">
                <a:latin typeface="Tahoma"/>
                <a:cs typeface="Tahoma"/>
              </a:rPr>
              <a:t>master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35">
                <a:latin typeface="Tahoma"/>
                <a:cs typeface="Tahoma"/>
              </a:rPr>
              <a:t>(rather than  </a:t>
            </a:r>
            <a:r>
              <a:rPr sz="1650" spc="-50">
                <a:latin typeface="Tahoma"/>
                <a:cs typeface="Tahoma"/>
              </a:rPr>
              <a:t>manual</a:t>
            </a:r>
            <a:r>
              <a:rPr sz="1650" spc="30">
                <a:latin typeface="Tahoma"/>
                <a:cs typeface="Tahoma"/>
              </a:rPr>
              <a:t> </a:t>
            </a:r>
            <a:r>
              <a:rPr sz="1650" spc="-45">
                <a:latin typeface="Tahoma"/>
                <a:cs typeface="Tahoma"/>
              </a:rPr>
              <a:t>delivery)</a:t>
            </a:r>
            <a:endParaRPr sz="1650">
              <a:latin typeface="Tahoma"/>
              <a:cs typeface="Tahoma"/>
            </a:endParaRPr>
          </a:p>
          <a:p>
            <a:pPr marL="570865" marR="43180" indent="-226060">
              <a:lnSpc>
                <a:spcPct val="104500"/>
              </a:lnSpc>
              <a:spcBef>
                <a:spcPts val="459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Useful </a:t>
            </a:r>
            <a:r>
              <a:rPr sz="1650" spc="-55">
                <a:latin typeface="Tahoma"/>
                <a:cs typeface="Tahoma"/>
              </a:rPr>
              <a:t>for </a:t>
            </a:r>
            <a:r>
              <a:rPr sz="1650" spc="-70">
                <a:latin typeface="Tahoma"/>
                <a:cs typeface="Tahoma"/>
              </a:rPr>
              <a:t>large networks, </a:t>
            </a:r>
            <a:r>
              <a:rPr sz="1650" spc="-50">
                <a:latin typeface="Tahoma"/>
                <a:cs typeface="Tahoma"/>
              </a:rPr>
              <a:t>widely </a:t>
            </a:r>
            <a:r>
              <a:rPr sz="1650" spc="-35">
                <a:latin typeface="Tahoma"/>
                <a:cs typeface="Tahoma"/>
              </a:rPr>
              <a:t>distributed </a:t>
            </a:r>
            <a:r>
              <a:rPr sz="1650" spc="-60">
                <a:latin typeface="Tahoma"/>
                <a:cs typeface="Tahoma"/>
              </a:rPr>
              <a:t>set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85">
                <a:latin typeface="Tahoma"/>
                <a:cs typeface="Tahoma"/>
              </a:rPr>
              <a:t>users  </a:t>
            </a:r>
            <a:r>
              <a:rPr sz="1650" spc="-20">
                <a:latin typeface="Tahoma"/>
                <a:cs typeface="Tahoma"/>
              </a:rPr>
              <a:t>with </a:t>
            </a:r>
            <a:r>
              <a:rPr sz="1650" spc="-55">
                <a:latin typeface="Tahoma"/>
                <a:cs typeface="Tahoma"/>
              </a:rPr>
              <a:t>single</a:t>
            </a:r>
            <a:r>
              <a:rPr sz="1650" spc="90">
                <a:latin typeface="Tahoma"/>
                <a:cs typeface="Tahoma"/>
              </a:rPr>
              <a:t> </a:t>
            </a:r>
            <a:r>
              <a:rPr sz="1650" spc="110">
                <a:latin typeface="Tahoma"/>
                <a:cs typeface="Tahoma"/>
              </a:rPr>
              <a:t>KDC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24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77" y="460319"/>
            <a:ext cx="969010" cy="528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1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828111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Lucida Sans"/>
                <a:cs typeface="Lucida Sans"/>
              </a:rPr>
              <a:t>Public </a:t>
            </a:r>
            <a:r>
              <a:rPr sz="900" spc="-25"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2072827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660" y="148092"/>
            <a:ext cx="117030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70">
                <a:latin typeface="Arial"/>
                <a:cs typeface="Arial"/>
              </a:rPr>
              <a:t>Contents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3588" y="930118"/>
            <a:ext cx="339344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65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sz="1650" b="1" spc="8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15">
                <a:solidFill>
                  <a:srgbClr val="CCCCCC"/>
                </a:solidFill>
                <a:latin typeface="Arial"/>
                <a:cs typeface="Arial"/>
              </a:rPr>
              <a:t>Management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3588" y="1556238"/>
            <a:ext cx="4412615" cy="5422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25"/>
              </a:spcBef>
            </a:pP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</a:t>
            </a: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100">
                <a:solidFill>
                  <a:srgbClr val="CCCCCC"/>
                </a:solidFill>
                <a:latin typeface="Arial"/>
                <a:cs typeface="Arial"/>
              </a:rPr>
              <a:t>using </a:t>
            </a: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 </a:t>
            </a:r>
            <a:r>
              <a:rPr sz="1650" b="1" spc="-50">
                <a:solidFill>
                  <a:srgbClr val="CCCCCC"/>
                </a:solidFill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3588" y="2445108"/>
            <a:ext cx="4527550" cy="5422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25"/>
              </a:spcBef>
            </a:pP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</a:t>
            </a: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100">
                <a:solidFill>
                  <a:srgbClr val="CCCCCC"/>
                </a:solidFill>
                <a:latin typeface="Arial"/>
                <a:cs typeface="Arial"/>
              </a:rPr>
              <a:t>using </a:t>
            </a:r>
            <a:r>
              <a:rPr sz="1650" b="1" spc="-45">
                <a:solidFill>
                  <a:srgbClr val="CCCCCC"/>
                </a:solidFill>
                <a:latin typeface="Arial"/>
                <a:cs typeface="Arial"/>
              </a:rPr>
              <a:t>Asymmetric  </a:t>
            </a:r>
            <a:r>
              <a:rPr sz="1650" b="1" spc="-50">
                <a:solidFill>
                  <a:srgbClr val="CCCCCC"/>
                </a:solidFill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3588" y="3389339"/>
            <a:ext cx="265049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25">
                <a:latin typeface="Arial"/>
                <a:cs typeface="Arial"/>
              </a:rPr>
              <a:t>Distribution </a:t>
            </a:r>
            <a:r>
              <a:rPr sz="1650" b="1" spc="-45">
                <a:latin typeface="Arial"/>
                <a:cs typeface="Arial"/>
              </a:rPr>
              <a:t>of Public</a:t>
            </a:r>
            <a:r>
              <a:rPr sz="1650" b="1" spc="70">
                <a:latin typeface="Arial"/>
                <a:cs typeface="Arial"/>
              </a:rPr>
              <a:t> </a:t>
            </a:r>
            <a:r>
              <a:rPr sz="1650" b="1" spc="-75">
                <a:latin typeface="Arial"/>
                <a:cs typeface="Arial"/>
              </a:rPr>
              <a:t>Keys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23588" y="4070859"/>
            <a:ext cx="1767839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30">
                <a:solidFill>
                  <a:srgbClr val="CCCCCC"/>
                </a:solidFill>
                <a:latin typeface="Arial"/>
                <a:cs typeface="Arial"/>
              </a:rPr>
              <a:t>X.509</a:t>
            </a:r>
            <a:r>
              <a:rPr sz="1650" b="1" spc="8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35">
                <a:solidFill>
                  <a:srgbClr val="CCCCCC"/>
                </a:solidFill>
                <a:latin typeface="Arial"/>
                <a:cs typeface="Arial"/>
              </a:rPr>
              <a:t>Certificates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23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Lucida Sans"/>
                <a:cs typeface="Lucida Sans"/>
              </a:rPr>
              <a:t>Public </a:t>
            </a:r>
            <a:r>
              <a:rPr sz="900" spc="-25"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88260" y="5316379"/>
            <a:ext cx="5565775" cy="276161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45">
                <a:latin typeface="Arial"/>
                <a:cs typeface="Arial"/>
              </a:rPr>
              <a:t>Distribution </a:t>
            </a:r>
            <a:r>
              <a:rPr sz="2200" b="1" spc="-70">
                <a:latin typeface="Arial"/>
                <a:cs typeface="Arial"/>
              </a:rPr>
              <a:t>of Public</a:t>
            </a:r>
            <a:r>
              <a:rPr sz="2200" b="1" spc="130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Keys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40">
                <a:latin typeface="Tahoma"/>
                <a:cs typeface="Tahoma"/>
              </a:rPr>
              <a:t>By </a:t>
            </a:r>
            <a:r>
              <a:rPr sz="1650" spc="-65">
                <a:latin typeface="Tahoma"/>
                <a:cs typeface="Tahoma"/>
              </a:rPr>
              <a:t>design, </a:t>
            </a:r>
            <a:r>
              <a:rPr sz="1650" spc="-25">
                <a:latin typeface="Tahoma"/>
                <a:cs typeface="Tahoma"/>
              </a:rPr>
              <a:t>public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95">
                <a:latin typeface="Tahoma"/>
                <a:cs typeface="Tahoma"/>
              </a:rPr>
              <a:t>are </a:t>
            </a:r>
            <a:r>
              <a:rPr sz="1650" spc="-80">
                <a:latin typeface="Tahoma"/>
                <a:cs typeface="Tahoma"/>
              </a:rPr>
              <a:t>made</a:t>
            </a:r>
            <a:r>
              <a:rPr sz="1650" spc="200">
                <a:latin typeface="Tahoma"/>
                <a:cs typeface="Tahoma"/>
              </a:rPr>
              <a:t> </a:t>
            </a:r>
            <a:r>
              <a:rPr sz="1650" spc="-25">
                <a:latin typeface="Tahoma"/>
                <a:cs typeface="Tahoma"/>
              </a:rPr>
              <a:t>public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114">
                <a:latin typeface="Tahoma"/>
                <a:cs typeface="Tahoma"/>
              </a:rPr>
              <a:t>Issue: </a:t>
            </a:r>
            <a:r>
              <a:rPr sz="1650" spc="-90">
                <a:latin typeface="Tahoma"/>
                <a:cs typeface="Tahoma"/>
              </a:rPr>
              <a:t>how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85">
                <a:latin typeface="Tahoma"/>
                <a:cs typeface="Tahoma"/>
              </a:rPr>
              <a:t>ensure </a:t>
            </a:r>
            <a:r>
              <a:rPr sz="1650" spc="-25">
                <a:latin typeface="Tahoma"/>
                <a:cs typeface="Tahoma"/>
              </a:rPr>
              <a:t>public </a:t>
            </a:r>
            <a:r>
              <a:rPr sz="1650" spc="-85">
                <a:latin typeface="Tahoma"/>
                <a:cs typeface="Tahoma"/>
              </a:rPr>
              <a:t>key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i="1" spc="5">
                <a:latin typeface="Arial"/>
                <a:cs typeface="Arial"/>
              </a:rPr>
              <a:t>A </a:t>
            </a:r>
            <a:r>
              <a:rPr sz="1650" spc="-25">
                <a:latin typeface="Tahoma"/>
                <a:cs typeface="Tahoma"/>
              </a:rPr>
              <a:t>actually </a:t>
            </a:r>
            <a:r>
              <a:rPr sz="1650" spc="-60">
                <a:latin typeface="Tahoma"/>
                <a:cs typeface="Tahoma"/>
              </a:rPr>
              <a:t>belongs</a:t>
            </a:r>
            <a:r>
              <a:rPr sz="1650" spc="-20">
                <a:latin typeface="Tahoma"/>
                <a:cs typeface="Tahoma"/>
              </a:rPr>
              <a:t> </a:t>
            </a:r>
            <a:r>
              <a:rPr sz="1650" spc="-10">
                <a:latin typeface="Tahoma"/>
                <a:cs typeface="Tahoma"/>
              </a:rPr>
              <a:t>to</a:t>
            </a:r>
            <a:endParaRPr sz="1650">
              <a:latin typeface="Tahoma"/>
              <a:cs typeface="Tahoma"/>
            </a:endParaRPr>
          </a:p>
          <a:p>
            <a:pPr marR="789940" algn="ctr">
              <a:lnSpc>
                <a:spcPct val="100000"/>
              </a:lnSpc>
              <a:spcBef>
                <a:spcPts val="90"/>
              </a:spcBef>
            </a:pPr>
            <a:r>
              <a:rPr sz="1650" i="1" spc="5">
                <a:latin typeface="Arial"/>
                <a:cs typeface="Arial"/>
              </a:rPr>
              <a:t>A </a:t>
            </a:r>
            <a:r>
              <a:rPr sz="1650" spc="-45">
                <a:latin typeface="Tahoma"/>
                <a:cs typeface="Tahoma"/>
              </a:rPr>
              <a:t>(and </a:t>
            </a:r>
            <a:r>
              <a:rPr sz="1650" spc="-25">
                <a:latin typeface="Tahoma"/>
                <a:cs typeface="Tahoma"/>
              </a:rPr>
              <a:t>not </a:t>
            </a:r>
            <a:r>
              <a:rPr sz="1650" spc="-90">
                <a:latin typeface="Tahoma"/>
                <a:cs typeface="Tahoma"/>
              </a:rPr>
              <a:t>someone </a:t>
            </a:r>
            <a:r>
              <a:rPr sz="1650" spc="-60">
                <a:latin typeface="Tahoma"/>
                <a:cs typeface="Tahoma"/>
              </a:rPr>
              <a:t>pretending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70">
                <a:latin typeface="Tahoma"/>
                <a:cs typeface="Tahoma"/>
              </a:rPr>
              <a:t>be</a:t>
            </a:r>
            <a:r>
              <a:rPr sz="1650" spc="85">
                <a:latin typeface="Tahoma"/>
                <a:cs typeface="Tahoma"/>
              </a:rPr>
              <a:t> </a:t>
            </a:r>
            <a:r>
              <a:rPr sz="1650" i="1" spc="10">
                <a:latin typeface="Arial"/>
                <a:cs typeface="Arial"/>
              </a:rPr>
              <a:t>A</a:t>
            </a:r>
            <a:r>
              <a:rPr sz="1650" spc="1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  <a:p>
            <a:pPr marR="782955" algn="ctr">
              <a:lnSpc>
                <a:spcPct val="100000"/>
              </a:lnSpc>
              <a:spcBef>
                <a:spcPts val="30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0">
                <a:latin typeface="Tahoma"/>
                <a:cs typeface="Tahoma"/>
              </a:rPr>
              <a:t>Four </a:t>
            </a:r>
            <a:r>
              <a:rPr sz="1650" spc="-70">
                <a:latin typeface="Tahoma"/>
                <a:cs typeface="Tahoma"/>
              </a:rPr>
              <a:t>approaches </a:t>
            </a:r>
            <a:r>
              <a:rPr sz="1650" spc="-55">
                <a:latin typeface="Tahoma"/>
                <a:cs typeface="Tahoma"/>
              </a:rPr>
              <a:t>for </a:t>
            </a:r>
            <a:r>
              <a:rPr sz="1650" spc="-25">
                <a:latin typeface="Tahoma"/>
                <a:cs typeface="Tahoma"/>
              </a:rPr>
              <a:t>distributing public</a:t>
            </a:r>
            <a:r>
              <a:rPr sz="1650" spc="100">
                <a:latin typeface="Tahoma"/>
                <a:cs typeface="Tahoma"/>
              </a:rPr>
              <a:t> </a:t>
            </a:r>
            <a:r>
              <a:rPr sz="1650" spc="-90">
                <a:latin typeface="Tahoma"/>
                <a:cs typeface="Tahoma"/>
              </a:rPr>
              <a:t>keys</a:t>
            </a:r>
            <a:endParaRPr sz="1650">
              <a:latin typeface="Tahoma"/>
              <a:cs typeface="Tahoma"/>
            </a:endParaRPr>
          </a:p>
          <a:p>
            <a:pPr marL="993775" indent="-271780">
              <a:lnSpc>
                <a:spcPct val="100000"/>
              </a:lnSpc>
              <a:spcBef>
                <a:spcPts val="295"/>
              </a:spcBef>
              <a:buFont typeface="Arial"/>
              <a:buAutoNum type="arabicPeriod"/>
              <a:tabLst>
                <a:tab pos="994410" algn="l"/>
              </a:tabLst>
            </a:pPr>
            <a:r>
              <a:rPr sz="1500" spc="10">
                <a:latin typeface="Tahoma"/>
                <a:cs typeface="Tahoma"/>
              </a:rPr>
              <a:t>Public</a:t>
            </a:r>
            <a:r>
              <a:rPr sz="1500" spc="30">
                <a:latin typeface="Tahoma"/>
                <a:cs typeface="Tahoma"/>
              </a:rPr>
              <a:t> </a:t>
            </a:r>
            <a:r>
              <a:rPr sz="1500" spc="-55">
                <a:latin typeface="Tahoma"/>
                <a:cs typeface="Tahoma"/>
              </a:rPr>
              <a:t>announcement</a:t>
            </a:r>
            <a:endParaRPr sz="1500">
              <a:latin typeface="Tahoma"/>
              <a:cs typeface="Tahoma"/>
            </a:endParaRPr>
          </a:p>
          <a:p>
            <a:pPr marL="993775" indent="-271780"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  <a:tabLst>
                <a:tab pos="994410" algn="l"/>
              </a:tabLst>
            </a:pPr>
            <a:r>
              <a:rPr sz="1500" spc="5">
                <a:latin typeface="Tahoma"/>
                <a:cs typeface="Tahoma"/>
              </a:rPr>
              <a:t>Publicly </a:t>
            </a:r>
            <a:r>
              <a:rPr sz="1500" spc="-40">
                <a:latin typeface="Tahoma"/>
                <a:cs typeface="Tahoma"/>
              </a:rPr>
              <a:t>available</a:t>
            </a:r>
            <a:r>
              <a:rPr sz="1500" spc="60">
                <a:latin typeface="Tahoma"/>
                <a:cs typeface="Tahoma"/>
              </a:rPr>
              <a:t> </a:t>
            </a:r>
            <a:r>
              <a:rPr sz="1500" spc="-35">
                <a:latin typeface="Tahoma"/>
                <a:cs typeface="Tahoma"/>
              </a:rPr>
              <a:t>directory</a:t>
            </a:r>
            <a:endParaRPr sz="1500">
              <a:latin typeface="Tahoma"/>
              <a:cs typeface="Tahoma"/>
            </a:endParaRPr>
          </a:p>
          <a:p>
            <a:pPr marL="993775" indent="-271780"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  <a:tabLst>
                <a:tab pos="994410" algn="l"/>
              </a:tabLst>
            </a:pPr>
            <a:r>
              <a:rPr sz="1500" spc="-20">
                <a:latin typeface="Tahoma"/>
                <a:cs typeface="Tahoma"/>
              </a:rPr>
              <a:t>Public-key</a:t>
            </a:r>
            <a:r>
              <a:rPr sz="1500" spc="30">
                <a:latin typeface="Tahoma"/>
                <a:cs typeface="Tahoma"/>
              </a:rPr>
              <a:t> </a:t>
            </a:r>
            <a:r>
              <a:rPr sz="1500" spc="-30">
                <a:latin typeface="Tahoma"/>
                <a:cs typeface="Tahoma"/>
              </a:rPr>
              <a:t>authority</a:t>
            </a:r>
            <a:endParaRPr sz="1500">
              <a:latin typeface="Tahoma"/>
              <a:cs typeface="Tahoma"/>
            </a:endParaRPr>
          </a:p>
          <a:p>
            <a:pPr marL="993775" indent="-271780"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  <a:tabLst>
                <a:tab pos="994410" algn="l"/>
              </a:tabLst>
            </a:pPr>
            <a:r>
              <a:rPr sz="1500" spc="-20">
                <a:latin typeface="Tahoma"/>
                <a:cs typeface="Tahoma"/>
              </a:rPr>
              <a:t>Public-key</a:t>
            </a:r>
            <a:r>
              <a:rPr sz="1500" spc="30">
                <a:latin typeface="Tahoma"/>
                <a:cs typeface="Tahoma"/>
              </a:rPr>
              <a:t> </a:t>
            </a:r>
            <a:r>
              <a:rPr sz="1500" spc="-30">
                <a:latin typeface="Tahoma"/>
                <a:cs typeface="Tahoma"/>
              </a:rPr>
              <a:t>certificates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1828111"/>
            <a:ext cx="630555" cy="40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Lucida Sans"/>
                <a:cs typeface="Lucida Sans"/>
              </a:rPr>
              <a:t>Public </a:t>
            </a:r>
            <a:r>
              <a:rPr sz="900" spc="-25"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260" y="0"/>
            <a:ext cx="5447665" cy="177228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70">
                <a:latin typeface="Arial"/>
                <a:cs typeface="Arial"/>
              </a:rPr>
              <a:t>Public</a:t>
            </a:r>
            <a:r>
              <a:rPr sz="2200" b="1" spc="185">
                <a:latin typeface="Arial"/>
                <a:cs typeface="Arial"/>
              </a:rPr>
              <a:t> </a:t>
            </a:r>
            <a:r>
              <a:rPr sz="2200" b="1" spc="-100">
                <a:latin typeface="Arial"/>
                <a:cs typeface="Arial"/>
              </a:rPr>
              <a:t>Announcements</a:t>
            </a:r>
            <a:endParaRPr sz="2200">
              <a:latin typeface="Arial"/>
              <a:cs typeface="Arial"/>
            </a:endParaRPr>
          </a:p>
          <a:p>
            <a:pPr marL="570865" marR="166370" indent="-226060">
              <a:lnSpc>
                <a:spcPct val="104500"/>
              </a:lnSpc>
              <a:spcBef>
                <a:spcPts val="99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0">
                <a:latin typeface="Tahoma"/>
                <a:cs typeface="Tahoma"/>
              </a:rPr>
              <a:t>Make </a:t>
            </a:r>
            <a:r>
              <a:rPr sz="1650" spc="-30">
                <a:latin typeface="Tahoma"/>
                <a:cs typeface="Tahoma"/>
              </a:rPr>
              <a:t>public </a:t>
            </a:r>
            <a:r>
              <a:rPr sz="1650" spc="-85">
                <a:latin typeface="Tahoma"/>
                <a:cs typeface="Tahoma"/>
              </a:rPr>
              <a:t>key </a:t>
            </a:r>
            <a:r>
              <a:rPr sz="1650" spc="-45">
                <a:latin typeface="Tahoma"/>
                <a:cs typeface="Tahoma"/>
              </a:rPr>
              <a:t>available </a:t>
            </a:r>
            <a:r>
              <a:rPr sz="1650" spc="-25">
                <a:latin typeface="Tahoma"/>
                <a:cs typeface="Tahoma"/>
              </a:rPr>
              <a:t>in </a:t>
            </a:r>
            <a:r>
              <a:rPr sz="1650" spc="-65">
                <a:latin typeface="Tahoma"/>
                <a:cs typeface="Tahoma"/>
              </a:rPr>
              <a:t>open </a:t>
            </a:r>
            <a:r>
              <a:rPr sz="1650" spc="-70">
                <a:latin typeface="Tahoma"/>
                <a:cs typeface="Tahoma"/>
              </a:rPr>
              <a:t>forum: newspaper,  </a:t>
            </a:r>
            <a:r>
              <a:rPr sz="1650" spc="-45">
                <a:latin typeface="Tahoma"/>
                <a:cs typeface="Tahoma"/>
              </a:rPr>
              <a:t>email </a:t>
            </a:r>
            <a:r>
              <a:rPr sz="1650" spc="-50">
                <a:latin typeface="Tahoma"/>
                <a:cs typeface="Tahoma"/>
              </a:rPr>
              <a:t>signature, </a:t>
            </a:r>
            <a:r>
              <a:rPr sz="1650" spc="-65">
                <a:latin typeface="Tahoma"/>
                <a:cs typeface="Tahoma"/>
              </a:rPr>
              <a:t>website, conference, </a:t>
            </a:r>
            <a:r>
              <a:rPr sz="1650" spc="-40">
                <a:latin typeface="Tahoma"/>
                <a:cs typeface="Tahoma"/>
              </a:rPr>
              <a:t>. .</a:t>
            </a:r>
            <a:r>
              <a:rPr sz="1650" spc="-80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  <a:p>
            <a:pPr marL="570865" marR="30480" indent="-226060">
              <a:lnSpc>
                <a:spcPct val="104500"/>
              </a:lnSpc>
              <a:spcBef>
                <a:spcPts val="45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Problem: </a:t>
            </a:r>
            <a:r>
              <a:rPr sz="1650" spc="-80">
                <a:latin typeface="Tahoma"/>
                <a:cs typeface="Tahoma"/>
              </a:rPr>
              <a:t>anyone </a:t>
            </a:r>
            <a:r>
              <a:rPr sz="1650" spc="-50">
                <a:latin typeface="Tahoma"/>
                <a:cs typeface="Tahoma"/>
              </a:rPr>
              <a:t>can </a:t>
            </a:r>
            <a:r>
              <a:rPr sz="1650" spc="-70">
                <a:latin typeface="Tahoma"/>
                <a:cs typeface="Tahoma"/>
              </a:rPr>
              <a:t>announce a </a:t>
            </a:r>
            <a:r>
              <a:rPr sz="1650" spc="-85">
                <a:latin typeface="Tahoma"/>
                <a:cs typeface="Tahoma"/>
              </a:rPr>
              <a:t>key </a:t>
            </a:r>
            <a:r>
              <a:rPr sz="1650" spc="-60">
                <a:latin typeface="Tahoma"/>
                <a:cs typeface="Tahoma"/>
              </a:rPr>
              <a:t>pretending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70">
                <a:latin typeface="Tahoma"/>
                <a:cs typeface="Tahoma"/>
              </a:rPr>
              <a:t>be  </a:t>
            </a:r>
            <a:r>
              <a:rPr sz="1650" spc="-55">
                <a:latin typeface="Tahoma"/>
                <a:cs typeface="Tahoma"/>
              </a:rPr>
              <a:t>another</a:t>
            </a:r>
            <a:r>
              <a:rPr sz="1650" spc="35">
                <a:latin typeface="Tahoma"/>
                <a:cs typeface="Tahoma"/>
              </a:rPr>
              <a:t> </a:t>
            </a:r>
            <a:r>
              <a:rPr sz="1650" spc="-80">
                <a:latin typeface="Tahoma"/>
                <a:cs typeface="Tahoma"/>
              </a:rPr>
              <a:t>user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7903" y="2116175"/>
            <a:ext cx="5281257" cy="1789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3588" y="4046921"/>
            <a:ext cx="475043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35">
                <a:latin typeface="Lucida Sans"/>
                <a:cs typeface="Lucida Sans"/>
              </a:rPr>
              <a:t>Credit: Figure </a:t>
            </a:r>
            <a:r>
              <a:rPr sz="900" spc="-70">
                <a:latin typeface="Lucida Sans"/>
                <a:cs typeface="Lucida Sans"/>
              </a:rPr>
              <a:t>14.9 </a:t>
            </a:r>
            <a:r>
              <a:rPr sz="900" spc="-45">
                <a:latin typeface="Lucida Sans"/>
                <a:cs typeface="Lucida Sans"/>
              </a:rPr>
              <a:t>in </a:t>
            </a:r>
            <a:r>
              <a:rPr sz="900" spc="-30">
                <a:latin typeface="Lucida Sans"/>
                <a:cs typeface="Lucida Sans"/>
              </a:rPr>
              <a:t>Stallings, </a:t>
            </a:r>
            <a:r>
              <a:rPr sz="900" i="1">
                <a:latin typeface="Arial"/>
                <a:cs typeface="Arial"/>
              </a:rPr>
              <a:t>Cryptography </a:t>
            </a:r>
            <a:r>
              <a:rPr sz="900" i="1" spc="-15">
                <a:latin typeface="Arial"/>
                <a:cs typeface="Arial"/>
              </a:rPr>
              <a:t>and </a:t>
            </a:r>
            <a:r>
              <a:rPr sz="900" i="1">
                <a:latin typeface="Arial"/>
                <a:cs typeface="Arial"/>
              </a:rPr>
              <a:t>Network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 </a:t>
            </a:r>
            <a:r>
              <a:rPr sz="900" spc="-45">
                <a:latin typeface="Lucida Sans"/>
                <a:cs typeface="Lucida Sans"/>
              </a:rPr>
              <a:t>5th </a:t>
            </a:r>
            <a:r>
              <a:rPr sz="900" spc="-5">
                <a:latin typeface="Lucida Sans"/>
                <a:cs typeface="Lucida Sans"/>
              </a:rPr>
              <a:t>Ed.,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10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25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7174180"/>
            <a:ext cx="630555" cy="40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Lucida Sans"/>
                <a:cs typeface="Lucida Sans"/>
              </a:rPr>
              <a:t>Public </a:t>
            </a:r>
            <a:r>
              <a:rPr sz="900" spc="-25"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260" y="5316379"/>
            <a:ext cx="5347970" cy="1888489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80">
                <a:latin typeface="Arial"/>
                <a:cs typeface="Arial"/>
              </a:rPr>
              <a:t>Publicly </a:t>
            </a:r>
            <a:r>
              <a:rPr sz="2200" b="1" spc="-75">
                <a:latin typeface="Arial"/>
                <a:cs typeface="Arial"/>
              </a:rPr>
              <a:t>Available </a:t>
            </a:r>
            <a:r>
              <a:rPr sz="2200" b="1" spc="-50">
                <a:latin typeface="Arial"/>
                <a:cs typeface="Arial"/>
              </a:rPr>
              <a:t>Directory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50">
                <a:latin typeface="Tahoma"/>
                <a:cs typeface="Tahoma"/>
              </a:rPr>
              <a:t>All </a:t>
            </a:r>
            <a:r>
              <a:rPr sz="1650" spc="-85">
                <a:latin typeface="Tahoma"/>
                <a:cs typeface="Tahoma"/>
              </a:rPr>
              <a:t>users </a:t>
            </a:r>
            <a:r>
              <a:rPr sz="1650" spc="-45">
                <a:latin typeface="Tahoma"/>
                <a:cs typeface="Tahoma"/>
              </a:rPr>
              <a:t>publish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25">
                <a:latin typeface="Tahoma"/>
                <a:cs typeface="Tahoma"/>
              </a:rPr>
              <a:t>in </a:t>
            </a:r>
            <a:r>
              <a:rPr sz="1650" spc="-35">
                <a:latin typeface="Tahoma"/>
                <a:cs typeface="Tahoma"/>
              </a:rPr>
              <a:t>central</a:t>
            </a:r>
            <a:r>
              <a:rPr sz="1650" spc="-260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directory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0">
                <a:latin typeface="Tahoma"/>
                <a:cs typeface="Tahoma"/>
              </a:rPr>
              <a:t>Users </a:t>
            </a:r>
            <a:r>
              <a:rPr sz="1650" spc="-45">
                <a:latin typeface="Tahoma"/>
                <a:cs typeface="Tahoma"/>
              </a:rPr>
              <a:t>must </a:t>
            </a:r>
            <a:r>
              <a:rPr sz="1650" spc="-60">
                <a:latin typeface="Tahoma"/>
                <a:cs typeface="Tahoma"/>
              </a:rPr>
              <a:t>provide </a:t>
            </a:r>
            <a:r>
              <a:rPr sz="1650" spc="-25">
                <a:latin typeface="Tahoma"/>
                <a:cs typeface="Tahoma"/>
              </a:rPr>
              <a:t>identification </a:t>
            </a:r>
            <a:r>
              <a:rPr sz="1650" spc="-85">
                <a:latin typeface="Tahoma"/>
                <a:cs typeface="Tahoma"/>
              </a:rPr>
              <a:t>when </a:t>
            </a:r>
            <a:r>
              <a:rPr sz="1650" spc="-45">
                <a:latin typeface="Tahoma"/>
                <a:cs typeface="Tahoma"/>
              </a:rPr>
              <a:t>publishing</a:t>
            </a:r>
            <a:r>
              <a:rPr sz="1650" spc="270">
                <a:latin typeface="Tahoma"/>
                <a:cs typeface="Tahoma"/>
              </a:rPr>
              <a:t> </a:t>
            </a:r>
            <a:r>
              <a:rPr sz="1650" spc="-85">
                <a:latin typeface="Tahoma"/>
                <a:cs typeface="Tahoma"/>
              </a:rPr>
              <a:t>key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0">
                <a:latin typeface="Tahoma"/>
                <a:cs typeface="Tahoma"/>
              </a:rPr>
              <a:t>Users </a:t>
            </a:r>
            <a:r>
              <a:rPr sz="1650" spc="-50">
                <a:latin typeface="Tahoma"/>
                <a:cs typeface="Tahoma"/>
              </a:rPr>
              <a:t>can </a:t>
            </a:r>
            <a:r>
              <a:rPr sz="1650" spc="-75">
                <a:latin typeface="Tahoma"/>
                <a:cs typeface="Tahoma"/>
              </a:rPr>
              <a:t>access </a:t>
            </a:r>
            <a:r>
              <a:rPr sz="1650" spc="-40">
                <a:latin typeface="Tahoma"/>
                <a:cs typeface="Tahoma"/>
              </a:rPr>
              <a:t>directory</a:t>
            </a:r>
            <a:r>
              <a:rPr sz="1650" spc="70">
                <a:latin typeface="Tahoma"/>
                <a:cs typeface="Tahoma"/>
              </a:rPr>
              <a:t> </a:t>
            </a:r>
            <a:r>
              <a:rPr sz="1650" spc="-35">
                <a:latin typeface="Tahoma"/>
                <a:cs typeface="Tahoma"/>
              </a:rPr>
              <a:t>electronically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80">
                <a:latin typeface="Tahoma"/>
                <a:cs typeface="Tahoma"/>
              </a:rPr>
              <a:t>Weakness: </a:t>
            </a:r>
            <a:r>
              <a:rPr sz="1650" spc="-40">
                <a:latin typeface="Tahoma"/>
                <a:cs typeface="Tahoma"/>
              </a:rPr>
              <a:t>directory </a:t>
            </a:r>
            <a:r>
              <a:rPr sz="1650" spc="-45">
                <a:latin typeface="Tahoma"/>
                <a:cs typeface="Tahoma"/>
              </a:rPr>
              <a:t>must </a:t>
            </a:r>
            <a:r>
              <a:rPr sz="1650" spc="-70">
                <a:latin typeface="Tahoma"/>
                <a:cs typeface="Tahoma"/>
              </a:rPr>
              <a:t>be</a:t>
            </a:r>
            <a:r>
              <a:rPr sz="1650" spc="-195">
                <a:latin typeface="Tahoma"/>
                <a:cs typeface="Tahoma"/>
              </a:rPr>
              <a:t> </a:t>
            </a:r>
            <a:r>
              <a:rPr sz="1650" spc="-80">
                <a:latin typeface="Tahoma"/>
                <a:cs typeface="Tahoma"/>
              </a:rPr>
              <a:t>secure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668456" y="7633724"/>
            <a:ext cx="5266715" cy="2491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23588" y="10280696"/>
            <a:ext cx="481203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35">
                <a:latin typeface="Lucida Sans"/>
                <a:cs typeface="Lucida Sans"/>
              </a:rPr>
              <a:t>Credit: Figure </a:t>
            </a:r>
            <a:r>
              <a:rPr sz="900" spc="-75">
                <a:latin typeface="Lucida Sans"/>
                <a:cs typeface="Lucida Sans"/>
              </a:rPr>
              <a:t>14.10 </a:t>
            </a:r>
            <a:r>
              <a:rPr sz="900" spc="-45">
                <a:latin typeface="Lucida Sans"/>
                <a:cs typeface="Lucida Sans"/>
              </a:rPr>
              <a:t>in </a:t>
            </a:r>
            <a:r>
              <a:rPr sz="900" spc="-30">
                <a:latin typeface="Lucida Sans"/>
                <a:cs typeface="Lucida Sans"/>
              </a:rPr>
              <a:t>Stallings, </a:t>
            </a:r>
            <a:r>
              <a:rPr sz="900" i="1">
                <a:latin typeface="Arial"/>
                <a:cs typeface="Arial"/>
              </a:rPr>
              <a:t>Cryptography </a:t>
            </a:r>
            <a:r>
              <a:rPr sz="900" i="1" spc="-15">
                <a:latin typeface="Arial"/>
                <a:cs typeface="Arial"/>
              </a:rPr>
              <a:t>and </a:t>
            </a:r>
            <a:r>
              <a:rPr sz="900" i="1">
                <a:latin typeface="Arial"/>
                <a:cs typeface="Arial"/>
              </a:rPr>
              <a:t>Network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 </a:t>
            </a:r>
            <a:r>
              <a:rPr sz="900" spc="-45">
                <a:latin typeface="Lucida Sans"/>
                <a:cs typeface="Lucida Sans"/>
              </a:rPr>
              <a:t>5th </a:t>
            </a:r>
            <a:r>
              <a:rPr sz="900" spc="-5">
                <a:latin typeface="Lucida Sans"/>
                <a:cs typeface="Lucida Sans"/>
              </a:rPr>
              <a:t>Ed.,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30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26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1828111"/>
            <a:ext cx="630555" cy="40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Lucida Sans"/>
                <a:cs typeface="Lucida Sans"/>
              </a:rPr>
              <a:t>Public </a:t>
            </a:r>
            <a:r>
              <a:rPr sz="900" spc="-25"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260" y="0"/>
            <a:ext cx="5250180" cy="171958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50">
                <a:latin typeface="Arial"/>
                <a:cs typeface="Arial"/>
              </a:rPr>
              <a:t>Public-Key</a:t>
            </a:r>
            <a:r>
              <a:rPr sz="2200" b="1" spc="185">
                <a:latin typeface="Arial"/>
                <a:cs typeface="Arial"/>
              </a:rPr>
              <a:t> </a:t>
            </a:r>
            <a:r>
              <a:rPr sz="2200" b="1" spc="-50">
                <a:latin typeface="Arial"/>
                <a:cs typeface="Arial"/>
              </a:rPr>
              <a:t>Authority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Specific </a:t>
            </a:r>
            <a:r>
              <a:rPr sz="1650" spc="-50">
                <a:latin typeface="Tahoma"/>
                <a:cs typeface="Tahoma"/>
              </a:rPr>
              <a:t>instance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60">
                <a:latin typeface="Tahoma"/>
                <a:cs typeface="Tahoma"/>
              </a:rPr>
              <a:t>using </a:t>
            </a:r>
            <a:r>
              <a:rPr sz="1650" spc="-25">
                <a:latin typeface="Tahoma"/>
                <a:cs typeface="Tahoma"/>
              </a:rPr>
              <a:t>publicly </a:t>
            </a:r>
            <a:r>
              <a:rPr sz="1650" spc="-45">
                <a:latin typeface="Tahoma"/>
                <a:cs typeface="Tahoma"/>
              </a:rPr>
              <a:t>available</a:t>
            </a:r>
            <a:r>
              <a:rPr sz="1650" spc="215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directory</a:t>
            </a:r>
            <a:endParaRPr sz="1650">
              <a:latin typeface="Tahoma"/>
              <a:cs typeface="Tahoma"/>
            </a:endParaRPr>
          </a:p>
          <a:p>
            <a:pPr marL="570865" marR="124460" indent="-226060">
              <a:lnSpc>
                <a:spcPct val="104500"/>
              </a:lnSpc>
              <a:spcBef>
                <a:spcPts val="4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55">
                <a:latin typeface="Tahoma"/>
                <a:cs typeface="Tahoma"/>
              </a:rPr>
              <a:t>Assume </a:t>
            </a:r>
            <a:r>
              <a:rPr sz="1650" spc="-75">
                <a:latin typeface="Tahoma"/>
                <a:cs typeface="Tahoma"/>
              </a:rPr>
              <a:t>each </a:t>
            </a:r>
            <a:r>
              <a:rPr sz="1650" spc="-80">
                <a:latin typeface="Tahoma"/>
                <a:cs typeface="Tahoma"/>
              </a:rPr>
              <a:t>user has </a:t>
            </a:r>
            <a:r>
              <a:rPr sz="1650" spc="-55">
                <a:latin typeface="Tahoma"/>
                <a:cs typeface="Tahoma"/>
              </a:rPr>
              <a:t>already </a:t>
            </a:r>
            <a:r>
              <a:rPr sz="1650" spc="-50">
                <a:latin typeface="Tahoma"/>
                <a:cs typeface="Tahoma"/>
              </a:rPr>
              <a:t>security </a:t>
            </a:r>
            <a:r>
              <a:rPr sz="1650" spc="-55">
                <a:latin typeface="Tahoma"/>
                <a:cs typeface="Tahoma"/>
              </a:rPr>
              <a:t>published  </a:t>
            </a:r>
            <a:r>
              <a:rPr sz="1650" spc="-45">
                <a:latin typeface="Tahoma"/>
                <a:cs typeface="Tahoma"/>
              </a:rPr>
              <a:t>public-key </a:t>
            </a:r>
            <a:r>
              <a:rPr sz="1650" spc="-10">
                <a:latin typeface="Tahoma"/>
                <a:cs typeface="Tahoma"/>
              </a:rPr>
              <a:t>at </a:t>
            </a:r>
            <a:r>
              <a:rPr sz="1650" spc="-45">
                <a:latin typeface="Tahoma"/>
                <a:cs typeface="Tahoma"/>
              </a:rPr>
              <a:t>authority; </a:t>
            </a:r>
            <a:r>
              <a:rPr sz="1650" spc="-70">
                <a:latin typeface="Tahoma"/>
                <a:cs typeface="Tahoma"/>
              </a:rPr>
              <a:t>each </a:t>
            </a:r>
            <a:r>
              <a:rPr sz="1650" spc="-80">
                <a:latin typeface="Tahoma"/>
                <a:cs typeface="Tahoma"/>
              </a:rPr>
              <a:t>user </a:t>
            </a:r>
            <a:r>
              <a:rPr sz="1650" spc="-75">
                <a:latin typeface="Tahoma"/>
                <a:cs typeface="Tahoma"/>
              </a:rPr>
              <a:t>knows </a:t>
            </a:r>
            <a:r>
              <a:rPr sz="1650" spc="-40">
                <a:latin typeface="Tahoma"/>
                <a:cs typeface="Tahoma"/>
              </a:rPr>
              <a:t>authorities  </a:t>
            </a:r>
            <a:r>
              <a:rPr sz="1650" spc="-25">
                <a:latin typeface="Tahoma"/>
                <a:cs typeface="Tahoma"/>
              </a:rPr>
              <a:t>public</a:t>
            </a:r>
            <a:r>
              <a:rPr sz="1650" spc="35">
                <a:latin typeface="Tahoma"/>
                <a:cs typeface="Tahoma"/>
              </a:rPr>
              <a:t> </a:t>
            </a:r>
            <a:r>
              <a:rPr sz="1650" spc="-80">
                <a:latin typeface="Tahoma"/>
                <a:cs typeface="Tahoma"/>
              </a:rPr>
              <a:t>key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2310" y="1921369"/>
            <a:ext cx="5310342" cy="3031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3588" y="4963863"/>
            <a:ext cx="5412740" cy="3911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spc="-35">
                <a:latin typeface="Lucida Sans"/>
                <a:cs typeface="Lucida Sans"/>
              </a:rPr>
              <a:t>Credit:</a:t>
            </a:r>
            <a:r>
              <a:rPr sz="900" spc="145">
                <a:latin typeface="Lucida Sans"/>
                <a:cs typeface="Lucida Sans"/>
              </a:rPr>
              <a:t> </a:t>
            </a:r>
            <a:r>
              <a:rPr sz="900" spc="-35">
                <a:latin typeface="Lucida Sans"/>
                <a:cs typeface="Lucida Sans"/>
              </a:rPr>
              <a:t>Figure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75">
                <a:latin typeface="Lucida Sans"/>
                <a:cs typeface="Lucida Sans"/>
              </a:rPr>
              <a:t>14.11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45">
                <a:latin typeface="Lucida Sans"/>
                <a:cs typeface="Lucida Sans"/>
              </a:rPr>
              <a:t>in</a:t>
            </a:r>
            <a:r>
              <a:rPr sz="900" spc="40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Stallings,</a:t>
            </a:r>
            <a:r>
              <a:rPr sz="900" spc="40">
                <a:latin typeface="Lucida Sans"/>
                <a:cs typeface="Lucida Sans"/>
              </a:rPr>
              <a:t> </a:t>
            </a:r>
            <a:r>
              <a:rPr sz="900" i="1">
                <a:latin typeface="Arial"/>
                <a:cs typeface="Arial"/>
              </a:rPr>
              <a:t>Cryptography</a:t>
            </a:r>
            <a:r>
              <a:rPr sz="900" i="1" spc="70">
                <a:latin typeface="Arial"/>
                <a:cs typeface="Arial"/>
              </a:rPr>
              <a:t> </a:t>
            </a:r>
            <a:r>
              <a:rPr sz="900" i="1" spc="-15">
                <a:latin typeface="Arial"/>
                <a:cs typeface="Arial"/>
              </a:rPr>
              <a:t>and</a:t>
            </a:r>
            <a:r>
              <a:rPr sz="900" i="1" spc="75">
                <a:latin typeface="Arial"/>
                <a:cs typeface="Arial"/>
              </a:rPr>
              <a:t> </a:t>
            </a:r>
            <a:r>
              <a:rPr sz="900" i="1">
                <a:latin typeface="Arial"/>
                <a:cs typeface="Arial"/>
              </a:rPr>
              <a:t>Network</a:t>
            </a:r>
            <a:r>
              <a:rPr sz="900" i="1" spc="70">
                <a:latin typeface="Arial"/>
                <a:cs typeface="Arial"/>
              </a:rPr>
              <a:t>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45">
                <a:latin typeface="Lucida Sans"/>
                <a:cs typeface="Lucida Sans"/>
              </a:rPr>
              <a:t>5th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5">
                <a:latin typeface="Lucida Sans"/>
                <a:cs typeface="Lucida Sans"/>
              </a:rPr>
              <a:t>Ed.,</a:t>
            </a:r>
            <a:r>
              <a:rPr sz="900" spc="40">
                <a:latin typeface="Lucida Sans"/>
                <a:cs typeface="Lucida Sans"/>
              </a:rPr>
              <a:t>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200" spc="-114">
                <a:latin typeface="Lucida Sans"/>
                <a:cs typeface="Lucida Sans"/>
              </a:rPr>
              <a:t>27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28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Lucida Sans"/>
                <a:cs typeface="Lucida Sans"/>
              </a:rPr>
              <a:t>Public </a:t>
            </a:r>
            <a:r>
              <a:rPr sz="900" spc="-25"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260" y="5316379"/>
            <a:ext cx="4887595" cy="241363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50">
                <a:latin typeface="Arial"/>
                <a:cs typeface="Arial"/>
              </a:rPr>
              <a:t>Public-Key</a:t>
            </a:r>
            <a:r>
              <a:rPr sz="2200" b="1" spc="185">
                <a:latin typeface="Arial"/>
                <a:cs typeface="Arial"/>
              </a:rPr>
              <a:t> </a:t>
            </a:r>
            <a:r>
              <a:rPr sz="2200" b="1" spc="-50">
                <a:latin typeface="Arial"/>
                <a:cs typeface="Arial"/>
              </a:rPr>
              <a:t>Authority</a:t>
            </a:r>
            <a:endParaRPr sz="2200">
              <a:latin typeface="Arial"/>
              <a:cs typeface="Arial"/>
            </a:endParaRPr>
          </a:p>
          <a:p>
            <a:pPr marL="570865" marR="30480" indent="-226060">
              <a:lnSpc>
                <a:spcPct val="104500"/>
              </a:lnSpc>
              <a:spcBef>
                <a:spcPts val="99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5">
                <a:latin typeface="Tahoma"/>
                <a:cs typeface="Tahoma"/>
              </a:rPr>
              <a:t>First </a:t>
            </a:r>
            <a:r>
              <a:rPr sz="1650" spc="-70">
                <a:latin typeface="Tahoma"/>
                <a:cs typeface="Tahoma"/>
              </a:rPr>
              <a:t>5 </a:t>
            </a:r>
            <a:r>
              <a:rPr sz="1650" spc="-100">
                <a:latin typeface="Tahoma"/>
                <a:cs typeface="Tahoma"/>
              </a:rPr>
              <a:t>messages </a:t>
            </a:r>
            <a:r>
              <a:rPr sz="1650" spc="-95">
                <a:latin typeface="Tahoma"/>
                <a:cs typeface="Tahoma"/>
              </a:rPr>
              <a:t>are </a:t>
            </a:r>
            <a:r>
              <a:rPr sz="1650" spc="-55">
                <a:latin typeface="Tahoma"/>
                <a:cs typeface="Tahoma"/>
              </a:rPr>
              <a:t>for </a:t>
            </a:r>
            <a:r>
              <a:rPr sz="1650" spc="-85">
                <a:latin typeface="Tahoma"/>
                <a:cs typeface="Tahoma"/>
              </a:rPr>
              <a:t>key </a:t>
            </a:r>
            <a:r>
              <a:rPr sz="1650" spc="-80">
                <a:latin typeface="Tahoma"/>
                <a:cs typeface="Tahoma"/>
              </a:rPr>
              <a:t>exchange; </a:t>
            </a:r>
            <a:r>
              <a:rPr sz="1650" spc="-25">
                <a:latin typeface="Tahoma"/>
                <a:cs typeface="Tahoma"/>
              </a:rPr>
              <a:t>last </a:t>
            </a:r>
            <a:r>
              <a:rPr sz="1650" spc="-70">
                <a:latin typeface="Tahoma"/>
                <a:cs typeface="Tahoma"/>
              </a:rPr>
              <a:t>2 </a:t>
            </a:r>
            <a:r>
              <a:rPr sz="1650" spc="-95">
                <a:latin typeface="Tahoma"/>
                <a:cs typeface="Tahoma"/>
              </a:rPr>
              <a:t>are  </a:t>
            </a:r>
            <a:r>
              <a:rPr sz="1650" spc="-30">
                <a:latin typeface="Tahoma"/>
                <a:cs typeface="Tahoma"/>
              </a:rPr>
              <a:t>authentication </a:t>
            </a:r>
            <a:r>
              <a:rPr sz="1650" spc="-45">
                <a:latin typeface="Tahoma"/>
                <a:cs typeface="Tahoma"/>
              </a:rPr>
              <a:t>of</a:t>
            </a:r>
            <a:r>
              <a:rPr sz="1650" spc="105">
                <a:latin typeface="Tahoma"/>
                <a:cs typeface="Tahoma"/>
              </a:rPr>
              <a:t> </a:t>
            </a:r>
            <a:r>
              <a:rPr sz="1650" spc="-85">
                <a:latin typeface="Tahoma"/>
                <a:cs typeface="Tahoma"/>
              </a:rPr>
              <a:t>users</a:t>
            </a:r>
            <a:endParaRPr sz="1650">
              <a:latin typeface="Tahoma"/>
              <a:cs typeface="Tahoma"/>
            </a:endParaRPr>
          </a:p>
          <a:p>
            <a:pPr marL="570865" marR="46990" indent="-226060">
              <a:lnSpc>
                <a:spcPct val="104500"/>
              </a:lnSpc>
              <a:spcBef>
                <a:spcPts val="45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0">
                <a:latin typeface="Tahoma"/>
                <a:cs typeface="Tahoma"/>
              </a:rPr>
              <a:t>Although </a:t>
            </a:r>
            <a:r>
              <a:rPr sz="1650" spc="-70">
                <a:latin typeface="Tahoma"/>
                <a:cs typeface="Tahoma"/>
              </a:rPr>
              <a:t>7 </a:t>
            </a:r>
            <a:r>
              <a:rPr sz="1650" spc="-90">
                <a:latin typeface="Tahoma"/>
                <a:cs typeface="Tahoma"/>
              </a:rPr>
              <a:t>messages, </a:t>
            </a:r>
            <a:r>
              <a:rPr sz="1650" spc="-25">
                <a:latin typeface="Tahoma"/>
                <a:cs typeface="Tahoma"/>
              </a:rPr>
              <a:t>public </a:t>
            </a:r>
            <a:r>
              <a:rPr sz="1650" spc="-85">
                <a:latin typeface="Tahoma"/>
                <a:cs typeface="Tahoma"/>
              </a:rPr>
              <a:t>keys </a:t>
            </a:r>
            <a:r>
              <a:rPr sz="1650" spc="-45">
                <a:latin typeface="Tahoma"/>
                <a:cs typeface="Tahoma"/>
              </a:rPr>
              <a:t>obtained from  </a:t>
            </a:r>
            <a:r>
              <a:rPr sz="1650" spc="-35">
                <a:latin typeface="Tahoma"/>
                <a:cs typeface="Tahoma"/>
              </a:rPr>
              <a:t>authority </a:t>
            </a:r>
            <a:r>
              <a:rPr sz="1650" spc="-50">
                <a:latin typeface="Tahoma"/>
                <a:cs typeface="Tahoma"/>
              </a:rPr>
              <a:t>can </a:t>
            </a:r>
            <a:r>
              <a:rPr sz="1650" spc="-70">
                <a:latin typeface="Tahoma"/>
                <a:cs typeface="Tahoma"/>
              </a:rPr>
              <a:t>be</a:t>
            </a:r>
            <a:r>
              <a:rPr sz="1650" spc="185">
                <a:latin typeface="Tahoma"/>
                <a:cs typeface="Tahoma"/>
              </a:rPr>
              <a:t> </a:t>
            </a:r>
            <a:r>
              <a:rPr sz="1650" spc="-60">
                <a:latin typeface="Tahoma"/>
                <a:cs typeface="Tahoma"/>
              </a:rPr>
              <a:t>cached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Problem: </a:t>
            </a:r>
            <a:r>
              <a:rPr sz="1650" spc="-35">
                <a:latin typeface="Tahoma"/>
                <a:cs typeface="Tahoma"/>
              </a:rPr>
              <a:t>authority </a:t>
            </a:r>
            <a:r>
              <a:rPr sz="1650" spc="-50">
                <a:latin typeface="Tahoma"/>
                <a:cs typeface="Tahoma"/>
              </a:rPr>
              <a:t>can </a:t>
            </a:r>
            <a:r>
              <a:rPr sz="1650" spc="-70">
                <a:latin typeface="Tahoma"/>
                <a:cs typeface="Tahoma"/>
              </a:rPr>
              <a:t>be</a:t>
            </a:r>
            <a:r>
              <a:rPr sz="1650" spc="-280">
                <a:latin typeface="Tahoma"/>
                <a:cs typeface="Tahoma"/>
              </a:rPr>
              <a:t> </a:t>
            </a:r>
            <a:r>
              <a:rPr sz="1650" spc="-35">
                <a:latin typeface="Tahoma"/>
                <a:cs typeface="Tahoma"/>
              </a:rPr>
              <a:t>bottleneck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0">
                <a:latin typeface="Tahoma"/>
                <a:cs typeface="Tahoma"/>
              </a:rPr>
              <a:t>Alternative: </a:t>
            </a:r>
            <a:r>
              <a:rPr sz="1650" spc="-45">
                <a:latin typeface="Tahoma"/>
                <a:cs typeface="Tahoma"/>
              </a:rPr>
              <a:t>public-key</a:t>
            </a:r>
            <a:r>
              <a:rPr sz="1650" spc="100">
                <a:latin typeface="Tahoma"/>
                <a:cs typeface="Tahoma"/>
              </a:rPr>
              <a:t> </a:t>
            </a:r>
            <a:r>
              <a:rPr sz="1650" spc="-35">
                <a:latin typeface="Tahoma"/>
                <a:cs typeface="Tahoma"/>
              </a:rPr>
              <a:t>certificates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7893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  <a:p>
            <a:pPr marL="12700" marR="208279">
              <a:lnSpc>
                <a:spcPts val="1930"/>
              </a:lnSpc>
              <a:spcBef>
                <a:spcPts val="175"/>
              </a:spcBef>
            </a:pPr>
            <a:r>
              <a:rPr sz="900" spc="-20">
                <a:latin typeface="Lucida Sans"/>
                <a:cs typeface="Lucida Sans"/>
              </a:rPr>
              <a:t>Public </a:t>
            </a:r>
            <a:r>
              <a:rPr sz="900" spc="-25">
                <a:latin typeface="Lucida Sans"/>
                <a:cs typeface="Lucida Sans"/>
              </a:rPr>
              <a:t>Keys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260" y="0"/>
            <a:ext cx="5548630" cy="118935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50">
                <a:latin typeface="Arial"/>
                <a:cs typeface="Arial"/>
              </a:rPr>
              <a:t>Public-Key</a:t>
            </a:r>
            <a:r>
              <a:rPr sz="2200" b="1" spc="185">
                <a:latin typeface="Arial"/>
                <a:cs typeface="Arial"/>
              </a:rPr>
              <a:t> </a:t>
            </a:r>
            <a:r>
              <a:rPr sz="2200" b="1" spc="-60">
                <a:latin typeface="Arial"/>
                <a:cs typeface="Arial"/>
              </a:rPr>
              <a:t>Certificates</a:t>
            </a:r>
            <a:endParaRPr sz="2200">
              <a:latin typeface="Arial"/>
              <a:cs typeface="Arial"/>
            </a:endParaRPr>
          </a:p>
          <a:p>
            <a:pPr marL="570865" marR="30480" indent="-226060">
              <a:lnSpc>
                <a:spcPct val="104500"/>
              </a:lnSpc>
              <a:spcBef>
                <a:spcPts val="99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55">
                <a:latin typeface="Tahoma"/>
                <a:cs typeface="Tahoma"/>
              </a:rPr>
              <a:t>Assume </a:t>
            </a:r>
            <a:r>
              <a:rPr sz="1650" spc="-25">
                <a:latin typeface="Tahoma"/>
                <a:cs typeface="Tahoma"/>
              </a:rPr>
              <a:t>public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60">
                <a:latin typeface="Tahoma"/>
                <a:cs typeface="Tahoma"/>
              </a:rPr>
              <a:t>sent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90">
                <a:latin typeface="Tahoma"/>
                <a:cs typeface="Tahoma"/>
              </a:rPr>
              <a:t>CA </a:t>
            </a:r>
            <a:r>
              <a:rPr sz="1650" spc="-50">
                <a:latin typeface="Tahoma"/>
                <a:cs typeface="Tahoma"/>
              </a:rPr>
              <a:t>can </a:t>
            </a:r>
            <a:r>
              <a:rPr sz="1650" spc="-70">
                <a:latin typeface="Tahoma"/>
                <a:cs typeface="Tahoma"/>
              </a:rPr>
              <a:t>be </a:t>
            </a:r>
            <a:r>
              <a:rPr sz="1650" spc="-40">
                <a:latin typeface="Tahoma"/>
                <a:cs typeface="Tahoma"/>
              </a:rPr>
              <a:t>authenticated </a:t>
            </a:r>
            <a:r>
              <a:rPr sz="1650" spc="-80">
                <a:latin typeface="Tahoma"/>
                <a:cs typeface="Tahoma"/>
              </a:rPr>
              <a:t>by  </a:t>
            </a:r>
            <a:r>
              <a:rPr sz="1650" spc="20">
                <a:latin typeface="Tahoma"/>
                <a:cs typeface="Tahoma"/>
              </a:rPr>
              <a:t>CA; </a:t>
            </a:r>
            <a:r>
              <a:rPr sz="1650" spc="-70">
                <a:latin typeface="Tahoma"/>
                <a:cs typeface="Tahoma"/>
              </a:rPr>
              <a:t>each </a:t>
            </a:r>
            <a:r>
              <a:rPr sz="1650" spc="-80">
                <a:latin typeface="Tahoma"/>
                <a:cs typeface="Tahoma"/>
              </a:rPr>
              <a:t>user has </a:t>
            </a:r>
            <a:r>
              <a:rPr sz="1650" spc="-30">
                <a:latin typeface="Tahoma"/>
                <a:cs typeface="Tahoma"/>
              </a:rPr>
              <a:t>certificate </a:t>
            </a:r>
            <a:r>
              <a:rPr sz="1650" spc="-45">
                <a:latin typeface="Tahoma"/>
                <a:cs typeface="Tahoma"/>
              </a:rPr>
              <a:t>of</a:t>
            </a:r>
            <a:r>
              <a:rPr sz="1650" spc="-5">
                <a:latin typeface="Tahoma"/>
                <a:cs typeface="Tahoma"/>
              </a:rPr>
              <a:t> </a:t>
            </a:r>
            <a:r>
              <a:rPr sz="1650" spc="90">
                <a:latin typeface="Tahoma"/>
                <a:cs typeface="Tahoma"/>
              </a:rPr>
              <a:t>CA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94775" y="1541463"/>
            <a:ext cx="5266715" cy="2570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23588" y="4246921"/>
            <a:ext cx="481203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35">
                <a:latin typeface="Lucida Sans"/>
                <a:cs typeface="Lucida Sans"/>
              </a:rPr>
              <a:t>Credit: Figure </a:t>
            </a:r>
            <a:r>
              <a:rPr sz="900" spc="-75">
                <a:latin typeface="Lucida Sans"/>
                <a:cs typeface="Lucida Sans"/>
              </a:rPr>
              <a:t>14.12 </a:t>
            </a:r>
            <a:r>
              <a:rPr sz="900" spc="-45">
                <a:latin typeface="Lucida Sans"/>
                <a:cs typeface="Lucida Sans"/>
              </a:rPr>
              <a:t>in </a:t>
            </a:r>
            <a:r>
              <a:rPr sz="900" spc="-30">
                <a:latin typeface="Lucida Sans"/>
                <a:cs typeface="Lucida Sans"/>
              </a:rPr>
              <a:t>Stallings, </a:t>
            </a:r>
            <a:r>
              <a:rPr sz="900" i="1">
                <a:latin typeface="Arial"/>
                <a:cs typeface="Arial"/>
              </a:rPr>
              <a:t>Cryptography </a:t>
            </a:r>
            <a:r>
              <a:rPr sz="900" i="1" spc="-15">
                <a:latin typeface="Arial"/>
                <a:cs typeface="Arial"/>
              </a:rPr>
              <a:t>and </a:t>
            </a:r>
            <a:r>
              <a:rPr sz="900" i="1">
                <a:latin typeface="Arial"/>
                <a:cs typeface="Arial"/>
              </a:rPr>
              <a:t>Network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 </a:t>
            </a:r>
            <a:r>
              <a:rPr sz="900" spc="-45">
                <a:latin typeface="Lucida Sans"/>
                <a:cs typeface="Lucida Sans"/>
              </a:rPr>
              <a:t>5th </a:t>
            </a:r>
            <a:r>
              <a:rPr sz="900" spc="-5">
                <a:latin typeface="Lucida Sans"/>
                <a:cs typeface="Lucida Sans"/>
              </a:rPr>
              <a:t>Ed.,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30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30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29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latin typeface="Lucida Sans"/>
                <a:cs typeface="Lucida Sans"/>
              </a:rPr>
              <a:t>Public </a:t>
            </a:r>
            <a:r>
              <a:rPr sz="900" spc="-25"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260" y="5316379"/>
            <a:ext cx="5572760" cy="3586479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70">
                <a:latin typeface="Arial"/>
                <a:cs typeface="Arial"/>
              </a:rPr>
              <a:t>Public </a:t>
            </a:r>
            <a:r>
              <a:rPr sz="2200" b="1" spc="-50">
                <a:latin typeface="Arial"/>
                <a:cs typeface="Arial"/>
              </a:rPr>
              <a:t>Key</a:t>
            </a:r>
            <a:r>
              <a:rPr sz="2200" b="1" spc="-100">
                <a:latin typeface="Arial"/>
                <a:cs typeface="Arial"/>
              </a:rPr>
              <a:t> </a:t>
            </a:r>
            <a:r>
              <a:rPr sz="2200" b="1" spc="-60">
                <a:latin typeface="Arial"/>
                <a:cs typeface="Arial"/>
              </a:rPr>
              <a:t>Certificates</a:t>
            </a:r>
            <a:endParaRPr sz="2200">
              <a:latin typeface="Arial"/>
              <a:cs typeface="Arial"/>
            </a:endParaRPr>
          </a:p>
          <a:p>
            <a:pPr marL="570865" marR="30480" indent="-226060">
              <a:lnSpc>
                <a:spcPct val="104500"/>
              </a:lnSpc>
              <a:spcBef>
                <a:spcPts val="99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120">
                <a:latin typeface="Tahoma"/>
                <a:cs typeface="Tahoma"/>
              </a:rPr>
              <a:t>A </a:t>
            </a:r>
            <a:r>
              <a:rPr sz="1650" spc="-30">
                <a:latin typeface="Tahoma"/>
                <a:cs typeface="Tahoma"/>
              </a:rPr>
              <a:t>certificate </a:t>
            </a:r>
            <a:r>
              <a:rPr sz="1650" spc="-40">
                <a:latin typeface="Tahoma"/>
                <a:cs typeface="Tahoma"/>
              </a:rPr>
              <a:t>is </a:t>
            </a:r>
            <a:r>
              <a:rPr sz="1650" spc="-50">
                <a:latin typeface="Tahoma"/>
                <a:cs typeface="Tahoma"/>
              </a:rPr>
              <a:t>the </a:t>
            </a:r>
            <a:r>
              <a:rPr sz="1650" spc="-40">
                <a:latin typeface="Tahoma"/>
                <a:cs typeface="Tahoma"/>
              </a:rPr>
              <a:t>ID </a:t>
            </a:r>
            <a:r>
              <a:rPr sz="1650" spc="-60">
                <a:latin typeface="Tahoma"/>
                <a:cs typeface="Tahoma"/>
              </a:rPr>
              <a:t>and </a:t>
            </a:r>
            <a:r>
              <a:rPr sz="1650" spc="-45">
                <a:latin typeface="Tahoma"/>
                <a:cs typeface="Tahoma"/>
              </a:rPr>
              <a:t>public-key of </a:t>
            </a:r>
            <a:r>
              <a:rPr sz="1650" spc="-70">
                <a:latin typeface="Tahoma"/>
                <a:cs typeface="Tahoma"/>
              </a:rPr>
              <a:t>a </a:t>
            </a:r>
            <a:r>
              <a:rPr sz="1650" spc="-80">
                <a:latin typeface="Tahoma"/>
                <a:cs typeface="Tahoma"/>
              </a:rPr>
              <a:t>user </a:t>
            </a:r>
            <a:r>
              <a:rPr sz="1650" spc="-70">
                <a:latin typeface="Tahoma"/>
                <a:cs typeface="Tahoma"/>
              </a:rPr>
              <a:t>signed </a:t>
            </a:r>
            <a:r>
              <a:rPr sz="1650" spc="-80">
                <a:latin typeface="Tahoma"/>
                <a:cs typeface="Tahoma"/>
              </a:rPr>
              <a:t>by  </a:t>
            </a:r>
            <a:r>
              <a:rPr sz="1650" spc="90">
                <a:latin typeface="Tahoma"/>
                <a:cs typeface="Tahoma"/>
              </a:rPr>
              <a:t>CA</a:t>
            </a:r>
            <a:endParaRPr sz="1650">
              <a:latin typeface="Tahoma"/>
              <a:cs typeface="Tahoma"/>
            </a:endParaRPr>
          </a:p>
          <a:p>
            <a:pPr marL="532765" algn="ctr">
              <a:lnSpc>
                <a:spcPct val="100000"/>
              </a:lnSpc>
              <a:spcBef>
                <a:spcPts val="85"/>
              </a:spcBef>
            </a:pPr>
            <a:r>
              <a:rPr sz="1650" i="1" spc="-40">
                <a:latin typeface="Arial"/>
                <a:cs typeface="Arial"/>
              </a:rPr>
              <a:t>C</a:t>
            </a:r>
            <a:r>
              <a:rPr sz="1800" i="1" spc="-60" baseline="-11574">
                <a:latin typeface="Arial"/>
                <a:cs typeface="Arial"/>
              </a:rPr>
              <a:t>A </a:t>
            </a:r>
            <a:r>
              <a:rPr sz="1650" spc="90">
                <a:latin typeface="Tahoma"/>
                <a:cs typeface="Tahoma"/>
              </a:rPr>
              <a:t>= </a:t>
            </a:r>
            <a:r>
              <a:rPr sz="1650" spc="-10">
                <a:latin typeface="Viner Hand ITC"/>
                <a:cs typeface="Viner Hand ITC"/>
              </a:rPr>
              <a:t>E</a:t>
            </a:r>
            <a:r>
              <a:rPr sz="1650" spc="-10">
                <a:latin typeface="Tahoma"/>
                <a:cs typeface="Tahoma"/>
              </a:rPr>
              <a:t>(</a:t>
            </a:r>
            <a:r>
              <a:rPr sz="1650" i="1" spc="-10">
                <a:latin typeface="Arial"/>
                <a:cs typeface="Arial"/>
              </a:rPr>
              <a:t>PR</a:t>
            </a:r>
            <a:r>
              <a:rPr sz="1800" i="1" spc="-15" baseline="-11574">
                <a:latin typeface="Arial"/>
                <a:cs typeface="Arial"/>
              </a:rPr>
              <a:t>auth</a:t>
            </a:r>
            <a:r>
              <a:rPr sz="1650" i="1" spc="-10">
                <a:latin typeface="Verdana"/>
                <a:cs typeface="Verdana"/>
              </a:rPr>
              <a:t>,</a:t>
            </a:r>
            <a:r>
              <a:rPr sz="1650" i="1" spc="-434">
                <a:latin typeface="Verdana"/>
                <a:cs typeface="Verdana"/>
              </a:rPr>
              <a:t> </a:t>
            </a:r>
            <a:r>
              <a:rPr sz="1650" spc="-15">
                <a:latin typeface="Tahoma"/>
                <a:cs typeface="Tahoma"/>
              </a:rPr>
              <a:t>[</a:t>
            </a:r>
            <a:r>
              <a:rPr sz="1650" i="1" spc="-15">
                <a:latin typeface="Arial"/>
                <a:cs typeface="Arial"/>
              </a:rPr>
              <a:t>T </a:t>
            </a:r>
            <a:r>
              <a:rPr sz="1650" i="1" spc="5">
                <a:latin typeface="Arial"/>
                <a:cs typeface="Arial"/>
              </a:rPr>
              <a:t>||ID</a:t>
            </a:r>
            <a:r>
              <a:rPr sz="1800" i="1" spc="7" baseline="-11574">
                <a:latin typeface="Arial"/>
                <a:cs typeface="Arial"/>
              </a:rPr>
              <a:t>A</a:t>
            </a:r>
            <a:r>
              <a:rPr sz="1650" i="1" spc="5">
                <a:latin typeface="Arial"/>
                <a:cs typeface="Arial"/>
              </a:rPr>
              <a:t>||PU</a:t>
            </a:r>
            <a:r>
              <a:rPr sz="1800" i="1" spc="7" baseline="-11574">
                <a:latin typeface="Arial"/>
                <a:cs typeface="Arial"/>
              </a:rPr>
              <a:t>a</a:t>
            </a:r>
            <a:r>
              <a:rPr sz="1650" spc="5">
                <a:latin typeface="Tahoma"/>
                <a:cs typeface="Tahoma"/>
              </a:rPr>
              <a:t>])</a:t>
            </a:r>
            <a:endParaRPr sz="1650">
              <a:latin typeface="Tahoma"/>
              <a:cs typeface="Tahoma"/>
            </a:endParaRPr>
          </a:p>
          <a:p>
            <a:pPr marL="570865" marR="863600" indent="-226060">
              <a:lnSpc>
                <a:spcPct val="104500"/>
              </a:lnSpc>
              <a:spcBef>
                <a:spcPts val="99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0">
                <a:latin typeface="Tahoma"/>
                <a:cs typeface="Tahoma"/>
              </a:rPr>
              <a:t>Time-stamp </a:t>
            </a:r>
            <a:r>
              <a:rPr sz="1650" i="1" spc="120">
                <a:latin typeface="Arial"/>
                <a:cs typeface="Arial"/>
              </a:rPr>
              <a:t>T </a:t>
            </a:r>
            <a:r>
              <a:rPr sz="1650" spc="-45">
                <a:latin typeface="Tahoma"/>
                <a:cs typeface="Tahoma"/>
              </a:rPr>
              <a:t>validates </a:t>
            </a:r>
            <a:r>
              <a:rPr sz="1650" spc="-55">
                <a:latin typeface="Tahoma"/>
                <a:cs typeface="Tahoma"/>
              </a:rPr>
              <a:t>currency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30">
                <a:latin typeface="Tahoma"/>
                <a:cs typeface="Tahoma"/>
              </a:rPr>
              <a:t>certificate  </a:t>
            </a:r>
            <a:r>
              <a:rPr sz="1650" spc="-35">
                <a:latin typeface="Tahoma"/>
                <a:cs typeface="Tahoma"/>
              </a:rPr>
              <a:t>(expiration</a:t>
            </a:r>
            <a:r>
              <a:rPr sz="1650" spc="35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date)</a:t>
            </a:r>
            <a:endParaRPr sz="1650">
              <a:latin typeface="Tahoma"/>
              <a:cs typeface="Tahoma"/>
            </a:endParaRPr>
          </a:p>
          <a:p>
            <a:pPr marL="570865" marR="252729" indent="-226060">
              <a:lnSpc>
                <a:spcPts val="1830"/>
              </a:lnSpc>
              <a:spcBef>
                <a:spcPts val="489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Common </a:t>
            </a:r>
            <a:r>
              <a:rPr sz="1650" spc="-40">
                <a:latin typeface="Tahoma"/>
                <a:cs typeface="Tahoma"/>
              </a:rPr>
              <a:t>format </a:t>
            </a:r>
            <a:r>
              <a:rPr sz="1650" spc="-55">
                <a:latin typeface="Tahoma"/>
                <a:cs typeface="Tahoma"/>
              </a:rPr>
              <a:t>for </a:t>
            </a:r>
            <a:r>
              <a:rPr sz="1650" spc="-35">
                <a:latin typeface="Tahoma"/>
                <a:cs typeface="Tahoma"/>
              </a:rPr>
              <a:t>certificates </a:t>
            </a:r>
            <a:r>
              <a:rPr sz="1650" spc="-40">
                <a:latin typeface="Tahoma"/>
                <a:cs typeface="Tahoma"/>
              </a:rPr>
              <a:t>is </a:t>
            </a:r>
            <a:r>
              <a:rPr sz="1650" spc="-20">
                <a:latin typeface="Tahoma"/>
                <a:cs typeface="Tahoma"/>
              </a:rPr>
              <a:t>X.509 </a:t>
            </a:r>
            <a:r>
              <a:rPr sz="1650" spc="-55">
                <a:latin typeface="Tahoma"/>
                <a:cs typeface="Tahoma"/>
              </a:rPr>
              <a:t>standard </a:t>
            </a:r>
            <a:r>
              <a:rPr sz="1650" spc="-50">
                <a:latin typeface="Tahoma"/>
                <a:cs typeface="Tahoma"/>
              </a:rPr>
              <a:t>(by  </a:t>
            </a:r>
            <a:r>
              <a:rPr sz="1650" spc="20">
                <a:latin typeface="Tahoma"/>
                <a:cs typeface="Tahoma"/>
              </a:rPr>
              <a:t>ITU)</a:t>
            </a:r>
            <a:endParaRPr sz="165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4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75">
                <a:latin typeface="Tahoma"/>
                <a:cs typeface="Tahoma"/>
              </a:rPr>
              <a:t>S/MIME </a:t>
            </a:r>
            <a:r>
              <a:rPr sz="1500" spc="-60">
                <a:latin typeface="Tahoma"/>
                <a:cs typeface="Tahoma"/>
              </a:rPr>
              <a:t>(secure</a:t>
            </a:r>
            <a:r>
              <a:rPr sz="1500" spc="65">
                <a:latin typeface="Tahoma"/>
                <a:cs typeface="Tahoma"/>
              </a:rPr>
              <a:t> </a:t>
            </a:r>
            <a:r>
              <a:rPr sz="1500" spc="-30">
                <a:latin typeface="Tahoma"/>
                <a:cs typeface="Tahoma"/>
              </a:rPr>
              <a:t>email)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>
                <a:latin typeface="Tahoma"/>
                <a:cs typeface="Tahoma"/>
              </a:rPr>
              <a:t>IP </a:t>
            </a:r>
            <a:r>
              <a:rPr sz="1500" spc="-40">
                <a:latin typeface="Tahoma"/>
                <a:cs typeface="Tahoma"/>
              </a:rPr>
              <a:t>security </a:t>
            </a:r>
            <a:r>
              <a:rPr sz="1500" spc="-50">
                <a:latin typeface="Tahoma"/>
                <a:cs typeface="Tahoma"/>
              </a:rPr>
              <a:t>(network </a:t>
            </a:r>
            <a:r>
              <a:rPr sz="1500" spc="-65">
                <a:latin typeface="Tahoma"/>
                <a:cs typeface="Tahoma"/>
              </a:rPr>
              <a:t>layer</a:t>
            </a:r>
            <a:r>
              <a:rPr sz="1500" spc="250">
                <a:latin typeface="Tahoma"/>
                <a:cs typeface="Tahoma"/>
              </a:rPr>
              <a:t> </a:t>
            </a:r>
            <a:r>
              <a:rPr sz="1500" spc="-35">
                <a:latin typeface="Tahoma"/>
                <a:cs typeface="Tahoma"/>
              </a:rPr>
              <a:t>security)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30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70">
                <a:latin typeface="Tahoma"/>
                <a:cs typeface="Tahoma"/>
              </a:rPr>
              <a:t>SSL/TLS </a:t>
            </a:r>
            <a:r>
              <a:rPr sz="1500" spc="-25">
                <a:latin typeface="Tahoma"/>
                <a:cs typeface="Tahoma"/>
              </a:rPr>
              <a:t>(transport </a:t>
            </a:r>
            <a:r>
              <a:rPr sz="1500" spc="-65">
                <a:latin typeface="Tahoma"/>
                <a:cs typeface="Tahoma"/>
              </a:rPr>
              <a:t>layer</a:t>
            </a:r>
            <a:r>
              <a:rPr sz="1500" spc="114">
                <a:latin typeface="Tahoma"/>
                <a:cs typeface="Tahoma"/>
              </a:rPr>
              <a:t> </a:t>
            </a:r>
            <a:r>
              <a:rPr sz="1500" spc="-35">
                <a:latin typeface="Tahoma"/>
                <a:cs typeface="Tahoma"/>
              </a:rPr>
              <a:t>security)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75">
                <a:latin typeface="Tahoma"/>
                <a:cs typeface="Tahoma"/>
              </a:rPr>
              <a:t>SET</a:t>
            </a:r>
            <a:r>
              <a:rPr sz="1500" spc="100">
                <a:latin typeface="Tahoma"/>
                <a:cs typeface="Tahoma"/>
              </a:rPr>
              <a:t> </a:t>
            </a:r>
            <a:r>
              <a:rPr sz="1500" spc="-50">
                <a:latin typeface="Tahoma"/>
                <a:cs typeface="Tahoma"/>
              </a:rPr>
              <a:t>(e-commerce)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32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77" y="460319"/>
            <a:ext cx="969010" cy="528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1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828111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2072827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660" y="148092"/>
            <a:ext cx="117030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70">
                <a:latin typeface="Arial"/>
                <a:cs typeface="Arial"/>
              </a:rPr>
              <a:t>Contents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3588" y="930118"/>
            <a:ext cx="339344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65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sz="1650" b="1" spc="8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15">
                <a:solidFill>
                  <a:srgbClr val="CCCCCC"/>
                </a:solidFill>
                <a:latin typeface="Arial"/>
                <a:cs typeface="Arial"/>
              </a:rPr>
              <a:t>Management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3588" y="1556238"/>
            <a:ext cx="4412615" cy="5422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25"/>
              </a:spcBef>
            </a:pP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</a:t>
            </a: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100">
                <a:solidFill>
                  <a:srgbClr val="CCCCCC"/>
                </a:solidFill>
                <a:latin typeface="Arial"/>
                <a:cs typeface="Arial"/>
              </a:rPr>
              <a:t>using </a:t>
            </a: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 </a:t>
            </a:r>
            <a:r>
              <a:rPr sz="1650" b="1" spc="-50">
                <a:solidFill>
                  <a:srgbClr val="CCCCCC"/>
                </a:solidFill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3588" y="2445108"/>
            <a:ext cx="4527550" cy="12236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25"/>
              </a:spcBef>
            </a:pP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</a:t>
            </a: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100">
                <a:solidFill>
                  <a:srgbClr val="CCCCCC"/>
                </a:solidFill>
                <a:latin typeface="Arial"/>
                <a:cs typeface="Arial"/>
              </a:rPr>
              <a:t>using </a:t>
            </a:r>
            <a:r>
              <a:rPr sz="1650" b="1" spc="-45">
                <a:solidFill>
                  <a:srgbClr val="CCCCCC"/>
                </a:solidFill>
                <a:latin typeface="Arial"/>
                <a:cs typeface="Arial"/>
              </a:rPr>
              <a:t>Asymmetric  </a:t>
            </a:r>
            <a:r>
              <a:rPr sz="1650" b="1" spc="-50">
                <a:solidFill>
                  <a:srgbClr val="CCCCCC"/>
                </a:solidFill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Distribution </a:t>
            </a:r>
            <a:r>
              <a:rPr sz="1650" b="1" spc="-45">
                <a:solidFill>
                  <a:srgbClr val="CCCCCC"/>
                </a:solidFill>
                <a:latin typeface="Arial"/>
                <a:cs typeface="Arial"/>
              </a:rPr>
              <a:t>of Public</a:t>
            </a:r>
            <a:r>
              <a:rPr sz="1650" b="1" spc="10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75">
                <a:solidFill>
                  <a:srgbClr val="CCCCCC"/>
                </a:solidFill>
                <a:latin typeface="Arial"/>
                <a:cs typeface="Arial"/>
              </a:rPr>
              <a:t>Keys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3588" y="4070859"/>
            <a:ext cx="1767839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30">
                <a:latin typeface="Arial"/>
                <a:cs typeface="Arial"/>
              </a:rPr>
              <a:t>X.509</a:t>
            </a:r>
            <a:r>
              <a:rPr sz="1650" b="1" spc="80">
                <a:latin typeface="Arial"/>
                <a:cs typeface="Arial"/>
              </a:rPr>
              <a:t> </a:t>
            </a:r>
            <a:r>
              <a:rPr sz="1650" b="1" spc="-35">
                <a:latin typeface="Arial"/>
                <a:cs typeface="Arial"/>
              </a:rPr>
              <a:t>Certificates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31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8260" y="5316379"/>
            <a:ext cx="5571490" cy="471297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25">
                <a:latin typeface="Arial"/>
                <a:cs typeface="Arial"/>
              </a:rPr>
              <a:t>X.509</a:t>
            </a:r>
            <a:r>
              <a:rPr sz="2200" b="1" spc="185">
                <a:latin typeface="Arial"/>
                <a:cs typeface="Arial"/>
              </a:rPr>
              <a:t> </a:t>
            </a:r>
            <a:r>
              <a:rPr sz="2200" b="1" spc="-60">
                <a:latin typeface="Arial"/>
                <a:cs typeface="Arial"/>
              </a:rPr>
              <a:t>Certificates</a:t>
            </a:r>
            <a:endParaRPr sz="2200">
              <a:latin typeface="Arial"/>
              <a:cs typeface="Arial"/>
            </a:endParaRPr>
          </a:p>
          <a:p>
            <a:pPr marL="570865" marR="31115" indent="-226060">
              <a:lnSpc>
                <a:spcPct val="104500"/>
              </a:lnSpc>
              <a:spcBef>
                <a:spcPts val="99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Each </a:t>
            </a:r>
            <a:r>
              <a:rPr sz="1650" spc="-80">
                <a:latin typeface="Tahoma"/>
                <a:cs typeface="Tahoma"/>
              </a:rPr>
              <a:t>user has </a:t>
            </a:r>
            <a:r>
              <a:rPr sz="1650" spc="-70">
                <a:latin typeface="Tahoma"/>
                <a:cs typeface="Tahoma"/>
              </a:rPr>
              <a:t>a </a:t>
            </a:r>
            <a:r>
              <a:rPr sz="1650" spc="-30">
                <a:latin typeface="Tahoma"/>
                <a:cs typeface="Tahoma"/>
              </a:rPr>
              <a:t>certificate, </a:t>
            </a:r>
            <a:r>
              <a:rPr sz="1650" spc="-45">
                <a:latin typeface="Tahoma"/>
                <a:cs typeface="Tahoma"/>
              </a:rPr>
              <a:t>although </a:t>
            </a:r>
            <a:r>
              <a:rPr sz="1650" spc="30">
                <a:latin typeface="Tahoma"/>
                <a:cs typeface="Tahoma"/>
              </a:rPr>
              <a:t>it </a:t>
            </a:r>
            <a:r>
              <a:rPr sz="1650" spc="-40">
                <a:latin typeface="Tahoma"/>
                <a:cs typeface="Tahoma"/>
              </a:rPr>
              <a:t>is </a:t>
            </a:r>
            <a:r>
              <a:rPr sz="1650" spc="-55">
                <a:latin typeface="Tahoma"/>
                <a:cs typeface="Tahoma"/>
              </a:rPr>
              <a:t>created </a:t>
            </a:r>
            <a:r>
              <a:rPr sz="1650" spc="-80">
                <a:latin typeface="Tahoma"/>
                <a:cs typeface="Tahoma"/>
              </a:rPr>
              <a:t>by </a:t>
            </a:r>
            <a:r>
              <a:rPr sz="1650" spc="-50">
                <a:latin typeface="Tahoma"/>
                <a:cs typeface="Tahoma"/>
              </a:rPr>
              <a:t>the  </a:t>
            </a:r>
            <a:r>
              <a:rPr sz="1650" spc="-25">
                <a:latin typeface="Tahoma"/>
                <a:cs typeface="Tahoma"/>
              </a:rPr>
              <a:t>Certificate </a:t>
            </a:r>
            <a:r>
              <a:rPr sz="1650" spc="-15">
                <a:latin typeface="Tahoma"/>
                <a:cs typeface="Tahoma"/>
              </a:rPr>
              <a:t>Authority</a:t>
            </a:r>
            <a:r>
              <a:rPr sz="1650" spc="90">
                <a:latin typeface="Tahoma"/>
                <a:cs typeface="Tahoma"/>
              </a:rPr>
              <a:t> </a:t>
            </a:r>
            <a:r>
              <a:rPr sz="1650" spc="55">
                <a:latin typeface="Tahoma"/>
                <a:cs typeface="Tahoma"/>
              </a:rPr>
              <a:t>(CA)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0">
                <a:latin typeface="Tahoma"/>
                <a:cs typeface="Tahoma"/>
              </a:rPr>
              <a:t>Certificates </a:t>
            </a:r>
            <a:r>
              <a:rPr sz="1650" spc="-90">
                <a:latin typeface="Tahoma"/>
                <a:cs typeface="Tahoma"/>
              </a:rPr>
              <a:t>are </a:t>
            </a:r>
            <a:r>
              <a:rPr sz="1650" spc="-65">
                <a:latin typeface="Tahoma"/>
                <a:cs typeface="Tahoma"/>
              </a:rPr>
              <a:t>stored </a:t>
            </a:r>
            <a:r>
              <a:rPr sz="1650" spc="-25">
                <a:latin typeface="Tahoma"/>
                <a:cs typeface="Tahoma"/>
              </a:rPr>
              <a:t>in </a:t>
            </a:r>
            <a:r>
              <a:rPr sz="1650" spc="-70">
                <a:latin typeface="Tahoma"/>
                <a:cs typeface="Tahoma"/>
              </a:rPr>
              <a:t>a </a:t>
            </a:r>
            <a:r>
              <a:rPr sz="1650" spc="-25">
                <a:latin typeface="Tahoma"/>
                <a:cs typeface="Tahoma"/>
              </a:rPr>
              <a:t>public</a:t>
            </a:r>
            <a:r>
              <a:rPr sz="1650" spc="-185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directory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30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Certificate </a:t>
            </a:r>
            <a:r>
              <a:rPr sz="1650" spc="-40">
                <a:latin typeface="Tahoma"/>
                <a:cs typeface="Tahoma"/>
              </a:rPr>
              <a:t>format</a:t>
            </a:r>
            <a:r>
              <a:rPr sz="1650" spc="-165">
                <a:latin typeface="Tahoma"/>
                <a:cs typeface="Tahoma"/>
              </a:rPr>
              <a:t> </a:t>
            </a:r>
            <a:r>
              <a:rPr sz="1650" spc="-60">
                <a:latin typeface="Tahoma"/>
                <a:cs typeface="Tahoma"/>
              </a:rPr>
              <a:t>includes:</a:t>
            </a:r>
            <a:endParaRPr sz="165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300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35">
                <a:latin typeface="Tahoma"/>
                <a:cs typeface="Tahoma"/>
              </a:rPr>
              <a:t>Version of </a:t>
            </a:r>
            <a:r>
              <a:rPr sz="1500" spc="-15">
                <a:latin typeface="Tahoma"/>
                <a:cs typeface="Tahoma"/>
              </a:rPr>
              <a:t>X.509</a:t>
            </a:r>
            <a:r>
              <a:rPr sz="1500" spc="240">
                <a:latin typeface="Tahoma"/>
                <a:cs typeface="Tahoma"/>
              </a:rPr>
              <a:t> </a:t>
            </a:r>
            <a:r>
              <a:rPr sz="1500" spc="-25">
                <a:latin typeface="Tahoma"/>
                <a:cs typeface="Tahoma"/>
              </a:rPr>
              <a:t>certificate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25">
                <a:latin typeface="Tahoma"/>
                <a:cs typeface="Tahoma"/>
              </a:rPr>
              <a:t>Serial </a:t>
            </a:r>
            <a:r>
              <a:rPr sz="1500" spc="-50">
                <a:latin typeface="Tahoma"/>
                <a:cs typeface="Tahoma"/>
              </a:rPr>
              <a:t>number unique </a:t>
            </a:r>
            <a:r>
              <a:rPr sz="1500" spc="-5">
                <a:latin typeface="Tahoma"/>
                <a:cs typeface="Tahoma"/>
              </a:rPr>
              <a:t>to </a:t>
            </a:r>
            <a:r>
              <a:rPr sz="1500" spc="-40">
                <a:latin typeface="Tahoma"/>
                <a:cs typeface="Tahoma"/>
              </a:rPr>
              <a:t>the </a:t>
            </a:r>
            <a:r>
              <a:rPr sz="1500" spc="-60">
                <a:latin typeface="Tahoma"/>
                <a:cs typeface="Tahoma"/>
              </a:rPr>
              <a:t>issuer</a:t>
            </a:r>
            <a:r>
              <a:rPr sz="1500" spc="40">
                <a:latin typeface="Tahoma"/>
                <a:cs typeface="Tahoma"/>
              </a:rPr>
              <a:t> </a:t>
            </a:r>
            <a:r>
              <a:rPr sz="1500" spc="50">
                <a:latin typeface="Tahoma"/>
                <a:cs typeface="Tahoma"/>
              </a:rPr>
              <a:t>(CA)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35">
                <a:latin typeface="Tahoma"/>
                <a:cs typeface="Tahoma"/>
              </a:rPr>
              <a:t>Signature</a:t>
            </a:r>
            <a:r>
              <a:rPr sz="1500" spc="100">
                <a:latin typeface="Tahoma"/>
                <a:cs typeface="Tahoma"/>
              </a:rPr>
              <a:t> </a:t>
            </a:r>
            <a:r>
              <a:rPr sz="1500" spc="-30">
                <a:latin typeface="Tahoma"/>
                <a:cs typeface="Tahoma"/>
              </a:rPr>
              <a:t>algorithm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65">
                <a:latin typeface="Tahoma"/>
                <a:cs typeface="Tahoma"/>
              </a:rPr>
              <a:t>Issuer’s </a:t>
            </a:r>
            <a:r>
              <a:rPr sz="1500" spc="-70">
                <a:latin typeface="Tahoma"/>
                <a:cs typeface="Tahoma"/>
              </a:rPr>
              <a:t>name </a:t>
            </a:r>
            <a:r>
              <a:rPr sz="1500" spc="-55">
                <a:latin typeface="Tahoma"/>
                <a:cs typeface="Tahoma"/>
              </a:rPr>
              <a:t>and </a:t>
            </a:r>
            <a:r>
              <a:rPr sz="1500" spc="-50">
                <a:latin typeface="Tahoma"/>
                <a:cs typeface="Tahoma"/>
              </a:rPr>
              <a:t>unique</a:t>
            </a:r>
            <a:r>
              <a:rPr sz="1500" spc="-15">
                <a:latin typeface="Tahoma"/>
                <a:cs typeface="Tahoma"/>
              </a:rPr>
              <a:t> </a:t>
            </a:r>
            <a:r>
              <a:rPr sz="1500" spc="-30">
                <a:latin typeface="Tahoma"/>
                <a:cs typeface="Tahoma"/>
              </a:rPr>
              <a:t>identifier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15">
                <a:latin typeface="Tahoma"/>
                <a:cs typeface="Tahoma"/>
              </a:rPr>
              <a:t>Period </a:t>
            </a:r>
            <a:r>
              <a:rPr sz="1500" spc="-35">
                <a:latin typeface="Tahoma"/>
                <a:cs typeface="Tahoma"/>
              </a:rPr>
              <a:t>of</a:t>
            </a:r>
            <a:r>
              <a:rPr sz="1500" spc="150">
                <a:latin typeface="Tahoma"/>
                <a:cs typeface="Tahoma"/>
              </a:rPr>
              <a:t> </a:t>
            </a:r>
            <a:r>
              <a:rPr sz="1500" spc="-20">
                <a:latin typeface="Tahoma"/>
                <a:cs typeface="Tahoma"/>
              </a:rPr>
              <a:t>validity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20">
                <a:latin typeface="Tahoma"/>
                <a:cs typeface="Tahoma"/>
              </a:rPr>
              <a:t>Subject’s </a:t>
            </a:r>
            <a:r>
              <a:rPr sz="1500" spc="-70">
                <a:latin typeface="Tahoma"/>
                <a:cs typeface="Tahoma"/>
              </a:rPr>
              <a:t>name </a:t>
            </a:r>
            <a:r>
              <a:rPr sz="1500" spc="-55">
                <a:latin typeface="Tahoma"/>
                <a:cs typeface="Tahoma"/>
              </a:rPr>
              <a:t>and </a:t>
            </a:r>
            <a:r>
              <a:rPr sz="1500" spc="-50">
                <a:latin typeface="Tahoma"/>
                <a:cs typeface="Tahoma"/>
              </a:rPr>
              <a:t>unique</a:t>
            </a:r>
            <a:r>
              <a:rPr sz="1500" spc="355">
                <a:latin typeface="Tahoma"/>
                <a:cs typeface="Tahoma"/>
              </a:rPr>
              <a:t> </a:t>
            </a:r>
            <a:r>
              <a:rPr sz="1500" spc="-30">
                <a:latin typeface="Tahoma"/>
                <a:cs typeface="Tahoma"/>
              </a:rPr>
              <a:t>identifier</a:t>
            </a:r>
            <a:endParaRPr sz="1500">
              <a:latin typeface="Tahoma"/>
              <a:cs typeface="Tahoma"/>
            </a:endParaRPr>
          </a:p>
          <a:p>
            <a:pPr marL="993775" marR="30480" indent="-209550">
              <a:lnSpc>
                <a:spcPct val="101400"/>
              </a:lnSpc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20">
                <a:latin typeface="Tahoma"/>
                <a:cs typeface="Tahoma"/>
              </a:rPr>
              <a:t>Subject’s public </a:t>
            </a:r>
            <a:r>
              <a:rPr sz="1500" spc="-70">
                <a:latin typeface="Tahoma"/>
                <a:cs typeface="Tahoma"/>
              </a:rPr>
              <a:t>key </a:t>
            </a:r>
            <a:r>
              <a:rPr sz="1500" spc="-40">
                <a:latin typeface="Tahoma"/>
                <a:cs typeface="Tahoma"/>
              </a:rPr>
              <a:t>information: </a:t>
            </a:r>
            <a:r>
              <a:rPr sz="1500" spc="-30">
                <a:latin typeface="Tahoma"/>
                <a:cs typeface="Tahoma"/>
              </a:rPr>
              <a:t>algorithm, </a:t>
            </a:r>
            <a:r>
              <a:rPr sz="1500" spc="-55">
                <a:latin typeface="Tahoma"/>
                <a:cs typeface="Tahoma"/>
              </a:rPr>
              <a:t>parameters,  </a:t>
            </a:r>
            <a:r>
              <a:rPr sz="1500" spc="-70">
                <a:latin typeface="Tahoma"/>
                <a:cs typeface="Tahoma"/>
              </a:rPr>
              <a:t>key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</a:t>
            </a:r>
            <a:r>
              <a:rPr sz="1350" spc="862" baseline="15432">
                <a:latin typeface="Arial"/>
                <a:cs typeface="Arial"/>
              </a:rPr>
              <a:t> </a:t>
            </a:r>
            <a:r>
              <a:rPr sz="1500" spc="-35">
                <a:latin typeface="Tahoma"/>
                <a:cs typeface="Tahoma"/>
              </a:rPr>
              <a:t>Signature</a:t>
            </a:r>
            <a:endParaRPr sz="150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33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0">
                <a:latin typeface="Tahoma"/>
                <a:cs typeface="Tahoma"/>
              </a:rPr>
              <a:t>Certificates </a:t>
            </a:r>
            <a:r>
              <a:rPr sz="1650" spc="-80">
                <a:latin typeface="Tahoma"/>
                <a:cs typeface="Tahoma"/>
              </a:rPr>
              <a:t>may </a:t>
            </a:r>
            <a:r>
              <a:rPr sz="1650" spc="-70">
                <a:latin typeface="Tahoma"/>
                <a:cs typeface="Tahoma"/>
              </a:rPr>
              <a:t>be </a:t>
            </a:r>
            <a:r>
              <a:rPr sz="1650" spc="-75">
                <a:latin typeface="Tahoma"/>
                <a:cs typeface="Tahoma"/>
              </a:rPr>
              <a:t>revoked before</a:t>
            </a:r>
            <a:r>
              <a:rPr sz="1650" spc="170">
                <a:latin typeface="Tahoma"/>
                <a:cs typeface="Tahoma"/>
              </a:rPr>
              <a:t> </a:t>
            </a:r>
            <a:r>
              <a:rPr sz="1650" spc="-50">
                <a:latin typeface="Tahoma"/>
                <a:cs typeface="Tahoma"/>
              </a:rPr>
              <a:t>expiry</a:t>
            </a:r>
            <a:endParaRPr sz="1650">
              <a:latin typeface="Tahoma"/>
              <a:cs typeface="Tahoma"/>
            </a:endParaRPr>
          </a:p>
          <a:p>
            <a:pPr marL="993775" marR="162560" indent="-209550">
              <a:lnSpc>
                <a:spcPct val="101400"/>
              </a:lnSpc>
              <a:spcBef>
                <a:spcPts val="27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85">
                <a:latin typeface="Tahoma"/>
                <a:cs typeface="Tahoma"/>
              </a:rPr>
              <a:t>CA </a:t>
            </a:r>
            <a:r>
              <a:rPr sz="1500" spc="-55">
                <a:latin typeface="Tahoma"/>
                <a:cs typeface="Tahoma"/>
              </a:rPr>
              <a:t>signs </a:t>
            </a:r>
            <a:r>
              <a:rPr sz="1500" spc="-60">
                <a:latin typeface="Tahoma"/>
                <a:cs typeface="Tahoma"/>
              </a:rPr>
              <a:t>a </a:t>
            </a:r>
            <a:r>
              <a:rPr sz="1500" spc="-20">
                <a:latin typeface="Tahoma"/>
                <a:cs typeface="Tahoma"/>
              </a:rPr>
              <a:t>Certificate </a:t>
            </a:r>
            <a:r>
              <a:rPr sz="1500" spc="-25">
                <a:latin typeface="Tahoma"/>
                <a:cs typeface="Tahoma"/>
              </a:rPr>
              <a:t>Revocation </a:t>
            </a:r>
            <a:r>
              <a:rPr sz="1500" spc="10">
                <a:latin typeface="Tahoma"/>
                <a:cs typeface="Tahoma"/>
              </a:rPr>
              <a:t>List </a:t>
            </a:r>
            <a:r>
              <a:rPr sz="1500" spc="30">
                <a:latin typeface="Tahoma"/>
                <a:cs typeface="Tahoma"/>
              </a:rPr>
              <a:t>(CRL), </a:t>
            </a:r>
            <a:r>
              <a:rPr sz="1500" spc="-35">
                <a:latin typeface="Tahoma"/>
                <a:cs typeface="Tahoma"/>
              </a:rPr>
              <a:t>which </a:t>
            </a:r>
            <a:r>
              <a:rPr sz="1500" spc="-40">
                <a:latin typeface="Tahoma"/>
                <a:cs typeface="Tahoma"/>
              </a:rPr>
              <a:t>is  </a:t>
            </a:r>
            <a:r>
              <a:rPr sz="1500" spc="-55">
                <a:latin typeface="Tahoma"/>
                <a:cs typeface="Tahoma"/>
              </a:rPr>
              <a:t>stored </a:t>
            </a:r>
            <a:r>
              <a:rPr sz="1500" spc="-20">
                <a:latin typeface="Tahoma"/>
                <a:cs typeface="Tahoma"/>
              </a:rPr>
              <a:t>in public</a:t>
            </a:r>
            <a:r>
              <a:rPr sz="1500" spc="180">
                <a:latin typeface="Tahoma"/>
                <a:cs typeface="Tahoma"/>
              </a:rPr>
              <a:t> </a:t>
            </a:r>
            <a:r>
              <a:rPr sz="1500" spc="-35">
                <a:latin typeface="Tahoma"/>
                <a:cs typeface="Tahoma"/>
              </a:rPr>
              <a:t>directory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7893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  <a:p>
            <a:pPr marL="12700" marR="208279">
              <a:lnSpc>
                <a:spcPts val="1930"/>
              </a:lnSpc>
              <a:spcBef>
                <a:spcPts val="175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  </a:t>
            </a:r>
            <a:r>
              <a:rPr sz="900" spc="-40"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260" y="0"/>
            <a:ext cx="5534660" cy="120650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5">
                <a:latin typeface="Arial"/>
                <a:cs typeface="Arial"/>
              </a:rPr>
              <a:t>Multiple </a:t>
            </a:r>
            <a:r>
              <a:rPr sz="2200" b="1" spc="-35">
                <a:latin typeface="Arial"/>
                <a:cs typeface="Arial"/>
              </a:rPr>
              <a:t>Certificate</a:t>
            </a:r>
            <a:r>
              <a:rPr sz="2200" b="1" spc="-225">
                <a:latin typeface="Arial"/>
                <a:cs typeface="Arial"/>
              </a:rPr>
              <a:t> </a:t>
            </a:r>
            <a:r>
              <a:rPr sz="2200" b="1" spc="-65">
                <a:latin typeface="Arial"/>
                <a:cs typeface="Arial"/>
              </a:rPr>
              <a:t>Authorities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5">
                <a:latin typeface="Tahoma"/>
                <a:cs typeface="Tahoma"/>
              </a:rPr>
              <a:t>Multiple </a:t>
            </a:r>
            <a:r>
              <a:rPr sz="1650" spc="45">
                <a:latin typeface="Tahoma"/>
                <a:cs typeface="Tahoma"/>
              </a:rPr>
              <a:t>CA’s </a:t>
            </a:r>
            <a:r>
              <a:rPr sz="1650" spc="-50">
                <a:latin typeface="Tahoma"/>
                <a:cs typeface="Tahoma"/>
              </a:rPr>
              <a:t>can </a:t>
            </a:r>
            <a:r>
              <a:rPr sz="1650" spc="-70">
                <a:latin typeface="Tahoma"/>
                <a:cs typeface="Tahoma"/>
              </a:rPr>
              <a:t>be arranged </a:t>
            </a:r>
            <a:r>
              <a:rPr sz="1650" spc="-25">
                <a:latin typeface="Tahoma"/>
                <a:cs typeface="Tahoma"/>
              </a:rPr>
              <a:t>in</a:t>
            </a:r>
            <a:r>
              <a:rPr sz="1650" spc="90">
                <a:latin typeface="Tahoma"/>
                <a:cs typeface="Tahoma"/>
              </a:rPr>
              <a:t> </a:t>
            </a:r>
            <a:r>
              <a:rPr sz="1650" spc="-55">
                <a:latin typeface="Tahoma"/>
                <a:cs typeface="Tahoma"/>
              </a:rPr>
              <a:t>hierarchy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229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0">
                <a:latin typeface="Tahoma"/>
                <a:cs typeface="Tahoma"/>
              </a:rPr>
              <a:t>Notation: </a:t>
            </a:r>
            <a:r>
              <a:rPr sz="1650" i="1" spc="5">
                <a:latin typeface="Arial"/>
                <a:cs typeface="Arial"/>
              </a:rPr>
              <a:t>Y </a:t>
            </a:r>
            <a:r>
              <a:rPr sz="1650" i="1" spc="-60">
                <a:latin typeface="Verdana"/>
                <a:cs typeface="Verdana"/>
              </a:rPr>
              <a:t>&lt;&lt; </a:t>
            </a:r>
            <a:r>
              <a:rPr sz="1650" i="1" spc="5">
                <a:latin typeface="Arial"/>
                <a:cs typeface="Arial"/>
              </a:rPr>
              <a:t>X </a:t>
            </a:r>
            <a:r>
              <a:rPr sz="1650" i="1" spc="-60">
                <a:latin typeface="Verdana"/>
                <a:cs typeface="Verdana"/>
              </a:rPr>
              <a:t>&gt;&gt; </a:t>
            </a:r>
            <a:r>
              <a:rPr sz="1650" spc="-30">
                <a:latin typeface="Tahoma"/>
                <a:cs typeface="Tahoma"/>
              </a:rPr>
              <a:t>certificate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150">
                <a:latin typeface="Tahoma"/>
                <a:cs typeface="Tahoma"/>
              </a:rPr>
              <a:t>X </a:t>
            </a:r>
            <a:r>
              <a:rPr sz="1650" spc="-70">
                <a:latin typeface="Tahoma"/>
                <a:cs typeface="Tahoma"/>
              </a:rPr>
              <a:t>issued </a:t>
            </a:r>
            <a:r>
              <a:rPr sz="1650" spc="-80">
                <a:latin typeface="Tahoma"/>
                <a:cs typeface="Tahoma"/>
              </a:rPr>
              <a:t>by </a:t>
            </a:r>
            <a:r>
              <a:rPr sz="1650" spc="90">
                <a:latin typeface="Tahoma"/>
                <a:cs typeface="Tahoma"/>
              </a:rPr>
              <a:t>CA</a:t>
            </a:r>
            <a:r>
              <a:rPr sz="1650" spc="300">
                <a:latin typeface="Tahoma"/>
                <a:cs typeface="Tahoma"/>
              </a:rPr>
              <a:t> </a:t>
            </a:r>
            <a:r>
              <a:rPr sz="1650" spc="155">
                <a:latin typeface="Tahoma"/>
                <a:cs typeface="Tahoma"/>
              </a:rPr>
              <a:t>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69342" y="1451940"/>
            <a:ext cx="2904166" cy="3438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23588" y="4963863"/>
            <a:ext cx="5412740" cy="3911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900" spc="-35">
                <a:latin typeface="Lucida Sans"/>
                <a:cs typeface="Lucida Sans"/>
              </a:rPr>
              <a:t>Credit:</a:t>
            </a:r>
            <a:r>
              <a:rPr sz="900" spc="145">
                <a:latin typeface="Lucida Sans"/>
                <a:cs typeface="Lucida Sans"/>
              </a:rPr>
              <a:t> </a:t>
            </a:r>
            <a:r>
              <a:rPr sz="900" spc="-35">
                <a:latin typeface="Lucida Sans"/>
                <a:cs typeface="Lucida Sans"/>
              </a:rPr>
              <a:t>Figure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75">
                <a:latin typeface="Lucida Sans"/>
                <a:cs typeface="Lucida Sans"/>
              </a:rPr>
              <a:t>14.15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45">
                <a:latin typeface="Lucida Sans"/>
                <a:cs typeface="Lucida Sans"/>
              </a:rPr>
              <a:t>in</a:t>
            </a:r>
            <a:r>
              <a:rPr sz="900" spc="40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Stallings,</a:t>
            </a:r>
            <a:r>
              <a:rPr sz="900" spc="40">
                <a:latin typeface="Lucida Sans"/>
                <a:cs typeface="Lucida Sans"/>
              </a:rPr>
              <a:t> </a:t>
            </a:r>
            <a:r>
              <a:rPr sz="900" i="1">
                <a:latin typeface="Arial"/>
                <a:cs typeface="Arial"/>
              </a:rPr>
              <a:t>Cryptography</a:t>
            </a:r>
            <a:r>
              <a:rPr sz="900" i="1" spc="70">
                <a:latin typeface="Arial"/>
                <a:cs typeface="Arial"/>
              </a:rPr>
              <a:t> </a:t>
            </a:r>
            <a:r>
              <a:rPr sz="900" i="1" spc="-15">
                <a:latin typeface="Arial"/>
                <a:cs typeface="Arial"/>
              </a:rPr>
              <a:t>and</a:t>
            </a:r>
            <a:r>
              <a:rPr sz="900" i="1" spc="75">
                <a:latin typeface="Arial"/>
                <a:cs typeface="Arial"/>
              </a:rPr>
              <a:t> </a:t>
            </a:r>
            <a:r>
              <a:rPr sz="900" i="1">
                <a:latin typeface="Arial"/>
                <a:cs typeface="Arial"/>
              </a:rPr>
              <a:t>Network</a:t>
            </a:r>
            <a:r>
              <a:rPr sz="900" i="1" spc="70">
                <a:latin typeface="Arial"/>
                <a:cs typeface="Arial"/>
              </a:rPr>
              <a:t>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45">
                <a:latin typeface="Lucida Sans"/>
                <a:cs typeface="Lucida Sans"/>
              </a:rPr>
              <a:t>5th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5">
                <a:latin typeface="Lucida Sans"/>
                <a:cs typeface="Lucida Sans"/>
              </a:rPr>
              <a:t>Ed.,</a:t>
            </a:r>
            <a:r>
              <a:rPr sz="900" spc="40">
                <a:latin typeface="Lucida Sans"/>
                <a:cs typeface="Lucida Sans"/>
              </a:rPr>
              <a:t>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35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  <a:p>
            <a:pPr marR="5080" algn="r">
              <a:lnSpc>
                <a:spcPct val="100000"/>
              </a:lnSpc>
              <a:spcBef>
                <a:spcPts val="204"/>
              </a:spcBef>
            </a:pPr>
            <a:r>
              <a:rPr sz="1200" spc="-114">
                <a:latin typeface="Lucida Sans"/>
                <a:cs typeface="Lucida Sans"/>
              </a:rPr>
              <a:t>33</a:t>
            </a:r>
            <a:endParaRPr sz="1200">
              <a:latin typeface="Lucida Sans"/>
              <a:cs typeface="Lucida San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30">
                <a:latin typeface="Lucida Sans"/>
                <a:cs typeface="Lucida Sans"/>
              </a:rPr>
              <a:t> </a:t>
            </a:r>
            <a:r>
              <a:rPr sz="900" spc="-35"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1828111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77" y="2072827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3660" y="148092"/>
            <a:ext cx="540385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80">
                <a:latin typeface="Arial"/>
                <a:cs typeface="Arial"/>
              </a:rPr>
              <a:t>Link Encryption </a:t>
            </a:r>
            <a:r>
              <a:rPr sz="2200" b="1" spc="-215">
                <a:latin typeface="Arial"/>
                <a:cs typeface="Arial"/>
              </a:rPr>
              <a:t>vs </a:t>
            </a:r>
            <a:r>
              <a:rPr sz="2200" b="1" spc="-45">
                <a:latin typeface="Arial"/>
                <a:cs typeface="Arial"/>
              </a:rPr>
              <a:t>End-to-End</a:t>
            </a:r>
            <a:r>
              <a:rPr sz="2200" b="1" spc="-345">
                <a:latin typeface="Arial"/>
                <a:cs typeface="Arial"/>
              </a:rPr>
              <a:t> </a:t>
            </a:r>
            <a:r>
              <a:rPr sz="2200" b="1" spc="-80">
                <a:latin typeface="Arial"/>
                <a:cs typeface="Arial"/>
              </a:rPr>
              <a:t>Encryption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8188" y="712723"/>
            <a:ext cx="4688205" cy="1681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b="1" spc="-50">
                <a:latin typeface="Arial"/>
                <a:cs typeface="Arial"/>
              </a:rPr>
              <a:t>Link</a:t>
            </a:r>
            <a:r>
              <a:rPr sz="1800" b="1" spc="165"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Encryption</a:t>
            </a:r>
            <a:endParaRPr sz="180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129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15">
                <a:latin typeface="Tahoma"/>
                <a:cs typeface="Tahoma"/>
              </a:rPr>
              <a:t>Encrypt </a:t>
            </a:r>
            <a:r>
              <a:rPr sz="1650" spc="-35">
                <a:latin typeface="Tahoma"/>
                <a:cs typeface="Tahoma"/>
              </a:rPr>
              <a:t>data </a:t>
            </a:r>
            <a:r>
              <a:rPr sz="1650" spc="-70">
                <a:latin typeface="Tahoma"/>
                <a:cs typeface="Tahoma"/>
              </a:rPr>
              <a:t>over </a:t>
            </a:r>
            <a:r>
              <a:rPr sz="1650" spc="-30">
                <a:latin typeface="Tahoma"/>
                <a:cs typeface="Tahoma"/>
              </a:rPr>
              <a:t>individual links </a:t>
            </a:r>
            <a:r>
              <a:rPr sz="1650" spc="-25">
                <a:latin typeface="Tahoma"/>
                <a:cs typeface="Tahoma"/>
              </a:rPr>
              <a:t>in</a:t>
            </a:r>
            <a:r>
              <a:rPr sz="1650" spc="145">
                <a:latin typeface="Tahoma"/>
                <a:cs typeface="Tahoma"/>
              </a:rPr>
              <a:t> </a:t>
            </a:r>
            <a:r>
              <a:rPr sz="1650" spc="-70">
                <a:latin typeface="Tahoma"/>
                <a:cs typeface="Tahoma"/>
              </a:rPr>
              <a:t>network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5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Each </a:t>
            </a:r>
            <a:r>
              <a:rPr sz="1650" spc="-10">
                <a:latin typeface="Tahoma"/>
                <a:cs typeface="Tahoma"/>
              </a:rPr>
              <a:t>link </a:t>
            </a:r>
            <a:r>
              <a:rPr sz="1650" spc="-40">
                <a:latin typeface="Tahoma"/>
                <a:cs typeface="Tahoma"/>
              </a:rPr>
              <a:t>end-point </a:t>
            </a:r>
            <a:r>
              <a:rPr sz="1650" spc="-90">
                <a:latin typeface="Tahoma"/>
                <a:cs typeface="Tahoma"/>
              </a:rPr>
              <a:t>shares </a:t>
            </a:r>
            <a:r>
              <a:rPr sz="1650" spc="-70">
                <a:latin typeface="Tahoma"/>
                <a:cs typeface="Tahoma"/>
              </a:rPr>
              <a:t>a </a:t>
            </a:r>
            <a:r>
              <a:rPr sz="1650" spc="-60">
                <a:latin typeface="Tahoma"/>
                <a:cs typeface="Tahoma"/>
              </a:rPr>
              <a:t>secret</a:t>
            </a:r>
            <a:r>
              <a:rPr sz="1650" spc="-235">
                <a:latin typeface="Tahoma"/>
                <a:cs typeface="Tahoma"/>
              </a:rPr>
              <a:t> </a:t>
            </a:r>
            <a:r>
              <a:rPr sz="1650" spc="-85">
                <a:latin typeface="Tahoma"/>
                <a:cs typeface="Tahoma"/>
              </a:rPr>
              <a:t>key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5">
                <a:latin typeface="Tahoma"/>
                <a:cs typeface="Tahoma"/>
              </a:rPr>
              <a:t>Decrypt/Encrypt </a:t>
            </a:r>
            <a:r>
              <a:rPr sz="1650" spc="-10">
                <a:latin typeface="Tahoma"/>
                <a:cs typeface="Tahoma"/>
              </a:rPr>
              <a:t>at </a:t>
            </a:r>
            <a:r>
              <a:rPr sz="1650" spc="-70">
                <a:latin typeface="Tahoma"/>
                <a:cs typeface="Tahoma"/>
              </a:rPr>
              <a:t>each </a:t>
            </a:r>
            <a:r>
              <a:rPr sz="1650" spc="-65">
                <a:latin typeface="Tahoma"/>
                <a:cs typeface="Tahoma"/>
              </a:rPr>
              <a:t>device </a:t>
            </a:r>
            <a:r>
              <a:rPr sz="1650" spc="-25">
                <a:latin typeface="Tahoma"/>
                <a:cs typeface="Tahoma"/>
              </a:rPr>
              <a:t>in</a:t>
            </a:r>
            <a:r>
              <a:rPr sz="1650" spc="70">
                <a:latin typeface="Tahoma"/>
                <a:cs typeface="Tahoma"/>
              </a:rPr>
              <a:t> </a:t>
            </a:r>
            <a:r>
              <a:rPr sz="1650" spc="-35">
                <a:latin typeface="Tahoma"/>
                <a:cs typeface="Tahoma"/>
              </a:rPr>
              <a:t>path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55">
                <a:latin typeface="Tahoma"/>
                <a:cs typeface="Tahoma"/>
              </a:rPr>
              <a:t>Requires </a:t>
            </a:r>
            <a:r>
              <a:rPr sz="1650" spc="-10">
                <a:latin typeface="Tahoma"/>
                <a:cs typeface="Tahoma"/>
              </a:rPr>
              <a:t>all </a:t>
            </a:r>
            <a:r>
              <a:rPr sz="1650" spc="-35">
                <a:latin typeface="Tahoma"/>
                <a:cs typeface="Tahoma"/>
              </a:rPr>
              <a:t>links/devices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45">
                <a:latin typeface="Tahoma"/>
                <a:cs typeface="Tahoma"/>
              </a:rPr>
              <a:t>support</a:t>
            </a:r>
            <a:r>
              <a:rPr sz="1650" spc="35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encryption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188" y="2699731"/>
            <a:ext cx="4883785" cy="1623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b="1" spc="-20">
                <a:latin typeface="Arial"/>
                <a:cs typeface="Arial"/>
              </a:rPr>
              <a:t>End-to-End</a:t>
            </a:r>
            <a:r>
              <a:rPr sz="1800" b="1" spc="165">
                <a:latin typeface="Arial"/>
                <a:cs typeface="Arial"/>
              </a:rPr>
              <a:t> </a:t>
            </a:r>
            <a:r>
              <a:rPr sz="1800" b="1" spc="-50">
                <a:latin typeface="Arial"/>
                <a:cs typeface="Arial"/>
              </a:rPr>
              <a:t>Encryption</a:t>
            </a:r>
            <a:endParaRPr sz="1800">
              <a:latin typeface="Arial"/>
              <a:cs typeface="Arial"/>
            </a:endParaRPr>
          </a:p>
          <a:p>
            <a:pPr marL="461009" marR="33655" indent="-226060">
              <a:lnSpc>
                <a:spcPct val="104500"/>
              </a:lnSpc>
              <a:spcBef>
                <a:spcPts val="120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15">
                <a:latin typeface="Tahoma"/>
                <a:cs typeface="Tahoma"/>
              </a:rPr>
              <a:t>Encrypt </a:t>
            </a:r>
            <a:r>
              <a:rPr sz="1650" spc="-35">
                <a:latin typeface="Tahoma"/>
                <a:cs typeface="Tahoma"/>
              </a:rPr>
              <a:t>data </a:t>
            </a:r>
            <a:r>
              <a:rPr sz="1650" spc="-10">
                <a:latin typeface="Tahoma"/>
                <a:cs typeface="Tahoma"/>
              </a:rPr>
              <a:t>at </a:t>
            </a:r>
            <a:r>
              <a:rPr sz="1650" spc="-70">
                <a:latin typeface="Tahoma"/>
                <a:cs typeface="Tahoma"/>
              </a:rPr>
              <a:t>network </a:t>
            </a:r>
            <a:r>
              <a:rPr sz="1650" spc="-45">
                <a:latin typeface="Tahoma"/>
                <a:cs typeface="Tahoma"/>
              </a:rPr>
              <a:t>end-points </a:t>
            </a:r>
            <a:r>
              <a:rPr sz="1650" spc="-55">
                <a:latin typeface="Tahoma"/>
                <a:cs typeface="Tahoma"/>
              </a:rPr>
              <a:t>(e.g. hosts </a:t>
            </a:r>
            <a:r>
              <a:rPr sz="1650" spc="-70">
                <a:latin typeface="Tahoma"/>
                <a:cs typeface="Tahoma"/>
              </a:rPr>
              <a:t>or  </a:t>
            </a:r>
            <a:r>
              <a:rPr sz="1650" spc="-30">
                <a:latin typeface="Tahoma"/>
                <a:cs typeface="Tahoma"/>
              </a:rPr>
              <a:t>applications)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Each </a:t>
            </a:r>
            <a:r>
              <a:rPr sz="1650" spc="-35">
                <a:latin typeface="Tahoma"/>
                <a:cs typeface="Tahoma"/>
              </a:rPr>
              <a:t>pair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25">
                <a:latin typeface="Tahoma"/>
                <a:cs typeface="Tahoma"/>
              </a:rPr>
              <a:t>hosts/applications </a:t>
            </a:r>
            <a:r>
              <a:rPr sz="1650" spc="-90">
                <a:latin typeface="Tahoma"/>
                <a:cs typeface="Tahoma"/>
              </a:rPr>
              <a:t>share </a:t>
            </a:r>
            <a:r>
              <a:rPr sz="1650" spc="-70">
                <a:latin typeface="Tahoma"/>
                <a:cs typeface="Tahoma"/>
              </a:rPr>
              <a:t>a </a:t>
            </a:r>
            <a:r>
              <a:rPr sz="1650" spc="-60">
                <a:latin typeface="Tahoma"/>
                <a:cs typeface="Tahoma"/>
              </a:rPr>
              <a:t>secret</a:t>
            </a:r>
            <a:r>
              <a:rPr sz="1650" spc="-150">
                <a:latin typeface="Tahoma"/>
                <a:cs typeface="Tahoma"/>
              </a:rPr>
              <a:t> </a:t>
            </a:r>
            <a:r>
              <a:rPr sz="1650" spc="-80">
                <a:latin typeface="Tahoma"/>
                <a:cs typeface="Tahoma"/>
              </a:rPr>
              <a:t>key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Does </a:t>
            </a:r>
            <a:r>
              <a:rPr sz="1650" spc="-25">
                <a:latin typeface="Tahoma"/>
                <a:cs typeface="Tahoma"/>
              </a:rPr>
              <a:t>not </a:t>
            </a:r>
            <a:r>
              <a:rPr sz="1650" spc="-50">
                <a:latin typeface="Tahoma"/>
                <a:cs typeface="Tahoma"/>
              </a:rPr>
              <a:t>rely </a:t>
            </a:r>
            <a:r>
              <a:rPr sz="1650" spc="-65">
                <a:latin typeface="Tahoma"/>
                <a:cs typeface="Tahoma"/>
              </a:rPr>
              <a:t>on </a:t>
            </a:r>
            <a:r>
              <a:rPr sz="1650" spc="-45">
                <a:latin typeface="Tahoma"/>
                <a:cs typeface="Tahoma"/>
              </a:rPr>
              <a:t>intermediate </a:t>
            </a:r>
            <a:r>
              <a:rPr sz="1650" spc="-70">
                <a:latin typeface="Tahoma"/>
                <a:cs typeface="Tahoma"/>
              </a:rPr>
              <a:t>network</a:t>
            </a:r>
            <a:r>
              <a:rPr sz="1650" spc="195">
                <a:latin typeface="Tahoma"/>
                <a:cs typeface="Tahoma"/>
              </a:rPr>
              <a:t> </a:t>
            </a:r>
            <a:r>
              <a:rPr sz="1650" spc="-70">
                <a:latin typeface="Tahoma"/>
                <a:cs typeface="Tahoma"/>
              </a:rPr>
              <a:t>devices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8242" y="5144100"/>
            <a:ext cx="10795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5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30">
                <a:latin typeface="Lucida Sans"/>
                <a:cs typeface="Lucida Sans"/>
              </a:rPr>
              <a:t> </a:t>
            </a:r>
            <a:r>
              <a:rPr sz="900" spc="-35"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3660" y="5494161"/>
            <a:ext cx="538416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0">
                <a:latin typeface="Arial"/>
                <a:cs typeface="Arial"/>
              </a:rPr>
              <a:t>How </a:t>
            </a:r>
            <a:r>
              <a:rPr sz="2200" b="1" spc="-5">
                <a:latin typeface="Arial"/>
                <a:cs typeface="Arial"/>
              </a:rPr>
              <a:t>Many </a:t>
            </a:r>
            <a:r>
              <a:rPr sz="2200" b="1" spc="-114">
                <a:latin typeface="Arial"/>
                <a:cs typeface="Arial"/>
              </a:rPr>
              <a:t>Keys </a:t>
            </a:r>
            <a:r>
              <a:rPr sz="2200" b="1" spc="-45">
                <a:latin typeface="Arial"/>
                <a:cs typeface="Arial"/>
              </a:rPr>
              <a:t>Need </a:t>
            </a:r>
            <a:r>
              <a:rPr sz="2200" b="1" spc="-40">
                <a:latin typeface="Arial"/>
                <a:cs typeface="Arial"/>
              </a:rPr>
              <a:t>To </a:t>
            </a:r>
            <a:r>
              <a:rPr sz="2200" b="1" spc="-45">
                <a:latin typeface="Arial"/>
                <a:cs typeface="Arial"/>
              </a:rPr>
              <a:t>Be</a:t>
            </a:r>
            <a:r>
              <a:rPr sz="2200" b="1" spc="305">
                <a:latin typeface="Arial"/>
                <a:cs typeface="Arial"/>
              </a:rPr>
              <a:t> </a:t>
            </a:r>
            <a:r>
              <a:rPr sz="2200" b="1" spc="-125">
                <a:latin typeface="Arial"/>
                <a:cs typeface="Arial"/>
              </a:rPr>
              <a:t>Exchanged?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89527" y="7079260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09">
                <a:moveTo>
                  <a:pt x="333716" y="166854"/>
                </a:moveTo>
                <a:lnTo>
                  <a:pt x="327755" y="211212"/>
                </a:lnTo>
                <a:lnTo>
                  <a:pt x="310933" y="251073"/>
                </a:lnTo>
                <a:lnTo>
                  <a:pt x="284841" y="284845"/>
                </a:lnTo>
                <a:lnTo>
                  <a:pt x="251070" y="310937"/>
                </a:lnTo>
                <a:lnTo>
                  <a:pt x="211211" y="327759"/>
                </a:lnTo>
                <a:lnTo>
                  <a:pt x="166856" y="333720"/>
                </a:lnTo>
                <a:lnTo>
                  <a:pt x="122500" y="327759"/>
                </a:lnTo>
                <a:lnTo>
                  <a:pt x="82642" y="310937"/>
                </a:lnTo>
                <a:lnTo>
                  <a:pt x="48872" y="284845"/>
                </a:lnTo>
                <a:lnTo>
                  <a:pt x="22781" y="251073"/>
                </a:lnTo>
                <a:lnTo>
                  <a:pt x="5960" y="211212"/>
                </a:lnTo>
                <a:lnTo>
                  <a:pt x="0" y="166854"/>
                </a:lnTo>
                <a:lnTo>
                  <a:pt x="5960" y="122500"/>
                </a:lnTo>
                <a:lnTo>
                  <a:pt x="22781" y="82643"/>
                </a:lnTo>
                <a:lnTo>
                  <a:pt x="48872" y="48873"/>
                </a:lnTo>
                <a:lnTo>
                  <a:pt x="82642" y="22782"/>
                </a:lnTo>
                <a:lnTo>
                  <a:pt x="122500" y="5960"/>
                </a:lnTo>
                <a:lnTo>
                  <a:pt x="166856" y="0"/>
                </a:lnTo>
                <a:lnTo>
                  <a:pt x="211211" y="5960"/>
                </a:lnTo>
                <a:lnTo>
                  <a:pt x="251070" y="22782"/>
                </a:lnTo>
                <a:lnTo>
                  <a:pt x="284841" y="48873"/>
                </a:lnTo>
                <a:lnTo>
                  <a:pt x="310933" y="82643"/>
                </a:lnTo>
                <a:lnTo>
                  <a:pt x="327755" y="122500"/>
                </a:lnTo>
                <a:lnTo>
                  <a:pt x="333716" y="166854"/>
                </a:lnTo>
                <a:close/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42792" y="6554472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09">
                <a:moveTo>
                  <a:pt x="333723" y="166854"/>
                </a:moveTo>
                <a:lnTo>
                  <a:pt x="327762" y="211209"/>
                </a:lnTo>
                <a:lnTo>
                  <a:pt x="310941" y="251069"/>
                </a:lnTo>
                <a:lnTo>
                  <a:pt x="284850" y="284842"/>
                </a:lnTo>
                <a:lnTo>
                  <a:pt x="251080" y="310937"/>
                </a:lnTo>
                <a:lnTo>
                  <a:pt x="211222" y="327761"/>
                </a:lnTo>
                <a:lnTo>
                  <a:pt x="166869" y="333723"/>
                </a:lnTo>
                <a:lnTo>
                  <a:pt x="122509" y="327761"/>
                </a:lnTo>
                <a:lnTo>
                  <a:pt x="82647" y="310937"/>
                </a:lnTo>
                <a:lnTo>
                  <a:pt x="48875" y="284842"/>
                </a:lnTo>
                <a:lnTo>
                  <a:pt x="22782" y="251069"/>
                </a:lnTo>
                <a:lnTo>
                  <a:pt x="5960" y="211209"/>
                </a:lnTo>
                <a:lnTo>
                  <a:pt x="0" y="166854"/>
                </a:lnTo>
                <a:lnTo>
                  <a:pt x="5960" y="122500"/>
                </a:lnTo>
                <a:lnTo>
                  <a:pt x="22782" y="82643"/>
                </a:lnTo>
                <a:lnTo>
                  <a:pt x="48875" y="48873"/>
                </a:lnTo>
                <a:lnTo>
                  <a:pt x="82647" y="22782"/>
                </a:lnTo>
                <a:lnTo>
                  <a:pt x="122509" y="5960"/>
                </a:lnTo>
                <a:lnTo>
                  <a:pt x="166869" y="0"/>
                </a:lnTo>
                <a:lnTo>
                  <a:pt x="211222" y="5960"/>
                </a:lnTo>
                <a:lnTo>
                  <a:pt x="251080" y="22782"/>
                </a:lnTo>
                <a:lnTo>
                  <a:pt x="284850" y="48873"/>
                </a:lnTo>
                <a:lnTo>
                  <a:pt x="310941" y="82643"/>
                </a:lnTo>
                <a:lnTo>
                  <a:pt x="327762" y="122500"/>
                </a:lnTo>
                <a:lnTo>
                  <a:pt x="333723" y="166854"/>
                </a:lnTo>
                <a:close/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2792" y="7281107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09">
                <a:moveTo>
                  <a:pt x="333723" y="166861"/>
                </a:moveTo>
                <a:lnTo>
                  <a:pt x="327762" y="211217"/>
                </a:lnTo>
                <a:lnTo>
                  <a:pt x="310941" y="251074"/>
                </a:lnTo>
                <a:lnTo>
                  <a:pt x="284850" y="284844"/>
                </a:lnTo>
                <a:lnTo>
                  <a:pt x="251080" y="310935"/>
                </a:lnTo>
                <a:lnTo>
                  <a:pt x="211222" y="327756"/>
                </a:lnTo>
                <a:lnTo>
                  <a:pt x="166869" y="333716"/>
                </a:lnTo>
                <a:lnTo>
                  <a:pt x="122509" y="327756"/>
                </a:lnTo>
                <a:lnTo>
                  <a:pt x="82647" y="310935"/>
                </a:lnTo>
                <a:lnTo>
                  <a:pt x="48875" y="284844"/>
                </a:lnTo>
                <a:lnTo>
                  <a:pt x="22782" y="251074"/>
                </a:lnTo>
                <a:lnTo>
                  <a:pt x="5960" y="211217"/>
                </a:lnTo>
                <a:lnTo>
                  <a:pt x="0" y="166861"/>
                </a:lnTo>
                <a:lnTo>
                  <a:pt x="5960" y="122505"/>
                </a:lnTo>
                <a:lnTo>
                  <a:pt x="22782" y="82646"/>
                </a:lnTo>
                <a:lnTo>
                  <a:pt x="48875" y="48875"/>
                </a:lnTo>
                <a:lnTo>
                  <a:pt x="82647" y="22782"/>
                </a:lnTo>
                <a:lnTo>
                  <a:pt x="122509" y="5960"/>
                </a:lnTo>
                <a:lnTo>
                  <a:pt x="166869" y="0"/>
                </a:lnTo>
                <a:lnTo>
                  <a:pt x="211222" y="5960"/>
                </a:lnTo>
                <a:lnTo>
                  <a:pt x="251080" y="22782"/>
                </a:lnTo>
                <a:lnTo>
                  <a:pt x="284850" y="48875"/>
                </a:lnTo>
                <a:lnTo>
                  <a:pt x="310941" y="82646"/>
                </a:lnTo>
                <a:lnTo>
                  <a:pt x="327762" y="122505"/>
                </a:lnTo>
                <a:lnTo>
                  <a:pt x="333723" y="166861"/>
                </a:lnTo>
                <a:close/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2792" y="8007742"/>
            <a:ext cx="334010" cy="334010"/>
          </a:xfrm>
          <a:custGeom>
            <a:avLst/>
            <a:gdLst/>
            <a:ahLst/>
            <a:cxnLst/>
            <a:rect l="l" t="t" r="r" b="b"/>
            <a:pathLst>
              <a:path w="334010" h="334009">
                <a:moveTo>
                  <a:pt x="333723" y="166860"/>
                </a:moveTo>
                <a:lnTo>
                  <a:pt x="327762" y="211215"/>
                </a:lnTo>
                <a:lnTo>
                  <a:pt x="310941" y="251073"/>
                </a:lnTo>
                <a:lnTo>
                  <a:pt x="284850" y="284843"/>
                </a:lnTo>
                <a:lnTo>
                  <a:pt x="251080" y="310933"/>
                </a:lnTo>
                <a:lnTo>
                  <a:pt x="211222" y="327754"/>
                </a:lnTo>
                <a:lnTo>
                  <a:pt x="166869" y="333715"/>
                </a:lnTo>
                <a:lnTo>
                  <a:pt x="122509" y="327754"/>
                </a:lnTo>
                <a:lnTo>
                  <a:pt x="82647" y="310933"/>
                </a:lnTo>
                <a:lnTo>
                  <a:pt x="48875" y="284843"/>
                </a:lnTo>
                <a:lnTo>
                  <a:pt x="22782" y="251073"/>
                </a:lnTo>
                <a:lnTo>
                  <a:pt x="5960" y="211215"/>
                </a:lnTo>
                <a:lnTo>
                  <a:pt x="0" y="166860"/>
                </a:lnTo>
                <a:lnTo>
                  <a:pt x="5960" y="122504"/>
                </a:lnTo>
                <a:lnTo>
                  <a:pt x="22782" y="82645"/>
                </a:lnTo>
                <a:lnTo>
                  <a:pt x="48875" y="48874"/>
                </a:lnTo>
                <a:lnTo>
                  <a:pt x="82647" y="22782"/>
                </a:lnTo>
                <a:lnTo>
                  <a:pt x="122509" y="5960"/>
                </a:lnTo>
                <a:lnTo>
                  <a:pt x="166869" y="0"/>
                </a:lnTo>
                <a:lnTo>
                  <a:pt x="211222" y="5960"/>
                </a:lnTo>
                <a:lnTo>
                  <a:pt x="251080" y="22782"/>
                </a:lnTo>
                <a:lnTo>
                  <a:pt x="284850" y="48874"/>
                </a:lnTo>
                <a:lnTo>
                  <a:pt x="310941" y="82645"/>
                </a:lnTo>
                <a:lnTo>
                  <a:pt x="327762" y="122504"/>
                </a:lnTo>
                <a:lnTo>
                  <a:pt x="333723" y="166860"/>
                </a:lnTo>
                <a:close/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9464" y="6457586"/>
            <a:ext cx="161925" cy="121285"/>
          </a:xfrm>
          <a:custGeom>
            <a:avLst/>
            <a:gdLst/>
            <a:ahLst/>
            <a:cxnLst/>
            <a:rect l="l" t="t" r="r" b="b"/>
            <a:pathLst>
              <a:path w="161925" h="121284">
                <a:moveTo>
                  <a:pt x="0" y="0"/>
                </a:moveTo>
                <a:lnTo>
                  <a:pt x="161475" y="12111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9464" y="6699793"/>
            <a:ext cx="161925" cy="201930"/>
          </a:xfrm>
          <a:custGeom>
            <a:avLst/>
            <a:gdLst/>
            <a:ahLst/>
            <a:cxnLst/>
            <a:rect l="l" t="t" r="r" b="b"/>
            <a:pathLst>
              <a:path w="161925" h="201929">
                <a:moveTo>
                  <a:pt x="0" y="201860"/>
                </a:moveTo>
                <a:lnTo>
                  <a:pt x="161475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9464" y="8072335"/>
            <a:ext cx="242570" cy="323215"/>
          </a:xfrm>
          <a:custGeom>
            <a:avLst/>
            <a:gdLst/>
            <a:ahLst/>
            <a:cxnLst/>
            <a:rect l="l" t="t" r="r" b="b"/>
            <a:pathLst>
              <a:path w="242569" h="323215">
                <a:moveTo>
                  <a:pt x="0" y="322944"/>
                </a:moveTo>
                <a:lnTo>
                  <a:pt x="242212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79464" y="7466805"/>
            <a:ext cx="242570" cy="363855"/>
          </a:xfrm>
          <a:custGeom>
            <a:avLst/>
            <a:gdLst/>
            <a:ahLst/>
            <a:cxnLst/>
            <a:rect l="l" t="t" r="r" b="b"/>
            <a:pathLst>
              <a:path w="242569" h="363854">
                <a:moveTo>
                  <a:pt x="0" y="0"/>
                </a:moveTo>
                <a:lnTo>
                  <a:pt x="242212" y="363316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25366" y="7386068"/>
            <a:ext cx="282575" cy="565785"/>
          </a:xfrm>
          <a:custGeom>
            <a:avLst/>
            <a:gdLst/>
            <a:ahLst/>
            <a:cxnLst/>
            <a:rect l="l" t="t" r="r" b="b"/>
            <a:pathLst>
              <a:path w="282575" h="565784">
                <a:moveTo>
                  <a:pt x="0" y="565158"/>
                </a:moveTo>
                <a:lnTo>
                  <a:pt x="282579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25366" y="6659432"/>
            <a:ext cx="282575" cy="444500"/>
          </a:xfrm>
          <a:custGeom>
            <a:avLst/>
            <a:gdLst/>
            <a:ahLst/>
            <a:cxnLst/>
            <a:rect l="l" t="t" r="r" b="b"/>
            <a:pathLst>
              <a:path w="282575" h="444500">
                <a:moveTo>
                  <a:pt x="0" y="0"/>
                </a:moveTo>
                <a:lnTo>
                  <a:pt x="282579" y="444053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89693" y="6376850"/>
            <a:ext cx="161925" cy="242570"/>
          </a:xfrm>
          <a:custGeom>
            <a:avLst/>
            <a:gdLst/>
            <a:ahLst/>
            <a:cxnLst/>
            <a:rect l="l" t="t" r="r" b="b"/>
            <a:pathLst>
              <a:path w="161925" h="242570">
                <a:moveTo>
                  <a:pt x="161471" y="0"/>
                </a:moveTo>
                <a:lnTo>
                  <a:pt x="0" y="242207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9693" y="6740168"/>
            <a:ext cx="161925" cy="121285"/>
          </a:xfrm>
          <a:custGeom>
            <a:avLst/>
            <a:gdLst/>
            <a:ahLst/>
            <a:cxnLst/>
            <a:rect l="l" t="t" r="r" b="b"/>
            <a:pathLst>
              <a:path w="161925" h="121284">
                <a:moveTo>
                  <a:pt x="161471" y="121110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63057" y="7466805"/>
            <a:ext cx="888365" cy="0"/>
          </a:xfrm>
          <a:custGeom>
            <a:avLst/>
            <a:gdLst/>
            <a:ahLst/>
            <a:cxnLst/>
            <a:rect l="l" t="t" r="r" b="b"/>
            <a:pathLst>
              <a:path w="888364">
                <a:moveTo>
                  <a:pt x="0" y="0"/>
                </a:moveTo>
                <a:lnTo>
                  <a:pt x="888107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89693" y="807233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471" y="0"/>
                </a:moveTo>
                <a:lnTo>
                  <a:pt x="0" y="16147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89693" y="8314543"/>
            <a:ext cx="161925" cy="201930"/>
          </a:xfrm>
          <a:custGeom>
            <a:avLst/>
            <a:gdLst/>
            <a:ahLst/>
            <a:cxnLst/>
            <a:rect l="l" t="t" r="r" b="b"/>
            <a:pathLst>
              <a:path w="161925" h="201929">
                <a:moveTo>
                  <a:pt x="161471" y="201842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63057" y="8193439"/>
            <a:ext cx="242570" cy="81280"/>
          </a:xfrm>
          <a:custGeom>
            <a:avLst/>
            <a:gdLst/>
            <a:ahLst/>
            <a:cxnLst/>
            <a:rect l="l" t="t" r="r" b="b"/>
            <a:pathLst>
              <a:path w="242570" h="81279">
                <a:moveTo>
                  <a:pt x="242207" y="80737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63057" y="6699793"/>
            <a:ext cx="242570" cy="0"/>
          </a:xfrm>
          <a:custGeom>
            <a:avLst/>
            <a:gdLst/>
            <a:ahLst/>
            <a:cxnLst/>
            <a:rect l="l" t="t" r="r" b="b"/>
            <a:pathLst>
              <a:path w="242570">
                <a:moveTo>
                  <a:pt x="242207" y="0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69415" y="6942015"/>
            <a:ext cx="363855" cy="161925"/>
          </a:xfrm>
          <a:custGeom>
            <a:avLst/>
            <a:gdLst/>
            <a:ahLst/>
            <a:cxnLst/>
            <a:rect l="l" t="t" r="r" b="b"/>
            <a:pathLst>
              <a:path w="363854" h="161925">
                <a:moveTo>
                  <a:pt x="0" y="161471"/>
                </a:moveTo>
                <a:lnTo>
                  <a:pt x="363327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09786" y="7345702"/>
            <a:ext cx="323215" cy="242570"/>
          </a:xfrm>
          <a:custGeom>
            <a:avLst/>
            <a:gdLst/>
            <a:ahLst/>
            <a:cxnLst/>
            <a:rect l="l" t="t" r="r" b="b"/>
            <a:pathLst>
              <a:path w="323214" h="242570">
                <a:moveTo>
                  <a:pt x="322957" y="242207"/>
                </a:moveTo>
                <a:lnTo>
                  <a:pt x="0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17157" y="6699793"/>
            <a:ext cx="323215" cy="201930"/>
          </a:xfrm>
          <a:custGeom>
            <a:avLst/>
            <a:gdLst/>
            <a:ahLst/>
            <a:cxnLst/>
            <a:rect l="l" t="t" r="r" b="b"/>
            <a:pathLst>
              <a:path w="323214" h="201929">
                <a:moveTo>
                  <a:pt x="0" y="201860"/>
                </a:moveTo>
                <a:lnTo>
                  <a:pt x="322942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7157" y="7709018"/>
            <a:ext cx="323215" cy="444500"/>
          </a:xfrm>
          <a:custGeom>
            <a:avLst/>
            <a:gdLst/>
            <a:ahLst/>
            <a:cxnLst/>
            <a:rect l="l" t="t" r="r" b="b"/>
            <a:pathLst>
              <a:path w="323214" h="444500">
                <a:moveTo>
                  <a:pt x="0" y="0"/>
                </a:moveTo>
                <a:lnTo>
                  <a:pt x="322942" y="444049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17157" y="7426433"/>
            <a:ext cx="323215" cy="161925"/>
          </a:xfrm>
          <a:custGeom>
            <a:avLst/>
            <a:gdLst/>
            <a:ahLst/>
            <a:cxnLst/>
            <a:rect l="l" t="t" r="r" b="b"/>
            <a:pathLst>
              <a:path w="323214" h="161925">
                <a:moveTo>
                  <a:pt x="0" y="161475"/>
                </a:moveTo>
                <a:lnTo>
                  <a:pt x="322942" y="0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17157" y="7022750"/>
            <a:ext cx="363855" cy="323215"/>
          </a:xfrm>
          <a:custGeom>
            <a:avLst/>
            <a:gdLst/>
            <a:ahLst/>
            <a:cxnLst/>
            <a:rect l="l" t="t" r="r" b="b"/>
            <a:pathLst>
              <a:path w="363854" h="323215">
                <a:moveTo>
                  <a:pt x="0" y="0"/>
                </a:moveTo>
                <a:lnTo>
                  <a:pt x="363317" y="322951"/>
                </a:lnTo>
              </a:path>
            </a:pathLst>
          </a:custGeom>
          <a:ln w="13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2263248" y="7769570"/>
          <a:ext cx="956944" cy="282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4745">
                <a:tc rowSpan="2"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50" spc="15">
                          <a:latin typeface="Arial"/>
                          <a:cs typeface="Arial"/>
                        </a:rPr>
                        <a:t>SW2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8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6928242" y="10527106"/>
            <a:ext cx="1079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6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740940" y="6524877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SW1</a:t>
            </a:r>
            <a:endParaRPr sz="12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6036" y="7139223"/>
            <a:ext cx="2317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>
                <a:latin typeface="Arial"/>
                <a:cs typeface="Arial"/>
              </a:rPr>
              <a:t>R1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32743" y="7534085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SW4</a:t>
            </a:r>
            <a:endParaRPr sz="12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32743" y="6847815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SW3</a:t>
            </a:r>
            <a:endParaRPr sz="12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89303" y="6614435"/>
            <a:ext cx="2317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>
                <a:latin typeface="Arial"/>
                <a:cs typeface="Arial"/>
              </a:rPr>
              <a:t>R2</a:t>
            </a:r>
            <a:endParaRPr sz="12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89303" y="7341069"/>
            <a:ext cx="2317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>
                <a:latin typeface="Arial"/>
                <a:cs typeface="Arial"/>
              </a:rPr>
              <a:t>R3</a:t>
            </a:r>
            <a:endParaRPr sz="12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89303" y="8067703"/>
            <a:ext cx="2317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10">
                <a:latin typeface="Arial"/>
                <a:cs typeface="Arial"/>
              </a:rPr>
              <a:t>R4</a:t>
            </a:r>
            <a:endParaRPr sz="12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69976" y="8260719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69976" y="7291872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C</a:t>
            </a:r>
            <a:endParaRPr sz="14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269976" y="6767076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B</a:t>
            </a:r>
            <a:endParaRPr sz="1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69976" y="6282662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A</a:t>
            </a:r>
            <a:endParaRPr sz="14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051164" y="7897402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450" spc="5">
                <a:latin typeface="Arial"/>
                <a:cs typeface="Arial"/>
              </a:rPr>
              <a:t>I</a:t>
            </a:r>
            <a:endParaRPr sz="14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05265" y="8139616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SW6</a:t>
            </a:r>
            <a:endParaRPr sz="12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51164" y="8381823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455"/>
              </a:spcBef>
            </a:pPr>
            <a:r>
              <a:rPr sz="1450" spc="15">
                <a:latin typeface="Arial"/>
                <a:cs typeface="Arial"/>
              </a:rPr>
              <a:t>J</a:t>
            </a:r>
            <a:endParaRPr sz="1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405265" y="6565232"/>
            <a:ext cx="484505" cy="242570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229"/>
              </a:spcBef>
            </a:pPr>
            <a:r>
              <a:rPr sz="1250" spc="15">
                <a:latin typeface="Arial"/>
                <a:cs typeface="Arial"/>
              </a:rPr>
              <a:t>SW5</a:t>
            </a:r>
            <a:endParaRPr sz="12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64623" y="6713257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455"/>
              </a:spcBef>
            </a:pPr>
            <a:r>
              <a:rPr sz="1450" spc="25">
                <a:latin typeface="Arial"/>
                <a:cs typeface="Arial"/>
              </a:rPr>
              <a:t>G</a:t>
            </a:r>
            <a:endParaRPr sz="1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64623" y="6201926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F</a:t>
            </a:r>
            <a:endParaRPr sz="1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064623" y="7291872"/>
            <a:ext cx="323215" cy="323215"/>
          </a:xfrm>
          <a:prstGeom prst="rect">
            <a:avLst/>
          </a:prstGeom>
          <a:ln w="13456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455"/>
              </a:spcBef>
            </a:pPr>
            <a:r>
              <a:rPr sz="1450" spc="20">
                <a:latin typeface="Arial"/>
                <a:cs typeface="Arial"/>
              </a:rPr>
              <a:t>H</a:t>
            </a:r>
            <a:endParaRPr sz="1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95299" y="8928368"/>
            <a:ext cx="4268470" cy="9880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0">
                <a:latin typeface="Tahoma"/>
                <a:cs typeface="Tahoma"/>
              </a:rPr>
              <a:t>Link-level</a:t>
            </a:r>
            <a:r>
              <a:rPr sz="1650" spc="-225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encryption?</a:t>
            </a:r>
            <a:endParaRPr sz="16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End-to-end encryption </a:t>
            </a:r>
            <a:r>
              <a:rPr sz="1650" spc="-85">
                <a:latin typeface="Tahoma"/>
                <a:cs typeface="Tahoma"/>
              </a:rPr>
              <a:t>between</a:t>
            </a:r>
            <a:r>
              <a:rPr sz="1650" spc="-100">
                <a:latin typeface="Tahoma"/>
                <a:cs typeface="Tahoma"/>
              </a:rPr>
              <a:t> </a:t>
            </a:r>
            <a:r>
              <a:rPr sz="1650" spc="-45">
                <a:latin typeface="Tahoma"/>
                <a:cs typeface="Tahoma"/>
              </a:rPr>
              <a:t>hosts?</a:t>
            </a:r>
            <a:endParaRPr sz="16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End-to-end encryption </a:t>
            </a:r>
            <a:r>
              <a:rPr sz="1650" spc="-85">
                <a:latin typeface="Tahoma"/>
                <a:cs typeface="Tahoma"/>
              </a:rPr>
              <a:t>between</a:t>
            </a:r>
            <a:r>
              <a:rPr sz="1650" spc="-125">
                <a:latin typeface="Tahoma"/>
                <a:cs typeface="Tahoma"/>
              </a:rPr>
              <a:t> </a:t>
            </a:r>
            <a:r>
              <a:rPr sz="1650" spc="-30">
                <a:latin typeface="Tahoma"/>
                <a:cs typeface="Tahoma"/>
              </a:rPr>
              <a:t>applications?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6928242" y="10527106"/>
            <a:ext cx="10795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8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30">
                <a:latin typeface="Lucida Sans"/>
                <a:cs typeface="Lucida Sans"/>
              </a:rPr>
              <a:t> </a:t>
            </a:r>
            <a:r>
              <a:rPr sz="900" spc="-35"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1828111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77" y="2072827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3660" y="148092"/>
            <a:ext cx="309372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110">
                <a:latin typeface="Arial"/>
                <a:cs typeface="Arial"/>
              </a:rPr>
              <a:t>Exchanging </a:t>
            </a:r>
            <a:r>
              <a:rPr sz="2200" b="1" spc="-65">
                <a:latin typeface="Arial"/>
                <a:cs typeface="Arial"/>
              </a:rPr>
              <a:t>Secret</a:t>
            </a:r>
            <a:r>
              <a:rPr sz="2200" b="1" spc="-85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Keys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98188" y="712723"/>
            <a:ext cx="4909820" cy="1303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b="1" spc="-20">
                <a:latin typeface="Arial"/>
                <a:cs typeface="Arial"/>
              </a:rPr>
              <a:t>Option 1: </a:t>
            </a:r>
            <a:r>
              <a:rPr sz="1800" b="1">
                <a:latin typeface="Arial"/>
                <a:cs typeface="Arial"/>
              </a:rPr>
              <a:t>Manual </a:t>
            </a:r>
            <a:r>
              <a:rPr sz="1800" b="1" spc="-75">
                <a:latin typeface="Arial"/>
                <a:cs typeface="Arial"/>
              </a:rPr>
              <a:t>Exchange </a:t>
            </a:r>
            <a:r>
              <a:rPr sz="1800" b="1" spc="-45">
                <a:latin typeface="Arial"/>
                <a:cs typeface="Arial"/>
              </a:rPr>
              <a:t>of </a:t>
            </a:r>
            <a:r>
              <a:rPr sz="1800" b="1" spc="-15">
                <a:latin typeface="Arial"/>
                <a:cs typeface="Arial"/>
              </a:rPr>
              <a:t>All</a:t>
            </a:r>
            <a:r>
              <a:rPr sz="1800" b="1" spc="15">
                <a:latin typeface="Arial"/>
                <a:cs typeface="Arial"/>
              </a:rPr>
              <a:t> </a:t>
            </a:r>
            <a:r>
              <a:rPr sz="1800" b="1" spc="-75">
                <a:latin typeface="Arial"/>
                <a:cs typeface="Arial"/>
              </a:rPr>
              <a:t>Keys</a:t>
            </a:r>
            <a:endParaRPr sz="1800">
              <a:latin typeface="Arial"/>
              <a:cs typeface="Arial"/>
            </a:endParaRPr>
          </a:p>
          <a:p>
            <a:pPr marL="461009" marR="30480" indent="-226060">
              <a:lnSpc>
                <a:spcPct val="104500"/>
              </a:lnSpc>
              <a:spcBef>
                <a:spcPts val="120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50">
                <a:latin typeface="Tahoma"/>
                <a:cs typeface="Tahoma"/>
              </a:rPr>
              <a:t>All </a:t>
            </a:r>
            <a:r>
              <a:rPr sz="1650" spc="-85">
                <a:latin typeface="Tahoma"/>
                <a:cs typeface="Tahoma"/>
              </a:rPr>
              <a:t>users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60">
                <a:latin typeface="Tahoma"/>
                <a:cs typeface="Tahoma"/>
              </a:rPr>
              <a:t>secret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20">
                <a:latin typeface="Tahoma"/>
                <a:cs typeface="Tahoma"/>
              </a:rPr>
              <a:t>with </a:t>
            </a:r>
            <a:r>
              <a:rPr sz="1650" spc="-15">
                <a:latin typeface="Tahoma"/>
                <a:cs typeface="Tahoma"/>
              </a:rPr>
              <a:t>all </a:t>
            </a:r>
            <a:r>
              <a:rPr sz="1650" spc="-50">
                <a:latin typeface="Tahoma"/>
                <a:cs typeface="Tahoma"/>
              </a:rPr>
              <a:t>other </a:t>
            </a:r>
            <a:r>
              <a:rPr sz="1650" spc="-85">
                <a:latin typeface="Tahoma"/>
                <a:cs typeface="Tahoma"/>
              </a:rPr>
              <a:t>users  </a:t>
            </a:r>
            <a:r>
              <a:rPr sz="1650" spc="-45">
                <a:latin typeface="Tahoma"/>
                <a:cs typeface="Tahoma"/>
              </a:rPr>
              <a:t>manually </a:t>
            </a:r>
            <a:r>
              <a:rPr sz="1650" spc="-55">
                <a:latin typeface="Tahoma"/>
                <a:cs typeface="Tahoma"/>
              </a:rPr>
              <a:t>(e.g.</a:t>
            </a:r>
            <a:r>
              <a:rPr sz="1650" spc="114">
                <a:latin typeface="Tahoma"/>
                <a:cs typeface="Tahoma"/>
              </a:rPr>
              <a:t> </a:t>
            </a:r>
            <a:r>
              <a:rPr sz="1650" spc="-45">
                <a:latin typeface="Tahoma"/>
                <a:cs typeface="Tahoma"/>
              </a:rPr>
              <a:t>face-to-face)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</a:t>
            </a:r>
            <a:r>
              <a:rPr sz="1800" spc="637" baseline="9259">
                <a:latin typeface="Arial Black"/>
                <a:cs typeface="Arial Black"/>
              </a:rPr>
              <a:t> </a:t>
            </a:r>
            <a:r>
              <a:rPr sz="1650" spc="-65">
                <a:latin typeface="Tahoma"/>
                <a:cs typeface="Tahoma"/>
              </a:rPr>
              <a:t>Inconvenient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98188" y="2268200"/>
            <a:ext cx="5434965" cy="1885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b="1" spc="-20">
                <a:latin typeface="Arial"/>
                <a:cs typeface="Arial"/>
              </a:rPr>
              <a:t>Option 2: </a:t>
            </a:r>
            <a:r>
              <a:rPr sz="1800" b="1">
                <a:latin typeface="Arial"/>
                <a:cs typeface="Arial"/>
              </a:rPr>
              <a:t>Manual </a:t>
            </a:r>
            <a:r>
              <a:rPr sz="1800" b="1" spc="-75">
                <a:latin typeface="Arial"/>
                <a:cs typeface="Arial"/>
              </a:rPr>
              <a:t>Exchange </a:t>
            </a:r>
            <a:r>
              <a:rPr sz="1800" b="1" spc="-45">
                <a:latin typeface="Arial"/>
                <a:cs typeface="Arial"/>
              </a:rPr>
              <a:t>of </a:t>
            </a:r>
            <a:r>
              <a:rPr sz="1800" b="1" spc="5">
                <a:latin typeface="Arial"/>
                <a:cs typeface="Arial"/>
              </a:rPr>
              <a:t>Master</a:t>
            </a:r>
            <a:r>
              <a:rPr sz="1800" b="1" spc="25">
                <a:latin typeface="Arial"/>
                <a:cs typeface="Arial"/>
              </a:rPr>
              <a:t> </a:t>
            </a:r>
            <a:r>
              <a:rPr sz="1800" b="1" spc="-75">
                <a:latin typeface="Arial"/>
                <a:cs typeface="Arial"/>
              </a:rPr>
              <a:t>Keys</a:t>
            </a:r>
            <a:endParaRPr sz="1800">
              <a:latin typeface="Arial"/>
              <a:cs typeface="Arial"/>
            </a:endParaRPr>
          </a:p>
          <a:p>
            <a:pPr marL="461009" marR="448309" indent="-226060">
              <a:lnSpc>
                <a:spcPct val="104500"/>
              </a:lnSpc>
              <a:spcBef>
                <a:spcPts val="120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50">
                <a:latin typeface="Tahoma"/>
                <a:cs typeface="Tahoma"/>
              </a:rPr>
              <a:t>All </a:t>
            </a:r>
            <a:r>
              <a:rPr sz="1650" spc="-85">
                <a:latin typeface="Tahoma"/>
                <a:cs typeface="Tahoma"/>
              </a:rPr>
              <a:t>users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60">
                <a:latin typeface="Tahoma"/>
                <a:cs typeface="Tahoma"/>
              </a:rPr>
              <a:t>master </a:t>
            </a:r>
            <a:r>
              <a:rPr sz="1650" spc="-80">
                <a:latin typeface="Tahoma"/>
                <a:cs typeface="Tahoma"/>
              </a:rPr>
              <a:t>key </a:t>
            </a:r>
            <a:r>
              <a:rPr sz="1650" spc="-20">
                <a:latin typeface="Tahoma"/>
                <a:cs typeface="Tahoma"/>
              </a:rPr>
              <a:t>with </a:t>
            </a:r>
            <a:r>
              <a:rPr sz="1650" spc="-40">
                <a:latin typeface="Tahoma"/>
                <a:cs typeface="Tahoma"/>
              </a:rPr>
              <a:t>trusted, </a:t>
            </a:r>
            <a:r>
              <a:rPr sz="1650" spc="-35">
                <a:latin typeface="Tahoma"/>
                <a:cs typeface="Tahoma"/>
              </a:rPr>
              <a:t>central  </a:t>
            </a:r>
            <a:r>
              <a:rPr sz="1650" spc="-30">
                <a:latin typeface="Tahoma"/>
                <a:cs typeface="Tahoma"/>
              </a:rPr>
              <a:t>entity </a:t>
            </a:r>
            <a:r>
              <a:rPr sz="1650" spc="-55">
                <a:latin typeface="Tahoma"/>
                <a:cs typeface="Tahoma"/>
              </a:rPr>
              <a:t>(e.g. </a:t>
            </a:r>
            <a:r>
              <a:rPr sz="1650">
                <a:latin typeface="Tahoma"/>
                <a:cs typeface="Tahoma"/>
              </a:rPr>
              <a:t>Key </a:t>
            </a:r>
            <a:r>
              <a:rPr sz="1650" spc="-15">
                <a:latin typeface="Tahoma"/>
                <a:cs typeface="Tahoma"/>
              </a:rPr>
              <a:t>Distribution</a:t>
            </a:r>
            <a:r>
              <a:rPr sz="1650" spc="235">
                <a:latin typeface="Tahoma"/>
                <a:cs typeface="Tahoma"/>
              </a:rPr>
              <a:t> </a:t>
            </a:r>
            <a:r>
              <a:rPr sz="1650" spc="-35">
                <a:latin typeface="Tahoma"/>
                <a:cs typeface="Tahoma"/>
              </a:rPr>
              <a:t>Centre)</a:t>
            </a:r>
            <a:endParaRPr sz="1650">
              <a:latin typeface="Tahoma"/>
              <a:cs typeface="Tahoma"/>
            </a:endParaRPr>
          </a:p>
          <a:p>
            <a:pPr marL="461009" marR="30480" indent="-226060">
              <a:lnSpc>
                <a:spcPct val="104500"/>
              </a:lnSpc>
              <a:spcBef>
                <a:spcPts val="45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5">
                <a:latin typeface="Tahoma"/>
                <a:cs typeface="Tahoma"/>
              </a:rPr>
              <a:t>Session </a:t>
            </a:r>
            <a:r>
              <a:rPr sz="1650" spc="-85">
                <a:latin typeface="Tahoma"/>
                <a:cs typeface="Tahoma"/>
              </a:rPr>
              <a:t>keys </a:t>
            </a:r>
            <a:r>
              <a:rPr sz="1650" spc="-25">
                <a:latin typeface="Tahoma"/>
                <a:cs typeface="Tahoma"/>
              </a:rPr>
              <a:t>automatically </a:t>
            </a:r>
            <a:r>
              <a:rPr sz="1650" spc="-75">
                <a:latin typeface="Tahoma"/>
                <a:cs typeface="Tahoma"/>
              </a:rPr>
              <a:t>exchanged </a:t>
            </a:r>
            <a:r>
              <a:rPr sz="1650" spc="-85">
                <a:latin typeface="Tahoma"/>
                <a:cs typeface="Tahoma"/>
              </a:rPr>
              <a:t>between users </a:t>
            </a:r>
            <a:r>
              <a:rPr sz="1650" spc="-35">
                <a:latin typeface="Tahoma"/>
                <a:cs typeface="Tahoma"/>
              </a:rPr>
              <a:t>via  </a:t>
            </a:r>
            <a:r>
              <a:rPr sz="1650" spc="110">
                <a:latin typeface="Tahoma"/>
                <a:cs typeface="Tahoma"/>
              </a:rPr>
              <a:t>KDC</a:t>
            </a:r>
            <a:endParaRPr sz="1650">
              <a:latin typeface="Tahoma"/>
              <a:cs typeface="Tahoma"/>
            </a:endParaRPr>
          </a:p>
          <a:p>
            <a:pPr marL="23495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5">
                <a:latin typeface="Tahoma"/>
                <a:cs typeface="Tahoma"/>
              </a:rPr>
              <a:t>Security </a:t>
            </a:r>
            <a:r>
              <a:rPr sz="1650" spc="-60">
                <a:latin typeface="Tahoma"/>
                <a:cs typeface="Tahoma"/>
              </a:rPr>
              <a:t>and </a:t>
            </a:r>
            <a:r>
              <a:rPr sz="1650" spc="-65">
                <a:latin typeface="Tahoma"/>
                <a:cs typeface="Tahoma"/>
              </a:rPr>
              <a:t>performance </a:t>
            </a:r>
            <a:r>
              <a:rPr sz="1650" spc="-35">
                <a:latin typeface="Tahoma"/>
                <a:cs typeface="Tahoma"/>
              </a:rPr>
              <a:t>bottleneck </a:t>
            </a:r>
            <a:r>
              <a:rPr sz="1650" spc="-10">
                <a:latin typeface="Tahoma"/>
                <a:cs typeface="Tahoma"/>
              </a:rPr>
              <a:t>at</a:t>
            </a:r>
            <a:r>
              <a:rPr sz="1650" spc="135">
                <a:latin typeface="Tahoma"/>
                <a:cs typeface="Tahoma"/>
              </a:rPr>
              <a:t> </a:t>
            </a:r>
            <a:r>
              <a:rPr sz="1650" spc="110">
                <a:latin typeface="Tahoma"/>
                <a:cs typeface="Tahoma"/>
              </a:rPr>
              <a:t>KDC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8242" y="5144100"/>
            <a:ext cx="10795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7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30">
                <a:latin typeface="Lucida Sans"/>
                <a:cs typeface="Lucida Sans"/>
              </a:rPr>
              <a:t> </a:t>
            </a:r>
            <a:r>
              <a:rPr sz="900" spc="-35"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8260" y="5316091"/>
            <a:ext cx="5573395" cy="309245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110">
                <a:latin typeface="Arial"/>
                <a:cs typeface="Arial"/>
              </a:rPr>
              <a:t>Exchanging </a:t>
            </a:r>
            <a:r>
              <a:rPr sz="2200" b="1" spc="-65">
                <a:latin typeface="Arial"/>
                <a:cs typeface="Arial"/>
              </a:rPr>
              <a:t>Secret</a:t>
            </a:r>
            <a:r>
              <a:rPr sz="2200" b="1" spc="-20">
                <a:latin typeface="Arial"/>
                <a:cs typeface="Arial"/>
              </a:rPr>
              <a:t> </a:t>
            </a:r>
            <a:r>
              <a:rPr sz="2200" b="1" spc="-114">
                <a:latin typeface="Arial"/>
                <a:cs typeface="Arial"/>
              </a:rPr>
              <a:t>Keys</a:t>
            </a:r>
            <a:endParaRPr sz="2200">
              <a:latin typeface="Arial"/>
              <a:cs typeface="Arial"/>
            </a:endParaRPr>
          </a:p>
          <a:p>
            <a:pPr marL="147955" marR="233045">
              <a:lnSpc>
                <a:spcPts val="2130"/>
              </a:lnSpc>
              <a:spcBef>
                <a:spcPts val="1290"/>
              </a:spcBef>
            </a:pPr>
            <a:r>
              <a:rPr sz="1800" b="1" spc="-20">
                <a:latin typeface="Arial"/>
                <a:cs typeface="Arial"/>
              </a:rPr>
              <a:t>Option 3: </a:t>
            </a:r>
            <a:r>
              <a:rPr sz="1800" b="1" spc="-45">
                <a:latin typeface="Arial"/>
                <a:cs typeface="Arial"/>
              </a:rPr>
              <a:t>Public </a:t>
            </a:r>
            <a:r>
              <a:rPr sz="1800" b="1" spc="-25">
                <a:latin typeface="Arial"/>
                <a:cs typeface="Arial"/>
              </a:rPr>
              <a:t>Key </a:t>
            </a:r>
            <a:r>
              <a:rPr sz="1800" b="1" spc="-55">
                <a:latin typeface="Arial"/>
                <a:cs typeface="Arial"/>
              </a:rPr>
              <a:t>Cryptography </a:t>
            </a:r>
            <a:r>
              <a:rPr sz="1800" b="1" spc="20">
                <a:latin typeface="Arial"/>
                <a:cs typeface="Arial"/>
              </a:rPr>
              <a:t>to </a:t>
            </a:r>
            <a:r>
              <a:rPr sz="1800" b="1" spc="-75">
                <a:latin typeface="Arial"/>
                <a:cs typeface="Arial"/>
              </a:rPr>
              <a:t>Exchange  </a:t>
            </a:r>
            <a:r>
              <a:rPr sz="1800" b="1" spc="-65">
                <a:latin typeface="Arial"/>
                <a:cs typeface="Arial"/>
              </a:rPr>
              <a:t>Secrets</a:t>
            </a:r>
            <a:endParaRPr sz="1800">
              <a:latin typeface="Arial"/>
              <a:cs typeface="Arial"/>
            </a:endParaRPr>
          </a:p>
          <a:p>
            <a:pPr marL="570865" marR="1092200" indent="-226060">
              <a:lnSpc>
                <a:spcPct val="104500"/>
              </a:lnSpc>
              <a:spcBef>
                <a:spcPts val="78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55">
                <a:latin typeface="Tahoma"/>
                <a:cs typeface="Tahoma"/>
              </a:rPr>
              <a:t>Use </a:t>
            </a:r>
            <a:r>
              <a:rPr sz="1650" spc="-45">
                <a:latin typeface="Tahoma"/>
                <a:cs typeface="Tahoma"/>
              </a:rPr>
              <a:t>public-key cryptography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65">
                <a:latin typeface="Tahoma"/>
                <a:cs typeface="Tahoma"/>
              </a:rPr>
              <a:t>securely </a:t>
            </a:r>
            <a:r>
              <a:rPr sz="1650" spc="-60">
                <a:latin typeface="Tahoma"/>
                <a:cs typeface="Tahoma"/>
              </a:rPr>
              <a:t>and  </a:t>
            </a:r>
            <a:r>
              <a:rPr sz="1650" spc="-25">
                <a:latin typeface="Tahoma"/>
                <a:cs typeface="Tahoma"/>
              </a:rPr>
              <a:t>automatically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60">
                <a:latin typeface="Tahoma"/>
                <a:cs typeface="Tahoma"/>
              </a:rPr>
              <a:t>secret</a:t>
            </a:r>
            <a:r>
              <a:rPr sz="1650" spc="200">
                <a:latin typeface="Tahoma"/>
                <a:cs typeface="Tahoma"/>
              </a:rPr>
              <a:t> </a:t>
            </a:r>
            <a:r>
              <a:rPr sz="1650" spc="-90">
                <a:latin typeface="Tahoma"/>
                <a:cs typeface="Tahoma"/>
              </a:rPr>
              <a:t>keys</a:t>
            </a:r>
            <a:endParaRPr sz="1650">
              <a:latin typeface="Tahoma"/>
              <a:cs typeface="Tahoma"/>
            </a:endParaRPr>
          </a:p>
          <a:p>
            <a:pPr marL="570865" marR="139700" indent="-226060">
              <a:lnSpc>
                <a:spcPct val="104500"/>
              </a:lnSpc>
              <a:spcBef>
                <a:spcPts val="459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Example </a:t>
            </a:r>
            <a:r>
              <a:rPr sz="1650" spc="-95">
                <a:latin typeface="Tahoma"/>
                <a:cs typeface="Tahoma"/>
              </a:rPr>
              <a:t>1: </a:t>
            </a:r>
            <a:r>
              <a:rPr sz="1650" spc="-80">
                <a:latin typeface="Tahoma"/>
                <a:cs typeface="Tahoma"/>
              </a:rPr>
              <a:t>user </a:t>
            </a:r>
            <a:r>
              <a:rPr sz="1650" spc="120">
                <a:latin typeface="Tahoma"/>
                <a:cs typeface="Tahoma"/>
              </a:rPr>
              <a:t>A </a:t>
            </a:r>
            <a:r>
              <a:rPr sz="1650" spc="-55">
                <a:latin typeface="Tahoma"/>
                <a:cs typeface="Tahoma"/>
              </a:rPr>
              <a:t>encrypts </a:t>
            </a:r>
            <a:r>
              <a:rPr sz="1650" spc="-60">
                <a:latin typeface="Tahoma"/>
                <a:cs typeface="Tahoma"/>
              </a:rPr>
              <a:t>secret </a:t>
            </a:r>
            <a:r>
              <a:rPr sz="1650" spc="-20">
                <a:latin typeface="Tahoma"/>
                <a:cs typeface="Tahoma"/>
              </a:rPr>
              <a:t>with </a:t>
            </a:r>
            <a:r>
              <a:rPr sz="1650" spc="-80">
                <a:latin typeface="Tahoma"/>
                <a:cs typeface="Tahoma"/>
              </a:rPr>
              <a:t>user </a:t>
            </a:r>
            <a:r>
              <a:rPr sz="1650" spc="50">
                <a:latin typeface="Tahoma"/>
                <a:cs typeface="Tahoma"/>
              </a:rPr>
              <a:t>B’s </a:t>
            </a:r>
            <a:r>
              <a:rPr sz="1650" spc="-25">
                <a:latin typeface="Tahoma"/>
                <a:cs typeface="Tahoma"/>
              </a:rPr>
              <a:t>public  </a:t>
            </a:r>
            <a:r>
              <a:rPr sz="1650" spc="-95">
                <a:latin typeface="Tahoma"/>
                <a:cs typeface="Tahoma"/>
              </a:rPr>
              <a:t>key; </a:t>
            </a:r>
            <a:r>
              <a:rPr sz="1650" spc="-90">
                <a:latin typeface="Tahoma"/>
                <a:cs typeface="Tahoma"/>
              </a:rPr>
              <a:t>sends </a:t>
            </a:r>
            <a:r>
              <a:rPr sz="1650" spc="-10">
                <a:latin typeface="Tahoma"/>
                <a:cs typeface="Tahoma"/>
              </a:rPr>
              <a:t>to</a:t>
            </a:r>
            <a:r>
              <a:rPr sz="1650" spc="-130">
                <a:latin typeface="Tahoma"/>
                <a:cs typeface="Tahoma"/>
              </a:rPr>
              <a:t> </a:t>
            </a:r>
            <a:r>
              <a:rPr sz="1650" spc="135">
                <a:latin typeface="Tahoma"/>
                <a:cs typeface="Tahoma"/>
              </a:rPr>
              <a:t>B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Example </a:t>
            </a:r>
            <a:r>
              <a:rPr sz="1650" spc="-95">
                <a:latin typeface="Tahoma"/>
                <a:cs typeface="Tahoma"/>
              </a:rPr>
              <a:t>2: </a:t>
            </a:r>
            <a:r>
              <a:rPr sz="1650" spc="-30">
                <a:latin typeface="Tahoma"/>
                <a:cs typeface="Tahoma"/>
              </a:rPr>
              <a:t>Diffie-Hellman </a:t>
            </a:r>
            <a:r>
              <a:rPr sz="1650" spc="-60">
                <a:latin typeface="Tahoma"/>
                <a:cs typeface="Tahoma"/>
              </a:rPr>
              <a:t>secret </a:t>
            </a:r>
            <a:r>
              <a:rPr sz="1650" spc="-85">
                <a:latin typeface="Tahoma"/>
                <a:cs typeface="Tahoma"/>
              </a:rPr>
              <a:t>key</a:t>
            </a:r>
            <a:r>
              <a:rPr sz="1650" spc="-90">
                <a:latin typeface="Tahoma"/>
                <a:cs typeface="Tahoma"/>
              </a:rPr>
              <a:t> </a:t>
            </a:r>
            <a:r>
              <a:rPr sz="1650" spc="-75">
                <a:latin typeface="Tahoma"/>
                <a:cs typeface="Tahoma"/>
              </a:rPr>
              <a:t>exchange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Related </a:t>
            </a:r>
            <a:r>
              <a:rPr sz="1650" spc="-85">
                <a:latin typeface="Tahoma"/>
                <a:cs typeface="Tahoma"/>
              </a:rPr>
              <a:t>issue: </a:t>
            </a:r>
            <a:r>
              <a:rPr sz="1650" spc="-45">
                <a:latin typeface="Tahoma"/>
                <a:cs typeface="Tahoma"/>
              </a:rPr>
              <a:t>How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30">
                <a:latin typeface="Tahoma"/>
                <a:cs typeface="Tahoma"/>
              </a:rPr>
              <a:t>obtain </a:t>
            </a:r>
            <a:r>
              <a:rPr sz="1650" spc="-90">
                <a:latin typeface="Tahoma"/>
                <a:cs typeface="Tahoma"/>
              </a:rPr>
              <a:t>someone </a:t>
            </a:r>
            <a:r>
              <a:rPr sz="1650" spc="-55">
                <a:latin typeface="Tahoma"/>
                <a:cs typeface="Tahoma"/>
              </a:rPr>
              <a:t>else’s </a:t>
            </a:r>
            <a:r>
              <a:rPr sz="1650" spc="-30">
                <a:latin typeface="Tahoma"/>
                <a:cs typeface="Tahoma"/>
              </a:rPr>
              <a:t>public</a:t>
            </a:r>
            <a:r>
              <a:rPr sz="1650" spc="10">
                <a:latin typeface="Tahoma"/>
                <a:cs typeface="Tahoma"/>
              </a:rPr>
              <a:t> </a:t>
            </a:r>
            <a:r>
              <a:rPr sz="1650" spc="-60">
                <a:latin typeface="Tahoma"/>
                <a:cs typeface="Tahoma"/>
              </a:rPr>
              <a:t>key?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10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77" y="460319"/>
            <a:ext cx="969010" cy="528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1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828111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2072827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660" y="148092"/>
            <a:ext cx="117030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70">
                <a:latin typeface="Arial"/>
                <a:cs typeface="Arial"/>
              </a:rPr>
              <a:t>Contents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3588" y="930118"/>
            <a:ext cx="339344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65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sz="1650" b="1" spc="8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15">
                <a:solidFill>
                  <a:srgbClr val="CCCCCC"/>
                </a:solidFill>
                <a:latin typeface="Arial"/>
                <a:cs typeface="Arial"/>
              </a:rPr>
              <a:t>Management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3588" y="1556238"/>
            <a:ext cx="4412615" cy="5422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25"/>
              </a:spcBef>
            </a:pPr>
            <a:r>
              <a:rPr sz="1650" b="1" spc="-40">
                <a:latin typeface="Arial"/>
                <a:cs typeface="Arial"/>
              </a:rPr>
              <a:t>Symmetric </a:t>
            </a:r>
            <a:r>
              <a:rPr sz="1650" b="1" spc="-25">
                <a:latin typeface="Arial"/>
                <a:cs typeface="Arial"/>
              </a:rPr>
              <a:t>Key Distribution </a:t>
            </a:r>
            <a:r>
              <a:rPr sz="1650" b="1" spc="-100">
                <a:latin typeface="Arial"/>
                <a:cs typeface="Arial"/>
              </a:rPr>
              <a:t>using </a:t>
            </a:r>
            <a:r>
              <a:rPr sz="1650" b="1" spc="-40">
                <a:latin typeface="Arial"/>
                <a:cs typeface="Arial"/>
              </a:rPr>
              <a:t>Symmetric  </a:t>
            </a:r>
            <a:r>
              <a:rPr sz="1650" b="1" spc="-50"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3588" y="2445108"/>
            <a:ext cx="4527550" cy="19050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25"/>
              </a:spcBef>
            </a:pP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</a:t>
            </a: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100">
                <a:solidFill>
                  <a:srgbClr val="CCCCCC"/>
                </a:solidFill>
                <a:latin typeface="Arial"/>
                <a:cs typeface="Arial"/>
              </a:rPr>
              <a:t>using </a:t>
            </a:r>
            <a:r>
              <a:rPr sz="1650" b="1" spc="-45">
                <a:solidFill>
                  <a:srgbClr val="CCCCCC"/>
                </a:solidFill>
                <a:latin typeface="Arial"/>
                <a:cs typeface="Arial"/>
              </a:rPr>
              <a:t>Asymmetric  </a:t>
            </a:r>
            <a:r>
              <a:rPr sz="1650" b="1" spc="-50">
                <a:solidFill>
                  <a:srgbClr val="CCCCCC"/>
                </a:solidFill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Distribution </a:t>
            </a:r>
            <a:r>
              <a:rPr sz="1650" b="1" spc="-45">
                <a:solidFill>
                  <a:srgbClr val="CCCCCC"/>
                </a:solidFill>
                <a:latin typeface="Arial"/>
                <a:cs typeface="Arial"/>
              </a:rPr>
              <a:t>of Public</a:t>
            </a:r>
            <a:r>
              <a:rPr sz="1650" b="1" spc="10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75">
                <a:solidFill>
                  <a:srgbClr val="CCCCCC"/>
                </a:solidFill>
                <a:latin typeface="Arial"/>
                <a:cs typeface="Arial"/>
              </a:rPr>
              <a:t>Keys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650" b="1" spc="30">
                <a:solidFill>
                  <a:srgbClr val="CCCCCC"/>
                </a:solidFill>
                <a:latin typeface="Arial"/>
                <a:cs typeface="Arial"/>
              </a:rPr>
              <a:t>X.509</a:t>
            </a:r>
            <a:r>
              <a:rPr sz="1650" b="1" spc="14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35">
                <a:solidFill>
                  <a:srgbClr val="CCCCCC"/>
                </a:solidFill>
                <a:latin typeface="Arial"/>
                <a:cs typeface="Arial"/>
              </a:rPr>
              <a:t>Certificates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8242" y="5144100"/>
            <a:ext cx="107950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9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88260" y="5494161"/>
            <a:ext cx="5573395" cy="313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216025">
              <a:lnSpc>
                <a:spcPts val="2740"/>
              </a:lnSpc>
              <a:spcBef>
                <a:spcPts val="95"/>
              </a:spcBef>
            </a:pPr>
            <a:r>
              <a:rPr sz="2200" b="1" spc="-65">
                <a:latin typeface="Arial"/>
                <a:cs typeface="Arial"/>
              </a:rPr>
              <a:t>Symmetric </a:t>
            </a:r>
            <a:r>
              <a:rPr sz="2200" b="1" spc="-50">
                <a:latin typeface="Arial"/>
                <a:cs typeface="Arial"/>
              </a:rPr>
              <a:t>Key </a:t>
            </a:r>
            <a:r>
              <a:rPr sz="2200" b="1" spc="-45">
                <a:latin typeface="Arial"/>
                <a:cs typeface="Arial"/>
              </a:rPr>
              <a:t>Distribution </a:t>
            </a:r>
            <a:r>
              <a:rPr sz="2200" b="1" spc="-145">
                <a:latin typeface="Arial"/>
                <a:cs typeface="Arial"/>
              </a:rPr>
              <a:t>using  </a:t>
            </a:r>
            <a:r>
              <a:rPr sz="2200" b="1" spc="-65">
                <a:latin typeface="Arial"/>
                <a:cs typeface="Arial"/>
              </a:rPr>
              <a:t>Symmetric</a:t>
            </a:r>
            <a:r>
              <a:rPr sz="2200" b="1" spc="185">
                <a:latin typeface="Arial"/>
                <a:cs typeface="Arial"/>
              </a:rPr>
              <a:t> </a:t>
            </a:r>
            <a:r>
              <a:rPr sz="2200" b="1" spc="-80">
                <a:latin typeface="Arial"/>
                <a:cs typeface="Arial"/>
              </a:rPr>
              <a:t>Encryption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969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Objective: </a:t>
            </a:r>
            <a:r>
              <a:rPr sz="1650" spc="-70">
                <a:latin typeface="Tahoma"/>
                <a:cs typeface="Tahoma"/>
              </a:rPr>
              <a:t>two </a:t>
            </a:r>
            <a:r>
              <a:rPr sz="1650" spc="-35">
                <a:latin typeface="Tahoma"/>
                <a:cs typeface="Tahoma"/>
              </a:rPr>
              <a:t>entities </a:t>
            </a:r>
            <a:r>
              <a:rPr sz="1650" spc="-90">
                <a:latin typeface="Tahoma"/>
                <a:cs typeface="Tahoma"/>
              </a:rPr>
              <a:t>share same </a:t>
            </a:r>
            <a:r>
              <a:rPr sz="1650" spc="-60">
                <a:latin typeface="Tahoma"/>
                <a:cs typeface="Tahoma"/>
              </a:rPr>
              <a:t>secret</a:t>
            </a:r>
            <a:r>
              <a:rPr sz="1650" spc="10">
                <a:latin typeface="Tahoma"/>
                <a:cs typeface="Tahoma"/>
              </a:rPr>
              <a:t> </a:t>
            </a:r>
            <a:r>
              <a:rPr sz="1650" spc="-85">
                <a:latin typeface="Tahoma"/>
                <a:cs typeface="Tahoma"/>
              </a:rPr>
              <a:t>key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Principle: </a:t>
            </a:r>
            <a:r>
              <a:rPr sz="1650" spc="-70">
                <a:latin typeface="Tahoma"/>
                <a:cs typeface="Tahoma"/>
              </a:rPr>
              <a:t>change</a:t>
            </a:r>
            <a:r>
              <a:rPr sz="1650" spc="-335">
                <a:latin typeface="Tahoma"/>
                <a:cs typeface="Tahoma"/>
              </a:rPr>
              <a:t>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50">
                <a:latin typeface="Tahoma"/>
                <a:cs typeface="Tahoma"/>
              </a:rPr>
              <a:t>frequently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30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How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70">
                <a:latin typeface="Tahoma"/>
                <a:cs typeface="Tahoma"/>
              </a:rPr>
              <a:t>a </a:t>
            </a:r>
            <a:r>
              <a:rPr sz="1650" spc="-60">
                <a:latin typeface="Tahoma"/>
                <a:cs typeface="Tahoma"/>
              </a:rPr>
              <a:t>secret</a:t>
            </a:r>
            <a:r>
              <a:rPr sz="1650" spc="110">
                <a:latin typeface="Tahoma"/>
                <a:cs typeface="Tahoma"/>
              </a:rPr>
              <a:t> </a:t>
            </a:r>
            <a:r>
              <a:rPr sz="1650" spc="-60">
                <a:latin typeface="Tahoma"/>
                <a:cs typeface="Tahoma"/>
              </a:rPr>
              <a:t>key?</a:t>
            </a:r>
            <a:endParaRPr sz="1650">
              <a:latin typeface="Tahoma"/>
              <a:cs typeface="Tahoma"/>
            </a:endParaRPr>
          </a:p>
          <a:p>
            <a:pPr marL="993775" marR="113030" indent="-271145">
              <a:lnSpc>
                <a:spcPct val="101400"/>
              </a:lnSpc>
              <a:spcBef>
                <a:spcPts val="275"/>
              </a:spcBef>
              <a:buFont typeface="Arial"/>
              <a:buAutoNum type="arabicPeriod"/>
              <a:tabLst>
                <a:tab pos="994410" algn="l"/>
              </a:tabLst>
            </a:pPr>
            <a:r>
              <a:rPr sz="1500" spc="-35">
                <a:latin typeface="Tahoma"/>
                <a:cs typeface="Tahoma"/>
              </a:rPr>
              <a:t>Decentralised </a:t>
            </a:r>
            <a:r>
              <a:rPr sz="1500">
                <a:latin typeface="Tahoma"/>
                <a:cs typeface="Tahoma"/>
              </a:rPr>
              <a:t>Key </a:t>
            </a:r>
            <a:r>
              <a:rPr sz="1500" spc="-15">
                <a:latin typeface="Tahoma"/>
                <a:cs typeface="Tahoma"/>
              </a:rPr>
              <a:t>Distribution: </a:t>
            </a:r>
            <a:r>
              <a:rPr sz="1500" spc="-45">
                <a:latin typeface="Tahoma"/>
                <a:cs typeface="Tahoma"/>
              </a:rPr>
              <a:t>manual </a:t>
            </a:r>
            <a:r>
              <a:rPr sz="1500" spc="-20">
                <a:latin typeface="Tahoma"/>
                <a:cs typeface="Tahoma"/>
              </a:rPr>
              <a:t>distribution </a:t>
            </a:r>
            <a:r>
              <a:rPr sz="1500" spc="-35">
                <a:latin typeface="Tahoma"/>
                <a:cs typeface="Tahoma"/>
              </a:rPr>
              <a:t>of  </a:t>
            </a:r>
            <a:r>
              <a:rPr sz="1500" spc="-50">
                <a:latin typeface="Tahoma"/>
                <a:cs typeface="Tahoma"/>
              </a:rPr>
              <a:t>master </a:t>
            </a:r>
            <a:r>
              <a:rPr sz="1500" spc="-75">
                <a:latin typeface="Tahoma"/>
                <a:cs typeface="Tahoma"/>
              </a:rPr>
              <a:t>keys between </a:t>
            </a:r>
            <a:r>
              <a:rPr sz="1500" spc="-10">
                <a:latin typeface="Tahoma"/>
                <a:cs typeface="Tahoma"/>
              </a:rPr>
              <a:t>all </a:t>
            </a:r>
            <a:r>
              <a:rPr sz="1500" spc="-30">
                <a:latin typeface="Tahoma"/>
                <a:cs typeface="Tahoma"/>
              </a:rPr>
              <a:t>entities, </a:t>
            </a:r>
            <a:r>
              <a:rPr sz="1500" spc="-20">
                <a:latin typeface="Tahoma"/>
                <a:cs typeface="Tahoma"/>
              </a:rPr>
              <a:t>automatic distribution  </a:t>
            </a:r>
            <a:r>
              <a:rPr sz="1500" spc="-35">
                <a:latin typeface="Tahoma"/>
                <a:cs typeface="Tahoma"/>
              </a:rPr>
              <a:t>of </a:t>
            </a:r>
            <a:r>
              <a:rPr sz="1500" spc="-70">
                <a:latin typeface="Tahoma"/>
                <a:cs typeface="Tahoma"/>
              </a:rPr>
              <a:t>session</a:t>
            </a:r>
            <a:r>
              <a:rPr sz="1500" spc="100">
                <a:latin typeface="Tahoma"/>
                <a:cs typeface="Tahoma"/>
              </a:rPr>
              <a:t> </a:t>
            </a:r>
            <a:r>
              <a:rPr sz="1500" spc="-75">
                <a:latin typeface="Tahoma"/>
                <a:cs typeface="Tahoma"/>
              </a:rPr>
              <a:t>keys</a:t>
            </a:r>
            <a:endParaRPr sz="1500">
              <a:latin typeface="Tahoma"/>
              <a:cs typeface="Tahoma"/>
            </a:endParaRPr>
          </a:p>
          <a:p>
            <a:pPr marL="993775" marR="30480" indent="-271145">
              <a:lnSpc>
                <a:spcPct val="101400"/>
              </a:lnSpc>
              <a:buFont typeface="Arial"/>
              <a:buAutoNum type="arabicPeriod"/>
              <a:tabLst>
                <a:tab pos="994410" algn="l"/>
              </a:tabLst>
            </a:pPr>
            <a:r>
              <a:rPr sz="1500">
                <a:latin typeface="Tahoma"/>
                <a:cs typeface="Tahoma"/>
              </a:rPr>
              <a:t>Key </a:t>
            </a:r>
            <a:r>
              <a:rPr sz="1500" spc="-10">
                <a:latin typeface="Tahoma"/>
                <a:cs typeface="Tahoma"/>
              </a:rPr>
              <a:t>Distribution </a:t>
            </a:r>
            <a:r>
              <a:rPr sz="1500" spc="-35">
                <a:latin typeface="Tahoma"/>
                <a:cs typeface="Tahoma"/>
              </a:rPr>
              <a:t>Centre </a:t>
            </a:r>
            <a:r>
              <a:rPr sz="1500" spc="40">
                <a:latin typeface="Tahoma"/>
                <a:cs typeface="Tahoma"/>
              </a:rPr>
              <a:t>(KDC): </a:t>
            </a:r>
            <a:r>
              <a:rPr sz="1500" spc="-45">
                <a:latin typeface="Tahoma"/>
                <a:cs typeface="Tahoma"/>
              </a:rPr>
              <a:t>manual </a:t>
            </a:r>
            <a:r>
              <a:rPr sz="1500" spc="-20">
                <a:latin typeface="Tahoma"/>
                <a:cs typeface="Tahoma"/>
              </a:rPr>
              <a:t>distribution </a:t>
            </a:r>
            <a:r>
              <a:rPr sz="1500" spc="-35">
                <a:latin typeface="Tahoma"/>
                <a:cs typeface="Tahoma"/>
              </a:rPr>
              <a:t>of  </a:t>
            </a:r>
            <a:r>
              <a:rPr sz="1500" spc="-50">
                <a:latin typeface="Tahoma"/>
                <a:cs typeface="Tahoma"/>
              </a:rPr>
              <a:t>master </a:t>
            </a:r>
            <a:r>
              <a:rPr sz="1500" spc="-75">
                <a:latin typeface="Tahoma"/>
                <a:cs typeface="Tahoma"/>
              </a:rPr>
              <a:t>keys </a:t>
            </a:r>
            <a:r>
              <a:rPr sz="1500" spc="-15">
                <a:latin typeface="Tahoma"/>
                <a:cs typeface="Tahoma"/>
              </a:rPr>
              <a:t>with </a:t>
            </a:r>
            <a:r>
              <a:rPr sz="1500" spc="70">
                <a:latin typeface="Tahoma"/>
                <a:cs typeface="Tahoma"/>
              </a:rPr>
              <a:t>KDC, </a:t>
            </a:r>
            <a:r>
              <a:rPr sz="1500" spc="-20">
                <a:latin typeface="Tahoma"/>
                <a:cs typeface="Tahoma"/>
              </a:rPr>
              <a:t>automatic distribution </a:t>
            </a:r>
            <a:r>
              <a:rPr sz="1500" spc="-35">
                <a:latin typeface="Tahoma"/>
                <a:cs typeface="Tahoma"/>
              </a:rPr>
              <a:t>of </a:t>
            </a:r>
            <a:r>
              <a:rPr sz="1500" spc="-70">
                <a:latin typeface="Tahoma"/>
                <a:cs typeface="Tahoma"/>
              </a:rPr>
              <a:t>session  </a:t>
            </a:r>
            <a:r>
              <a:rPr sz="1500" spc="-75">
                <a:latin typeface="Tahoma"/>
                <a:cs typeface="Tahoma"/>
              </a:rPr>
              <a:t>keys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12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1828111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77" y="2072827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8260" y="0"/>
            <a:ext cx="5438775" cy="360426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50">
                <a:latin typeface="Arial"/>
                <a:cs typeface="Arial"/>
              </a:rPr>
              <a:t>Key </a:t>
            </a:r>
            <a:r>
              <a:rPr sz="2200" b="1" spc="-70">
                <a:latin typeface="Arial"/>
                <a:cs typeface="Arial"/>
              </a:rPr>
              <a:t>Hierarchy </a:t>
            </a:r>
            <a:r>
              <a:rPr sz="2200" b="1" spc="-105">
                <a:latin typeface="Arial"/>
                <a:cs typeface="Arial"/>
              </a:rPr>
              <a:t>and</a:t>
            </a:r>
            <a:r>
              <a:rPr sz="2200" b="1" spc="140">
                <a:latin typeface="Arial"/>
                <a:cs typeface="Arial"/>
              </a:rPr>
              <a:t> </a:t>
            </a:r>
            <a:r>
              <a:rPr sz="2200" b="1" spc="-70">
                <a:latin typeface="Arial"/>
                <a:cs typeface="Arial"/>
              </a:rPr>
              <a:t>Lifetimes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15">
                <a:latin typeface="Tahoma"/>
                <a:cs typeface="Tahoma"/>
              </a:rPr>
              <a:t>Master </a:t>
            </a:r>
            <a:r>
              <a:rPr sz="1650" spc="-85">
                <a:latin typeface="Tahoma"/>
                <a:cs typeface="Tahoma"/>
              </a:rPr>
              <a:t>keys </a:t>
            </a:r>
            <a:r>
              <a:rPr sz="1650" spc="-90">
                <a:latin typeface="Tahoma"/>
                <a:cs typeface="Tahoma"/>
              </a:rPr>
              <a:t>used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65">
                <a:latin typeface="Tahoma"/>
                <a:cs typeface="Tahoma"/>
              </a:rPr>
              <a:t>securely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80">
                <a:latin typeface="Tahoma"/>
                <a:cs typeface="Tahoma"/>
              </a:rPr>
              <a:t>session </a:t>
            </a:r>
            <a:r>
              <a:rPr sz="1650" spc="-90">
                <a:latin typeface="Tahoma"/>
                <a:cs typeface="Tahoma"/>
              </a:rPr>
              <a:t>keys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5">
                <a:latin typeface="Tahoma"/>
                <a:cs typeface="Tahoma"/>
              </a:rPr>
              <a:t>Session </a:t>
            </a:r>
            <a:r>
              <a:rPr sz="1650" spc="-85">
                <a:latin typeface="Tahoma"/>
                <a:cs typeface="Tahoma"/>
              </a:rPr>
              <a:t>keys </a:t>
            </a:r>
            <a:r>
              <a:rPr sz="1650" spc="-90">
                <a:latin typeface="Tahoma"/>
                <a:cs typeface="Tahoma"/>
              </a:rPr>
              <a:t>used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65">
                <a:latin typeface="Tahoma"/>
                <a:cs typeface="Tahoma"/>
              </a:rPr>
              <a:t>securely </a:t>
            </a:r>
            <a:r>
              <a:rPr sz="1650" spc="-75">
                <a:latin typeface="Tahoma"/>
                <a:cs typeface="Tahoma"/>
              </a:rPr>
              <a:t>exchange</a:t>
            </a:r>
            <a:r>
              <a:rPr sz="1650" spc="-140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data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0">
                <a:latin typeface="Tahoma"/>
                <a:cs typeface="Tahoma"/>
              </a:rPr>
              <a:t>Change </a:t>
            </a:r>
            <a:r>
              <a:rPr sz="1650" spc="-80">
                <a:latin typeface="Tahoma"/>
                <a:cs typeface="Tahoma"/>
              </a:rPr>
              <a:t>session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25">
                <a:latin typeface="Tahoma"/>
                <a:cs typeface="Tahoma"/>
              </a:rPr>
              <a:t>automatically </a:t>
            </a:r>
            <a:r>
              <a:rPr sz="1650" spc="-60">
                <a:latin typeface="Tahoma"/>
                <a:cs typeface="Tahoma"/>
              </a:rPr>
              <a:t>and</a:t>
            </a:r>
            <a:r>
              <a:rPr sz="1650" spc="195">
                <a:latin typeface="Tahoma"/>
                <a:cs typeface="Tahoma"/>
              </a:rPr>
              <a:t> </a:t>
            </a:r>
            <a:r>
              <a:rPr sz="1650" spc="-55">
                <a:latin typeface="Tahoma"/>
                <a:cs typeface="Tahoma"/>
              </a:rPr>
              <a:t>regularly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0">
                <a:latin typeface="Tahoma"/>
                <a:cs typeface="Tahoma"/>
              </a:rPr>
              <a:t>Change master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45">
                <a:latin typeface="Tahoma"/>
                <a:cs typeface="Tahoma"/>
              </a:rPr>
              <a:t>manually </a:t>
            </a:r>
            <a:r>
              <a:rPr sz="1650" spc="-65">
                <a:latin typeface="Tahoma"/>
                <a:cs typeface="Tahoma"/>
              </a:rPr>
              <a:t>and</a:t>
            </a:r>
            <a:r>
              <a:rPr sz="1650" spc="180">
                <a:latin typeface="Tahoma"/>
                <a:cs typeface="Tahoma"/>
              </a:rPr>
              <a:t> </a:t>
            </a:r>
            <a:r>
              <a:rPr sz="1650" spc="-65">
                <a:latin typeface="Tahoma"/>
                <a:cs typeface="Tahoma"/>
              </a:rPr>
              <a:t>seldom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30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5">
                <a:latin typeface="Tahoma"/>
                <a:cs typeface="Tahoma"/>
              </a:rPr>
              <a:t>Session </a:t>
            </a:r>
            <a:r>
              <a:rPr sz="1650" spc="-80">
                <a:latin typeface="Tahoma"/>
                <a:cs typeface="Tahoma"/>
              </a:rPr>
              <a:t>key</a:t>
            </a:r>
            <a:r>
              <a:rPr sz="1650" spc="-125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lifetime:</a:t>
            </a:r>
            <a:endParaRPr sz="1650">
              <a:latin typeface="Tahoma"/>
              <a:cs typeface="Tahoma"/>
            </a:endParaRPr>
          </a:p>
          <a:p>
            <a:pPr marL="993775" marR="42545" indent="-209550">
              <a:lnSpc>
                <a:spcPct val="101400"/>
              </a:lnSpc>
              <a:spcBef>
                <a:spcPts val="27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40">
                <a:latin typeface="Tahoma"/>
                <a:cs typeface="Tahoma"/>
              </a:rPr>
              <a:t>Shorter </a:t>
            </a:r>
            <a:r>
              <a:rPr sz="1500" spc="-25">
                <a:latin typeface="Tahoma"/>
                <a:cs typeface="Tahoma"/>
              </a:rPr>
              <a:t>lifetime </a:t>
            </a:r>
            <a:r>
              <a:rPr sz="1500" spc="-35">
                <a:latin typeface="Tahoma"/>
                <a:cs typeface="Tahoma"/>
              </a:rPr>
              <a:t>is </a:t>
            </a:r>
            <a:r>
              <a:rPr sz="1500" spc="-75">
                <a:latin typeface="Tahoma"/>
                <a:cs typeface="Tahoma"/>
              </a:rPr>
              <a:t>more secure; </a:t>
            </a:r>
            <a:r>
              <a:rPr sz="1500" spc="-20">
                <a:latin typeface="Tahoma"/>
                <a:cs typeface="Tahoma"/>
              </a:rPr>
              <a:t>but </a:t>
            </a:r>
            <a:r>
              <a:rPr sz="1500" spc="-60">
                <a:latin typeface="Tahoma"/>
                <a:cs typeface="Tahoma"/>
              </a:rPr>
              <a:t>increases </a:t>
            </a:r>
            <a:r>
              <a:rPr sz="1500" spc="-65">
                <a:latin typeface="Tahoma"/>
                <a:cs typeface="Tahoma"/>
              </a:rPr>
              <a:t>overhead  </a:t>
            </a:r>
            <a:r>
              <a:rPr sz="1500" spc="-35">
                <a:latin typeface="Tahoma"/>
                <a:cs typeface="Tahoma"/>
              </a:rPr>
              <a:t>of</a:t>
            </a:r>
            <a:r>
              <a:rPr sz="1500" spc="30">
                <a:latin typeface="Tahoma"/>
                <a:cs typeface="Tahoma"/>
              </a:rPr>
              <a:t> </a:t>
            </a:r>
            <a:r>
              <a:rPr sz="1500" spc="-70">
                <a:latin typeface="Tahoma"/>
                <a:cs typeface="Tahoma"/>
              </a:rPr>
              <a:t>exchanges</a:t>
            </a:r>
            <a:endParaRPr sz="1500">
              <a:latin typeface="Tahoma"/>
              <a:cs typeface="Tahoma"/>
            </a:endParaRPr>
          </a:p>
          <a:p>
            <a:pPr marL="993775" marR="30480" indent="-209550">
              <a:lnSpc>
                <a:spcPct val="101400"/>
              </a:lnSpc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40">
                <a:latin typeface="Tahoma"/>
                <a:cs typeface="Tahoma"/>
              </a:rPr>
              <a:t>Connection-oriented </a:t>
            </a:r>
            <a:r>
              <a:rPr sz="1500" spc="-30">
                <a:latin typeface="Tahoma"/>
                <a:cs typeface="Tahoma"/>
              </a:rPr>
              <a:t>protocols </a:t>
            </a:r>
            <a:r>
              <a:rPr sz="1500" spc="-50">
                <a:latin typeface="Tahoma"/>
                <a:cs typeface="Tahoma"/>
              </a:rPr>
              <a:t>(e.g. </a:t>
            </a:r>
            <a:r>
              <a:rPr sz="1500" spc="55">
                <a:latin typeface="Tahoma"/>
                <a:cs typeface="Tahoma"/>
              </a:rPr>
              <a:t>TCP): </a:t>
            </a:r>
            <a:r>
              <a:rPr sz="1500" spc="-85">
                <a:latin typeface="Tahoma"/>
                <a:cs typeface="Tahoma"/>
              </a:rPr>
              <a:t>new </a:t>
            </a:r>
            <a:r>
              <a:rPr sz="1500" spc="-70">
                <a:latin typeface="Tahoma"/>
                <a:cs typeface="Tahoma"/>
              </a:rPr>
              <a:t>session  key </a:t>
            </a:r>
            <a:r>
              <a:rPr sz="1500" spc="-45">
                <a:latin typeface="Tahoma"/>
                <a:cs typeface="Tahoma"/>
              </a:rPr>
              <a:t>for </a:t>
            </a:r>
            <a:r>
              <a:rPr sz="1500" spc="-60">
                <a:latin typeface="Tahoma"/>
                <a:cs typeface="Tahoma"/>
              </a:rPr>
              <a:t>each</a:t>
            </a:r>
            <a:r>
              <a:rPr sz="1500" spc="210">
                <a:latin typeface="Tahoma"/>
                <a:cs typeface="Tahoma"/>
              </a:rPr>
              <a:t> </a:t>
            </a:r>
            <a:r>
              <a:rPr sz="1500" spc="-35">
                <a:latin typeface="Tahoma"/>
                <a:cs typeface="Tahoma"/>
              </a:rPr>
              <a:t>connection</a:t>
            </a:r>
            <a:endParaRPr sz="1500">
              <a:latin typeface="Tahoma"/>
              <a:cs typeface="Tahoma"/>
            </a:endParaRPr>
          </a:p>
          <a:p>
            <a:pPr marL="993775" marR="38100" indent="-209550">
              <a:lnSpc>
                <a:spcPct val="101400"/>
              </a:lnSpc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45">
                <a:latin typeface="Tahoma"/>
                <a:cs typeface="Tahoma"/>
              </a:rPr>
              <a:t>Connection-less </a:t>
            </a:r>
            <a:r>
              <a:rPr sz="1500" spc="-30">
                <a:latin typeface="Tahoma"/>
                <a:cs typeface="Tahoma"/>
              </a:rPr>
              <a:t>protocols </a:t>
            </a:r>
            <a:r>
              <a:rPr sz="1500" spc="-50">
                <a:latin typeface="Tahoma"/>
                <a:cs typeface="Tahoma"/>
              </a:rPr>
              <a:t>(e.g. </a:t>
            </a:r>
            <a:r>
              <a:rPr sz="1500" spc="45">
                <a:latin typeface="Tahoma"/>
                <a:cs typeface="Tahoma"/>
              </a:rPr>
              <a:t>UDP/IP): </a:t>
            </a:r>
            <a:r>
              <a:rPr sz="1500" spc="-60">
                <a:latin typeface="Tahoma"/>
                <a:cs typeface="Tahoma"/>
              </a:rPr>
              <a:t>change </a:t>
            </a:r>
            <a:r>
              <a:rPr sz="1500" spc="-35">
                <a:latin typeface="Tahoma"/>
                <a:cs typeface="Tahoma"/>
              </a:rPr>
              <a:t>after  </a:t>
            </a:r>
            <a:r>
              <a:rPr sz="1500" spc="-45">
                <a:latin typeface="Tahoma"/>
                <a:cs typeface="Tahoma"/>
              </a:rPr>
              <a:t>fixed </a:t>
            </a:r>
            <a:r>
              <a:rPr sz="1500" spc="-30">
                <a:latin typeface="Tahoma"/>
                <a:cs typeface="Tahoma"/>
              </a:rPr>
              <a:t>period </a:t>
            </a:r>
            <a:r>
              <a:rPr sz="1500" spc="-65">
                <a:latin typeface="Tahoma"/>
                <a:cs typeface="Tahoma"/>
              </a:rPr>
              <a:t>or </a:t>
            </a:r>
            <a:r>
              <a:rPr sz="1500" spc="-30">
                <a:latin typeface="Tahoma"/>
                <a:cs typeface="Tahoma"/>
              </a:rPr>
              <a:t>certain </a:t>
            </a:r>
            <a:r>
              <a:rPr sz="1500" spc="-50">
                <a:latin typeface="Tahoma"/>
                <a:cs typeface="Tahoma"/>
              </a:rPr>
              <a:t>number </a:t>
            </a:r>
            <a:r>
              <a:rPr sz="1500" spc="-35">
                <a:latin typeface="Tahoma"/>
                <a:cs typeface="Tahoma"/>
              </a:rPr>
              <a:t>of </a:t>
            </a:r>
            <a:r>
              <a:rPr sz="1500" spc="-50">
                <a:latin typeface="Tahoma"/>
                <a:cs typeface="Tahoma"/>
              </a:rPr>
              <a:t>packets</a:t>
            </a:r>
            <a:r>
              <a:rPr sz="1500" spc="85">
                <a:latin typeface="Tahoma"/>
                <a:cs typeface="Tahoma"/>
              </a:rPr>
              <a:t> </a:t>
            </a:r>
            <a:r>
              <a:rPr sz="1500" spc="-55">
                <a:latin typeface="Tahoma"/>
                <a:cs typeface="Tahoma"/>
              </a:rPr>
              <a:t>sent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11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8260" y="5316379"/>
            <a:ext cx="5342890" cy="314071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10">
                <a:latin typeface="Arial"/>
                <a:cs typeface="Arial"/>
              </a:rPr>
              <a:t>Notation</a:t>
            </a:r>
            <a:endParaRPr sz="2200">
              <a:latin typeface="Arial"/>
              <a:cs typeface="Arial"/>
            </a:endParaRPr>
          </a:p>
          <a:p>
            <a:pPr marL="344805" algn="just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0">
                <a:latin typeface="Tahoma"/>
                <a:cs typeface="Tahoma"/>
              </a:rPr>
              <a:t>End-systems: </a:t>
            </a:r>
            <a:r>
              <a:rPr sz="1650" i="1" spc="5">
                <a:latin typeface="Arial"/>
                <a:cs typeface="Arial"/>
              </a:rPr>
              <a:t>A </a:t>
            </a:r>
            <a:r>
              <a:rPr sz="1650" spc="-60">
                <a:latin typeface="Tahoma"/>
                <a:cs typeface="Tahoma"/>
              </a:rPr>
              <a:t>and </a:t>
            </a:r>
            <a:r>
              <a:rPr sz="1650" i="1" spc="50">
                <a:latin typeface="Arial"/>
                <a:cs typeface="Arial"/>
              </a:rPr>
              <a:t>B</a:t>
            </a:r>
            <a:r>
              <a:rPr sz="1650" spc="50">
                <a:latin typeface="Tahoma"/>
                <a:cs typeface="Tahoma"/>
              </a:rPr>
              <a:t>, </a:t>
            </a:r>
            <a:r>
              <a:rPr sz="1650" spc="-35">
                <a:latin typeface="Tahoma"/>
                <a:cs typeface="Tahoma"/>
              </a:rPr>
              <a:t>identified </a:t>
            </a:r>
            <a:r>
              <a:rPr sz="1650" spc="-80">
                <a:latin typeface="Tahoma"/>
                <a:cs typeface="Tahoma"/>
              </a:rPr>
              <a:t>by </a:t>
            </a:r>
            <a:r>
              <a:rPr sz="1650" i="1" spc="25">
                <a:latin typeface="Arial"/>
                <a:cs typeface="Arial"/>
              </a:rPr>
              <a:t>ID</a:t>
            </a:r>
            <a:r>
              <a:rPr sz="1800" i="1" spc="37" baseline="-11574">
                <a:latin typeface="Arial"/>
                <a:cs typeface="Arial"/>
              </a:rPr>
              <a:t>A </a:t>
            </a:r>
            <a:r>
              <a:rPr sz="1650" spc="-60">
                <a:latin typeface="Tahoma"/>
                <a:cs typeface="Tahoma"/>
              </a:rPr>
              <a:t>and</a:t>
            </a:r>
            <a:r>
              <a:rPr sz="1650" spc="-160">
                <a:latin typeface="Tahoma"/>
                <a:cs typeface="Tahoma"/>
              </a:rPr>
              <a:t> </a:t>
            </a:r>
            <a:r>
              <a:rPr sz="1650" i="1" spc="25">
                <a:latin typeface="Arial"/>
                <a:cs typeface="Arial"/>
              </a:rPr>
              <a:t>ID</a:t>
            </a:r>
            <a:r>
              <a:rPr sz="1800" i="1" spc="37" baseline="-11574">
                <a:latin typeface="Arial"/>
                <a:cs typeface="Arial"/>
              </a:rPr>
              <a:t>B</a:t>
            </a:r>
            <a:endParaRPr sz="1800" baseline="-11574">
              <a:latin typeface="Arial"/>
              <a:cs typeface="Arial"/>
            </a:endParaRPr>
          </a:p>
          <a:p>
            <a:pPr marL="344805" marR="1569085" algn="just">
              <a:lnSpc>
                <a:spcPct val="123400"/>
              </a:lnSpc>
              <a:spcBef>
                <a:spcPts val="8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15">
                <a:latin typeface="Tahoma"/>
                <a:cs typeface="Tahoma"/>
              </a:rPr>
              <a:t>Master </a:t>
            </a:r>
            <a:r>
              <a:rPr sz="1650" spc="-80">
                <a:latin typeface="Tahoma"/>
                <a:cs typeface="Tahoma"/>
              </a:rPr>
              <a:t>key </a:t>
            </a:r>
            <a:r>
              <a:rPr sz="1650" spc="-75">
                <a:latin typeface="Tahoma"/>
                <a:cs typeface="Tahoma"/>
              </a:rPr>
              <a:t>(between </a:t>
            </a:r>
            <a:r>
              <a:rPr sz="1650" i="1" spc="5">
                <a:latin typeface="Arial"/>
                <a:cs typeface="Arial"/>
              </a:rPr>
              <a:t>A </a:t>
            </a:r>
            <a:r>
              <a:rPr sz="1650" spc="-60">
                <a:latin typeface="Tahoma"/>
                <a:cs typeface="Tahoma"/>
              </a:rPr>
              <a:t>and </a:t>
            </a:r>
            <a:r>
              <a:rPr sz="1650" i="1" spc="10">
                <a:latin typeface="Arial"/>
                <a:cs typeface="Arial"/>
              </a:rPr>
              <a:t>B</a:t>
            </a:r>
            <a:r>
              <a:rPr sz="1650" spc="10">
                <a:latin typeface="Tahoma"/>
                <a:cs typeface="Tahoma"/>
              </a:rPr>
              <a:t>): </a:t>
            </a:r>
            <a:r>
              <a:rPr sz="1650" i="1" spc="40">
                <a:latin typeface="Arial"/>
                <a:cs typeface="Arial"/>
              </a:rPr>
              <a:t>K</a:t>
            </a:r>
            <a:r>
              <a:rPr sz="1800" i="1" spc="60" baseline="-11574">
                <a:latin typeface="Arial"/>
                <a:cs typeface="Arial"/>
              </a:rPr>
              <a:t>m </a:t>
            </a:r>
            <a:r>
              <a:rPr sz="1800" i="1" spc="60" baseline="9259">
                <a:latin typeface="Arial"/>
                <a:cs typeface="Arial"/>
              </a:rPr>
              <a:t> </a:t>
            </a: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15">
                <a:latin typeface="Tahoma"/>
                <a:cs typeface="Tahoma"/>
              </a:rPr>
              <a:t>Master </a:t>
            </a:r>
            <a:r>
              <a:rPr sz="1650" spc="-85">
                <a:latin typeface="Tahoma"/>
                <a:cs typeface="Tahoma"/>
              </a:rPr>
              <a:t>keys </a:t>
            </a:r>
            <a:r>
              <a:rPr sz="1650" spc="-35">
                <a:latin typeface="Tahoma"/>
                <a:cs typeface="Tahoma"/>
              </a:rPr>
              <a:t>specific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90">
                <a:latin typeface="Tahoma"/>
                <a:cs typeface="Tahoma"/>
              </a:rPr>
              <a:t>user: </a:t>
            </a:r>
            <a:r>
              <a:rPr sz="1650" i="1" spc="15">
                <a:latin typeface="Arial"/>
                <a:cs typeface="Arial"/>
              </a:rPr>
              <a:t>K</a:t>
            </a:r>
            <a:r>
              <a:rPr sz="1800" i="1" spc="22" baseline="-11574">
                <a:latin typeface="Arial"/>
                <a:cs typeface="Arial"/>
              </a:rPr>
              <a:t>a</a:t>
            </a:r>
            <a:r>
              <a:rPr sz="1650" spc="15">
                <a:latin typeface="Tahoma"/>
                <a:cs typeface="Tahoma"/>
              </a:rPr>
              <a:t>, </a:t>
            </a:r>
            <a:r>
              <a:rPr sz="1650" i="1" spc="25">
                <a:latin typeface="Arial"/>
                <a:cs typeface="Arial"/>
              </a:rPr>
              <a:t>K</a:t>
            </a:r>
            <a:r>
              <a:rPr sz="1800" i="1" spc="37" baseline="-11574">
                <a:latin typeface="Arial"/>
                <a:cs typeface="Arial"/>
              </a:rPr>
              <a:t>b </a:t>
            </a:r>
            <a:r>
              <a:rPr sz="1800" i="1" spc="37" baseline="9259">
                <a:latin typeface="Arial"/>
                <a:cs typeface="Arial"/>
              </a:rPr>
              <a:t> </a:t>
            </a: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5">
                <a:latin typeface="Tahoma"/>
                <a:cs typeface="Tahoma"/>
              </a:rPr>
              <a:t>Session </a:t>
            </a:r>
            <a:r>
              <a:rPr sz="1650" spc="-80">
                <a:latin typeface="Tahoma"/>
                <a:cs typeface="Tahoma"/>
              </a:rPr>
              <a:t>key </a:t>
            </a:r>
            <a:r>
              <a:rPr sz="1650" spc="-75">
                <a:latin typeface="Tahoma"/>
                <a:cs typeface="Tahoma"/>
              </a:rPr>
              <a:t>(between </a:t>
            </a:r>
            <a:r>
              <a:rPr sz="1650" i="1" spc="5">
                <a:latin typeface="Arial"/>
                <a:cs typeface="Arial"/>
              </a:rPr>
              <a:t>A </a:t>
            </a:r>
            <a:r>
              <a:rPr sz="1650" spc="-60">
                <a:latin typeface="Tahoma"/>
                <a:cs typeface="Tahoma"/>
              </a:rPr>
              <a:t>and </a:t>
            </a:r>
            <a:r>
              <a:rPr sz="1650" i="1" spc="10">
                <a:latin typeface="Arial"/>
                <a:cs typeface="Arial"/>
              </a:rPr>
              <a:t>B</a:t>
            </a:r>
            <a:r>
              <a:rPr sz="1650" spc="10">
                <a:latin typeface="Tahoma"/>
                <a:cs typeface="Tahoma"/>
              </a:rPr>
              <a:t>): </a:t>
            </a:r>
            <a:r>
              <a:rPr sz="1650" i="1" spc="-25">
                <a:latin typeface="Arial"/>
                <a:cs typeface="Arial"/>
              </a:rPr>
              <a:t>K</a:t>
            </a:r>
            <a:r>
              <a:rPr sz="1800" i="1" spc="-37" baseline="-11574">
                <a:latin typeface="Arial"/>
                <a:cs typeface="Arial"/>
              </a:rPr>
              <a:t>s </a:t>
            </a:r>
            <a:r>
              <a:rPr sz="1800" i="1" spc="-37" baseline="9259">
                <a:latin typeface="Arial"/>
                <a:cs typeface="Arial"/>
              </a:rPr>
              <a:t> </a:t>
            </a: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Nonce </a:t>
            </a:r>
            <a:r>
              <a:rPr sz="1650" spc="-75">
                <a:latin typeface="Tahoma"/>
                <a:cs typeface="Tahoma"/>
              </a:rPr>
              <a:t>values: </a:t>
            </a:r>
            <a:r>
              <a:rPr sz="1650" i="1" spc="-30">
                <a:latin typeface="Arial"/>
                <a:cs typeface="Arial"/>
              </a:rPr>
              <a:t>N</a:t>
            </a:r>
            <a:r>
              <a:rPr sz="1800" spc="-44" baseline="-11574">
                <a:latin typeface="Lucida Sans"/>
                <a:cs typeface="Lucida Sans"/>
              </a:rPr>
              <a:t>1</a:t>
            </a:r>
            <a:r>
              <a:rPr sz="1650" spc="-30">
                <a:latin typeface="Tahoma"/>
                <a:cs typeface="Tahoma"/>
              </a:rPr>
              <a:t>,</a:t>
            </a:r>
            <a:r>
              <a:rPr sz="1650" spc="-300">
                <a:latin typeface="Tahoma"/>
                <a:cs typeface="Tahoma"/>
              </a:rPr>
              <a:t> </a:t>
            </a:r>
            <a:r>
              <a:rPr sz="1650" i="1" spc="-65">
                <a:latin typeface="Arial"/>
                <a:cs typeface="Arial"/>
              </a:rPr>
              <a:t>N</a:t>
            </a:r>
            <a:r>
              <a:rPr sz="1800" spc="-97" baseline="-11574">
                <a:latin typeface="Lucida Sans"/>
                <a:cs typeface="Lucida Sans"/>
              </a:rPr>
              <a:t>2</a:t>
            </a:r>
            <a:endParaRPr sz="1800" baseline="-11574">
              <a:latin typeface="Lucida Sans"/>
              <a:cs typeface="Lucida Sans"/>
            </a:endParaRPr>
          </a:p>
          <a:p>
            <a:pPr marL="784860">
              <a:lnSpc>
                <a:spcPct val="100000"/>
              </a:lnSpc>
              <a:spcBef>
                <a:spcPts val="300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30">
                <a:latin typeface="Tahoma"/>
                <a:cs typeface="Tahoma"/>
              </a:rPr>
              <a:t>Number </a:t>
            </a:r>
            <a:r>
              <a:rPr sz="1500" spc="-75">
                <a:latin typeface="Tahoma"/>
                <a:cs typeface="Tahoma"/>
              </a:rPr>
              <a:t>used </a:t>
            </a:r>
            <a:r>
              <a:rPr sz="1500" spc="-35">
                <a:latin typeface="Tahoma"/>
                <a:cs typeface="Tahoma"/>
              </a:rPr>
              <a:t>only</a:t>
            </a:r>
            <a:r>
              <a:rPr sz="1500" spc="270">
                <a:latin typeface="Tahoma"/>
                <a:cs typeface="Tahoma"/>
              </a:rPr>
              <a:t> </a:t>
            </a:r>
            <a:r>
              <a:rPr sz="1500" spc="-60">
                <a:latin typeface="Tahoma"/>
                <a:cs typeface="Tahoma"/>
              </a:rPr>
              <a:t>once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-20">
                <a:latin typeface="Tahoma"/>
                <a:cs typeface="Tahoma"/>
              </a:rPr>
              <a:t>E.g. </a:t>
            </a:r>
            <a:r>
              <a:rPr sz="1500" spc="-35">
                <a:latin typeface="Tahoma"/>
                <a:cs typeface="Tahoma"/>
              </a:rPr>
              <a:t>time-stamp, </a:t>
            </a:r>
            <a:r>
              <a:rPr sz="1500" spc="-40">
                <a:latin typeface="Tahoma"/>
                <a:cs typeface="Tahoma"/>
              </a:rPr>
              <a:t>counter, </a:t>
            </a:r>
            <a:r>
              <a:rPr sz="1500" spc="-50">
                <a:latin typeface="Tahoma"/>
                <a:cs typeface="Tahoma"/>
              </a:rPr>
              <a:t>random value, </a:t>
            </a:r>
            <a:r>
              <a:rPr sz="1500" spc="-25">
                <a:latin typeface="Tahoma"/>
                <a:cs typeface="Tahoma"/>
              </a:rPr>
              <a:t>function </a:t>
            </a:r>
            <a:r>
              <a:rPr sz="1500" i="1" spc="45">
                <a:latin typeface="Arial"/>
                <a:cs typeface="Arial"/>
              </a:rPr>
              <a:t>f</a:t>
            </a:r>
            <a:r>
              <a:rPr sz="1500" i="1" spc="450">
                <a:latin typeface="Arial"/>
                <a:cs typeface="Arial"/>
              </a:rPr>
              <a:t> </a:t>
            </a:r>
            <a:r>
              <a:rPr sz="1500" spc="15">
                <a:latin typeface="Tahoma"/>
                <a:cs typeface="Tahoma"/>
              </a:rPr>
              <a:t>()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20">
                <a:latin typeface="Tahoma"/>
                <a:cs typeface="Tahoma"/>
              </a:rPr>
              <a:t>Must </a:t>
            </a:r>
            <a:r>
              <a:rPr sz="1500" spc="-60">
                <a:latin typeface="Tahoma"/>
                <a:cs typeface="Tahoma"/>
              </a:rPr>
              <a:t>be </a:t>
            </a:r>
            <a:r>
              <a:rPr sz="1500" spc="-40">
                <a:latin typeface="Tahoma"/>
                <a:cs typeface="Tahoma"/>
              </a:rPr>
              <a:t>different </a:t>
            </a:r>
            <a:r>
              <a:rPr sz="1500" spc="-45">
                <a:latin typeface="Tahoma"/>
                <a:cs typeface="Tahoma"/>
              </a:rPr>
              <a:t>for </a:t>
            </a:r>
            <a:r>
              <a:rPr sz="1500" spc="-60">
                <a:latin typeface="Tahoma"/>
                <a:cs typeface="Tahoma"/>
              </a:rPr>
              <a:t>each</a:t>
            </a:r>
            <a:r>
              <a:rPr sz="1500" spc="-50">
                <a:latin typeface="Tahoma"/>
                <a:cs typeface="Tahoma"/>
              </a:rPr>
              <a:t> </a:t>
            </a:r>
            <a:r>
              <a:rPr sz="1500" spc="-55">
                <a:latin typeface="Tahoma"/>
                <a:cs typeface="Tahoma"/>
              </a:rPr>
              <a:t>request</a:t>
            </a:r>
            <a:endParaRPr sz="1500">
              <a:latin typeface="Tahoma"/>
              <a:cs typeface="Tahoma"/>
            </a:endParaRPr>
          </a:p>
          <a:p>
            <a:pPr marL="784860">
              <a:lnSpc>
                <a:spcPct val="100000"/>
              </a:lnSpc>
              <a:spcBef>
                <a:spcPts val="25"/>
              </a:spcBef>
            </a:pPr>
            <a:r>
              <a:rPr sz="1350" spc="765" baseline="15432">
                <a:latin typeface="Arial"/>
                <a:cs typeface="Arial"/>
              </a:rPr>
              <a:t>) </a:t>
            </a:r>
            <a:r>
              <a:rPr sz="1500" spc="20">
                <a:latin typeface="Tahoma"/>
                <a:cs typeface="Tahoma"/>
              </a:rPr>
              <a:t>Must </a:t>
            </a:r>
            <a:r>
              <a:rPr sz="1500" spc="-60">
                <a:latin typeface="Tahoma"/>
                <a:cs typeface="Tahoma"/>
              </a:rPr>
              <a:t>be </a:t>
            </a:r>
            <a:r>
              <a:rPr sz="1500" spc="-10">
                <a:latin typeface="Tahoma"/>
                <a:cs typeface="Tahoma"/>
              </a:rPr>
              <a:t>difficult </a:t>
            </a:r>
            <a:r>
              <a:rPr sz="1500" spc="-45">
                <a:latin typeface="Tahoma"/>
                <a:cs typeface="Tahoma"/>
              </a:rPr>
              <a:t>for </a:t>
            </a:r>
            <a:r>
              <a:rPr sz="1500" spc="-30">
                <a:latin typeface="Tahoma"/>
                <a:cs typeface="Tahoma"/>
              </a:rPr>
              <a:t>attacker </a:t>
            </a:r>
            <a:r>
              <a:rPr sz="1500" spc="-5">
                <a:latin typeface="Tahoma"/>
                <a:cs typeface="Tahoma"/>
              </a:rPr>
              <a:t>to</a:t>
            </a:r>
            <a:r>
              <a:rPr sz="1500" spc="395">
                <a:latin typeface="Tahoma"/>
                <a:cs typeface="Tahoma"/>
              </a:rPr>
              <a:t> </a:t>
            </a:r>
            <a:r>
              <a:rPr sz="1500" spc="-85">
                <a:latin typeface="Tahoma"/>
                <a:cs typeface="Tahoma"/>
              </a:rPr>
              <a:t>guess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7893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  <a:p>
            <a:pPr marL="12700" marR="208279">
              <a:lnSpc>
                <a:spcPts val="1930"/>
              </a:lnSpc>
              <a:spcBef>
                <a:spcPts val="175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3660" y="148092"/>
            <a:ext cx="394335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75">
                <a:latin typeface="Arial"/>
                <a:cs typeface="Arial"/>
              </a:rPr>
              <a:t>Decentralised </a:t>
            </a:r>
            <a:r>
              <a:rPr sz="2200" b="1" spc="-50">
                <a:latin typeface="Arial"/>
                <a:cs typeface="Arial"/>
              </a:rPr>
              <a:t>Key</a:t>
            </a:r>
            <a:r>
              <a:rPr sz="2200" b="1" spc="-110">
                <a:latin typeface="Arial"/>
                <a:cs typeface="Arial"/>
              </a:rPr>
              <a:t> </a:t>
            </a:r>
            <a:r>
              <a:rPr sz="2200" b="1" spc="-45"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95299" y="617107"/>
            <a:ext cx="523811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Each </a:t>
            </a:r>
            <a:r>
              <a:rPr sz="1650" spc="-70">
                <a:latin typeface="Tahoma"/>
                <a:cs typeface="Tahoma"/>
              </a:rPr>
              <a:t>end-system </a:t>
            </a:r>
            <a:r>
              <a:rPr sz="1650" spc="-45">
                <a:latin typeface="Tahoma"/>
                <a:cs typeface="Tahoma"/>
              </a:rPr>
              <a:t>must manually </a:t>
            </a:r>
            <a:r>
              <a:rPr sz="1650" spc="-80">
                <a:latin typeface="Tahoma"/>
                <a:cs typeface="Tahoma"/>
              </a:rPr>
              <a:t>exchange </a:t>
            </a:r>
            <a:r>
              <a:rPr sz="1650" i="1" spc="-60">
                <a:latin typeface="Arial"/>
                <a:cs typeface="Arial"/>
              </a:rPr>
              <a:t>n </a:t>
            </a:r>
            <a:r>
              <a:rPr sz="1650" i="1" spc="330">
                <a:latin typeface="Arial"/>
                <a:cs typeface="Arial"/>
              </a:rPr>
              <a:t>− </a:t>
            </a:r>
            <a:r>
              <a:rPr sz="1650" spc="-70">
                <a:latin typeface="Tahoma"/>
                <a:cs typeface="Tahoma"/>
              </a:rPr>
              <a:t>1</a:t>
            </a:r>
            <a:r>
              <a:rPr sz="1650" spc="-155">
                <a:latin typeface="Tahoma"/>
                <a:cs typeface="Tahoma"/>
              </a:rPr>
              <a:t> </a:t>
            </a:r>
            <a:r>
              <a:rPr sz="1650" spc="-60">
                <a:latin typeface="Tahoma"/>
                <a:cs typeface="Tahoma"/>
              </a:rPr>
              <a:t>master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5299" y="812994"/>
            <a:ext cx="3467100" cy="6673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640"/>
              </a:spcBef>
            </a:pPr>
            <a:r>
              <a:rPr sz="1650" spc="-90">
                <a:latin typeface="Tahoma"/>
                <a:cs typeface="Tahoma"/>
              </a:rPr>
              <a:t>keys </a:t>
            </a:r>
            <a:r>
              <a:rPr sz="1650" spc="50">
                <a:latin typeface="Tahoma"/>
                <a:cs typeface="Tahoma"/>
              </a:rPr>
              <a:t>(</a:t>
            </a:r>
            <a:r>
              <a:rPr sz="1650" i="1" spc="50">
                <a:latin typeface="Arial"/>
                <a:cs typeface="Arial"/>
              </a:rPr>
              <a:t>K</a:t>
            </a:r>
            <a:r>
              <a:rPr sz="1800" i="1" spc="75" baseline="-11574">
                <a:latin typeface="Arial"/>
                <a:cs typeface="Arial"/>
              </a:rPr>
              <a:t>m</a:t>
            </a:r>
            <a:r>
              <a:rPr sz="1650" spc="50">
                <a:latin typeface="Tahoma"/>
                <a:cs typeface="Tahoma"/>
              </a:rPr>
              <a:t>) </a:t>
            </a:r>
            <a:r>
              <a:rPr sz="1650" spc="-20">
                <a:latin typeface="Tahoma"/>
                <a:cs typeface="Tahoma"/>
              </a:rPr>
              <a:t>with</a:t>
            </a:r>
            <a:r>
              <a:rPr sz="1650" spc="145">
                <a:latin typeface="Tahoma"/>
                <a:cs typeface="Tahoma"/>
              </a:rPr>
              <a:t> </a:t>
            </a:r>
            <a:r>
              <a:rPr sz="1650" spc="-55">
                <a:latin typeface="Tahoma"/>
                <a:cs typeface="Tahoma"/>
              </a:rPr>
              <a:t>others</a:t>
            </a:r>
            <a:endParaRPr sz="16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Does </a:t>
            </a:r>
            <a:r>
              <a:rPr sz="1650" spc="-25">
                <a:latin typeface="Tahoma"/>
                <a:cs typeface="Tahoma"/>
              </a:rPr>
              <a:t>not </a:t>
            </a:r>
            <a:r>
              <a:rPr sz="1650" spc="-50">
                <a:latin typeface="Tahoma"/>
                <a:cs typeface="Tahoma"/>
              </a:rPr>
              <a:t>rely </a:t>
            </a:r>
            <a:r>
              <a:rPr sz="1650" spc="-65">
                <a:latin typeface="Tahoma"/>
                <a:cs typeface="Tahoma"/>
              </a:rPr>
              <a:t>on </a:t>
            </a:r>
            <a:r>
              <a:rPr sz="1650" spc="-30">
                <a:latin typeface="Tahoma"/>
                <a:cs typeface="Tahoma"/>
              </a:rPr>
              <a:t>trusted-third</a:t>
            </a:r>
            <a:r>
              <a:rPr sz="1650" spc="60">
                <a:latin typeface="Tahoma"/>
                <a:cs typeface="Tahoma"/>
              </a:rPr>
              <a:t> </a:t>
            </a:r>
            <a:r>
              <a:rPr sz="1650" spc="-50">
                <a:latin typeface="Tahoma"/>
                <a:cs typeface="Tahoma"/>
              </a:rPr>
              <a:t>party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7645" y="1908760"/>
            <a:ext cx="5276473" cy="1437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3588" y="3760127"/>
            <a:ext cx="475043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35">
                <a:latin typeface="Lucida Sans"/>
                <a:cs typeface="Lucida Sans"/>
              </a:rPr>
              <a:t>Credit: Figure </a:t>
            </a:r>
            <a:r>
              <a:rPr sz="900" spc="-70">
                <a:latin typeface="Lucida Sans"/>
                <a:cs typeface="Lucida Sans"/>
              </a:rPr>
              <a:t>14.5 </a:t>
            </a:r>
            <a:r>
              <a:rPr sz="900" spc="-45">
                <a:latin typeface="Lucida Sans"/>
                <a:cs typeface="Lucida Sans"/>
              </a:rPr>
              <a:t>in </a:t>
            </a:r>
            <a:r>
              <a:rPr sz="900" spc="-30">
                <a:latin typeface="Lucida Sans"/>
                <a:cs typeface="Lucida Sans"/>
              </a:rPr>
              <a:t>Stallings, </a:t>
            </a:r>
            <a:r>
              <a:rPr sz="900" i="1">
                <a:latin typeface="Arial"/>
                <a:cs typeface="Arial"/>
              </a:rPr>
              <a:t>Cryptography </a:t>
            </a:r>
            <a:r>
              <a:rPr sz="900" i="1" spc="-15">
                <a:latin typeface="Arial"/>
                <a:cs typeface="Arial"/>
              </a:rPr>
              <a:t>and </a:t>
            </a:r>
            <a:r>
              <a:rPr sz="900" i="1">
                <a:latin typeface="Arial"/>
                <a:cs typeface="Arial"/>
              </a:rPr>
              <a:t>Network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 </a:t>
            </a:r>
            <a:r>
              <a:rPr sz="900" spc="-45">
                <a:latin typeface="Lucida Sans"/>
                <a:cs typeface="Lucida Sans"/>
              </a:rPr>
              <a:t>5th </a:t>
            </a:r>
            <a:r>
              <a:rPr sz="900" spc="-5">
                <a:latin typeface="Lucida Sans"/>
                <a:cs typeface="Lucida Sans"/>
              </a:rPr>
              <a:t>Ed.,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10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14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13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77" y="7174180"/>
            <a:ext cx="630555" cy="40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88260" y="5316379"/>
            <a:ext cx="5279390" cy="183070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110">
                <a:latin typeface="Arial"/>
                <a:cs typeface="Arial"/>
              </a:rPr>
              <a:t>Using </a:t>
            </a:r>
            <a:r>
              <a:rPr sz="2200" b="1" spc="-75">
                <a:latin typeface="Arial"/>
                <a:cs typeface="Arial"/>
              </a:rPr>
              <a:t>a </a:t>
            </a:r>
            <a:r>
              <a:rPr sz="2200" b="1" spc="-50">
                <a:latin typeface="Arial"/>
                <a:cs typeface="Arial"/>
              </a:rPr>
              <a:t>Key </a:t>
            </a:r>
            <a:r>
              <a:rPr sz="2200" b="1" spc="-45">
                <a:latin typeface="Arial"/>
                <a:cs typeface="Arial"/>
              </a:rPr>
              <a:t>Distribution</a:t>
            </a:r>
            <a:r>
              <a:rPr sz="2200" b="1" spc="-55">
                <a:latin typeface="Arial"/>
                <a:cs typeface="Arial"/>
              </a:rPr>
              <a:t> </a:t>
            </a:r>
            <a:r>
              <a:rPr sz="2200" b="1" spc="-50">
                <a:latin typeface="Arial"/>
                <a:cs typeface="Arial"/>
              </a:rPr>
              <a:t>Centre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>
                <a:latin typeface="Tahoma"/>
                <a:cs typeface="Tahoma"/>
              </a:rPr>
              <a:t>Key </a:t>
            </a:r>
            <a:r>
              <a:rPr sz="1650" spc="-15">
                <a:latin typeface="Tahoma"/>
                <a:cs typeface="Tahoma"/>
              </a:rPr>
              <a:t>Distribution </a:t>
            </a:r>
            <a:r>
              <a:rPr sz="1650" spc="-45">
                <a:latin typeface="Tahoma"/>
                <a:cs typeface="Tahoma"/>
              </a:rPr>
              <a:t>Centre </a:t>
            </a:r>
            <a:r>
              <a:rPr sz="1650" spc="70">
                <a:latin typeface="Tahoma"/>
                <a:cs typeface="Tahoma"/>
              </a:rPr>
              <a:t>(KDC) </a:t>
            </a:r>
            <a:r>
              <a:rPr sz="1650" spc="-40">
                <a:latin typeface="Tahoma"/>
                <a:cs typeface="Tahoma"/>
              </a:rPr>
              <a:t>is trusted </a:t>
            </a:r>
            <a:r>
              <a:rPr sz="1650" spc="-15">
                <a:latin typeface="Tahoma"/>
                <a:cs typeface="Tahoma"/>
              </a:rPr>
              <a:t>third</a:t>
            </a:r>
            <a:r>
              <a:rPr sz="1650" spc="90">
                <a:latin typeface="Tahoma"/>
                <a:cs typeface="Tahoma"/>
              </a:rPr>
              <a:t> </a:t>
            </a:r>
            <a:r>
              <a:rPr sz="1650" spc="-50">
                <a:latin typeface="Tahoma"/>
                <a:cs typeface="Tahoma"/>
              </a:rPr>
              <a:t>party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0">
                <a:latin typeface="Tahoma"/>
                <a:cs typeface="Tahoma"/>
              </a:rPr>
              <a:t>Users </a:t>
            </a:r>
            <a:r>
              <a:rPr sz="1650" spc="-45">
                <a:latin typeface="Tahoma"/>
                <a:cs typeface="Tahoma"/>
              </a:rPr>
              <a:t>manually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60">
                <a:latin typeface="Tahoma"/>
                <a:cs typeface="Tahoma"/>
              </a:rPr>
              <a:t>master </a:t>
            </a:r>
            <a:r>
              <a:rPr sz="1650" spc="-85">
                <a:latin typeface="Tahoma"/>
                <a:cs typeface="Tahoma"/>
              </a:rPr>
              <a:t>keys </a:t>
            </a:r>
            <a:r>
              <a:rPr sz="1650" spc="-20">
                <a:latin typeface="Tahoma"/>
                <a:cs typeface="Tahoma"/>
              </a:rPr>
              <a:t>with</a:t>
            </a:r>
            <a:r>
              <a:rPr sz="1650" spc="270">
                <a:latin typeface="Tahoma"/>
                <a:cs typeface="Tahoma"/>
              </a:rPr>
              <a:t> </a:t>
            </a:r>
            <a:r>
              <a:rPr sz="1650" spc="110">
                <a:latin typeface="Tahoma"/>
                <a:cs typeface="Tahoma"/>
              </a:rPr>
              <a:t>KDC</a:t>
            </a:r>
            <a:endParaRPr sz="1650">
              <a:latin typeface="Tahoma"/>
              <a:cs typeface="Tahoma"/>
            </a:endParaRPr>
          </a:p>
          <a:p>
            <a:pPr marL="570865" marR="72390" indent="-226060">
              <a:lnSpc>
                <a:spcPct val="104500"/>
              </a:lnSpc>
              <a:spcBef>
                <a:spcPts val="459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0">
                <a:latin typeface="Tahoma"/>
                <a:cs typeface="Tahoma"/>
              </a:rPr>
              <a:t>Users </a:t>
            </a:r>
            <a:r>
              <a:rPr sz="1650" spc="-25">
                <a:latin typeface="Tahoma"/>
                <a:cs typeface="Tahoma"/>
              </a:rPr>
              <a:t>automatically </a:t>
            </a:r>
            <a:r>
              <a:rPr sz="1650" spc="-30">
                <a:latin typeface="Tahoma"/>
                <a:cs typeface="Tahoma"/>
              </a:rPr>
              <a:t>obtain </a:t>
            </a:r>
            <a:r>
              <a:rPr sz="1650" spc="-80">
                <a:latin typeface="Tahoma"/>
                <a:cs typeface="Tahoma"/>
              </a:rPr>
              <a:t>session key </a:t>
            </a:r>
            <a:r>
              <a:rPr sz="1650" spc="-25">
                <a:latin typeface="Tahoma"/>
                <a:cs typeface="Tahoma"/>
              </a:rPr>
              <a:t>(via </a:t>
            </a:r>
            <a:r>
              <a:rPr sz="1650" spc="85">
                <a:latin typeface="Tahoma"/>
                <a:cs typeface="Tahoma"/>
              </a:rPr>
              <a:t>KDC) </a:t>
            </a:r>
            <a:r>
              <a:rPr sz="1650" spc="-10">
                <a:latin typeface="Tahoma"/>
                <a:cs typeface="Tahoma"/>
              </a:rPr>
              <a:t>to  </a:t>
            </a:r>
            <a:r>
              <a:rPr sz="1650" spc="-45">
                <a:latin typeface="Tahoma"/>
                <a:cs typeface="Tahoma"/>
              </a:rPr>
              <a:t>communicate </a:t>
            </a:r>
            <a:r>
              <a:rPr sz="1650" spc="-20">
                <a:latin typeface="Tahoma"/>
                <a:cs typeface="Tahoma"/>
              </a:rPr>
              <a:t>with </a:t>
            </a:r>
            <a:r>
              <a:rPr sz="1650" spc="-50">
                <a:latin typeface="Tahoma"/>
                <a:cs typeface="Tahoma"/>
              </a:rPr>
              <a:t>other</a:t>
            </a:r>
            <a:r>
              <a:rPr sz="1650" spc="170">
                <a:latin typeface="Tahoma"/>
                <a:cs typeface="Tahoma"/>
              </a:rPr>
              <a:t> </a:t>
            </a:r>
            <a:r>
              <a:rPr sz="1650" spc="-85">
                <a:latin typeface="Tahoma"/>
                <a:cs typeface="Tahoma"/>
              </a:rPr>
              <a:t>users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77" y="460319"/>
            <a:ext cx="969010" cy="1777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1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139700">
              <a:lnSpc>
                <a:spcPts val="1060"/>
              </a:lnSpc>
              <a:spcBef>
                <a:spcPts val="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139700">
              <a:lnSpc>
                <a:spcPts val="1060"/>
              </a:lnSpc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  <a:p>
            <a:pPr marL="12700" marR="343535">
              <a:lnSpc>
                <a:spcPts val="1930"/>
              </a:lnSpc>
              <a:spcBef>
                <a:spcPts val="175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3660" y="148092"/>
            <a:ext cx="3503929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0">
                <a:latin typeface="Arial"/>
                <a:cs typeface="Arial"/>
              </a:rPr>
              <a:t>Key </a:t>
            </a:r>
            <a:r>
              <a:rPr sz="2200" b="1" spc="-45">
                <a:latin typeface="Arial"/>
                <a:cs typeface="Arial"/>
              </a:rPr>
              <a:t>Distribution </a:t>
            </a:r>
            <a:r>
              <a:rPr sz="2200" b="1" spc="-25">
                <a:latin typeface="Arial"/>
                <a:cs typeface="Arial"/>
              </a:rPr>
              <a:t>with</a:t>
            </a:r>
            <a:r>
              <a:rPr sz="2200" b="1" spc="25">
                <a:latin typeface="Arial"/>
                <a:cs typeface="Arial"/>
              </a:rPr>
              <a:t> </a:t>
            </a:r>
            <a:r>
              <a:rPr sz="2200" b="1" spc="60">
                <a:latin typeface="Arial"/>
                <a:cs typeface="Arial"/>
              </a:rPr>
              <a:t>KDC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3767" y="925168"/>
            <a:ext cx="5270924" cy="2998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23588" y="4364392"/>
            <a:ext cx="475043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35">
                <a:latin typeface="Lucida Sans"/>
                <a:cs typeface="Lucida Sans"/>
              </a:rPr>
              <a:t>Credit: Figure </a:t>
            </a:r>
            <a:r>
              <a:rPr sz="900" spc="-70">
                <a:latin typeface="Lucida Sans"/>
                <a:cs typeface="Lucida Sans"/>
              </a:rPr>
              <a:t>14.3 </a:t>
            </a:r>
            <a:r>
              <a:rPr sz="900" spc="-45">
                <a:latin typeface="Lucida Sans"/>
                <a:cs typeface="Lucida Sans"/>
              </a:rPr>
              <a:t>in </a:t>
            </a:r>
            <a:r>
              <a:rPr sz="900" spc="-30">
                <a:latin typeface="Lucida Sans"/>
                <a:cs typeface="Lucida Sans"/>
              </a:rPr>
              <a:t>Stallings, </a:t>
            </a:r>
            <a:r>
              <a:rPr sz="900" i="1">
                <a:latin typeface="Arial"/>
                <a:cs typeface="Arial"/>
              </a:rPr>
              <a:t>Cryptography </a:t>
            </a:r>
            <a:r>
              <a:rPr sz="900" i="1" spc="-15">
                <a:latin typeface="Arial"/>
                <a:cs typeface="Arial"/>
              </a:rPr>
              <a:t>and </a:t>
            </a:r>
            <a:r>
              <a:rPr sz="900" i="1">
                <a:latin typeface="Arial"/>
                <a:cs typeface="Arial"/>
              </a:rPr>
              <a:t>Network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 </a:t>
            </a:r>
            <a:r>
              <a:rPr sz="900" spc="-45">
                <a:latin typeface="Lucida Sans"/>
                <a:cs typeface="Lucida Sans"/>
              </a:rPr>
              <a:t>5th </a:t>
            </a:r>
            <a:r>
              <a:rPr sz="900" spc="-5">
                <a:latin typeface="Lucida Sans"/>
                <a:cs typeface="Lucida Sans"/>
              </a:rPr>
              <a:t>Ed.,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10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16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15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8260" y="5316379"/>
            <a:ext cx="5549265" cy="209296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70">
                <a:latin typeface="Arial"/>
                <a:cs typeface="Arial"/>
              </a:rPr>
              <a:t>Hierarchical </a:t>
            </a:r>
            <a:r>
              <a:rPr sz="2200" b="1" spc="-50">
                <a:latin typeface="Arial"/>
                <a:cs typeface="Arial"/>
              </a:rPr>
              <a:t>Key</a:t>
            </a:r>
            <a:r>
              <a:rPr sz="2200" b="1" spc="-100">
                <a:latin typeface="Arial"/>
                <a:cs typeface="Arial"/>
              </a:rPr>
              <a:t> </a:t>
            </a:r>
            <a:r>
              <a:rPr sz="2200" b="1" spc="-60">
                <a:latin typeface="Arial"/>
                <a:cs typeface="Arial"/>
              </a:rPr>
              <a:t>Control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55">
                <a:latin typeface="Tahoma"/>
                <a:cs typeface="Tahoma"/>
              </a:rPr>
              <a:t>Use </a:t>
            </a:r>
            <a:r>
              <a:rPr sz="1650" spc="-25">
                <a:latin typeface="Tahoma"/>
                <a:cs typeface="Tahoma"/>
              </a:rPr>
              <a:t>multiple </a:t>
            </a:r>
            <a:r>
              <a:rPr sz="1650" spc="60">
                <a:latin typeface="Tahoma"/>
                <a:cs typeface="Tahoma"/>
              </a:rPr>
              <a:t>KDCs </a:t>
            </a:r>
            <a:r>
              <a:rPr sz="1650" spc="-25">
                <a:latin typeface="Tahoma"/>
                <a:cs typeface="Tahoma"/>
              </a:rPr>
              <a:t>in </a:t>
            </a:r>
            <a:r>
              <a:rPr sz="1650" spc="-70">
                <a:latin typeface="Tahoma"/>
                <a:cs typeface="Tahoma"/>
              </a:rPr>
              <a:t>a</a:t>
            </a:r>
            <a:r>
              <a:rPr sz="1650" spc="-40">
                <a:latin typeface="Tahoma"/>
                <a:cs typeface="Tahoma"/>
              </a:rPr>
              <a:t> </a:t>
            </a:r>
            <a:r>
              <a:rPr sz="1650" spc="-55">
                <a:latin typeface="Tahoma"/>
                <a:cs typeface="Tahoma"/>
              </a:rPr>
              <a:t>hierarchy</a:t>
            </a:r>
            <a:endParaRPr sz="1650">
              <a:latin typeface="Tahoma"/>
              <a:cs typeface="Tahoma"/>
            </a:endParaRPr>
          </a:p>
          <a:p>
            <a:pPr marL="570865" marR="204470" indent="-226060">
              <a:lnSpc>
                <a:spcPct val="104500"/>
              </a:lnSpc>
              <a:spcBef>
                <a:spcPts val="459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25">
                <a:latin typeface="Tahoma"/>
                <a:cs typeface="Tahoma"/>
              </a:rPr>
              <a:t>E.g. </a:t>
            </a:r>
            <a:r>
              <a:rPr sz="1650" spc="110">
                <a:latin typeface="Tahoma"/>
                <a:cs typeface="Tahoma"/>
              </a:rPr>
              <a:t>KDC </a:t>
            </a:r>
            <a:r>
              <a:rPr sz="1650" spc="-55">
                <a:latin typeface="Tahoma"/>
                <a:cs typeface="Tahoma"/>
              </a:rPr>
              <a:t>for </a:t>
            </a:r>
            <a:r>
              <a:rPr sz="1650" spc="-70">
                <a:latin typeface="Tahoma"/>
                <a:cs typeface="Tahoma"/>
              </a:rPr>
              <a:t>each </a:t>
            </a:r>
            <a:r>
              <a:rPr sz="1650" spc="90">
                <a:latin typeface="Tahoma"/>
                <a:cs typeface="Tahoma"/>
              </a:rPr>
              <a:t>LAN </a:t>
            </a:r>
            <a:r>
              <a:rPr sz="1650" spc="-45">
                <a:latin typeface="Tahoma"/>
                <a:cs typeface="Tahoma"/>
              </a:rPr>
              <a:t>(or </a:t>
            </a:r>
            <a:r>
              <a:rPr sz="1650" spc="-40">
                <a:latin typeface="Tahoma"/>
                <a:cs typeface="Tahoma"/>
              </a:rPr>
              <a:t>building); </a:t>
            </a:r>
            <a:r>
              <a:rPr sz="1650" spc="-35">
                <a:latin typeface="Tahoma"/>
                <a:cs typeface="Tahoma"/>
              </a:rPr>
              <a:t>central </a:t>
            </a:r>
            <a:r>
              <a:rPr sz="1650" spc="110">
                <a:latin typeface="Tahoma"/>
                <a:cs typeface="Tahoma"/>
              </a:rPr>
              <a:t>KDC </a:t>
            </a:r>
            <a:r>
              <a:rPr sz="1650" spc="-10">
                <a:latin typeface="Tahoma"/>
                <a:cs typeface="Tahoma"/>
              </a:rPr>
              <a:t>to  </a:t>
            </a:r>
            <a:r>
              <a:rPr sz="1650" spc="-75">
                <a:latin typeface="Tahoma"/>
                <a:cs typeface="Tahoma"/>
              </a:rPr>
              <a:t>exchange </a:t>
            </a:r>
            <a:r>
              <a:rPr sz="1650" spc="-85">
                <a:latin typeface="Tahoma"/>
                <a:cs typeface="Tahoma"/>
              </a:rPr>
              <a:t>keys between </a:t>
            </a:r>
            <a:r>
              <a:rPr sz="1650" spc="-55">
                <a:latin typeface="Tahoma"/>
                <a:cs typeface="Tahoma"/>
              </a:rPr>
              <a:t>hosts </a:t>
            </a:r>
            <a:r>
              <a:rPr sz="1650" spc="-25">
                <a:latin typeface="Tahoma"/>
                <a:cs typeface="Tahoma"/>
              </a:rPr>
              <a:t>in </a:t>
            </a:r>
            <a:r>
              <a:rPr sz="1650" spc="-50">
                <a:latin typeface="Tahoma"/>
                <a:cs typeface="Tahoma"/>
              </a:rPr>
              <a:t>different</a:t>
            </a:r>
            <a:r>
              <a:rPr sz="1650" spc="80">
                <a:latin typeface="Tahoma"/>
                <a:cs typeface="Tahoma"/>
              </a:rPr>
              <a:t> </a:t>
            </a:r>
            <a:r>
              <a:rPr sz="1650" spc="40">
                <a:latin typeface="Tahoma"/>
                <a:cs typeface="Tahoma"/>
              </a:rPr>
              <a:t>LANs</a:t>
            </a:r>
            <a:endParaRPr sz="1650">
              <a:latin typeface="Tahoma"/>
              <a:cs typeface="Tahoma"/>
            </a:endParaRPr>
          </a:p>
          <a:p>
            <a:pPr marL="570865" marR="30480" indent="-226060">
              <a:lnSpc>
                <a:spcPct val="104500"/>
              </a:lnSpc>
              <a:spcBef>
                <a:spcPts val="45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65">
                <a:latin typeface="Tahoma"/>
                <a:cs typeface="Tahoma"/>
              </a:rPr>
              <a:t>Reduces </a:t>
            </a:r>
            <a:r>
              <a:rPr sz="1650" spc="-50">
                <a:latin typeface="Tahoma"/>
                <a:cs typeface="Tahoma"/>
              </a:rPr>
              <a:t>effort </a:t>
            </a:r>
            <a:r>
              <a:rPr sz="1650" spc="-25">
                <a:latin typeface="Tahoma"/>
                <a:cs typeface="Tahoma"/>
              </a:rPr>
              <a:t>in </a:t>
            </a:r>
            <a:r>
              <a:rPr sz="1650" spc="-80">
                <a:latin typeface="Tahoma"/>
                <a:cs typeface="Tahoma"/>
              </a:rPr>
              <a:t>key </a:t>
            </a:r>
            <a:r>
              <a:rPr sz="1650" spc="-30">
                <a:latin typeface="Tahoma"/>
                <a:cs typeface="Tahoma"/>
              </a:rPr>
              <a:t>distribution; </a:t>
            </a:r>
            <a:r>
              <a:rPr sz="1650" spc="-10">
                <a:latin typeface="Tahoma"/>
                <a:cs typeface="Tahoma"/>
              </a:rPr>
              <a:t>limits </a:t>
            </a:r>
            <a:r>
              <a:rPr sz="1650" spc="-80">
                <a:latin typeface="Tahoma"/>
                <a:cs typeface="Tahoma"/>
              </a:rPr>
              <a:t>damage </a:t>
            </a:r>
            <a:r>
              <a:rPr sz="1650">
                <a:latin typeface="Tahoma"/>
                <a:cs typeface="Tahoma"/>
              </a:rPr>
              <a:t>if </a:t>
            </a:r>
            <a:r>
              <a:rPr sz="1650" spc="-15">
                <a:latin typeface="Tahoma"/>
                <a:cs typeface="Tahoma"/>
              </a:rPr>
              <a:t>local  </a:t>
            </a:r>
            <a:r>
              <a:rPr sz="1650" spc="110">
                <a:latin typeface="Tahoma"/>
                <a:cs typeface="Tahoma"/>
              </a:rPr>
              <a:t>KDC </a:t>
            </a:r>
            <a:r>
              <a:rPr sz="1650" spc="-40">
                <a:latin typeface="Tahoma"/>
                <a:cs typeface="Tahoma"/>
              </a:rPr>
              <a:t>is </a:t>
            </a:r>
            <a:r>
              <a:rPr sz="1650" spc="-65">
                <a:latin typeface="Tahoma"/>
                <a:cs typeface="Tahoma"/>
              </a:rPr>
              <a:t>compromised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18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77" y="460319"/>
            <a:ext cx="969010" cy="528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1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</a:t>
            </a:r>
            <a:r>
              <a:rPr sz="900" spc="-40"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828111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2072827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660" y="148092"/>
            <a:ext cx="117030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70">
                <a:latin typeface="Arial"/>
                <a:cs typeface="Arial"/>
              </a:rPr>
              <a:t>Contents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3588" y="930118"/>
            <a:ext cx="339344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65">
                <a:solidFill>
                  <a:srgbClr val="CCCCCC"/>
                </a:solidFill>
                <a:latin typeface="Arial"/>
                <a:cs typeface="Arial"/>
              </a:rPr>
              <a:t>and</a:t>
            </a:r>
            <a:r>
              <a:rPr sz="1650" b="1" spc="85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15">
                <a:solidFill>
                  <a:srgbClr val="CCCCCC"/>
                </a:solidFill>
                <a:latin typeface="Arial"/>
                <a:cs typeface="Arial"/>
              </a:rPr>
              <a:t>Management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3588" y="1556238"/>
            <a:ext cx="4412615" cy="5422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25"/>
              </a:spcBef>
            </a:pP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</a:t>
            </a: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Key Distribution </a:t>
            </a:r>
            <a:r>
              <a:rPr sz="1650" b="1" spc="-100">
                <a:solidFill>
                  <a:srgbClr val="CCCCCC"/>
                </a:solidFill>
                <a:latin typeface="Arial"/>
                <a:cs typeface="Arial"/>
              </a:rPr>
              <a:t>using </a:t>
            </a:r>
            <a:r>
              <a:rPr sz="1650" b="1" spc="-40">
                <a:solidFill>
                  <a:srgbClr val="CCCCCC"/>
                </a:solidFill>
                <a:latin typeface="Arial"/>
                <a:cs typeface="Arial"/>
              </a:rPr>
              <a:t>Symmetric  </a:t>
            </a:r>
            <a:r>
              <a:rPr sz="1650" b="1" spc="-50">
                <a:solidFill>
                  <a:srgbClr val="CCCCCC"/>
                </a:solidFill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3588" y="2445108"/>
            <a:ext cx="4527550" cy="5422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25"/>
              </a:spcBef>
            </a:pPr>
            <a:r>
              <a:rPr sz="1650" b="1" spc="-40">
                <a:latin typeface="Arial"/>
                <a:cs typeface="Arial"/>
              </a:rPr>
              <a:t>Symmetric </a:t>
            </a:r>
            <a:r>
              <a:rPr sz="1650" b="1" spc="-25">
                <a:latin typeface="Arial"/>
                <a:cs typeface="Arial"/>
              </a:rPr>
              <a:t>Key Distribution </a:t>
            </a:r>
            <a:r>
              <a:rPr sz="1650" b="1" spc="-100">
                <a:latin typeface="Arial"/>
                <a:cs typeface="Arial"/>
              </a:rPr>
              <a:t>using </a:t>
            </a:r>
            <a:r>
              <a:rPr sz="1650" b="1" spc="-45">
                <a:latin typeface="Arial"/>
                <a:cs typeface="Arial"/>
              </a:rPr>
              <a:t>Asymmetric  </a:t>
            </a:r>
            <a:r>
              <a:rPr sz="1650" b="1" spc="-50"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3588" y="3389339"/>
            <a:ext cx="2650490" cy="9613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25">
                <a:solidFill>
                  <a:srgbClr val="CCCCCC"/>
                </a:solidFill>
                <a:latin typeface="Arial"/>
                <a:cs typeface="Arial"/>
              </a:rPr>
              <a:t>Distribution </a:t>
            </a:r>
            <a:r>
              <a:rPr sz="1650" b="1" spc="-45">
                <a:solidFill>
                  <a:srgbClr val="CCCCCC"/>
                </a:solidFill>
                <a:latin typeface="Arial"/>
                <a:cs typeface="Arial"/>
              </a:rPr>
              <a:t>of Public</a:t>
            </a:r>
            <a:r>
              <a:rPr sz="1650" b="1" spc="7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75">
                <a:solidFill>
                  <a:srgbClr val="CCCCCC"/>
                </a:solidFill>
                <a:latin typeface="Arial"/>
                <a:cs typeface="Arial"/>
              </a:rPr>
              <a:t>Keys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650" b="1" spc="30">
                <a:solidFill>
                  <a:srgbClr val="CCCCCC"/>
                </a:solidFill>
                <a:latin typeface="Arial"/>
                <a:cs typeface="Arial"/>
              </a:rPr>
              <a:t>X.509</a:t>
            </a:r>
            <a:r>
              <a:rPr sz="1650" b="1" spc="14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650" b="1" spc="-35">
                <a:solidFill>
                  <a:srgbClr val="CCCCCC"/>
                </a:solidFill>
                <a:latin typeface="Arial"/>
                <a:cs typeface="Arial"/>
              </a:rPr>
              <a:t>Certificates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17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6896" y="580638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77" y="6169623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77" y="641432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77" y="6794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</a:t>
            </a:r>
            <a:r>
              <a:rPr sz="900" spc="-40"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77" y="7174180"/>
            <a:ext cx="63055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77" y="7418896"/>
            <a:ext cx="32702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8260" y="5494161"/>
            <a:ext cx="5572760" cy="342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215390">
              <a:lnSpc>
                <a:spcPts val="2740"/>
              </a:lnSpc>
              <a:spcBef>
                <a:spcPts val="95"/>
              </a:spcBef>
            </a:pPr>
            <a:r>
              <a:rPr sz="2200" b="1" spc="-65">
                <a:latin typeface="Arial"/>
                <a:cs typeface="Arial"/>
              </a:rPr>
              <a:t>Symmetric </a:t>
            </a:r>
            <a:r>
              <a:rPr sz="2200" b="1" spc="-50">
                <a:latin typeface="Arial"/>
                <a:cs typeface="Arial"/>
              </a:rPr>
              <a:t>Key </a:t>
            </a:r>
            <a:r>
              <a:rPr sz="2200" b="1" spc="-45">
                <a:latin typeface="Arial"/>
                <a:cs typeface="Arial"/>
              </a:rPr>
              <a:t>Distribution </a:t>
            </a:r>
            <a:r>
              <a:rPr sz="2200" b="1" spc="-145">
                <a:latin typeface="Arial"/>
                <a:cs typeface="Arial"/>
              </a:rPr>
              <a:t>using  </a:t>
            </a:r>
            <a:r>
              <a:rPr sz="2200" b="1" spc="-75">
                <a:latin typeface="Arial"/>
                <a:cs typeface="Arial"/>
              </a:rPr>
              <a:t>Asymmetric</a:t>
            </a:r>
            <a:r>
              <a:rPr sz="2200" b="1" spc="185">
                <a:latin typeface="Arial"/>
                <a:cs typeface="Arial"/>
              </a:rPr>
              <a:t> </a:t>
            </a:r>
            <a:r>
              <a:rPr sz="2200" b="1" spc="-80">
                <a:latin typeface="Arial"/>
                <a:cs typeface="Arial"/>
              </a:rPr>
              <a:t>Encryption</a:t>
            </a:r>
            <a:endParaRPr sz="2200">
              <a:latin typeface="Arial"/>
              <a:cs typeface="Arial"/>
            </a:endParaRPr>
          </a:p>
          <a:p>
            <a:pPr marL="570865" marR="30480" indent="-226060">
              <a:lnSpc>
                <a:spcPct val="104500"/>
              </a:lnSpc>
              <a:spcBef>
                <a:spcPts val="880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0">
                <a:latin typeface="Tahoma"/>
                <a:cs typeface="Tahoma"/>
              </a:rPr>
              <a:t>Asymmetric </a:t>
            </a:r>
            <a:r>
              <a:rPr sz="1650" spc="-40">
                <a:latin typeface="Tahoma"/>
                <a:cs typeface="Tahoma"/>
              </a:rPr>
              <a:t>encryption </a:t>
            </a:r>
            <a:r>
              <a:rPr sz="1650" spc="-60">
                <a:latin typeface="Tahoma"/>
                <a:cs typeface="Tahoma"/>
              </a:rPr>
              <a:t>generally </a:t>
            </a:r>
            <a:r>
              <a:rPr sz="1650" spc="-15">
                <a:latin typeface="Tahoma"/>
                <a:cs typeface="Tahoma"/>
              </a:rPr>
              <a:t>too </a:t>
            </a:r>
            <a:r>
              <a:rPr sz="1650" spc="-70">
                <a:latin typeface="Tahoma"/>
                <a:cs typeface="Tahoma"/>
              </a:rPr>
              <a:t>slow </a:t>
            </a:r>
            <a:r>
              <a:rPr sz="1650" spc="-55">
                <a:latin typeface="Tahoma"/>
                <a:cs typeface="Tahoma"/>
              </a:rPr>
              <a:t>for </a:t>
            </a:r>
            <a:r>
              <a:rPr sz="1650" spc="-45">
                <a:latin typeface="Tahoma"/>
                <a:cs typeface="Tahoma"/>
              </a:rPr>
              <a:t>encrypting  </a:t>
            </a:r>
            <a:r>
              <a:rPr sz="1650" spc="-70">
                <a:latin typeface="Tahoma"/>
                <a:cs typeface="Tahoma"/>
              </a:rPr>
              <a:t>large </a:t>
            </a:r>
            <a:r>
              <a:rPr sz="1650" spc="-45">
                <a:latin typeface="Tahoma"/>
                <a:cs typeface="Tahoma"/>
              </a:rPr>
              <a:t>amount of</a:t>
            </a:r>
            <a:r>
              <a:rPr sz="1650" spc="225">
                <a:latin typeface="Tahoma"/>
                <a:cs typeface="Tahoma"/>
              </a:rPr>
              <a:t> </a:t>
            </a:r>
            <a:r>
              <a:rPr sz="1650" spc="-35">
                <a:latin typeface="Tahoma"/>
                <a:cs typeface="Tahoma"/>
              </a:rPr>
              <a:t>data</a:t>
            </a:r>
            <a:endParaRPr sz="1650">
              <a:latin typeface="Tahoma"/>
              <a:cs typeface="Tahoma"/>
            </a:endParaRPr>
          </a:p>
          <a:p>
            <a:pPr marL="570865" marR="666115" indent="-226060">
              <a:lnSpc>
                <a:spcPct val="104500"/>
              </a:lnSpc>
              <a:spcBef>
                <a:spcPts val="45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5">
                <a:latin typeface="Tahoma"/>
                <a:cs typeface="Tahoma"/>
              </a:rPr>
              <a:t>Common </a:t>
            </a:r>
            <a:r>
              <a:rPr sz="1650" spc="-30">
                <a:latin typeface="Tahoma"/>
                <a:cs typeface="Tahoma"/>
              </a:rPr>
              <a:t>application </a:t>
            </a:r>
            <a:r>
              <a:rPr sz="1650" spc="-45">
                <a:latin typeface="Tahoma"/>
                <a:cs typeface="Tahoma"/>
              </a:rPr>
              <a:t>of </a:t>
            </a:r>
            <a:r>
              <a:rPr sz="1650" spc="-50">
                <a:latin typeface="Tahoma"/>
                <a:cs typeface="Tahoma"/>
              </a:rPr>
              <a:t>asymmetric </a:t>
            </a:r>
            <a:r>
              <a:rPr sz="1650" spc="-40">
                <a:latin typeface="Tahoma"/>
                <a:cs typeface="Tahoma"/>
              </a:rPr>
              <a:t>encryption is  </a:t>
            </a:r>
            <a:r>
              <a:rPr sz="1650" spc="-60">
                <a:latin typeface="Tahoma"/>
                <a:cs typeface="Tahoma"/>
              </a:rPr>
              <a:t>exchanging secret</a:t>
            </a:r>
            <a:r>
              <a:rPr sz="1650" spc="130">
                <a:latin typeface="Tahoma"/>
                <a:cs typeface="Tahoma"/>
              </a:rPr>
              <a:t> </a:t>
            </a:r>
            <a:r>
              <a:rPr sz="1650" spc="-90">
                <a:latin typeface="Tahoma"/>
                <a:cs typeface="Tahoma"/>
              </a:rPr>
              <a:t>keys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30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40">
                <a:latin typeface="Tahoma"/>
                <a:cs typeface="Tahoma"/>
              </a:rPr>
              <a:t>Three</a:t>
            </a:r>
            <a:r>
              <a:rPr sz="1650" spc="-225">
                <a:latin typeface="Tahoma"/>
                <a:cs typeface="Tahoma"/>
              </a:rPr>
              <a:t> </a:t>
            </a:r>
            <a:r>
              <a:rPr sz="1650" spc="-80">
                <a:latin typeface="Tahoma"/>
                <a:cs typeface="Tahoma"/>
              </a:rPr>
              <a:t>examples:</a:t>
            </a:r>
            <a:endParaRPr sz="1650">
              <a:latin typeface="Tahoma"/>
              <a:cs typeface="Tahoma"/>
            </a:endParaRPr>
          </a:p>
          <a:p>
            <a:pPr marL="993775" indent="-271780">
              <a:lnSpc>
                <a:spcPct val="100000"/>
              </a:lnSpc>
              <a:spcBef>
                <a:spcPts val="300"/>
              </a:spcBef>
              <a:buFont typeface="Arial"/>
              <a:buAutoNum type="arabicPeriod"/>
              <a:tabLst>
                <a:tab pos="994410" algn="l"/>
              </a:tabLst>
            </a:pPr>
            <a:r>
              <a:rPr sz="1500" spc="-30">
                <a:latin typeface="Tahoma"/>
                <a:cs typeface="Tahoma"/>
              </a:rPr>
              <a:t>Simple </a:t>
            </a:r>
            <a:r>
              <a:rPr sz="1500" spc="-40">
                <a:latin typeface="Tahoma"/>
                <a:cs typeface="Tahoma"/>
              </a:rPr>
              <a:t>Secret </a:t>
            </a:r>
            <a:r>
              <a:rPr sz="1500">
                <a:latin typeface="Tahoma"/>
                <a:cs typeface="Tahoma"/>
              </a:rPr>
              <a:t>Key</a:t>
            </a:r>
            <a:r>
              <a:rPr sz="1500" spc="180">
                <a:latin typeface="Tahoma"/>
                <a:cs typeface="Tahoma"/>
              </a:rPr>
              <a:t> </a:t>
            </a:r>
            <a:r>
              <a:rPr sz="1500" spc="-10">
                <a:latin typeface="Tahoma"/>
                <a:cs typeface="Tahoma"/>
              </a:rPr>
              <a:t>Distribution</a:t>
            </a:r>
            <a:endParaRPr sz="1500">
              <a:latin typeface="Tahoma"/>
              <a:cs typeface="Tahoma"/>
            </a:endParaRPr>
          </a:p>
          <a:p>
            <a:pPr marL="993775" marR="683895" indent="-271145">
              <a:lnSpc>
                <a:spcPct val="101400"/>
              </a:lnSpc>
              <a:buFont typeface="Arial"/>
              <a:buAutoNum type="arabicPeriod"/>
              <a:tabLst>
                <a:tab pos="994410" algn="l"/>
              </a:tabLst>
            </a:pPr>
            <a:r>
              <a:rPr sz="1500" spc="-40">
                <a:latin typeface="Tahoma"/>
                <a:cs typeface="Tahoma"/>
              </a:rPr>
              <a:t>Secret </a:t>
            </a:r>
            <a:r>
              <a:rPr sz="1500">
                <a:latin typeface="Tahoma"/>
                <a:cs typeface="Tahoma"/>
              </a:rPr>
              <a:t>Key </a:t>
            </a:r>
            <a:r>
              <a:rPr sz="1500" spc="-10">
                <a:latin typeface="Tahoma"/>
                <a:cs typeface="Tahoma"/>
              </a:rPr>
              <a:t>Distribution </a:t>
            </a:r>
            <a:r>
              <a:rPr sz="1500" spc="-15">
                <a:latin typeface="Tahoma"/>
                <a:cs typeface="Tahoma"/>
              </a:rPr>
              <a:t>with </a:t>
            </a:r>
            <a:r>
              <a:rPr sz="1500" spc="-25">
                <a:latin typeface="Tahoma"/>
                <a:cs typeface="Tahoma"/>
              </a:rPr>
              <a:t>Confidentiality </a:t>
            </a:r>
            <a:r>
              <a:rPr sz="1500" spc="-55">
                <a:latin typeface="Tahoma"/>
                <a:cs typeface="Tahoma"/>
              </a:rPr>
              <a:t>and  </a:t>
            </a:r>
            <a:r>
              <a:rPr sz="1500" spc="-15">
                <a:latin typeface="Tahoma"/>
                <a:cs typeface="Tahoma"/>
              </a:rPr>
              <a:t>Authentication</a:t>
            </a:r>
            <a:endParaRPr sz="1500">
              <a:latin typeface="Tahoma"/>
              <a:cs typeface="Tahoma"/>
            </a:endParaRPr>
          </a:p>
          <a:p>
            <a:pPr marL="993775" marR="30480" indent="-271145">
              <a:lnSpc>
                <a:spcPct val="101400"/>
              </a:lnSpc>
              <a:buFont typeface="Arial"/>
              <a:buAutoNum type="arabicPeriod"/>
              <a:tabLst>
                <a:tab pos="994410" algn="l"/>
              </a:tabLst>
            </a:pPr>
            <a:r>
              <a:rPr sz="1500" spc="-20">
                <a:latin typeface="Tahoma"/>
                <a:cs typeface="Tahoma"/>
              </a:rPr>
              <a:t>Hybrid </a:t>
            </a:r>
            <a:r>
              <a:rPr sz="1500" spc="-65">
                <a:latin typeface="Tahoma"/>
                <a:cs typeface="Tahoma"/>
              </a:rPr>
              <a:t>Scheme: </a:t>
            </a:r>
            <a:r>
              <a:rPr sz="1500">
                <a:latin typeface="Tahoma"/>
                <a:cs typeface="Tahoma"/>
              </a:rPr>
              <a:t>Public-Key </a:t>
            </a:r>
            <a:r>
              <a:rPr sz="1500" spc="-10">
                <a:latin typeface="Tahoma"/>
                <a:cs typeface="Tahoma"/>
              </a:rPr>
              <a:t>Distribution </a:t>
            </a:r>
            <a:r>
              <a:rPr sz="1500" spc="-35">
                <a:latin typeface="Tahoma"/>
                <a:cs typeface="Tahoma"/>
              </a:rPr>
              <a:t>of </a:t>
            </a:r>
            <a:r>
              <a:rPr sz="1500" spc="105">
                <a:latin typeface="Tahoma"/>
                <a:cs typeface="Tahoma"/>
              </a:rPr>
              <a:t>KDC </a:t>
            </a:r>
            <a:r>
              <a:rPr sz="1500" spc="-15">
                <a:latin typeface="Tahoma"/>
                <a:cs typeface="Tahoma"/>
              </a:rPr>
              <a:t>Master  </a:t>
            </a:r>
            <a:r>
              <a:rPr sz="1500" spc="-20">
                <a:latin typeface="Tahoma"/>
                <a:cs typeface="Tahoma"/>
              </a:rPr>
              <a:t>Keys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896" y="460319"/>
            <a:ext cx="929640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7" y="823555"/>
            <a:ext cx="871219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77" y="1068250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77" y="1448181"/>
            <a:ext cx="834390" cy="30035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060"/>
              </a:lnSpc>
              <a:spcBef>
                <a:spcPts val="165"/>
              </a:spcBef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</a:t>
            </a:r>
            <a:r>
              <a:rPr sz="900" spc="-40"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77" y="1828111"/>
            <a:ext cx="630555" cy="40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8260" y="0"/>
            <a:ext cx="5377815" cy="1888489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90"/>
              </a:spcBef>
            </a:pPr>
            <a:r>
              <a:rPr sz="2200" b="1" spc="-90">
                <a:latin typeface="Arial"/>
                <a:cs typeface="Arial"/>
              </a:rPr>
              <a:t>Simple </a:t>
            </a:r>
            <a:r>
              <a:rPr sz="2200" b="1" spc="-65">
                <a:latin typeface="Arial"/>
                <a:cs typeface="Arial"/>
              </a:rPr>
              <a:t>Secret </a:t>
            </a:r>
            <a:r>
              <a:rPr sz="2200" b="1" spc="-50">
                <a:latin typeface="Arial"/>
                <a:cs typeface="Arial"/>
              </a:rPr>
              <a:t>Key</a:t>
            </a:r>
            <a:r>
              <a:rPr sz="2200" b="1" spc="-355">
                <a:latin typeface="Arial"/>
                <a:cs typeface="Arial"/>
              </a:rPr>
              <a:t> </a:t>
            </a:r>
            <a:r>
              <a:rPr sz="2200" b="1" spc="-45">
                <a:latin typeface="Arial"/>
                <a:cs typeface="Arial"/>
              </a:rPr>
              <a:t>Distribution</a:t>
            </a:r>
            <a:endParaRPr sz="2200">
              <a:latin typeface="Arial"/>
              <a:cs typeface="Arial"/>
            </a:endParaRPr>
          </a:p>
          <a:p>
            <a:pPr marL="344805">
              <a:lnSpc>
                <a:spcPct val="100000"/>
              </a:lnSpc>
              <a:spcBef>
                <a:spcPts val="107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50">
                <a:latin typeface="Tahoma"/>
                <a:cs typeface="Tahoma"/>
              </a:rPr>
              <a:t>Simple: </a:t>
            </a:r>
            <a:r>
              <a:rPr sz="1650" spc="-65">
                <a:latin typeface="Tahoma"/>
                <a:cs typeface="Tahoma"/>
              </a:rPr>
              <a:t>no </a:t>
            </a:r>
            <a:r>
              <a:rPr sz="1650" spc="-90">
                <a:latin typeface="Tahoma"/>
                <a:cs typeface="Tahoma"/>
              </a:rPr>
              <a:t>keys </a:t>
            </a:r>
            <a:r>
              <a:rPr sz="1650" spc="-50">
                <a:latin typeface="Tahoma"/>
                <a:cs typeface="Tahoma"/>
              </a:rPr>
              <a:t>prior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70">
                <a:latin typeface="Tahoma"/>
                <a:cs typeface="Tahoma"/>
              </a:rPr>
              <a:t>or </a:t>
            </a:r>
            <a:r>
              <a:rPr sz="1650" spc="-40">
                <a:latin typeface="Tahoma"/>
                <a:cs typeface="Tahoma"/>
              </a:rPr>
              <a:t>after</a:t>
            </a:r>
            <a:r>
              <a:rPr sz="1650" spc="80">
                <a:latin typeface="Tahoma"/>
                <a:cs typeface="Tahoma"/>
              </a:rPr>
              <a:t> </a:t>
            </a:r>
            <a:r>
              <a:rPr sz="1650" spc="-40">
                <a:latin typeface="Tahoma"/>
                <a:cs typeface="Tahoma"/>
              </a:rPr>
              <a:t>communication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5">
                <a:latin typeface="Tahoma"/>
                <a:cs typeface="Tahoma"/>
              </a:rPr>
              <a:t>Provides </a:t>
            </a:r>
            <a:r>
              <a:rPr sz="1650" spc="-30">
                <a:latin typeface="Tahoma"/>
                <a:cs typeface="Tahoma"/>
              </a:rPr>
              <a:t>confidentiality </a:t>
            </a:r>
            <a:r>
              <a:rPr sz="1650" spc="-55">
                <a:latin typeface="Tahoma"/>
                <a:cs typeface="Tahoma"/>
              </a:rPr>
              <a:t>for </a:t>
            </a:r>
            <a:r>
              <a:rPr sz="1650" spc="-80">
                <a:latin typeface="Tahoma"/>
                <a:cs typeface="Tahoma"/>
              </a:rPr>
              <a:t>session</a:t>
            </a:r>
            <a:r>
              <a:rPr sz="1650" spc="15">
                <a:latin typeface="Tahoma"/>
                <a:cs typeface="Tahoma"/>
              </a:rPr>
              <a:t> </a:t>
            </a:r>
            <a:r>
              <a:rPr sz="1650" spc="-85">
                <a:latin typeface="Tahoma"/>
                <a:cs typeface="Tahoma"/>
              </a:rPr>
              <a:t>key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35">
                <a:latin typeface="Tahoma"/>
                <a:cs typeface="Tahoma"/>
              </a:rPr>
              <a:t>Subject </a:t>
            </a:r>
            <a:r>
              <a:rPr sz="1650" spc="-10">
                <a:latin typeface="Tahoma"/>
                <a:cs typeface="Tahoma"/>
              </a:rPr>
              <a:t>to </a:t>
            </a:r>
            <a:r>
              <a:rPr sz="1650" spc="-45">
                <a:latin typeface="Tahoma"/>
                <a:cs typeface="Tahoma"/>
              </a:rPr>
              <a:t>man-in-the-middle</a:t>
            </a:r>
            <a:r>
              <a:rPr sz="1650" spc="-110">
                <a:latin typeface="Tahoma"/>
                <a:cs typeface="Tahoma"/>
              </a:rPr>
              <a:t> </a:t>
            </a:r>
            <a:r>
              <a:rPr sz="1650" spc="-15">
                <a:latin typeface="Tahoma"/>
                <a:cs typeface="Tahoma"/>
              </a:rPr>
              <a:t>attack</a:t>
            </a:r>
            <a:endParaRPr sz="1650">
              <a:latin typeface="Tahoma"/>
              <a:cs typeface="Tahoma"/>
            </a:endParaRPr>
          </a:p>
          <a:p>
            <a:pPr marL="344805">
              <a:lnSpc>
                <a:spcPct val="100000"/>
              </a:lnSpc>
              <a:spcBef>
                <a:spcPts val="545"/>
              </a:spcBef>
            </a:pPr>
            <a:r>
              <a:rPr sz="1800" spc="217" baseline="9259">
                <a:latin typeface="Arial Black"/>
                <a:cs typeface="Arial Black"/>
              </a:rPr>
              <a:t>e </a:t>
            </a:r>
            <a:r>
              <a:rPr sz="1650" spc="-10">
                <a:latin typeface="Tahoma"/>
                <a:cs typeface="Tahoma"/>
              </a:rPr>
              <a:t>Only </a:t>
            </a:r>
            <a:r>
              <a:rPr sz="1650" spc="-60">
                <a:latin typeface="Tahoma"/>
                <a:cs typeface="Tahoma"/>
              </a:rPr>
              <a:t>useful </a:t>
            </a:r>
            <a:r>
              <a:rPr sz="1650">
                <a:latin typeface="Tahoma"/>
                <a:cs typeface="Tahoma"/>
              </a:rPr>
              <a:t>if </a:t>
            </a:r>
            <a:r>
              <a:rPr sz="1650" spc="-35">
                <a:latin typeface="Tahoma"/>
                <a:cs typeface="Tahoma"/>
              </a:rPr>
              <a:t>attacker </a:t>
            </a:r>
            <a:r>
              <a:rPr sz="1650" spc="-40">
                <a:latin typeface="Tahoma"/>
                <a:cs typeface="Tahoma"/>
              </a:rPr>
              <a:t>cannot </a:t>
            </a:r>
            <a:r>
              <a:rPr sz="1650" spc="-20">
                <a:latin typeface="Tahoma"/>
                <a:cs typeface="Tahoma"/>
              </a:rPr>
              <a:t>modify/insert</a:t>
            </a:r>
            <a:r>
              <a:rPr sz="1650" spc="110">
                <a:latin typeface="Tahoma"/>
                <a:cs typeface="Tahoma"/>
              </a:rPr>
              <a:t> </a:t>
            </a:r>
            <a:r>
              <a:rPr sz="1650" spc="-100">
                <a:latin typeface="Tahoma"/>
                <a:cs typeface="Tahoma"/>
              </a:rPr>
              <a:t>messages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1727" y="2273548"/>
            <a:ext cx="5318765" cy="1001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3588" y="3448491"/>
            <a:ext cx="4750435" cy="165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35">
                <a:latin typeface="Lucida Sans"/>
                <a:cs typeface="Lucida Sans"/>
              </a:rPr>
              <a:t>Credit: Figure </a:t>
            </a:r>
            <a:r>
              <a:rPr sz="900" spc="-70">
                <a:latin typeface="Lucida Sans"/>
                <a:cs typeface="Lucida Sans"/>
              </a:rPr>
              <a:t>14.7 </a:t>
            </a:r>
            <a:r>
              <a:rPr sz="900" spc="-45">
                <a:latin typeface="Lucida Sans"/>
                <a:cs typeface="Lucida Sans"/>
              </a:rPr>
              <a:t>in </a:t>
            </a:r>
            <a:r>
              <a:rPr sz="900" spc="-30">
                <a:latin typeface="Lucida Sans"/>
                <a:cs typeface="Lucida Sans"/>
              </a:rPr>
              <a:t>Stallings, </a:t>
            </a:r>
            <a:r>
              <a:rPr sz="900" i="1">
                <a:latin typeface="Arial"/>
                <a:cs typeface="Arial"/>
              </a:rPr>
              <a:t>Cryptography </a:t>
            </a:r>
            <a:r>
              <a:rPr sz="900" i="1" spc="-15">
                <a:latin typeface="Arial"/>
                <a:cs typeface="Arial"/>
              </a:rPr>
              <a:t>and </a:t>
            </a:r>
            <a:r>
              <a:rPr sz="900" i="1">
                <a:latin typeface="Arial"/>
                <a:cs typeface="Arial"/>
              </a:rPr>
              <a:t>Network </a:t>
            </a:r>
            <a:r>
              <a:rPr sz="900" i="1" spc="-5">
                <a:latin typeface="Arial"/>
                <a:cs typeface="Arial"/>
              </a:rPr>
              <a:t>Security</a:t>
            </a:r>
            <a:r>
              <a:rPr sz="900" spc="-5">
                <a:latin typeface="Lucida Sans"/>
                <a:cs typeface="Lucida Sans"/>
              </a:rPr>
              <a:t>, </a:t>
            </a:r>
            <a:r>
              <a:rPr sz="900" spc="-45">
                <a:latin typeface="Lucida Sans"/>
                <a:cs typeface="Lucida Sans"/>
              </a:rPr>
              <a:t>5th </a:t>
            </a:r>
            <a:r>
              <a:rPr sz="900" spc="-5">
                <a:latin typeface="Lucida Sans"/>
                <a:cs typeface="Lucida Sans"/>
              </a:rPr>
              <a:t>Ed., </a:t>
            </a:r>
            <a:r>
              <a:rPr sz="900" spc="-45">
                <a:latin typeface="Lucida Sans"/>
                <a:cs typeface="Lucida Sans"/>
              </a:rPr>
              <a:t>Pearson</a:t>
            </a:r>
            <a:r>
              <a:rPr sz="900" spc="10">
                <a:latin typeface="Lucida Sans"/>
                <a:cs typeface="Lucida Sans"/>
              </a:rPr>
              <a:t> </a:t>
            </a:r>
            <a:r>
              <a:rPr sz="900" spc="-85">
                <a:latin typeface="Lucida Sans"/>
                <a:cs typeface="Lucida Sans"/>
              </a:rPr>
              <a:t>2011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6141" y="10527106"/>
            <a:ext cx="18986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spc="-114">
                <a:latin typeface="Lucida Sans"/>
                <a:cs typeface="Lucida Sans"/>
              </a:rPr>
              <a:t>20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6141" y="5144100"/>
            <a:ext cx="18986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114">
                <a:latin typeface="Lucida Sans"/>
                <a:cs typeface="Lucida Sans"/>
              </a:rPr>
              <a:t>19</a:t>
            </a:r>
            <a:endParaRPr sz="12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77" y="5806389"/>
            <a:ext cx="969010" cy="1777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10"/>
              </a:spcBef>
            </a:pPr>
            <a:r>
              <a:rPr sz="900" spc="-5">
                <a:latin typeface="Lucida Sans"/>
                <a:cs typeface="Lucida Sans"/>
              </a:rPr>
              <a:t>Key</a:t>
            </a:r>
            <a:r>
              <a:rPr sz="900" spc="-25">
                <a:latin typeface="Lucida Sans"/>
                <a:cs typeface="Lucida Sans"/>
              </a:rPr>
              <a:t> </a:t>
            </a:r>
            <a:r>
              <a:rPr sz="900" spc="-40">
                <a:latin typeface="Lucida Sans"/>
                <a:cs typeface="Lucida Sans"/>
              </a:rPr>
              <a:t>Management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5">
                <a:solidFill>
                  <a:srgbClr val="4C4C4C"/>
                </a:solidFill>
                <a:latin typeface="Lucida Sans"/>
                <a:cs typeface="Lucida Sans"/>
              </a:rPr>
              <a:t>Key</a:t>
            </a:r>
            <a:r>
              <a:rPr sz="900" spc="1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5">
                <a:solidFill>
                  <a:srgbClr val="4C4C4C"/>
                </a:solidFill>
                <a:latin typeface="Lucida Sans"/>
                <a:cs typeface="Lucida Sans"/>
              </a:rPr>
              <a:t>Distribution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139700">
              <a:lnSpc>
                <a:spcPts val="1060"/>
              </a:lnSpc>
              <a:spcBef>
                <a:spcPts val="5"/>
              </a:spcBef>
            </a:pP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Symmetric</a:t>
            </a:r>
            <a:r>
              <a:rPr sz="900" spc="-45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with  Symmetric</a:t>
            </a:r>
            <a:endParaRPr sz="9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 marR="139700">
              <a:lnSpc>
                <a:spcPts val="1060"/>
              </a:lnSpc>
            </a:pPr>
            <a:r>
              <a:rPr sz="900" spc="-30">
                <a:latin typeface="Lucida Sans"/>
                <a:cs typeface="Lucida Sans"/>
              </a:rPr>
              <a:t>Symmetric</a:t>
            </a:r>
            <a:r>
              <a:rPr sz="900" spc="-45">
                <a:latin typeface="Lucida Sans"/>
                <a:cs typeface="Lucida Sans"/>
              </a:rPr>
              <a:t> </a:t>
            </a:r>
            <a:r>
              <a:rPr sz="900" spc="-30">
                <a:latin typeface="Lucida Sans"/>
                <a:cs typeface="Lucida Sans"/>
              </a:rPr>
              <a:t>with  </a:t>
            </a:r>
            <a:r>
              <a:rPr sz="900" spc="-40">
                <a:latin typeface="Lucida Sans"/>
                <a:cs typeface="Lucida Sans"/>
              </a:rPr>
              <a:t>Asymmetric</a:t>
            </a:r>
            <a:endParaRPr sz="900">
              <a:latin typeface="Lucida Sans"/>
              <a:cs typeface="Lucida Sans"/>
            </a:endParaRPr>
          </a:p>
          <a:p>
            <a:pPr marL="12700" marR="343535">
              <a:lnSpc>
                <a:spcPts val="1930"/>
              </a:lnSpc>
              <a:spcBef>
                <a:spcPts val="175"/>
              </a:spcBef>
            </a:pPr>
            <a:r>
              <a:rPr sz="900" spc="-20">
                <a:solidFill>
                  <a:srgbClr val="4C4C4C"/>
                </a:solidFill>
                <a:latin typeface="Lucida Sans"/>
                <a:cs typeface="Lucida Sans"/>
              </a:rPr>
              <a:t>Public</a:t>
            </a:r>
            <a:r>
              <a:rPr sz="900" spc="-30">
                <a:solidFill>
                  <a:srgbClr val="4C4C4C"/>
                </a:solidFill>
                <a:latin typeface="Lucida Sans"/>
                <a:cs typeface="Lucida Sans"/>
              </a:rPr>
              <a:t> </a:t>
            </a:r>
            <a:r>
              <a:rPr sz="900" spc="-25">
                <a:solidFill>
                  <a:srgbClr val="4C4C4C"/>
                </a:solidFill>
                <a:latin typeface="Lucida Sans"/>
                <a:cs typeface="Lucida Sans"/>
              </a:rPr>
              <a:t>Keys  </a:t>
            </a:r>
            <a:r>
              <a:rPr sz="900" spc="-40">
                <a:solidFill>
                  <a:srgbClr val="4C4C4C"/>
                </a:solidFill>
                <a:latin typeface="Lucida Sans"/>
                <a:cs typeface="Lucida Sans"/>
              </a:rPr>
              <a:t>X.509</a:t>
            </a:r>
            <a:endParaRPr sz="9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3660" y="5494161"/>
            <a:ext cx="336613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spc="-5">
                <a:latin typeface="Arial"/>
                <a:cs typeface="Arial"/>
              </a:rPr>
              <a:t>Man-in-the-Middle</a:t>
            </a:r>
            <a:r>
              <a:rPr sz="2200" b="1" spc="160">
                <a:latin typeface="Arial"/>
                <a:cs typeface="Arial"/>
              </a:rPr>
              <a:t> </a:t>
            </a:r>
            <a:r>
              <a:rPr sz="2200" b="1" spc="-10">
                <a:latin typeface="Arial"/>
                <a:cs typeface="Arial"/>
              </a:rPr>
              <a:t>Attack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557626-2C89-491C-A2DC-63321DD4D1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DE0B39-ED2D-4AEC-ADE6-48E2FD64FA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BF369D-B5B8-42C0-80A2-840617F2E1EB}">
  <ds:schemaRefs>
    <ds:schemaRef ds:uri="ea698f68-e4a3-4119-8942-1798ec9a9a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Management and Distribution</dc:title>
  <dc:creator>CSS441: Security and Cryptography</dc:creator>
  <cp:revision>1</cp:revision>
  <dcterms:created xsi:type="dcterms:W3CDTF">2020-09-16T12:40:53Z</dcterms:created>
  <dcterms:modified xsi:type="dcterms:W3CDTF">2020-09-17T02:50:36Z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2015-12-23T00:00:00Z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2020-09-16T00:00:00Z</vt:filetime>
  </property>
  <property fmtid="{D5CDD505-2E9C-101B-9397-08002B2CF9AE}" pid="5" name="ContentTypeId">
    <vt:lpwstr>0x010100BA0F7AE3F95D594EBBCBFDDF8C3AE3EC</vt:lpwstr>
  </property>
</Properties>
</file>