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86"/>
  </p:notesMasterIdLst>
  <p:sldIdLst>
    <p:sldId id="375" r:id="rId2"/>
    <p:sldId id="260" r:id="rId3"/>
    <p:sldId id="261" r:id="rId4"/>
    <p:sldId id="262" r:id="rId5"/>
    <p:sldId id="268" r:id="rId6"/>
    <p:sldId id="269" r:id="rId7"/>
    <p:sldId id="265" r:id="rId8"/>
    <p:sldId id="427" r:id="rId9"/>
    <p:sldId id="431" r:id="rId10"/>
    <p:sldId id="428" r:id="rId11"/>
    <p:sldId id="433" r:id="rId12"/>
    <p:sldId id="463" r:id="rId13"/>
    <p:sldId id="464" r:id="rId14"/>
    <p:sldId id="434" r:id="rId15"/>
    <p:sldId id="436" r:id="rId16"/>
    <p:sldId id="432" r:id="rId17"/>
    <p:sldId id="270" r:id="rId18"/>
    <p:sldId id="271" r:id="rId19"/>
    <p:sldId id="272" r:id="rId20"/>
    <p:sldId id="273" r:id="rId21"/>
    <p:sldId id="274" r:id="rId22"/>
    <p:sldId id="275" r:id="rId23"/>
    <p:sldId id="276" r:id="rId24"/>
    <p:sldId id="277" r:id="rId25"/>
    <p:sldId id="429" r:id="rId26"/>
    <p:sldId id="281" r:id="rId27"/>
    <p:sldId id="283" r:id="rId28"/>
    <p:sldId id="284" r:id="rId29"/>
    <p:sldId id="285" r:id="rId30"/>
    <p:sldId id="287" r:id="rId31"/>
    <p:sldId id="288" r:id="rId32"/>
    <p:sldId id="295" r:id="rId33"/>
    <p:sldId id="296" r:id="rId34"/>
    <p:sldId id="297" r:id="rId35"/>
    <p:sldId id="298" r:id="rId36"/>
    <p:sldId id="377" r:id="rId37"/>
    <p:sldId id="299" r:id="rId38"/>
    <p:sldId id="301" r:id="rId39"/>
    <p:sldId id="305" r:id="rId40"/>
    <p:sldId id="306" r:id="rId41"/>
    <p:sldId id="309" r:id="rId42"/>
    <p:sldId id="310" r:id="rId43"/>
    <p:sldId id="311" r:id="rId44"/>
    <p:sldId id="313" r:id="rId45"/>
    <p:sldId id="312" r:id="rId46"/>
    <p:sldId id="314" r:id="rId47"/>
    <p:sldId id="316" r:id="rId48"/>
    <p:sldId id="317" r:id="rId49"/>
    <p:sldId id="318" r:id="rId50"/>
    <p:sldId id="319" r:id="rId51"/>
    <p:sldId id="320" r:id="rId52"/>
    <p:sldId id="321" r:id="rId53"/>
    <p:sldId id="322" r:id="rId54"/>
    <p:sldId id="323" r:id="rId55"/>
    <p:sldId id="325" r:id="rId56"/>
    <p:sldId id="324" r:id="rId57"/>
    <p:sldId id="266" r:id="rId58"/>
    <p:sldId id="440" r:id="rId59"/>
    <p:sldId id="437" r:id="rId60"/>
    <p:sldId id="438" r:id="rId61"/>
    <p:sldId id="439" r:id="rId62"/>
    <p:sldId id="441" r:id="rId63"/>
    <p:sldId id="442" r:id="rId64"/>
    <p:sldId id="443" r:id="rId65"/>
    <p:sldId id="444" r:id="rId66"/>
    <p:sldId id="445" r:id="rId67"/>
    <p:sldId id="446" r:id="rId68"/>
    <p:sldId id="447" r:id="rId69"/>
    <p:sldId id="448" r:id="rId70"/>
    <p:sldId id="449" r:id="rId71"/>
    <p:sldId id="450" r:id="rId72"/>
    <p:sldId id="451" r:id="rId73"/>
    <p:sldId id="452" r:id="rId74"/>
    <p:sldId id="453" r:id="rId75"/>
    <p:sldId id="454" r:id="rId76"/>
    <p:sldId id="455" r:id="rId77"/>
    <p:sldId id="456" r:id="rId78"/>
    <p:sldId id="457" r:id="rId79"/>
    <p:sldId id="458" r:id="rId80"/>
    <p:sldId id="459" r:id="rId81"/>
    <p:sldId id="460" r:id="rId82"/>
    <p:sldId id="461" r:id="rId83"/>
    <p:sldId id="462" r:id="rId84"/>
    <p:sldId id="378"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B4F"/>
    <a:srgbClr val="EF720B"/>
    <a:srgbClr val="D89102"/>
    <a:srgbClr val="003BC0"/>
    <a:srgbClr val="E20071"/>
    <a:srgbClr val="E20087"/>
    <a:srgbClr val="FFABCB"/>
    <a:srgbClr val="6F4001"/>
    <a:srgbClr val="CC9900"/>
    <a:srgbClr val="15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01A1F-ED98-4281-81D5-E049158281A8}" type="datetimeFigureOut">
              <a:rPr lang="en-US" smtClean="0"/>
              <a:pPr/>
              <a:t>7/22/2019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5473EE-7441-4757-9753-F424737961C6}" type="slidenum">
              <a:rPr lang="en-US" smtClean="0"/>
              <a:pPr/>
              <a:t>‹#›</a:t>
            </a:fld>
            <a:endParaRPr lang="en-US"/>
          </a:p>
        </p:txBody>
      </p:sp>
    </p:spTree>
    <p:extLst>
      <p:ext uri="{BB962C8B-B14F-4D97-AF65-F5344CB8AC3E}">
        <p14:creationId xmlns:p14="http://schemas.microsoft.com/office/powerpoint/2010/main" val="382824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45473C-C7C9-4404-AECB-96BEC960612F}" type="slidenum">
              <a:rPr lang="en-US" smtClean="0"/>
              <a:pPr/>
              <a:t>38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55473EE-7441-4757-9753-F424737961C6}" type="slidenum">
              <a:rPr lang="en-US" smtClean="0"/>
              <a:pPr/>
              <a:t>54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5473EE-7441-4757-9753-F424737961C6}" type="slidenum">
              <a:rPr lang="en-US" smtClean="0"/>
              <a:pPr/>
              <a:t>67</a:t>
            </a:fld>
            <a:endParaRPr lang="en-US"/>
          </a:p>
        </p:txBody>
      </p:sp>
    </p:spTree>
    <p:extLst>
      <p:ext uri="{BB962C8B-B14F-4D97-AF65-F5344CB8AC3E}">
        <p14:creationId xmlns:p14="http://schemas.microsoft.com/office/powerpoint/2010/main" val="2095969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94E4A5-DDCF-47D7-9D00-2B00C4B9A151}" type="datetime1">
              <a:rPr lang="en-US" smtClean="0"/>
              <a:t>7/22/2019</a:t>
            </a:fld>
            <a:endParaRPr lang="en-US"/>
          </a:p>
        </p:txBody>
      </p:sp>
      <p:sp>
        <p:nvSpPr>
          <p:cNvPr id="5" name="Footer Placeholder 4"/>
          <p:cNvSpPr>
            <a:spLocks noGrp="1"/>
          </p:cNvSpPr>
          <p:nvPr>
            <p:ph type="ftr" sz="quarter" idx="11"/>
          </p:nvPr>
        </p:nvSpPr>
        <p:spPr/>
        <p:txBody>
          <a:bodyPr/>
          <a:lstStyle/>
          <a:p>
            <a:r>
              <a:rPr lang="en-US"/>
              <a:t>Unit-II Mobile Architecture and Design                              by Prof. J. Christy Jackson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F7A486-290A-4899-9BDA-0A543DE3213D}" type="datetime1">
              <a:rPr lang="en-US" smtClean="0"/>
              <a:t>7/22/2019</a:t>
            </a:fld>
            <a:endParaRPr lang="en-US"/>
          </a:p>
        </p:txBody>
      </p:sp>
      <p:sp>
        <p:nvSpPr>
          <p:cNvPr id="5" name="Footer Placeholder 4"/>
          <p:cNvSpPr>
            <a:spLocks noGrp="1"/>
          </p:cNvSpPr>
          <p:nvPr>
            <p:ph type="ftr" sz="quarter" idx="11"/>
          </p:nvPr>
        </p:nvSpPr>
        <p:spPr/>
        <p:txBody>
          <a:bodyPr/>
          <a:lstStyle/>
          <a:p>
            <a:r>
              <a:rPr lang="en-US"/>
              <a:t>Unit-II Mobile Architecture and Design                              by Prof. J. Christy Jackson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D501-93D7-4637-9A22-2BC1839B353E}" type="datetime1">
              <a:rPr lang="en-US" smtClean="0"/>
              <a:t>7/22/2019</a:t>
            </a:fld>
            <a:endParaRPr lang="en-US"/>
          </a:p>
        </p:txBody>
      </p:sp>
      <p:sp>
        <p:nvSpPr>
          <p:cNvPr id="5" name="Footer Placeholder 4"/>
          <p:cNvSpPr>
            <a:spLocks noGrp="1"/>
          </p:cNvSpPr>
          <p:nvPr>
            <p:ph type="ftr" sz="quarter" idx="11"/>
          </p:nvPr>
        </p:nvSpPr>
        <p:spPr/>
        <p:txBody>
          <a:bodyPr/>
          <a:lstStyle/>
          <a:p>
            <a:r>
              <a:rPr lang="en-US"/>
              <a:t>Unit-II Mobile Architecture and Design                              by Prof. J. Christy Jackson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12B813-4385-40FD-A86E-C076243918DC}" type="datetime1">
              <a:rPr lang="en-US" smtClean="0"/>
              <a:t>7/22/2019</a:t>
            </a:fld>
            <a:endParaRPr lang="en-US"/>
          </a:p>
        </p:txBody>
      </p:sp>
      <p:sp>
        <p:nvSpPr>
          <p:cNvPr id="5" name="Footer Placeholder 4"/>
          <p:cNvSpPr>
            <a:spLocks noGrp="1"/>
          </p:cNvSpPr>
          <p:nvPr>
            <p:ph type="ftr" sz="quarter" idx="11"/>
          </p:nvPr>
        </p:nvSpPr>
        <p:spPr/>
        <p:txBody>
          <a:bodyPr/>
          <a:lstStyle/>
          <a:p>
            <a:r>
              <a:rPr lang="en-US"/>
              <a:t>Unit-II Mobile Architecture and Design                              by Prof. J. Christy Jackson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00568-86DB-4891-B5C9-772C6E6FAC5C}" type="datetime1">
              <a:rPr lang="en-US" smtClean="0"/>
              <a:t>7/22/2019</a:t>
            </a:fld>
            <a:endParaRPr lang="en-US"/>
          </a:p>
        </p:txBody>
      </p:sp>
      <p:sp>
        <p:nvSpPr>
          <p:cNvPr id="5" name="Footer Placeholder 4"/>
          <p:cNvSpPr>
            <a:spLocks noGrp="1"/>
          </p:cNvSpPr>
          <p:nvPr>
            <p:ph type="ftr" sz="quarter" idx="11"/>
          </p:nvPr>
        </p:nvSpPr>
        <p:spPr/>
        <p:txBody>
          <a:bodyPr/>
          <a:lstStyle/>
          <a:p>
            <a:r>
              <a:rPr lang="en-US"/>
              <a:t>Unit-II Mobile Architecture and Design                              by Prof. J. Christy Jackson</a:t>
            </a:r>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213A03-52D2-41C1-830C-FEE51B4F1528}" type="datetime1">
              <a:rPr lang="en-US" smtClean="0"/>
              <a:t>7/22/2019</a:t>
            </a:fld>
            <a:endParaRPr lang="en-US"/>
          </a:p>
        </p:txBody>
      </p:sp>
      <p:sp>
        <p:nvSpPr>
          <p:cNvPr id="6" name="Footer Placeholder 5"/>
          <p:cNvSpPr>
            <a:spLocks noGrp="1"/>
          </p:cNvSpPr>
          <p:nvPr>
            <p:ph type="ftr" sz="quarter" idx="11"/>
          </p:nvPr>
        </p:nvSpPr>
        <p:spPr/>
        <p:txBody>
          <a:bodyPr/>
          <a:lstStyle/>
          <a:p>
            <a:r>
              <a:rPr lang="en-US"/>
              <a:t>Unit-II Mobile Architecture and Design                              by Prof. J. Christy Jackson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13D8A-8E01-4208-A500-2A1CF2F7FF87}" type="datetime1">
              <a:rPr lang="en-US" smtClean="0"/>
              <a:t>7/22/2019</a:t>
            </a:fld>
            <a:endParaRPr lang="en-US"/>
          </a:p>
        </p:txBody>
      </p:sp>
      <p:sp>
        <p:nvSpPr>
          <p:cNvPr id="8" name="Footer Placeholder 7"/>
          <p:cNvSpPr>
            <a:spLocks noGrp="1"/>
          </p:cNvSpPr>
          <p:nvPr>
            <p:ph type="ftr" sz="quarter" idx="11"/>
          </p:nvPr>
        </p:nvSpPr>
        <p:spPr/>
        <p:txBody>
          <a:bodyPr/>
          <a:lstStyle/>
          <a:p>
            <a:r>
              <a:rPr lang="en-US"/>
              <a:t>Unit-II Mobile Architecture and Design                              by Prof. J. Christy Jackson</a:t>
            </a:r>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6FFFE4-CB45-44EA-AB6B-8789CCDF25D5}" type="datetime1">
              <a:rPr lang="en-US" smtClean="0"/>
              <a:t>7/22/2019</a:t>
            </a:fld>
            <a:endParaRPr lang="en-US"/>
          </a:p>
        </p:txBody>
      </p:sp>
      <p:sp>
        <p:nvSpPr>
          <p:cNvPr id="4" name="Footer Placeholder 3"/>
          <p:cNvSpPr>
            <a:spLocks noGrp="1"/>
          </p:cNvSpPr>
          <p:nvPr>
            <p:ph type="ftr" sz="quarter" idx="11"/>
          </p:nvPr>
        </p:nvSpPr>
        <p:spPr/>
        <p:txBody>
          <a:bodyPr/>
          <a:lstStyle/>
          <a:p>
            <a:r>
              <a:rPr lang="en-US"/>
              <a:t>Unit-II Mobile Architecture and Design                              by Prof. J. Christy Jackson</a:t>
            </a:r>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4D0B6-618C-4E1C-A691-C7066543FB0A}" type="datetime1">
              <a:rPr lang="en-US" smtClean="0"/>
              <a:t>7/22/2019</a:t>
            </a:fld>
            <a:endParaRPr lang="en-US"/>
          </a:p>
        </p:txBody>
      </p:sp>
      <p:sp>
        <p:nvSpPr>
          <p:cNvPr id="3" name="Footer Placeholder 2"/>
          <p:cNvSpPr>
            <a:spLocks noGrp="1"/>
          </p:cNvSpPr>
          <p:nvPr>
            <p:ph type="ftr" sz="quarter" idx="11"/>
          </p:nvPr>
        </p:nvSpPr>
        <p:spPr/>
        <p:txBody>
          <a:bodyPr/>
          <a:lstStyle/>
          <a:p>
            <a:r>
              <a:rPr lang="en-US"/>
              <a:t>Unit-II Mobile Architecture and Design                              by Prof. J. Christy Jackson</a:t>
            </a:r>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BE70A1-920B-4BAC-AFEB-E086433865D3}" type="datetime1">
              <a:rPr lang="en-US" smtClean="0"/>
              <a:t>7/22/2019</a:t>
            </a:fld>
            <a:endParaRPr lang="en-US"/>
          </a:p>
        </p:txBody>
      </p:sp>
      <p:sp>
        <p:nvSpPr>
          <p:cNvPr id="6" name="Footer Placeholder 5"/>
          <p:cNvSpPr>
            <a:spLocks noGrp="1"/>
          </p:cNvSpPr>
          <p:nvPr>
            <p:ph type="ftr" sz="quarter" idx="11"/>
          </p:nvPr>
        </p:nvSpPr>
        <p:spPr/>
        <p:txBody>
          <a:bodyPr/>
          <a:lstStyle/>
          <a:p>
            <a:r>
              <a:rPr lang="en-US"/>
              <a:t>Unit-II Mobile Architecture and Design                              by Prof. J. Christy Jackson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828047-56BA-45DF-A343-7DEC58DD8262}" type="datetime1">
              <a:rPr lang="en-US" smtClean="0"/>
              <a:t>7/22/2019</a:t>
            </a:fld>
            <a:endParaRPr lang="en-US"/>
          </a:p>
        </p:txBody>
      </p:sp>
      <p:sp>
        <p:nvSpPr>
          <p:cNvPr id="6" name="Footer Placeholder 5"/>
          <p:cNvSpPr>
            <a:spLocks noGrp="1"/>
          </p:cNvSpPr>
          <p:nvPr>
            <p:ph type="ftr" sz="quarter" idx="11"/>
          </p:nvPr>
        </p:nvSpPr>
        <p:spPr/>
        <p:txBody>
          <a:bodyPr/>
          <a:lstStyle/>
          <a:p>
            <a:r>
              <a:rPr lang="en-US"/>
              <a:t>Unit-II Mobile Architecture and Design                              by Prof. J. Christy Jackson</a:t>
            </a:r>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4EC5C2A-A198-4AA8-B651-6BD17A5CBD0F}" type="datetime1">
              <a:rPr lang="en-US" smtClean="0"/>
              <a:t>7/22/2019</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Unit-II Mobile Architecture and Design                              by Prof. J. Christy Jackson</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82CCC60-E8CD-4174-8B1A-7DF615B22EE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christyjackson.j@vit.ac.i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evelopers.google.com/maps/documentation/javascript/tutorial" TargetMode="External"/><Relationship Id="rId7" Type="http://schemas.openxmlformats.org/officeDocument/2006/relationships/hyperlink" Target="http://flex.apache.org/" TargetMode="External"/><Relationship Id="rId2" Type="http://schemas.openxmlformats.org/officeDocument/2006/relationships/hyperlink" Target="http://download.oracle.com/javase/1,5.0/docs/api/" TargetMode="External"/><Relationship Id="rId1" Type="http://schemas.openxmlformats.org/officeDocument/2006/relationships/slideLayout" Target="../slideLayouts/slideLayout5.xml"/><Relationship Id="rId6" Type="http://schemas.openxmlformats.org/officeDocument/2006/relationships/hyperlink" Target="http://code.google.com/webtoolkit/" TargetMode="External"/><Relationship Id="rId5" Type="http://schemas.openxmlformats.org/officeDocument/2006/relationships/hyperlink" Target="http://en.wikipedia.org/wiki/Java_Development_Kit" TargetMode="External"/><Relationship Id="rId4" Type="http://schemas.openxmlformats.org/officeDocument/2006/relationships/hyperlink" Target="http://help.adobe.com/en_US/FlashPlatform/reference/actionscript/3/index.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dn57.androidauthority.net/wp-content/uploads/2017/05/Gradle.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hyperlink" Target="https://cdn57.androidauthority.net/wp-content/uploads/2017/05/Notepad-View.jpg"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dn57.androidauthority.net/wp-content/uploads/2017/05/Android-Monitor.png"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dn57.androidauthority.net/wp-content/uploads/2017/05/Device-Manager.png"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www.androidauthority.com/android-fragments-852516/"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cdn57.androidauthority.net/wp-content/uploads/2017/05/Select-Hardware.pn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cdn57.androidauthority.net/wp-content/uploads/2017/05/Virtual-Device-Testing.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cdn57.androidauthority.net/wp-content/uploads/2017/05/SDK-Tools.png"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edmodo.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371600"/>
            <a:ext cx="7848600" cy="1927225"/>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t>SWE2008 – Android Programming</a:t>
            </a:r>
          </a:p>
        </p:txBody>
      </p:sp>
      <p:sp>
        <p:nvSpPr>
          <p:cNvPr id="5" name="Subtitle 2"/>
          <p:cNvSpPr txBox="1">
            <a:spLocks/>
          </p:cNvSpPr>
          <p:nvPr/>
        </p:nvSpPr>
        <p:spPr>
          <a:xfrm>
            <a:off x="685800" y="3505200"/>
            <a:ext cx="6400800" cy="17526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dirty="0"/>
              <a:t>Prof. J. Christy Jackson</a:t>
            </a:r>
          </a:p>
        </p:txBody>
      </p:sp>
    </p:spTree>
    <p:extLst>
      <p:ext uri="{BB962C8B-B14F-4D97-AF65-F5344CB8AC3E}">
        <p14:creationId xmlns:p14="http://schemas.microsoft.com/office/powerpoint/2010/main" val="3394911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	</a:t>
            </a:r>
          </a:p>
        </p:txBody>
      </p:sp>
      <p:sp>
        <p:nvSpPr>
          <p:cNvPr id="3" name="Content Placeholder 2"/>
          <p:cNvSpPr>
            <a:spLocks noGrp="1"/>
          </p:cNvSpPr>
          <p:nvPr>
            <p:ph idx="1"/>
          </p:nvPr>
        </p:nvSpPr>
        <p:spPr/>
        <p:txBody>
          <a:bodyPr/>
          <a:lstStyle/>
          <a:p>
            <a:r>
              <a:rPr lang="en-US" dirty="0"/>
              <a:t>SWE1007 has to be completed</a:t>
            </a:r>
          </a:p>
          <a:p>
            <a:r>
              <a:rPr lang="en-US" dirty="0"/>
              <a:t>Should have strong fundamental knowledge on Java</a:t>
            </a:r>
          </a:p>
        </p:txBody>
      </p:sp>
    </p:spTree>
    <p:extLst>
      <p:ext uri="{BB962C8B-B14F-4D97-AF65-F5344CB8AC3E}">
        <p14:creationId xmlns:p14="http://schemas.microsoft.com/office/powerpoint/2010/main" val="308956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Java Test</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t>How will you create an Object in Java</a:t>
            </a:r>
          </a:p>
          <a:p>
            <a:pPr marL="514350" indent="-514350">
              <a:buFont typeface="+mj-lt"/>
              <a:buAutoNum type="arabicPeriod"/>
            </a:pPr>
            <a:r>
              <a:rPr lang="en-US" sz="3200" dirty="0"/>
              <a:t>How will you inherit from a parent class?</a:t>
            </a:r>
          </a:p>
        </p:txBody>
      </p:sp>
    </p:spTree>
    <p:extLst>
      <p:ext uri="{BB962C8B-B14F-4D97-AF65-F5344CB8AC3E}">
        <p14:creationId xmlns:p14="http://schemas.microsoft.com/office/powerpoint/2010/main" val="423903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651E-E51D-4C72-B2CD-412645A5F01E}"/>
              </a:ext>
            </a:extLst>
          </p:cNvPr>
          <p:cNvSpPr>
            <a:spLocks noGrp="1"/>
          </p:cNvSpPr>
          <p:nvPr>
            <p:ph type="title"/>
          </p:nvPr>
        </p:nvSpPr>
        <p:spPr/>
        <p:txBody>
          <a:bodyPr/>
          <a:lstStyle/>
          <a:p>
            <a:r>
              <a:rPr lang="en-US" dirty="0"/>
              <a:t>Basic Java Test – Answer -1 </a:t>
            </a:r>
          </a:p>
        </p:txBody>
      </p:sp>
      <p:sp>
        <p:nvSpPr>
          <p:cNvPr id="3" name="Content Placeholder 2">
            <a:extLst>
              <a:ext uri="{FF2B5EF4-FFF2-40B4-BE49-F238E27FC236}">
                <a16:creationId xmlns:a16="http://schemas.microsoft.com/office/drawing/2014/main" id="{7113A826-C4EE-4DCA-8654-51CF22A5BD4E}"/>
              </a:ext>
            </a:extLst>
          </p:cNvPr>
          <p:cNvSpPr>
            <a:spLocks noGrp="1"/>
          </p:cNvSpPr>
          <p:nvPr>
            <p:ph idx="1"/>
          </p:nvPr>
        </p:nvSpPr>
        <p:spPr/>
        <p:txBody>
          <a:bodyPr/>
          <a:lstStyle/>
          <a:p>
            <a:pPr marL="0" indent="0">
              <a:buNone/>
            </a:pPr>
            <a:endParaRPr lang="en-US" dirty="0"/>
          </a:p>
          <a:p>
            <a:r>
              <a:rPr lang="en-US" dirty="0" err="1"/>
              <a:t>Class_Name</a:t>
            </a:r>
            <a:r>
              <a:rPr lang="en-US" dirty="0"/>
              <a:t> </a:t>
            </a:r>
            <a:r>
              <a:rPr lang="en-US" dirty="0" err="1"/>
              <a:t>Object_Name</a:t>
            </a:r>
            <a:r>
              <a:rPr lang="en-US" dirty="0"/>
              <a:t> = new </a:t>
            </a:r>
            <a:r>
              <a:rPr lang="en-US" dirty="0" err="1"/>
              <a:t>Class_Name</a:t>
            </a:r>
            <a:r>
              <a:rPr lang="en-US" dirty="0"/>
              <a:t>();</a:t>
            </a:r>
          </a:p>
          <a:p>
            <a:r>
              <a:rPr lang="en-US" dirty="0" err="1"/>
              <a:t>Helloclass</a:t>
            </a:r>
            <a:r>
              <a:rPr lang="en-US" dirty="0"/>
              <a:t> </a:t>
            </a:r>
            <a:r>
              <a:rPr lang="en-US" dirty="0" err="1"/>
              <a:t>helloobject</a:t>
            </a:r>
            <a:r>
              <a:rPr lang="en-US" dirty="0"/>
              <a:t> = new </a:t>
            </a:r>
            <a:r>
              <a:rPr lang="en-US" dirty="0" err="1"/>
              <a:t>Helloclass</a:t>
            </a:r>
            <a:r>
              <a:rPr lang="en-US" dirty="0"/>
              <a:t>();</a:t>
            </a:r>
          </a:p>
        </p:txBody>
      </p:sp>
    </p:spTree>
    <p:extLst>
      <p:ext uri="{BB962C8B-B14F-4D97-AF65-F5344CB8AC3E}">
        <p14:creationId xmlns:p14="http://schemas.microsoft.com/office/powerpoint/2010/main" val="271447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7230-736D-4B33-B7E9-6A503A3B2C42}"/>
              </a:ext>
            </a:extLst>
          </p:cNvPr>
          <p:cNvSpPr>
            <a:spLocks noGrp="1"/>
          </p:cNvSpPr>
          <p:nvPr>
            <p:ph type="title"/>
          </p:nvPr>
        </p:nvSpPr>
        <p:spPr/>
        <p:txBody>
          <a:bodyPr/>
          <a:lstStyle/>
          <a:p>
            <a:r>
              <a:rPr lang="en-US" dirty="0"/>
              <a:t>Basic Java Test – Answer -2</a:t>
            </a:r>
          </a:p>
        </p:txBody>
      </p:sp>
      <p:sp>
        <p:nvSpPr>
          <p:cNvPr id="3" name="Content Placeholder 2">
            <a:extLst>
              <a:ext uri="{FF2B5EF4-FFF2-40B4-BE49-F238E27FC236}">
                <a16:creationId xmlns:a16="http://schemas.microsoft.com/office/drawing/2014/main" id="{308E096C-CCC8-4107-B9F8-9A2A30CF3482}"/>
              </a:ext>
            </a:extLst>
          </p:cNvPr>
          <p:cNvSpPr>
            <a:spLocks noGrp="1"/>
          </p:cNvSpPr>
          <p:nvPr>
            <p:ph idx="1"/>
          </p:nvPr>
        </p:nvSpPr>
        <p:spPr/>
        <p:txBody>
          <a:bodyPr/>
          <a:lstStyle/>
          <a:p>
            <a:pPr marL="0" indent="0">
              <a:buNone/>
            </a:pPr>
            <a:r>
              <a:rPr lang="en-US" dirty="0"/>
              <a:t>class Super {</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class Sub extends Super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5069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Class and Virtual Class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458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DB4A-AE0D-4648-A373-870E621C480C}"/>
              </a:ext>
            </a:extLst>
          </p:cNvPr>
          <p:cNvSpPr>
            <a:spLocks noGrp="1"/>
          </p:cNvSpPr>
          <p:nvPr>
            <p:ph type="title"/>
          </p:nvPr>
        </p:nvSpPr>
        <p:spPr/>
        <p:txBody>
          <a:bodyPr>
            <a:normAutofit fontScale="90000"/>
          </a:bodyPr>
          <a:lstStyle/>
          <a:p>
            <a:r>
              <a:rPr lang="en-US" dirty="0"/>
              <a:t>Guidelines for a Successful Android Programming Course</a:t>
            </a:r>
          </a:p>
        </p:txBody>
      </p:sp>
      <p:sp>
        <p:nvSpPr>
          <p:cNvPr id="3" name="Content Placeholder 2">
            <a:extLst>
              <a:ext uri="{FF2B5EF4-FFF2-40B4-BE49-F238E27FC236}">
                <a16:creationId xmlns:a16="http://schemas.microsoft.com/office/drawing/2014/main" id="{C63C866F-7EEA-4F67-9228-DE91803A8320}"/>
              </a:ext>
            </a:extLst>
          </p:cNvPr>
          <p:cNvSpPr>
            <a:spLocks noGrp="1"/>
          </p:cNvSpPr>
          <p:nvPr>
            <p:ph idx="1"/>
          </p:nvPr>
        </p:nvSpPr>
        <p:spPr/>
        <p:txBody>
          <a:bodyPr/>
          <a:lstStyle/>
          <a:p>
            <a:r>
              <a:rPr lang="en-US" dirty="0"/>
              <a:t>Notebook and Pen is compulsory for this course</a:t>
            </a:r>
          </a:p>
          <a:p>
            <a:r>
              <a:rPr lang="en-US" dirty="0"/>
              <a:t>Try to be on time</a:t>
            </a:r>
          </a:p>
          <a:p>
            <a:r>
              <a:rPr lang="en-US" dirty="0"/>
              <a:t>Attendance will become a major issue if you do not maintain 75%</a:t>
            </a:r>
          </a:p>
          <a:p>
            <a:r>
              <a:rPr lang="en-US" dirty="0"/>
              <a:t>Be attentive in the class  and please DO NOT talk during the lecture</a:t>
            </a:r>
          </a:p>
          <a:p>
            <a:r>
              <a:rPr lang="en-US" dirty="0"/>
              <a:t>Follow the tips given for answering the Higher order thinking (HOT) questions</a:t>
            </a:r>
          </a:p>
          <a:p>
            <a:r>
              <a:rPr lang="en-US" dirty="0"/>
              <a:t>Learn Programming (No other choice)</a:t>
            </a:r>
          </a:p>
          <a:p>
            <a:r>
              <a:rPr lang="en-US" dirty="0"/>
              <a:t>Mobile phones are prohibited</a:t>
            </a:r>
          </a:p>
          <a:p>
            <a:pPr marL="0" indent="0" algn="ctr">
              <a:buNone/>
            </a:pPr>
            <a:r>
              <a:rPr lang="en-US" sz="3200" dirty="0">
                <a:solidFill>
                  <a:srgbClr val="FF0000"/>
                </a:solidFill>
              </a:rPr>
              <a:t>Punishments will be given </a:t>
            </a:r>
          </a:p>
        </p:txBody>
      </p:sp>
    </p:spTree>
    <p:extLst>
      <p:ext uri="{BB962C8B-B14F-4D97-AF65-F5344CB8AC3E}">
        <p14:creationId xmlns:p14="http://schemas.microsoft.com/office/powerpoint/2010/main" val="256677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Rep and WhatsApp Group</a:t>
            </a:r>
          </a:p>
        </p:txBody>
      </p:sp>
      <p:sp>
        <p:nvSpPr>
          <p:cNvPr id="3" name="Content Placeholder 2"/>
          <p:cNvSpPr>
            <a:spLocks noGrp="1"/>
          </p:cNvSpPr>
          <p:nvPr>
            <p:ph idx="1"/>
          </p:nvPr>
        </p:nvSpPr>
        <p:spPr/>
        <p:txBody>
          <a:bodyPr/>
          <a:lstStyle/>
          <a:p>
            <a:r>
              <a:rPr lang="en-US" dirty="0"/>
              <a:t>Volunteer to be Rep</a:t>
            </a:r>
          </a:p>
        </p:txBody>
      </p:sp>
    </p:spTree>
    <p:extLst>
      <p:ext uri="{BB962C8B-B14F-4D97-AF65-F5344CB8AC3E}">
        <p14:creationId xmlns:p14="http://schemas.microsoft.com/office/powerpoint/2010/main" val="3191062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Module -1 Introduction to mobile and Android</a:t>
            </a:r>
          </a:p>
        </p:txBody>
      </p:sp>
      <p:sp>
        <p:nvSpPr>
          <p:cNvPr id="4" name="Subtitle 3"/>
          <p:cNvSpPr>
            <a:spLocks noGrp="1"/>
          </p:cNvSpPr>
          <p:nvPr>
            <p:ph type="subTitle" idx="1"/>
          </p:nvPr>
        </p:nvSpPr>
        <p:spPr/>
        <p:txBody>
          <a:bodyPr/>
          <a:lstStyle/>
          <a:p>
            <a:r>
              <a:rPr lang="en-US" dirty="0"/>
              <a:t>History of mobile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Brief History Of Mobile</a:t>
            </a:r>
          </a:p>
        </p:txBody>
      </p:sp>
      <p:sp>
        <p:nvSpPr>
          <p:cNvPr id="4" name="Text Placeholder 3"/>
          <p:cNvSpPr>
            <a:spLocks noGrp="1"/>
          </p:cNvSpPr>
          <p:nvPr>
            <p:ph type="body"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beginning…</a:t>
            </a:r>
          </a:p>
        </p:txBody>
      </p:sp>
      <p:sp>
        <p:nvSpPr>
          <p:cNvPr id="3" name="Content Placeholder 2"/>
          <p:cNvSpPr>
            <a:spLocks noGrp="1"/>
          </p:cNvSpPr>
          <p:nvPr>
            <p:ph idx="1"/>
          </p:nvPr>
        </p:nvSpPr>
        <p:spPr/>
        <p:txBody>
          <a:bodyPr/>
          <a:lstStyle/>
          <a:p>
            <a:endParaRPr lang="en-US" dirty="0"/>
          </a:p>
        </p:txBody>
      </p:sp>
      <p:pic>
        <p:nvPicPr>
          <p:cNvPr id="2050" name="Picture 2" descr="H:\Fall2015\MADD\beginning.PNG"/>
          <p:cNvPicPr>
            <a:picLocks noChangeAspect="1" noChangeArrowheads="1"/>
          </p:cNvPicPr>
          <p:nvPr/>
        </p:nvPicPr>
        <p:blipFill>
          <a:blip r:embed="rId2"/>
          <a:srcRect/>
          <a:stretch>
            <a:fillRect/>
          </a:stretch>
        </p:blipFill>
        <p:spPr bwMode="auto">
          <a:xfrm>
            <a:off x="1676400" y="2057400"/>
            <a:ext cx="5935662" cy="40195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46070" cy="843080"/>
          </a:xfrm>
        </p:spPr>
        <p:txBody>
          <a:bodyPr>
            <a:normAutofit/>
          </a:bodyPr>
          <a:lstStyle/>
          <a:p>
            <a:r>
              <a:rPr lang="en-US" dirty="0"/>
              <a:t>Welcome back to VIT</a:t>
            </a:r>
          </a:p>
        </p:txBody>
      </p:sp>
      <p:sp>
        <p:nvSpPr>
          <p:cNvPr id="3" name="Content Placeholder 2"/>
          <p:cNvSpPr>
            <a:spLocks noGrp="1"/>
          </p:cNvSpPr>
          <p:nvPr>
            <p:ph idx="1"/>
          </p:nvPr>
        </p:nvSpPr>
        <p:spPr>
          <a:xfrm>
            <a:off x="601670" y="1905000"/>
            <a:ext cx="8246070" cy="3967280"/>
          </a:xfrm>
        </p:spPr>
        <p:txBody>
          <a:bodyPr>
            <a:normAutofit/>
          </a:bodyPr>
          <a:lstStyle/>
          <a:p>
            <a:r>
              <a:rPr lang="en-US" sz="3600" dirty="0"/>
              <a:t>Please make sure you are sitting in the correct class</a:t>
            </a:r>
          </a:p>
          <a:p>
            <a:r>
              <a:rPr lang="en-US" sz="3600" dirty="0"/>
              <a:t>SWE2008 Android Programming– D1+TD1 Slot – AB2 303 – Christy Jackson.</a:t>
            </a:r>
          </a:p>
          <a:p>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Brick Era</a:t>
            </a:r>
          </a:p>
        </p:txBody>
      </p:sp>
      <p:sp>
        <p:nvSpPr>
          <p:cNvPr id="3" name="Content Placeholder 2"/>
          <p:cNvSpPr>
            <a:spLocks noGrp="1"/>
          </p:cNvSpPr>
          <p:nvPr>
            <p:ph idx="1"/>
          </p:nvPr>
        </p:nvSpPr>
        <p:spPr/>
        <p:txBody>
          <a:bodyPr/>
          <a:lstStyle/>
          <a:p>
            <a:r>
              <a:rPr lang="en-US" dirty="0"/>
              <a:t>It was Portable! calls </a:t>
            </a:r>
          </a:p>
          <a:p>
            <a:r>
              <a:rPr lang="en-US" dirty="0"/>
              <a:t>It was Portable! </a:t>
            </a:r>
          </a:p>
          <a:p>
            <a:r>
              <a:rPr lang="en-US" dirty="0"/>
              <a:t>More expensive than payphones </a:t>
            </a:r>
          </a:p>
          <a:p>
            <a:r>
              <a:rPr lang="en-US" dirty="0"/>
              <a:t>Enormous battery </a:t>
            </a:r>
          </a:p>
          <a:p>
            <a:r>
              <a:rPr lang="en-US" dirty="0"/>
              <a:t>Stakeholders: – Stockbrokers, salespeople, … </a:t>
            </a:r>
          </a:p>
          <a:p>
            <a:r>
              <a:rPr lang="en-US" dirty="0"/>
              <a:t>After a while, more cellular radio towers and… it got (a little bit) smaller</a:t>
            </a:r>
          </a:p>
        </p:txBody>
      </p:sp>
      <p:pic>
        <p:nvPicPr>
          <p:cNvPr id="3074" name="Picture 2" descr="H:\Fall2015\MADD\Images\bar.PNG"/>
          <p:cNvPicPr>
            <a:picLocks noChangeAspect="1" noChangeArrowheads="1"/>
          </p:cNvPicPr>
          <p:nvPr/>
        </p:nvPicPr>
        <p:blipFill>
          <a:blip r:embed="rId2"/>
          <a:srcRect/>
          <a:stretch>
            <a:fillRect/>
          </a:stretch>
        </p:blipFill>
        <p:spPr bwMode="auto">
          <a:xfrm>
            <a:off x="6324600" y="609600"/>
            <a:ext cx="2276475" cy="2546947"/>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Candy Bar Era</a:t>
            </a:r>
          </a:p>
        </p:txBody>
      </p:sp>
      <p:sp>
        <p:nvSpPr>
          <p:cNvPr id="3" name="Content Placeholder 2"/>
          <p:cNvSpPr>
            <a:spLocks noGrp="1"/>
          </p:cNvSpPr>
          <p:nvPr>
            <p:ph idx="1"/>
          </p:nvPr>
        </p:nvSpPr>
        <p:spPr/>
        <p:txBody>
          <a:bodyPr/>
          <a:lstStyle/>
          <a:p>
            <a:r>
              <a:rPr lang="en-US" dirty="0"/>
              <a:t>2G network : GSM, CDMA, TDMA, SMS </a:t>
            </a:r>
          </a:p>
          <a:p>
            <a:r>
              <a:rPr lang="en-US" dirty="0"/>
              <a:t>More cellular towers  less power needed  much smaller </a:t>
            </a:r>
          </a:p>
          <a:p>
            <a:r>
              <a:rPr lang="en-US" dirty="0"/>
              <a:t>Better voice quality </a:t>
            </a:r>
          </a:p>
          <a:p>
            <a:r>
              <a:rPr lang="en-US" dirty="0"/>
              <a:t>Added SMS </a:t>
            </a:r>
          </a:p>
          <a:p>
            <a:r>
              <a:rPr lang="en-US" dirty="0"/>
              <a:t> Everyone wanted to have a mobile phone – economic prosperity in EU, USA, and JP</a:t>
            </a:r>
          </a:p>
        </p:txBody>
      </p:sp>
      <p:pic>
        <p:nvPicPr>
          <p:cNvPr id="4098" name="Picture 2" descr="H:\Fall2015\MADD\Images\candy.jpg"/>
          <p:cNvPicPr>
            <a:picLocks noChangeAspect="1" noChangeArrowheads="1"/>
          </p:cNvPicPr>
          <p:nvPr/>
        </p:nvPicPr>
        <p:blipFill>
          <a:blip r:embed="rId2"/>
          <a:srcRect/>
          <a:stretch>
            <a:fillRect/>
          </a:stretch>
        </p:blipFill>
        <p:spPr bwMode="auto">
          <a:xfrm>
            <a:off x="6314209" y="3810000"/>
            <a:ext cx="1905000" cy="295116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Feature Phone Era</a:t>
            </a:r>
          </a:p>
        </p:txBody>
      </p:sp>
      <p:sp>
        <p:nvSpPr>
          <p:cNvPr id="3" name="Content Placeholder 2"/>
          <p:cNvSpPr>
            <a:spLocks noGrp="1"/>
          </p:cNvSpPr>
          <p:nvPr>
            <p:ph idx="1"/>
          </p:nvPr>
        </p:nvSpPr>
        <p:spPr/>
        <p:txBody>
          <a:bodyPr>
            <a:normAutofit/>
          </a:bodyPr>
          <a:lstStyle/>
          <a:p>
            <a:r>
              <a:rPr lang="en-US" dirty="0"/>
              <a:t>2.5G network: GPRS calls SMS &amp; MMS music &amp; photos </a:t>
            </a:r>
          </a:p>
          <a:p>
            <a:r>
              <a:rPr lang="en-US" dirty="0"/>
              <a:t>Camera </a:t>
            </a:r>
          </a:p>
          <a:p>
            <a:r>
              <a:rPr lang="en-US" dirty="0"/>
              <a:t>MMS </a:t>
            </a:r>
          </a:p>
          <a:p>
            <a:r>
              <a:rPr lang="en-US" dirty="0"/>
              <a:t>Data-capable devices </a:t>
            </a:r>
          </a:p>
          <a:p>
            <a:r>
              <a:rPr lang="en-US" dirty="0"/>
              <a:t>Internet on mobile (very poor)</a:t>
            </a:r>
          </a:p>
          <a:p>
            <a:r>
              <a:rPr lang="en-US" dirty="0"/>
              <a:t>high prices</a:t>
            </a:r>
          </a:p>
          <a:p>
            <a:r>
              <a:rPr lang="en-US" dirty="0"/>
              <a:t>poor marketing </a:t>
            </a:r>
          </a:p>
          <a:p>
            <a:r>
              <a:rPr lang="en-US" dirty="0"/>
              <a:t>inconsistent rendering</a:t>
            </a:r>
          </a:p>
        </p:txBody>
      </p:sp>
      <p:pic>
        <p:nvPicPr>
          <p:cNvPr id="5122" name="Picture 2" descr="H:\Fall2015\MADD\Images\motorazr-v3m.jpg"/>
          <p:cNvPicPr>
            <a:picLocks noChangeAspect="1" noChangeArrowheads="1"/>
          </p:cNvPicPr>
          <p:nvPr/>
        </p:nvPicPr>
        <p:blipFill>
          <a:blip r:embed="rId2"/>
          <a:srcRect/>
          <a:stretch>
            <a:fillRect/>
          </a:stretch>
        </p:blipFill>
        <p:spPr bwMode="auto">
          <a:xfrm>
            <a:off x="5486400" y="2819400"/>
            <a:ext cx="3068204" cy="337502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Smartphone Era</a:t>
            </a:r>
          </a:p>
        </p:txBody>
      </p:sp>
      <p:sp>
        <p:nvSpPr>
          <p:cNvPr id="3" name="Content Placeholder 2"/>
          <p:cNvSpPr>
            <a:spLocks noGrp="1"/>
          </p:cNvSpPr>
          <p:nvPr>
            <p:ph idx="1"/>
          </p:nvPr>
        </p:nvSpPr>
        <p:spPr/>
        <p:txBody>
          <a:bodyPr/>
          <a:lstStyle/>
          <a:p>
            <a:r>
              <a:rPr lang="en-US" dirty="0"/>
              <a:t>3G, HSDPA, WI -FI calls SMS &amp; MMS music &amp; photos</a:t>
            </a:r>
          </a:p>
          <a:p>
            <a:r>
              <a:rPr lang="en-US" dirty="0"/>
              <a:t>3G, HSDPA, WI -FI </a:t>
            </a:r>
          </a:p>
          <a:p>
            <a:r>
              <a:rPr lang="en-US" dirty="0"/>
              <a:t>Like a feature phone, but simulating a PC </a:t>
            </a:r>
          </a:p>
          <a:p>
            <a:r>
              <a:rPr lang="en-US" dirty="0"/>
              <a:t>Its own OS (</a:t>
            </a:r>
            <a:r>
              <a:rPr lang="en-US" dirty="0" err="1"/>
              <a:t>es</a:t>
            </a:r>
            <a:r>
              <a:rPr lang="en-US" dirty="0"/>
              <a:t>. </a:t>
            </a:r>
            <a:r>
              <a:rPr lang="en-US" dirty="0" err="1"/>
              <a:t>Symbian</a:t>
            </a:r>
            <a:r>
              <a:rPr lang="en-US" dirty="0"/>
              <a:t>) </a:t>
            </a:r>
          </a:p>
          <a:p>
            <a:r>
              <a:rPr lang="en-US" dirty="0"/>
              <a:t>Larger screens, stylus</a:t>
            </a:r>
          </a:p>
          <a:p>
            <a:r>
              <a:rPr lang="en-US" dirty="0"/>
              <a:t>The Mobile Platform becomes key </a:t>
            </a:r>
          </a:p>
          <a:p>
            <a:r>
              <a:rPr lang="en-US" dirty="0"/>
              <a:t>(push) email as primary driver</a:t>
            </a:r>
          </a:p>
        </p:txBody>
      </p:sp>
      <p:pic>
        <p:nvPicPr>
          <p:cNvPr id="6146" name="Picture 2" descr="H:\Fall2015\MADD\Images\Nokia-N70-260.jpg"/>
          <p:cNvPicPr>
            <a:picLocks noChangeAspect="1" noChangeArrowheads="1"/>
          </p:cNvPicPr>
          <p:nvPr/>
        </p:nvPicPr>
        <p:blipFill>
          <a:blip r:embed="rId2" cstate="print"/>
          <a:srcRect/>
          <a:stretch>
            <a:fillRect/>
          </a:stretch>
        </p:blipFill>
        <p:spPr bwMode="auto">
          <a:xfrm>
            <a:off x="6025649" y="3962400"/>
            <a:ext cx="3118351" cy="28956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Touch Era</a:t>
            </a:r>
          </a:p>
        </p:txBody>
      </p:sp>
      <p:sp>
        <p:nvSpPr>
          <p:cNvPr id="3" name="Content Placeholder 2"/>
          <p:cNvSpPr>
            <a:spLocks noGrp="1"/>
          </p:cNvSpPr>
          <p:nvPr>
            <p:ph idx="1"/>
          </p:nvPr>
        </p:nvSpPr>
        <p:spPr/>
        <p:txBody>
          <a:bodyPr>
            <a:normAutofit/>
          </a:bodyPr>
          <a:lstStyle/>
          <a:p>
            <a:r>
              <a:rPr lang="en-US" dirty="0"/>
              <a:t>3G, 4G calls SMS &amp; MMS music &amp; photos APPS </a:t>
            </a:r>
          </a:p>
          <a:p>
            <a:r>
              <a:rPr lang="en-US" dirty="0"/>
              <a:t>Accelerometers </a:t>
            </a:r>
          </a:p>
          <a:p>
            <a:r>
              <a:rPr lang="en-US" dirty="0"/>
              <a:t>GPS/Location-based </a:t>
            </a:r>
          </a:p>
          <a:p>
            <a:r>
              <a:rPr lang="en-US" dirty="0"/>
              <a:t>User-centered design – true impact on his </a:t>
            </a:r>
            <a:r>
              <a:rPr lang="en-US" dirty="0" err="1"/>
              <a:t>eveyday</a:t>
            </a:r>
            <a:r>
              <a:rPr lang="en-US" dirty="0"/>
              <a:t> life </a:t>
            </a:r>
          </a:p>
          <a:p>
            <a:r>
              <a:rPr lang="en-US" dirty="0"/>
              <a:t>true impact on his everyday life </a:t>
            </a:r>
          </a:p>
          <a:p>
            <a:r>
              <a:rPr lang="en-US" dirty="0"/>
              <a:t>• Rich interfaces </a:t>
            </a:r>
          </a:p>
          <a:p>
            <a:r>
              <a:rPr lang="en-US" dirty="0"/>
              <a:t>• A personal media platform </a:t>
            </a:r>
          </a:p>
          <a:p>
            <a:r>
              <a:rPr lang="en-US" dirty="0"/>
              <a:t>• Mobile web - everyday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Application Protocol (WAP)</a:t>
            </a:r>
          </a:p>
        </p:txBody>
      </p:sp>
      <p:sp>
        <p:nvSpPr>
          <p:cNvPr id="3" name="Content Placeholder 2"/>
          <p:cNvSpPr>
            <a:spLocks noGrp="1"/>
          </p:cNvSpPr>
          <p:nvPr>
            <p:ph idx="1"/>
          </p:nvPr>
        </p:nvSpPr>
        <p:spPr/>
        <p:txBody>
          <a:bodyPr/>
          <a:lstStyle/>
          <a:p>
            <a:r>
              <a:rPr lang="en-US" dirty="0"/>
              <a:t>WAP was a stripped-down version of Hypertext Transfer Protocol (HTTP), which is the backbone protocol of the World Wide Web</a:t>
            </a:r>
          </a:p>
          <a:p>
            <a:r>
              <a:rPr lang="en-US" dirty="0"/>
              <a:t>WAP browsers were designed to run within the memory and bandwidth constraints of the phone</a:t>
            </a:r>
          </a:p>
        </p:txBody>
      </p:sp>
    </p:spTree>
    <p:extLst>
      <p:ext uri="{BB962C8B-B14F-4D97-AF65-F5344CB8AC3E}">
        <p14:creationId xmlns:p14="http://schemas.microsoft.com/office/powerpoint/2010/main" val="3069512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Mobile Ecosystem</a:t>
            </a:r>
          </a:p>
        </p:txBody>
      </p:sp>
      <p:grpSp>
        <p:nvGrpSpPr>
          <p:cNvPr id="4" name="Content Placeholder 3"/>
          <p:cNvGrpSpPr>
            <a:grpSpLocks noGrp="1"/>
          </p:cNvGrpSpPr>
          <p:nvPr/>
        </p:nvGrpSpPr>
        <p:grpSpPr>
          <a:xfrm>
            <a:off x="762000" y="1676400"/>
            <a:ext cx="7704137" cy="4194175"/>
            <a:chOff x="457200" y="914400"/>
            <a:chExt cx="8686800" cy="5634717"/>
          </a:xfrm>
        </p:grpSpPr>
        <p:sp>
          <p:nvSpPr>
            <p:cNvPr id="5" name="Flowchart: Process 4"/>
            <p:cNvSpPr/>
            <p:nvPr/>
          </p:nvSpPr>
          <p:spPr>
            <a:xfrm>
              <a:off x="1292291" y="6015717"/>
              <a:ext cx="6477000" cy="533400"/>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Wireless Networks</a:t>
              </a:r>
            </a:p>
          </p:txBody>
        </p:sp>
        <p:sp>
          <p:nvSpPr>
            <p:cNvPr id="6" name="Flowchart: Process 5"/>
            <p:cNvSpPr/>
            <p:nvPr/>
          </p:nvSpPr>
          <p:spPr>
            <a:xfrm>
              <a:off x="457200" y="1524000"/>
              <a:ext cx="304800" cy="4648200"/>
            </a:xfrm>
            <a:prstGeom prst="flowChart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pic>
          <p:nvPicPr>
            <p:cNvPr id="7" name="Picture 6" descr="User%20group.png"/>
            <p:cNvPicPr>
              <a:picLocks noChangeAspect="1"/>
            </p:cNvPicPr>
            <p:nvPr/>
          </p:nvPicPr>
          <p:blipFill>
            <a:blip r:embed="rId2" cstate="print"/>
            <a:stretch>
              <a:fillRect/>
            </a:stretch>
          </p:blipFill>
          <p:spPr>
            <a:xfrm>
              <a:off x="3581400" y="2819400"/>
              <a:ext cx="1752600" cy="1600200"/>
            </a:xfrm>
            <a:prstGeom prst="rect">
              <a:avLst/>
            </a:prstGeom>
          </p:spPr>
        </p:pic>
        <p:sp>
          <p:nvSpPr>
            <p:cNvPr id="8" name="TextBox 7"/>
            <p:cNvSpPr txBox="1"/>
            <p:nvPr/>
          </p:nvSpPr>
          <p:spPr>
            <a:xfrm>
              <a:off x="3581401" y="2418909"/>
              <a:ext cx="1600199" cy="496184"/>
            </a:xfrm>
            <a:prstGeom prst="rect">
              <a:avLst/>
            </a:prstGeom>
            <a:noFill/>
          </p:spPr>
          <p:txBody>
            <a:bodyPr wrap="square" rtlCol="0">
              <a:spAutoFit/>
            </a:bodyPr>
            <a:lstStyle/>
            <a:p>
              <a:pPr algn="ctr"/>
              <a:r>
                <a:rPr lang="en-US" dirty="0"/>
                <a:t>Consumers</a:t>
              </a:r>
            </a:p>
          </p:txBody>
        </p:sp>
        <p:pic>
          <p:nvPicPr>
            <p:cNvPr id="9" name="Picture 8" descr="web-standards.jpg"/>
            <p:cNvPicPr>
              <a:picLocks noChangeAspect="1"/>
            </p:cNvPicPr>
            <p:nvPr/>
          </p:nvPicPr>
          <p:blipFill>
            <a:blip r:embed="rId3" cstate="print"/>
            <a:stretch>
              <a:fillRect/>
            </a:stretch>
          </p:blipFill>
          <p:spPr>
            <a:xfrm rot="5400000">
              <a:off x="5715000" y="2743200"/>
              <a:ext cx="5257800" cy="1600200"/>
            </a:xfrm>
            <a:prstGeom prst="rect">
              <a:avLst/>
            </a:prstGeom>
          </p:spPr>
        </p:pic>
        <p:pic>
          <p:nvPicPr>
            <p:cNvPr id="10" name="Picture 9" descr="services.bmp"/>
            <p:cNvPicPr>
              <a:picLocks noChangeAspect="1"/>
            </p:cNvPicPr>
            <p:nvPr/>
          </p:nvPicPr>
          <p:blipFill>
            <a:blip r:embed="rId4" cstate="print"/>
            <a:stretch>
              <a:fillRect/>
            </a:stretch>
          </p:blipFill>
          <p:spPr>
            <a:xfrm>
              <a:off x="1447800" y="3276600"/>
              <a:ext cx="1219200" cy="1066800"/>
            </a:xfrm>
            <a:prstGeom prst="rect">
              <a:avLst/>
            </a:prstGeom>
          </p:spPr>
        </p:pic>
        <p:cxnSp>
          <p:nvCxnSpPr>
            <p:cNvPr id="11" name="Straight Arrow Connector 10"/>
            <p:cNvCxnSpPr/>
            <p:nvPr/>
          </p:nvCxnSpPr>
          <p:spPr>
            <a:xfrm flipV="1">
              <a:off x="5105400" y="2667000"/>
              <a:ext cx="609600" cy="609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2895600" y="2667000"/>
              <a:ext cx="838200" cy="533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819400" y="3810000"/>
              <a:ext cx="7620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257800" y="3810000"/>
              <a:ext cx="9144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5" name="Picture 14" descr="SuccessfullDeveloper.jpg"/>
            <p:cNvPicPr>
              <a:picLocks noChangeAspect="1"/>
            </p:cNvPicPr>
            <p:nvPr/>
          </p:nvPicPr>
          <p:blipFill>
            <a:blip r:embed="rId5" cstate="print"/>
            <a:stretch>
              <a:fillRect/>
            </a:stretch>
          </p:blipFill>
          <p:spPr>
            <a:xfrm>
              <a:off x="6172200" y="3048000"/>
              <a:ext cx="1371600" cy="1352550"/>
            </a:xfrm>
            <a:prstGeom prst="rect">
              <a:avLst/>
            </a:prstGeom>
          </p:spPr>
        </p:pic>
        <p:sp>
          <p:nvSpPr>
            <p:cNvPr id="16" name="TextBox 15"/>
            <p:cNvSpPr txBox="1"/>
            <p:nvPr/>
          </p:nvSpPr>
          <p:spPr>
            <a:xfrm>
              <a:off x="6172200" y="4419600"/>
              <a:ext cx="1236877" cy="369332"/>
            </a:xfrm>
            <a:prstGeom prst="rect">
              <a:avLst/>
            </a:prstGeom>
            <a:noFill/>
          </p:spPr>
          <p:txBody>
            <a:bodyPr wrap="none" rtlCol="0">
              <a:spAutoFit/>
            </a:bodyPr>
            <a:lstStyle/>
            <a:p>
              <a:r>
                <a:rPr lang="en-US" dirty="0"/>
                <a:t>Developers</a:t>
              </a:r>
            </a:p>
          </p:txBody>
        </p:sp>
        <p:cxnSp>
          <p:nvCxnSpPr>
            <p:cNvPr id="17" name="Straight Arrow Connector 16"/>
            <p:cNvCxnSpPr/>
            <p:nvPr/>
          </p:nvCxnSpPr>
          <p:spPr>
            <a:xfrm>
              <a:off x="4419600" y="4343400"/>
              <a:ext cx="4763" cy="381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962400" y="5463181"/>
              <a:ext cx="1219200" cy="369333"/>
            </a:xfrm>
            <a:prstGeom prst="rect">
              <a:avLst/>
            </a:prstGeom>
            <a:noFill/>
          </p:spPr>
          <p:txBody>
            <a:bodyPr wrap="square" rtlCol="0">
              <a:spAutoFit/>
            </a:bodyPr>
            <a:lstStyle/>
            <a:p>
              <a:r>
                <a:rPr lang="en-US" dirty="0"/>
                <a:t>Carriers</a:t>
              </a:r>
            </a:p>
          </p:txBody>
        </p:sp>
        <p:pic>
          <p:nvPicPr>
            <p:cNvPr id="19" name="Picture 18" descr="List-of-Cell-Phone-Providers.jpg"/>
            <p:cNvPicPr>
              <a:picLocks noChangeAspect="1"/>
            </p:cNvPicPr>
            <p:nvPr/>
          </p:nvPicPr>
          <p:blipFill>
            <a:blip r:embed="rId6" cstate="print"/>
            <a:stretch>
              <a:fillRect/>
            </a:stretch>
          </p:blipFill>
          <p:spPr>
            <a:xfrm>
              <a:off x="3810000" y="4800600"/>
              <a:ext cx="1295400" cy="685800"/>
            </a:xfrm>
            <a:prstGeom prst="rect">
              <a:avLst/>
            </a:prstGeom>
            <a:ln>
              <a:solidFill>
                <a:schemeClr val="tx1"/>
              </a:solidFill>
            </a:ln>
          </p:spPr>
        </p:pic>
        <p:pic>
          <p:nvPicPr>
            <p:cNvPr id="20" name="Picture 19" descr="Mobile-OS-Logos.jpg"/>
            <p:cNvPicPr>
              <a:picLocks noChangeAspect="1"/>
            </p:cNvPicPr>
            <p:nvPr/>
          </p:nvPicPr>
          <p:blipFill>
            <a:blip r:embed="rId7" cstate="print"/>
            <a:stretch>
              <a:fillRect/>
            </a:stretch>
          </p:blipFill>
          <p:spPr>
            <a:xfrm>
              <a:off x="5638800" y="1828800"/>
              <a:ext cx="1524000" cy="762000"/>
            </a:xfrm>
            <a:prstGeom prst="rect">
              <a:avLst/>
            </a:prstGeom>
            <a:ln>
              <a:solidFill>
                <a:schemeClr val="tx1"/>
              </a:solidFill>
            </a:ln>
          </p:spPr>
        </p:pic>
        <p:sp>
          <p:nvSpPr>
            <p:cNvPr id="21" name="TextBox 20"/>
            <p:cNvSpPr txBox="1"/>
            <p:nvPr/>
          </p:nvSpPr>
          <p:spPr>
            <a:xfrm>
              <a:off x="5867400" y="2590800"/>
              <a:ext cx="1752600" cy="369332"/>
            </a:xfrm>
            <a:prstGeom prst="rect">
              <a:avLst/>
            </a:prstGeom>
            <a:noFill/>
          </p:spPr>
          <p:txBody>
            <a:bodyPr wrap="square" rtlCol="0">
              <a:spAutoFit/>
            </a:bodyPr>
            <a:lstStyle/>
            <a:p>
              <a:r>
                <a:rPr lang="en-US" dirty="0"/>
                <a:t>OS Vendors</a:t>
              </a:r>
            </a:p>
          </p:txBody>
        </p:sp>
        <p:pic>
          <p:nvPicPr>
            <p:cNvPr id="22" name="Picture 21" descr="top-five.jpg"/>
            <p:cNvPicPr>
              <a:picLocks noChangeAspect="1"/>
            </p:cNvPicPr>
            <p:nvPr/>
          </p:nvPicPr>
          <p:blipFill>
            <a:blip r:embed="rId8" cstate="print"/>
            <a:stretch>
              <a:fillRect/>
            </a:stretch>
          </p:blipFill>
          <p:spPr>
            <a:xfrm>
              <a:off x="1371600" y="1828800"/>
              <a:ext cx="1600200" cy="762000"/>
            </a:xfrm>
            <a:prstGeom prst="rect">
              <a:avLst/>
            </a:prstGeom>
            <a:ln>
              <a:solidFill>
                <a:schemeClr val="tx1"/>
              </a:solidFill>
            </a:ln>
          </p:spPr>
        </p:pic>
        <p:sp>
          <p:nvSpPr>
            <p:cNvPr id="23" name="TextBox 22"/>
            <p:cNvSpPr txBox="1"/>
            <p:nvPr/>
          </p:nvSpPr>
          <p:spPr>
            <a:xfrm>
              <a:off x="1676400" y="2590800"/>
              <a:ext cx="1066800" cy="369332"/>
            </a:xfrm>
            <a:prstGeom prst="rect">
              <a:avLst/>
            </a:prstGeom>
            <a:noFill/>
          </p:spPr>
          <p:txBody>
            <a:bodyPr wrap="square" rtlCol="0">
              <a:spAutoFit/>
            </a:bodyPr>
            <a:lstStyle/>
            <a:p>
              <a:r>
                <a:rPr lang="en-US" dirty="0"/>
                <a:t>OEMs</a:t>
              </a:r>
            </a:p>
          </p:txBody>
        </p:sp>
        <p:sp>
          <p:nvSpPr>
            <p:cNvPr id="24" name="TextBox 23"/>
            <p:cNvSpPr txBox="1"/>
            <p:nvPr/>
          </p:nvSpPr>
          <p:spPr>
            <a:xfrm>
              <a:off x="1295400" y="4343400"/>
              <a:ext cx="2362200" cy="646331"/>
            </a:xfrm>
            <a:prstGeom prst="rect">
              <a:avLst/>
            </a:prstGeom>
            <a:noFill/>
          </p:spPr>
          <p:txBody>
            <a:bodyPr wrap="square" rtlCol="0">
              <a:spAutoFit/>
            </a:bodyPr>
            <a:lstStyle/>
            <a:p>
              <a:r>
                <a:rPr lang="en-US" dirty="0"/>
                <a:t>Services &amp; Infrastructure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Wireless Networks: Current Landscape</a:t>
            </a:r>
          </a:p>
        </p:txBody>
      </p:sp>
      <p:sp>
        <p:nvSpPr>
          <p:cNvPr id="3" name="Content Placeholder 2"/>
          <p:cNvSpPr>
            <a:spLocks noGrp="1"/>
          </p:cNvSpPr>
          <p:nvPr>
            <p:ph idx="1"/>
          </p:nvPr>
        </p:nvSpPr>
        <p:spPr/>
        <p:txBody>
          <a:bodyPr>
            <a:normAutofit/>
          </a:bodyPr>
          <a:lstStyle/>
          <a:p>
            <a:pPr>
              <a:lnSpc>
                <a:spcPct val="150000"/>
              </a:lnSpc>
            </a:pPr>
            <a:r>
              <a:rPr lang="en-US" sz="3600" dirty="0"/>
              <a:t>Wireless LANs</a:t>
            </a:r>
          </a:p>
          <a:p>
            <a:pPr>
              <a:lnSpc>
                <a:spcPct val="150000"/>
              </a:lnSpc>
            </a:pPr>
            <a:r>
              <a:rPr lang="en-US" sz="3600" dirty="0"/>
              <a:t>Cellular Networks</a:t>
            </a:r>
          </a:p>
          <a:p>
            <a:pPr>
              <a:lnSpc>
                <a:spcPct val="150000"/>
              </a:lnSpc>
            </a:pPr>
            <a:r>
              <a:rPr lang="en-US" sz="3600" dirty="0"/>
              <a:t>Proximity Technologies</a:t>
            </a:r>
          </a:p>
          <a:p>
            <a:endParaRPr lang="en-US"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Wireless LANs</a:t>
            </a:r>
          </a:p>
        </p:txBody>
      </p:sp>
      <p:sp>
        <p:nvSpPr>
          <p:cNvPr id="3" name="Content Placeholder 2"/>
          <p:cNvSpPr>
            <a:spLocks noGrp="1"/>
          </p:cNvSpPr>
          <p:nvPr>
            <p:ph idx="1"/>
          </p:nvPr>
        </p:nvSpPr>
        <p:spPr>
          <a:xfrm>
            <a:off x="457200" y="1752600"/>
            <a:ext cx="8229600" cy="4328160"/>
          </a:xfrm>
        </p:spPr>
        <p:txBody>
          <a:bodyPr>
            <a:noAutofit/>
          </a:bodyPr>
          <a:lstStyle/>
          <a:p>
            <a:pPr>
              <a:lnSpc>
                <a:spcPct val="150000"/>
              </a:lnSpc>
            </a:pPr>
            <a:r>
              <a:rPr lang="en-US" sz="2800" dirty="0"/>
              <a:t>Home &amp; enterprise hotspots </a:t>
            </a:r>
          </a:p>
          <a:p>
            <a:pPr>
              <a:lnSpc>
                <a:spcPct val="150000"/>
              </a:lnSpc>
            </a:pPr>
            <a:r>
              <a:rPr lang="en-US" sz="2800" dirty="0"/>
              <a:t>High data rates </a:t>
            </a:r>
          </a:p>
          <a:p>
            <a:pPr>
              <a:lnSpc>
                <a:spcPct val="150000"/>
              </a:lnSpc>
            </a:pPr>
            <a:r>
              <a:rPr lang="en-US" sz="2800" dirty="0"/>
              <a:t>Easy to use, plug &amp; play components</a:t>
            </a:r>
          </a:p>
          <a:p>
            <a:pPr>
              <a:lnSpc>
                <a:spcPct val="150000"/>
              </a:lnSpc>
            </a:pPr>
            <a:r>
              <a:rPr lang="en-US" sz="2800" dirty="0"/>
              <a:t>Integrated in hardware</a:t>
            </a:r>
          </a:p>
          <a:p>
            <a:pPr>
              <a:lnSpc>
                <a:spcPct val="150000"/>
              </a:lnSpc>
            </a:pPr>
            <a:r>
              <a:rPr lang="en-US" sz="2800" dirty="0"/>
              <a:t>Limited coverage area</a:t>
            </a:r>
          </a:p>
          <a:p>
            <a:pPr>
              <a:lnSpc>
                <a:spcPct val="150000"/>
              </a:lnSpc>
            </a:pPr>
            <a:r>
              <a:rPr lang="en-US" sz="2800" dirty="0"/>
              <a:t>802.11 family of standards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Cellular Networks</a:t>
            </a:r>
          </a:p>
        </p:txBody>
      </p:sp>
      <p:sp>
        <p:nvSpPr>
          <p:cNvPr id="3" name="Content Placeholder 2"/>
          <p:cNvSpPr>
            <a:spLocks noGrp="1"/>
          </p:cNvSpPr>
          <p:nvPr>
            <p:ph idx="1"/>
          </p:nvPr>
        </p:nvSpPr>
        <p:spPr>
          <a:xfrm>
            <a:off x="457200" y="1295400"/>
            <a:ext cx="7391400" cy="5090160"/>
          </a:xfrm>
        </p:spPr>
        <p:txBody>
          <a:bodyPr>
            <a:normAutofit fontScale="92500"/>
          </a:bodyPr>
          <a:lstStyle/>
          <a:p>
            <a:pPr>
              <a:lnSpc>
                <a:spcPct val="150000"/>
              </a:lnSpc>
            </a:pPr>
            <a:r>
              <a:rPr lang="en-US" sz="2400" dirty="0"/>
              <a:t>High mobility</a:t>
            </a:r>
          </a:p>
          <a:p>
            <a:pPr>
              <a:lnSpc>
                <a:spcPct val="150000"/>
              </a:lnSpc>
            </a:pPr>
            <a:r>
              <a:rPr lang="en-US" sz="2400" dirty="0"/>
              <a:t>Initially designed for voice </a:t>
            </a:r>
          </a:p>
          <a:p>
            <a:pPr>
              <a:lnSpc>
                <a:spcPct val="150000"/>
              </a:lnSpc>
            </a:pPr>
            <a:r>
              <a:rPr lang="en-US" sz="2400" dirty="0"/>
              <a:t>Real time, always-on</a:t>
            </a:r>
          </a:p>
          <a:p>
            <a:pPr>
              <a:lnSpc>
                <a:spcPct val="150000"/>
              </a:lnSpc>
            </a:pPr>
            <a:r>
              <a:rPr lang="en-US" sz="2400" dirty="0"/>
              <a:t>Extended to offer Internet &amp; multimedia</a:t>
            </a:r>
          </a:p>
          <a:p>
            <a:pPr>
              <a:lnSpc>
                <a:spcPct val="150000"/>
              </a:lnSpc>
            </a:pPr>
            <a:r>
              <a:rPr lang="en-US" sz="2400" dirty="0"/>
              <a:t>Data rates lower than wifi</a:t>
            </a:r>
          </a:p>
          <a:p>
            <a:pPr>
              <a:lnSpc>
                <a:spcPct val="150000"/>
              </a:lnSpc>
            </a:pPr>
            <a:r>
              <a:rPr lang="en-US" sz="2400" dirty="0"/>
              <a:t>Deployed successfully all over the world</a:t>
            </a:r>
          </a:p>
          <a:p>
            <a:pPr>
              <a:lnSpc>
                <a:spcPct val="150000"/>
              </a:lnSpc>
            </a:pPr>
            <a:r>
              <a:rPr lang="en-US" sz="2400" dirty="0"/>
              <a:t>High error rates</a:t>
            </a:r>
          </a:p>
          <a:p>
            <a:pPr>
              <a:lnSpc>
                <a:spcPct val="150000"/>
              </a:lnSpc>
            </a:pPr>
            <a:r>
              <a:rPr lang="en-US" sz="2400" dirty="0"/>
              <a:t>Weak and proprietary cryptographic algorithms like COMP128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Very Little About Me</a:t>
            </a:r>
          </a:p>
        </p:txBody>
      </p:sp>
      <p:sp>
        <p:nvSpPr>
          <p:cNvPr id="3" name="Content Placeholder 2"/>
          <p:cNvSpPr>
            <a:spLocks noGrp="1"/>
          </p:cNvSpPr>
          <p:nvPr>
            <p:ph idx="1"/>
          </p:nvPr>
        </p:nvSpPr>
        <p:spPr/>
        <p:txBody>
          <a:bodyPr/>
          <a:lstStyle/>
          <a:p>
            <a:r>
              <a:rPr lang="en-US" dirty="0"/>
              <a:t>Name: J. Christy Jackson</a:t>
            </a:r>
          </a:p>
          <a:p>
            <a:r>
              <a:rPr lang="en-US" dirty="0"/>
              <a:t>B.E (CSE)- </a:t>
            </a:r>
            <a:r>
              <a:rPr lang="en-US" dirty="0" err="1"/>
              <a:t>Karunya</a:t>
            </a:r>
            <a:r>
              <a:rPr lang="en-US" dirty="0"/>
              <a:t> University, Coimbatore</a:t>
            </a:r>
          </a:p>
          <a:p>
            <a:r>
              <a:rPr lang="en-US" dirty="0"/>
              <a:t>MS(IT)- Griffith University, Brisbane, Australia</a:t>
            </a:r>
          </a:p>
          <a:p>
            <a:r>
              <a:rPr lang="en-US" dirty="0"/>
              <a:t>Worked as an Oracle SQL forms and reports developer and now in VIT </a:t>
            </a:r>
          </a:p>
          <a:p>
            <a:r>
              <a:rPr lang="en-US" dirty="0"/>
              <a:t>Email: </a:t>
            </a:r>
            <a:r>
              <a:rPr lang="en-US" dirty="0">
                <a:hlinkClick r:id="rId2"/>
              </a:rPr>
              <a:t>christyjackson.j@vit.ac.in</a:t>
            </a:r>
            <a:endParaRPr lang="en-US" dirty="0"/>
          </a:p>
          <a:p>
            <a:r>
              <a:rPr lang="en-US" dirty="0"/>
              <a:t>Phone: +91 8939109547 ( </a:t>
            </a:r>
            <a:r>
              <a:rPr lang="en-US" dirty="0" err="1"/>
              <a:t>WhatsApp</a:t>
            </a:r>
            <a:r>
              <a:rPr lang="en-US" dirty="0"/>
              <a:t> is appreciated)</a:t>
            </a:r>
          </a:p>
          <a:p>
            <a:r>
              <a:rPr lang="en-US" dirty="0"/>
              <a:t>Location: AB1 4</a:t>
            </a:r>
            <a:r>
              <a:rPr lang="en-US" baseline="30000" dirty="0"/>
              <a:t>th</a:t>
            </a:r>
            <a:r>
              <a:rPr lang="en-US" dirty="0"/>
              <a:t> Floor Annexure Cabin No: 20</a:t>
            </a:r>
          </a:p>
          <a:p>
            <a:pPr marL="0" indent="0">
              <a:buNone/>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Proximity Technologies</a:t>
            </a:r>
          </a:p>
        </p:txBody>
      </p:sp>
      <p:sp>
        <p:nvSpPr>
          <p:cNvPr id="3" name="Content Placeholder 2"/>
          <p:cNvSpPr>
            <a:spLocks noGrp="1"/>
          </p:cNvSpPr>
          <p:nvPr>
            <p:ph idx="1"/>
          </p:nvPr>
        </p:nvSpPr>
        <p:spPr>
          <a:xfrm>
            <a:off x="457200" y="1447800"/>
            <a:ext cx="7696200" cy="5013960"/>
          </a:xfrm>
        </p:spPr>
        <p:txBody>
          <a:bodyPr>
            <a:normAutofit lnSpcReduction="10000"/>
          </a:bodyPr>
          <a:lstStyle/>
          <a:p>
            <a:pPr>
              <a:lnSpc>
                <a:spcPct val="150000"/>
              </a:lnSpc>
            </a:pPr>
            <a:r>
              <a:rPr lang="en-US" sz="2800" dirty="0"/>
              <a:t>Near Field Communication (NFC)</a:t>
            </a:r>
          </a:p>
          <a:p>
            <a:pPr lvl="1">
              <a:lnSpc>
                <a:spcPct val="150000"/>
              </a:lnSpc>
            </a:pPr>
            <a:r>
              <a:rPr lang="en-US" sz="2800" dirty="0"/>
              <a:t>Inches</a:t>
            </a:r>
          </a:p>
          <a:p>
            <a:pPr lvl="1">
              <a:lnSpc>
                <a:spcPct val="150000"/>
              </a:lnSpc>
            </a:pPr>
            <a:r>
              <a:rPr lang="en-US" sz="2800" dirty="0"/>
              <a:t>Secure</a:t>
            </a:r>
          </a:p>
          <a:p>
            <a:pPr>
              <a:lnSpc>
                <a:spcPct val="150000"/>
              </a:lnSpc>
            </a:pPr>
            <a:r>
              <a:rPr lang="en-US" sz="2800" dirty="0"/>
              <a:t>Bluetooth</a:t>
            </a:r>
          </a:p>
          <a:p>
            <a:pPr lvl="1">
              <a:lnSpc>
                <a:spcPct val="150000"/>
              </a:lnSpc>
            </a:pPr>
            <a:r>
              <a:rPr lang="en-US" sz="2800" dirty="0"/>
              <a:t>Bluetooth versions 3 &amp; 4</a:t>
            </a:r>
          </a:p>
          <a:p>
            <a:pPr lvl="1">
              <a:lnSpc>
                <a:spcPct val="150000"/>
              </a:lnSpc>
            </a:pPr>
            <a:r>
              <a:rPr lang="en-US" sz="2800" dirty="0"/>
              <a:t>Security issues</a:t>
            </a:r>
          </a:p>
          <a:p>
            <a:pPr>
              <a:lnSpc>
                <a:spcPct val="150000"/>
              </a:lnSpc>
            </a:pPr>
            <a:r>
              <a:rPr lang="en-US" sz="2800" dirty="0"/>
              <a:t>Proximity detection &amp; battery power</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Wireless Networks: Use Cases</a:t>
            </a:r>
          </a:p>
        </p:txBody>
      </p:sp>
      <p:sp>
        <p:nvSpPr>
          <p:cNvPr id="3" name="Content Placeholder 2"/>
          <p:cNvSpPr>
            <a:spLocks noGrp="1"/>
          </p:cNvSpPr>
          <p:nvPr>
            <p:ph idx="1"/>
          </p:nvPr>
        </p:nvSpPr>
        <p:spPr>
          <a:xfrm>
            <a:off x="457200" y="1371600"/>
            <a:ext cx="8229600" cy="4785360"/>
          </a:xfrm>
        </p:spPr>
        <p:txBody>
          <a:bodyPr>
            <a:normAutofit/>
          </a:bodyPr>
          <a:lstStyle/>
          <a:p>
            <a:pPr>
              <a:lnSpc>
                <a:spcPct val="150000"/>
              </a:lnSpc>
            </a:pPr>
            <a:r>
              <a:rPr lang="en-US" sz="3000" dirty="0"/>
              <a:t>Mobile TV</a:t>
            </a:r>
          </a:p>
          <a:p>
            <a:pPr>
              <a:lnSpc>
                <a:spcPct val="150000"/>
              </a:lnSpc>
            </a:pPr>
            <a:r>
              <a:rPr lang="en-US" sz="3000" dirty="0"/>
              <a:t>Mobile Games</a:t>
            </a:r>
          </a:p>
          <a:p>
            <a:pPr>
              <a:lnSpc>
                <a:spcPct val="150000"/>
              </a:lnSpc>
            </a:pPr>
            <a:r>
              <a:rPr lang="en-US" sz="3000" dirty="0"/>
              <a:t>Video/Audio Streaming</a:t>
            </a:r>
          </a:p>
          <a:p>
            <a:pPr>
              <a:lnSpc>
                <a:spcPct val="150000"/>
              </a:lnSpc>
            </a:pPr>
            <a:r>
              <a:rPr lang="en-US" sz="3000" dirty="0"/>
              <a:t>Conferencing</a:t>
            </a:r>
          </a:p>
          <a:p>
            <a:pPr>
              <a:lnSpc>
                <a:spcPct val="150000"/>
              </a:lnSpc>
            </a:pPr>
            <a:r>
              <a:rPr lang="en-US" sz="3000" dirty="0"/>
              <a:t>Content Download </a:t>
            </a:r>
          </a:p>
          <a:p>
            <a:pPr>
              <a:lnSpc>
                <a:spcPct val="150000"/>
              </a:lnSpc>
            </a:pPr>
            <a:r>
              <a:rPr lang="en-US" sz="3000" dirty="0"/>
              <a:t>M2M Applications</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r>
              <a:rPr lang="en-US" dirty="0"/>
              <a:t>Mobile Device Architecture</a:t>
            </a:r>
          </a:p>
        </p:txBody>
      </p:sp>
      <p:grpSp>
        <p:nvGrpSpPr>
          <p:cNvPr id="3" name="Group 61"/>
          <p:cNvGrpSpPr/>
          <p:nvPr/>
        </p:nvGrpSpPr>
        <p:grpSpPr>
          <a:xfrm>
            <a:off x="2057400" y="1676400"/>
            <a:ext cx="4800600" cy="4387291"/>
            <a:chOff x="2057400" y="1676400"/>
            <a:chExt cx="4800600" cy="4387291"/>
          </a:xfrm>
        </p:grpSpPr>
        <p:grpSp>
          <p:nvGrpSpPr>
            <p:cNvPr id="4" name="Group 60"/>
            <p:cNvGrpSpPr/>
            <p:nvPr/>
          </p:nvGrpSpPr>
          <p:grpSpPr>
            <a:xfrm>
              <a:off x="2057400" y="1676400"/>
              <a:ext cx="4800600" cy="4387291"/>
              <a:chOff x="2057400" y="1676400"/>
              <a:chExt cx="4800600" cy="4387291"/>
            </a:xfrm>
          </p:grpSpPr>
          <p:pic>
            <p:nvPicPr>
              <p:cNvPr id="1026" name="Picture 2" descr="C:\Documents and Settings\prarai\Local Settings\Temporary Internet Files\Content.IE5\LWP07CEE\MC900048411[1].wmf"/>
              <p:cNvPicPr>
                <a:picLocks noChangeAspect="1" noChangeArrowheads="1"/>
              </p:cNvPicPr>
              <p:nvPr/>
            </p:nvPicPr>
            <p:blipFill>
              <a:blip r:embed="rId2" cstate="print"/>
              <a:srcRect/>
              <a:stretch>
                <a:fillRect/>
              </a:stretch>
            </p:blipFill>
            <p:spPr bwMode="auto">
              <a:xfrm>
                <a:off x="2133600" y="5105400"/>
                <a:ext cx="4724400" cy="958291"/>
              </a:xfrm>
              <a:prstGeom prst="rect">
                <a:avLst/>
              </a:prstGeom>
              <a:noFill/>
            </p:spPr>
          </p:pic>
          <p:pic>
            <p:nvPicPr>
              <p:cNvPr id="6" name="Picture 2" descr="C:\Documents and Settings\prarai\Local Settings\Temporary Internet Files\Content.IE5\LWP07CEE\MC900048411[1].wmf"/>
              <p:cNvPicPr>
                <a:picLocks noChangeAspect="1" noChangeArrowheads="1"/>
              </p:cNvPicPr>
              <p:nvPr/>
            </p:nvPicPr>
            <p:blipFill>
              <a:blip r:embed="rId2" cstate="print"/>
              <a:srcRect/>
              <a:stretch>
                <a:fillRect/>
              </a:stretch>
            </p:blipFill>
            <p:spPr bwMode="auto">
              <a:xfrm>
                <a:off x="2057400" y="3962400"/>
                <a:ext cx="4724400" cy="958291"/>
              </a:xfrm>
              <a:prstGeom prst="rect">
                <a:avLst/>
              </a:prstGeom>
              <a:noFill/>
            </p:spPr>
          </p:pic>
          <p:pic>
            <p:nvPicPr>
              <p:cNvPr id="7" name="Picture 2" descr="C:\Documents and Settings\prarai\Local Settings\Temporary Internet Files\Content.IE5\LWP07CEE\MC900048411[1].wmf"/>
              <p:cNvPicPr>
                <a:picLocks noChangeAspect="1" noChangeArrowheads="1"/>
              </p:cNvPicPr>
              <p:nvPr/>
            </p:nvPicPr>
            <p:blipFill>
              <a:blip r:embed="rId2" cstate="print"/>
              <a:srcRect/>
              <a:stretch>
                <a:fillRect/>
              </a:stretch>
            </p:blipFill>
            <p:spPr bwMode="auto">
              <a:xfrm>
                <a:off x="2133600" y="1676400"/>
                <a:ext cx="4724400" cy="958291"/>
              </a:xfrm>
              <a:prstGeom prst="rect">
                <a:avLst/>
              </a:prstGeom>
              <a:noFill/>
            </p:spPr>
          </p:pic>
          <p:pic>
            <p:nvPicPr>
              <p:cNvPr id="8" name="Picture 2" descr="C:\Documents and Settings\prarai\Local Settings\Temporary Internet Files\Content.IE5\LWP07CEE\MC900048411[1].wmf"/>
              <p:cNvPicPr>
                <a:picLocks noChangeAspect="1" noChangeArrowheads="1"/>
              </p:cNvPicPr>
              <p:nvPr/>
            </p:nvPicPr>
            <p:blipFill>
              <a:blip r:embed="rId2" cstate="print"/>
              <a:srcRect/>
              <a:stretch>
                <a:fillRect/>
              </a:stretch>
            </p:blipFill>
            <p:spPr bwMode="auto">
              <a:xfrm>
                <a:off x="2133600" y="2819400"/>
                <a:ext cx="4724400" cy="958291"/>
              </a:xfrm>
              <a:prstGeom prst="rect">
                <a:avLst/>
              </a:prstGeom>
              <a:noFill/>
            </p:spPr>
          </p:pic>
        </p:grpSp>
        <p:sp>
          <p:nvSpPr>
            <p:cNvPr id="9" name="TextBox 8"/>
            <p:cNvSpPr txBox="1"/>
            <p:nvPr/>
          </p:nvSpPr>
          <p:spPr>
            <a:xfrm>
              <a:off x="2888673" y="2043501"/>
              <a:ext cx="2209800" cy="369332"/>
            </a:xfrm>
            <a:prstGeom prst="rect">
              <a:avLst/>
            </a:prstGeom>
            <a:noFill/>
          </p:spPr>
          <p:txBody>
            <a:bodyPr wrap="square" rtlCol="0">
              <a:spAutoFit/>
            </a:bodyPr>
            <a:lstStyle/>
            <a:p>
              <a:pPr algn="ctr"/>
              <a:r>
                <a:rPr lang="en-US" dirty="0"/>
                <a:t>Applications</a:t>
              </a:r>
            </a:p>
          </p:txBody>
        </p:sp>
        <p:sp>
          <p:nvSpPr>
            <p:cNvPr id="10" name="TextBox 9"/>
            <p:cNvSpPr txBox="1"/>
            <p:nvPr/>
          </p:nvSpPr>
          <p:spPr>
            <a:xfrm>
              <a:off x="2895600" y="3276600"/>
              <a:ext cx="2362200" cy="369332"/>
            </a:xfrm>
            <a:prstGeom prst="rect">
              <a:avLst/>
            </a:prstGeom>
            <a:noFill/>
          </p:spPr>
          <p:txBody>
            <a:bodyPr wrap="square" rtlCol="0">
              <a:spAutoFit/>
            </a:bodyPr>
            <a:lstStyle/>
            <a:p>
              <a:pPr algn="ctr"/>
              <a:r>
                <a:rPr lang="en-US" dirty="0"/>
                <a:t>Software Stack</a:t>
              </a:r>
            </a:p>
          </p:txBody>
        </p:sp>
        <p:sp>
          <p:nvSpPr>
            <p:cNvPr id="11" name="TextBox 10"/>
            <p:cNvSpPr txBox="1"/>
            <p:nvPr/>
          </p:nvSpPr>
          <p:spPr>
            <a:xfrm>
              <a:off x="3162300" y="4343400"/>
              <a:ext cx="2514600" cy="369332"/>
            </a:xfrm>
            <a:prstGeom prst="rect">
              <a:avLst/>
            </a:prstGeom>
            <a:noFill/>
          </p:spPr>
          <p:txBody>
            <a:bodyPr wrap="square" rtlCol="0">
              <a:spAutoFit/>
            </a:bodyPr>
            <a:lstStyle/>
            <a:p>
              <a:r>
                <a:rPr lang="en-US" dirty="0"/>
                <a:t>Operating System</a:t>
              </a:r>
            </a:p>
          </p:txBody>
        </p:sp>
        <p:sp>
          <p:nvSpPr>
            <p:cNvPr id="12" name="TextBox 11"/>
            <p:cNvSpPr txBox="1"/>
            <p:nvPr/>
          </p:nvSpPr>
          <p:spPr>
            <a:xfrm>
              <a:off x="2819400" y="5410200"/>
              <a:ext cx="2590800" cy="381000"/>
            </a:xfrm>
            <a:prstGeom prst="rect">
              <a:avLst/>
            </a:prstGeom>
            <a:noFill/>
          </p:spPr>
          <p:txBody>
            <a:bodyPr wrap="square" rtlCol="0">
              <a:spAutoFit/>
            </a:bodyPr>
            <a:lstStyle/>
            <a:p>
              <a:pPr algn="ctr"/>
              <a:r>
                <a:rPr lang="en-US" dirty="0"/>
                <a:t>Device Hardware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Systems: </a:t>
            </a:r>
          </a:p>
        </p:txBody>
      </p:sp>
      <p:sp>
        <p:nvSpPr>
          <p:cNvPr id="3" name="Content Placeholder 2"/>
          <p:cNvSpPr>
            <a:spLocks noGrp="1"/>
          </p:cNvSpPr>
          <p:nvPr>
            <p:ph idx="1"/>
          </p:nvPr>
        </p:nvSpPr>
        <p:spPr>
          <a:xfrm>
            <a:off x="457200" y="1371600"/>
            <a:ext cx="7848600" cy="5090160"/>
          </a:xfrm>
        </p:spPr>
        <p:txBody>
          <a:bodyPr>
            <a:noAutofit/>
          </a:bodyPr>
          <a:lstStyle/>
          <a:p>
            <a:pPr>
              <a:lnSpc>
                <a:spcPct val="150000"/>
              </a:lnSpc>
            </a:pPr>
            <a:r>
              <a:rPr lang="en-US" sz="2800" dirty="0"/>
              <a:t>Real Time Operating Systems (RTOS) </a:t>
            </a:r>
          </a:p>
          <a:p>
            <a:pPr lvl="1">
              <a:lnSpc>
                <a:spcPct val="150000"/>
              </a:lnSpc>
            </a:pPr>
            <a:r>
              <a:rPr lang="en-US" sz="2800" dirty="0"/>
              <a:t>Limited capacity, minimal</a:t>
            </a:r>
          </a:p>
          <a:p>
            <a:pPr lvl="1">
              <a:lnSpc>
                <a:spcPct val="150000"/>
              </a:lnSpc>
            </a:pPr>
            <a:r>
              <a:rPr lang="en-US" sz="2800" dirty="0"/>
              <a:t>Specific use case</a:t>
            </a:r>
          </a:p>
          <a:p>
            <a:pPr lvl="1">
              <a:lnSpc>
                <a:spcPct val="150000"/>
              </a:lnSpc>
            </a:pPr>
            <a:r>
              <a:rPr lang="en-US" sz="2800" dirty="0"/>
              <a:t>Compact</a:t>
            </a:r>
          </a:p>
          <a:p>
            <a:pPr lvl="1">
              <a:lnSpc>
                <a:spcPct val="150000"/>
              </a:lnSpc>
            </a:pPr>
            <a:r>
              <a:rPr lang="en-US" sz="2800" dirty="0"/>
              <a:t>Efficient</a:t>
            </a:r>
          </a:p>
          <a:p>
            <a:pPr>
              <a:lnSpc>
                <a:spcPct val="150000"/>
              </a:lnSpc>
            </a:pPr>
            <a:r>
              <a:rPr lang="en-US" sz="2800" dirty="0"/>
              <a:t>Open Source and proprietary RTOS (BeRTOS, FreeRTOS, VxWorks, PikesOS, LynxOS, Nucleus RTOS)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Systems: Smart Phones</a:t>
            </a:r>
          </a:p>
        </p:txBody>
      </p:sp>
      <p:sp>
        <p:nvSpPr>
          <p:cNvPr id="3" name="Content Placeholder 2"/>
          <p:cNvSpPr>
            <a:spLocks noGrp="1"/>
          </p:cNvSpPr>
          <p:nvPr>
            <p:ph idx="1"/>
          </p:nvPr>
        </p:nvSpPr>
        <p:spPr>
          <a:xfrm>
            <a:off x="457200" y="1295400"/>
            <a:ext cx="7696200" cy="5090160"/>
          </a:xfrm>
        </p:spPr>
        <p:txBody>
          <a:bodyPr>
            <a:noAutofit/>
          </a:bodyPr>
          <a:lstStyle/>
          <a:p>
            <a:pPr>
              <a:lnSpc>
                <a:spcPct val="150000"/>
              </a:lnSpc>
            </a:pPr>
            <a:r>
              <a:rPr lang="en-US" sz="3200" dirty="0"/>
              <a:t>Feature rich </a:t>
            </a:r>
          </a:p>
          <a:p>
            <a:pPr>
              <a:lnSpc>
                <a:spcPct val="150000"/>
              </a:lnSpc>
            </a:pPr>
            <a:r>
              <a:rPr lang="en-US" sz="3200" dirty="0"/>
              <a:t>Modern OS</a:t>
            </a:r>
          </a:p>
          <a:p>
            <a:pPr>
              <a:lnSpc>
                <a:spcPct val="150000"/>
              </a:lnSpc>
            </a:pPr>
            <a:r>
              <a:rPr lang="en-US" sz="3200" dirty="0"/>
              <a:t>Capabilities and services</a:t>
            </a:r>
          </a:p>
          <a:p>
            <a:pPr>
              <a:lnSpc>
                <a:spcPct val="150000"/>
              </a:lnSpc>
            </a:pPr>
            <a:r>
              <a:rPr lang="en-US" sz="3200" dirty="0"/>
              <a:t>Free and proprietary OS (J2ME, Symbian, FreeBSD, Linux variants like HP WebOS, Maemo)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Operating Systems &amp; OEMs</a:t>
            </a:r>
          </a:p>
        </p:txBody>
      </p:sp>
      <p:sp>
        <p:nvSpPr>
          <p:cNvPr id="3" name="Content Placeholder 2"/>
          <p:cNvSpPr>
            <a:spLocks noGrp="1"/>
          </p:cNvSpPr>
          <p:nvPr>
            <p:ph idx="1"/>
          </p:nvPr>
        </p:nvSpPr>
        <p:spPr>
          <a:xfrm>
            <a:off x="457200" y="1447800"/>
            <a:ext cx="7620000" cy="5090160"/>
          </a:xfrm>
        </p:spPr>
        <p:txBody>
          <a:bodyPr/>
          <a:lstStyle/>
          <a:p>
            <a:pPr>
              <a:lnSpc>
                <a:spcPct val="150000"/>
              </a:lnSpc>
            </a:pPr>
            <a:r>
              <a:rPr lang="en-US" sz="2800" dirty="0"/>
              <a:t>OEMs bake OS into the device</a:t>
            </a:r>
          </a:p>
          <a:p>
            <a:pPr>
              <a:lnSpc>
                <a:spcPct val="150000"/>
              </a:lnSpc>
            </a:pPr>
            <a:r>
              <a:rPr lang="en-US" sz="2800" dirty="0"/>
              <a:t>OS cannot be changed</a:t>
            </a:r>
          </a:p>
          <a:p>
            <a:pPr>
              <a:lnSpc>
                <a:spcPct val="150000"/>
              </a:lnSpc>
            </a:pPr>
            <a:r>
              <a:rPr lang="en-US" sz="2800" dirty="0"/>
              <a:t>OS defines key features of device</a:t>
            </a:r>
          </a:p>
          <a:p>
            <a:pPr lvl="1">
              <a:lnSpc>
                <a:spcPct val="150000"/>
              </a:lnSpc>
            </a:pPr>
            <a:r>
              <a:rPr lang="en-US" sz="2800" dirty="0"/>
              <a:t>Security characteristics</a:t>
            </a:r>
          </a:p>
          <a:p>
            <a:pPr lvl="1">
              <a:lnSpc>
                <a:spcPct val="150000"/>
              </a:lnSpc>
            </a:pPr>
            <a:r>
              <a:rPr lang="en-US" sz="2800" dirty="0"/>
              <a:t>Multithreading</a:t>
            </a:r>
          </a:p>
          <a:p>
            <a:pPr lvl="1">
              <a:lnSpc>
                <a:spcPct val="150000"/>
              </a:lnSpc>
            </a:pPr>
            <a:r>
              <a:rPr lang="en-US" sz="2800" dirty="0"/>
              <a:t>Resource sharing</a:t>
            </a:r>
          </a:p>
          <a:p>
            <a:pPr lvl="1">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a:bodyPr>
          <a:lstStyle/>
          <a:p>
            <a:r>
              <a:rPr lang="en-US" dirty="0"/>
              <a:t>Mobile Device Architecture</a:t>
            </a:r>
          </a:p>
        </p:txBody>
      </p:sp>
      <p:grpSp>
        <p:nvGrpSpPr>
          <p:cNvPr id="3" name="Group 61"/>
          <p:cNvGrpSpPr/>
          <p:nvPr/>
        </p:nvGrpSpPr>
        <p:grpSpPr>
          <a:xfrm>
            <a:off x="2057400" y="1676400"/>
            <a:ext cx="4800600" cy="4387291"/>
            <a:chOff x="2057400" y="1676400"/>
            <a:chExt cx="4800600" cy="4387291"/>
          </a:xfrm>
        </p:grpSpPr>
        <p:grpSp>
          <p:nvGrpSpPr>
            <p:cNvPr id="4" name="Group 60"/>
            <p:cNvGrpSpPr/>
            <p:nvPr/>
          </p:nvGrpSpPr>
          <p:grpSpPr>
            <a:xfrm>
              <a:off x="2057400" y="1676400"/>
              <a:ext cx="4800600" cy="4387291"/>
              <a:chOff x="2057400" y="1676400"/>
              <a:chExt cx="4800600" cy="4387291"/>
            </a:xfrm>
          </p:grpSpPr>
          <p:pic>
            <p:nvPicPr>
              <p:cNvPr id="1026" name="Picture 2" descr="C:\Documents and Settings\prarai\Local Settings\Temporary Internet Files\Content.IE5\LWP07CEE\MC900048411[1].wmf"/>
              <p:cNvPicPr>
                <a:picLocks noChangeAspect="1" noChangeArrowheads="1"/>
              </p:cNvPicPr>
              <p:nvPr/>
            </p:nvPicPr>
            <p:blipFill>
              <a:blip r:embed="rId2" cstate="print"/>
              <a:srcRect/>
              <a:stretch>
                <a:fillRect/>
              </a:stretch>
            </p:blipFill>
            <p:spPr bwMode="auto">
              <a:xfrm>
                <a:off x="2133600" y="5105400"/>
                <a:ext cx="4724400" cy="958291"/>
              </a:xfrm>
              <a:prstGeom prst="rect">
                <a:avLst/>
              </a:prstGeom>
              <a:noFill/>
            </p:spPr>
          </p:pic>
          <p:pic>
            <p:nvPicPr>
              <p:cNvPr id="6" name="Picture 2" descr="C:\Documents and Settings\prarai\Local Settings\Temporary Internet Files\Content.IE5\LWP07CEE\MC900048411[1].wmf"/>
              <p:cNvPicPr>
                <a:picLocks noChangeAspect="1" noChangeArrowheads="1"/>
              </p:cNvPicPr>
              <p:nvPr/>
            </p:nvPicPr>
            <p:blipFill>
              <a:blip r:embed="rId2" cstate="print"/>
              <a:srcRect/>
              <a:stretch>
                <a:fillRect/>
              </a:stretch>
            </p:blipFill>
            <p:spPr bwMode="auto">
              <a:xfrm>
                <a:off x="2057400" y="3962400"/>
                <a:ext cx="4724400" cy="958291"/>
              </a:xfrm>
              <a:prstGeom prst="rect">
                <a:avLst/>
              </a:prstGeom>
              <a:noFill/>
            </p:spPr>
          </p:pic>
          <p:pic>
            <p:nvPicPr>
              <p:cNvPr id="7" name="Picture 2" descr="C:\Documents and Settings\prarai\Local Settings\Temporary Internet Files\Content.IE5\LWP07CEE\MC900048411[1].wmf"/>
              <p:cNvPicPr>
                <a:picLocks noChangeAspect="1" noChangeArrowheads="1"/>
              </p:cNvPicPr>
              <p:nvPr/>
            </p:nvPicPr>
            <p:blipFill>
              <a:blip r:embed="rId2" cstate="print"/>
              <a:srcRect/>
              <a:stretch>
                <a:fillRect/>
              </a:stretch>
            </p:blipFill>
            <p:spPr bwMode="auto">
              <a:xfrm>
                <a:off x="2133600" y="1676400"/>
                <a:ext cx="4724400" cy="958291"/>
              </a:xfrm>
              <a:prstGeom prst="rect">
                <a:avLst/>
              </a:prstGeom>
              <a:noFill/>
            </p:spPr>
          </p:pic>
          <p:pic>
            <p:nvPicPr>
              <p:cNvPr id="8" name="Picture 2" descr="C:\Documents and Settings\prarai\Local Settings\Temporary Internet Files\Content.IE5\LWP07CEE\MC900048411[1].wmf"/>
              <p:cNvPicPr>
                <a:picLocks noChangeAspect="1" noChangeArrowheads="1"/>
              </p:cNvPicPr>
              <p:nvPr/>
            </p:nvPicPr>
            <p:blipFill>
              <a:blip r:embed="rId2" cstate="print"/>
              <a:srcRect/>
              <a:stretch>
                <a:fillRect/>
              </a:stretch>
            </p:blipFill>
            <p:spPr bwMode="auto">
              <a:xfrm>
                <a:off x="2133600" y="2819400"/>
                <a:ext cx="4724400" cy="958291"/>
              </a:xfrm>
              <a:prstGeom prst="rect">
                <a:avLst/>
              </a:prstGeom>
              <a:noFill/>
            </p:spPr>
          </p:pic>
        </p:grpSp>
        <p:sp>
          <p:nvSpPr>
            <p:cNvPr id="9" name="TextBox 8"/>
            <p:cNvSpPr txBox="1"/>
            <p:nvPr/>
          </p:nvSpPr>
          <p:spPr>
            <a:xfrm>
              <a:off x="2888673" y="2043501"/>
              <a:ext cx="2209800" cy="369332"/>
            </a:xfrm>
            <a:prstGeom prst="rect">
              <a:avLst/>
            </a:prstGeom>
            <a:noFill/>
          </p:spPr>
          <p:txBody>
            <a:bodyPr wrap="square" rtlCol="0">
              <a:spAutoFit/>
            </a:bodyPr>
            <a:lstStyle/>
            <a:p>
              <a:pPr algn="ctr"/>
              <a:r>
                <a:rPr lang="en-US" dirty="0"/>
                <a:t>Applications</a:t>
              </a:r>
            </a:p>
          </p:txBody>
        </p:sp>
        <p:sp>
          <p:nvSpPr>
            <p:cNvPr id="10" name="TextBox 9"/>
            <p:cNvSpPr txBox="1"/>
            <p:nvPr/>
          </p:nvSpPr>
          <p:spPr>
            <a:xfrm>
              <a:off x="2895600" y="3276600"/>
              <a:ext cx="2362200" cy="369332"/>
            </a:xfrm>
            <a:prstGeom prst="rect">
              <a:avLst/>
            </a:prstGeom>
            <a:noFill/>
          </p:spPr>
          <p:txBody>
            <a:bodyPr wrap="square" rtlCol="0">
              <a:spAutoFit/>
            </a:bodyPr>
            <a:lstStyle/>
            <a:p>
              <a:pPr algn="ctr"/>
              <a:r>
                <a:rPr lang="en-US" dirty="0"/>
                <a:t>Software Stack</a:t>
              </a:r>
            </a:p>
          </p:txBody>
        </p:sp>
        <p:sp>
          <p:nvSpPr>
            <p:cNvPr id="11" name="TextBox 10"/>
            <p:cNvSpPr txBox="1"/>
            <p:nvPr/>
          </p:nvSpPr>
          <p:spPr>
            <a:xfrm>
              <a:off x="3162300" y="4343400"/>
              <a:ext cx="2514600" cy="369332"/>
            </a:xfrm>
            <a:prstGeom prst="rect">
              <a:avLst/>
            </a:prstGeom>
            <a:noFill/>
          </p:spPr>
          <p:txBody>
            <a:bodyPr wrap="square" rtlCol="0">
              <a:spAutoFit/>
            </a:bodyPr>
            <a:lstStyle/>
            <a:p>
              <a:r>
                <a:rPr lang="en-US" dirty="0"/>
                <a:t>Operating System</a:t>
              </a:r>
            </a:p>
          </p:txBody>
        </p:sp>
        <p:sp>
          <p:nvSpPr>
            <p:cNvPr id="12" name="TextBox 11"/>
            <p:cNvSpPr txBox="1"/>
            <p:nvPr/>
          </p:nvSpPr>
          <p:spPr>
            <a:xfrm>
              <a:off x="2819400" y="5410200"/>
              <a:ext cx="2590800" cy="381000"/>
            </a:xfrm>
            <a:prstGeom prst="rect">
              <a:avLst/>
            </a:prstGeom>
            <a:noFill/>
          </p:spPr>
          <p:txBody>
            <a:bodyPr wrap="square" rtlCol="0">
              <a:spAutoFit/>
            </a:bodyPr>
            <a:lstStyle/>
            <a:p>
              <a:pPr algn="ctr"/>
              <a:r>
                <a:rPr lang="en-US" dirty="0"/>
                <a:t>Device Hardware</a:t>
              </a:r>
            </a:p>
          </p:txBody>
        </p:sp>
      </p:grpSp>
    </p:spTree>
    <p:extLst>
      <p:ext uri="{BB962C8B-B14F-4D97-AF65-F5344CB8AC3E}">
        <p14:creationId xmlns:p14="http://schemas.microsoft.com/office/powerpoint/2010/main" val="3097116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Stack</a:t>
            </a:r>
          </a:p>
        </p:txBody>
      </p:sp>
      <p:sp>
        <p:nvSpPr>
          <p:cNvPr id="3" name="Content Placeholder 2"/>
          <p:cNvSpPr>
            <a:spLocks noGrp="1"/>
          </p:cNvSpPr>
          <p:nvPr>
            <p:ph idx="1"/>
          </p:nvPr>
        </p:nvSpPr>
        <p:spPr>
          <a:xfrm>
            <a:off x="457200" y="1524000"/>
            <a:ext cx="7696200" cy="4937760"/>
          </a:xfrm>
        </p:spPr>
        <p:txBody>
          <a:bodyPr>
            <a:normAutofit/>
          </a:bodyPr>
          <a:lstStyle/>
          <a:p>
            <a:pPr>
              <a:lnSpc>
                <a:spcPct val="150000"/>
              </a:lnSpc>
            </a:pPr>
            <a:r>
              <a:rPr lang="en-US" sz="3200" dirty="0"/>
              <a:t>Software layer put on top of OS</a:t>
            </a:r>
          </a:p>
          <a:p>
            <a:pPr>
              <a:lnSpc>
                <a:spcPct val="150000"/>
              </a:lnSpc>
            </a:pPr>
            <a:r>
              <a:rPr lang="en-US" sz="3200" dirty="0"/>
              <a:t>Middleware or mobile platform</a:t>
            </a:r>
          </a:p>
          <a:p>
            <a:pPr>
              <a:lnSpc>
                <a:spcPct val="150000"/>
              </a:lnSpc>
            </a:pPr>
            <a:r>
              <a:rPr lang="en-US" sz="3200" dirty="0"/>
              <a:t>Stack exposes device capabilities</a:t>
            </a:r>
          </a:p>
          <a:p>
            <a:pPr>
              <a:lnSpc>
                <a:spcPct val="150000"/>
              </a:lnSpc>
            </a:pPr>
            <a:r>
              <a:rPr lang="en-US" sz="3200" dirty="0"/>
              <a:t>Defines application structure</a:t>
            </a:r>
          </a:p>
          <a:p>
            <a:pPr>
              <a:lnSpc>
                <a:spcPct val="150000"/>
              </a:lnSpc>
            </a:pPr>
            <a:r>
              <a:rPr lang="en-US" sz="3200" dirty="0"/>
              <a:t>Open source &amp; proprietary (Android, iPhone, Blackberry OS)</a:t>
            </a:r>
          </a:p>
          <a:p>
            <a:pPr>
              <a:lnSpc>
                <a:spcPct val="150000"/>
              </a:lnSpc>
            </a:pPr>
            <a:endParaRPr lang="en-US" sz="3200" dirty="0"/>
          </a:p>
          <a:p>
            <a:pPr>
              <a:lnSpc>
                <a:spcPct val="150000"/>
              </a:lnSpc>
            </a:pP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407870" cy="610820"/>
          </a:xfrm>
        </p:spPr>
        <p:txBody>
          <a:bodyPr>
            <a:normAutofit fontScale="90000"/>
          </a:bodyPr>
          <a:lstStyle/>
          <a:p>
            <a:r>
              <a:rPr lang="en-US" dirty="0"/>
              <a:t>Android Architecture</a:t>
            </a:r>
          </a:p>
        </p:txBody>
      </p:sp>
      <p:pic>
        <p:nvPicPr>
          <p:cNvPr id="1026" name="Picture 2" descr="Android System Architecture"/>
          <p:cNvPicPr>
            <a:picLocks noGrp="1" noChangeAspect="1" noChangeArrowheads="1"/>
          </p:cNvPicPr>
          <p:nvPr>
            <p:ph idx="1"/>
          </p:nvPr>
        </p:nvPicPr>
        <p:blipFill>
          <a:blip r:embed="rId3" cstate="print"/>
          <a:stretch>
            <a:fillRect/>
          </a:stretch>
        </p:blipFill>
        <p:spPr bwMode="auto">
          <a:xfrm>
            <a:off x="1143000" y="1371600"/>
            <a:ext cx="6257066" cy="4556125"/>
          </a:xfrm>
          <a:prstGeom prst="rect">
            <a:avLst/>
          </a:prstGeom>
          <a:noFill/>
        </p:spPr>
      </p:pic>
      <p:sp>
        <p:nvSpPr>
          <p:cNvPr id="5" name="TextBox 4"/>
          <p:cNvSpPr txBox="1"/>
          <p:nvPr/>
        </p:nvSpPr>
        <p:spPr>
          <a:xfrm>
            <a:off x="1066800" y="6096000"/>
            <a:ext cx="6629400" cy="230832"/>
          </a:xfrm>
          <a:prstGeom prst="rect">
            <a:avLst/>
          </a:prstGeom>
          <a:noFill/>
        </p:spPr>
        <p:txBody>
          <a:bodyPr wrap="square" rtlCol="0">
            <a:spAutoFit/>
          </a:bodyPr>
          <a:lstStyle/>
          <a:p>
            <a:r>
              <a:rPr lang="en-US" sz="900" dirty="0"/>
              <a:t>http://developer.android.com/guide/basics/what-is-android.html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SDK and API</a:t>
            </a:r>
          </a:p>
        </p:txBody>
      </p:sp>
      <p:sp>
        <p:nvSpPr>
          <p:cNvPr id="3" name="Content Placeholder 2"/>
          <p:cNvSpPr>
            <a:spLocks noGrp="1"/>
          </p:cNvSpPr>
          <p:nvPr>
            <p:ph idx="1"/>
          </p:nvPr>
        </p:nvSpPr>
        <p:spPr/>
        <p:txBody>
          <a:bodyPr>
            <a:normAutofit/>
          </a:bodyPr>
          <a:lstStyle/>
          <a:p>
            <a:r>
              <a:rPr lang="en-US" dirty="0"/>
              <a:t>an API is an </a:t>
            </a:r>
            <a:r>
              <a:rPr lang="en-US" b="1" dirty="0"/>
              <a:t>interface</a:t>
            </a:r>
            <a:r>
              <a:rPr lang="en-US" dirty="0"/>
              <a:t>. It's like the specification of the telephone system or the electrical wiring in your house. Anything can use it as long as it knows how to interface. You can even buy off-the-shelf software to use a particular API, just as you can buy off the shelf telephone equipment or devices that plug into the AC wiring in your house.</a:t>
            </a:r>
          </a:p>
          <a:p>
            <a:r>
              <a:rPr lang="en-US" dirty="0"/>
              <a:t>an SDK is </a:t>
            </a:r>
            <a:r>
              <a:rPr lang="en-US" b="1" dirty="0"/>
              <a:t>implementation tooling</a:t>
            </a:r>
            <a:r>
              <a:rPr lang="en-US" dirty="0"/>
              <a:t>. It's like a kit that allows you to build something custom to hook up to the telephone system or electrical wiring.</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Book</a:t>
            </a:r>
          </a:p>
        </p:txBody>
      </p:sp>
      <p:sp>
        <p:nvSpPr>
          <p:cNvPr id="3" name="Content Placeholder 2"/>
          <p:cNvSpPr>
            <a:spLocks noGrp="1"/>
          </p:cNvSpPr>
          <p:nvPr>
            <p:ph idx="1"/>
          </p:nvPr>
        </p:nvSpPr>
        <p:spPr/>
        <p:txBody>
          <a:bodyPr>
            <a:normAutofit lnSpcReduction="10000"/>
          </a:bodyPr>
          <a:lstStyle/>
          <a:p>
            <a:pPr marL="0" lvl="0" indent="0">
              <a:buNone/>
            </a:pPr>
            <a:r>
              <a:rPr lang="en-US" b="1" dirty="0"/>
              <a:t>Joseph </a:t>
            </a:r>
            <a:r>
              <a:rPr lang="en-US" b="1" dirty="0" err="1"/>
              <a:t>Annuzzi</a:t>
            </a:r>
            <a:r>
              <a:rPr lang="en-US" b="1" dirty="0"/>
              <a:t>, Jr., Lauren </a:t>
            </a:r>
            <a:r>
              <a:rPr lang="en-US" b="1" dirty="0" err="1"/>
              <a:t>Darcey</a:t>
            </a:r>
            <a:r>
              <a:rPr lang="en-US" b="1" dirty="0"/>
              <a:t>, Shane </a:t>
            </a:r>
            <a:r>
              <a:rPr lang="en-US" b="1" dirty="0" err="1"/>
              <a:t>Conder</a:t>
            </a:r>
            <a:r>
              <a:rPr lang="en-US" b="1" dirty="0"/>
              <a:t>, “Introduction to Android Application Development”, Create Space Independent Publishing Platform, Fourth Edition, 2014.</a:t>
            </a:r>
            <a:endParaRPr lang="en-US" dirty="0"/>
          </a:p>
          <a:p>
            <a:r>
              <a:rPr lang="en-US" dirty="0"/>
              <a:t>Reference Books</a:t>
            </a:r>
          </a:p>
          <a:p>
            <a:pPr lvl="1"/>
            <a:r>
              <a:rPr lang="en-US" dirty="0"/>
              <a:t>1.	Wei-</a:t>
            </a:r>
            <a:r>
              <a:rPr lang="en-US" dirty="0" err="1"/>
              <a:t>Meng</a:t>
            </a:r>
            <a:r>
              <a:rPr lang="en-US" dirty="0"/>
              <a:t> Lee,  Beginning Android 4 Application Development, </a:t>
            </a:r>
            <a:r>
              <a:rPr lang="en-US" dirty="0" err="1"/>
              <a:t>Wrox</a:t>
            </a:r>
            <a:r>
              <a:rPr lang="en-US" dirty="0"/>
              <a:t>, 2012</a:t>
            </a:r>
          </a:p>
          <a:p>
            <a:pPr lvl="1"/>
            <a:r>
              <a:rPr lang="en-US" dirty="0"/>
              <a:t>2.	Budi </a:t>
            </a:r>
            <a:r>
              <a:rPr lang="en-US" dirty="0" err="1"/>
              <a:t>Kurniawan</a:t>
            </a:r>
            <a:r>
              <a:rPr lang="en-US" dirty="0"/>
              <a:t>.  Introduction to Android Application Development, 2014</a:t>
            </a:r>
          </a:p>
          <a:p>
            <a:pPr lvl="1"/>
            <a:r>
              <a:rPr lang="en-US" dirty="0"/>
              <a:t>3.	Dawn Griffiths,  Head First Android Development, </a:t>
            </a:r>
            <a:r>
              <a:rPr lang="en-US" dirty="0" err="1"/>
              <a:t>O’reilly</a:t>
            </a:r>
            <a:r>
              <a:rPr lang="en-US" dirty="0"/>
              <a:t>, 2015</a:t>
            </a:r>
          </a:p>
          <a:p>
            <a:pPr lvl="1"/>
            <a:r>
              <a:rPr lang="en-US" dirty="0"/>
              <a:t>4.	Rajiv </a:t>
            </a:r>
            <a:r>
              <a:rPr lang="en-US" dirty="0" err="1"/>
              <a:t>Ramnath</a:t>
            </a:r>
            <a:r>
              <a:rPr lang="en-US" dirty="0"/>
              <a:t>, Roger </a:t>
            </a:r>
            <a:r>
              <a:rPr lang="en-US" dirty="0" err="1"/>
              <a:t>Crawfis</a:t>
            </a:r>
            <a:r>
              <a:rPr lang="en-US" dirty="0"/>
              <a:t>, and Paolo </a:t>
            </a:r>
            <a:r>
              <a:rPr lang="en-US" dirty="0" err="1"/>
              <a:t>Sivilotti</a:t>
            </a:r>
            <a:r>
              <a:rPr lang="en-US" dirty="0"/>
              <a:t>, Android SDK 3 for Dummies, Wiley, 2011</a:t>
            </a:r>
          </a:p>
          <a:p>
            <a:pPr lvl="1"/>
            <a:r>
              <a:rPr lang="en-US" dirty="0"/>
              <a:t>5.	Rick Rogers, John Lombardo, </a:t>
            </a:r>
            <a:r>
              <a:rPr lang="en-US" dirty="0" err="1"/>
              <a:t>Zigurd</a:t>
            </a:r>
            <a:r>
              <a:rPr lang="en-US" dirty="0"/>
              <a:t> </a:t>
            </a:r>
            <a:r>
              <a:rPr lang="en-US" dirty="0" err="1"/>
              <a:t>Mednicks</a:t>
            </a:r>
            <a:r>
              <a:rPr lang="en-US" dirty="0"/>
              <a:t> and Blake </a:t>
            </a:r>
            <a:r>
              <a:rPr lang="en-US" dirty="0" err="1"/>
              <a:t>Meike</a:t>
            </a:r>
            <a:r>
              <a:rPr lang="en-US" dirty="0"/>
              <a:t> , “ Android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API Vs SDK</a:t>
            </a:r>
          </a:p>
        </p:txBody>
      </p:sp>
      <p:sp>
        <p:nvSpPr>
          <p:cNvPr id="5" name="Text Placeholder 4"/>
          <p:cNvSpPr>
            <a:spLocks noGrp="1"/>
          </p:cNvSpPr>
          <p:nvPr>
            <p:ph type="body" idx="1"/>
          </p:nvPr>
        </p:nvSpPr>
        <p:spPr/>
        <p:txBody>
          <a:bodyPr/>
          <a:lstStyle/>
          <a:p>
            <a:r>
              <a:rPr lang="en-US" dirty="0"/>
              <a:t>Examples of APIs:</a:t>
            </a:r>
          </a:p>
          <a:p>
            <a:endParaRPr lang="en-US" dirty="0"/>
          </a:p>
        </p:txBody>
      </p:sp>
      <p:sp>
        <p:nvSpPr>
          <p:cNvPr id="6" name="Content Placeholder 5"/>
          <p:cNvSpPr>
            <a:spLocks noGrp="1"/>
          </p:cNvSpPr>
          <p:nvPr>
            <p:ph sz="half" idx="2"/>
          </p:nvPr>
        </p:nvSpPr>
        <p:spPr/>
        <p:txBody>
          <a:bodyPr>
            <a:normAutofit/>
          </a:bodyPr>
          <a:lstStyle/>
          <a:p>
            <a:r>
              <a:rPr lang="en-US" dirty="0">
                <a:hlinkClick r:id="rId2"/>
              </a:rPr>
              <a:t>Java API</a:t>
            </a:r>
            <a:endParaRPr lang="en-US" dirty="0"/>
          </a:p>
          <a:p>
            <a:r>
              <a:rPr lang="en-US" dirty="0">
                <a:hlinkClick r:id="rId3"/>
              </a:rPr>
              <a:t>Google Maps API</a:t>
            </a:r>
            <a:endParaRPr lang="en-US" dirty="0"/>
          </a:p>
          <a:p>
            <a:r>
              <a:rPr lang="en-US" dirty="0">
                <a:hlinkClick r:id="rId4"/>
              </a:rPr>
              <a:t>Flash Player API</a:t>
            </a:r>
            <a:endParaRPr lang="en-US" dirty="0"/>
          </a:p>
          <a:p>
            <a:endParaRPr lang="en-US" dirty="0"/>
          </a:p>
        </p:txBody>
      </p:sp>
      <p:sp>
        <p:nvSpPr>
          <p:cNvPr id="7" name="Text Placeholder 6"/>
          <p:cNvSpPr>
            <a:spLocks noGrp="1"/>
          </p:cNvSpPr>
          <p:nvPr>
            <p:ph type="body" sz="quarter" idx="3"/>
          </p:nvPr>
        </p:nvSpPr>
        <p:spPr/>
        <p:txBody>
          <a:bodyPr/>
          <a:lstStyle/>
          <a:p>
            <a:r>
              <a:rPr lang="en-US" dirty="0"/>
              <a:t>Examples of SDKs:</a:t>
            </a:r>
          </a:p>
          <a:p>
            <a:endParaRPr lang="en-US" dirty="0"/>
          </a:p>
        </p:txBody>
      </p:sp>
      <p:sp>
        <p:nvSpPr>
          <p:cNvPr id="8" name="Content Placeholder 7"/>
          <p:cNvSpPr>
            <a:spLocks noGrp="1"/>
          </p:cNvSpPr>
          <p:nvPr>
            <p:ph sz="quarter" idx="4"/>
          </p:nvPr>
        </p:nvSpPr>
        <p:spPr/>
        <p:txBody>
          <a:bodyPr/>
          <a:lstStyle/>
          <a:p>
            <a:r>
              <a:rPr lang="en-US" dirty="0">
                <a:hlinkClick r:id="rId5"/>
              </a:rPr>
              <a:t>JDK</a:t>
            </a:r>
            <a:endParaRPr lang="en-US" dirty="0"/>
          </a:p>
          <a:p>
            <a:r>
              <a:rPr lang="en-US" dirty="0">
                <a:hlinkClick r:id="rId6"/>
              </a:rPr>
              <a:t>GWT</a:t>
            </a:r>
            <a:endParaRPr lang="en-US" dirty="0"/>
          </a:p>
          <a:p>
            <a:r>
              <a:rPr lang="en-US" dirty="0">
                <a:hlinkClick r:id="rId7"/>
              </a:rPr>
              <a:t>Flex SDK</a:t>
            </a:r>
            <a:endParaRPr lang="en-US" dirty="0"/>
          </a:p>
          <a:p>
            <a:r>
              <a:rPr lang="en-US" dirty="0"/>
              <a:t>Android SDK</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Mobile?</a:t>
            </a:r>
          </a:p>
        </p:txBody>
      </p:sp>
      <p:sp>
        <p:nvSpPr>
          <p:cNvPr id="4" name="Text Placeholder 3"/>
          <p:cNvSpPr>
            <a:spLocks noGrp="1"/>
          </p:cNvSpPr>
          <p:nvPr>
            <p:ph type="body" idx="1"/>
          </p:nvPr>
        </p:nvSpPr>
        <p:spPr/>
        <p:txBody>
          <a:bodyPr/>
          <a:lstStyle/>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Size and Scope of the Mobile Market</a:t>
            </a:r>
          </a:p>
        </p:txBody>
      </p:sp>
      <p:sp>
        <p:nvSpPr>
          <p:cNvPr id="5" name="Content Placeholder 4"/>
          <p:cNvSpPr>
            <a:spLocks noGrp="1"/>
          </p:cNvSpPr>
          <p:nvPr>
            <p:ph idx="1"/>
          </p:nvPr>
        </p:nvSpPr>
        <p:spPr/>
        <p:txBody>
          <a:bodyPr>
            <a:normAutofit/>
          </a:bodyPr>
          <a:lstStyle/>
          <a:p>
            <a:r>
              <a:rPr lang="en-US" sz="3200" dirty="0"/>
              <a:t>China – 24%</a:t>
            </a:r>
          </a:p>
          <a:p>
            <a:r>
              <a:rPr lang="en-US" sz="3200" dirty="0"/>
              <a:t>India – 21%</a:t>
            </a:r>
          </a:p>
          <a:p>
            <a:r>
              <a:rPr lang="en-US" sz="3200" dirty="0"/>
              <a:t>United States – 6%</a:t>
            </a:r>
          </a:p>
          <a:p>
            <a:r>
              <a:rPr lang="en-US" sz="3200" dirty="0"/>
              <a:t>Indonesia – 4%</a:t>
            </a:r>
          </a:p>
          <a:p>
            <a:r>
              <a:rPr lang="en-US" sz="3200" dirty="0"/>
              <a:t>Brazil – 3%</a:t>
            </a:r>
          </a:p>
          <a:p>
            <a:r>
              <a:rPr lang="en-US" sz="3200" dirty="0"/>
              <a:t>Pakistan – 3%</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Size and Scope of the Mobile Market</a:t>
            </a:r>
          </a:p>
        </p:txBody>
      </p:sp>
      <p:sp>
        <p:nvSpPr>
          <p:cNvPr id="3" name="Content Placeholder 2"/>
          <p:cNvSpPr>
            <a:spLocks noGrp="1"/>
          </p:cNvSpPr>
          <p:nvPr>
            <p:ph idx="1"/>
          </p:nvPr>
        </p:nvSpPr>
        <p:spPr/>
        <p:txBody>
          <a:bodyPr>
            <a:normAutofit/>
          </a:bodyPr>
          <a:lstStyle/>
          <a:p>
            <a:r>
              <a:rPr lang="en-US" sz="2800" dirty="0"/>
              <a:t>Mobile devices have already outpaced majority of media we rely on everyday, including computers</a:t>
            </a:r>
          </a:p>
          <a:p>
            <a:r>
              <a:rPr lang="en-US" sz="2800" dirty="0"/>
              <a:t>Today more people access the web via a mobile device than a computer</a:t>
            </a:r>
          </a:p>
          <a:p>
            <a:r>
              <a:rPr lang="en-US" sz="2800" dirty="0"/>
              <a:t>The largest and most available mass medium to mankind</a:t>
            </a:r>
          </a:p>
          <a:p>
            <a:r>
              <a:rPr lang="en-US" sz="2800" dirty="0"/>
              <a:t>This is a good justification to create mobile products/application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7</a:t>
            </a:r>
            <a:r>
              <a:rPr lang="en-US" baseline="30000" dirty="0"/>
              <a:t>th</a:t>
            </a:r>
            <a:r>
              <a:rPr lang="en-US" dirty="0"/>
              <a:t> Mass Medium</a:t>
            </a:r>
          </a:p>
        </p:txBody>
      </p:sp>
      <p:sp>
        <p:nvSpPr>
          <p:cNvPr id="3" name="Content Placeholder 2"/>
          <p:cNvSpPr>
            <a:spLocks noGrp="1"/>
          </p:cNvSpPr>
          <p:nvPr>
            <p:ph idx="1"/>
          </p:nvPr>
        </p:nvSpPr>
        <p:spPr/>
        <p:txBody>
          <a:bodyPr>
            <a:normAutofit/>
          </a:bodyPr>
          <a:lstStyle/>
          <a:p>
            <a:r>
              <a:rPr lang="en-US" sz="3200" dirty="0"/>
              <a:t>First Mass Medium – Printing Press</a:t>
            </a:r>
          </a:p>
          <a:p>
            <a:r>
              <a:rPr lang="en-US" sz="3200" dirty="0"/>
              <a:t>Second Mass Medium – Recordings</a:t>
            </a:r>
          </a:p>
          <a:p>
            <a:r>
              <a:rPr lang="en-US" sz="3200" dirty="0"/>
              <a:t>Third Mass Medium – Cinema</a:t>
            </a:r>
          </a:p>
          <a:p>
            <a:r>
              <a:rPr lang="en-US" sz="3200" dirty="0"/>
              <a:t>Fourth Mass Medium – Radio</a:t>
            </a:r>
          </a:p>
          <a:p>
            <a:r>
              <a:rPr lang="en-US" sz="3200" dirty="0"/>
              <a:t>Fifth Mass Medium – Television</a:t>
            </a:r>
          </a:p>
          <a:p>
            <a:r>
              <a:rPr lang="en-US" sz="3200" dirty="0"/>
              <a:t>Sixth Mass Medium – The Internet</a:t>
            </a:r>
          </a:p>
          <a:p>
            <a:r>
              <a:rPr lang="en-US" sz="3200" dirty="0"/>
              <a:t>Seventh Mass Medium – Mobile Phone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Mobile’s Unique Benefits</a:t>
            </a:r>
          </a:p>
        </p:txBody>
      </p:sp>
      <p:sp>
        <p:nvSpPr>
          <p:cNvPr id="3" name="Content Placeholder 2"/>
          <p:cNvSpPr>
            <a:spLocks noGrp="1"/>
          </p:cNvSpPr>
          <p:nvPr>
            <p:ph idx="1"/>
          </p:nvPr>
        </p:nvSpPr>
        <p:spPr/>
        <p:txBody>
          <a:bodyPr>
            <a:normAutofit/>
          </a:bodyPr>
          <a:lstStyle/>
          <a:p>
            <a:r>
              <a:rPr lang="en-US" sz="3600" dirty="0"/>
              <a:t>The First Truly Personal Mass Media</a:t>
            </a:r>
          </a:p>
          <a:p>
            <a:r>
              <a:rPr lang="en-US" sz="3600" dirty="0"/>
              <a:t>The First always on mass media</a:t>
            </a:r>
          </a:p>
          <a:p>
            <a:r>
              <a:rPr lang="en-US" sz="3600" dirty="0"/>
              <a:t>The first always carried mass media</a:t>
            </a:r>
          </a:p>
          <a:p>
            <a:r>
              <a:rPr lang="en-US" sz="3600" dirty="0"/>
              <a:t>The only mass media with a built in payment channel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Eighth Mass Medium: What’s Next?</a:t>
            </a:r>
          </a:p>
        </p:txBody>
      </p:sp>
      <p:sp>
        <p:nvSpPr>
          <p:cNvPr id="3" name="Content Placeholder 2"/>
          <p:cNvSpPr>
            <a:spLocks noGrp="1"/>
          </p:cNvSpPr>
          <p:nvPr>
            <p:ph idx="1"/>
          </p:nvPr>
        </p:nvSpPr>
        <p:spPr/>
        <p:txBody>
          <a:bodyPr>
            <a:normAutofit/>
          </a:bodyPr>
          <a:lstStyle/>
          <a:p>
            <a:r>
              <a:rPr lang="en-US" dirty="0"/>
              <a:t>Ubiquity</a:t>
            </a:r>
          </a:p>
          <a:p>
            <a:r>
              <a:rPr lang="en-US" dirty="0"/>
              <a:t>Includes Ubiquitous Computing, Ubiquitous Networks, and ubiquitous media.</a:t>
            </a:r>
          </a:p>
          <a:p>
            <a:r>
              <a:rPr lang="en-US" dirty="0"/>
              <a:t>We are moving to an age where the web, together with the mobile technology, can create a write once publish anywhere environment</a:t>
            </a:r>
          </a:p>
          <a:p>
            <a:r>
              <a:rPr lang="en-US" b="1" dirty="0"/>
              <a:t>Ubiquitous computing</a:t>
            </a:r>
            <a:r>
              <a:rPr lang="en-US" dirty="0"/>
              <a:t> (</a:t>
            </a:r>
            <a:r>
              <a:rPr lang="en-US" dirty="0" err="1"/>
              <a:t>ubicomp</a:t>
            </a:r>
            <a:r>
              <a:rPr lang="en-US" dirty="0"/>
              <a:t>) is a concept in software engineering and </a:t>
            </a:r>
            <a:r>
              <a:rPr lang="en-US" b="1" dirty="0"/>
              <a:t>computer</a:t>
            </a:r>
            <a:r>
              <a:rPr lang="en-US" dirty="0"/>
              <a:t> science where </a:t>
            </a:r>
            <a:r>
              <a:rPr lang="en-US" b="1" dirty="0"/>
              <a:t>computing</a:t>
            </a:r>
            <a:r>
              <a:rPr lang="en-US" dirty="0"/>
              <a:t> is made to appear everywhere and anywhere. In contrast to desktop </a:t>
            </a:r>
            <a:r>
              <a:rPr lang="en-US" b="1" dirty="0"/>
              <a:t>computing</a:t>
            </a:r>
            <a:r>
              <a:rPr lang="en-US" dirty="0"/>
              <a:t>, </a:t>
            </a:r>
            <a:r>
              <a:rPr lang="en-US" b="1" dirty="0"/>
              <a:t>ubiquitous computing</a:t>
            </a:r>
            <a:r>
              <a:rPr lang="en-US" dirty="0"/>
              <a:t> can occur using any device, in any location, and in any format.</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for Context</a:t>
            </a:r>
          </a:p>
        </p:txBody>
      </p:sp>
      <p:sp>
        <p:nvSpPr>
          <p:cNvPr id="4" name="Text Placeholder 3"/>
          <p:cNvSpPr>
            <a:spLocks noGrp="1"/>
          </p:cNvSpPr>
          <p:nvPr>
            <p:ph type="body" idx="1"/>
          </p:nvPr>
        </p:nvSpPr>
        <p:spPr/>
        <p:txBody>
          <a:bodyPr/>
          <a:lstStyle/>
          <a:p>
            <a:r>
              <a:rPr lang="en-US"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Mobile App Vs Mobile Website Design</a:t>
            </a:r>
          </a:p>
        </p:txBody>
      </p:sp>
      <p:sp>
        <p:nvSpPr>
          <p:cNvPr id="5" name="Content Placeholder 4"/>
          <p:cNvSpPr>
            <a:spLocks noGrp="1"/>
          </p:cNvSpPr>
          <p:nvPr>
            <p:ph idx="1"/>
          </p:nvPr>
        </p:nvSpPr>
        <p:spPr/>
        <p:txBody>
          <a:bodyPr/>
          <a:lstStyle/>
          <a:p>
            <a:r>
              <a:rPr lang="en-US" dirty="0"/>
              <a:t>4 Types of Mobile Applications</a:t>
            </a:r>
          </a:p>
          <a:p>
            <a:pPr lvl="1"/>
            <a:r>
              <a:rPr lang="en-US" dirty="0"/>
              <a:t>Responsive Website.</a:t>
            </a:r>
          </a:p>
          <a:p>
            <a:pPr lvl="1"/>
            <a:r>
              <a:rPr lang="en-US" dirty="0"/>
              <a:t>Native Application.</a:t>
            </a:r>
          </a:p>
          <a:p>
            <a:pPr lvl="1"/>
            <a:r>
              <a:rPr lang="en-US" dirty="0"/>
              <a:t>Web Application.</a:t>
            </a:r>
          </a:p>
          <a:p>
            <a:pPr lvl="1"/>
            <a:r>
              <a:rPr lang="en-US" dirty="0"/>
              <a:t>Hybrid Application.</a:t>
            </a:r>
          </a:p>
          <a:p>
            <a:pPr lvl="1">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Responsive Websites</a:t>
            </a:r>
          </a:p>
        </p:txBody>
      </p:sp>
      <p:sp>
        <p:nvSpPr>
          <p:cNvPr id="3" name="Content Placeholder 2"/>
          <p:cNvSpPr>
            <a:spLocks noGrp="1"/>
          </p:cNvSpPr>
          <p:nvPr>
            <p:ph idx="1"/>
          </p:nvPr>
        </p:nvSpPr>
        <p:spPr/>
        <p:txBody>
          <a:bodyPr/>
          <a:lstStyle/>
          <a:p>
            <a:r>
              <a:rPr lang="en-US" dirty="0"/>
              <a:t>A responsive website is one that adapts to whatever device it is being viewed on. </a:t>
            </a:r>
          </a:p>
          <a:p>
            <a:r>
              <a:rPr lang="en-US" dirty="0"/>
              <a:t>Whether that is a desktop computer, tablet or mobile device, the same website will display the same content using a visual design most suited to that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Marks Split Up - Theory</a:t>
            </a:r>
          </a:p>
        </p:txBody>
      </p:sp>
      <p:sp>
        <p:nvSpPr>
          <p:cNvPr id="3" name="Content Placeholder 2"/>
          <p:cNvSpPr>
            <a:spLocks noGrp="1"/>
          </p:cNvSpPr>
          <p:nvPr>
            <p:ph idx="1"/>
          </p:nvPr>
        </p:nvSpPr>
        <p:spPr/>
        <p:txBody>
          <a:bodyPr/>
          <a:lstStyle/>
          <a:p>
            <a:r>
              <a:rPr lang="en-US" dirty="0"/>
              <a:t>CAT – I	 		50 Marks 	15 Marks</a:t>
            </a:r>
          </a:p>
          <a:p>
            <a:r>
              <a:rPr lang="en-US" dirty="0"/>
              <a:t>CAT - II		       	50 Marks	15 marks</a:t>
            </a:r>
          </a:p>
          <a:p>
            <a:r>
              <a:rPr lang="en-US" dirty="0"/>
              <a:t>Digital Assignment		30 Marks	30 Marks</a:t>
            </a:r>
          </a:p>
          <a:p>
            <a:r>
              <a:rPr lang="en-US" dirty="0"/>
              <a:t>TEE			       	100 Marks	40 Marks</a:t>
            </a:r>
          </a:p>
          <a:p>
            <a:r>
              <a:rPr lang="en-US" dirty="0"/>
              <a:t>Total				           	100 Marks</a:t>
            </a:r>
          </a:p>
          <a:p>
            <a:endParaRPr lang="en-US" dirty="0"/>
          </a:p>
        </p:txBody>
      </p:sp>
    </p:spTree>
    <p:extLst>
      <p:ext uri="{BB962C8B-B14F-4D97-AF65-F5344CB8AC3E}">
        <p14:creationId xmlns:p14="http://schemas.microsoft.com/office/powerpoint/2010/main" val="34102787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Responsive Websites</a:t>
            </a:r>
          </a:p>
        </p:txBody>
      </p:sp>
      <p:sp>
        <p:nvSpPr>
          <p:cNvPr id="3" name="Content Placeholder 2"/>
          <p:cNvSpPr>
            <a:spLocks noGrp="1"/>
          </p:cNvSpPr>
          <p:nvPr>
            <p:ph idx="1"/>
          </p:nvPr>
        </p:nvSpPr>
        <p:spPr/>
        <p:txBody>
          <a:bodyPr/>
          <a:lstStyle/>
          <a:p>
            <a:r>
              <a:rPr lang="en-US" dirty="0"/>
              <a:t>Responsive websites are good for…</a:t>
            </a:r>
          </a:p>
          <a:p>
            <a:pPr lvl="1"/>
            <a:r>
              <a:rPr lang="en-US" dirty="0"/>
              <a:t>Information rich websites.</a:t>
            </a:r>
          </a:p>
          <a:p>
            <a:pPr lvl="1"/>
            <a:r>
              <a:rPr lang="en-US" dirty="0"/>
              <a:t>Users that are looking to gather information.</a:t>
            </a:r>
          </a:p>
          <a:p>
            <a:r>
              <a:rPr lang="en-US" dirty="0"/>
              <a:t>If you are unsure what option you need then a responsive website is normally a good starting point.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Native Apps</a:t>
            </a:r>
          </a:p>
        </p:txBody>
      </p:sp>
      <p:sp>
        <p:nvSpPr>
          <p:cNvPr id="3" name="Content Placeholder 2"/>
          <p:cNvSpPr>
            <a:spLocks noGrp="1"/>
          </p:cNvSpPr>
          <p:nvPr>
            <p:ph idx="1"/>
          </p:nvPr>
        </p:nvSpPr>
        <p:spPr/>
        <p:txBody>
          <a:bodyPr/>
          <a:lstStyle/>
          <a:p>
            <a:r>
              <a:rPr lang="en-US" dirty="0"/>
              <a:t>Native apps are applications that run physically on the mobile device and are coded specifically for the operating system of that device. </a:t>
            </a:r>
          </a:p>
          <a:p>
            <a:r>
              <a:rPr lang="en-US" dirty="0"/>
              <a:t>These are the applications you typically find in either the Google Play or </a:t>
            </a:r>
            <a:r>
              <a:rPr lang="en-US" dirty="0" err="1"/>
              <a:t>iOS</a:t>
            </a:r>
            <a:r>
              <a:rPr lang="en-US" dirty="0"/>
              <a:t> App Store.</a:t>
            </a:r>
          </a:p>
          <a:p>
            <a:r>
              <a:rPr lang="en-US" dirty="0"/>
              <a:t>They can tap into the wider functionality of the device; including the camera, microphone, compass, accelerometer and swipe gestures.</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Application</a:t>
            </a:r>
          </a:p>
        </p:txBody>
      </p:sp>
      <p:sp>
        <p:nvSpPr>
          <p:cNvPr id="3" name="Content Placeholder 2"/>
          <p:cNvSpPr>
            <a:spLocks noGrp="1"/>
          </p:cNvSpPr>
          <p:nvPr>
            <p:ph idx="1"/>
          </p:nvPr>
        </p:nvSpPr>
        <p:spPr/>
        <p:txBody>
          <a:bodyPr>
            <a:normAutofit/>
          </a:bodyPr>
          <a:lstStyle/>
          <a:p>
            <a:r>
              <a:rPr lang="en-US" dirty="0"/>
              <a:t>A web application shares characteristics with both a native application and a responsive website.</a:t>
            </a:r>
          </a:p>
          <a:p>
            <a:r>
              <a:rPr lang="en-US" b="1" dirty="0"/>
              <a:t>Web apps are limited in what they can do effectively in terms of features and they will generally always require an Internet connection to work</a:t>
            </a:r>
            <a:r>
              <a:rPr lang="en-US" dirty="0"/>
              <a:t>. </a:t>
            </a:r>
          </a:p>
          <a:p>
            <a:r>
              <a:rPr lang="en-US" dirty="0"/>
              <a:t>As with a responsive website a web application is built using HTML, CSS and </a:t>
            </a:r>
            <a:r>
              <a:rPr lang="en-US" dirty="0" err="1"/>
              <a:t>Javascript</a:t>
            </a:r>
            <a:r>
              <a:rPr lang="en-US" dirty="0"/>
              <a:t> and lives entirely online.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Hybrid Applications</a:t>
            </a:r>
          </a:p>
        </p:txBody>
      </p:sp>
      <p:sp>
        <p:nvSpPr>
          <p:cNvPr id="3" name="Content Placeholder 2"/>
          <p:cNvSpPr>
            <a:spLocks noGrp="1"/>
          </p:cNvSpPr>
          <p:nvPr>
            <p:ph idx="1"/>
          </p:nvPr>
        </p:nvSpPr>
        <p:spPr/>
        <p:txBody>
          <a:bodyPr/>
          <a:lstStyle/>
          <a:p>
            <a:r>
              <a:rPr lang="en-US" dirty="0"/>
              <a:t>Somewhere between native and web apps you’ll find hybrid apps. </a:t>
            </a:r>
          </a:p>
          <a:p>
            <a:r>
              <a:rPr lang="en-US" dirty="0"/>
              <a:t>They are usually quicker to build (and thus cheaper) than native apps, but a step-up from what you can expect out of browser-based web apps</a:t>
            </a:r>
          </a:p>
          <a:p>
            <a:r>
              <a:rPr lang="en-US" dirty="0"/>
              <a:t>An advantage that hybrid apps have over native is that it’s </a:t>
            </a:r>
            <a:r>
              <a:rPr lang="en-US" b="1" dirty="0"/>
              <a:t>faster and easier to develop</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3 C’s of Mobile Web</a:t>
            </a:r>
          </a:p>
        </p:txBody>
      </p:sp>
      <p:sp>
        <p:nvSpPr>
          <p:cNvPr id="3" name="Content Placeholder 2"/>
          <p:cNvSpPr>
            <a:spLocks noGrp="1"/>
          </p:cNvSpPr>
          <p:nvPr>
            <p:ph idx="1"/>
          </p:nvPr>
        </p:nvSpPr>
        <p:spPr>
          <a:xfrm>
            <a:off x="448964" y="1676400"/>
            <a:ext cx="8466435" cy="4574745"/>
          </a:xfrm>
        </p:spPr>
        <p:txBody>
          <a:bodyPr>
            <a:noAutofit/>
          </a:bodyPr>
          <a:lstStyle/>
          <a:p>
            <a:r>
              <a:rPr lang="en-US" sz="2400" dirty="0"/>
              <a:t>Cost</a:t>
            </a:r>
            <a:br>
              <a:rPr lang="en-US" sz="2400" dirty="0"/>
            </a:br>
            <a:r>
              <a:rPr lang="en-US" sz="2400" dirty="0"/>
              <a:t>	If you don't develop your mobile website responsibly, the user could get stuck with a big bill in order to view your content.</a:t>
            </a:r>
          </a:p>
          <a:p>
            <a:r>
              <a:rPr lang="en-US" sz="2400" dirty="0"/>
              <a:t>Content</a:t>
            </a:r>
            <a:br>
              <a:rPr lang="en-US" sz="2400" dirty="0"/>
            </a:br>
            <a:r>
              <a:rPr lang="en-US" sz="2400" dirty="0"/>
              <a:t>	Issues like navigation, image sizes, page weight and scripts all need to be considered when thinking about your website on mobile devices.</a:t>
            </a:r>
          </a:p>
          <a:p>
            <a:r>
              <a:rPr lang="en-US" sz="2400" dirty="0"/>
              <a:t>Context</a:t>
            </a:r>
            <a:br>
              <a:rPr lang="en-US" sz="2400" dirty="0"/>
            </a:br>
            <a:r>
              <a:rPr lang="en-US" sz="2400" dirty="0"/>
              <a:t>	What does your website add to the users mobility? How do you add value to the their physical context? What is the context in which they will use your site? On a bus or train?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designing with Context in Mind</a:t>
            </a:r>
          </a:p>
        </p:txBody>
      </p:sp>
      <p:sp>
        <p:nvSpPr>
          <p:cNvPr id="3" name="Content Placeholder 2"/>
          <p:cNvSpPr>
            <a:spLocks noGrp="1"/>
          </p:cNvSpPr>
          <p:nvPr>
            <p:ph idx="1"/>
          </p:nvPr>
        </p:nvSpPr>
        <p:spPr>
          <a:xfrm>
            <a:off x="381000" y="1905000"/>
            <a:ext cx="8246070" cy="3970331"/>
          </a:xfrm>
        </p:spPr>
        <p:txBody>
          <a:bodyPr>
            <a:normAutofit/>
          </a:bodyPr>
          <a:lstStyle/>
          <a:p>
            <a:r>
              <a:rPr lang="en-US" sz="2800" dirty="0"/>
              <a:t>Display only five categories per page</a:t>
            </a:r>
          </a:p>
          <a:p>
            <a:r>
              <a:rPr lang="en-US" sz="2800" dirty="0"/>
              <a:t>Try to prioritize by activity of popularity.</a:t>
            </a:r>
          </a:p>
          <a:p>
            <a:r>
              <a:rPr lang="en-US" sz="2800" dirty="0"/>
              <a:t>Keep total file sizes, including images and styles, as small as possible.</a:t>
            </a:r>
          </a:p>
          <a:p>
            <a:r>
              <a:rPr lang="en-US" sz="2800" dirty="0"/>
              <a:t>Use only well formed, valid web standard code.</a:t>
            </a:r>
          </a:p>
          <a:p>
            <a:r>
              <a:rPr lang="en-US" sz="2800" dirty="0"/>
              <a:t>Use ordered lists instead of unordered lists for navigation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Best Practices for designing with Context in Mind</a:t>
            </a:r>
          </a:p>
        </p:txBody>
      </p:sp>
      <p:sp>
        <p:nvSpPr>
          <p:cNvPr id="3" name="Content Placeholder 2"/>
          <p:cNvSpPr>
            <a:spLocks noGrp="1"/>
          </p:cNvSpPr>
          <p:nvPr>
            <p:ph idx="1"/>
          </p:nvPr>
        </p:nvSpPr>
        <p:spPr>
          <a:xfrm>
            <a:off x="448965" y="2209800"/>
            <a:ext cx="8246070" cy="3815186"/>
          </a:xfrm>
        </p:spPr>
        <p:txBody>
          <a:bodyPr/>
          <a:lstStyle/>
          <a:p>
            <a:r>
              <a:rPr lang="en-US" dirty="0"/>
              <a:t>Keep the Information Architecture Simple</a:t>
            </a:r>
          </a:p>
          <a:p>
            <a:pPr>
              <a:buNone/>
            </a:pPr>
            <a:endParaRPr lang="en-US" dirty="0"/>
          </a:p>
        </p:txBody>
      </p:sp>
      <p:pic>
        <p:nvPicPr>
          <p:cNvPr id="46082" name="Picture 2" descr="G:\Fall2015\MADD\Images\mobileia.jpg"/>
          <p:cNvPicPr>
            <a:picLocks noChangeAspect="1" noChangeArrowheads="1"/>
          </p:cNvPicPr>
          <p:nvPr/>
        </p:nvPicPr>
        <p:blipFill>
          <a:blip r:embed="rId2"/>
          <a:srcRect/>
          <a:stretch>
            <a:fillRect/>
          </a:stretch>
        </p:blipFill>
        <p:spPr bwMode="auto">
          <a:xfrm>
            <a:off x="152400" y="2738437"/>
            <a:ext cx="8831269" cy="381476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to Introduce Yourselves</a:t>
            </a:r>
          </a:p>
        </p:txBody>
      </p:sp>
      <p:sp>
        <p:nvSpPr>
          <p:cNvPr id="3" name="Content Placeholder 2"/>
          <p:cNvSpPr>
            <a:spLocks noGrp="1"/>
          </p:cNvSpPr>
          <p:nvPr>
            <p:ph idx="1"/>
          </p:nvPr>
        </p:nvSpPr>
        <p:spPr/>
        <p:txBody>
          <a:bodyPr/>
          <a:lstStyle/>
          <a:p>
            <a:r>
              <a:rPr lang="en-US" dirty="0"/>
              <a:t>Name</a:t>
            </a:r>
          </a:p>
          <a:p>
            <a:r>
              <a:rPr lang="en-US" dirty="0"/>
              <a:t>Where are you from?</a:t>
            </a:r>
          </a:p>
          <a:p>
            <a:r>
              <a:rPr lang="en-US" dirty="0"/>
              <a:t>Languages you speak?</a:t>
            </a:r>
          </a:p>
          <a:p>
            <a:r>
              <a:rPr lang="en-US" dirty="0"/>
              <a:t>Try to talk about something which your interested in for about 2 minutes (Ex: I am a big fan of sports, </a:t>
            </a:r>
            <a:r>
              <a:rPr lang="en-US" dirty="0" err="1"/>
              <a:t>etc</a:t>
            </a:r>
            <a:r>
              <a:rPr lang="en-US" dirty="0"/>
              <a:t>)</a:t>
            </a:r>
          </a:p>
          <a:p>
            <a:endParaRPr lang="en-US" dirty="0"/>
          </a:p>
          <a:p>
            <a:endParaRPr lang="en-US" dirty="0"/>
          </a:p>
        </p:txBody>
      </p:sp>
    </p:spTree>
    <p:extLst>
      <p:ext uri="{BB962C8B-B14F-4D97-AF65-F5344CB8AC3E}">
        <p14:creationId xmlns:p14="http://schemas.microsoft.com/office/powerpoint/2010/main" val="2572708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3B7B40-CE5C-4B7E-AB2C-98E6BEF089F3}"/>
              </a:ext>
            </a:extLst>
          </p:cNvPr>
          <p:cNvSpPr>
            <a:spLocks noGrp="1"/>
          </p:cNvSpPr>
          <p:nvPr>
            <p:ph type="title"/>
          </p:nvPr>
        </p:nvSpPr>
        <p:spPr/>
        <p:txBody>
          <a:bodyPr>
            <a:normAutofit fontScale="90000"/>
          </a:bodyPr>
          <a:lstStyle/>
          <a:p>
            <a:r>
              <a:rPr lang="en-US" dirty="0"/>
              <a:t>Android application development environment</a:t>
            </a:r>
          </a:p>
        </p:txBody>
      </p:sp>
      <p:sp>
        <p:nvSpPr>
          <p:cNvPr id="5" name="Text Placeholder 4">
            <a:extLst>
              <a:ext uri="{FF2B5EF4-FFF2-40B4-BE49-F238E27FC236}">
                <a16:creationId xmlns:a16="http://schemas.microsoft.com/office/drawing/2014/main" id="{42C1E54A-95EE-443A-8B49-4243713FA7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0424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79B0-6FB6-4310-8979-4A4B1B531422}"/>
              </a:ext>
            </a:extLst>
          </p:cNvPr>
          <p:cNvSpPr>
            <a:spLocks noGrp="1"/>
          </p:cNvSpPr>
          <p:nvPr>
            <p:ph type="title"/>
          </p:nvPr>
        </p:nvSpPr>
        <p:spPr/>
        <p:txBody>
          <a:bodyPr>
            <a:normAutofit/>
          </a:bodyPr>
          <a:lstStyle/>
          <a:p>
            <a:r>
              <a:rPr lang="en-US" dirty="0"/>
              <a:t>Setting up</a:t>
            </a:r>
          </a:p>
        </p:txBody>
      </p:sp>
      <p:sp>
        <p:nvSpPr>
          <p:cNvPr id="3" name="Content Placeholder 2">
            <a:extLst>
              <a:ext uri="{FF2B5EF4-FFF2-40B4-BE49-F238E27FC236}">
                <a16:creationId xmlns:a16="http://schemas.microsoft.com/office/drawing/2014/main" id="{8F4FFBF3-3D71-4488-9B51-1D48893BCF6F}"/>
              </a:ext>
            </a:extLst>
          </p:cNvPr>
          <p:cNvSpPr>
            <a:spLocks noGrp="1"/>
          </p:cNvSpPr>
          <p:nvPr>
            <p:ph idx="1"/>
          </p:nvPr>
        </p:nvSpPr>
        <p:spPr/>
        <p:txBody>
          <a:bodyPr/>
          <a:lstStyle/>
          <a:p>
            <a:r>
              <a:rPr lang="en-US" dirty="0"/>
              <a:t>Setting up Android Studio is fairly straightforward and is easier than ever thanks to nearly everything being bundled into one installer. </a:t>
            </a:r>
          </a:p>
          <a:p>
            <a:r>
              <a:rPr lang="en-US" dirty="0"/>
              <a:t>Download it and you’ll get not only Android Studio but also the Android SDK, the SDK manager and more. </a:t>
            </a:r>
          </a:p>
          <a:p>
            <a:r>
              <a:rPr lang="en-US" dirty="0"/>
              <a:t>The only other thing you’ll need is the Java Development Kit,. </a:t>
            </a:r>
          </a:p>
          <a:p>
            <a:r>
              <a:rPr lang="en-US" dirty="0"/>
              <a:t>Remember, Android Studio is only really your </a:t>
            </a:r>
            <a:r>
              <a:rPr lang="en-US" i="1" dirty="0"/>
              <a:t>window </a:t>
            </a:r>
            <a:r>
              <a:rPr lang="en-US" dirty="0"/>
              <a:t>into Java! Note: Android Studio and the SDK are rather large, so make sure you have some space free on your C:\ drive before you get started.</a:t>
            </a:r>
          </a:p>
          <a:p>
            <a:endParaRPr lang="en-US" dirty="0"/>
          </a:p>
        </p:txBody>
      </p:sp>
    </p:spTree>
    <p:extLst>
      <p:ext uri="{BB962C8B-B14F-4D97-AF65-F5344CB8AC3E}">
        <p14:creationId xmlns:p14="http://schemas.microsoft.com/office/powerpoint/2010/main" val="45550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Marks Split Up</a:t>
            </a:r>
          </a:p>
        </p:txBody>
      </p:sp>
      <p:sp>
        <p:nvSpPr>
          <p:cNvPr id="3" name="Content Placeholder 2"/>
          <p:cNvSpPr>
            <a:spLocks noGrp="1"/>
          </p:cNvSpPr>
          <p:nvPr>
            <p:ph idx="1"/>
          </p:nvPr>
        </p:nvSpPr>
        <p:spPr/>
        <p:txBody>
          <a:bodyPr/>
          <a:lstStyle/>
          <a:p>
            <a:r>
              <a:rPr lang="en-US" dirty="0"/>
              <a:t>Review-1 – 20 marks</a:t>
            </a:r>
          </a:p>
          <a:p>
            <a:r>
              <a:rPr lang="en-US" dirty="0"/>
              <a:t>Review-2 – 30 marks</a:t>
            </a:r>
          </a:p>
          <a:p>
            <a:r>
              <a:rPr lang="en-US" dirty="0"/>
              <a:t>Review-3 – 50 marks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53583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08DB-168D-4D3B-BE6B-71A1526353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E1890F-7474-49CE-8E26-E38623ABE112}"/>
              </a:ext>
            </a:extLst>
          </p:cNvPr>
          <p:cNvSpPr>
            <a:spLocks noGrp="1"/>
          </p:cNvSpPr>
          <p:nvPr>
            <p:ph idx="1"/>
          </p:nvPr>
        </p:nvSpPr>
        <p:spPr/>
        <p:txBody>
          <a:bodyPr/>
          <a:lstStyle/>
          <a:p>
            <a:endParaRPr lang="en-US"/>
          </a:p>
        </p:txBody>
      </p:sp>
      <p:pic>
        <p:nvPicPr>
          <p:cNvPr id="4" name="Picture 3" descr="https://cdn57.androidauthority.net/wp-content/uploads/2017/05/Download-Android-Studio-840x515.png">
            <a:extLst>
              <a:ext uri="{FF2B5EF4-FFF2-40B4-BE49-F238E27FC236}">
                <a16:creationId xmlns:a16="http://schemas.microsoft.com/office/drawing/2014/main" id="{B3C2D850-70F0-46C7-AD4C-0894E4562F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1500" y="976312"/>
            <a:ext cx="8001000" cy="4905375"/>
          </a:xfrm>
          <a:prstGeom prst="rect">
            <a:avLst/>
          </a:prstGeom>
          <a:noFill/>
          <a:ln>
            <a:noFill/>
          </a:ln>
        </p:spPr>
      </p:pic>
    </p:spTree>
    <p:extLst>
      <p:ext uri="{BB962C8B-B14F-4D97-AF65-F5344CB8AC3E}">
        <p14:creationId xmlns:p14="http://schemas.microsoft.com/office/powerpoint/2010/main" val="40093142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0E23-C06F-4C4E-A3D0-E2362428C3C1}"/>
              </a:ext>
            </a:extLst>
          </p:cNvPr>
          <p:cNvSpPr>
            <a:spLocks noGrp="1"/>
          </p:cNvSpPr>
          <p:nvPr>
            <p:ph type="title"/>
          </p:nvPr>
        </p:nvSpPr>
        <p:spPr/>
        <p:txBody>
          <a:bodyPr/>
          <a:lstStyle/>
          <a:p>
            <a:r>
              <a:rPr lang="en-US" dirty="0"/>
              <a:t>Setting up</a:t>
            </a:r>
          </a:p>
        </p:txBody>
      </p:sp>
      <p:sp>
        <p:nvSpPr>
          <p:cNvPr id="3" name="Content Placeholder 2">
            <a:extLst>
              <a:ext uri="{FF2B5EF4-FFF2-40B4-BE49-F238E27FC236}">
                <a16:creationId xmlns:a16="http://schemas.microsoft.com/office/drawing/2014/main" id="{CCC4DA70-4629-441B-A2E3-D8031AD0EB11}"/>
              </a:ext>
            </a:extLst>
          </p:cNvPr>
          <p:cNvSpPr>
            <a:spLocks noGrp="1"/>
          </p:cNvSpPr>
          <p:nvPr>
            <p:ph idx="1"/>
          </p:nvPr>
        </p:nvSpPr>
        <p:spPr/>
        <p:txBody>
          <a:bodyPr/>
          <a:lstStyle/>
          <a:p>
            <a:r>
              <a:rPr lang="en-US" dirty="0"/>
              <a:t>Follow the simple instructions during installation and it should also set you up with an Android platform that you will be able to develop with as well. </a:t>
            </a:r>
          </a:p>
          <a:p>
            <a:r>
              <a:rPr lang="en-US" dirty="0"/>
              <a:t>Be sure to tick the checkbox to tell the installer that you want the Android SDK as well and make a note of where Android Studio itself </a:t>
            </a:r>
            <a:r>
              <a:rPr lang="en-US" i="1" dirty="0"/>
              <a:t>and </a:t>
            </a:r>
            <a:r>
              <a:rPr lang="en-US" dirty="0"/>
              <a:t>the SDK are being installed. These are the defaults that it selected for my installation:</a:t>
            </a:r>
          </a:p>
          <a:p>
            <a:r>
              <a:rPr lang="en-US" dirty="0"/>
              <a:t>Pick a directory for the SDK that has no spaces in it. </a:t>
            </a:r>
          </a:p>
          <a:p>
            <a:r>
              <a:rPr lang="en-US" dirty="0">
                <a:solidFill>
                  <a:srgbClr val="FF0000"/>
                </a:solidFill>
              </a:rPr>
              <a:t>Note that the </a:t>
            </a:r>
            <a:r>
              <a:rPr lang="en-US" dirty="0" err="1">
                <a:solidFill>
                  <a:srgbClr val="FF0000"/>
                </a:solidFill>
              </a:rPr>
              <a:t>AppData</a:t>
            </a:r>
            <a:r>
              <a:rPr lang="en-US" dirty="0">
                <a:solidFill>
                  <a:srgbClr val="FF0000"/>
                </a:solidFill>
              </a:rPr>
              <a:t> folder that Android Studio has selected here is a hidden folder in Windows. </a:t>
            </a:r>
          </a:p>
          <a:p>
            <a:r>
              <a:rPr lang="en-US" dirty="0">
                <a:solidFill>
                  <a:srgbClr val="FF0000"/>
                </a:solidFill>
              </a:rPr>
              <a:t>That means you’ll need to select ‘Show Hidden Folders’ if you want to browse to it using the explorer.</a:t>
            </a:r>
          </a:p>
          <a:p>
            <a:endParaRPr lang="en-US" dirty="0"/>
          </a:p>
          <a:p>
            <a:endParaRPr lang="en-US" dirty="0"/>
          </a:p>
        </p:txBody>
      </p:sp>
    </p:spTree>
    <p:extLst>
      <p:ext uri="{BB962C8B-B14F-4D97-AF65-F5344CB8AC3E}">
        <p14:creationId xmlns:p14="http://schemas.microsoft.com/office/powerpoint/2010/main" val="1903537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EFF16-D62D-4B67-A45E-D5F194C73C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FC21BE-40E8-42B6-BE56-733826AE356F}"/>
              </a:ext>
            </a:extLst>
          </p:cNvPr>
          <p:cNvSpPr>
            <a:spLocks noGrp="1"/>
          </p:cNvSpPr>
          <p:nvPr>
            <p:ph idx="1"/>
          </p:nvPr>
        </p:nvSpPr>
        <p:spPr/>
        <p:txBody>
          <a:bodyPr/>
          <a:lstStyle/>
          <a:p>
            <a:endParaRPr lang="en-US"/>
          </a:p>
        </p:txBody>
      </p:sp>
      <p:pic>
        <p:nvPicPr>
          <p:cNvPr id="4" name="Picture 3" descr="https://cdn57.androidauthority.net/wp-content/uploads/2017/05/Android-Studio-Installation-Paths.png">
            <a:extLst>
              <a:ext uri="{FF2B5EF4-FFF2-40B4-BE49-F238E27FC236}">
                <a16:creationId xmlns:a16="http://schemas.microsoft.com/office/drawing/2014/main" id="{EB4F0F0D-47DF-4A99-8A5C-C432BC2A62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5943599"/>
          </a:xfrm>
          <a:prstGeom prst="rect">
            <a:avLst/>
          </a:prstGeom>
          <a:noFill/>
          <a:ln>
            <a:noFill/>
          </a:ln>
        </p:spPr>
      </p:pic>
    </p:spTree>
    <p:extLst>
      <p:ext uri="{BB962C8B-B14F-4D97-AF65-F5344CB8AC3E}">
        <p14:creationId xmlns:p14="http://schemas.microsoft.com/office/powerpoint/2010/main" val="33341752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B039-0238-45A2-9E1E-CF8082BB816B}"/>
              </a:ext>
            </a:extLst>
          </p:cNvPr>
          <p:cNvSpPr>
            <a:spLocks noGrp="1"/>
          </p:cNvSpPr>
          <p:nvPr>
            <p:ph type="title"/>
          </p:nvPr>
        </p:nvSpPr>
        <p:spPr/>
        <p:txBody>
          <a:bodyPr>
            <a:normAutofit/>
          </a:bodyPr>
          <a:lstStyle/>
          <a:p>
            <a:r>
              <a:rPr lang="en-US" dirty="0"/>
              <a:t>Starting a new project</a:t>
            </a:r>
          </a:p>
        </p:txBody>
      </p:sp>
      <p:sp>
        <p:nvSpPr>
          <p:cNvPr id="3" name="Content Placeholder 2">
            <a:extLst>
              <a:ext uri="{FF2B5EF4-FFF2-40B4-BE49-F238E27FC236}">
                <a16:creationId xmlns:a16="http://schemas.microsoft.com/office/drawing/2014/main" id="{BC766835-00C3-4136-B1BF-1EE0128D18FC}"/>
              </a:ext>
            </a:extLst>
          </p:cNvPr>
          <p:cNvSpPr>
            <a:spLocks noGrp="1"/>
          </p:cNvSpPr>
          <p:nvPr>
            <p:ph idx="1"/>
          </p:nvPr>
        </p:nvSpPr>
        <p:spPr/>
        <p:txBody>
          <a:bodyPr/>
          <a:lstStyle/>
          <a:p>
            <a:r>
              <a:rPr lang="en-US" dirty="0"/>
              <a:t>Once Android Studio is up and running, you’ll want to dive in and create a new project. </a:t>
            </a:r>
          </a:p>
          <a:p>
            <a:r>
              <a:rPr lang="en-US" dirty="0"/>
              <a:t>You can do this by launching Android Studio and then selecting New Project, or you can choose File &gt; New &gt; New Project at any time from the IDE itself.</a:t>
            </a:r>
          </a:p>
          <a:p>
            <a:endParaRPr lang="en-US" dirty="0"/>
          </a:p>
        </p:txBody>
      </p:sp>
    </p:spTree>
    <p:extLst>
      <p:ext uri="{BB962C8B-B14F-4D97-AF65-F5344CB8AC3E}">
        <p14:creationId xmlns:p14="http://schemas.microsoft.com/office/powerpoint/2010/main" val="3613034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77A64-B66D-4E06-861C-A6DF7E0ACB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2C2F65-8DE2-4343-B6F2-8A8E44BF8598}"/>
              </a:ext>
            </a:extLst>
          </p:cNvPr>
          <p:cNvSpPr>
            <a:spLocks noGrp="1"/>
          </p:cNvSpPr>
          <p:nvPr>
            <p:ph idx="1"/>
          </p:nvPr>
        </p:nvSpPr>
        <p:spPr/>
        <p:txBody>
          <a:bodyPr/>
          <a:lstStyle/>
          <a:p>
            <a:endParaRPr lang="en-US"/>
          </a:p>
        </p:txBody>
      </p:sp>
      <p:pic>
        <p:nvPicPr>
          <p:cNvPr id="4" name="Picture 3" descr="https://cdn57.androidauthority.net/wp-content/uploads/2017/05/New-App-840x540.png">
            <a:extLst>
              <a:ext uri="{FF2B5EF4-FFF2-40B4-BE49-F238E27FC236}">
                <a16:creationId xmlns:a16="http://schemas.microsoft.com/office/drawing/2014/main" id="{BEAAC79F-71E1-4F90-8C23-CC53F2F2D3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5943600"/>
          </a:xfrm>
          <a:prstGeom prst="rect">
            <a:avLst/>
          </a:prstGeom>
          <a:noFill/>
          <a:ln>
            <a:noFill/>
          </a:ln>
        </p:spPr>
      </p:pic>
    </p:spTree>
    <p:extLst>
      <p:ext uri="{BB962C8B-B14F-4D97-AF65-F5344CB8AC3E}">
        <p14:creationId xmlns:p14="http://schemas.microsoft.com/office/powerpoint/2010/main" val="8660363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CD36-490E-44A1-B196-6C60C216E4B9}"/>
              </a:ext>
            </a:extLst>
          </p:cNvPr>
          <p:cNvSpPr>
            <a:spLocks noGrp="1"/>
          </p:cNvSpPr>
          <p:nvPr>
            <p:ph type="title"/>
          </p:nvPr>
        </p:nvSpPr>
        <p:spPr/>
        <p:txBody>
          <a:bodyPr/>
          <a:lstStyle/>
          <a:p>
            <a:r>
              <a:rPr lang="en-US" dirty="0"/>
              <a:t>Starting a new project</a:t>
            </a:r>
          </a:p>
        </p:txBody>
      </p:sp>
      <p:sp>
        <p:nvSpPr>
          <p:cNvPr id="3" name="Content Placeholder 2">
            <a:extLst>
              <a:ext uri="{FF2B5EF4-FFF2-40B4-BE49-F238E27FC236}">
                <a16:creationId xmlns:a16="http://schemas.microsoft.com/office/drawing/2014/main" id="{32DD3533-119B-40C6-AB5A-740A76B8C9C6}"/>
              </a:ext>
            </a:extLst>
          </p:cNvPr>
          <p:cNvSpPr>
            <a:spLocks noGrp="1"/>
          </p:cNvSpPr>
          <p:nvPr>
            <p:ph idx="1"/>
          </p:nvPr>
        </p:nvSpPr>
        <p:spPr/>
        <p:txBody>
          <a:bodyPr/>
          <a:lstStyle/>
          <a:p>
            <a:r>
              <a:rPr lang="en-US" dirty="0"/>
              <a:t>You’ll then have the opportunity to choose from a number of different types of activity. </a:t>
            </a:r>
          </a:p>
          <a:p>
            <a:r>
              <a:rPr lang="en-US" dirty="0"/>
              <a:t>Activities are effectively ‘screens’ in an app. In some cases, this will be the entire app or in others, your app might transition from one screen to the next. </a:t>
            </a:r>
          </a:p>
          <a:p>
            <a:r>
              <a:rPr lang="en-US" dirty="0"/>
              <a:t>You’re free to start a new project with no activity (in which case, you would choose ‘Add No Activity’) but you’ll almost always want one, so it’s easier to let Android Studio set you up with something resembling a blank app template to begin with.</a:t>
            </a:r>
          </a:p>
          <a:p>
            <a:endParaRPr lang="en-US" dirty="0"/>
          </a:p>
        </p:txBody>
      </p:sp>
    </p:spTree>
    <p:extLst>
      <p:ext uri="{BB962C8B-B14F-4D97-AF65-F5344CB8AC3E}">
        <p14:creationId xmlns:p14="http://schemas.microsoft.com/office/powerpoint/2010/main" val="1569304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D1C9-4F93-4B54-ADB2-0C3D7700B4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28AFD7-93BE-4AB0-8FC6-098932BE724C}"/>
              </a:ext>
            </a:extLst>
          </p:cNvPr>
          <p:cNvSpPr>
            <a:spLocks noGrp="1"/>
          </p:cNvSpPr>
          <p:nvPr>
            <p:ph idx="1"/>
          </p:nvPr>
        </p:nvSpPr>
        <p:spPr/>
        <p:txBody>
          <a:bodyPr/>
          <a:lstStyle/>
          <a:p>
            <a:endParaRPr lang="en-US"/>
          </a:p>
        </p:txBody>
      </p:sp>
      <p:pic>
        <p:nvPicPr>
          <p:cNvPr id="4" name="Picture 3" descr="https://cdn57.androidauthority.net/wp-content/uploads/2017/05/New-Activity-840x540.png">
            <a:extLst>
              <a:ext uri="{FF2B5EF4-FFF2-40B4-BE49-F238E27FC236}">
                <a16:creationId xmlns:a16="http://schemas.microsoft.com/office/drawing/2014/main" id="{A6BDA2D3-CD45-482A-9BDC-18B3D51A62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600" cy="5943600"/>
          </a:xfrm>
          <a:prstGeom prst="rect">
            <a:avLst/>
          </a:prstGeom>
          <a:noFill/>
          <a:ln>
            <a:noFill/>
          </a:ln>
        </p:spPr>
      </p:pic>
    </p:spTree>
    <p:extLst>
      <p:ext uri="{BB962C8B-B14F-4D97-AF65-F5344CB8AC3E}">
        <p14:creationId xmlns:p14="http://schemas.microsoft.com/office/powerpoint/2010/main" val="2341541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11858-9880-4E64-8AB5-4E2059226D8B}"/>
              </a:ext>
            </a:extLst>
          </p:cNvPr>
          <p:cNvSpPr>
            <a:spLocks noGrp="1"/>
          </p:cNvSpPr>
          <p:nvPr>
            <p:ph type="title"/>
          </p:nvPr>
        </p:nvSpPr>
        <p:spPr/>
        <p:txBody>
          <a:bodyPr/>
          <a:lstStyle/>
          <a:p>
            <a:r>
              <a:rPr lang="en-US" dirty="0"/>
              <a:t>Starting a new project</a:t>
            </a:r>
          </a:p>
        </p:txBody>
      </p:sp>
      <p:sp>
        <p:nvSpPr>
          <p:cNvPr id="3" name="Content Placeholder 2">
            <a:extLst>
              <a:ext uri="{FF2B5EF4-FFF2-40B4-BE49-F238E27FC236}">
                <a16:creationId xmlns:a16="http://schemas.microsoft.com/office/drawing/2014/main" id="{AEC4AA61-5BAB-4E7E-82E1-D72B080B0895}"/>
              </a:ext>
            </a:extLst>
          </p:cNvPr>
          <p:cNvSpPr>
            <a:spLocks noGrp="1"/>
          </p:cNvSpPr>
          <p:nvPr>
            <p:ph idx="1"/>
          </p:nvPr>
        </p:nvSpPr>
        <p:spPr/>
        <p:txBody>
          <a:bodyPr>
            <a:normAutofit fontScale="92500"/>
          </a:bodyPr>
          <a:lstStyle/>
          <a:p>
            <a:r>
              <a:rPr lang="en-US" dirty="0"/>
              <a:t>Often you’ll choose a ‘Basic Activity’, which is the default look and feel for a new Android App. This will include a menu in the top right corner, as well as a FAB button – Floating Action Button – which is a design choice that Google is trying to encourage. An ‘Empty Activity’ is the same thing but without the added chrome.</a:t>
            </a:r>
          </a:p>
          <a:p>
            <a:r>
              <a:rPr lang="en-US" dirty="0"/>
              <a:t>Pick the option that best suits the app you have in mind to build and this will impact on the kind of files you are presented with when you first start things up. You’ll also be able to choose your app’s name at this point, the minimum Android SDK you want to support and the package name. The package name is the final file name that the app will have when you upload it to the Play Store – a combination of the app’s name, along with the name of the developer.</a:t>
            </a:r>
          </a:p>
          <a:p>
            <a:endParaRPr lang="en-US" dirty="0"/>
          </a:p>
        </p:txBody>
      </p:sp>
    </p:spTree>
    <p:extLst>
      <p:ext uri="{BB962C8B-B14F-4D97-AF65-F5344CB8AC3E}">
        <p14:creationId xmlns:p14="http://schemas.microsoft.com/office/powerpoint/2010/main" val="39847430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252E-3C1E-49B9-9346-041B3795A869}"/>
              </a:ext>
            </a:extLst>
          </p:cNvPr>
          <p:cNvSpPr>
            <a:spLocks noGrp="1"/>
          </p:cNvSpPr>
          <p:nvPr>
            <p:ph type="title"/>
          </p:nvPr>
        </p:nvSpPr>
        <p:spPr/>
        <p:txBody>
          <a:bodyPr/>
          <a:lstStyle/>
          <a:p>
            <a:r>
              <a:rPr lang="en-US" dirty="0"/>
              <a:t>Meet Gradle</a:t>
            </a:r>
          </a:p>
        </p:txBody>
      </p:sp>
      <p:sp>
        <p:nvSpPr>
          <p:cNvPr id="3" name="Content Placeholder 2">
            <a:extLst>
              <a:ext uri="{FF2B5EF4-FFF2-40B4-BE49-F238E27FC236}">
                <a16:creationId xmlns:a16="http://schemas.microsoft.com/office/drawing/2014/main" id="{DD07021D-EEC3-4671-A707-BB9B31B0ACBF}"/>
              </a:ext>
            </a:extLst>
          </p:cNvPr>
          <p:cNvSpPr>
            <a:spLocks noGrp="1"/>
          </p:cNvSpPr>
          <p:nvPr>
            <p:ph idx="1"/>
          </p:nvPr>
        </p:nvSpPr>
        <p:spPr/>
        <p:txBody>
          <a:bodyPr>
            <a:normAutofit fontScale="85000" lnSpcReduction="10000"/>
          </a:bodyPr>
          <a:lstStyle/>
          <a:p>
            <a:pPr algn="just"/>
            <a:r>
              <a:rPr lang="en-US" dirty="0"/>
              <a:t>Android Studio tries to keep things nice and simple for users by providing all of the necessary tools and features in one place. </a:t>
            </a:r>
          </a:p>
          <a:p>
            <a:pPr algn="just"/>
            <a:r>
              <a:rPr lang="en-US" dirty="0"/>
              <a:t>Things only get more complicated once you need to interact with some of these other elements.</a:t>
            </a:r>
          </a:p>
          <a:p>
            <a:pPr algn="just"/>
            <a:r>
              <a:rPr lang="en-US" dirty="0"/>
              <a:t>For instance, you might notice that Android Studio mentions ‘Gradle’ occasionally. This is a ‘build automation tool’ which essentially helps Android Studio to turn all those different files into one single APK. </a:t>
            </a:r>
          </a:p>
          <a:p>
            <a:pPr algn="just"/>
            <a:r>
              <a:rPr lang="en-US" dirty="0"/>
              <a:t>You should be able to leave Gradle to do its thing most of the time, but you will occasionally need to jump into the </a:t>
            </a:r>
            <a:r>
              <a:rPr lang="en-US" dirty="0" err="1"/>
              <a:t>build.gradle</a:t>
            </a:r>
            <a:r>
              <a:rPr lang="en-US" dirty="0"/>
              <a:t> files </a:t>
            </a:r>
          </a:p>
          <a:p>
            <a:pPr algn="just"/>
            <a:r>
              <a:rPr lang="en-US" dirty="0">
                <a:solidFill>
                  <a:srgbClr val="FF0000"/>
                </a:solidFill>
              </a:rPr>
              <a:t>if you want to add a new ‘dependency’ allowing advanced features for your app. Sometimes, if things stop working, you can choose Build &gt; Clean Project and this will essentially reaffirm where all the files are and what their roles are. There are normally going to be two of these Gradle build files, one for the whole project and one for the ‘module’ (the app).</a:t>
            </a:r>
            <a:endParaRPr lang="en-US" dirty="0"/>
          </a:p>
        </p:txBody>
      </p:sp>
    </p:spTree>
    <p:extLst>
      <p:ext uri="{BB962C8B-B14F-4D97-AF65-F5344CB8AC3E}">
        <p14:creationId xmlns:p14="http://schemas.microsoft.com/office/powerpoint/2010/main" val="2838025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E38C2-26C0-4CE3-8CAD-881B6EF8EC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1EC21F-3244-446A-B84D-A89193F633AB}"/>
              </a:ext>
            </a:extLst>
          </p:cNvPr>
          <p:cNvSpPr>
            <a:spLocks noGrp="1"/>
          </p:cNvSpPr>
          <p:nvPr>
            <p:ph idx="1"/>
          </p:nvPr>
        </p:nvSpPr>
        <p:spPr/>
        <p:txBody>
          <a:bodyPr/>
          <a:lstStyle/>
          <a:p>
            <a:endParaRPr lang="en-US"/>
          </a:p>
        </p:txBody>
      </p:sp>
      <p:pic>
        <p:nvPicPr>
          <p:cNvPr id="4" name="Picture 3" descr="https://cdn57.androidauthority.net/wp-content/uploads/2017/05/Gradle-840x530.png">
            <a:hlinkClick r:id="rId2" tgtFrame="&quot;_blank&quot;"/>
            <a:extLst>
              <a:ext uri="{FF2B5EF4-FFF2-40B4-BE49-F238E27FC236}">
                <a16:creationId xmlns:a16="http://schemas.microsoft.com/office/drawing/2014/main" id="{1F3C9712-FE1D-467B-96DF-E253E4D233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
            <a:ext cx="8305800" cy="5943600"/>
          </a:xfrm>
          <a:prstGeom prst="rect">
            <a:avLst/>
          </a:prstGeom>
          <a:noFill/>
          <a:ln>
            <a:noFill/>
          </a:ln>
        </p:spPr>
      </p:pic>
    </p:spTree>
    <p:extLst>
      <p:ext uri="{BB962C8B-B14F-4D97-AF65-F5344CB8AC3E}">
        <p14:creationId xmlns:p14="http://schemas.microsoft.com/office/powerpoint/2010/main" val="208312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Examinations</a:t>
            </a:r>
          </a:p>
        </p:txBody>
      </p:sp>
      <p:sp>
        <p:nvSpPr>
          <p:cNvPr id="3" name="Content Placeholder 2"/>
          <p:cNvSpPr>
            <a:spLocks noGrp="1"/>
          </p:cNvSpPr>
          <p:nvPr>
            <p:ph idx="1"/>
          </p:nvPr>
        </p:nvSpPr>
        <p:spPr/>
        <p:txBody>
          <a:bodyPr/>
          <a:lstStyle/>
          <a:p>
            <a:r>
              <a:rPr lang="en-US" dirty="0"/>
              <a:t>Model Question Paper will be given well in advance</a:t>
            </a:r>
          </a:p>
          <a:p>
            <a:r>
              <a:rPr lang="en-US" dirty="0"/>
              <a:t>Marks split up for each question and how many questions would be there in the exam</a:t>
            </a:r>
          </a:p>
          <a:p>
            <a:r>
              <a:rPr lang="en-US" dirty="0"/>
              <a:t>This applies for CAT as well as Term End Exams</a:t>
            </a:r>
          </a:p>
          <a:p>
            <a:endParaRPr lang="en-US" dirty="0"/>
          </a:p>
        </p:txBody>
      </p:sp>
    </p:spTree>
    <p:extLst>
      <p:ext uri="{BB962C8B-B14F-4D97-AF65-F5344CB8AC3E}">
        <p14:creationId xmlns:p14="http://schemas.microsoft.com/office/powerpoint/2010/main" val="32803879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D709-0AC8-4483-980F-C74CAD07B15C}"/>
              </a:ext>
            </a:extLst>
          </p:cNvPr>
          <p:cNvSpPr>
            <a:spLocks noGrp="1"/>
          </p:cNvSpPr>
          <p:nvPr>
            <p:ph type="title"/>
          </p:nvPr>
        </p:nvSpPr>
        <p:spPr/>
        <p:txBody>
          <a:bodyPr>
            <a:normAutofit fontScale="90000"/>
          </a:bodyPr>
          <a:lstStyle/>
          <a:p>
            <a:r>
              <a:rPr lang="en-US" dirty="0"/>
              <a:t>Debugging, virtual devices and the SDK manager</a:t>
            </a:r>
          </a:p>
        </p:txBody>
      </p:sp>
      <p:sp>
        <p:nvSpPr>
          <p:cNvPr id="3" name="Content Placeholder 2">
            <a:extLst>
              <a:ext uri="{FF2B5EF4-FFF2-40B4-BE49-F238E27FC236}">
                <a16:creationId xmlns:a16="http://schemas.microsoft.com/office/drawing/2014/main" id="{485E56FC-304E-4B67-9F1B-1B388DE1900D}"/>
              </a:ext>
            </a:extLst>
          </p:cNvPr>
          <p:cNvSpPr>
            <a:spLocks noGrp="1"/>
          </p:cNvSpPr>
          <p:nvPr>
            <p:ph idx="1"/>
          </p:nvPr>
        </p:nvSpPr>
        <p:spPr/>
        <p:txBody>
          <a:bodyPr/>
          <a:lstStyle/>
          <a:p>
            <a:r>
              <a:rPr lang="en-US" dirty="0"/>
              <a:t>Once you’re ready to test your app, you have two options. One is to run it on your physical device and the other is to create a virtual device (emulator) to test it on.</a:t>
            </a:r>
          </a:p>
          <a:p>
            <a:r>
              <a:rPr lang="en-US" dirty="0"/>
              <a:t>Running it on your device is simple. Just plug it in via USB, make sure you’ve allowed USB debugging and installations from unknown sources in your phone’s settings and then hit the green play button at the top, or ‘Run &gt; Run App’.</a:t>
            </a:r>
          </a:p>
          <a:p>
            <a:r>
              <a:rPr lang="en-US" dirty="0"/>
              <a:t>You’ll see a message telling you that Gradle build is running (i.e. your code is being made into a full app) and then it should spring to life on your device. This is faster than ever right now thanks to the Instant Run feature.</a:t>
            </a:r>
          </a:p>
          <a:p>
            <a:endParaRPr lang="en-US" dirty="0"/>
          </a:p>
        </p:txBody>
      </p:sp>
    </p:spTree>
    <p:extLst>
      <p:ext uri="{BB962C8B-B14F-4D97-AF65-F5344CB8AC3E}">
        <p14:creationId xmlns:p14="http://schemas.microsoft.com/office/powerpoint/2010/main" val="34333951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C7EF-4559-495C-9367-B48423D6B3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B19C56-2F61-453A-BCE6-7C567F5D85DA}"/>
              </a:ext>
            </a:extLst>
          </p:cNvPr>
          <p:cNvSpPr>
            <a:spLocks noGrp="1"/>
          </p:cNvSpPr>
          <p:nvPr>
            <p:ph idx="1"/>
          </p:nvPr>
        </p:nvSpPr>
        <p:spPr/>
        <p:txBody>
          <a:bodyPr/>
          <a:lstStyle/>
          <a:p>
            <a:endParaRPr lang="en-US" dirty="0"/>
          </a:p>
        </p:txBody>
      </p:sp>
      <p:pic>
        <p:nvPicPr>
          <p:cNvPr id="5" name="Picture 4" descr="https://cdn57.androidauthority.net/wp-content/uploads/2017/05/Notepad-View-840x473.jpg">
            <a:hlinkClick r:id="rId2" tgtFrame="&quot;_blank&quot;"/>
            <a:extLst>
              <a:ext uri="{FF2B5EF4-FFF2-40B4-BE49-F238E27FC236}">
                <a16:creationId xmlns:a16="http://schemas.microsoft.com/office/drawing/2014/main" id="{F4794B27-845D-46FC-8B1B-E01A3B963EA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
            <a:ext cx="8229600" cy="5943599"/>
          </a:xfrm>
          <a:prstGeom prst="rect">
            <a:avLst/>
          </a:prstGeom>
          <a:noFill/>
          <a:ln>
            <a:noFill/>
          </a:ln>
        </p:spPr>
      </p:pic>
    </p:spTree>
    <p:extLst>
      <p:ext uri="{BB962C8B-B14F-4D97-AF65-F5344CB8AC3E}">
        <p14:creationId xmlns:p14="http://schemas.microsoft.com/office/powerpoint/2010/main" val="15701751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80F6-5387-4CDE-93C2-F4D093BC52D9}"/>
              </a:ext>
            </a:extLst>
          </p:cNvPr>
          <p:cNvSpPr>
            <a:spLocks noGrp="1"/>
          </p:cNvSpPr>
          <p:nvPr>
            <p:ph type="title"/>
          </p:nvPr>
        </p:nvSpPr>
        <p:spPr/>
        <p:txBody>
          <a:bodyPr/>
          <a:lstStyle/>
          <a:p>
            <a:r>
              <a:rPr lang="en-US" dirty="0"/>
              <a:t>App Live Reports</a:t>
            </a:r>
          </a:p>
        </p:txBody>
      </p:sp>
      <p:sp>
        <p:nvSpPr>
          <p:cNvPr id="3" name="Content Placeholder 2">
            <a:extLst>
              <a:ext uri="{FF2B5EF4-FFF2-40B4-BE49-F238E27FC236}">
                <a16:creationId xmlns:a16="http://schemas.microsoft.com/office/drawing/2014/main" id="{648AD16D-8F22-4675-96E9-6CE0D39F2BD9}"/>
              </a:ext>
            </a:extLst>
          </p:cNvPr>
          <p:cNvSpPr>
            <a:spLocks noGrp="1"/>
          </p:cNvSpPr>
          <p:nvPr>
            <p:ph idx="1"/>
          </p:nvPr>
        </p:nvSpPr>
        <p:spPr/>
        <p:txBody>
          <a:bodyPr/>
          <a:lstStyle/>
          <a:p>
            <a:r>
              <a:rPr lang="en-US" dirty="0"/>
              <a:t>While your app is running, you’ll be able to get live reports through the ‘logcat’ tab in the Android Monitor, found in the lower half of the screen. </a:t>
            </a:r>
          </a:p>
          <a:p>
            <a:r>
              <a:rPr lang="en-US" dirty="0"/>
              <a:t>Should something go wrong causing your app to crash or become unresponsive, then red text will appear and this will give you a description of the problem. You might find that it’s just a matter of having forgotten permissions or something else that’s easy to fix. </a:t>
            </a:r>
          </a:p>
          <a:p>
            <a:r>
              <a:rPr lang="en-US" dirty="0"/>
              <a:t>It essentially saves you a </a:t>
            </a:r>
            <a:r>
              <a:rPr lang="en-US" i="1" dirty="0"/>
              <a:t>ton </a:t>
            </a:r>
            <a:r>
              <a:rPr lang="en-US" dirty="0"/>
              <a:t>of time versus blindly trying to guess what went wrong. Make sure to filter the types of messages you want to see here.</a:t>
            </a:r>
          </a:p>
          <a:p>
            <a:endParaRPr lang="en-US" dirty="0"/>
          </a:p>
        </p:txBody>
      </p:sp>
    </p:spTree>
    <p:extLst>
      <p:ext uri="{BB962C8B-B14F-4D97-AF65-F5344CB8AC3E}">
        <p14:creationId xmlns:p14="http://schemas.microsoft.com/office/powerpoint/2010/main" val="23145650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933E-84EE-4AC7-9CC0-0C981B92F2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CA64A0-043E-47CC-B609-A516EF52FFA7}"/>
              </a:ext>
            </a:extLst>
          </p:cNvPr>
          <p:cNvSpPr>
            <a:spLocks noGrp="1"/>
          </p:cNvSpPr>
          <p:nvPr>
            <p:ph idx="1"/>
          </p:nvPr>
        </p:nvSpPr>
        <p:spPr/>
        <p:txBody>
          <a:bodyPr/>
          <a:lstStyle/>
          <a:p>
            <a:endParaRPr lang="en-US" dirty="0"/>
          </a:p>
        </p:txBody>
      </p:sp>
      <p:pic>
        <p:nvPicPr>
          <p:cNvPr id="4" name="Picture 3" descr="https://cdn57.androidauthority.net/wp-content/uploads/2017/05/Android-Monitor-840x288.png">
            <a:hlinkClick r:id="rId2" tgtFrame="&quot;_blank&quot;"/>
            <a:extLst>
              <a:ext uri="{FF2B5EF4-FFF2-40B4-BE49-F238E27FC236}">
                <a16:creationId xmlns:a16="http://schemas.microsoft.com/office/drawing/2014/main" id="{0308A4D9-8A98-45BF-91B7-9A9FB446485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 y="1143000"/>
            <a:ext cx="8001000" cy="4419600"/>
          </a:xfrm>
          <a:prstGeom prst="rect">
            <a:avLst/>
          </a:prstGeom>
          <a:noFill/>
          <a:ln>
            <a:noFill/>
          </a:ln>
        </p:spPr>
      </p:pic>
    </p:spTree>
    <p:extLst>
      <p:ext uri="{BB962C8B-B14F-4D97-AF65-F5344CB8AC3E}">
        <p14:creationId xmlns:p14="http://schemas.microsoft.com/office/powerpoint/2010/main" val="4176583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CB83-4581-4792-9955-F633C8E43990}"/>
              </a:ext>
            </a:extLst>
          </p:cNvPr>
          <p:cNvSpPr>
            <a:spLocks noGrp="1"/>
          </p:cNvSpPr>
          <p:nvPr>
            <p:ph type="title"/>
          </p:nvPr>
        </p:nvSpPr>
        <p:spPr/>
        <p:txBody>
          <a:bodyPr/>
          <a:lstStyle/>
          <a:p>
            <a:r>
              <a:rPr lang="en-US" dirty="0"/>
              <a:t>App Live Reports</a:t>
            </a:r>
          </a:p>
        </p:txBody>
      </p:sp>
      <p:sp>
        <p:nvSpPr>
          <p:cNvPr id="3" name="Content Placeholder 2">
            <a:extLst>
              <a:ext uri="{FF2B5EF4-FFF2-40B4-BE49-F238E27FC236}">
                <a16:creationId xmlns:a16="http://schemas.microsoft.com/office/drawing/2014/main" id="{EB8F1F0D-D7D9-4368-A112-1421448E027E}"/>
              </a:ext>
            </a:extLst>
          </p:cNvPr>
          <p:cNvSpPr>
            <a:spLocks noGrp="1"/>
          </p:cNvSpPr>
          <p:nvPr>
            <p:ph idx="1"/>
          </p:nvPr>
        </p:nvSpPr>
        <p:spPr/>
        <p:txBody>
          <a:bodyPr/>
          <a:lstStyle/>
          <a:p>
            <a:r>
              <a:rPr lang="en-US" dirty="0"/>
              <a:t>You can also switch to the monitors tab and see useful information such as the CPU usage etc. The Android Device Monitor takes this monitoring a step further and lets you monitor everything at once, complete with handy UI.</a:t>
            </a:r>
          </a:p>
          <a:p>
            <a:endParaRPr lang="en-US" dirty="0"/>
          </a:p>
        </p:txBody>
      </p:sp>
    </p:spTree>
    <p:extLst>
      <p:ext uri="{BB962C8B-B14F-4D97-AF65-F5344CB8AC3E}">
        <p14:creationId xmlns:p14="http://schemas.microsoft.com/office/powerpoint/2010/main" val="34648731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37FF-69AA-4455-9246-70CB7232B7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937422-87DE-455E-AA03-166420C2C2EC}"/>
              </a:ext>
            </a:extLst>
          </p:cNvPr>
          <p:cNvSpPr>
            <a:spLocks noGrp="1"/>
          </p:cNvSpPr>
          <p:nvPr>
            <p:ph idx="1"/>
          </p:nvPr>
        </p:nvSpPr>
        <p:spPr/>
        <p:txBody>
          <a:bodyPr/>
          <a:lstStyle/>
          <a:p>
            <a:endParaRPr lang="en-US"/>
          </a:p>
        </p:txBody>
      </p:sp>
      <p:pic>
        <p:nvPicPr>
          <p:cNvPr id="4" name="Picture 3" descr="https://cdn57.androidauthority.net/wp-content/uploads/2017/05/Device-Manager-840x631.png">
            <a:hlinkClick r:id="rId2" tgtFrame="&quot;_blank&quot;"/>
            <a:extLst>
              <a:ext uri="{FF2B5EF4-FFF2-40B4-BE49-F238E27FC236}">
                <a16:creationId xmlns:a16="http://schemas.microsoft.com/office/drawing/2014/main" id="{45FA83E9-D82A-40C9-8F49-01D12516B1E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 y="423862"/>
            <a:ext cx="8001000" cy="6010275"/>
          </a:xfrm>
          <a:prstGeom prst="rect">
            <a:avLst/>
          </a:prstGeom>
          <a:noFill/>
          <a:ln>
            <a:noFill/>
          </a:ln>
        </p:spPr>
      </p:pic>
    </p:spTree>
    <p:extLst>
      <p:ext uri="{BB962C8B-B14F-4D97-AF65-F5344CB8AC3E}">
        <p14:creationId xmlns:p14="http://schemas.microsoft.com/office/powerpoint/2010/main" val="13753044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B45B-9B0C-41D9-96F9-49FC958034A1}"/>
              </a:ext>
            </a:extLst>
          </p:cNvPr>
          <p:cNvSpPr>
            <a:spLocks noGrp="1"/>
          </p:cNvSpPr>
          <p:nvPr>
            <p:ph type="title"/>
          </p:nvPr>
        </p:nvSpPr>
        <p:spPr/>
        <p:txBody>
          <a:bodyPr>
            <a:normAutofit/>
          </a:bodyPr>
          <a:lstStyle/>
          <a:p>
            <a:r>
              <a:rPr lang="en-US" dirty="0"/>
              <a:t>AVD Manager</a:t>
            </a:r>
          </a:p>
        </p:txBody>
      </p:sp>
      <p:sp>
        <p:nvSpPr>
          <p:cNvPr id="3" name="Content Placeholder 2">
            <a:extLst>
              <a:ext uri="{FF2B5EF4-FFF2-40B4-BE49-F238E27FC236}">
                <a16:creationId xmlns:a16="http://schemas.microsoft.com/office/drawing/2014/main" id="{75531593-5E72-4FE3-8810-31841CA7557F}"/>
              </a:ext>
            </a:extLst>
          </p:cNvPr>
          <p:cNvSpPr>
            <a:spLocks noGrp="1"/>
          </p:cNvSpPr>
          <p:nvPr>
            <p:ph idx="1"/>
          </p:nvPr>
        </p:nvSpPr>
        <p:spPr/>
        <p:txBody>
          <a:bodyPr/>
          <a:lstStyle/>
          <a:p>
            <a:r>
              <a:rPr lang="en-US" dirty="0"/>
              <a:t>It’s unlikely you’d ever want to develop for Android without some kind of Android device in your possession. However, one of the biggest challenges for Android </a:t>
            </a:r>
            <a:r>
              <a:rPr lang="en-US" dirty="0" err="1"/>
              <a:t>devs</a:t>
            </a:r>
            <a:r>
              <a:rPr lang="en-US" dirty="0"/>
              <a:t> is </a:t>
            </a:r>
            <a:r>
              <a:rPr lang="en-US" u="sng" dirty="0">
                <a:hlinkClick r:id="rId2"/>
              </a:rPr>
              <a:t>fragmentation</a:t>
            </a:r>
            <a:r>
              <a:rPr lang="en-US" dirty="0"/>
              <a:t>. In other words: it’s not good enough that your app works on </a:t>
            </a:r>
            <a:r>
              <a:rPr lang="en-US" i="1" dirty="0"/>
              <a:t>your </a:t>
            </a:r>
            <a:r>
              <a:rPr lang="en-US" dirty="0"/>
              <a:t>device, it also needs to work on 10″ and 15″ devices. And it needs to work on devices that are running older versions of Android or that are very underpowered.</a:t>
            </a:r>
          </a:p>
          <a:p>
            <a:r>
              <a:rPr lang="en-US" dirty="0"/>
              <a:t>This is where the ‘Android Virtual Device’ comes in. This is essentially an emulator that you can use to mimic the look and performance of any other Android device, setting such things as screen size, power and Android version.</a:t>
            </a:r>
          </a:p>
          <a:p>
            <a:endParaRPr lang="en-US" dirty="0"/>
          </a:p>
        </p:txBody>
      </p:sp>
    </p:spTree>
    <p:extLst>
      <p:ext uri="{BB962C8B-B14F-4D97-AF65-F5344CB8AC3E}">
        <p14:creationId xmlns:p14="http://schemas.microsoft.com/office/powerpoint/2010/main" val="37596871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3BE2A-EA37-4ECA-9D2C-ABC272455B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D8AE8B-20B4-4A8F-8AB5-0590529A5EDA}"/>
              </a:ext>
            </a:extLst>
          </p:cNvPr>
          <p:cNvSpPr>
            <a:spLocks noGrp="1"/>
          </p:cNvSpPr>
          <p:nvPr>
            <p:ph idx="1"/>
          </p:nvPr>
        </p:nvSpPr>
        <p:spPr/>
        <p:txBody>
          <a:bodyPr/>
          <a:lstStyle/>
          <a:p>
            <a:endParaRPr lang="en-US"/>
          </a:p>
        </p:txBody>
      </p:sp>
      <p:pic>
        <p:nvPicPr>
          <p:cNvPr id="4" name="Picture 3" descr="https://cdn57.androidauthority.net/wp-content/uploads/2017/05/Select-Hardware-840x665.png">
            <a:hlinkClick r:id="rId2" tgtFrame="&quot;_blank&quot;"/>
            <a:extLst>
              <a:ext uri="{FF2B5EF4-FFF2-40B4-BE49-F238E27FC236}">
                <a16:creationId xmlns:a16="http://schemas.microsoft.com/office/drawing/2014/main" id="{22A2266A-062C-408F-9291-771E27B61D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1500" y="261937"/>
            <a:ext cx="8001000" cy="6334125"/>
          </a:xfrm>
          <a:prstGeom prst="rect">
            <a:avLst/>
          </a:prstGeom>
          <a:noFill/>
          <a:ln>
            <a:noFill/>
          </a:ln>
        </p:spPr>
      </p:pic>
    </p:spTree>
    <p:extLst>
      <p:ext uri="{BB962C8B-B14F-4D97-AF65-F5344CB8AC3E}">
        <p14:creationId xmlns:p14="http://schemas.microsoft.com/office/powerpoint/2010/main" val="9212076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B14A-FD57-4D8D-B6FC-96F3467E67A9}"/>
              </a:ext>
            </a:extLst>
          </p:cNvPr>
          <p:cNvSpPr>
            <a:spLocks noGrp="1"/>
          </p:cNvSpPr>
          <p:nvPr>
            <p:ph type="title"/>
          </p:nvPr>
        </p:nvSpPr>
        <p:spPr/>
        <p:txBody>
          <a:bodyPr/>
          <a:lstStyle/>
          <a:p>
            <a:r>
              <a:rPr lang="en-US" dirty="0"/>
              <a:t>AVD Manager</a:t>
            </a:r>
          </a:p>
        </p:txBody>
      </p:sp>
      <p:sp>
        <p:nvSpPr>
          <p:cNvPr id="3" name="Content Placeholder 2">
            <a:extLst>
              <a:ext uri="{FF2B5EF4-FFF2-40B4-BE49-F238E27FC236}">
                <a16:creationId xmlns:a16="http://schemas.microsoft.com/office/drawing/2014/main" id="{9E23B639-D333-4375-A7B1-921F3DDD7005}"/>
              </a:ext>
            </a:extLst>
          </p:cNvPr>
          <p:cNvSpPr>
            <a:spLocks noGrp="1"/>
          </p:cNvSpPr>
          <p:nvPr>
            <p:ph idx="1"/>
          </p:nvPr>
        </p:nvSpPr>
        <p:spPr/>
        <p:txBody>
          <a:bodyPr/>
          <a:lstStyle/>
          <a:p>
            <a:r>
              <a:rPr lang="en-US" dirty="0"/>
              <a:t>To use the virtual device though, you first need to build one by downloading the required components and setting the specifications as you want them. To do this, navigate to Tools &gt; Android &gt; AVD Manager.</a:t>
            </a:r>
          </a:p>
          <a:p>
            <a:r>
              <a:rPr lang="en-US" dirty="0"/>
              <a:t>You’ll then choose your hardware and choose the Android platform you want it to run. If the Android version you want to run hasn’t been downloaded yet, then the option will be presented next to it.</a:t>
            </a:r>
          </a:p>
          <a:p>
            <a:endParaRPr lang="en-US" dirty="0"/>
          </a:p>
        </p:txBody>
      </p:sp>
    </p:spTree>
    <p:extLst>
      <p:ext uri="{BB962C8B-B14F-4D97-AF65-F5344CB8AC3E}">
        <p14:creationId xmlns:p14="http://schemas.microsoft.com/office/powerpoint/2010/main" val="39988771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C4A2-60A0-405E-B24C-88D0CD8B57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316774-7D0F-42F4-9D35-FCB260462E07}"/>
              </a:ext>
            </a:extLst>
          </p:cNvPr>
          <p:cNvSpPr>
            <a:spLocks noGrp="1"/>
          </p:cNvSpPr>
          <p:nvPr>
            <p:ph idx="1"/>
          </p:nvPr>
        </p:nvSpPr>
        <p:spPr/>
        <p:txBody>
          <a:bodyPr/>
          <a:lstStyle/>
          <a:p>
            <a:endParaRPr lang="en-US"/>
          </a:p>
        </p:txBody>
      </p:sp>
      <p:pic>
        <p:nvPicPr>
          <p:cNvPr id="4" name="Picture 3" descr="https://cdn57.androidauthority.net/wp-content/uploads/2017/05/Virtual-Device-Testing-840x559.png">
            <a:hlinkClick r:id="rId2" tgtFrame="&quot;_blank&quot;"/>
            <a:extLst>
              <a:ext uri="{FF2B5EF4-FFF2-40B4-BE49-F238E27FC236}">
                <a16:creationId xmlns:a16="http://schemas.microsoft.com/office/drawing/2014/main" id="{0E250DB3-A7C0-41C0-88E4-E5E5391487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
            <a:ext cx="8229600" cy="5943600"/>
          </a:xfrm>
          <a:prstGeom prst="rect">
            <a:avLst/>
          </a:prstGeom>
          <a:noFill/>
          <a:ln>
            <a:noFill/>
          </a:ln>
        </p:spPr>
      </p:pic>
    </p:spTree>
    <p:extLst>
      <p:ext uri="{BB962C8B-B14F-4D97-AF65-F5344CB8AC3E}">
        <p14:creationId xmlns:p14="http://schemas.microsoft.com/office/powerpoint/2010/main" val="113225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p>
        </p:txBody>
      </p:sp>
      <p:sp>
        <p:nvSpPr>
          <p:cNvPr id="3" name="Content Placeholder 2"/>
          <p:cNvSpPr>
            <a:spLocks noGrp="1"/>
          </p:cNvSpPr>
          <p:nvPr>
            <p:ph idx="1"/>
          </p:nvPr>
        </p:nvSpPr>
        <p:spPr/>
        <p:txBody>
          <a:bodyPr/>
          <a:lstStyle/>
          <a:p>
            <a:r>
              <a:rPr lang="en-US" dirty="0"/>
              <a:t>Maximum of 3 Students in a Group</a:t>
            </a:r>
          </a:p>
          <a:p>
            <a:r>
              <a:rPr lang="en-US" dirty="0"/>
              <a:t>Should create an android mobile application</a:t>
            </a:r>
          </a:p>
          <a:p>
            <a:r>
              <a:rPr lang="en-US" dirty="0"/>
              <a:t>At the end of the project, App has to be deployed on the mobile phone</a:t>
            </a:r>
          </a:p>
          <a:p>
            <a:r>
              <a:rPr lang="en-US" dirty="0"/>
              <a:t>Every App should have an integration of either the database of google maps </a:t>
            </a:r>
          </a:p>
        </p:txBody>
      </p:sp>
    </p:spTree>
    <p:extLst>
      <p:ext uri="{BB962C8B-B14F-4D97-AF65-F5344CB8AC3E}">
        <p14:creationId xmlns:p14="http://schemas.microsoft.com/office/powerpoint/2010/main" val="13733095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ED87-8B0F-4F74-8033-66EA6AC2D4DD}"/>
              </a:ext>
            </a:extLst>
          </p:cNvPr>
          <p:cNvSpPr>
            <a:spLocks noGrp="1"/>
          </p:cNvSpPr>
          <p:nvPr>
            <p:ph type="title"/>
          </p:nvPr>
        </p:nvSpPr>
        <p:spPr/>
        <p:txBody>
          <a:bodyPr>
            <a:normAutofit/>
          </a:bodyPr>
          <a:lstStyle/>
          <a:p>
            <a:r>
              <a:rPr lang="en-US" dirty="0"/>
              <a:t>The SDK Manager</a:t>
            </a:r>
          </a:p>
        </p:txBody>
      </p:sp>
      <p:sp>
        <p:nvSpPr>
          <p:cNvPr id="3" name="Content Placeholder 2">
            <a:extLst>
              <a:ext uri="{FF2B5EF4-FFF2-40B4-BE49-F238E27FC236}">
                <a16:creationId xmlns:a16="http://schemas.microsoft.com/office/drawing/2014/main" id="{79E6BA69-2D34-442F-B33A-4ED9385E99FF}"/>
              </a:ext>
            </a:extLst>
          </p:cNvPr>
          <p:cNvSpPr>
            <a:spLocks noGrp="1"/>
          </p:cNvSpPr>
          <p:nvPr>
            <p:ph idx="1"/>
          </p:nvPr>
        </p:nvSpPr>
        <p:spPr/>
        <p:txBody>
          <a:bodyPr/>
          <a:lstStyle/>
          <a:p>
            <a:r>
              <a:rPr lang="en-US" dirty="0"/>
              <a:t>If you want to target a specific version of Android, or if you want to create a virtual device running a specific version, then you are going to need to download the necessary platform and SDK tools. </a:t>
            </a:r>
          </a:p>
          <a:p>
            <a:r>
              <a:rPr lang="en-US" dirty="0">
                <a:solidFill>
                  <a:srgbClr val="FF0000"/>
                </a:solidFill>
              </a:rPr>
              <a:t>You can do this through the SDK manager, which you’ll find by selecting Tools &gt; SDK Manager. </a:t>
            </a:r>
          </a:p>
          <a:p>
            <a:r>
              <a:rPr lang="en-US" dirty="0"/>
              <a:t>In here, you’ll also be able to find additional resources such as the Google Glass Development Kit or the Android Repository which provides you with additional functionality to use in your app.</a:t>
            </a:r>
          </a:p>
          <a:p>
            <a:endParaRPr lang="en-US" dirty="0"/>
          </a:p>
        </p:txBody>
      </p:sp>
    </p:spTree>
    <p:extLst>
      <p:ext uri="{BB962C8B-B14F-4D97-AF65-F5344CB8AC3E}">
        <p14:creationId xmlns:p14="http://schemas.microsoft.com/office/powerpoint/2010/main" val="8351220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4550-58E9-4B67-BD21-4E2FEF0133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A1D3B0-6A7B-430F-8D28-D1AC71FFB974}"/>
              </a:ext>
            </a:extLst>
          </p:cNvPr>
          <p:cNvSpPr>
            <a:spLocks noGrp="1"/>
          </p:cNvSpPr>
          <p:nvPr>
            <p:ph idx="1"/>
          </p:nvPr>
        </p:nvSpPr>
        <p:spPr/>
        <p:txBody>
          <a:bodyPr/>
          <a:lstStyle/>
          <a:p>
            <a:endParaRPr lang="en-US"/>
          </a:p>
        </p:txBody>
      </p:sp>
      <p:pic>
        <p:nvPicPr>
          <p:cNvPr id="4" name="Picture 3" descr="https://cdn57.androidauthority.net/wp-content/uploads/2017/05/SDK-Tools-840x474.png">
            <a:hlinkClick r:id="rId2" tgtFrame="&quot;_blank&quot;"/>
            <a:extLst>
              <a:ext uri="{FF2B5EF4-FFF2-40B4-BE49-F238E27FC236}">
                <a16:creationId xmlns:a16="http://schemas.microsoft.com/office/drawing/2014/main" id="{AF0ED187-7216-4050-AEAB-9D70C8F6DA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
            <a:ext cx="8229600" cy="5943600"/>
          </a:xfrm>
          <a:prstGeom prst="rect">
            <a:avLst/>
          </a:prstGeom>
          <a:noFill/>
          <a:ln>
            <a:noFill/>
          </a:ln>
        </p:spPr>
      </p:pic>
    </p:spTree>
    <p:extLst>
      <p:ext uri="{BB962C8B-B14F-4D97-AF65-F5344CB8AC3E}">
        <p14:creationId xmlns:p14="http://schemas.microsoft.com/office/powerpoint/2010/main" val="10456786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7E11-32D0-4E35-901D-6287ACD1AA62}"/>
              </a:ext>
            </a:extLst>
          </p:cNvPr>
          <p:cNvSpPr>
            <a:spLocks noGrp="1"/>
          </p:cNvSpPr>
          <p:nvPr>
            <p:ph type="title"/>
          </p:nvPr>
        </p:nvSpPr>
        <p:spPr/>
        <p:txBody>
          <a:bodyPr>
            <a:normAutofit/>
          </a:bodyPr>
          <a:lstStyle/>
          <a:p>
            <a:r>
              <a:rPr lang="en-US" dirty="0"/>
              <a:t>Creating signed APKs</a:t>
            </a:r>
          </a:p>
        </p:txBody>
      </p:sp>
      <p:sp>
        <p:nvSpPr>
          <p:cNvPr id="3" name="Content Placeholder 2">
            <a:extLst>
              <a:ext uri="{FF2B5EF4-FFF2-40B4-BE49-F238E27FC236}">
                <a16:creationId xmlns:a16="http://schemas.microsoft.com/office/drawing/2014/main" id="{D2668361-3048-44E6-8742-AD960BAF3B2E}"/>
              </a:ext>
            </a:extLst>
          </p:cNvPr>
          <p:cNvSpPr>
            <a:spLocks noGrp="1"/>
          </p:cNvSpPr>
          <p:nvPr>
            <p:ph idx="1"/>
          </p:nvPr>
        </p:nvSpPr>
        <p:spPr/>
        <p:txBody>
          <a:bodyPr>
            <a:normAutofit fontScale="92500" lnSpcReduction="20000"/>
          </a:bodyPr>
          <a:lstStyle/>
          <a:p>
            <a:r>
              <a:rPr lang="en-US" dirty="0"/>
              <a:t>Finally, once you’re done testing your app and you’re ready to release it into the great wide world, you’ll want to select Build &gt; Generate Signed APK. </a:t>
            </a:r>
          </a:p>
          <a:p>
            <a:r>
              <a:rPr lang="en-US" dirty="0"/>
              <a:t>This will give you the file you’ll need to upload to Google Play and which will contain </a:t>
            </a:r>
            <a:r>
              <a:rPr lang="en-US" i="1" dirty="0"/>
              <a:t>all </a:t>
            </a:r>
            <a:r>
              <a:rPr lang="en-US" dirty="0"/>
              <a:t>of the various files, resources and more.</a:t>
            </a:r>
          </a:p>
          <a:p>
            <a:r>
              <a:rPr lang="en-US" dirty="0"/>
              <a:t>You’ll be prompted to create or enter a Key store. </a:t>
            </a:r>
          </a:p>
          <a:p>
            <a:r>
              <a:rPr lang="en-US" dirty="0"/>
              <a:t>This is a kind of ‘certificate of authenticity’ that proves the APK you’re uploading is the app you’re saying it is. </a:t>
            </a:r>
          </a:p>
          <a:p>
            <a:r>
              <a:rPr lang="en-US" dirty="0"/>
              <a:t>This prevents someone from hacking your Google Play account and then uploading a malicious APK as an ‘update’ to your app! </a:t>
            </a:r>
          </a:p>
          <a:p>
            <a:r>
              <a:rPr lang="en-US" dirty="0"/>
              <a:t>You’ll need to keep this file safe, as once it’s lost, there’s no way to update your app again! Choose ‘release’ as your build type if you want to make this something that you can release and then click ‘finish’.</a:t>
            </a:r>
          </a:p>
          <a:p>
            <a:endParaRPr lang="en-US" dirty="0"/>
          </a:p>
        </p:txBody>
      </p:sp>
    </p:spTree>
    <p:extLst>
      <p:ext uri="{BB962C8B-B14F-4D97-AF65-F5344CB8AC3E}">
        <p14:creationId xmlns:p14="http://schemas.microsoft.com/office/powerpoint/2010/main" val="19105152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93C5-FFC8-4714-9B44-F9B5DDA798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AF06F3-EC61-4B07-89E2-2AE8BBF0AFA3}"/>
              </a:ext>
            </a:extLst>
          </p:cNvPr>
          <p:cNvSpPr>
            <a:spLocks noGrp="1"/>
          </p:cNvSpPr>
          <p:nvPr>
            <p:ph idx="1"/>
          </p:nvPr>
        </p:nvSpPr>
        <p:spPr/>
        <p:txBody>
          <a:bodyPr/>
          <a:lstStyle/>
          <a:p>
            <a:endParaRPr lang="en-US"/>
          </a:p>
        </p:txBody>
      </p:sp>
      <p:pic>
        <p:nvPicPr>
          <p:cNvPr id="4" name="Picture 3" descr="https://cdn57.androidauthority.net/wp-content/uploads/2017/05/Keystore.png">
            <a:extLst>
              <a:ext uri="{FF2B5EF4-FFF2-40B4-BE49-F238E27FC236}">
                <a16:creationId xmlns:a16="http://schemas.microsoft.com/office/drawing/2014/main" id="{1797E0B8-DF23-4106-BAD9-C36854A69AE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7200" y="533400"/>
            <a:ext cx="8229599" cy="6019800"/>
          </a:xfrm>
          <a:prstGeom prst="rect">
            <a:avLst/>
          </a:prstGeom>
          <a:noFill/>
          <a:ln>
            <a:noFill/>
          </a:ln>
        </p:spPr>
      </p:pic>
    </p:spTree>
    <p:extLst>
      <p:ext uri="{BB962C8B-B14F-4D97-AF65-F5344CB8AC3E}">
        <p14:creationId xmlns:p14="http://schemas.microsoft.com/office/powerpoint/2010/main" val="30753406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PBL – Review - 1</a:t>
            </a:r>
          </a:p>
        </p:txBody>
      </p:sp>
      <p:sp>
        <p:nvSpPr>
          <p:cNvPr id="3" name="Content Placeholder 2"/>
          <p:cNvSpPr>
            <a:spLocks noGrp="1"/>
          </p:cNvSpPr>
          <p:nvPr>
            <p:ph idx="1"/>
          </p:nvPr>
        </p:nvSpPr>
        <p:spPr/>
        <p:txBody>
          <a:bodyPr/>
          <a:lstStyle/>
          <a:p>
            <a:r>
              <a:rPr lang="en-US" dirty="0"/>
              <a:t>PowerPoint presentation about your work is compulsory</a:t>
            </a:r>
          </a:p>
          <a:p>
            <a:r>
              <a:rPr lang="en-US" dirty="0"/>
              <a:t>Team Members</a:t>
            </a:r>
          </a:p>
          <a:p>
            <a:r>
              <a:rPr lang="en-US" dirty="0"/>
              <a:t>Project Title</a:t>
            </a:r>
          </a:p>
          <a:p>
            <a:r>
              <a:rPr lang="en-US" dirty="0"/>
              <a:t>Summary of your project</a:t>
            </a:r>
          </a:p>
          <a:p>
            <a:r>
              <a:rPr lang="en-US" dirty="0"/>
              <a:t>Tools used</a:t>
            </a:r>
          </a:p>
          <a:p>
            <a:r>
              <a:rPr lang="en-US" dirty="0"/>
              <a:t>What will the output be</a:t>
            </a:r>
          </a:p>
          <a:p>
            <a:r>
              <a:rPr lang="en-US" dirty="0"/>
              <a:t>Date</a:t>
            </a:r>
            <a:r>
              <a:rPr lang="en-US"/>
              <a:t>: 29/07/2019 </a:t>
            </a:r>
            <a:r>
              <a:rPr lang="en-US" dirty="0"/>
              <a:t>During the lecture hour</a:t>
            </a:r>
          </a:p>
          <a:p>
            <a:endParaRPr lang="en-US" dirty="0"/>
          </a:p>
        </p:txBody>
      </p:sp>
    </p:spTree>
    <p:extLst>
      <p:ext uri="{BB962C8B-B14F-4D97-AF65-F5344CB8AC3E}">
        <p14:creationId xmlns:p14="http://schemas.microsoft.com/office/powerpoint/2010/main" val="801342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Edmodo</a:t>
            </a:r>
          </a:p>
        </p:txBody>
      </p:sp>
      <p:sp>
        <p:nvSpPr>
          <p:cNvPr id="3" name="Content Placeholder 2"/>
          <p:cNvSpPr>
            <a:spLocks noGrp="1"/>
          </p:cNvSpPr>
          <p:nvPr>
            <p:ph idx="1"/>
          </p:nvPr>
        </p:nvSpPr>
        <p:spPr/>
        <p:txBody>
          <a:bodyPr/>
          <a:lstStyle/>
          <a:p>
            <a:r>
              <a:rPr lang="en-US" dirty="0"/>
              <a:t>Social Learning Website</a:t>
            </a:r>
          </a:p>
          <a:p>
            <a:r>
              <a:rPr lang="en-US" dirty="0"/>
              <a:t>Assignments, Course Materials, Quizzes, Forums</a:t>
            </a:r>
          </a:p>
          <a:p>
            <a:r>
              <a:rPr lang="en-US" dirty="0">
                <a:hlinkClick r:id="rId2"/>
              </a:rPr>
              <a:t>www.edmodo.com</a:t>
            </a:r>
            <a:endParaRPr lang="en-US" dirty="0"/>
          </a:p>
          <a:p>
            <a:r>
              <a:rPr lang="en-US" dirty="0"/>
              <a:t>Mobile app for both android and iOS users</a:t>
            </a:r>
          </a:p>
          <a:p>
            <a:r>
              <a:rPr lang="en-US" dirty="0"/>
              <a:t>Sign up as a student and add yourself to the group</a:t>
            </a:r>
          </a:p>
          <a:p>
            <a:r>
              <a:rPr lang="en-US" dirty="0"/>
              <a:t>I will give you the group code probably in the next class</a:t>
            </a:r>
          </a:p>
          <a:p>
            <a:endParaRPr lang="en-US" dirty="0"/>
          </a:p>
        </p:txBody>
      </p:sp>
    </p:spTree>
    <p:extLst>
      <p:ext uri="{BB962C8B-B14F-4D97-AF65-F5344CB8AC3E}">
        <p14:creationId xmlns:p14="http://schemas.microsoft.com/office/powerpoint/2010/main" val="26676177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5337</TotalTime>
  <Words>2636</Words>
  <Application>Microsoft Office PowerPoint</Application>
  <PresentationFormat>On-screen Show (4:3)</PresentationFormat>
  <Paragraphs>360</Paragraphs>
  <Slides>84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84</vt:i4>
      </vt:variant>
    </vt:vector>
  </HeadingPairs>
  <TitlesOfParts>
    <vt:vector size="87" baseType="lpstr">
      <vt:lpstr>Arial</vt:lpstr>
      <vt:lpstr>Calibri</vt:lpstr>
      <vt:lpstr>Clarity</vt:lpstr>
      <vt:lpstr>PowerPoint Presentation</vt:lpstr>
      <vt:lpstr>Welcome back to VIT</vt:lpstr>
      <vt:lpstr>Very Little About Me</vt:lpstr>
      <vt:lpstr>Text Book</vt:lpstr>
      <vt:lpstr>Marks Split Up - Theory</vt:lpstr>
      <vt:lpstr>Project Marks Split Up</vt:lpstr>
      <vt:lpstr>Examinations</vt:lpstr>
      <vt:lpstr>Project </vt:lpstr>
      <vt:lpstr>Edmodo</vt:lpstr>
      <vt:lpstr>Pre-requisite </vt:lpstr>
      <vt:lpstr>Basic Java Test</vt:lpstr>
      <vt:lpstr>Basic Java Test – Answer -1 </vt:lpstr>
      <vt:lpstr>Basic Java Test – Answer -2</vt:lpstr>
      <vt:lpstr>Lab Class and Virtual Class</vt:lpstr>
      <vt:lpstr>Guidelines for a Successful Android Programming Course</vt:lpstr>
      <vt:lpstr>Class Rep and WhatsApp Group</vt:lpstr>
      <vt:lpstr>Module -1 Introduction to mobile and Android</vt:lpstr>
      <vt:lpstr>Brief History Of Mobile</vt:lpstr>
      <vt:lpstr>The beginning…</vt:lpstr>
      <vt:lpstr>The Brick Era</vt:lpstr>
      <vt:lpstr>The Candy Bar Era</vt:lpstr>
      <vt:lpstr>The Feature Phone Era</vt:lpstr>
      <vt:lpstr>The Smartphone Era</vt:lpstr>
      <vt:lpstr>The Touch Era</vt:lpstr>
      <vt:lpstr>Wireless Application Protocol (WAP)</vt:lpstr>
      <vt:lpstr>Mobile Ecosystem</vt:lpstr>
      <vt:lpstr>Wireless Networks: Current Landscape</vt:lpstr>
      <vt:lpstr>Wireless LANs</vt:lpstr>
      <vt:lpstr>Cellular Networks</vt:lpstr>
      <vt:lpstr>Proximity Technologies</vt:lpstr>
      <vt:lpstr>Wireless Networks: Use Cases</vt:lpstr>
      <vt:lpstr>Mobile Device Architecture</vt:lpstr>
      <vt:lpstr>Operating Systems: </vt:lpstr>
      <vt:lpstr>Operating Systems: Smart Phones</vt:lpstr>
      <vt:lpstr>Operating Systems &amp; OEMs</vt:lpstr>
      <vt:lpstr>Mobile Device Architecture</vt:lpstr>
      <vt:lpstr>Software Stack</vt:lpstr>
      <vt:lpstr>Android Architecture</vt:lpstr>
      <vt:lpstr>Difference between SDK and API</vt:lpstr>
      <vt:lpstr>API Vs SDK</vt:lpstr>
      <vt:lpstr>Why Mobile?</vt:lpstr>
      <vt:lpstr>Size and Scope of the Mobile Market</vt:lpstr>
      <vt:lpstr>Size and Scope of the Mobile Market</vt:lpstr>
      <vt:lpstr>7th Mass Medium</vt:lpstr>
      <vt:lpstr>Mobile’s Unique Benefits</vt:lpstr>
      <vt:lpstr>The Eighth Mass Medium: What’s Next?</vt:lpstr>
      <vt:lpstr>Designing for Context</vt:lpstr>
      <vt:lpstr>Mobile App Vs Mobile Website Design</vt:lpstr>
      <vt:lpstr>Responsive Websites</vt:lpstr>
      <vt:lpstr>Responsive Websites</vt:lpstr>
      <vt:lpstr>Native Apps</vt:lpstr>
      <vt:lpstr>Web Application</vt:lpstr>
      <vt:lpstr>Hybrid Applications</vt:lpstr>
      <vt:lpstr>The 3 C’s of Mobile Web</vt:lpstr>
      <vt:lpstr>Best Practices for designing with Context in Mind</vt:lpstr>
      <vt:lpstr>Best Practices for designing with Context in Mind</vt:lpstr>
      <vt:lpstr>Time to Introduce Yourselves</vt:lpstr>
      <vt:lpstr>Android application development environment</vt:lpstr>
      <vt:lpstr>Setting up</vt:lpstr>
      <vt:lpstr>PowerPoint Presentation</vt:lpstr>
      <vt:lpstr>Setting up</vt:lpstr>
      <vt:lpstr>PowerPoint Presentation</vt:lpstr>
      <vt:lpstr>Starting a new project</vt:lpstr>
      <vt:lpstr>PowerPoint Presentation</vt:lpstr>
      <vt:lpstr>Starting a new project</vt:lpstr>
      <vt:lpstr>PowerPoint Presentation</vt:lpstr>
      <vt:lpstr>Starting a new project</vt:lpstr>
      <vt:lpstr>Meet Gradle</vt:lpstr>
      <vt:lpstr>PowerPoint Presentation</vt:lpstr>
      <vt:lpstr>Debugging, virtual devices and the SDK manager</vt:lpstr>
      <vt:lpstr>PowerPoint Presentation</vt:lpstr>
      <vt:lpstr>App Live Reports</vt:lpstr>
      <vt:lpstr>PowerPoint Presentation</vt:lpstr>
      <vt:lpstr>App Live Reports</vt:lpstr>
      <vt:lpstr>PowerPoint Presentation</vt:lpstr>
      <vt:lpstr>AVD Manager</vt:lpstr>
      <vt:lpstr>PowerPoint Presentation</vt:lpstr>
      <vt:lpstr>AVD Manager</vt:lpstr>
      <vt:lpstr>PowerPoint Presentation</vt:lpstr>
      <vt:lpstr>The SDK Manager</vt:lpstr>
      <vt:lpstr>PowerPoint Presentation</vt:lpstr>
      <vt:lpstr>Creating signed APKs</vt:lpstr>
      <vt:lpstr>PowerPoint Presentation</vt:lpstr>
      <vt:lpstr>PBL – Review - 1</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Christy Jackson</cp:lastModifiedBy>
  <cp:revision>277</cp:revision>
  <dcterms:created xsi:type="dcterms:W3CDTF">2013-08-21T19:17:07Z</dcterms:created>
  <dcterms:modified xsi:type="dcterms:W3CDTF">2019-07-22T04:08:33Z</dcterms:modified>
</cp:coreProperties>
</file>