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9"/>
  </p:notesMasterIdLst>
  <p:sldIdLst>
    <p:sldId id="257" r:id="rId2"/>
    <p:sldId id="295" r:id="rId3"/>
    <p:sldId id="297" r:id="rId4"/>
    <p:sldId id="299" r:id="rId5"/>
    <p:sldId id="300" r:id="rId6"/>
    <p:sldId id="301" r:id="rId7"/>
    <p:sldId id="302" r:id="rId8"/>
    <p:sldId id="303" r:id="rId9"/>
    <p:sldId id="304" r:id="rId10"/>
    <p:sldId id="310" r:id="rId11"/>
    <p:sldId id="307" r:id="rId12"/>
    <p:sldId id="309" r:id="rId13"/>
    <p:sldId id="308" r:id="rId14"/>
    <p:sldId id="291" r:id="rId15"/>
    <p:sldId id="294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92" r:id="rId25"/>
    <p:sldId id="266" r:id="rId26"/>
    <p:sldId id="267" r:id="rId27"/>
    <p:sldId id="268" r:id="rId28"/>
    <p:sldId id="293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305" r:id="rId38"/>
    <p:sldId id="279" r:id="rId39"/>
    <p:sldId id="280" r:id="rId40"/>
    <p:sldId id="281" r:id="rId41"/>
    <p:sldId id="282" r:id="rId42"/>
    <p:sldId id="283" r:id="rId43"/>
    <p:sldId id="289" r:id="rId44"/>
    <p:sldId id="286" r:id="rId45"/>
    <p:sldId id="287" r:id="rId46"/>
    <p:sldId id="290" r:id="rId47"/>
    <p:sldId id="306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B4F"/>
    <a:srgbClr val="EF720B"/>
    <a:srgbClr val="D89102"/>
    <a:srgbClr val="003BC0"/>
    <a:srgbClr val="E20071"/>
    <a:srgbClr val="E20087"/>
    <a:srgbClr val="FFABCB"/>
    <a:srgbClr val="6F4001"/>
    <a:srgbClr val="CC9900"/>
    <a:srgbClr val="15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01A1F-ED98-4281-81D5-E049158281A8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473EE-7441-4757-9753-F42473796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4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4BF2A57-8B76-469B-91BA-951585E55C56}" type="datetime1">
              <a:rPr lang="en-US" smtClean="0"/>
              <a:t>8/14/2019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EBDDC3"/>
                </a:solidFill>
              </a:rPr>
              <a:t>Unit-II Android UID Essentials                         by Prof. J. Christy Jackson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E8BBF3A-E0DE-42B1-9994-D0B388606006}" type="slidenum">
              <a:rPr lang="en-US">
                <a:solidFill>
                  <a:srgbClr val="EBDDC3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63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74667-C59D-4B1B-9A63-A02C7D8F81A6}" type="datetime1">
              <a:rPr lang="en-US" smtClean="0">
                <a:solidFill>
                  <a:srgbClr val="775F55"/>
                </a:solidFill>
              </a:rPr>
              <a:t>8/14/2019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Unit-II Android UID Essentials                         by Prof. J. Christy Jackson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92439-8691-45A8-BB2B-8ECCD1B06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6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1B61F-1EDE-4A80-84CF-1ED2B87116A0}" type="datetime1">
              <a:rPr lang="en-US" smtClean="0">
                <a:solidFill>
                  <a:srgbClr val="775F55"/>
                </a:solidFill>
              </a:rPr>
              <a:t>8/14/2019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Unit-II Android UID Essentials                         by Prof. J. Christy Jackson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2794B-6CE0-4DF2-82A1-58530FF4D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7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1288C-E962-4717-9C0F-3552F9303170}" type="datetime1">
              <a:rPr lang="en-US" smtClean="0">
                <a:solidFill>
                  <a:srgbClr val="775F55"/>
                </a:solidFill>
              </a:rPr>
              <a:t>8/14/2019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Unit-II Android UID Essentials                         by Prof. J. Christy Jackson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85E3598-47E5-4677-AF6D-900DD99C8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8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93552-0FBA-4209-B2B2-B6D5615D4525}" type="datetime1">
              <a:rPr lang="en-US" smtClean="0">
                <a:solidFill>
                  <a:srgbClr val="775F55"/>
                </a:solidFill>
              </a:rPr>
              <a:t>8/14/2019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DABADED-8D5B-4CF9-A26A-5327ECAD8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Unit-II Android UID Essentials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111199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2F8242D-A08B-4BD2-A4BC-9B22D1FF8AF4}" type="datetime1">
              <a:rPr lang="en-US" smtClean="0">
                <a:solidFill>
                  <a:srgbClr val="775F55"/>
                </a:solidFill>
              </a:rPr>
              <a:t>8/14/2019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6D3C606-9CC9-4C81-B8AD-D63A397981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Unit-II Android UID Essentials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291878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F62E369-2452-4B5E-9A3E-606ABDEED13D}" type="datetime1">
              <a:rPr lang="en-US" smtClean="0">
                <a:solidFill>
                  <a:srgbClr val="775F55"/>
                </a:solidFill>
              </a:rPr>
              <a:t>8/14/2019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846CD2C-C7B6-4DB4-981F-8C8E16C0B0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Unit-II Android UID Essentials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365804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1F0EC-4C9B-489F-8DD0-7D37A270E50A}" type="datetime1">
              <a:rPr lang="en-US" smtClean="0">
                <a:solidFill>
                  <a:srgbClr val="775F55"/>
                </a:solidFill>
              </a:rPr>
              <a:t>8/14/2019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Unit-II Android UID Essentials                         by Prof. J. Christy Jackson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DB0F7FE-226C-4993-B890-321B8EB3F5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7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C0895-1561-4323-A3F9-5E99FFA6A911}" type="datetime1">
              <a:rPr lang="en-US" smtClean="0">
                <a:solidFill>
                  <a:srgbClr val="775F55"/>
                </a:solidFill>
              </a:rPr>
              <a:t>8/14/2019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Unit-II Android UID Essentials                         by Prof. J. Christy Jackson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27FB58B-6567-449C-AD04-3DA7968F6766}" type="slidenum">
              <a:rPr lang="en-US">
                <a:solidFill>
                  <a:srgbClr val="775F55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4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02DFF-8A80-4BBB-92F5-C98EA87A5BF4}" type="datetime1">
              <a:rPr lang="en-US" smtClean="0">
                <a:solidFill>
                  <a:srgbClr val="775F55"/>
                </a:solidFill>
              </a:rPr>
              <a:t>8/14/2019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Unit-II Android UID Essentials                         by Prof. J. Christy Jackson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F5E1297-228E-4D9B-BEF2-0495C0635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3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B159045-C33F-478B-9E4B-B237BF52E80B}" type="datetime1">
              <a:rPr lang="en-US" smtClean="0">
                <a:solidFill>
                  <a:srgbClr val="775F55"/>
                </a:solidFill>
              </a:rPr>
              <a:t>8/14/2019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C619A3DE-3F99-4121-B58D-2AB7BD2283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Unit-II Android UID Essentials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823255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242BD9-54BB-4AE0-9DA5-7983516BF7CB}" type="datetime1">
              <a:rPr lang="en-US" smtClean="0">
                <a:solidFill>
                  <a:srgbClr val="775F55"/>
                </a:solidFill>
                <a:latin typeface="Verdana" pitchFamily="34" charset="0"/>
              </a:rPr>
              <a:t>8/14/2019</a:t>
            </a:fld>
            <a:endParaRPr lang="en-US" dirty="0">
              <a:solidFill>
                <a:srgbClr val="775F55">
                  <a:shade val="90000"/>
                </a:srgbClr>
              </a:solidFill>
              <a:latin typeface="Verdana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l" eaLnBrk="1" latinLnBrk="0" hangingPunct="1">
              <a:defRPr kumimoji="0" sz="14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775F55">
                    <a:shade val="90000"/>
                  </a:srgbClr>
                </a:solidFill>
                <a:latin typeface="Verdana" pitchFamily="34" charset="0"/>
              </a:rPr>
              <a:t>Unit-II Android UID Essentials                         by Prof. J. Christy Jackson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C8BCFD-62D7-4E57-9A9B-CD62AA8CE7C2}" type="slidenum">
              <a:rPr lang="en-US">
                <a:latin typeface="Verdan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97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reference/android/app/Fragment.html#onResume%28%29" TargetMode="External"/><Relationship Id="rId3" Type="http://schemas.openxmlformats.org/officeDocument/2006/relationships/hyperlink" Target="http://developer.android.com/reference/android/app/Fragment.html#onCreate%28android.os.Bundle%29" TargetMode="External"/><Relationship Id="rId7" Type="http://schemas.openxmlformats.org/officeDocument/2006/relationships/hyperlink" Target="http://developer.android.com/reference/android/app/Fragment.html#onStart%28%29" TargetMode="External"/><Relationship Id="rId2" Type="http://schemas.openxmlformats.org/officeDocument/2006/relationships/hyperlink" Target="http://developer.android.com/reference/android/app/Fragment.html#onAttach%28android.app.Activity%2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reference/android/app/Activity.html#onCreate%28android.os.Bundle%29" TargetMode="External"/><Relationship Id="rId5" Type="http://schemas.openxmlformats.org/officeDocument/2006/relationships/hyperlink" Target="http://developer.android.com/reference/android/app/Fragment.html#onActivityCreated%28android.os.Bundle%29" TargetMode="External"/><Relationship Id="rId4" Type="http://schemas.openxmlformats.org/officeDocument/2006/relationships/hyperlink" Target="http://developer.android.com/reference/android/app/Fragment.html#onCreateView%28android.view.LayoutInflater,%20android.view.ViewGroup,%20android.os.Bundle%29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Fragment.html#onStop%28%29" TargetMode="External"/><Relationship Id="rId2" Type="http://schemas.openxmlformats.org/officeDocument/2006/relationships/hyperlink" Target="http://developer.android.com/reference/android/app/Fragment.html#onPause%28%2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reference/android/app/Fragment.html#onDetach%28%29" TargetMode="External"/><Relationship Id="rId5" Type="http://schemas.openxmlformats.org/officeDocument/2006/relationships/hyperlink" Target="http://developer.android.com/reference/android/app/Fragment.html#onDestroy%28%29" TargetMode="External"/><Relationship Id="rId4" Type="http://schemas.openxmlformats.org/officeDocument/2006/relationships/hyperlink" Target="http://developer.android.com/reference/android/app/Fragment.html#onDestroyView%28%29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ndroid/android_button_control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android/android_datepicker_control.htm" TargetMode="External"/><Relationship Id="rId2" Type="http://schemas.openxmlformats.org/officeDocument/2006/relationships/hyperlink" Target="https://www.tutorialspoint.com/android/android_timepicker_control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UID Essentials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- III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Unit-III Android UID Essentials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202871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078E-74C5-49E7-8FCD-D7FEA1C4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TimePicker</a:t>
            </a:r>
            <a:r>
              <a:rPr lang="en-US" dirty="0"/>
              <a:t>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32314B-83AF-4DC8-803A-FF24743BF2E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256" y="1379047"/>
            <a:ext cx="2753518" cy="489514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8079F-1B7C-46AE-BC66-54F65D65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Unit-II Android UID Essentials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41236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F6AB2-8D69-4271-9FC9-042D5C2C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Unit-II Android UID Essentials                         by Prof. J. Christy Jackson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A0986-AF95-4553-AB27-0F35A85C712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990600" y="152400"/>
            <a:ext cx="8153400" cy="5943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public class </a:t>
            </a:r>
            <a:r>
              <a:rPr lang="en-US" sz="2400" dirty="0" err="1"/>
              <a:t>MainActivity</a:t>
            </a:r>
            <a:r>
              <a:rPr lang="en-US" sz="2400" dirty="0"/>
              <a:t> extends Activity {</a:t>
            </a:r>
          </a:p>
          <a:p>
            <a:pPr marL="0" indent="0">
              <a:buNone/>
            </a:pPr>
            <a:r>
              <a:rPr lang="en-US" sz="2400" dirty="0"/>
              <a:t>   private </a:t>
            </a:r>
            <a:r>
              <a:rPr lang="en-US" sz="2400" dirty="0" err="1"/>
              <a:t>TimePicker</a:t>
            </a:r>
            <a:r>
              <a:rPr lang="en-US" sz="2400" dirty="0"/>
              <a:t> timePicker1;</a:t>
            </a:r>
          </a:p>
          <a:p>
            <a:pPr marL="0" indent="0">
              <a:buNone/>
            </a:pPr>
            <a:r>
              <a:rPr lang="en-US" sz="2400" dirty="0"/>
              <a:t>   private </a:t>
            </a:r>
            <a:r>
              <a:rPr lang="en-US" sz="2400" dirty="0" err="1"/>
              <a:t>TextView</a:t>
            </a:r>
            <a:r>
              <a:rPr lang="en-US" sz="2400" dirty="0"/>
              <a:t> time;</a:t>
            </a:r>
          </a:p>
          <a:p>
            <a:pPr marL="0" indent="0">
              <a:buNone/>
            </a:pPr>
            <a:r>
              <a:rPr lang="en-US" sz="2400" dirty="0"/>
              <a:t>   private Calendar </a:t>
            </a:r>
            <a:r>
              <a:rPr lang="en-US" sz="2400" dirty="0" err="1"/>
              <a:t>calendar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private String format = "";</a:t>
            </a:r>
          </a:p>
          <a:p>
            <a:pPr marL="0" indent="0">
              <a:buNone/>
            </a:pPr>
            <a:r>
              <a:rPr lang="en-US" sz="2400" dirty="0"/>
              <a:t>   @Override</a:t>
            </a:r>
          </a:p>
          <a:p>
            <a:pPr marL="0" indent="0">
              <a:buNone/>
            </a:pPr>
            <a:r>
              <a:rPr lang="en-US" sz="2400" dirty="0"/>
              <a:t>   protected void </a:t>
            </a:r>
            <a:r>
              <a:rPr lang="en-US" sz="2400" dirty="0" err="1"/>
              <a:t>onCreate</a:t>
            </a:r>
            <a:r>
              <a:rPr lang="en-US" sz="2400" dirty="0"/>
              <a:t>(Bundle </a:t>
            </a:r>
            <a:r>
              <a:rPr lang="en-US" sz="2400" dirty="0" err="1"/>
              <a:t>savedInstanceState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super.onCreate</a:t>
            </a:r>
            <a:r>
              <a:rPr lang="en-US" sz="2400" dirty="0"/>
              <a:t>(</a:t>
            </a:r>
            <a:r>
              <a:rPr lang="en-US" sz="2400" dirty="0" err="1"/>
              <a:t>savedInstanceState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setContentView</a:t>
            </a:r>
            <a:r>
              <a:rPr lang="en-US" sz="2400" dirty="0"/>
              <a:t>(</a:t>
            </a:r>
            <a:r>
              <a:rPr lang="en-US" sz="2400" dirty="0" err="1"/>
              <a:t>R.layout.activity_main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   timePicker1 = (</a:t>
            </a:r>
            <a:r>
              <a:rPr lang="en-US" sz="2400" dirty="0" err="1"/>
              <a:t>TimePicker</a:t>
            </a:r>
            <a:r>
              <a:rPr lang="en-US" sz="2400" dirty="0"/>
              <a:t>) </a:t>
            </a:r>
            <a:r>
              <a:rPr lang="en-US" sz="2400" dirty="0" err="1"/>
              <a:t>findViewById</a:t>
            </a:r>
            <a:r>
              <a:rPr lang="en-US" sz="2400" dirty="0"/>
              <a:t>(R.id.timePicker1);</a:t>
            </a:r>
          </a:p>
          <a:p>
            <a:pPr marL="0" indent="0">
              <a:buNone/>
            </a:pPr>
            <a:r>
              <a:rPr lang="en-US" sz="2400" dirty="0"/>
              <a:t>      time = (</a:t>
            </a:r>
            <a:r>
              <a:rPr lang="en-US" sz="2400" dirty="0" err="1"/>
              <a:t>TextView</a:t>
            </a:r>
            <a:r>
              <a:rPr lang="en-US" sz="2400" dirty="0"/>
              <a:t>) </a:t>
            </a:r>
            <a:r>
              <a:rPr lang="en-US" sz="2400" dirty="0" err="1"/>
              <a:t>findViewById</a:t>
            </a:r>
            <a:r>
              <a:rPr lang="en-US" sz="2400" dirty="0"/>
              <a:t>(R.id.textView1);</a:t>
            </a:r>
          </a:p>
          <a:p>
            <a:pPr marL="0" indent="0">
              <a:buNone/>
            </a:pPr>
            <a:r>
              <a:rPr lang="en-US" sz="2400" dirty="0"/>
              <a:t>      calendar = </a:t>
            </a:r>
            <a:r>
              <a:rPr lang="en-US" sz="2400" dirty="0" err="1"/>
              <a:t>Calendar.getInstance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      int hour = </a:t>
            </a:r>
            <a:r>
              <a:rPr lang="en-US" sz="2400" dirty="0" err="1"/>
              <a:t>calendar.get</a:t>
            </a:r>
            <a:r>
              <a:rPr lang="en-US" sz="2400" dirty="0"/>
              <a:t>(</a:t>
            </a:r>
            <a:r>
              <a:rPr lang="en-US" sz="2400" dirty="0" err="1"/>
              <a:t>Calendar.HOUR_OF_DAY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  int min = </a:t>
            </a:r>
            <a:r>
              <a:rPr lang="en-US" sz="2400" dirty="0" err="1"/>
              <a:t>calendar.get</a:t>
            </a:r>
            <a:r>
              <a:rPr lang="en-US" sz="2400" dirty="0"/>
              <a:t>(</a:t>
            </a:r>
            <a:r>
              <a:rPr lang="en-US" sz="2400" dirty="0" err="1"/>
              <a:t>Calendar.MINUTE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showTime</a:t>
            </a:r>
            <a:r>
              <a:rPr lang="en-US" sz="2400" dirty="0"/>
              <a:t>(hour, min);  }</a:t>
            </a:r>
          </a:p>
        </p:txBody>
      </p:sp>
    </p:spTree>
    <p:extLst>
      <p:ext uri="{BB962C8B-B14F-4D97-AF65-F5344CB8AC3E}">
        <p14:creationId xmlns:p14="http://schemas.microsoft.com/office/powerpoint/2010/main" val="4286745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EE093-0549-4113-B6EB-D22F5849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Unit-II Android UID Essentials                         by Prof. J. Christy Jackson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6D1B3-470D-47F9-8710-472E03AF114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990600" y="152400"/>
            <a:ext cx="8153400" cy="5943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public void </a:t>
            </a:r>
            <a:r>
              <a:rPr lang="en-US" sz="2400" dirty="0" err="1"/>
              <a:t>showTime</a:t>
            </a:r>
            <a:r>
              <a:rPr lang="en-US" sz="2400" dirty="0"/>
              <a:t>(int hour, int min) {</a:t>
            </a:r>
          </a:p>
          <a:p>
            <a:pPr marL="0" indent="0">
              <a:buNone/>
            </a:pPr>
            <a:r>
              <a:rPr lang="en-US" sz="2400" dirty="0"/>
              <a:t>      if (hour == 0) {</a:t>
            </a:r>
          </a:p>
          <a:p>
            <a:pPr marL="0" indent="0">
              <a:buNone/>
            </a:pPr>
            <a:r>
              <a:rPr lang="en-US" sz="2400" dirty="0"/>
              <a:t>         hour += 12;</a:t>
            </a:r>
          </a:p>
          <a:p>
            <a:pPr marL="0" indent="0">
              <a:buNone/>
            </a:pPr>
            <a:r>
              <a:rPr lang="en-US" sz="2400" dirty="0"/>
              <a:t>         format = "AM";</a:t>
            </a:r>
          </a:p>
          <a:p>
            <a:pPr marL="0" indent="0">
              <a:buNone/>
            </a:pPr>
            <a:r>
              <a:rPr lang="en-US" sz="2400" dirty="0"/>
              <a:t>      } else if (hour == 12) {</a:t>
            </a:r>
          </a:p>
          <a:p>
            <a:pPr marL="0" indent="0">
              <a:buNone/>
            </a:pPr>
            <a:r>
              <a:rPr lang="en-US" sz="2400" dirty="0"/>
              <a:t>         format = "PM";</a:t>
            </a:r>
          </a:p>
          <a:p>
            <a:pPr marL="0" indent="0">
              <a:buNone/>
            </a:pPr>
            <a:r>
              <a:rPr lang="en-US" sz="2400" dirty="0"/>
              <a:t>      } else if (hour &gt; 12) {</a:t>
            </a:r>
          </a:p>
          <a:p>
            <a:pPr marL="0" indent="0">
              <a:buNone/>
            </a:pPr>
            <a:r>
              <a:rPr lang="en-US" sz="2400" dirty="0"/>
              <a:t>         hour -= 12;</a:t>
            </a:r>
          </a:p>
          <a:p>
            <a:pPr marL="0" indent="0">
              <a:buNone/>
            </a:pPr>
            <a:r>
              <a:rPr lang="en-US" sz="2400" dirty="0"/>
              <a:t>         format = "PM";</a:t>
            </a:r>
          </a:p>
          <a:p>
            <a:pPr marL="0" indent="0">
              <a:buNone/>
            </a:pPr>
            <a:r>
              <a:rPr lang="en-US" sz="2400" dirty="0"/>
              <a:t>      } else {</a:t>
            </a:r>
          </a:p>
          <a:p>
            <a:pPr marL="0" indent="0">
              <a:buNone/>
            </a:pPr>
            <a:r>
              <a:rPr lang="en-US" sz="2400" dirty="0"/>
              <a:t>         format = "AM";  }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time.setText</a:t>
            </a:r>
            <a:r>
              <a:rPr lang="en-US" sz="2400" dirty="0"/>
              <a:t>(new StringBuilder().append(hour).append(" : ").append(min)</a:t>
            </a:r>
          </a:p>
          <a:p>
            <a:pPr marL="0" indent="0">
              <a:buNone/>
            </a:pPr>
            <a:r>
              <a:rPr lang="en-US" sz="2400" dirty="0"/>
              <a:t>      .append(" ").append(format));  }}</a:t>
            </a:r>
          </a:p>
        </p:txBody>
      </p:sp>
    </p:spTree>
    <p:extLst>
      <p:ext uri="{BB962C8B-B14F-4D97-AF65-F5344CB8AC3E}">
        <p14:creationId xmlns:p14="http://schemas.microsoft.com/office/powerpoint/2010/main" val="4244241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632DE-C818-411B-98AD-1B4ABFF0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Unit-II Android UID Essentials                         by Prof. J. Christy Jackson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E9897-D929-4140-A740-639C1F35275E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990600" y="1600200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public void </a:t>
            </a:r>
            <a:r>
              <a:rPr lang="en-US" dirty="0" err="1"/>
              <a:t>setTime</a:t>
            </a:r>
            <a:r>
              <a:rPr lang="en-US" dirty="0"/>
              <a:t>(View view) {</a:t>
            </a:r>
          </a:p>
          <a:p>
            <a:pPr marL="0" indent="0">
              <a:buNone/>
            </a:pPr>
            <a:r>
              <a:rPr lang="en-US" dirty="0"/>
              <a:t>      int hour = timePicker1.getCurrentHour();</a:t>
            </a:r>
          </a:p>
          <a:p>
            <a:pPr marL="0" indent="0">
              <a:buNone/>
            </a:pPr>
            <a:r>
              <a:rPr lang="en-US" dirty="0"/>
              <a:t>      int min = timePicker1.getCurrentMinute();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showTime</a:t>
            </a:r>
            <a:r>
              <a:rPr lang="en-US" dirty="0"/>
              <a:t>(hour, min);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44110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CECA-9B25-4796-B78D-498E4CB2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CAT-1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18E2F-5189-44B6-B259-C1C97382177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Read all the questions very carefully</a:t>
            </a:r>
          </a:p>
          <a:p>
            <a:r>
              <a:rPr lang="en-US" dirty="0"/>
              <a:t>Write all the answers to the question asked</a:t>
            </a:r>
          </a:p>
          <a:p>
            <a:r>
              <a:rPr lang="en-US" dirty="0"/>
              <a:t>5 questions each carrying 10 marks</a:t>
            </a:r>
          </a:p>
          <a:p>
            <a:r>
              <a:rPr lang="en-US" dirty="0"/>
              <a:t>If program is required write the program</a:t>
            </a:r>
          </a:p>
          <a:p>
            <a:r>
              <a:rPr lang="en-US" dirty="0"/>
              <a:t>If snippets of code is required write the code and explanation</a:t>
            </a:r>
          </a:p>
          <a:p>
            <a:r>
              <a:rPr lang="en-US" dirty="0"/>
              <a:t>Draw diagrams wherever necessary</a:t>
            </a:r>
          </a:p>
          <a:p>
            <a:r>
              <a:rPr lang="en-US" dirty="0"/>
              <a:t>Try to answer the questions in order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5D08D-141C-4E9C-BB2C-72BE8FB6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Unit-II Android UID Essentials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3758304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13EBFC-635A-4A90-A1A1-7CD8F0ECE0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05D074-30D1-4550-B549-EDF23366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Designing for Multiple Web browser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1C326-5C3F-4291-AB0A-081D3EC0984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Unit-II Android UID Essentials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727638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Multiple Web browser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Designing and developing for multiple mobile browsers simultaneously is a challenge, but not an impossibility. </a:t>
            </a:r>
          </a:p>
          <a:p>
            <a:r>
              <a:rPr lang="en-US" sz="2800" dirty="0"/>
              <a:t>It requires looking at your designs and code from many contexts, and being able to visualize how it will be rendered on a variety of devices in your head, as you lay down code.</a:t>
            </a:r>
          </a:p>
          <a:p>
            <a:r>
              <a:rPr lang="en-US" sz="2800" dirty="0"/>
              <a:t>For example, you are creating the markup and styles for a desktop site that has to support Internet Explorer 6, which has very quirky support for web standards techniques.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Unit-II Android UID Essentials                         by Prof. J. Christy Jackson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82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Progressive Enhancement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Progressive enhancement </a:t>
            </a:r>
            <a:r>
              <a:rPr lang="en-US" sz="3200" dirty="0"/>
              <a:t>is the practice of using web techniques in a layered fashion to allow anyone with any web browser to access your content, regardless of its capabilities. </a:t>
            </a:r>
          </a:p>
          <a:p>
            <a:r>
              <a:rPr lang="en-US" sz="3200" dirty="0"/>
              <a:t>This means that you are creating not just one ideal experience, but multiple less-ideal experiences, depending on who views it, also called </a:t>
            </a:r>
            <a:r>
              <a:rPr lang="en-US" sz="3200" i="1" dirty="0"/>
              <a:t>graceful degradation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Unit-II Android UID Essentials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484420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Progressive Enhancement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Unit-II Android UID Essentials                         by Prof. J. Christy Jackson</a:t>
            </a:r>
          </a:p>
        </p:txBody>
      </p:sp>
      <p:pic>
        <p:nvPicPr>
          <p:cNvPr id="1026" name="Picture 2" descr="G:\Fall2015\MADD\Images\progressive enhancem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7924800" cy="4124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9527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Progressive Enhancement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Our </a:t>
            </a:r>
            <a:r>
              <a:rPr lang="en-US" sz="2800" dirty="0" err="1"/>
              <a:t>unstyled</a:t>
            </a:r>
            <a:r>
              <a:rPr lang="en-US" sz="2800" dirty="0"/>
              <a:t> experience or markup viewed in its rendered form is at the center. We can assume that all devices can show at least this level of presentation.</a:t>
            </a:r>
          </a:p>
          <a:p>
            <a:r>
              <a:rPr lang="en-US" sz="2800" dirty="0"/>
              <a:t>Next, we add basic styling techniques for our lowest common denominator devices that support both our markup plus very basic styling techniques. </a:t>
            </a:r>
          </a:p>
          <a:p>
            <a:r>
              <a:rPr lang="en-US" sz="2800" dirty="0"/>
              <a:t>We continue to add layers until we reach the best possible experience on the outside.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Unit-II Android UID Essentials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161532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6BE7-0F8E-4F5A-B29C-21D171D5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UI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8C664-6BA7-45B1-85DE-9272EEF6C29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basic building block for user interface is a </a:t>
            </a:r>
            <a:r>
              <a:rPr lang="en-US" b="1" dirty="0"/>
              <a:t>View</a:t>
            </a:r>
            <a:r>
              <a:rPr lang="en-US" dirty="0"/>
              <a:t> object which is created from the View class and occupies a rectangular area on the screen and is responsible for drawing and event handling. </a:t>
            </a:r>
          </a:p>
          <a:p>
            <a:r>
              <a:rPr lang="en-US" dirty="0"/>
              <a:t>View is the base class for widgets, which are used to create interactive UI components like buttons, text fields, etc.</a:t>
            </a:r>
          </a:p>
          <a:p>
            <a:r>
              <a:rPr lang="en-US" dirty="0"/>
              <a:t>The </a:t>
            </a:r>
            <a:r>
              <a:rPr lang="en-US" b="1" dirty="0" err="1"/>
              <a:t>ViewGroup</a:t>
            </a:r>
            <a:r>
              <a:rPr lang="en-US" dirty="0"/>
              <a:t> is a subclass of </a:t>
            </a:r>
            <a:r>
              <a:rPr lang="en-US" b="1" dirty="0"/>
              <a:t>View</a:t>
            </a:r>
            <a:r>
              <a:rPr lang="en-US" dirty="0"/>
              <a:t> and provides invisible container that hold other Views or other </a:t>
            </a:r>
            <a:r>
              <a:rPr lang="en-US" dirty="0" err="1"/>
              <a:t>ViewGroups</a:t>
            </a:r>
            <a:r>
              <a:rPr lang="en-US" dirty="0"/>
              <a:t> and define their layout properties.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3790-D41D-4FBA-9B26-ECD54CD0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Unit-II Android UID Essentials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1442033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Progressive Enhancement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It should be noted that you can add a desktop layer to your site using progressive enhancement.</a:t>
            </a:r>
          </a:p>
          <a:p>
            <a:r>
              <a:rPr lang="en-US" sz="3200" dirty="0"/>
              <a:t> There is absolutely nothing wrong with this approach, because you built the desktop layer on top of a layer designed for the mobile context.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Unit-II Android UID Essentials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2131809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problems arise when you go the other way around, starting with the desktop and trying to create a useful mobile experience from it. </a:t>
            </a:r>
          </a:p>
          <a:p>
            <a:r>
              <a:rPr lang="en-US" sz="3200" dirty="0"/>
              <a:t>Nine times out of ten, you end up with an awkward, barely useful version of your site that is both slow and expensive to load.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Unit-II Android UID Essentials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1401697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Mobile Progressive Enhancement Techniques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Regardless of how advanced browsers have become, I still employ these five techniques for every mobile project</a:t>
            </a:r>
          </a:p>
          <a:p>
            <a:pPr lvl="1"/>
            <a:r>
              <a:rPr lang="en-US" sz="3200" dirty="0"/>
              <a:t>Always code your markup semantically. keep a live preview window open so that I can see the rendered page as you code. </a:t>
            </a:r>
          </a:p>
          <a:p>
            <a:pPr lvl="1"/>
            <a:r>
              <a:rPr lang="en-US" sz="3200" dirty="0"/>
              <a:t>Have a device plan. Know which device classes you intend to support before you start to code. This will influence how you code your pages.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Unit-II Android UID Essentials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3546165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Mobile Progressive Enhancement Techniques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/>
              <a:t>Have both your lowest common denominator devices and your high-end device designs before you begin to code. Try to visualize a way to create both versions from one code base.</a:t>
            </a:r>
          </a:p>
          <a:p>
            <a:pPr algn="just"/>
            <a:r>
              <a:rPr lang="en-US" sz="2800" dirty="0"/>
              <a:t>Test on different mobile devices from the beginning to the end to ensure that your incremental work will display correctly in the intended devices.</a:t>
            </a:r>
          </a:p>
          <a:p>
            <a:pPr algn="just"/>
            <a:r>
              <a:rPr lang="en-US" sz="2800" dirty="0"/>
              <a:t>If you plan to add a desktop layer, always create the mobile version first.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Unit-II Android UID Essentials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826641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E4FCB8-65BD-40F4-A291-BA528E925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9B39A58-F34C-4A7D-9339-37E061B7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Multiple Displays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7F8A2-FB95-48E2-BD98-06B4C2F151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Unit-II Android UID Essentials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3936426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Multiple Displays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/>
              <a:t>It is both a design and development dilemma, but if you ask any mobile designer, it is quite a painful headache.</a:t>
            </a:r>
          </a:p>
          <a:p>
            <a:pPr algn="just"/>
            <a:r>
              <a:rPr lang="en-US" sz="2400" dirty="0"/>
              <a:t> When trying to design and develop a mobile experience, you have to remember that your design might be viewed on a small 120-pixel screen, common on most lower-end phones, or on a 320-pixel screen common to most smart phones.	</a:t>
            </a:r>
          </a:p>
          <a:p>
            <a:pPr algn="just"/>
            <a:r>
              <a:rPr lang="en-US" sz="2400" dirty="0"/>
              <a:t> Depending on the type of devices you plan to support, it is entirely possible that it could be viewed on larger screens; many </a:t>
            </a:r>
            <a:r>
              <a:rPr lang="en-US" sz="2400" dirty="0" err="1"/>
              <a:t>smartphones</a:t>
            </a:r>
            <a:r>
              <a:rPr lang="en-US" sz="2400" dirty="0"/>
              <a:t> now can be rotated to landscape mode, increasing the view to 480 pixels.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Unit-II Android UID Essentials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3534737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Fixed versus fluid designs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447800"/>
            <a:ext cx="7848600" cy="4495800"/>
          </a:xfrm>
        </p:spPr>
        <p:txBody>
          <a:bodyPr>
            <a:noAutofit/>
          </a:bodyPr>
          <a:lstStyle/>
          <a:p>
            <a:r>
              <a:rPr lang="en-US" sz="2400" dirty="0"/>
              <a:t>Traditionally, in the mobile industry developers have opted for fixed-width designs over fluid, or percentage-based, stretchable designs. </a:t>
            </a:r>
          </a:p>
          <a:p>
            <a:r>
              <a:rPr lang="en-US" sz="2400" dirty="0"/>
              <a:t>Fixed-width has provided slightly more reliable rendering across devices in the past; however, the problem with fixed-width design is that it might limit the viewable content when viewed on larger screens. </a:t>
            </a:r>
          </a:p>
          <a:p>
            <a:r>
              <a:rPr lang="en-US" sz="2400" dirty="0"/>
              <a:t>We are seeing a trend toward larger screens as well as the inclusion of orientation switching in device browsers. </a:t>
            </a:r>
          </a:p>
          <a:p>
            <a:r>
              <a:rPr lang="en-US" sz="2400" dirty="0"/>
              <a:t>Therefore, I recommend that you make all designs fluid by default, unless you are targeting a device that you specifically know has issues rendering a fluid design.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Unit-II Android UID Essentials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4154059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Single-column versus multiple-column layouts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mobile screens get larger, does that mean we can start to use multicolumn layouts? For example, should you use sidebars or vertical navigation areas?</a:t>
            </a:r>
          </a:p>
          <a:p>
            <a:r>
              <a:rPr lang="en-US" dirty="0"/>
              <a:t>There are historical, technical reasons why you might not want to employ a multicolumn layout on a lower-end device:</a:t>
            </a:r>
          </a:p>
          <a:p>
            <a:r>
              <a:rPr lang="en-US" dirty="0"/>
              <a:t>poor support for positioning or floats, not to mention that these devices typically have smaller screens, where two columns would make the page cluttered are just a couple of examples.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Unit-II Android UID Essentials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2510372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B684B7-CDBF-4636-934A-922C248F8F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28701D-AAE4-44B5-B25D-79720B64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Multiple Devices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10999-0B39-41D5-8E5F-78FD144D59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Unit-II Android UID Essentials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3533822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Adapting to Devices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devices can be vastly different from each other</a:t>
            </a:r>
          </a:p>
          <a:p>
            <a:r>
              <a:rPr lang="en-US" dirty="0"/>
              <a:t>It would be easy if different devices simply supported different attributes—one supports CSS3 and one doesn’t. </a:t>
            </a:r>
          </a:p>
          <a:p>
            <a:r>
              <a:rPr lang="en-US" dirty="0"/>
              <a:t>But it isn’t that easy. </a:t>
            </a:r>
          </a:p>
          <a:p>
            <a:r>
              <a:rPr lang="en-US" dirty="0"/>
              <a:t>One device might support CSS3 and another device might support CSS3 poorly—or worse, incorrectly.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Unit-II Android UID Essentials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246079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0E53-DB2E-4833-BE82-959D4E13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91D71-4B52-4B0D-81C3-62CC1624B5B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Linear Layout</a:t>
            </a:r>
          </a:p>
          <a:p>
            <a:pPr marL="0" indent="0">
              <a:buNone/>
            </a:pPr>
            <a:r>
              <a:rPr lang="en-US" sz="2800" dirty="0" err="1"/>
              <a:t>LinearLayout</a:t>
            </a:r>
            <a:r>
              <a:rPr lang="en-US" sz="2800" dirty="0"/>
              <a:t> is a view group that aligns all children in a single direction, vertically or horizontally.</a:t>
            </a:r>
          </a:p>
          <a:p>
            <a:r>
              <a:rPr lang="en-US" sz="2800" dirty="0"/>
              <a:t>Relative Layout</a:t>
            </a:r>
          </a:p>
          <a:p>
            <a:pPr marL="0" indent="0">
              <a:buNone/>
            </a:pPr>
            <a:r>
              <a:rPr lang="en-US" sz="2800" dirty="0" err="1"/>
              <a:t>RelativeLayout</a:t>
            </a:r>
            <a:r>
              <a:rPr lang="en-US" sz="2800" dirty="0"/>
              <a:t> is a view group that displays child views in relative positions.</a:t>
            </a:r>
          </a:p>
          <a:p>
            <a:r>
              <a:rPr lang="en-US" sz="2800" dirty="0"/>
              <a:t>Table Layout</a:t>
            </a:r>
          </a:p>
          <a:p>
            <a:pPr marL="0" indent="0">
              <a:buNone/>
            </a:pPr>
            <a:r>
              <a:rPr lang="en-US" sz="2800" dirty="0" err="1"/>
              <a:t>TableLayout</a:t>
            </a:r>
            <a:r>
              <a:rPr lang="en-US" sz="2800" dirty="0"/>
              <a:t> is a view that groups views into rows and columns.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998EF-9507-4C88-A98C-C97B318F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Unit-II Android UID Essentials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3358434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Strategy #1: Do Nothing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Our first of four </a:t>
            </a:r>
            <a:r>
              <a:rPr lang="en-US" sz="2400" dirty="0" err="1"/>
              <a:t>multiserving</a:t>
            </a:r>
            <a:r>
              <a:rPr lang="en-US" sz="2400" dirty="0"/>
              <a:t> strategies is to simply do nothing, or rather to wait for the technology to adapt to our principles—which actually isn’t as foolish as it might sound</a:t>
            </a:r>
          </a:p>
          <a:p>
            <a:pPr fontAlgn="base"/>
            <a:r>
              <a:rPr lang="en-US" sz="2400" dirty="0"/>
              <a:t>Initially, the W3C defined One Web this way:</a:t>
            </a:r>
          </a:p>
          <a:p>
            <a:pPr lvl="1" fontAlgn="base"/>
            <a:r>
              <a:rPr lang="en-US" sz="2400" i="1" dirty="0"/>
              <a:t>One Web means making the same information and services available to users irrespective of the device they are using.</a:t>
            </a:r>
          </a:p>
          <a:p>
            <a:r>
              <a:rPr lang="en-US" sz="2400" dirty="0"/>
              <a:t>In other words, content should be published once and the device should be smart enough to know what to render; effectively, we wouldn’t need to do anything more than ensure that our content meets the content standards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Unit-II Android UID Essentials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2984318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Strategy #2: Progressive Enhancement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technique of using web techniques in a layered fashion to allow anyone with any web browser to access your content, regardless of the browser’s capabilities. This is actually our second </a:t>
            </a:r>
            <a:r>
              <a:rPr lang="en-US" dirty="0" err="1"/>
              <a:t>multiserving</a:t>
            </a:r>
            <a:r>
              <a:rPr lang="en-US" dirty="0"/>
              <a:t> strategy.</a:t>
            </a:r>
          </a:p>
          <a:p>
            <a:r>
              <a:rPr lang="en-US" dirty="0"/>
              <a:t>Though progressive enhancement is normally thought of as a development strategy, it can also be used as an adaptation strategy as well, going through each of the three steps of </a:t>
            </a:r>
            <a:r>
              <a:rPr lang="en-US" dirty="0" err="1"/>
              <a:t>multiserving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Unit-II Android UID Essentials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638551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Strategy #2: Progressive Enhancement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Unit-II Android UID Essentials                         by Prof. J. Christy Jackson</a:t>
            </a:r>
          </a:p>
        </p:txBody>
      </p:sp>
      <p:pic>
        <p:nvPicPr>
          <p:cNvPr id="1026" name="Picture 2" descr="G:\Fall2015\MADD\Images\strat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7543800" cy="4728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7566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Strategy #3: Device Targeting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calling out specific devices by class or model and delivering an experience designed with that device in mind.</a:t>
            </a:r>
          </a:p>
          <a:p>
            <a:r>
              <a:rPr lang="en-US" dirty="0"/>
              <a:t>In this strategy, we don’t assume that browsers are trustworthy enough to get to where they need to be. Therefore, in this strategy, the first step of </a:t>
            </a:r>
            <a:r>
              <a:rPr lang="en-US" dirty="0" err="1"/>
              <a:t>multiserving</a:t>
            </a:r>
            <a:r>
              <a:rPr lang="en-US" dirty="0"/>
              <a:t> is to reliably detect the device.</a:t>
            </a:r>
          </a:p>
          <a:p>
            <a:r>
              <a:rPr lang="en-US" dirty="0"/>
              <a:t>Settings – &gt; About Phone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Unit-II Android UID Essentials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786917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Strategy #4: Full Adaptation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making extremely unique mobile experiences based on the device that is requesting the content—almost always dynamically.</a:t>
            </a:r>
          </a:p>
          <a:p>
            <a:r>
              <a:rPr lang="en-US" dirty="0"/>
              <a:t> Like the other </a:t>
            </a:r>
            <a:r>
              <a:rPr lang="en-US" dirty="0" err="1"/>
              <a:t>multiserving</a:t>
            </a:r>
            <a:r>
              <a:rPr lang="en-US" dirty="0"/>
              <a:t> strategies, it starts with detecting the device that is requesting content and matching that to a valid </a:t>
            </a:r>
            <a:r>
              <a:rPr lang="en-US" dirty="0">
                <a:solidFill>
                  <a:srgbClr val="FF0000"/>
                </a:solidFill>
              </a:rPr>
              <a:t>user-agent string</a:t>
            </a:r>
            <a:r>
              <a:rPr lang="en-US" dirty="0"/>
              <a:t>; then the system outputs markup, styles, and images generated exclusively for that device.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Unit-II Android UID Essentials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2893570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Strategy #4: Full Adaptation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say, for example, that we want to support 20 devices across multiple operators. These devices carry browsers that range from Class A to Class D, each with different screen sizes and device capabilities. Using a full adaptation strategy, we detect, adapt, and render, but then we take it a step further. For each request, we detect each of those device’s user-agent strings against our device database and then dynamically adapt our base templates to suit that device class and render to the device.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Unit-II Android UID Essentials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1414895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Domain Do I Use?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Ideally, the user should have to enter only your primary URL—for example, domain.com—and your </a:t>
            </a:r>
            <a:r>
              <a:rPr lang="en-US" dirty="0" err="1"/>
              <a:t>multiserving</a:t>
            </a:r>
            <a:r>
              <a:rPr lang="en-US" dirty="0"/>
              <a:t> system should route him to the appropriate experience for his device and context. </a:t>
            </a:r>
          </a:p>
          <a:p>
            <a:r>
              <a:rPr lang="en-US" dirty="0"/>
              <a:t>The most common method is to prefix your site domain with a </a:t>
            </a:r>
            <a:r>
              <a:rPr lang="en-US" dirty="0" err="1"/>
              <a:t>subdomain</a:t>
            </a:r>
            <a:r>
              <a:rPr lang="en-US" dirty="0"/>
              <a:t> called “m”—for example, </a:t>
            </a:r>
            <a:r>
              <a:rPr lang="en-US" i="1" dirty="0"/>
              <a:t>m.your-domain-name.com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Unit-II Android UID Essentials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12761992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9C5C-63F0-46A8-BD71-351A4A480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Assignment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597F6-E7D3-4271-99B9-1D19F983747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Topic: Fragments Lifecycle</a:t>
            </a:r>
          </a:p>
          <a:p>
            <a:r>
              <a:rPr lang="en-US" dirty="0"/>
              <a:t>Last Date: 24/01/2019</a:t>
            </a:r>
          </a:p>
          <a:p>
            <a:r>
              <a:rPr lang="en-US" dirty="0"/>
              <a:t>Submission in Edmodo</a:t>
            </a:r>
          </a:p>
          <a:p>
            <a:r>
              <a:rPr lang="en-US" dirty="0"/>
              <a:t>Marks: 10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A8E1C-2943-4B05-9B75-43FDAF0D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Unit-II Android UID Essentials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444901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239CF5BE-9429-4E79-AD91-EDC6E9C3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8153400" cy="990600"/>
          </a:xfrm>
        </p:spPr>
        <p:txBody>
          <a:bodyPr/>
          <a:lstStyle/>
          <a:p>
            <a:r>
              <a:rPr lang="en-US" altLang="en-US"/>
              <a:t>Fragment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B5B0CBBB-CBEC-468C-A445-DAE2D48ED97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4838" y="1295400"/>
            <a:ext cx="8153400" cy="4495800"/>
          </a:xfrm>
        </p:spPr>
        <p:txBody>
          <a:bodyPr/>
          <a:lstStyle/>
          <a:p>
            <a:r>
              <a:rPr lang="en-US" altLang="en-US" sz="2400"/>
              <a:t>An activity is a container for views</a:t>
            </a:r>
          </a:p>
          <a:p>
            <a:r>
              <a:rPr lang="en-US" altLang="en-US" sz="2400"/>
              <a:t>When you have a larger screen device than a phone –like a tablet it can look too simple to use phone interface  here.</a:t>
            </a:r>
          </a:p>
          <a:p>
            <a:r>
              <a:rPr lang="en-US" altLang="en-US" sz="2400">
                <a:sym typeface="Wingdings" panose="05000000000000000000" pitchFamily="2" charset="2"/>
              </a:rPr>
              <a:t> Fragments</a:t>
            </a:r>
          </a:p>
          <a:p>
            <a:pPr lvl="2"/>
            <a:r>
              <a:rPr lang="en-US" altLang="en-US" sz="1800">
                <a:sym typeface="Wingdings" panose="05000000000000000000" pitchFamily="2" charset="2"/>
              </a:rPr>
              <a:t>Mini-activities, each with its own set of views</a:t>
            </a:r>
          </a:p>
          <a:p>
            <a:pPr lvl="2"/>
            <a:r>
              <a:rPr lang="en-US" altLang="en-US" sz="1800">
                <a:sym typeface="Wingdings" panose="05000000000000000000" pitchFamily="2" charset="2"/>
              </a:rPr>
              <a:t>One or more fragments can be embedded in an Activity</a:t>
            </a:r>
          </a:p>
          <a:p>
            <a:pPr lvl="2"/>
            <a:r>
              <a:rPr lang="en-US" altLang="en-US" sz="1800">
                <a:sym typeface="Wingdings" panose="05000000000000000000" pitchFamily="2" charset="2"/>
              </a:rPr>
              <a:t>You can do this dynamically as a function of the device type (tablet or not) or orientation</a:t>
            </a:r>
          </a:p>
          <a:p>
            <a:pPr lvl="2"/>
            <a:r>
              <a:rPr lang="en-US" altLang="en-US" sz="1800">
                <a:sym typeface="Wingdings" panose="05000000000000000000" pitchFamily="2" charset="2"/>
              </a:rPr>
              <a:t>ALSO, you can reuse fragments --- like reuse of mini interfaces</a:t>
            </a:r>
            <a:endParaRPr lang="en-US" altLang="en-US" sz="1800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14340" name="AutoShape 5" descr="Image result for android fragments">
            <a:extLst>
              <a:ext uri="{FF2B5EF4-FFF2-40B4-BE49-F238E27FC236}">
                <a16:creationId xmlns:a16="http://schemas.microsoft.com/office/drawing/2014/main" id="{BA3D80E8-ACE9-409A-9FBF-5D466B784F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63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1" name="AutoShape 7" descr="Image result for android fragments">
            <a:extLst>
              <a:ext uri="{FF2B5EF4-FFF2-40B4-BE49-F238E27FC236}">
                <a16:creationId xmlns:a16="http://schemas.microsoft.com/office/drawing/2014/main" id="{0C9CA5DC-4E5A-4093-BEEE-55C7C57788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363" y="158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2" name="AutoShape 9" descr="Image result for android fragments">
            <a:extLst>
              <a:ext uri="{FF2B5EF4-FFF2-40B4-BE49-F238E27FC236}">
                <a16:creationId xmlns:a16="http://schemas.microsoft.com/office/drawing/2014/main" id="{E22018A7-CC6E-41C9-8217-3E8E809BC0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5763" y="1682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14343" name="Picture 10">
            <a:extLst>
              <a:ext uri="{FF2B5EF4-FFF2-40B4-BE49-F238E27FC236}">
                <a16:creationId xmlns:a16="http://schemas.microsoft.com/office/drawing/2014/main" id="{B2261640-507E-4441-A134-A3EA2A173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-136525"/>
            <a:ext cx="11430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11">
            <a:extLst>
              <a:ext uri="{FF2B5EF4-FFF2-40B4-BE49-F238E27FC236}">
                <a16:creationId xmlns:a16="http://schemas.microsoft.com/office/drawing/2014/main" id="{34D9F19B-6E84-4D6F-BE34-71DC9E9FE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621213"/>
            <a:ext cx="6291263" cy="223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2738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774CFCAE-B2F7-44B6-ACF6-1504ADF6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8153400" cy="990600"/>
          </a:xfrm>
        </p:spPr>
        <p:txBody>
          <a:bodyPr/>
          <a:lstStyle/>
          <a:p>
            <a:r>
              <a:rPr lang="en-US" altLang="en-US"/>
              <a:t>Fragment  Idea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B8A423C3-F4E1-40B5-9531-F2C57C28B87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 sz="2400">
                <a:sym typeface="Wingdings" panose="05000000000000000000" pitchFamily="2" charset="2"/>
              </a:rPr>
              <a:t> Fragments</a:t>
            </a:r>
          </a:p>
          <a:p>
            <a:pPr lvl="2"/>
            <a:r>
              <a:rPr lang="en-US" altLang="en-US" sz="1800">
                <a:sym typeface="Wingdings" panose="05000000000000000000" pitchFamily="2" charset="2"/>
              </a:rPr>
              <a:t>Mini-activities, each with its own set of views</a:t>
            </a:r>
          </a:p>
          <a:p>
            <a:pPr lvl="2"/>
            <a:r>
              <a:rPr lang="en-US" altLang="en-US" sz="1800">
                <a:sym typeface="Wingdings" panose="05000000000000000000" pitchFamily="2" charset="2"/>
              </a:rPr>
              <a:t>One or more fragments can be embedded in an Activity</a:t>
            </a:r>
          </a:p>
          <a:p>
            <a:pPr lvl="2"/>
            <a:r>
              <a:rPr lang="en-US" altLang="en-US" sz="1800">
                <a:sym typeface="Wingdings" panose="05000000000000000000" pitchFamily="2" charset="2"/>
              </a:rPr>
              <a:t>You can do this dynamically as a function of the device type (tablet or not) or orientation</a:t>
            </a:r>
            <a:endParaRPr lang="en-US" altLang="en-US" sz="1800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  <p:pic>
        <p:nvPicPr>
          <p:cNvPr id="15364" name="Picture 3">
            <a:extLst>
              <a:ext uri="{FF2B5EF4-FFF2-40B4-BE49-F238E27FC236}">
                <a16:creationId xmlns:a16="http://schemas.microsoft.com/office/drawing/2014/main" id="{80EF4203-716A-4D7D-B689-74B7E909B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76600"/>
            <a:ext cx="6227763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A05794-3ACE-433D-8DE3-AAC3465EF2EA}"/>
              </a:ext>
            </a:extLst>
          </p:cNvPr>
          <p:cNvSpPr txBox="1"/>
          <p:nvPr/>
        </p:nvSpPr>
        <p:spPr>
          <a:xfrm>
            <a:off x="7162800" y="3733800"/>
            <a:ext cx="2136775" cy="230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You might</a:t>
            </a:r>
            <a:br>
              <a:rPr lang="en-US" dirty="0"/>
            </a:br>
            <a:r>
              <a:rPr lang="en-US" dirty="0"/>
              <a:t>decide to run</a:t>
            </a:r>
            <a:br>
              <a:rPr lang="en-US" dirty="0"/>
            </a:br>
            <a:r>
              <a:rPr lang="en-US" dirty="0"/>
              <a:t>a tablet in </a:t>
            </a:r>
            <a:br>
              <a:rPr lang="en-US" dirty="0"/>
            </a:br>
            <a:r>
              <a:rPr lang="en-US" dirty="0"/>
              <a:t>portrait mode</a:t>
            </a:r>
            <a:br>
              <a:rPr lang="en-US" dirty="0"/>
            </a:br>
            <a:r>
              <a:rPr lang="en-US" dirty="0"/>
              <a:t>with the handset</a:t>
            </a:r>
            <a:br>
              <a:rPr lang="en-US" dirty="0"/>
            </a:br>
            <a:r>
              <a:rPr lang="en-US" dirty="0"/>
              <a:t>model of only</a:t>
            </a:r>
            <a:br>
              <a:rPr lang="en-US" dirty="0"/>
            </a:br>
            <a:r>
              <a:rPr lang="en-US" dirty="0"/>
              <a:t>one fragment</a:t>
            </a:r>
            <a:br>
              <a:rPr lang="en-US" dirty="0"/>
            </a:br>
            <a:r>
              <a:rPr lang="en-US" dirty="0"/>
              <a:t>in an Activity</a:t>
            </a:r>
          </a:p>
        </p:txBody>
      </p:sp>
      <p:sp>
        <p:nvSpPr>
          <p:cNvPr id="15366" name="TextBox 1">
            <a:extLst>
              <a:ext uri="{FF2B5EF4-FFF2-40B4-BE49-F238E27FC236}">
                <a16:creationId xmlns:a16="http://schemas.microsoft.com/office/drawing/2014/main" id="{F5EC8FC0-54C6-4C96-8C69-574B3CD20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2688" y="971550"/>
            <a:ext cx="5545137" cy="523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primarily to support more dynamic and</a:t>
            </a:r>
            <a:br>
              <a:rPr lang="en-US" altLang="en-US" sz="1400"/>
            </a:br>
            <a:r>
              <a:rPr lang="en-US" altLang="en-US" sz="1400"/>
              <a:t> </a:t>
            </a:r>
            <a:r>
              <a:rPr lang="en-US" altLang="en-US" sz="1400" b="1">
                <a:solidFill>
                  <a:srgbClr val="0070C0"/>
                </a:solidFill>
              </a:rPr>
              <a:t>flexible UI designs on large screens, such as tablets</a:t>
            </a:r>
            <a:r>
              <a:rPr lang="en-US" altLang="en-US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936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88975-D8EB-47BF-A451-20B820BA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Input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D4C3B-5369-4AB6-A40F-05D6A3F1CB0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Input controls are the interactive components in your app's user interface. Android provides a wide variety of controls you can use in your UI, such as buttons, text fields, seek bars, check box, zoom buttons, toggle buttons, and many more.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621FC-79B1-464F-B0FA-6EAD5720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Unit-II Android UID Essentials                         by Prof. J. Christy Jackson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CB8191-C554-471D-B44B-484FCCD5F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364" y="3873797"/>
            <a:ext cx="4253968" cy="23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03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F81319E-8FCC-408C-B59F-302B8C01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Fragment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722106E6-1AC4-4290-8D38-FF2EADE3F7A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000" y="1828800"/>
            <a:ext cx="8153400" cy="4495800"/>
          </a:xfrm>
        </p:spPr>
        <p:txBody>
          <a:bodyPr/>
          <a:lstStyle/>
          <a:p>
            <a:r>
              <a:rPr lang="en-US" altLang="en-US"/>
              <a:t>A Fragment represents a behavior or a portion of user interface in an Activity. </a:t>
            </a:r>
          </a:p>
          <a:p>
            <a:r>
              <a:rPr lang="en-US" altLang="en-US"/>
              <a:t>You can combine multiple fragments in a single activity to build a multi-pane UI and reuse a fragment in multiple activities. </a:t>
            </a:r>
          </a:p>
          <a:p>
            <a:r>
              <a:rPr lang="en-US" altLang="en-US"/>
              <a:t>You can think of a fragment as a modular section of an activity, which </a:t>
            </a:r>
            <a:r>
              <a:rPr lang="en-US" altLang="en-US" u="sng"/>
              <a:t>has its own lifecycle, receives its own input events, and which you can add or remove while the activity is running </a:t>
            </a:r>
            <a:r>
              <a:rPr lang="en-US" altLang="en-US"/>
              <a:t>(sort of like a "sub activity" that you can reuse in different activities).</a:t>
            </a:r>
          </a:p>
        </p:txBody>
      </p:sp>
      <p:pic>
        <p:nvPicPr>
          <p:cNvPr id="16388" name="Picture 5" descr="Image result for complex ui with fragment">
            <a:extLst>
              <a:ext uri="{FF2B5EF4-FFF2-40B4-BE49-F238E27FC236}">
                <a16:creationId xmlns:a16="http://schemas.microsoft.com/office/drawing/2014/main" id="{ED872436-4E6D-49A7-898C-3AFA16DB7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-7938"/>
            <a:ext cx="2857500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C4E137B-0B6A-42F4-88F9-3DC3D5690674}"/>
              </a:ext>
            </a:extLst>
          </p:cNvPr>
          <p:cNvSpPr/>
          <p:nvPr/>
        </p:nvSpPr>
        <p:spPr>
          <a:xfrm>
            <a:off x="7010400" y="1209675"/>
            <a:ext cx="762000" cy="6556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D0EF91B-BEDD-4FF2-A6AB-74971E995A48}"/>
              </a:ext>
            </a:extLst>
          </p:cNvPr>
          <p:cNvSpPr/>
          <p:nvPr/>
        </p:nvSpPr>
        <p:spPr>
          <a:xfrm>
            <a:off x="6096000" y="381000"/>
            <a:ext cx="838200" cy="6556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87986EE-6B6F-4C70-A6C7-519235177FD9}"/>
              </a:ext>
            </a:extLst>
          </p:cNvPr>
          <p:cNvSpPr/>
          <p:nvPr/>
        </p:nvSpPr>
        <p:spPr>
          <a:xfrm>
            <a:off x="6096000" y="1036638"/>
            <a:ext cx="838200" cy="655637"/>
          </a:xfrm>
          <a:prstGeom prst="roundRect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C05F372-F1EB-4B6A-92CA-16A2842AE661}"/>
              </a:ext>
            </a:extLst>
          </p:cNvPr>
          <p:cNvSpPr/>
          <p:nvPr/>
        </p:nvSpPr>
        <p:spPr>
          <a:xfrm>
            <a:off x="7772400" y="1216025"/>
            <a:ext cx="838200" cy="655638"/>
          </a:xfrm>
          <a:prstGeom prst="roundRect">
            <a:avLst/>
          </a:prstGeom>
          <a:noFill/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393" name="TextBox 2">
            <a:extLst>
              <a:ext uri="{FF2B5EF4-FFF2-40B4-BE49-F238E27FC236}">
                <a16:creationId xmlns:a16="http://schemas.microsoft.com/office/drawing/2014/main" id="{96EECB3A-E579-4AAD-8130-0DD80F9C2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04800"/>
            <a:ext cx="16430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Activity=</a:t>
            </a:r>
            <a:br>
              <a:rPr lang="en-US" altLang="en-US"/>
            </a:br>
            <a:r>
              <a:rPr lang="en-US" altLang="en-US"/>
              <a:t>2 Fragments</a:t>
            </a:r>
          </a:p>
        </p:txBody>
      </p:sp>
    </p:spTree>
    <p:extLst>
      <p:ext uri="{BB962C8B-B14F-4D97-AF65-F5344CB8AC3E}">
        <p14:creationId xmlns:p14="http://schemas.microsoft.com/office/powerpoint/2010/main" val="4206423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85EB21D-E47C-4381-A9AE-5167E8D6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531225" cy="990600"/>
          </a:xfrm>
        </p:spPr>
        <p:txBody>
          <a:bodyPr/>
          <a:lstStyle/>
          <a:p>
            <a:r>
              <a:rPr lang="en-US" altLang="en-US"/>
              <a:t>Animated Illustration of Fragment as part of UI—changing (replacing)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0B93A2B8-4F1A-419C-B0BA-C15093BE793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Starting: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FragementTransaction: replace</a:t>
            </a:r>
            <a:br>
              <a:rPr lang="en-US" altLang="en-US"/>
            </a:br>
            <a:r>
              <a:rPr lang="en-US" altLang="en-US"/>
              <a:t>Fragment 1 with Fragment 2</a:t>
            </a:r>
          </a:p>
        </p:txBody>
      </p:sp>
      <p:pic>
        <p:nvPicPr>
          <p:cNvPr id="17412" name="Picture 2" descr="Image result for fragmentTransaction replace animation">
            <a:extLst>
              <a:ext uri="{FF2B5EF4-FFF2-40B4-BE49-F238E27FC236}">
                <a16:creationId xmlns:a16="http://schemas.microsoft.com/office/drawing/2014/main" id="{96F9E87F-D621-4A57-8CFE-D7083D01741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1981200"/>
            <a:ext cx="2605087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3" name="Group 10">
            <a:extLst>
              <a:ext uri="{FF2B5EF4-FFF2-40B4-BE49-F238E27FC236}">
                <a16:creationId xmlns:a16="http://schemas.microsoft.com/office/drawing/2014/main" id="{C0994832-3647-4493-BE52-A8C2D758E27E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286000"/>
            <a:ext cx="3200400" cy="1447800"/>
            <a:chOff x="990600" y="2286000"/>
            <a:chExt cx="3200400" cy="14478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94F5134F-2B37-4632-B128-35A0E6374A17}"/>
                </a:ext>
              </a:extLst>
            </p:cNvPr>
            <p:cNvSpPr/>
            <p:nvPr/>
          </p:nvSpPr>
          <p:spPr>
            <a:xfrm>
              <a:off x="1600200" y="2286000"/>
              <a:ext cx="16764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Act</a:t>
              </a:r>
              <a:r>
                <a:rPr lang="en-US" i="1" dirty="0"/>
                <a:t>ivi</a:t>
              </a:r>
              <a:r>
                <a:rPr lang="en-US" dirty="0"/>
                <a:t>ty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32E2E13A-16F4-42BC-B7E0-B5E82C4B8CB6}"/>
                </a:ext>
              </a:extLst>
            </p:cNvPr>
            <p:cNvSpPr/>
            <p:nvPr/>
          </p:nvSpPr>
          <p:spPr>
            <a:xfrm>
              <a:off x="2819400" y="3200400"/>
              <a:ext cx="13716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Fragment 1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9D60E0E-C26E-4711-9F60-C54C6BED42B7}"/>
                </a:ext>
              </a:extLst>
            </p:cNvPr>
            <p:cNvSpPr/>
            <p:nvPr/>
          </p:nvSpPr>
          <p:spPr>
            <a:xfrm>
              <a:off x="990600" y="3200400"/>
              <a:ext cx="12192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err="1"/>
                <a:t>TextView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E00C354-5CC7-4F5B-85AB-024BD54EE043}"/>
                </a:ext>
              </a:extLst>
            </p:cNvPr>
            <p:cNvCxnSpPr/>
            <p:nvPr/>
          </p:nvCxnSpPr>
          <p:spPr>
            <a:xfrm flipH="1">
              <a:off x="1828800" y="2895600"/>
              <a:ext cx="228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1A0ACF7-9EED-4D55-A073-E1DD95F91CE3}"/>
                </a:ext>
              </a:extLst>
            </p:cNvPr>
            <p:cNvCxnSpPr/>
            <p:nvPr/>
          </p:nvCxnSpPr>
          <p:spPr>
            <a:xfrm>
              <a:off x="2667000" y="2924175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414" name="Group 12">
            <a:extLst>
              <a:ext uri="{FF2B5EF4-FFF2-40B4-BE49-F238E27FC236}">
                <a16:creationId xmlns:a16="http://schemas.microsoft.com/office/drawing/2014/main" id="{657F1085-0733-4D50-8FD5-52B4F55C48F8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5168900"/>
            <a:ext cx="3200400" cy="1447800"/>
            <a:chOff x="990600" y="2286000"/>
            <a:chExt cx="3200400" cy="14478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DFD8513A-94D4-42EA-86EF-EE8F53D6E8A8}"/>
                </a:ext>
              </a:extLst>
            </p:cNvPr>
            <p:cNvSpPr/>
            <p:nvPr/>
          </p:nvSpPr>
          <p:spPr>
            <a:xfrm>
              <a:off x="1600200" y="2286000"/>
              <a:ext cx="16764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Act</a:t>
              </a:r>
              <a:r>
                <a:rPr lang="en-US" i="1" dirty="0"/>
                <a:t>ivi</a:t>
              </a:r>
              <a:r>
                <a:rPr lang="en-US" dirty="0"/>
                <a:t>ty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7812D25-3648-4404-BFE1-E2432CBF6E5D}"/>
                </a:ext>
              </a:extLst>
            </p:cNvPr>
            <p:cNvSpPr/>
            <p:nvPr/>
          </p:nvSpPr>
          <p:spPr>
            <a:xfrm>
              <a:off x="2819400" y="3200400"/>
              <a:ext cx="1371600" cy="533400"/>
            </a:xfrm>
            <a:prstGeom prst="roundRect">
              <a:avLst/>
            </a:prstGeom>
            <a:solidFill>
              <a:srgbClr val="33CC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Fragment 2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9E0FC2C1-D1C7-4A99-8357-8C49A08DF2A2}"/>
                </a:ext>
              </a:extLst>
            </p:cNvPr>
            <p:cNvSpPr/>
            <p:nvPr/>
          </p:nvSpPr>
          <p:spPr>
            <a:xfrm>
              <a:off x="990600" y="3200400"/>
              <a:ext cx="12192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err="1"/>
                <a:t>TextView</a:t>
              </a:r>
              <a:endParaRPr lang="en-US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4540599-8C06-4183-9C29-B3B0570C3C5B}"/>
                </a:ext>
              </a:extLst>
            </p:cNvPr>
            <p:cNvCxnSpPr/>
            <p:nvPr/>
          </p:nvCxnSpPr>
          <p:spPr>
            <a:xfrm flipH="1">
              <a:off x="1828800" y="2895600"/>
              <a:ext cx="228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B294B1E-80CB-4F14-A5FC-C38F17D9C6A5}"/>
                </a:ext>
              </a:extLst>
            </p:cNvPr>
            <p:cNvCxnSpPr/>
            <p:nvPr/>
          </p:nvCxnSpPr>
          <p:spPr>
            <a:xfrm>
              <a:off x="2667000" y="2924175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96461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493CEE8-50D0-46B3-B2BE-420DE36B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Fragment Lifecycle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3BF32414-8679-454F-8E51-73B2C920B8D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6397625" cy="4495800"/>
          </a:xfrm>
        </p:spPr>
        <p:txBody>
          <a:bodyPr/>
          <a:lstStyle/>
          <a:p>
            <a:r>
              <a:rPr lang="en-US" altLang="en-US"/>
              <a:t>Fragment in an Activity---Activity Lifecyle influences</a:t>
            </a:r>
          </a:p>
          <a:p>
            <a:pPr lvl="1"/>
            <a:r>
              <a:rPr lang="en-US" altLang="en-US" sz="2000"/>
              <a:t>Activity paused </a:t>
            </a:r>
            <a:r>
              <a:rPr lang="en-US" altLang="en-US" sz="2000">
                <a:sym typeface="Wingdings" panose="05000000000000000000" pitchFamily="2" charset="2"/>
              </a:rPr>
              <a:t> all its fragments paused</a:t>
            </a:r>
            <a:endParaRPr lang="en-US" altLang="en-US" sz="2000"/>
          </a:p>
          <a:p>
            <a:pPr lvl="1"/>
            <a:r>
              <a:rPr lang="en-US" altLang="en-US" sz="2000"/>
              <a:t>Activity destroyed </a:t>
            </a:r>
            <a:r>
              <a:rPr lang="en-US" altLang="en-US" sz="2000">
                <a:sym typeface="Wingdings" panose="05000000000000000000" pitchFamily="2" charset="2"/>
              </a:rPr>
              <a:t> all its fragments are destroyed</a:t>
            </a:r>
            <a:endParaRPr lang="en-US" altLang="en-US" sz="2000"/>
          </a:p>
          <a:p>
            <a:pPr lvl="1"/>
            <a:r>
              <a:rPr lang="en-US" altLang="en-US" sz="2000"/>
              <a:t>Activity running  </a:t>
            </a:r>
            <a:r>
              <a:rPr lang="en-US" altLang="en-US" sz="2000">
                <a:sym typeface="Wingdings" panose="05000000000000000000" pitchFamily="2" charset="2"/>
              </a:rPr>
              <a:t> manipulate each fragment independently.</a:t>
            </a:r>
            <a:r>
              <a:rPr lang="en-US" altLang="en-US" sz="2000"/>
              <a:t> </a:t>
            </a:r>
          </a:p>
          <a:p>
            <a:r>
              <a:rPr lang="en-US" altLang="en-US"/>
              <a:t>Fragment transaction </a:t>
            </a:r>
            <a:r>
              <a:rPr lang="en-US" altLang="en-US">
                <a:sym typeface="Wingdings" panose="05000000000000000000" pitchFamily="2" charset="2"/>
              </a:rPr>
              <a:t>add, remove, etc.</a:t>
            </a:r>
          </a:p>
          <a:p>
            <a:pPr lvl="1"/>
            <a:r>
              <a:rPr lang="en-US" altLang="en-US" sz="1800"/>
              <a:t>adds it to a </a:t>
            </a:r>
            <a:r>
              <a:rPr lang="en-US" altLang="en-US" sz="1800">
                <a:solidFill>
                  <a:srgbClr val="FF0000"/>
                </a:solidFill>
              </a:rPr>
              <a:t>back stack</a:t>
            </a:r>
            <a:r>
              <a:rPr lang="en-US" altLang="en-US" sz="1800"/>
              <a:t> that's managed by the activity—each back stack entry in the activity is a record of the fragment transaction that occurred. </a:t>
            </a:r>
          </a:p>
          <a:p>
            <a:pPr lvl="1"/>
            <a:r>
              <a:rPr lang="en-US" altLang="en-US" sz="1800"/>
              <a:t>The back stack allows the user to reverse a fragment transaction (navigate backwards), by pressing the </a:t>
            </a:r>
            <a:r>
              <a:rPr lang="en-US" altLang="en-US" sz="1800" i="1">
                <a:solidFill>
                  <a:srgbClr val="FF0000"/>
                </a:solidFill>
              </a:rPr>
              <a:t>Back</a:t>
            </a:r>
            <a:r>
              <a:rPr lang="en-US" altLang="en-US" sz="1800">
                <a:solidFill>
                  <a:srgbClr val="FF0000"/>
                </a:solidFill>
              </a:rPr>
              <a:t> button</a:t>
            </a:r>
            <a:r>
              <a:rPr lang="en-US" altLang="en-US" sz="1800"/>
              <a:t>.</a:t>
            </a:r>
          </a:p>
        </p:txBody>
      </p:sp>
      <p:pic>
        <p:nvPicPr>
          <p:cNvPr id="18436" name="Picture 2">
            <a:extLst>
              <a:ext uri="{FF2B5EF4-FFF2-40B4-BE49-F238E27FC236}">
                <a16:creationId xmlns:a16="http://schemas.microsoft.com/office/drawing/2014/main" id="{B159521A-A25F-437E-95AE-E3FBA426E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0"/>
            <a:ext cx="2616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6884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4510-308B-4F39-8FF0-724A9991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6D5F2-1D55-4914-9EF1-BDB40856B41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35F25-83C1-4A52-A96E-96C90C38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Unit-II Android UID Essentials                         by Prof. J. Christy Jackson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90BBD88-6D00-42F7-BB6E-E18853682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0"/>
            <a:ext cx="5257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608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00DB1046-2A4B-453D-B015-E3A8182F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Fragment methods (callback functions)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39E9F87B-A925-4A5E-9FB6-8D37CA0ED7A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8766175" cy="5257800"/>
          </a:xfrm>
        </p:spPr>
        <p:txBody>
          <a:bodyPr/>
          <a:lstStyle/>
          <a:p>
            <a:r>
              <a:rPr lang="en-US" altLang="en-US" sz="2400" dirty="0" err="1">
                <a:hlinkClick r:id="rId2"/>
              </a:rPr>
              <a:t>onAttach</a:t>
            </a:r>
            <a:r>
              <a:rPr lang="en-US" altLang="en-US" sz="2400" dirty="0">
                <a:hlinkClick r:id="rId2"/>
              </a:rPr>
              <a:t>(Activity)</a:t>
            </a:r>
            <a:r>
              <a:rPr lang="en-US" altLang="en-US" sz="2400" dirty="0"/>
              <a:t> called once the fragment is associated with its activity. </a:t>
            </a:r>
          </a:p>
          <a:p>
            <a:r>
              <a:rPr lang="en-US" altLang="en-US" sz="2400" dirty="0" err="1">
                <a:hlinkClick r:id="rId3"/>
              </a:rPr>
              <a:t>onCreate</a:t>
            </a:r>
            <a:r>
              <a:rPr lang="en-US" altLang="en-US" sz="2400" dirty="0">
                <a:hlinkClick r:id="rId3"/>
              </a:rPr>
              <a:t>(Bundle)</a:t>
            </a:r>
            <a:r>
              <a:rPr lang="en-US" altLang="en-US" sz="2400" dirty="0"/>
              <a:t> called to do initial creation of the fragment. </a:t>
            </a:r>
          </a:p>
          <a:p>
            <a:r>
              <a:rPr lang="en-US" altLang="en-US" sz="2400" dirty="0" err="1">
                <a:hlinkClick r:id="rId4"/>
              </a:rPr>
              <a:t>onCreateView</a:t>
            </a:r>
            <a:r>
              <a:rPr lang="en-US" altLang="en-US" sz="2400" dirty="0">
                <a:hlinkClick r:id="rId4"/>
              </a:rPr>
              <a:t>(</a:t>
            </a:r>
            <a:r>
              <a:rPr lang="en-US" altLang="en-US" sz="2400" dirty="0" err="1">
                <a:hlinkClick r:id="rId4"/>
              </a:rPr>
              <a:t>LayoutInflater</a:t>
            </a:r>
            <a:r>
              <a:rPr lang="en-US" altLang="en-US" sz="2400" dirty="0">
                <a:hlinkClick r:id="rId4"/>
              </a:rPr>
              <a:t>, </a:t>
            </a:r>
            <a:r>
              <a:rPr lang="en-US" altLang="en-US" sz="2400" dirty="0" err="1">
                <a:hlinkClick r:id="rId4"/>
              </a:rPr>
              <a:t>ViewGroup</a:t>
            </a:r>
            <a:r>
              <a:rPr lang="en-US" altLang="en-US" sz="2400" dirty="0">
                <a:hlinkClick r:id="rId4"/>
              </a:rPr>
              <a:t>, Bundle)</a:t>
            </a:r>
            <a:r>
              <a:rPr lang="en-US" altLang="en-US" sz="2400" dirty="0"/>
              <a:t> creates and returns the view hierarchy associated with the fragment. </a:t>
            </a:r>
          </a:p>
          <a:p>
            <a:r>
              <a:rPr lang="en-US" altLang="en-US" sz="2400" dirty="0" err="1">
                <a:hlinkClick r:id="rId5"/>
              </a:rPr>
              <a:t>onActivityCreated</a:t>
            </a:r>
            <a:r>
              <a:rPr lang="en-US" altLang="en-US" sz="2400" dirty="0">
                <a:hlinkClick r:id="rId5"/>
              </a:rPr>
              <a:t>(Bundle)</a:t>
            </a:r>
            <a:r>
              <a:rPr lang="en-US" altLang="en-US" sz="2400" dirty="0"/>
              <a:t> tells the fragment that its activity has completed its own </a:t>
            </a:r>
            <a:r>
              <a:rPr lang="en-US" altLang="en-US" sz="2400" dirty="0" err="1">
                <a:hlinkClick r:id="rId6"/>
              </a:rPr>
              <a:t>Activity.onCreate</a:t>
            </a:r>
            <a:r>
              <a:rPr lang="en-US" altLang="en-US" sz="2400" dirty="0"/>
              <a:t>. </a:t>
            </a:r>
          </a:p>
          <a:p>
            <a:r>
              <a:rPr lang="en-US" altLang="en-US" sz="2400" dirty="0" err="1">
                <a:hlinkClick r:id="rId7"/>
              </a:rPr>
              <a:t>onStart</a:t>
            </a:r>
            <a:r>
              <a:rPr lang="en-US" altLang="en-US" sz="2400" dirty="0">
                <a:hlinkClick r:id="rId7"/>
              </a:rPr>
              <a:t>()</a:t>
            </a:r>
            <a:r>
              <a:rPr lang="en-US" altLang="en-US" sz="2400" dirty="0"/>
              <a:t> makes the fragment visible to the user (based on its containing activity being started). </a:t>
            </a:r>
          </a:p>
          <a:p>
            <a:r>
              <a:rPr lang="en-US" altLang="en-US" sz="2400" dirty="0" err="1">
                <a:hlinkClick r:id="rId8"/>
              </a:rPr>
              <a:t>onResume</a:t>
            </a:r>
            <a:r>
              <a:rPr lang="en-US" altLang="en-US" sz="2400" dirty="0">
                <a:hlinkClick r:id="rId8"/>
              </a:rPr>
              <a:t>()</a:t>
            </a:r>
            <a:r>
              <a:rPr lang="en-US" altLang="en-US" sz="2400" dirty="0"/>
              <a:t> makes the fragment interacting with the user (based on its containing activity being resumed). </a:t>
            </a:r>
          </a:p>
        </p:txBody>
      </p:sp>
    </p:spTree>
    <p:extLst>
      <p:ext uri="{BB962C8B-B14F-4D97-AF65-F5344CB8AC3E}">
        <p14:creationId xmlns:p14="http://schemas.microsoft.com/office/powerpoint/2010/main" val="6824148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C8F27003-D31A-4155-8771-2C5E901C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Fragment methods (callback functions)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6999E43C-258E-495D-AA03-1FCC880996D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8766175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As a fragment is no longer being used, it goes through a reverse series of callbacks: </a:t>
            </a:r>
          </a:p>
          <a:p>
            <a:r>
              <a:rPr lang="en-US" altLang="en-US" sz="2400">
                <a:hlinkClick r:id="rId2"/>
              </a:rPr>
              <a:t>onPause()</a:t>
            </a:r>
            <a:r>
              <a:rPr lang="en-US" altLang="en-US" sz="2400"/>
              <a:t> fragment is no longer interacting with the user either because its activity is being paused or a fragment operation is modifying it in the activity. </a:t>
            </a:r>
          </a:p>
          <a:p>
            <a:r>
              <a:rPr lang="en-US" altLang="en-US" sz="2400">
                <a:hlinkClick r:id="rId3"/>
              </a:rPr>
              <a:t>onStop()</a:t>
            </a:r>
            <a:r>
              <a:rPr lang="en-US" altLang="en-US" sz="2400"/>
              <a:t> fragment is no longer visible to the user either because its activity is being stopped or a fragment operation is modifying it in the activity. </a:t>
            </a:r>
          </a:p>
          <a:p>
            <a:r>
              <a:rPr lang="en-US" altLang="en-US" sz="2400">
                <a:hlinkClick r:id="rId4"/>
              </a:rPr>
              <a:t>onDestroyView()</a:t>
            </a:r>
            <a:r>
              <a:rPr lang="en-US" altLang="en-US" sz="2400"/>
              <a:t> allows the fragment to clean up resources associated with its View. </a:t>
            </a:r>
          </a:p>
          <a:p>
            <a:r>
              <a:rPr lang="en-US" altLang="en-US" sz="2400">
                <a:hlinkClick r:id="rId5"/>
              </a:rPr>
              <a:t>onDestroy()</a:t>
            </a:r>
            <a:r>
              <a:rPr lang="en-US" altLang="en-US" sz="2400"/>
              <a:t> called to do final cleanup of the fragment's state. </a:t>
            </a:r>
          </a:p>
          <a:p>
            <a:r>
              <a:rPr lang="en-US" altLang="en-US" sz="2400">
                <a:hlinkClick r:id="rId6"/>
              </a:rPr>
              <a:t>onDetach()</a:t>
            </a:r>
            <a:r>
              <a:rPr lang="en-US" altLang="en-US" sz="2400"/>
              <a:t> called immediately prior to the fragment no longer being associated with its activity. 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14961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6554-6139-4524-B4DD-6BD6956D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Review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FC309-99AA-4F77-A705-619770B50B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Will happen after CAT – II</a:t>
            </a:r>
          </a:p>
          <a:p>
            <a:r>
              <a:rPr lang="en-US" dirty="0"/>
              <a:t>Team Members</a:t>
            </a:r>
          </a:p>
          <a:p>
            <a:r>
              <a:rPr lang="en-US" dirty="0"/>
              <a:t>Implementation required</a:t>
            </a:r>
          </a:p>
          <a:p>
            <a:r>
              <a:rPr lang="en-US" dirty="0"/>
              <a:t>No PPT</a:t>
            </a:r>
          </a:p>
          <a:p>
            <a:pPr marL="366713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074D1-435F-4187-A1E1-730C2DAB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Unit-II Android UID Essentials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11109733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4FAF-516D-4AB3-BD27-12F773DE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54E7-A43B-4FDA-BE70-6F2A85EE7F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to do you think this course is run?</a:t>
            </a:r>
          </a:p>
          <a:p>
            <a:r>
              <a:rPr lang="en-US" dirty="0"/>
              <a:t>Write down few points about how the course can be improved</a:t>
            </a:r>
          </a:p>
          <a:p>
            <a:r>
              <a:rPr lang="en-US" dirty="0"/>
              <a:t>Write down few points for the faculty to improve in teaching, behavior or any other means for better learning of this course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8EC4A-A436-49F0-8E09-BDF6BDA15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Unit-II Android UID Essentials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284117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B7D2-CCD8-4CCF-B056-46F7E60C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Input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7812-1571-4350-90D2-FF4F75F270E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View</a:t>
            </a:r>
            <a:r>
              <a:rPr lang="en-US" dirty="0"/>
              <a:t> is an object that draws something on the screen that the user can interact with and a </a:t>
            </a:r>
            <a:r>
              <a:rPr lang="en-US" b="1" dirty="0" err="1"/>
              <a:t>ViewGroup</a:t>
            </a:r>
            <a:r>
              <a:rPr lang="en-US" dirty="0"/>
              <a:t> is an object that holds other View (and </a:t>
            </a:r>
            <a:r>
              <a:rPr lang="en-US" dirty="0" err="1"/>
              <a:t>ViewGroup</a:t>
            </a:r>
            <a:r>
              <a:rPr lang="en-US" dirty="0"/>
              <a:t>) objects in order to define the layout of the user interface.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B97E6-9B28-4459-A471-3296F6C8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Unit-II Android UID Essentials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375021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A232-6064-415D-BA1F-D388E352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UI Input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BD8F0-5C71-41D7-9618-C0DBAB9FBAD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TextView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This control is used to display text to the user.</a:t>
            </a:r>
          </a:p>
          <a:p>
            <a:r>
              <a:rPr lang="en-US" dirty="0" err="1"/>
              <a:t>EditText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EditText</a:t>
            </a:r>
            <a:r>
              <a:rPr lang="en-US" dirty="0"/>
              <a:t> is a predefined subclass of </a:t>
            </a:r>
            <a:r>
              <a:rPr lang="en-US" dirty="0" err="1"/>
              <a:t>TextView</a:t>
            </a:r>
            <a:r>
              <a:rPr lang="en-US" dirty="0"/>
              <a:t> that includes rich editing capabilities.</a:t>
            </a:r>
          </a:p>
          <a:p>
            <a:r>
              <a:rPr lang="en-US" b="1" dirty="0">
                <a:hlinkClick r:id="rId2"/>
              </a:rPr>
              <a:t>Button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dirty="0"/>
              <a:t>A push-button that can be pressed, or clicked, by the user to perform an action.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96D2F-9E9C-4124-9329-DDF00043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Unit-II Android UID Essentials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95027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2A69A-BA9E-42CE-8DEA-21A7639E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UI Input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55C8E-B705-4BF0-A25C-1A31213458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>
                <a:hlinkClick r:id="rId2"/>
              </a:rPr>
              <a:t>TimePicker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TimePicker</a:t>
            </a:r>
            <a:r>
              <a:rPr lang="en-US" dirty="0"/>
              <a:t> view enables users to select a time of the day, in either 24-hour mode or AM/PM mode.</a:t>
            </a:r>
          </a:p>
          <a:p>
            <a:r>
              <a:rPr lang="en-US" b="1" dirty="0" err="1">
                <a:hlinkClick r:id="rId3"/>
              </a:rPr>
              <a:t>DatePicker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DatePicker</a:t>
            </a:r>
            <a:r>
              <a:rPr lang="en-US" dirty="0"/>
              <a:t> view enables users to select a date of the day.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11F0C-C799-47E2-A64E-2E7B49F2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Unit-II Android UID Essentials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151632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DCFD5-79BA-4983-BFA4-A4EDE01C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TimePicker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CD4D2-9D45-4FE9-9138-AD19453E112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Android Time Picker allows you to select the time of day in either 24 hour or AM/PM mode. The time consists of hours, minutes and clock format. Android provides this functionality through </a:t>
            </a:r>
            <a:r>
              <a:rPr lang="en-US" dirty="0" err="1"/>
              <a:t>TimePicker</a:t>
            </a:r>
            <a:r>
              <a:rPr lang="en-US" dirty="0"/>
              <a:t> class.</a:t>
            </a:r>
          </a:p>
          <a:p>
            <a:r>
              <a:rPr lang="en-US" dirty="0"/>
              <a:t>you have to first define the </a:t>
            </a:r>
            <a:r>
              <a:rPr lang="en-US" dirty="0" err="1"/>
              <a:t>TimePicker</a:t>
            </a:r>
            <a:r>
              <a:rPr lang="en-US" dirty="0"/>
              <a:t> component in your activity.xml. It is define as below or drag and drop</a:t>
            </a:r>
          </a:p>
          <a:p>
            <a:pPr marL="0" indent="0" algn="just">
              <a:buNone/>
            </a:pPr>
            <a:r>
              <a:rPr lang="en-US" sz="1800" dirty="0"/>
              <a:t>&lt;</a:t>
            </a:r>
            <a:r>
              <a:rPr lang="en-US" sz="1800" dirty="0" err="1"/>
              <a:t>TimePicker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   </a:t>
            </a:r>
            <a:r>
              <a:rPr lang="en-US" sz="1800" dirty="0" err="1"/>
              <a:t>android:id</a:t>
            </a:r>
            <a:r>
              <a:rPr lang="en-US" sz="1800" dirty="0"/>
              <a:t>="@+id/timePicker1"</a:t>
            </a:r>
          </a:p>
          <a:p>
            <a:pPr marL="0" indent="0" algn="just">
              <a:buNone/>
            </a:pPr>
            <a:r>
              <a:rPr lang="en-US" sz="1800" dirty="0"/>
              <a:t>   </a:t>
            </a:r>
            <a:r>
              <a:rPr lang="en-US" sz="1800" dirty="0" err="1"/>
              <a:t>android:layout_width</a:t>
            </a:r>
            <a:r>
              <a:rPr lang="en-US" sz="1800" dirty="0"/>
              <a:t>="</a:t>
            </a:r>
            <a:r>
              <a:rPr lang="en-US" sz="1800" dirty="0" err="1"/>
              <a:t>wrap_content</a:t>
            </a:r>
            <a:r>
              <a:rPr lang="en-US" sz="1800" dirty="0"/>
              <a:t>"</a:t>
            </a:r>
          </a:p>
          <a:p>
            <a:pPr marL="0" indent="0" algn="just">
              <a:buNone/>
            </a:pPr>
            <a:r>
              <a:rPr lang="en-US" sz="1800" dirty="0"/>
              <a:t>   </a:t>
            </a:r>
            <a:r>
              <a:rPr lang="en-US" sz="1800" dirty="0" err="1"/>
              <a:t>android:layout_height</a:t>
            </a:r>
            <a:r>
              <a:rPr lang="en-US" sz="1800" dirty="0"/>
              <a:t>="</a:t>
            </a:r>
            <a:r>
              <a:rPr lang="en-US" sz="1800" dirty="0" err="1"/>
              <a:t>wrap_content</a:t>
            </a:r>
            <a:r>
              <a:rPr lang="en-US" sz="1800" dirty="0"/>
              <a:t>" /&gt;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96013-79D4-4903-BDAA-7CAA2F12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Unit-II Android UID Essentials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89153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4C7D-CA3A-4CCB-9284-89B52838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TimePicker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F5C68-AA81-4813-8EB8-46DC569CAE8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import </a:t>
            </a:r>
            <a:r>
              <a:rPr lang="en-US" sz="2800" dirty="0" err="1">
                <a:solidFill>
                  <a:srgbClr val="FF0000"/>
                </a:solidFill>
              </a:rPr>
              <a:t>android.widget.TimePicker</a:t>
            </a:r>
            <a:r>
              <a:rPr lang="en-US" sz="2800" dirty="0">
                <a:solidFill>
                  <a:srgbClr val="FF0000"/>
                </a:solidFill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private </a:t>
            </a:r>
            <a:r>
              <a:rPr lang="en-US" sz="2800" dirty="0" err="1">
                <a:solidFill>
                  <a:srgbClr val="FF0000"/>
                </a:solidFill>
              </a:rPr>
              <a:t>TimePicker</a:t>
            </a:r>
            <a:r>
              <a:rPr lang="en-US" sz="2800" dirty="0">
                <a:solidFill>
                  <a:srgbClr val="FF0000"/>
                </a:solidFill>
              </a:rPr>
              <a:t> timePicker1;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timePicker1 = (</a:t>
            </a:r>
            <a:r>
              <a:rPr lang="en-US" sz="2800" dirty="0" err="1">
                <a:solidFill>
                  <a:srgbClr val="FF0000"/>
                </a:solidFill>
              </a:rPr>
              <a:t>TimePicker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  <a:r>
              <a:rPr lang="en-US" sz="2800" dirty="0" err="1">
                <a:solidFill>
                  <a:srgbClr val="FF0000"/>
                </a:solidFill>
              </a:rPr>
              <a:t>findViewById</a:t>
            </a:r>
            <a:r>
              <a:rPr lang="en-US" sz="2800" dirty="0">
                <a:solidFill>
                  <a:srgbClr val="FF0000"/>
                </a:solidFill>
              </a:rPr>
              <a:t>(R.id.timePicker1);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 order to get the time selected by the user on the screen, you will use </a:t>
            </a:r>
            <a:r>
              <a:rPr lang="en-US" sz="2800" dirty="0" err="1"/>
              <a:t>getCurrentHour</a:t>
            </a:r>
            <a:r>
              <a:rPr lang="en-US" sz="2800" dirty="0"/>
              <a:t>() and </a:t>
            </a:r>
            <a:r>
              <a:rPr lang="en-US" sz="2800" dirty="0" err="1"/>
              <a:t>getCurrentMinute</a:t>
            </a:r>
            <a:r>
              <a:rPr lang="en-US" sz="2800" dirty="0"/>
              <a:t>() method of the </a:t>
            </a:r>
            <a:r>
              <a:rPr lang="en-US" sz="2800" dirty="0" err="1"/>
              <a:t>TimePicker</a:t>
            </a:r>
            <a:r>
              <a:rPr lang="en-US" sz="2800" dirty="0"/>
              <a:t> Class. Their syntax is given below.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int hour = timePicker1.getCurrentHour();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int min = timePicker1.getCurrentMinute();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D2F9-4DF4-4B12-B198-C655E53E7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Unit-II Android UID Essentials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2118883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5786</TotalTime>
  <Words>2880</Words>
  <Application>Microsoft Office PowerPoint</Application>
  <PresentationFormat>On-screen Show (4:3)</PresentationFormat>
  <Paragraphs>260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Calibri</vt:lpstr>
      <vt:lpstr>Tw Cen MT</vt:lpstr>
      <vt:lpstr>Verdana</vt:lpstr>
      <vt:lpstr>Wingdings</vt:lpstr>
      <vt:lpstr>Wingdings 2</vt:lpstr>
      <vt:lpstr>Median</vt:lpstr>
      <vt:lpstr>Android UID Essentials</vt:lpstr>
      <vt:lpstr>Android UI Layouts</vt:lpstr>
      <vt:lpstr>Layout Types</vt:lpstr>
      <vt:lpstr>UI Input Controls</vt:lpstr>
      <vt:lpstr>UI Input Controls</vt:lpstr>
      <vt:lpstr>Few UI Input Controls</vt:lpstr>
      <vt:lpstr>Few UI Input Controls</vt:lpstr>
      <vt:lpstr>TimePicker</vt:lpstr>
      <vt:lpstr>TimePicker</vt:lpstr>
      <vt:lpstr>TimePicker Example</vt:lpstr>
      <vt:lpstr>PowerPoint Presentation</vt:lpstr>
      <vt:lpstr>PowerPoint Presentation</vt:lpstr>
      <vt:lpstr>PowerPoint Presentation</vt:lpstr>
      <vt:lpstr>Tips for CAT-1</vt:lpstr>
      <vt:lpstr>Designing for Multiple Web browser</vt:lpstr>
      <vt:lpstr>Designing for Multiple Web browser</vt:lpstr>
      <vt:lpstr>Progressive Enhancement</vt:lpstr>
      <vt:lpstr>Progressive Enhancement</vt:lpstr>
      <vt:lpstr>Progressive Enhancement</vt:lpstr>
      <vt:lpstr>Progressive Enhancement</vt:lpstr>
      <vt:lpstr>Problems</vt:lpstr>
      <vt:lpstr>Mobile Progressive Enhancement Techniques</vt:lpstr>
      <vt:lpstr>Mobile Progressive Enhancement Techniques</vt:lpstr>
      <vt:lpstr>Designing for Multiple Displays</vt:lpstr>
      <vt:lpstr>Designing for Multiple Displays</vt:lpstr>
      <vt:lpstr>Fixed versus fluid designs</vt:lpstr>
      <vt:lpstr>Single-column versus multiple-column layouts</vt:lpstr>
      <vt:lpstr>Designing for Multiple Devices</vt:lpstr>
      <vt:lpstr>Adapting to Devices</vt:lpstr>
      <vt:lpstr>Strategy #1: Do Nothing</vt:lpstr>
      <vt:lpstr>Strategy #2: Progressive Enhancement</vt:lpstr>
      <vt:lpstr>Strategy #2: Progressive Enhancement</vt:lpstr>
      <vt:lpstr>Strategy #3: Device Targeting</vt:lpstr>
      <vt:lpstr>Strategy #4: Full Adaptation</vt:lpstr>
      <vt:lpstr>Strategy #4: Full Adaptation</vt:lpstr>
      <vt:lpstr>What Domain Do I Use?</vt:lpstr>
      <vt:lpstr>Digital Assignment 1</vt:lpstr>
      <vt:lpstr>Fragment</vt:lpstr>
      <vt:lpstr>Fragment  Idea</vt:lpstr>
      <vt:lpstr>Fragment</vt:lpstr>
      <vt:lpstr>Animated Illustration of Fragment as part of UI—changing (replacing)</vt:lpstr>
      <vt:lpstr>Fragment Lifecycle</vt:lpstr>
      <vt:lpstr>PowerPoint Presentation</vt:lpstr>
      <vt:lpstr>Fragment methods (callback functions)</vt:lpstr>
      <vt:lpstr>Fragment methods (callback functions)</vt:lpstr>
      <vt:lpstr>Project Review - II</vt:lpstr>
      <vt:lpstr>Feedback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Christy Jackson</cp:lastModifiedBy>
  <cp:revision>319</cp:revision>
  <dcterms:created xsi:type="dcterms:W3CDTF">2013-08-21T19:17:07Z</dcterms:created>
  <dcterms:modified xsi:type="dcterms:W3CDTF">2019-08-14T04:32:35Z</dcterms:modified>
</cp:coreProperties>
</file>