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15"/>
  </p:notesMasterIdLst>
  <p:sldIdLst>
    <p:sldId id="256" r:id="rId2"/>
    <p:sldId id="258" r:id="rId3"/>
    <p:sldId id="259" r:id="rId4"/>
    <p:sldId id="260" r:id="rId5"/>
    <p:sldId id="261" r:id="rId6"/>
    <p:sldId id="262" r:id="rId7"/>
    <p:sldId id="263" r:id="rId8"/>
    <p:sldId id="264" r:id="rId9"/>
    <p:sldId id="265" r:id="rId10"/>
    <p:sldId id="267" r:id="rId11"/>
    <p:sldId id="268" r:id="rId12"/>
    <p:sldId id="266"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40" r:id="rId60"/>
    <p:sldId id="315" r:id="rId61"/>
    <p:sldId id="457" r:id="rId62"/>
    <p:sldId id="458" r:id="rId63"/>
    <p:sldId id="356" r:id="rId64"/>
    <p:sldId id="357" r:id="rId65"/>
    <p:sldId id="358" r:id="rId66"/>
    <p:sldId id="362" r:id="rId67"/>
    <p:sldId id="363" r:id="rId68"/>
    <p:sldId id="364" r:id="rId69"/>
    <p:sldId id="365" r:id="rId70"/>
    <p:sldId id="366" r:id="rId71"/>
    <p:sldId id="367" r:id="rId72"/>
    <p:sldId id="368" r:id="rId73"/>
    <p:sldId id="370" r:id="rId74"/>
    <p:sldId id="371" r:id="rId75"/>
    <p:sldId id="384" r:id="rId76"/>
    <p:sldId id="385" r:id="rId77"/>
    <p:sldId id="386" r:id="rId78"/>
    <p:sldId id="387" r:id="rId79"/>
    <p:sldId id="388" r:id="rId80"/>
    <p:sldId id="389" r:id="rId81"/>
    <p:sldId id="390" r:id="rId82"/>
    <p:sldId id="391" r:id="rId83"/>
    <p:sldId id="392" r:id="rId84"/>
    <p:sldId id="393" r:id="rId85"/>
    <p:sldId id="394" r:id="rId86"/>
    <p:sldId id="396" r:id="rId87"/>
    <p:sldId id="397" r:id="rId88"/>
    <p:sldId id="440" r:id="rId89"/>
    <p:sldId id="441" r:id="rId90"/>
    <p:sldId id="442" r:id="rId91"/>
    <p:sldId id="415" r:id="rId92"/>
    <p:sldId id="416" r:id="rId93"/>
    <p:sldId id="418" r:id="rId94"/>
    <p:sldId id="420" r:id="rId95"/>
    <p:sldId id="421" r:id="rId96"/>
    <p:sldId id="422" r:id="rId97"/>
    <p:sldId id="424" r:id="rId98"/>
    <p:sldId id="425" r:id="rId99"/>
    <p:sldId id="426" r:id="rId100"/>
    <p:sldId id="427" r:id="rId101"/>
    <p:sldId id="429" r:id="rId102"/>
    <p:sldId id="430" r:id="rId103"/>
    <p:sldId id="431" r:id="rId104"/>
    <p:sldId id="432" r:id="rId105"/>
    <p:sldId id="452" r:id="rId106"/>
    <p:sldId id="453" r:id="rId107"/>
    <p:sldId id="447" r:id="rId108"/>
    <p:sldId id="448" r:id="rId109"/>
    <p:sldId id="449" r:id="rId110"/>
    <p:sldId id="450" r:id="rId111"/>
    <p:sldId id="451" r:id="rId112"/>
    <p:sldId id="443" r:id="rId113"/>
    <p:sldId id="338" r:id="rId1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B4F"/>
    <a:srgbClr val="EF720B"/>
    <a:srgbClr val="D89102"/>
    <a:srgbClr val="003BC0"/>
    <a:srgbClr val="E20071"/>
    <a:srgbClr val="E20087"/>
    <a:srgbClr val="FFABCB"/>
    <a:srgbClr val="6F4001"/>
    <a:srgbClr val="CC9900"/>
    <a:srgbClr val="157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D01A1F-ED98-4281-81D5-E049158281A8}" type="datetimeFigureOut">
              <a:rPr lang="en-US" smtClean="0"/>
              <a:pPr/>
              <a:t>9/25/2019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5473EE-7441-4757-9753-F424737961C6}" type="slidenum">
              <a:rPr lang="en-US" smtClean="0"/>
              <a:pPr/>
              <a:t>‹#›</a:t>
            </a:fld>
            <a:endParaRPr lang="en-US"/>
          </a:p>
        </p:txBody>
      </p:sp>
    </p:spTree>
    <p:extLst>
      <p:ext uri="{BB962C8B-B14F-4D97-AF65-F5344CB8AC3E}">
        <p14:creationId xmlns:p14="http://schemas.microsoft.com/office/powerpoint/2010/main" val="3828241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Rot="1" noChangeAspect="1" noChangeArrowheads="1" noTextEdit="1"/>
          </p:cNvSpPr>
          <p:nvPr>
            <p:ph type="sldImg"/>
          </p:nvPr>
        </p:nvSpPr>
        <p:spPr>
          <a:ln/>
        </p:spPr>
      </p:sp>
      <p:sp>
        <p:nvSpPr>
          <p:cNvPr id="20483" name="Rectangle 5"/>
          <p:cNvSpPr>
            <a:spLocks noGrp="1" noChangeArrowheads="1"/>
          </p:cNvSpPr>
          <p:nvPr>
            <p:ph type="body" idx="1"/>
          </p:nvPr>
        </p:nvSpPr>
        <p:spPr>
          <a:noFill/>
          <a:ln/>
        </p:spPr>
        <p:txBody>
          <a:bodyPr/>
          <a:lstStyle/>
          <a:p>
            <a:r>
              <a:rPr lang="en-GB"/>
              <a:t>This talk introduces the JavaScript language.</a:t>
            </a:r>
          </a:p>
          <a:p>
            <a:endParaRPr lang="en-GB"/>
          </a:p>
          <a:p>
            <a:r>
              <a:rPr lang="en-GB"/>
              <a:t>© Netskills, University of Newcastle </a:t>
            </a:r>
          </a:p>
          <a:p>
            <a:r>
              <a:rPr lang="en-GB"/>
              <a:t>Copyright in the whole and every part of this Courseware whether in the form of a written manual,document, software program, service or otherwise belongs to the University of Newcastle upon Tyne ("the Owner") and may not be used, sold, licensed, transferred, copied or reproduced in whole or in part in any manner or form or in or on any media to any person other than in accordance with the terms of the Owner's Licence Agreement or otherwise without the prior written consent of the Owner. </a:t>
            </a:r>
          </a:p>
          <a:p>
            <a:r>
              <a:rPr lang="en-GB"/>
              <a:t>All use of this material is governed by the Owner's Standard Licence Agreement together with the appropriate Schedule. The following are available: </a:t>
            </a:r>
          </a:p>
          <a:p>
            <a:r>
              <a:rPr lang="en-GB"/>
              <a:t>A Standard Licence Schedule to cover all use including all for-profit use by any type of organisation and all use by non-educational establishments </a:t>
            </a:r>
          </a:p>
          <a:p>
            <a:r>
              <a:rPr lang="en-GB"/>
              <a:t>An Educational Licence Schedule for not-for-profit internal use only by a recognised educational establishment </a:t>
            </a:r>
          </a:p>
          <a:p>
            <a:r>
              <a:rPr lang="en-GB"/>
              <a:t>The Netskills logo and this copyright notice must be included in any copy or adaptation. </a:t>
            </a:r>
          </a:p>
          <a:p>
            <a:r>
              <a:rPr lang="en-GB"/>
              <a:t>Netskills is a trademark of Netskills, University of Newcastle </a:t>
            </a:r>
          </a:p>
          <a:p>
            <a:endParaRPr lang="en-GB"/>
          </a:p>
        </p:txBody>
      </p:sp>
    </p:spTree>
    <p:extLst>
      <p:ext uri="{BB962C8B-B14F-4D97-AF65-F5344CB8AC3E}">
        <p14:creationId xmlns:p14="http://schemas.microsoft.com/office/powerpoint/2010/main" val="3916490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Rot="1" noChangeAspect="1" noChangeArrowheads="1" noTextEdit="1"/>
          </p:cNvSpPr>
          <p:nvPr>
            <p:ph type="sldImg"/>
          </p:nvPr>
        </p:nvSpPr>
        <p:spPr>
          <a:ln/>
        </p:spPr>
      </p:sp>
      <p:sp>
        <p:nvSpPr>
          <p:cNvPr id="29699" name="Rectangle 5"/>
          <p:cNvSpPr>
            <a:spLocks noGrp="1" noChangeArrowheads="1"/>
          </p:cNvSpPr>
          <p:nvPr>
            <p:ph type="body" idx="1"/>
          </p:nvPr>
        </p:nvSpPr>
        <p:spPr>
          <a:noFill/>
          <a:ln/>
        </p:spPr>
        <p:txBody>
          <a:bodyPr/>
          <a:lstStyle/>
          <a:p>
            <a:r>
              <a:rPr lang="en-GB" dirty="0"/>
              <a:t>Compare this example with the previous one.  This time the JavaScript is written inside the HTML tags and there are no </a:t>
            </a:r>
            <a:r>
              <a:rPr lang="en-GB" dirty="0">
                <a:latin typeface="Courier New" pitchFamily="49" charset="0"/>
              </a:rPr>
              <a:t>&lt;script&gt;</a:t>
            </a:r>
            <a:r>
              <a:rPr lang="en-GB" dirty="0"/>
              <a:t> tags.</a:t>
            </a:r>
          </a:p>
          <a:p>
            <a:r>
              <a:rPr lang="en-GB" dirty="0"/>
              <a:t>In this case if the browser is JavaScript-enabled it will process the commands when it needs to. If the browser doesn't understand JavaScript it will ignore the extra code (it should see it as an HTML attribute that it cannot process and therefore ignores, although very old browsers my throw an error)</a:t>
            </a:r>
          </a:p>
          <a:p>
            <a:r>
              <a:rPr lang="en-GB" dirty="0"/>
              <a:t>This example demonstrates an HTML hyperlink, but notice the JavaScript enclosed within the</a:t>
            </a:r>
            <a:r>
              <a:rPr lang="en-GB" dirty="0">
                <a:latin typeface="Courier New" pitchFamily="49" charset="0"/>
              </a:rPr>
              <a:t> &lt;a </a:t>
            </a:r>
            <a:r>
              <a:rPr lang="en-GB" dirty="0" err="1">
                <a:latin typeface="Courier New" pitchFamily="49" charset="0"/>
              </a:rPr>
              <a:t>href</a:t>
            </a:r>
            <a:r>
              <a:rPr lang="en-GB" dirty="0">
                <a:latin typeface="Courier New" pitchFamily="49" charset="0"/>
              </a:rPr>
              <a:t>..</a:t>
            </a:r>
            <a:r>
              <a:rPr lang="en-GB" dirty="0"/>
              <a:t> tag of the second link.</a:t>
            </a:r>
          </a:p>
          <a:p>
            <a:r>
              <a:rPr lang="en-GB" dirty="0" err="1">
                <a:latin typeface="Courier New" pitchFamily="49" charset="0"/>
              </a:rPr>
              <a:t>onMouseOver</a:t>
            </a:r>
            <a:r>
              <a:rPr lang="en-GB" dirty="0"/>
              <a:t> is referring to an event.  That is, this JavaScript will happen in response to something that the user does </a:t>
            </a:r>
            <a:r>
              <a:rPr lang="en-GB" dirty="0" err="1"/>
              <a:t>e.g</a:t>
            </a:r>
            <a:r>
              <a:rPr lang="en-GB" dirty="0"/>
              <a:t> click a button, or in this case, when they move the mouse over the link (this will not happen if you move your mouse over the first link!).</a:t>
            </a:r>
          </a:p>
          <a:p>
            <a:r>
              <a:rPr lang="en-GB" dirty="0" err="1">
                <a:latin typeface="Courier New" pitchFamily="49" charset="0"/>
              </a:rPr>
              <a:t>window.alert</a:t>
            </a:r>
            <a:r>
              <a:rPr lang="en-GB" dirty="0"/>
              <a:t> will display what is called an alert box on the screen containing the text specified, in this case, "hello".</a:t>
            </a:r>
          </a:p>
          <a:p>
            <a:r>
              <a:rPr lang="en-GB" dirty="0"/>
              <a:t>The first link will behave normally.</a:t>
            </a:r>
          </a:p>
          <a:p>
            <a:r>
              <a:rPr lang="en-GB" dirty="0"/>
              <a:t>(See separate </a:t>
            </a:r>
            <a:r>
              <a:rPr lang="en-GB" dirty="0" err="1"/>
              <a:t>Netskills</a:t>
            </a:r>
            <a:r>
              <a:rPr lang="en-GB" dirty="0"/>
              <a:t> Training Module for more details on Functions and Events in JavaScript.)</a:t>
            </a:r>
          </a:p>
        </p:txBody>
      </p:sp>
    </p:spTree>
    <p:extLst>
      <p:ext uri="{BB962C8B-B14F-4D97-AF65-F5344CB8AC3E}">
        <p14:creationId xmlns:p14="http://schemas.microsoft.com/office/powerpoint/2010/main" val="986136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Rot="1" noChangeAspect="1" noChangeArrowheads="1" noTextEdit="1"/>
          </p:cNvSpPr>
          <p:nvPr>
            <p:ph type="sldImg"/>
          </p:nvPr>
        </p:nvSpPr>
        <p:spPr>
          <a:ln/>
        </p:spPr>
      </p:sp>
      <p:sp>
        <p:nvSpPr>
          <p:cNvPr id="30723" name="Rectangle 5"/>
          <p:cNvSpPr>
            <a:spLocks noGrp="1" noChangeArrowheads="1"/>
          </p:cNvSpPr>
          <p:nvPr>
            <p:ph type="body" idx="1"/>
          </p:nvPr>
        </p:nvSpPr>
        <p:spPr>
          <a:noFill/>
          <a:ln/>
        </p:spPr>
        <p:txBody>
          <a:bodyPr/>
          <a:lstStyle/>
          <a:p>
            <a:r>
              <a:rPr lang="en-GB" dirty="0"/>
              <a:t>This example shows two separate statements. The first is some pure JavaScript so must be contained within </a:t>
            </a:r>
            <a:r>
              <a:rPr lang="en-GB" dirty="0">
                <a:latin typeface="Courier New" pitchFamily="49" charset="0"/>
              </a:rPr>
              <a:t>&lt;script&gt;</a:t>
            </a:r>
            <a:r>
              <a:rPr lang="en-GB" dirty="0"/>
              <a:t> tags. It displays a pop up box with the message "Enter your name" and a space to type in text. This occurs immediately when the page loads.</a:t>
            </a:r>
          </a:p>
          <a:p>
            <a:r>
              <a:rPr lang="en-GB" dirty="0"/>
              <a:t>The second statement is within an HTML form. The </a:t>
            </a:r>
            <a:r>
              <a:rPr lang="en-GB" dirty="0">
                <a:latin typeface="Courier New" pitchFamily="49" charset="0"/>
              </a:rPr>
              <a:t>&lt;input&gt;</a:t>
            </a:r>
            <a:r>
              <a:rPr lang="en-GB" dirty="0"/>
              <a:t> tag includes some JavaScript within it. The tag creates a form element (a button) and associates with it some JavaScript. The JavaScript responds to the mouse click event (</a:t>
            </a:r>
            <a:r>
              <a:rPr lang="en-GB" dirty="0" err="1"/>
              <a:t>onClick</a:t>
            </a:r>
            <a:r>
              <a:rPr lang="en-GB" dirty="0"/>
              <a:t>) on the button by producing a pop up alert box with the text 'Hello' in. This </a:t>
            </a:r>
            <a:r>
              <a:rPr lang="en-GB" b="1" dirty="0"/>
              <a:t>only</a:t>
            </a:r>
            <a:r>
              <a:rPr lang="en-GB" dirty="0"/>
              <a:t> occurs when the user triggers the event by clicking on the button.</a:t>
            </a:r>
          </a:p>
          <a:p>
            <a:r>
              <a:rPr lang="en-GB" dirty="0"/>
              <a:t>JavaScript makes use of both single and double quotes. They are used in this example to have a text string 'Hello' contained within another string which defines the code to be carried out in response to the </a:t>
            </a:r>
            <a:r>
              <a:rPr lang="en-GB" dirty="0" err="1"/>
              <a:t>onClick</a:t>
            </a:r>
            <a:r>
              <a:rPr lang="en-GB" dirty="0"/>
              <a:t> event.  It is important that the quotes should match - if they don't, your JavaScript will not work!  </a:t>
            </a:r>
          </a:p>
          <a:p>
            <a:r>
              <a:rPr lang="en-GB" dirty="0"/>
              <a:t>	</a:t>
            </a:r>
          </a:p>
        </p:txBody>
      </p:sp>
    </p:spTree>
    <p:extLst>
      <p:ext uri="{BB962C8B-B14F-4D97-AF65-F5344CB8AC3E}">
        <p14:creationId xmlns:p14="http://schemas.microsoft.com/office/powerpoint/2010/main" val="4209914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Rot="1" noChangeAspect="1" noChangeArrowheads="1" noTextEdit="1"/>
          </p:cNvSpPr>
          <p:nvPr>
            <p:ph type="sldImg"/>
          </p:nvPr>
        </p:nvSpPr>
        <p:spPr>
          <a:ln/>
        </p:spPr>
      </p:sp>
      <p:sp>
        <p:nvSpPr>
          <p:cNvPr id="31747" name="Rectangle 5"/>
          <p:cNvSpPr>
            <a:spLocks noGrp="1" noChangeArrowheads="1"/>
          </p:cNvSpPr>
          <p:nvPr>
            <p:ph type="body" idx="1"/>
          </p:nvPr>
        </p:nvSpPr>
        <p:spPr>
          <a:noFill/>
          <a:ln/>
        </p:spPr>
        <p:txBody>
          <a:bodyPr/>
          <a:lstStyle/>
          <a:p>
            <a:r>
              <a:rPr lang="en-GB"/>
              <a:t>JavaScript is very useful for processing and manipulating user input and form elements.</a:t>
            </a:r>
          </a:p>
          <a:p>
            <a:r>
              <a:rPr lang="en-GB"/>
              <a:t>A common way of obtaining input is via the HTML </a:t>
            </a:r>
            <a:r>
              <a:rPr lang="en-GB">
                <a:latin typeface="Courier New" pitchFamily="49" charset="0"/>
              </a:rPr>
              <a:t>&lt;form&gt; </a:t>
            </a:r>
            <a:r>
              <a:rPr lang="en-GB"/>
              <a:t>elements which can provide text entry boxes, selection boxes, menus and buttons. Form elements can be named and hence uniquely identified within the JavaScript object model.</a:t>
            </a:r>
          </a:p>
          <a:p>
            <a:endParaRPr lang="en-GB"/>
          </a:p>
        </p:txBody>
      </p:sp>
    </p:spTree>
    <p:extLst>
      <p:ext uri="{BB962C8B-B14F-4D97-AF65-F5344CB8AC3E}">
        <p14:creationId xmlns:p14="http://schemas.microsoft.com/office/powerpoint/2010/main" val="1843221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Rot="1" noChangeAspect="1" noChangeArrowheads="1" noTextEdit="1"/>
          </p:cNvSpPr>
          <p:nvPr>
            <p:ph type="sldImg"/>
          </p:nvPr>
        </p:nvSpPr>
        <p:spPr>
          <a:ln/>
        </p:spPr>
      </p:sp>
      <p:sp>
        <p:nvSpPr>
          <p:cNvPr id="32771" name="Rectangle 5"/>
          <p:cNvSpPr>
            <a:spLocks noGrp="1" noChangeArrowheads="1"/>
          </p:cNvSpPr>
          <p:nvPr>
            <p:ph type="body" idx="1"/>
          </p:nvPr>
        </p:nvSpPr>
        <p:spPr>
          <a:noFill/>
          <a:ln/>
        </p:spPr>
        <p:txBody>
          <a:bodyPr/>
          <a:lstStyle/>
          <a:p>
            <a:r>
              <a:rPr lang="en-GB"/>
              <a:t>This example shows a simple form. Notice the </a:t>
            </a:r>
            <a:r>
              <a:rPr lang="en-GB" b="1">
                <a:latin typeface="Courier New" pitchFamily="49" charset="0"/>
              </a:rPr>
              <a:t>name</a:t>
            </a:r>
            <a:r>
              <a:rPr lang="en-GB">
                <a:latin typeface="Courier New" pitchFamily="49" charset="0"/>
              </a:rPr>
              <a:t> </a:t>
            </a:r>
            <a:r>
              <a:rPr lang="en-GB"/>
              <a:t>attribute is used at all points - to name the form, and to name each element within the form.</a:t>
            </a:r>
          </a:p>
          <a:p>
            <a:r>
              <a:rPr lang="en-GB"/>
              <a:t>How JavaScript uses the </a:t>
            </a:r>
            <a:r>
              <a:rPr lang="en-GB" b="1">
                <a:latin typeface="Courier New" pitchFamily="49" charset="0"/>
              </a:rPr>
              <a:t>name</a:t>
            </a:r>
            <a:r>
              <a:rPr lang="en-GB">
                <a:latin typeface="Courier New" pitchFamily="49" charset="0"/>
              </a:rPr>
              <a:t> </a:t>
            </a:r>
            <a:r>
              <a:rPr lang="en-GB"/>
              <a:t>attribute is described next.</a:t>
            </a:r>
          </a:p>
          <a:p>
            <a:endParaRPr lang="en-GB"/>
          </a:p>
        </p:txBody>
      </p:sp>
    </p:spTree>
    <p:extLst>
      <p:ext uri="{BB962C8B-B14F-4D97-AF65-F5344CB8AC3E}">
        <p14:creationId xmlns:p14="http://schemas.microsoft.com/office/powerpoint/2010/main" val="3264440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Rot="1" noChangeAspect="1" noChangeArrowheads="1" noTextEdit="1"/>
          </p:cNvSpPr>
          <p:nvPr>
            <p:ph type="sldImg"/>
          </p:nvPr>
        </p:nvSpPr>
        <p:spPr>
          <a:ln/>
        </p:spPr>
      </p:sp>
      <p:sp>
        <p:nvSpPr>
          <p:cNvPr id="32771" name="Rectangle 5"/>
          <p:cNvSpPr>
            <a:spLocks noGrp="1" noChangeArrowheads="1"/>
          </p:cNvSpPr>
          <p:nvPr>
            <p:ph type="body" idx="1"/>
          </p:nvPr>
        </p:nvSpPr>
        <p:spPr>
          <a:noFill/>
          <a:ln/>
        </p:spPr>
        <p:txBody>
          <a:bodyPr/>
          <a:lstStyle/>
          <a:p>
            <a:r>
              <a:rPr lang="en-GB"/>
              <a:t>This example shows a simple form. Notice the </a:t>
            </a:r>
            <a:r>
              <a:rPr lang="en-GB" b="1">
                <a:latin typeface="Courier New" pitchFamily="49" charset="0"/>
              </a:rPr>
              <a:t>name</a:t>
            </a:r>
            <a:r>
              <a:rPr lang="en-GB">
                <a:latin typeface="Courier New" pitchFamily="49" charset="0"/>
              </a:rPr>
              <a:t> </a:t>
            </a:r>
            <a:r>
              <a:rPr lang="en-GB"/>
              <a:t>attribute is used at all points - to name the form, and to name each element within the form.</a:t>
            </a:r>
          </a:p>
          <a:p>
            <a:r>
              <a:rPr lang="en-GB"/>
              <a:t>How JavaScript uses the </a:t>
            </a:r>
            <a:r>
              <a:rPr lang="en-GB" b="1">
                <a:latin typeface="Courier New" pitchFamily="49" charset="0"/>
              </a:rPr>
              <a:t>name</a:t>
            </a:r>
            <a:r>
              <a:rPr lang="en-GB">
                <a:latin typeface="Courier New" pitchFamily="49" charset="0"/>
              </a:rPr>
              <a:t> </a:t>
            </a:r>
            <a:r>
              <a:rPr lang="en-GB"/>
              <a:t>attribute is described next.</a:t>
            </a:r>
          </a:p>
          <a:p>
            <a:endParaRPr lang="en-GB"/>
          </a:p>
        </p:txBody>
      </p:sp>
    </p:spTree>
    <p:extLst>
      <p:ext uri="{BB962C8B-B14F-4D97-AF65-F5344CB8AC3E}">
        <p14:creationId xmlns:p14="http://schemas.microsoft.com/office/powerpoint/2010/main" val="3834170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Rot="1" noChangeAspect="1" noChangeArrowheads="1" noTextEdit="1"/>
          </p:cNvSpPr>
          <p:nvPr>
            <p:ph type="sldImg"/>
          </p:nvPr>
        </p:nvSpPr>
        <p:spPr>
          <a:ln/>
        </p:spPr>
      </p:sp>
      <p:sp>
        <p:nvSpPr>
          <p:cNvPr id="33795" name="Rectangle 5"/>
          <p:cNvSpPr>
            <a:spLocks noGrp="1" noChangeArrowheads="1"/>
          </p:cNvSpPr>
          <p:nvPr>
            <p:ph type="body" idx="1"/>
          </p:nvPr>
        </p:nvSpPr>
        <p:spPr>
          <a:noFill/>
          <a:ln/>
        </p:spPr>
        <p:txBody>
          <a:bodyPr/>
          <a:lstStyle/>
          <a:p>
            <a:r>
              <a:rPr lang="en-GB"/>
              <a:t>To refer to the value that a user has typed in a text box, you use the following naming system:</a:t>
            </a:r>
          </a:p>
          <a:p>
            <a:pPr lvl="1"/>
            <a:r>
              <a:rPr lang="en-GB"/>
              <a:t>document.formname.elementname.value  </a:t>
            </a:r>
          </a:p>
          <a:p>
            <a:r>
              <a:rPr lang="en-GB"/>
              <a:t>This is a naming convention derived from the JavaScript object model:</a:t>
            </a:r>
          </a:p>
          <a:p>
            <a:pPr lvl="1"/>
            <a:r>
              <a:rPr lang="en-GB"/>
              <a:t>document refers to the page displayed in the browser.</a:t>
            </a:r>
          </a:p>
          <a:p>
            <a:pPr lvl="1"/>
            <a:r>
              <a:rPr lang="en-GB"/>
              <a:t>formname is supplied by the page author as the </a:t>
            </a:r>
            <a:r>
              <a:rPr lang="en-GB" b="1"/>
              <a:t>name</a:t>
            </a:r>
            <a:r>
              <a:rPr lang="en-GB"/>
              <a:t> attribute of the &lt;form&gt; tag - in the example it is addressform and refers to the whole form.</a:t>
            </a:r>
          </a:p>
          <a:p>
            <a:pPr lvl="1"/>
            <a:r>
              <a:rPr lang="en-GB"/>
              <a:t>elementname is supplied by the page author using the </a:t>
            </a:r>
            <a:r>
              <a:rPr lang="en-GB" b="1"/>
              <a:t>name</a:t>
            </a:r>
            <a:r>
              <a:rPr lang="en-GB"/>
              <a:t> attribute of the &lt;input&gt; tag.</a:t>
            </a:r>
          </a:p>
          <a:p>
            <a:pPr lvl="1"/>
            <a:r>
              <a:rPr lang="en-GB"/>
              <a:t>value is a predefined term which refers to the text typed in by the user. </a:t>
            </a:r>
          </a:p>
          <a:p>
            <a:endParaRPr lang="en-GB"/>
          </a:p>
        </p:txBody>
      </p:sp>
    </p:spTree>
    <p:extLst>
      <p:ext uri="{BB962C8B-B14F-4D97-AF65-F5344CB8AC3E}">
        <p14:creationId xmlns:p14="http://schemas.microsoft.com/office/powerpoint/2010/main" val="2664494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Rot="1" noChangeAspect="1" noChangeArrowheads="1" noTextEdit="1"/>
          </p:cNvSpPr>
          <p:nvPr>
            <p:ph type="sldImg"/>
          </p:nvPr>
        </p:nvSpPr>
        <p:spPr>
          <a:ln/>
        </p:spPr>
      </p:sp>
      <p:sp>
        <p:nvSpPr>
          <p:cNvPr id="34819" name="Rectangle 5"/>
          <p:cNvSpPr>
            <a:spLocks noGrp="1" noChangeArrowheads="1"/>
          </p:cNvSpPr>
          <p:nvPr>
            <p:ph type="body" idx="1"/>
          </p:nvPr>
        </p:nvSpPr>
        <p:spPr>
          <a:noFill/>
          <a:ln/>
        </p:spPr>
        <p:txBody>
          <a:bodyPr/>
          <a:lstStyle/>
          <a:p>
            <a:r>
              <a:rPr lang="en-GB"/>
              <a:t>This simple code creates a form called alertform.</a:t>
            </a:r>
          </a:p>
          <a:p>
            <a:r>
              <a:rPr lang="en-GB"/>
              <a:t>The JavaScript is activated when 'Go' button is pressed (an onClick event - see separate Netskills Training Module for more details on Functions and Events in JavaScript). The current value of the element yourname would be displayed in a an alert box.</a:t>
            </a:r>
          </a:p>
          <a:p>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B7520052-73AD-4B87-9670-94B325985597}" type="slidenum">
              <a:rPr lang="en-US" smtClean="0"/>
              <a:pPr/>
              <a:t>103</a:t>
            </a:fld>
            <a:endParaRPr lang="en-US"/>
          </a:p>
        </p:txBody>
      </p:sp>
    </p:spTree>
    <p:extLst>
      <p:ext uri="{BB962C8B-B14F-4D97-AF65-F5344CB8AC3E}">
        <p14:creationId xmlns:p14="http://schemas.microsoft.com/office/powerpoint/2010/main" val="890634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Rot="1" noChangeAspect="1" noChangeArrowheads="1" noTextEdit="1"/>
          </p:cNvSpPr>
          <p:nvPr>
            <p:ph type="sldImg"/>
          </p:nvPr>
        </p:nvSpPr>
        <p:spPr>
          <a:ln/>
        </p:spPr>
      </p:sp>
      <p:sp>
        <p:nvSpPr>
          <p:cNvPr id="21507" name="Rectangle 5"/>
          <p:cNvSpPr>
            <a:spLocks noGrp="1" noChangeArrowheads="1"/>
          </p:cNvSpPr>
          <p:nvPr>
            <p:ph type="body" idx="1"/>
          </p:nvPr>
        </p:nvSpPr>
        <p:spPr>
          <a:noFill/>
          <a:ln/>
        </p:spPr>
        <p:txBody>
          <a:bodyPr/>
          <a:lstStyle/>
          <a:p>
            <a:r>
              <a:rPr lang="en-GB"/>
              <a:t>This talk aims to give an overview of JavaScript - introducing the concepts and explaining the potential and possible uses.</a:t>
            </a:r>
          </a:p>
          <a:p>
            <a:r>
              <a:rPr lang="en-GB"/>
              <a:t>The talk moves on to describe the basics behind the language, how and where it operates and how it is included in a web page.</a:t>
            </a:r>
          </a:p>
          <a:p>
            <a:r>
              <a:rPr lang="en-GB"/>
              <a:t>A number of real examples of JavaScript are provided to demonstrate some of the features and syntax of the language, and to identify key concepts. As part of this, a quick refresher on the HTML form tags is given as this is crucial to many of the exercises in the accompanying hands-on document. </a:t>
            </a:r>
          </a:p>
          <a:p>
            <a:r>
              <a:rPr lang="en-GB"/>
              <a:t>A comparison with Java is given to clear up any confusion surrounding the connection between the two languages. </a:t>
            </a:r>
          </a:p>
          <a:p>
            <a:endParaRPr lang="en-GB"/>
          </a:p>
        </p:txBody>
      </p:sp>
    </p:spTree>
    <p:extLst>
      <p:ext uri="{BB962C8B-B14F-4D97-AF65-F5344CB8AC3E}">
        <p14:creationId xmlns:p14="http://schemas.microsoft.com/office/powerpoint/2010/main" val="1423229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Rot="1" noChangeAspect="1" noChangeArrowheads="1" noTextEdit="1"/>
          </p:cNvSpPr>
          <p:nvPr>
            <p:ph type="sldImg"/>
          </p:nvPr>
        </p:nvSpPr>
        <p:spPr>
          <a:ln/>
        </p:spPr>
      </p:sp>
      <p:sp>
        <p:nvSpPr>
          <p:cNvPr id="22531" name="Rectangle 5"/>
          <p:cNvSpPr>
            <a:spLocks noGrp="1" noChangeArrowheads="1"/>
          </p:cNvSpPr>
          <p:nvPr>
            <p:ph type="body" idx="1"/>
          </p:nvPr>
        </p:nvSpPr>
        <p:spPr>
          <a:noFill/>
          <a:ln/>
        </p:spPr>
        <p:txBody>
          <a:bodyPr/>
          <a:lstStyle/>
          <a:p>
            <a:r>
              <a:rPr lang="en-GB"/>
              <a:t>When the web was conceived, browsers were limited to text and image -  later tables and frames. The extent to which they provided interactivity with the user was very limited. JavaScript was developed by Netscape as a simple programming language (often referred to as a scripting language). It is easy to learn and small sections of JavaScript can be added to a web page rather than needing to develop complicated programs. It was specially designed for web page interaction and manipulating the web browser and page elements. It is often used to respond to user actions such as mouse clicks.</a:t>
            </a:r>
          </a:p>
          <a:p>
            <a:r>
              <a:rPr lang="en-GB"/>
              <a:t>Although developed by Netscape, and other variants exist, such as Jscript from Microsoft, a standard has been developed by the European Computer Manufacturers Association. It is known as ECMAScript, using the standard ECMA262, which can be found fully documented at the address on the slide.</a:t>
            </a:r>
          </a:p>
          <a:p>
            <a:endParaRPr lang="en-GB"/>
          </a:p>
        </p:txBody>
      </p:sp>
    </p:spTree>
    <p:extLst>
      <p:ext uri="{BB962C8B-B14F-4D97-AF65-F5344CB8AC3E}">
        <p14:creationId xmlns:p14="http://schemas.microsoft.com/office/powerpoint/2010/main" val="1283417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Rot="1" noChangeAspect="1" noChangeArrowheads="1" noTextEdit="1"/>
          </p:cNvSpPr>
          <p:nvPr>
            <p:ph type="sldImg"/>
          </p:nvPr>
        </p:nvSpPr>
        <p:spPr>
          <a:ln/>
        </p:spPr>
      </p:sp>
      <p:sp>
        <p:nvSpPr>
          <p:cNvPr id="23555" name="Rectangle 5"/>
          <p:cNvSpPr>
            <a:spLocks noGrp="1" noChangeArrowheads="1"/>
          </p:cNvSpPr>
          <p:nvPr>
            <p:ph type="body" idx="1"/>
          </p:nvPr>
        </p:nvSpPr>
        <p:spPr>
          <a:noFill/>
          <a:ln/>
        </p:spPr>
        <p:txBody>
          <a:bodyPr/>
          <a:lstStyle/>
          <a:p>
            <a:r>
              <a:rPr lang="en-GB"/>
              <a:t>Examples should be shown which demonstrate different uses of JavaScript.  For example, try the calculator example at the address shown.</a:t>
            </a:r>
          </a:p>
          <a:p>
            <a:r>
              <a:rPr lang="en-GB"/>
              <a:t>JavaScript can provide interactivity and/or enhance pages in several ways. It is particularly good at manipulating browser elements and images to improve page presentation and navigation.</a:t>
            </a:r>
          </a:p>
          <a:p>
            <a:r>
              <a:rPr lang="en-GB"/>
              <a:t>As a programming language it can handle quite complex calculations and control the behaviour of embedded content including images.</a:t>
            </a:r>
          </a:p>
          <a:p>
            <a:r>
              <a:rPr lang="en-GB"/>
              <a:t>A useful function is input validation - checking form responses BEFORE the form is sent for processing to a server. In this way it can be quicker and more user friendly, providing immediate feedback to the user.</a:t>
            </a:r>
          </a:p>
          <a:p>
            <a:r>
              <a:rPr lang="en-GB"/>
              <a:t>JavaScript can be combined with other technologies such as Java  applets or plug-ins, but this is beyond the scope of this presentation.</a:t>
            </a:r>
          </a:p>
          <a:p>
            <a:endParaRPr lang="en-GB"/>
          </a:p>
        </p:txBody>
      </p:sp>
    </p:spTree>
    <p:extLst>
      <p:ext uri="{BB962C8B-B14F-4D97-AF65-F5344CB8AC3E}">
        <p14:creationId xmlns:p14="http://schemas.microsoft.com/office/powerpoint/2010/main" val="753490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Rot="1" noChangeAspect="1" noChangeArrowheads="1" noTextEdit="1"/>
          </p:cNvSpPr>
          <p:nvPr>
            <p:ph type="sldImg"/>
          </p:nvPr>
        </p:nvSpPr>
        <p:spPr>
          <a:ln/>
        </p:spPr>
      </p:sp>
      <p:sp>
        <p:nvSpPr>
          <p:cNvPr id="24579" name="Rectangle 5"/>
          <p:cNvSpPr>
            <a:spLocks noGrp="1" noChangeArrowheads="1"/>
          </p:cNvSpPr>
          <p:nvPr>
            <p:ph type="body" idx="1"/>
          </p:nvPr>
        </p:nvSpPr>
        <p:spPr>
          <a:noFill/>
          <a:ln/>
        </p:spPr>
        <p:txBody>
          <a:bodyPr/>
          <a:lstStyle/>
          <a:p>
            <a:r>
              <a:rPr lang="en-GB"/>
              <a:t>JavaScript is embedded/included within HTML.  You can often see JavaScript in the source of a web page or it is provided for information on the page as with the calculator example.</a:t>
            </a:r>
          </a:p>
          <a:p>
            <a:r>
              <a:rPr lang="en-GB"/>
              <a:t>JavaScript is mainly used as a client-side language - it downloads with the web page. Once the page has downloaded and is on the users' machine, it is actually the web browser which then interprets the JavaScript instructions. JavaScript pages run quickly, you are not relying on an internet connection to a web server. Short pieces of JavaScript can be combined with HTML without the need to develop a fully blown program.</a:t>
            </a:r>
          </a:p>
          <a:p>
            <a:r>
              <a:rPr lang="en-GB"/>
              <a:t>There are two types of computer language, compiled and interpreted.  To write or edit a compiled language requires a special piece of software called a compiler.  JavaScript belongs to the other category, called interpreted.  In the case of JavaScript, this interpretation is done by the browser software at run-time.  Because JavaScript is interpreted, this means that no special tools are required to write or edit JavaScript, just a normal text editor. JavaScript web pages can be platform independent i.e. they will run on different browsers and computers (as long as the browser is JavaScript enabled). If you see a JavaScript web page that you like, you may be able to take that JavaScript and use it for your own purposes. (Remember to acknowledge the original author!)</a:t>
            </a:r>
          </a:p>
          <a:p>
            <a:endParaRPr lang="en-GB"/>
          </a:p>
        </p:txBody>
      </p:sp>
    </p:spTree>
    <p:extLst>
      <p:ext uri="{BB962C8B-B14F-4D97-AF65-F5344CB8AC3E}">
        <p14:creationId xmlns:p14="http://schemas.microsoft.com/office/powerpoint/2010/main" val="1250291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Rot="1" noChangeAspect="1" noChangeArrowheads="1" noTextEdit="1"/>
          </p:cNvSpPr>
          <p:nvPr>
            <p:ph type="sldImg"/>
          </p:nvPr>
        </p:nvSpPr>
        <p:spPr>
          <a:ln/>
        </p:spPr>
      </p:sp>
      <p:sp>
        <p:nvSpPr>
          <p:cNvPr id="25603" name="Rectangle 5"/>
          <p:cNvSpPr>
            <a:spLocks noGrp="1" noChangeArrowheads="1"/>
          </p:cNvSpPr>
          <p:nvPr>
            <p:ph type="body" idx="1"/>
          </p:nvPr>
        </p:nvSpPr>
        <p:spPr>
          <a:noFill/>
          <a:ln/>
        </p:spPr>
        <p:txBody>
          <a:bodyPr/>
          <a:lstStyle/>
          <a:p>
            <a:r>
              <a:rPr lang="en-GB"/>
              <a:t>Java is often confused with JavaScript. JavaScript was originally called LiveScript, but due to the popularity of Java at the time, it was renamed JavaScript . Java is different from JavaScript in a number of significant areas:</a:t>
            </a:r>
          </a:p>
          <a:p>
            <a:r>
              <a:rPr lang="en-GB"/>
              <a:t>Java is a full programming language which can do just about anything - JavaScript isn't and can only do relatively simple things.</a:t>
            </a:r>
          </a:p>
          <a:p>
            <a:r>
              <a:rPr lang="en-GB"/>
              <a:t>Java is much harder to learn and takes much longer to master.</a:t>
            </a:r>
          </a:p>
          <a:p>
            <a:r>
              <a:rPr lang="en-GB"/>
              <a:t>Java is compiled.  The language is not 'embedded' or written in the page - it is self-contained as a separate file.</a:t>
            </a:r>
          </a:p>
          <a:p>
            <a:r>
              <a:rPr lang="en-GB"/>
              <a:t>Java can be used/written totally independently from the web - JavaScript works with web browsers only.</a:t>
            </a:r>
          </a:p>
          <a:p>
            <a:r>
              <a:rPr lang="en-GB"/>
              <a:t>They are sometimes used together - JavaScript can be used to 'control' or configure Java 'applets'.</a:t>
            </a:r>
          </a:p>
          <a:p>
            <a:r>
              <a:rPr lang="en-GB"/>
              <a:t>This talk does not cover Java in any more detail. </a:t>
            </a:r>
          </a:p>
          <a:p>
            <a:r>
              <a:rPr lang="en-GB"/>
              <a:t>A separate Netskills Training Module investigates the use of Java applets.</a:t>
            </a:r>
          </a:p>
          <a:p>
            <a:endParaRPr lang="en-GB"/>
          </a:p>
          <a:p>
            <a:endParaRPr lang="en-GB"/>
          </a:p>
        </p:txBody>
      </p:sp>
    </p:spTree>
    <p:extLst>
      <p:ext uri="{BB962C8B-B14F-4D97-AF65-F5344CB8AC3E}">
        <p14:creationId xmlns:p14="http://schemas.microsoft.com/office/powerpoint/2010/main" val="1168233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Rot="1" noChangeAspect="1" noChangeArrowheads="1" noTextEdit="1"/>
          </p:cNvSpPr>
          <p:nvPr>
            <p:ph type="sldImg"/>
          </p:nvPr>
        </p:nvSpPr>
        <p:spPr>
          <a:ln/>
        </p:spPr>
      </p:sp>
      <p:sp>
        <p:nvSpPr>
          <p:cNvPr id="26627" name="Rectangle 5"/>
          <p:cNvSpPr>
            <a:spLocks noGrp="1" noChangeArrowheads="1"/>
          </p:cNvSpPr>
          <p:nvPr>
            <p:ph type="body" idx="1"/>
          </p:nvPr>
        </p:nvSpPr>
        <p:spPr>
          <a:noFill/>
          <a:ln/>
        </p:spPr>
        <p:txBody>
          <a:bodyPr/>
          <a:lstStyle/>
          <a:p>
            <a:r>
              <a:rPr lang="en-GB"/>
              <a:t>To learn JavaScript you will need to learn some of its language syntax.</a:t>
            </a:r>
          </a:p>
          <a:p>
            <a:r>
              <a:rPr lang="en-GB"/>
              <a:t>However, a good strategy is to learn the basics, and then use and adapt other people's JavaScript.  There are plenty of sites on the internet offering free JavaScript (see slide 4)  with the calculator example. Other useful addresses are provided in the notes of last slide.</a:t>
            </a:r>
          </a:p>
          <a:p>
            <a:r>
              <a:rPr lang="en-GB"/>
              <a:t>As with HTML, JavaScript can be written in a text editor and viewed in a browser. As it is a programming language the syntax is quite strict (compared to HTML). It is also a good idea to make sure your HTML is up to scratch as this will save you time. The hands-on exercises contain an refresher exercise on HTML forms.</a:t>
            </a:r>
          </a:p>
          <a:p>
            <a:endParaRPr lang="en-GB"/>
          </a:p>
          <a:p>
            <a:endParaRPr lang="en-GB"/>
          </a:p>
        </p:txBody>
      </p:sp>
    </p:spTree>
    <p:extLst>
      <p:ext uri="{BB962C8B-B14F-4D97-AF65-F5344CB8AC3E}">
        <p14:creationId xmlns:p14="http://schemas.microsoft.com/office/powerpoint/2010/main" val="2182702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Rot="1" noChangeAspect="1" noChangeArrowheads="1" noTextEdit="1"/>
          </p:cNvSpPr>
          <p:nvPr>
            <p:ph type="sldImg"/>
          </p:nvPr>
        </p:nvSpPr>
        <p:spPr>
          <a:ln/>
        </p:spPr>
      </p:sp>
      <p:sp>
        <p:nvSpPr>
          <p:cNvPr id="27651" name="Rectangle 5"/>
          <p:cNvSpPr>
            <a:spLocks noGrp="1" noChangeArrowheads="1"/>
          </p:cNvSpPr>
          <p:nvPr>
            <p:ph type="body" idx="1"/>
          </p:nvPr>
        </p:nvSpPr>
        <p:spPr>
          <a:noFill/>
          <a:ln/>
        </p:spPr>
        <p:txBody>
          <a:bodyPr>
            <a:normAutofit fontScale="92500"/>
          </a:bodyPr>
          <a:lstStyle/>
          <a:p>
            <a:r>
              <a:rPr lang="en-GB"/>
              <a:t>JavaScript can be contained either in the header section of an HTML page or in the body.  This JavaScript statement is shown as a pure JavaScript statement within SCRIPT tags.</a:t>
            </a:r>
          </a:p>
          <a:p>
            <a:r>
              <a:rPr lang="en-GB"/>
              <a:t>Notice that there is no HTML in the body of this page at all.  (Demonstrate what this JavaScript looks like in a web browser).</a:t>
            </a:r>
          </a:p>
          <a:p>
            <a:r>
              <a:rPr lang="en-GB"/>
              <a:t>This statement writes a line of text on a web page.  </a:t>
            </a:r>
          </a:p>
          <a:p>
            <a:r>
              <a:rPr lang="en-GB"/>
              <a:t>The command document.write is a standard function in JavaScript to write text to the page. The following is a more technical explanation for background information only:</a:t>
            </a:r>
          </a:p>
          <a:p>
            <a:r>
              <a:rPr lang="en-GB"/>
              <a:t>document.write is derived from the JavaScript object model (not covered in detail here). It works on the principle that all document and browser elements have an object name (document, window, image etc) and can each has various properties that can be manipulated. The object hierarchy means that individual elements can be uniquely identified i.e. </a:t>
            </a:r>
            <a:r>
              <a:rPr lang="en-GB">
                <a:latin typeface="Courier New" pitchFamily="49" charset="0"/>
              </a:rPr>
              <a:t>document.myform.mytext</a:t>
            </a:r>
            <a:r>
              <a:rPr lang="en-GB"/>
              <a:t> would refer to the text entry named </a:t>
            </a:r>
            <a:r>
              <a:rPr lang="en-GB">
                <a:latin typeface="Courier New" pitchFamily="49" charset="0"/>
              </a:rPr>
              <a:t>mytext</a:t>
            </a:r>
            <a:r>
              <a:rPr lang="en-GB"/>
              <a:t> within the form called </a:t>
            </a:r>
            <a:r>
              <a:rPr lang="en-GB">
                <a:latin typeface="Courier New" pitchFamily="49" charset="0"/>
              </a:rPr>
              <a:t>myform</a:t>
            </a:r>
            <a:r>
              <a:rPr lang="en-GB"/>
              <a:t> within the current page (document).</a:t>
            </a:r>
          </a:p>
          <a:p>
            <a:endParaRPr lang="en-GB"/>
          </a:p>
          <a:p>
            <a:r>
              <a:rPr lang="en-GB" b="1"/>
              <a:t>The arrow symbol '</a:t>
            </a:r>
            <a:r>
              <a:rPr lang="en-GB" b="1">
                <a:sym typeface="Symbol" pitchFamily="18" charset="2"/>
              </a:rPr>
              <a:t></a:t>
            </a:r>
            <a:r>
              <a:rPr lang="en-GB" b="1"/>
              <a:t>' is used in these slides and in the workbook to indicate where a JavaScript statement should be typed on one line without a break.  A line break in the wrong place will stop JavaScript from working.e.g. </a:t>
            </a:r>
          </a:p>
          <a:p>
            <a:endParaRPr lang="en-GB" b="1"/>
          </a:p>
          <a:p>
            <a:r>
              <a:rPr lang="en-GB">
                <a:latin typeface="Courier New" pitchFamily="49" charset="0"/>
              </a:rPr>
              <a:t>document.write('This is my first </a:t>
            </a:r>
            <a:r>
              <a:rPr lang="en-GB">
                <a:latin typeface="Courier New" pitchFamily="49" charset="0"/>
                <a:sym typeface="Symbol" pitchFamily="18" charset="2"/>
              </a:rPr>
              <a:t></a:t>
            </a:r>
            <a:endParaRPr lang="en-GB">
              <a:latin typeface="Courier New" pitchFamily="49" charset="0"/>
            </a:endParaRPr>
          </a:p>
          <a:p>
            <a:r>
              <a:rPr lang="en-GB">
                <a:latin typeface="Courier New" pitchFamily="49" charset="0"/>
              </a:rPr>
              <a:t>JavaScript Page');</a:t>
            </a:r>
          </a:p>
          <a:p>
            <a:endParaRPr lang="en-GB">
              <a:latin typeface="Courier New" pitchFamily="49" charset="0"/>
            </a:endParaRPr>
          </a:p>
          <a:p>
            <a:r>
              <a:rPr lang="en-GB"/>
              <a:t>should actually be typed:</a:t>
            </a:r>
          </a:p>
          <a:p>
            <a:endParaRPr lang="en-GB"/>
          </a:p>
          <a:p>
            <a:r>
              <a:rPr lang="en-GB">
                <a:latin typeface="Courier New" pitchFamily="49" charset="0"/>
              </a:rPr>
              <a:t>document.write('This is my first JavaScript Page');</a:t>
            </a:r>
          </a:p>
          <a:p>
            <a:endParaRPr lang="en-GB">
              <a:latin typeface="Courier New" pitchFamily="49" charset="0"/>
            </a:endParaRPr>
          </a:p>
        </p:txBody>
      </p:sp>
    </p:spTree>
    <p:extLst>
      <p:ext uri="{BB962C8B-B14F-4D97-AF65-F5344CB8AC3E}">
        <p14:creationId xmlns:p14="http://schemas.microsoft.com/office/powerpoint/2010/main" val="2180030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Rot="1" noChangeAspect="1" noChangeArrowheads="1" noTextEdit="1"/>
          </p:cNvSpPr>
          <p:nvPr>
            <p:ph type="sldImg"/>
          </p:nvPr>
        </p:nvSpPr>
        <p:spPr>
          <a:ln/>
        </p:spPr>
      </p:sp>
      <p:sp>
        <p:nvSpPr>
          <p:cNvPr id="28675" name="Rectangle 5"/>
          <p:cNvSpPr>
            <a:spLocks noGrp="1" noChangeArrowheads="1"/>
          </p:cNvSpPr>
          <p:nvPr>
            <p:ph type="body" idx="1"/>
          </p:nvPr>
        </p:nvSpPr>
        <p:spPr>
          <a:noFill/>
          <a:ln/>
        </p:spPr>
        <p:txBody>
          <a:bodyPr>
            <a:normAutofit lnSpcReduction="10000"/>
          </a:bodyPr>
          <a:lstStyle/>
          <a:p>
            <a:r>
              <a:rPr lang="en-GB"/>
              <a:t>This example demonstrates that anything included within the quotes in the document.write statement is printed to the screen, and this includes HTML tags. The &lt;h1&gt; tag is delivered to the browser along with the text, and the browser would interpret it as a normal HTML file, displaying the text in the Heading 1 style.</a:t>
            </a:r>
          </a:p>
          <a:p>
            <a:endParaRPr lang="en-GB"/>
          </a:p>
          <a:p>
            <a:r>
              <a:rPr lang="en-GB" b="1"/>
              <a:t>IMPORTANT NOTE:</a:t>
            </a:r>
          </a:p>
          <a:p>
            <a:r>
              <a:rPr lang="en-GB"/>
              <a:t>This example shows a JavaScript statement in the </a:t>
            </a:r>
            <a:r>
              <a:rPr lang="en-GB">
                <a:latin typeface="Courier New" pitchFamily="49" charset="0"/>
              </a:rPr>
              <a:t>&lt;body&gt;</a:t>
            </a:r>
            <a:r>
              <a:rPr lang="en-GB"/>
              <a:t> of the web page.</a:t>
            </a:r>
          </a:p>
          <a:p>
            <a:r>
              <a:rPr lang="en-GB"/>
              <a:t>It is possible to include JavaScript statements in the </a:t>
            </a:r>
            <a:r>
              <a:rPr lang="en-GB">
                <a:latin typeface="Courier New" pitchFamily="49" charset="0"/>
              </a:rPr>
              <a:t>&lt;head&gt;</a:t>
            </a:r>
            <a:r>
              <a:rPr lang="en-GB"/>
              <a:t> section of a web page but care must be taken that they do not try to access items that don't exist until the page has loaded (e.g. form elements, links, images). The web browser parses (reads through and executes) any script commands as it displays the page.</a:t>
            </a:r>
          </a:p>
          <a:p>
            <a:r>
              <a:rPr lang="en-GB"/>
              <a:t>In most cases it is common sense that dictates where a statement should be placed.</a:t>
            </a:r>
          </a:p>
          <a:p>
            <a:r>
              <a:rPr lang="en-GB"/>
              <a:t>If, in the above example, document.write was placed in the </a:t>
            </a:r>
            <a:r>
              <a:rPr lang="en-GB">
                <a:latin typeface="Courier New" pitchFamily="49" charset="0"/>
              </a:rPr>
              <a:t>&lt;head&gt;</a:t>
            </a:r>
            <a:r>
              <a:rPr lang="en-GB"/>
              <a:t> of the page, the text "This is my first JavaScript Page" would appear in the </a:t>
            </a:r>
            <a:r>
              <a:rPr lang="en-GB">
                <a:latin typeface="Courier New" pitchFamily="49" charset="0"/>
              </a:rPr>
              <a:t>&lt;head&gt; </a:t>
            </a:r>
            <a:r>
              <a:rPr lang="en-GB"/>
              <a:t>of the finished page – this would be  incorrect – although modern browsers will let you get away with it!</a:t>
            </a:r>
          </a:p>
          <a:p>
            <a:r>
              <a:rPr lang="en-GB"/>
              <a:t>In some circumstances you may wish to use document.write in the </a:t>
            </a:r>
            <a:r>
              <a:rPr lang="en-GB">
                <a:latin typeface="Courier New" pitchFamily="49" charset="0"/>
              </a:rPr>
              <a:t>&lt;head&gt;</a:t>
            </a:r>
            <a:r>
              <a:rPr lang="en-GB"/>
              <a:t> - for example to dynamically generate </a:t>
            </a:r>
            <a:r>
              <a:rPr lang="en-GB">
                <a:latin typeface="Courier New" pitchFamily="49" charset="0"/>
              </a:rPr>
              <a:t>&lt;meta&gt;</a:t>
            </a:r>
            <a:r>
              <a:rPr lang="en-GB"/>
              <a:t> or </a:t>
            </a:r>
            <a:r>
              <a:rPr lang="en-GB">
                <a:latin typeface="Courier New" pitchFamily="49" charset="0"/>
              </a:rPr>
              <a:t>&lt;title&gt;</a:t>
            </a:r>
            <a:r>
              <a:rPr lang="en-GB"/>
              <a:t> tags. Such uses are not considered here. </a:t>
            </a:r>
          </a:p>
          <a:p>
            <a:r>
              <a:rPr lang="en-GB"/>
              <a:t>JavaScript functions are typically defined in the </a:t>
            </a:r>
            <a:r>
              <a:rPr lang="en-GB">
                <a:latin typeface="Courier New" pitchFamily="49" charset="0"/>
              </a:rPr>
              <a:t>&lt;head&gt; </a:t>
            </a:r>
            <a:r>
              <a:rPr lang="en-GB"/>
              <a:t>section of a web page as they do not normally execute until they have been triggered elsewhere. The use of functions in JavaScript is covered in the Netskills Training Module: "Further JavaScript (Enhancing JavaScript with Functions and Events)"</a:t>
            </a:r>
          </a:p>
          <a:p>
            <a:endParaRPr lang="en-GB"/>
          </a:p>
          <a:p>
            <a:endParaRPr lang="en-GB"/>
          </a:p>
        </p:txBody>
      </p:sp>
    </p:spTree>
    <p:extLst>
      <p:ext uri="{BB962C8B-B14F-4D97-AF65-F5344CB8AC3E}">
        <p14:creationId xmlns:p14="http://schemas.microsoft.com/office/powerpoint/2010/main" val="2116151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095C8CE9-BE02-4308-8C98-2DD6D98ACDD8}" type="datetime1">
              <a:rPr lang="en-US" smtClean="0"/>
              <a:t>9/25/2019</a:t>
            </a:fld>
            <a:endParaRPr lang="en-US"/>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r>
              <a:rPr lang="en-US">
                <a:solidFill>
                  <a:srgbClr val="EBDDC3"/>
                </a:solidFill>
              </a:rPr>
              <a:t>Unit-IV Android Application Design Essentials  by Prof. J. Christy Jackson</a:t>
            </a:r>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7E8BBF3A-E0DE-42B1-9994-D0B388606006}" type="slidenum">
              <a:rPr lang="en-US">
                <a:solidFill>
                  <a:srgbClr val="EBDDC3"/>
                </a:solidFill>
              </a:rPr>
              <a:pPr>
                <a:defRPr/>
              </a:pPr>
              <a:t>‹#›</a:t>
            </a:fld>
            <a:endParaRPr lang="en-US">
              <a:solidFill>
                <a:srgbClr val="EBDDC3"/>
              </a:solidFill>
            </a:endParaRPr>
          </a:p>
        </p:txBody>
      </p:sp>
    </p:spTree>
    <p:extLst>
      <p:ext uri="{BB962C8B-B14F-4D97-AF65-F5344CB8AC3E}">
        <p14:creationId xmlns:p14="http://schemas.microsoft.com/office/powerpoint/2010/main" val="2170632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3D5E731-6B68-4D9E-B577-671A228980F9}" type="datetime1">
              <a:rPr lang="en-US" smtClean="0">
                <a:solidFill>
                  <a:srgbClr val="775F55"/>
                </a:solidFill>
              </a:rPr>
              <a:t>9/25/2019</a:t>
            </a:fld>
            <a:endParaRPr lang="en-US">
              <a:solidFill>
                <a:srgbClr val="775F55"/>
              </a:solidFill>
            </a:endParaRPr>
          </a:p>
        </p:txBody>
      </p:sp>
      <p:sp>
        <p:nvSpPr>
          <p:cNvPr id="5" name="Footer Placeholder 4"/>
          <p:cNvSpPr>
            <a:spLocks noGrp="1"/>
          </p:cNvSpPr>
          <p:nvPr>
            <p:ph type="ftr" sz="quarter" idx="11"/>
          </p:nvPr>
        </p:nvSpPr>
        <p:spPr/>
        <p:txBody>
          <a:bodyPr/>
          <a:lstStyle>
            <a:lvl1pPr algn="r">
              <a:defRPr>
                <a:solidFill>
                  <a:schemeClr val="tx2"/>
                </a:solidFill>
              </a:defRPr>
            </a:lvl1pPr>
          </a:lstStyle>
          <a:p>
            <a:pPr>
              <a:defRPr/>
            </a:pPr>
            <a:r>
              <a:rPr lang="en-US">
                <a:solidFill>
                  <a:srgbClr val="775F55"/>
                </a:solidFill>
              </a:rPr>
              <a:t>Unit-IV Android Application Design Essentials  by Prof. J. Christy Jackson</a:t>
            </a:r>
          </a:p>
        </p:txBody>
      </p:sp>
      <p:sp>
        <p:nvSpPr>
          <p:cNvPr id="6" name="Slide Number Placeholder 5"/>
          <p:cNvSpPr>
            <a:spLocks noGrp="1"/>
          </p:cNvSpPr>
          <p:nvPr>
            <p:ph type="sldNum" sz="quarter" idx="12"/>
          </p:nvPr>
        </p:nvSpPr>
        <p:spPr/>
        <p:txBody>
          <a:bodyPr/>
          <a:lstStyle>
            <a:lvl1pPr>
              <a:defRPr/>
            </a:lvl1pPr>
          </a:lstStyle>
          <a:p>
            <a:pPr>
              <a:defRPr/>
            </a:pPr>
            <a:fld id="{D8492439-8691-45A8-BB2B-8ECCD1B06A04}" type="slidenum">
              <a:rPr lang="en-US"/>
              <a:pPr>
                <a:defRPr/>
              </a:pPr>
              <a:t>‹#›</a:t>
            </a:fld>
            <a:endParaRPr lang="en-US"/>
          </a:p>
        </p:txBody>
      </p:sp>
    </p:spTree>
    <p:extLst>
      <p:ext uri="{BB962C8B-B14F-4D97-AF65-F5344CB8AC3E}">
        <p14:creationId xmlns:p14="http://schemas.microsoft.com/office/powerpoint/2010/main" val="4045766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2" name="Vertical Title 1"/>
          <p:cNvSpPr>
            <a:spLocks noGrp="1"/>
          </p:cNvSpPr>
          <p:nvPr>
            <p:ph type="title" orient="vert"/>
          </p:nvPr>
        </p:nvSpPr>
        <p:spPr>
          <a:xfrm>
            <a:off x="6553200" y="609600"/>
            <a:ext cx="20574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6AE31461-C5B5-4E6C-AF68-C9FEFE3D0300}" type="datetime1">
              <a:rPr lang="en-US" smtClean="0">
                <a:solidFill>
                  <a:srgbClr val="775F55"/>
                </a:solidFill>
              </a:rPr>
              <a:t>9/25/2019</a:t>
            </a:fld>
            <a:endParaRPr lang="en-US">
              <a:solidFill>
                <a:srgbClr val="775F55"/>
              </a:solidFill>
            </a:endParaRPr>
          </a:p>
        </p:txBody>
      </p:sp>
      <p:sp>
        <p:nvSpPr>
          <p:cNvPr id="8" name="Footer Placeholder 4"/>
          <p:cNvSpPr>
            <a:spLocks noGrp="1"/>
          </p:cNvSpPr>
          <p:nvPr>
            <p:ph type="ftr" sz="quarter" idx="11"/>
          </p:nvPr>
        </p:nvSpPr>
        <p:spPr>
          <a:xfrm>
            <a:off x="457200" y="6248400"/>
            <a:ext cx="5573713" cy="365125"/>
          </a:xfrm>
        </p:spPr>
        <p:txBody>
          <a:bodyPr/>
          <a:lstStyle>
            <a:lvl1pPr algn="r">
              <a:defRPr>
                <a:solidFill>
                  <a:schemeClr val="tx2"/>
                </a:solidFill>
              </a:defRPr>
            </a:lvl1pPr>
          </a:lstStyle>
          <a:p>
            <a:pPr>
              <a:defRPr/>
            </a:pPr>
            <a:r>
              <a:rPr lang="en-US">
                <a:solidFill>
                  <a:srgbClr val="775F55"/>
                </a:solidFill>
              </a:rPr>
              <a:t>Unit-IV Android Application Design Essentials  by Prof. J. Christy Jackson</a:t>
            </a:r>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0702794B-6CE0-4DF2-82A1-58530FF4D1D3}" type="slidenum">
              <a:rPr lang="en-US"/>
              <a:pPr>
                <a:defRPr/>
              </a:pPr>
              <a:t>‹#›</a:t>
            </a:fld>
            <a:endParaRPr lang="en-US"/>
          </a:p>
        </p:txBody>
      </p:sp>
    </p:spTree>
    <p:extLst>
      <p:ext uri="{BB962C8B-B14F-4D97-AF65-F5344CB8AC3E}">
        <p14:creationId xmlns:p14="http://schemas.microsoft.com/office/powerpoint/2010/main" val="10678789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851314B-2155-40B2-9982-ACE9468BA384}" type="datetime1">
              <a:rPr lang="en-US" smtClean="0">
                <a:solidFill>
                  <a:srgbClr val="775F55"/>
                </a:solidFill>
              </a:rPr>
              <a:t>9/25/2019</a:t>
            </a:fld>
            <a:endParaRPr lang="en-US">
              <a:solidFill>
                <a:srgbClr val="775F55"/>
              </a:solidFill>
            </a:endParaRPr>
          </a:p>
        </p:txBody>
      </p:sp>
      <p:sp>
        <p:nvSpPr>
          <p:cNvPr id="5" name="Footer Placeholder 4"/>
          <p:cNvSpPr>
            <a:spLocks noGrp="1"/>
          </p:cNvSpPr>
          <p:nvPr>
            <p:ph type="ftr" sz="quarter" idx="11"/>
          </p:nvPr>
        </p:nvSpPr>
        <p:spPr/>
        <p:txBody>
          <a:bodyPr/>
          <a:lstStyle>
            <a:lvl1pPr algn="r">
              <a:defRPr>
                <a:solidFill>
                  <a:schemeClr val="tx2"/>
                </a:solidFill>
              </a:defRPr>
            </a:lvl1pPr>
          </a:lstStyle>
          <a:p>
            <a:pPr>
              <a:defRPr/>
            </a:pPr>
            <a:r>
              <a:rPr lang="en-US">
                <a:solidFill>
                  <a:srgbClr val="775F55"/>
                </a:solidFill>
              </a:rPr>
              <a:t>Unit-IV Android Application Design Essentials  by Prof. J. Christy Jackson</a:t>
            </a:r>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a:defRPr/>
            </a:pPr>
            <a:fld id="{885E3598-47E5-4677-AF6D-900DD99C8610}" type="slidenum">
              <a:rPr lang="en-US"/>
              <a:pPr>
                <a:defRPr/>
              </a:pPr>
              <a:t>‹#›</a:t>
            </a:fld>
            <a:endParaRPr lang="en-US"/>
          </a:p>
        </p:txBody>
      </p:sp>
    </p:spTree>
    <p:extLst>
      <p:ext uri="{BB962C8B-B14F-4D97-AF65-F5344CB8AC3E}">
        <p14:creationId xmlns:p14="http://schemas.microsoft.com/office/powerpoint/2010/main" val="560985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pPr>
              <a:defRPr/>
            </a:pPr>
            <a:fld id="{C7AD6488-C227-43AA-B780-2621CB050E76}" type="datetime1">
              <a:rPr lang="en-US" smtClean="0">
                <a:solidFill>
                  <a:srgbClr val="775F55"/>
                </a:solidFill>
              </a:rPr>
              <a:t>9/25/2019</a:t>
            </a:fld>
            <a:endParaRPr lang="en-US">
              <a:solidFill>
                <a:srgbClr val="775F55"/>
              </a:solidFill>
            </a:endParaRPr>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5DABADED-8D5B-4CF9-A26A-5327ECAD8CE1}" type="slidenum">
              <a:rPr lang="en-US"/>
              <a:pPr>
                <a:defRPr/>
              </a:pPr>
              <a:t>‹#›</a:t>
            </a:fld>
            <a:endParaRPr lang="en-US"/>
          </a:p>
        </p:txBody>
      </p:sp>
      <p:sp>
        <p:nvSpPr>
          <p:cNvPr id="9" name="Footer Placeholder 13"/>
          <p:cNvSpPr>
            <a:spLocks noGrp="1"/>
          </p:cNvSpPr>
          <p:nvPr>
            <p:ph type="ftr" sz="quarter" idx="12"/>
          </p:nvPr>
        </p:nvSpPr>
        <p:spPr/>
        <p:txBody>
          <a:bodyPr/>
          <a:lstStyle>
            <a:lvl1pPr algn="r">
              <a:defRPr>
                <a:solidFill>
                  <a:schemeClr val="tx2"/>
                </a:solidFill>
              </a:defRPr>
            </a:lvl1pPr>
          </a:lstStyle>
          <a:p>
            <a:pPr>
              <a:defRPr/>
            </a:pPr>
            <a:r>
              <a:rPr lang="en-US">
                <a:solidFill>
                  <a:srgbClr val="775F55"/>
                </a:solidFill>
              </a:rPr>
              <a:t>Unit-IV Android Application Design Essentials  by Prof. J. Christy Jackson</a:t>
            </a:r>
          </a:p>
        </p:txBody>
      </p:sp>
    </p:spTree>
    <p:extLst>
      <p:ext uri="{BB962C8B-B14F-4D97-AF65-F5344CB8AC3E}">
        <p14:creationId xmlns:p14="http://schemas.microsoft.com/office/powerpoint/2010/main" val="111199436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pPr>
              <a:defRPr/>
            </a:pPr>
            <a:fld id="{D0306174-0613-4622-BE66-A8DA56DD6E1D}" type="datetime1">
              <a:rPr lang="en-US" smtClean="0">
                <a:solidFill>
                  <a:srgbClr val="775F55"/>
                </a:solidFill>
              </a:rPr>
              <a:t>9/25/2019</a:t>
            </a:fld>
            <a:endParaRPr lang="en-US">
              <a:solidFill>
                <a:srgbClr val="775F55"/>
              </a:solidFill>
            </a:endParaRPr>
          </a:p>
        </p:txBody>
      </p:sp>
      <p:sp>
        <p:nvSpPr>
          <p:cNvPr id="6" name="Slide Number Placeholder 9"/>
          <p:cNvSpPr>
            <a:spLocks noGrp="1"/>
          </p:cNvSpPr>
          <p:nvPr>
            <p:ph type="sldNum" sz="quarter" idx="11"/>
          </p:nvPr>
        </p:nvSpPr>
        <p:spPr/>
        <p:txBody>
          <a:bodyPr rtlCol="0"/>
          <a:lstStyle>
            <a:lvl1pPr>
              <a:defRPr/>
            </a:lvl1pPr>
          </a:lstStyle>
          <a:p>
            <a:pPr>
              <a:defRPr/>
            </a:pPr>
            <a:fld id="{B6D3C606-9CC9-4C81-B8AD-D63A3979819D}" type="slidenum">
              <a:rPr lang="en-US"/>
              <a:pPr>
                <a:defRPr/>
              </a:pPr>
              <a:t>‹#›</a:t>
            </a:fld>
            <a:endParaRPr lang="en-US"/>
          </a:p>
        </p:txBody>
      </p:sp>
      <p:sp>
        <p:nvSpPr>
          <p:cNvPr id="7" name="Footer Placeholder 11"/>
          <p:cNvSpPr>
            <a:spLocks noGrp="1"/>
          </p:cNvSpPr>
          <p:nvPr>
            <p:ph type="ftr" sz="quarter" idx="12"/>
          </p:nvPr>
        </p:nvSpPr>
        <p:spPr/>
        <p:txBody>
          <a:bodyPr rtlCol="0"/>
          <a:lstStyle>
            <a:lvl1pPr algn="r">
              <a:defRPr>
                <a:solidFill>
                  <a:schemeClr val="tx2"/>
                </a:solidFill>
              </a:defRPr>
            </a:lvl1pPr>
          </a:lstStyle>
          <a:p>
            <a:pPr>
              <a:defRPr/>
            </a:pPr>
            <a:r>
              <a:rPr lang="en-US">
                <a:solidFill>
                  <a:srgbClr val="775F55"/>
                </a:solidFill>
              </a:rPr>
              <a:t>Unit-IV Android Application Design Essentials  by Prof. J. Christy Jackson</a:t>
            </a:r>
          </a:p>
        </p:txBody>
      </p:sp>
    </p:spTree>
    <p:extLst>
      <p:ext uri="{BB962C8B-B14F-4D97-AF65-F5344CB8AC3E}">
        <p14:creationId xmlns:p14="http://schemas.microsoft.com/office/powerpoint/2010/main" val="2918780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BAC9C1F8-1792-4702-9016-899A7BF338B4}" type="datetime1">
              <a:rPr lang="en-US" smtClean="0">
                <a:solidFill>
                  <a:srgbClr val="775F55"/>
                </a:solidFill>
              </a:rPr>
              <a:t>9/25/2019</a:t>
            </a:fld>
            <a:endParaRPr lang="en-US">
              <a:solidFill>
                <a:srgbClr val="775F55"/>
              </a:solidFill>
            </a:endParaRPr>
          </a:p>
        </p:txBody>
      </p:sp>
      <p:sp>
        <p:nvSpPr>
          <p:cNvPr id="8" name="Slide Number Placeholder 11"/>
          <p:cNvSpPr>
            <a:spLocks noGrp="1"/>
          </p:cNvSpPr>
          <p:nvPr>
            <p:ph type="sldNum" sz="quarter" idx="11"/>
          </p:nvPr>
        </p:nvSpPr>
        <p:spPr/>
        <p:txBody>
          <a:bodyPr rtlCol="0"/>
          <a:lstStyle>
            <a:lvl1pPr>
              <a:defRPr/>
            </a:lvl1pPr>
          </a:lstStyle>
          <a:p>
            <a:pPr>
              <a:defRPr/>
            </a:pPr>
            <a:fld id="{2846CD2C-C7B6-4DB4-981F-8C8E16C0B0CD}" type="slidenum">
              <a:rPr lang="en-US"/>
              <a:pPr>
                <a:defRPr/>
              </a:pPr>
              <a:t>‹#›</a:t>
            </a:fld>
            <a:endParaRPr lang="en-US"/>
          </a:p>
        </p:txBody>
      </p:sp>
      <p:sp>
        <p:nvSpPr>
          <p:cNvPr id="9" name="Footer Placeholder 13"/>
          <p:cNvSpPr>
            <a:spLocks noGrp="1"/>
          </p:cNvSpPr>
          <p:nvPr>
            <p:ph type="ftr" sz="quarter" idx="12"/>
          </p:nvPr>
        </p:nvSpPr>
        <p:spPr/>
        <p:txBody>
          <a:bodyPr rtlCol="0"/>
          <a:lstStyle>
            <a:lvl1pPr algn="r">
              <a:defRPr>
                <a:solidFill>
                  <a:schemeClr val="tx2"/>
                </a:solidFill>
              </a:defRPr>
            </a:lvl1pPr>
          </a:lstStyle>
          <a:p>
            <a:pPr>
              <a:defRPr/>
            </a:pPr>
            <a:r>
              <a:rPr lang="en-US">
                <a:solidFill>
                  <a:srgbClr val="775F55"/>
                </a:solidFill>
              </a:rPr>
              <a:t>Unit-IV Android Application Design Essentials  by Prof. J. Christy Jackson</a:t>
            </a:r>
          </a:p>
        </p:txBody>
      </p:sp>
    </p:spTree>
    <p:extLst>
      <p:ext uri="{BB962C8B-B14F-4D97-AF65-F5344CB8AC3E}">
        <p14:creationId xmlns:p14="http://schemas.microsoft.com/office/powerpoint/2010/main" val="3658048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4FE86328-46B4-411E-8A75-BD1D8CC3FE85}" type="datetime1">
              <a:rPr lang="en-US" smtClean="0">
                <a:solidFill>
                  <a:srgbClr val="775F55"/>
                </a:solidFill>
              </a:rPr>
              <a:t>9/25/2019</a:t>
            </a:fld>
            <a:endParaRPr lang="en-US">
              <a:solidFill>
                <a:srgbClr val="775F55"/>
              </a:solidFill>
            </a:endParaRPr>
          </a:p>
        </p:txBody>
      </p:sp>
      <p:sp>
        <p:nvSpPr>
          <p:cNvPr id="4" name="Footer Placeholder 3"/>
          <p:cNvSpPr>
            <a:spLocks noGrp="1"/>
          </p:cNvSpPr>
          <p:nvPr>
            <p:ph type="ftr" sz="quarter" idx="11"/>
          </p:nvPr>
        </p:nvSpPr>
        <p:spPr/>
        <p:txBody>
          <a:bodyPr/>
          <a:lstStyle>
            <a:lvl1pPr algn="r">
              <a:defRPr>
                <a:solidFill>
                  <a:schemeClr val="tx2"/>
                </a:solidFill>
              </a:defRPr>
            </a:lvl1pPr>
          </a:lstStyle>
          <a:p>
            <a:pPr>
              <a:defRPr/>
            </a:pPr>
            <a:r>
              <a:rPr lang="en-US">
                <a:solidFill>
                  <a:srgbClr val="775F55"/>
                </a:solidFill>
              </a:rPr>
              <a:t>Unit-IV Android Application Design Essentials  by Prof. J. Christy Jackson</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defRPr/>
            </a:pPr>
            <a:fld id="{DDB0F7FE-226C-4993-B890-321B8EB3F5D2}" type="slidenum">
              <a:rPr lang="en-US"/>
              <a:pPr>
                <a:defRPr/>
              </a:pPr>
              <a:t>‹#›</a:t>
            </a:fld>
            <a:endParaRPr lang="en-US"/>
          </a:p>
        </p:txBody>
      </p:sp>
    </p:spTree>
    <p:extLst>
      <p:ext uri="{BB962C8B-B14F-4D97-AF65-F5344CB8AC3E}">
        <p14:creationId xmlns:p14="http://schemas.microsoft.com/office/powerpoint/2010/main" val="1715579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2CCD9F1C-8445-44FB-93B0-DAFEAA8E40B8}" type="datetime1">
              <a:rPr lang="en-US" smtClean="0">
                <a:solidFill>
                  <a:srgbClr val="775F55"/>
                </a:solidFill>
              </a:rPr>
              <a:t>9/25/2019</a:t>
            </a:fld>
            <a:endParaRPr lang="en-US">
              <a:solidFill>
                <a:srgbClr val="775F55"/>
              </a:solidFill>
            </a:endParaRPr>
          </a:p>
        </p:txBody>
      </p:sp>
      <p:sp>
        <p:nvSpPr>
          <p:cNvPr id="3" name="Footer Placeholder 2"/>
          <p:cNvSpPr>
            <a:spLocks noGrp="1"/>
          </p:cNvSpPr>
          <p:nvPr>
            <p:ph type="ftr" sz="quarter" idx="11"/>
          </p:nvPr>
        </p:nvSpPr>
        <p:spPr/>
        <p:txBody>
          <a:bodyPr/>
          <a:lstStyle>
            <a:lvl1pPr algn="r">
              <a:defRPr>
                <a:solidFill>
                  <a:schemeClr val="tx2"/>
                </a:solidFill>
              </a:defRPr>
            </a:lvl1pPr>
          </a:lstStyle>
          <a:p>
            <a:pPr>
              <a:defRPr/>
            </a:pPr>
            <a:r>
              <a:rPr lang="en-US">
                <a:solidFill>
                  <a:srgbClr val="775F55"/>
                </a:solidFill>
              </a:rPr>
              <a:t>Unit-IV Android Application Design Essentials  by Prof. J. Christy Jackson</a:t>
            </a: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A27FB58B-6567-449C-AD04-3DA7968F6766}" type="slidenum">
              <a:rPr lang="en-US">
                <a:solidFill>
                  <a:srgbClr val="775F55"/>
                </a:solidFill>
              </a:rPr>
              <a:pPr>
                <a:defRPr/>
              </a:pPr>
              <a:t>‹#›</a:t>
            </a:fld>
            <a:endParaRPr lang="en-US">
              <a:solidFill>
                <a:srgbClr val="775F55"/>
              </a:solidFill>
            </a:endParaRPr>
          </a:p>
        </p:txBody>
      </p:sp>
    </p:spTree>
    <p:extLst>
      <p:ext uri="{BB962C8B-B14F-4D97-AF65-F5344CB8AC3E}">
        <p14:creationId xmlns:p14="http://schemas.microsoft.com/office/powerpoint/2010/main" val="135764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25FD29FA-9D62-4C48-9B7D-34A6916712A7}" type="datetime1">
              <a:rPr lang="en-US" smtClean="0">
                <a:solidFill>
                  <a:srgbClr val="775F55"/>
                </a:solidFill>
              </a:rPr>
              <a:t>9/25/2019</a:t>
            </a:fld>
            <a:endParaRPr lang="en-US">
              <a:solidFill>
                <a:srgbClr val="775F55"/>
              </a:solidFill>
            </a:endParaRPr>
          </a:p>
        </p:txBody>
      </p:sp>
      <p:sp>
        <p:nvSpPr>
          <p:cNvPr id="6" name="Footer Placeholder 5"/>
          <p:cNvSpPr>
            <a:spLocks noGrp="1"/>
          </p:cNvSpPr>
          <p:nvPr>
            <p:ph type="ftr" sz="quarter" idx="11"/>
          </p:nvPr>
        </p:nvSpPr>
        <p:spPr/>
        <p:txBody>
          <a:bodyPr/>
          <a:lstStyle>
            <a:lvl1pPr algn="r">
              <a:defRPr>
                <a:solidFill>
                  <a:schemeClr val="tx2"/>
                </a:solidFill>
              </a:defRPr>
            </a:lvl1pPr>
          </a:lstStyle>
          <a:p>
            <a:pPr>
              <a:defRPr/>
            </a:pPr>
            <a:r>
              <a:rPr lang="en-US">
                <a:solidFill>
                  <a:srgbClr val="775F55"/>
                </a:solidFill>
              </a:rPr>
              <a:t>Unit-IV Android Application Design Essentials  by Prof. J. Christy Jackson</a:t>
            </a:r>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defRPr/>
            </a:pPr>
            <a:fld id="{1F5E1297-228E-4D9B-BEF2-0495C06355AE}" type="slidenum">
              <a:rPr lang="en-US"/>
              <a:pPr>
                <a:defRPr/>
              </a:pPr>
              <a:t>‹#›</a:t>
            </a:fld>
            <a:endParaRPr lang="en-US"/>
          </a:p>
        </p:txBody>
      </p:sp>
    </p:spTree>
    <p:extLst>
      <p:ext uri="{BB962C8B-B14F-4D97-AF65-F5344CB8AC3E}">
        <p14:creationId xmlns:p14="http://schemas.microsoft.com/office/powerpoint/2010/main" val="3513734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2401E8A4-F135-4076-BCFB-16C454166A9D}" type="datetime1">
              <a:rPr lang="en-US" smtClean="0">
                <a:solidFill>
                  <a:srgbClr val="775F55"/>
                </a:solidFill>
              </a:rPr>
              <a:t>9/25/2019</a:t>
            </a:fld>
            <a:endParaRPr lang="en-US">
              <a:solidFill>
                <a:srgbClr val="775F55"/>
              </a:solidFill>
            </a:endParaRPr>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C619A3DE-3F99-4121-B58D-2AB7BD228309}" type="slidenum">
              <a:rPr lang="en-US"/>
              <a:pPr>
                <a:defRPr/>
              </a:pPr>
              <a:t>‹#›</a:t>
            </a:fld>
            <a:endParaRPr lang="en-US"/>
          </a:p>
        </p:txBody>
      </p:sp>
      <p:sp>
        <p:nvSpPr>
          <p:cNvPr id="11" name="Footer Placeholder 13"/>
          <p:cNvSpPr>
            <a:spLocks noGrp="1"/>
          </p:cNvSpPr>
          <p:nvPr>
            <p:ph type="ftr" sz="quarter" idx="12"/>
          </p:nvPr>
        </p:nvSpPr>
        <p:spPr>
          <a:xfrm>
            <a:off x="1600200" y="6248400"/>
            <a:ext cx="4572000" cy="365125"/>
          </a:xfrm>
        </p:spPr>
        <p:txBody>
          <a:bodyPr rtlCol="0"/>
          <a:lstStyle>
            <a:lvl1pPr algn="r">
              <a:defRPr>
                <a:solidFill>
                  <a:schemeClr val="tx2"/>
                </a:solidFill>
              </a:defRPr>
            </a:lvl1pPr>
          </a:lstStyle>
          <a:p>
            <a:pPr>
              <a:defRPr/>
            </a:pPr>
            <a:r>
              <a:rPr lang="en-US">
                <a:solidFill>
                  <a:srgbClr val="775F55"/>
                </a:solidFill>
              </a:rPr>
              <a:t>Unit-IV Android Application Design Essentials  by Prof. J. Christy Jackson</a:t>
            </a:r>
          </a:p>
        </p:txBody>
      </p:sp>
    </p:spTree>
    <p:extLst>
      <p:ext uri="{BB962C8B-B14F-4D97-AF65-F5344CB8AC3E}">
        <p14:creationId xmlns:p14="http://schemas.microsoft.com/office/powerpoint/2010/main" val="82325586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fontAlgn="base">
              <a:spcBef>
                <a:spcPct val="0"/>
              </a:spcBef>
              <a:spcAft>
                <a:spcPct val="0"/>
              </a:spcAft>
              <a:defRPr/>
            </a:pPr>
            <a:fld id="{F3F73D0A-7C0D-4940-B5A8-37FBBE8FC26B}" type="datetime1">
              <a:rPr lang="en-US" smtClean="0">
                <a:solidFill>
                  <a:srgbClr val="775F55"/>
                </a:solidFill>
                <a:latin typeface="Verdana" pitchFamily="34" charset="0"/>
              </a:rPr>
              <a:t>9/25/2019</a:t>
            </a:fld>
            <a:endParaRPr lang="en-US" dirty="0">
              <a:solidFill>
                <a:srgbClr val="775F55">
                  <a:shade val="90000"/>
                </a:srgbClr>
              </a:solidFill>
              <a:latin typeface="Verdana" pitchFamily="34" charset="0"/>
            </a:endParaRPr>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l" eaLnBrk="1" latinLnBrk="0" hangingPunct="1">
              <a:defRPr kumimoji="0" sz="1400">
                <a:solidFill>
                  <a:schemeClr val="tx2">
                    <a:shade val="90000"/>
                  </a:schemeClr>
                </a:solidFill>
              </a:defRPr>
            </a:lvl1pPr>
          </a:lstStyle>
          <a:p>
            <a:pPr fontAlgn="base">
              <a:spcBef>
                <a:spcPct val="0"/>
              </a:spcBef>
              <a:spcAft>
                <a:spcPct val="0"/>
              </a:spcAft>
              <a:defRPr/>
            </a:pPr>
            <a:r>
              <a:rPr lang="en-US">
                <a:solidFill>
                  <a:srgbClr val="775F55">
                    <a:shade val="90000"/>
                  </a:srgbClr>
                </a:solidFill>
                <a:latin typeface="Verdana" pitchFamily="34" charset="0"/>
              </a:rPr>
              <a:t>Unit-IV Android Application Design Essentials  by Prof. J. Christy Jackson</a:t>
            </a:r>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fontAlgn="base">
              <a:spcBef>
                <a:spcPct val="0"/>
              </a:spcBef>
              <a:spcAft>
                <a:spcPct val="0"/>
              </a:spcAft>
              <a:defRPr/>
            </a:pPr>
            <a:fld id="{E1C8BCFD-62D7-4E57-9A9B-CD62AA8CE7C2}" type="slidenum">
              <a:rPr lang="en-US">
                <a:latin typeface="Verdana" pitchFamily="34" charset="0"/>
              </a:rPr>
              <a:pPr fontAlgn="base">
                <a:spcBef>
                  <a:spcPct val="0"/>
                </a:spcBef>
                <a:spcAft>
                  <a:spcPct val="0"/>
                </a:spcAft>
                <a:defRPr/>
              </a:pPr>
              <a:t>‹#›</a:t>
            </a:fld>
            <a:endParaRPr lang="en-US">
              <a:latin typeface="Verdana" pitchFamily="34" charset="0"/>
            </a:endParaRPr>
          </a:p>
        </p:txBody>
      </p:sp>
    </p:spTree>
    <p:extLst>
      <p:ext uri="{BB962C8B-B14F-4D97-AF65-F5344CB8AC3E}">
        <p14:creationId xmlns:p14="http://schemas.microsoft.com/office/powerpoint/2010/main" val="425897269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a:defRPr>
      </a:lvl2pPr>
      <a:lvl3pPr algn="l" rtl="0" eaLnBrk="0" fontAlgn="base" hangingPunct="0">
        <a:spcBef>
          <a:spcPct val="0"/>
        </a:spcBef>
        <a:spcAft>
          <a:spcPct val="0"/>
        </a:spcAft>
        <a:defRPr sz="4400">
          <a:solidFill>
            <a:schemeClr val="tx2"/>
          </a:solidFill>
          <a:latin typeface="Tw Cen MT"/>
        </a:defRPr>
      </a:lvl3pPr>
      <a:lvl4pPr algn="l" rtl="0" eaLnBrk="0" fontAlgn="base" hangingPunct="0">
        <a:spcBef>
          <a:spcPct val="0"/>
        </a:spcBef>
        <a:spcAft>
          <a:spcPct val="0"/>
        </a:spcAft>
        <a:defRPr sz="4400">
          <a:solidFill>
            <a:schemeClr val="tx2"/>
          </a:solidFill>
          <a:latin typeface="Tw Cen MT"/>
        </a:defRPr>
      </a:lvl4pPr>
      <a:lvl5pPr algn="l" rtl="0" eaLnBrk="0" fontAlgn="base" hangingPunct="0">
        <a:spcBef>
          <a:spcPct val="0"/>
        </a:spcBef>
        <a:spcAft>
          <a:spcPct val="0"/>
        </a:spcAft>
        <a:defRPr sz="4400">
          <a:solidFill>
            <a:schemeClr val="tx2"/>
          </a:solidFill>
          <a:latin typeface="Tw Cen MT"/>
        </a:defRPr>
      </a:lvl5pPr>
      <a:lvl6pPr marL="457200" algn="l" rtl="0" fontAlgn="base">
        <a:spcBef>
          <a:spcPct val="0"/>
        </a:spcBef>
        <a:spcAft>
          <a:spcPct val="0"/>
        </a:spcAft>
        <a:defRPr sz="4400">
          <a:solidFill>
            <a:schemeClr val="tx2"/>
          </a:solidFill>
          <a:latin typeface="Tw Cen MT"/>
        </a:defRPr>
      </a:lvl6pPr>
      <a:lvl7pPr marL="914400" algn="l" rtl="0" fontAlgn="base">
        <a:spcBef>
          <a:spcPct val="0"/>
        </a:spcBef>
        <a:spcAft>
          <a:spcPct val="0"/>
        </a:spcAft>
        <a:defRPr sz="4400">
          <a:solidFill>
            <a:schemeClr val="tx2"/>
          </a:solidFill>
          <a:latin typeface="Tw Cen MT"/>
        </a:defRPr>
      </a:lvl7pPr>
      <a:lvl8pPr marL="1371600" algn="l" rtl="0" fontAlgn="base">
        <a:spcBef>
          <a:spcPct val="0"/>
        </a:spcBef>
        <a:spcAft>
          <a:spcPct val="0"/>
        </a:spcAft>
        <a:defRPr sz="4400">
          <a:solidFill>
            <a:schemeClr val="tx2"/>
          </a:solidFill>
          <a:latin typeface="Tw Cen MT"/>
        </a:defRPr>
      </a:lvl8pPr>
      <a:lvl9pPr marL="1828800" algn="l" rtl="0" fontAlgn="base">
        <a:spcBef>
          <a:spcPct val="0"/>
        </a:spcBef>
        <a:spcAft>
          <a:spcPct val="0"/>
        </a:spcAft>
        <a:defRPr sz="4400">
          <a:solidFill>
            <a:schemeClr val="tx2"/>
          </a:solidFill>
          <a:latin typeface="Tw Cen MT"/>
        </a:defRPr>
      </a:lvl9pPr>
    </p:titleStyle>
    <p:bodyStyle>
      <a:lvl1pPr marL="319088" indent="-319088" algn="l" rtl="0"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dabblet.com/gist/910365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uvu.edu/web/images/wolvering.jp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w3schools.com/tags/ref_colorpicker.asp"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uvu.edu/web/standard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www.w3schools.com/cssref/css_websafe_fonts.asp"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uvu.edu/web/training/basics.html" TargetMode="External"/><Relationship Id="rId2" Type="http://schemas.openxmlformats.org/officeDocument/2006/relationships/hyperlink" Target="http://www.w3schools.com/cssre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http://jquery.com/"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6928E-00EA-45DC-87C8-5ED896684FA8}"/>
              </a:ext>
            </a:extLst>
          </p:cNvPr>
          <p:cNvSpPr>
            <a:spLocks noGrp="1"/>
          </p:cNvSpPr>
          <p:nvPr>
            <p:ph type="ctrTitle"/>
          </p:nvPr>
        </p:nvSpPr>
        <p:spPr/>
        <p:txBody>
          <a:bodyPr/>
          <a:lstStyle/>
          <a:p>
            <a:r>
              <a:rPr lang="en-US" b="1" dirty="0"/>
              <a:t>Android Application Design Essentials</a:t>
            </a:r>
            <a:endParaRPr lang="en-US" dirty="0"/>
          </a:p>
        </p:txBody>
      </p:sp>
      <p:sp>
        <p:nvSpPr>
          <p:cNvPr id="3" name="Subtitle 2">
            <a:extLst>
              <a:ext uri="{FF2B5EF4-FFF2-40B4-BE49-F238E27FC236}">
                <a16:creationId xmlns:a16="http://schemas.microsoft.com/office/drawing/2014/main" id="{9EC1A8FC-C258-414C-94A0-046D579682B5}"/>
              </a:ext>
            </a:extLst>
          </p:cNvPr>
          <p:cNvSpPr>
            <a:spLocks noGrp="1"/>
          </p:cNvSpPr>
          <p:nvPr>
            <p:ph type="subTitle" idx="1"/>
          </p:nvPr>
        </p:nvSpPr>
        <p:spPr/>
        <p:txBody>
          <a:bodyPr/>
          <a:lstStyle/>
          <a:p>
            <a:r>
              <a:rPr lang="en-US" dirty="0"/>
              <a:t>Module IV</a:t>
            </a:r>
          </a:p>
        </p:txBody>
      </p:sp>
      <p:sp>
        <p:nvSpPr>
          <p:cNvPr id="4" name="Footer Placeholder 3">
            <a:extLst>
              <a:ext uri="{FF2B5EF4-FFF2-40B4-BE49-F238E27FC236}">
                <a16:creationId xmlns:a16="http://schemas.microsoft.com/office/drawing/2014/main" id="{3CDBA736-EF7F-4014-BCD3-3B84FF1C2E24}"/>
              </a:ext>
            </a:extLst>
          </p:cNvPr>
          <p:cNvSpPr>
            <a:spLocks noGrp="1"/>
          </p:cNvSpPr>
          <p:nvPr>
            <p:ph type="ftr" sz="quarter" idx="11"/>
          </p:nvPr>
        </p:nvSpPr>
        <p:spPr/>
        <p:txBody>
          <a:bodyPr/>
          <a:lstStyle/>
          <a:p>
            <a:pPr>
              <a:defRPr/>
            </a:pPr>
            <a:r>
              <a:rPr lang="en-US">
                <a:solidFill>
                  <a:srgbClr val="EBDDC3"/>
                </a:solidFill>
              </a:rPr>
              <a:t>Unit-IV Android Application Design Essentials  by Prof. J. Christy Jackson</a:t>
            </a:r>
            <a:endParaRPr lang="en-US" dirty="0">
              <a:solidFill>
                <a:srgbClr val="EBDDC3"/>
              </a:solidFill>
            </a:endParaRPr>
          </a:p>
        </p:txBody>
      </p:sp>
    </p:spTree>
    <p:extLst>
      <p:ext uri="{BB962C8B-B14F-4D97-AF65-F5344CB8AC3E}">
        <p14:creationId xmlns:p14="http://schemas.microsoft.com/office/powerpoint/2010/main" val="2883802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a:t>What does a CSS file look like?</a:t>
            </a:r>
          </a:p>
        </p:txBody>
      </p:sp>
      <p:sp>
        <p:nvSpPr>
          <p:cNvPr id="3" name="Content Placeholder 2"/>
          <p:cNvSpPr>
            <a:spLocks noGrp="1"/>
          </p:cNvSpPr>
          <p:nvPr>
            <p:ph sz="quarter" idx="1"/>
          </p:nvPr>
        </p:nvSpPr>
        <p:spPr>
          <a:xfrm>
            <a:off x="457200" y="1219200"/>
            <a:ext cx="8229600" cy="1066800"/>
          </a:xfrm>
        </p:spPr>
        <p:txBody>
          <a:bodyPr/>
          <a:lstStyle/>
          <a:p>
            <a:r>
              <a:rPr lang="en-US" dirty="0"/>
              <a:t>Within each CSS element, styles are added that apply to that particular element/ID/class:</a:t>
            </a:r>
          </a:p>
        </p:txBody>
      </p:sp>
      <p:sp>
        <p:nvSpPr>
          <p:cNvPr id="4" name="TextBox 3"/>
          <p:cNvSpPr txBox="1"/>
          <p:nvPr/>
        </p:nvSpPr>
        <p:spPr>
          <a:xfrm>
            <a:off x="914400" y="2286000"/>
            <a:ext cx="6781800" cy="1384995"/>
          </a:xfrm>
          <a:prstGeom prst="rect">
            <a:avLst/>
          </a:prstGeom>
          <a:noFill/>
        </p:spPr>
        <p:txBody>
          <a:bodyPr wrap="square" rtlCol="0">
            <a:spAutoFit/>
          </a:bodyPr>
          <a:lstStyle/>
          <a:p>
            <a:r>
              <a:rPr lang="en-US" sz="2800" dirty="0">
                <a:solidFill>
                  <a:schemeClr val="bg2">
                    <a:lumMod val="50000"/>
                  </a:schemeClr>
                </a:solidFill>
              </a:rPr>
              <a:t>h1 {</a:t>
            </a:r>
          </a:p>
          <a:p>
            <a:r>
              <a:rPr lang="en-US" sz="2800" dirty="0">
                <a:solidFill>
                  <a:schemeClr val="bg2">
                    <a:lumMod val="50000"/>
                  </a:schemeClr>
                </a:solidFill>
              </a:rPr>
              <a:t>	color: green;</a:t>
            </a:r>
          </a:p>
          <a:p>
            <a:r>
              <a:rPr lang="en-US" sz="2800" dirty="0">
                <a:solidFill>
                  <a:schemeClr val="bg2">
                    <a:lumMod val="50000"/>
                  </a:schemeClr>
                </a:solidFill>
              </a:rPr>
              <a:t>}</a:t>
            </a:r>
          </a:p>
        </p:txBody>
      </p:sp>
      <p:sp>
        <p:nvSpPr>
          <p:cNvPr id="6" name="Content Placeholder 2"/>
          <p:cNvSpPr txBox="1">
            <a:spLocks/>
          </p:cNvSpPr>
          <p:nvPr/>
        </p:nvSpPr>
        <p:spPr>
          <a:xfrm>
            <a:off x="457200" y="3811793"/>
            <a:ext cx="8229600" cy="10668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400" dirty="0"/>
              <a:t>This style would apply to anything within HTML &lt;h1&gt;&lt;/h1&gt; tags; the text inside the tags would be green.</a:t>
            </a:r>
          </a:p>
        </p:txBody>
      </p:sp>
      <p:sp>
        <p:nvSpPr>
          <p:cNvPr id="7" name="Footer Placeholder 6"/>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6687747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1"/>
          <p:cNvSpPr>
            <a:spLocks noGrp="1" noChangeArrowheads="1"/>
          </p:cNvSpPr>
          <p:nvPr>
            <p:ph type="title"/>
          </p:nvPr>
        </p:nvSpPr>
        <p:spPr>
          <a:ln/>
        </p:spPr>
        <p:txBody>
          <a:bodyPr/>
          <a:lstStyle/>
          <a:p>
            <a:r>
              <a:rPr lang="en-US"/>
              <a:t>Anchor Points</a:t>
            </a:r>
          </a:p>
        </p:txBody>
      </p:sp>
      <p:sp>
        <p:nvSpPr>
          <p:cNvPr id="103426" name="Rectangle 2"/>
          <p:cNvSpPr>
            <a:spLocks noGrp="1" noChangeArrowheads="1"/>
          </p:cNvSpPr>
          <p:nvPr>
            <p:ph type="body" idx="1"/>
          </p:nvPr>
        </p:nvSpPr>
        <p:spPr>
          <a:ln/>
        </p:spPr>
        <p:txBody>
          <a:bodyPr>
            <a:normAutofit/>
          </a:bodyPr>
          <a:lstStyle/>
          <a:p>
            <a:r>
              <a:rPr lang="en-US" sz="4000" dirty="0">
                <a:solidFill>
                  <a:srgbClr val="105A00"/>
                </a:solidFill>
              </a:rPr>
              <a:t>^</a:t>
            </a:r>
            <a:r>
              <a:rPr lang="en-US" sz="4000" dirty="0"/>
              <a:t> matches the beginning of a string</a:t>
            </a:r>
          </a:p>
          <a:p>
            <a:r>
              <a:rPr lang="en-US" sz="4000" dirty="0">
                <a:solidFill>
                  <a:srgbClr val="105A00"/>
                </a:solidFill>
              </a:rPr>
              <a:t>$</a:t>
            </a:r>
            <a:r>
              <a:rPr lang="en-US" sz="4000" dirty="0"/>
              <a:t> matches the end of a string</a:t>
            </a:r>
          </a:p>
        </p:txBody>
      </p:sp>
    </p:spTree>
    <p:extLst>
      <p:ext uri="{BB962C8B-B14F-4D97-AF65-F5344CB8AC3E}">
        <p14:creationId xmlns:p14="http://schemas.microsoft.com/office/powerpoint/2010/main" val="40483237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1"/>
          <p:cNvSpPr>
            <a:spLocks noGrp="1" noChangeArrowheads="1"/>
          </p:cNvSpPr>
          <p:nvPr>
            <p:ph type="title"/>
          </p:nvPr>
        </p:nvSpPr>
        <p:spPr>
          <a:ln/>
        </p:spPr>
        <p:txBody>
          <a:bodyPr/>
          <a:lstStyle/>
          <a:p>
            <a:r>
              <a:rPr lang="en-US"/>
              <a:t>String RegExp Methods</a:t>
            </a:r>
          </a:p>
        </p:txBody>
      </p:sp>
      <p:sp>
        <p:nvSpPr>
          <p:cNvPr id="105474" name="Rectangle 2"/>
          <p:cNvSpPr>
            <a:spLocks noGrp="1" noChangeArrowheads="1"/>
          </p:cNvSpPr>
          <p:nvPr>
            <p:ph type="body" idx="1"/>
          </p:nvPr>
        </p:nvSpPr>
        <p:spPr>
          <a:ln/>
        </p:spPr>
        <p:txBody>
          <a:bodyPr>
            <a:normAutofit/>
          </a:bodyPr>
          <a:lstStyle/>
          <a:p>
            <a:r>
              <a:rPr lang="en-US" sz="4400" dirty="0" err="1">
                <a:ea typeface="Monaco" charset="0"/>
                <a:cs typeface="Monaco" charset="0"/>
                <a:sym typeface="Monaco" charset="0"/>
              </a:rPr>
              <a:t>str.search</a:t>
            </a:r>
            <a:r>
              <a:rPr lang="en-US" sz="4400" dirty="0">
                <a:ea typeface="Monaco" charset="0"/>
                <a:cs typeface="Monaco" charset="0"/>
                <a:sym typeface="Monaco" charset="0"/>
              </a:rPr>
              <a:t>(re)</a:t>
            </a:r>
            <a:endParaRPr lang="en-US" sz="4400" dirty="0">
              <a:sym typeface="Monaco" charset="0"/>
            </a:endParaRPr>
          </a:p>
          <a:p>
            <a:pPr>
              <a:buClr>
                <a:srgbClr val="000000"/>
              </a:buClr>
              <a:buSzPct val="110000"/>
              <a:buFont typeface="Monaco" charset="0"/>
              <a:buChar char="•"/>
            </a:pPr>
            <a:r>
              <a:rPr lang="en-US" sz="4400" dirty="0" err="1">
                <a:ea typeface="Monaco" charset="0"/>
                <a:cs typeface="Monaco" charset="0"/>
                <a:sym typeface="Monaco" charset="0"/>
              </a:rPr>
              <a:t>str.match</a:t>
            </a:r>
            <a:r>
              <a:rPr lang="en-US" sz="4400" dirty="0">
                <a:ea typeface="Monaco" charset="0"/>
                <a:cs typeface="Monaco" charset="0"/>
                <a:sym typeface="Monaco" charset="0"/>
              </a:rPr>
              <a:t>(re)</a:t>
            </a:r>
            <a:endParaRPr lang="en-US" sz="4400" dirty="0">
              <a:sym typeface="Monaco" charset="0"/>
            </a:endParaRPr>
          </a:p>
          <a:p>
            <a:pPr>
              <a:buClr>
                <a:srgbClr val="000000"/>
              </a:buClr>
              <a:buSzPct val="110000"/>
              <a:buFont typeface="Monaco" charset="0"/>
              <a:buChar char="•"/>
            </a:pPr>
            <a:r>
              <a:rPr lang="en-US" sz="4400" dirty="0" err="1">
                <a:ea typeface="Monaco" charset="0"/>
                <a:cs typeface="Monaco" charset="0"/>
                <a:sym typeface="Monaco" charset="0"/>
              </a:rPr>
              <a:t>str.replace</a:t>
            </a:r>
            <a:r>
              <a:rPr lang="en-US" sz="4400" dirty="0">
                <a:ea typeface="Monaco" charset="0"/>
                <a:cs typeface="Monaco" charset="0"/>
                <a:sym typeface="Monaco" charset="0"/>
              </a:rPr>
              <a:t>(re, replacement)</a:t>
            </a:r>
            <a:endParaRPr lang="en-US" sz="4400" dirty="0">
              <a:sym typeface="Monaco" charset="0"/>
            </a:endParaRPr>
          </a:p>
          <a:p>
            <a:pPr>
              <a:buClr>
                <a:srgbClr val="000000"/>
              </a:buClr>
              <a:buSzPct val="110000"/>
              <a:buFont typeface="Monaco" charset="0"/>
              <a:buChar char="•"/>
            </a:pPr>
            <a:r>
              <a:rPr lang="en-US" sz="4400" dirty="0" err="1">
                <a:ea typeface="Monaco" charset="0"/>
                <a:cs typeface="Monaco" charset="0"/>
                <a:sym typeface="Monaco" charset="0"/>
              </a:rPr>
              <a:t>str.split</a:t>
            </a:r>
            <a:r>
              <a:rPr lang="en-US" sz="4400" dirty="0">
                <a:ea typeface="Monaco" charset="0"/>
                <a:cs typeface="Monaco" charset="0"/>
                <a:sym typeface="Monaco" charset="0"/>
              </a:rPr>
              <a:t>(re)</a:t>
            </a:r>
            <a:endParaRPr lang="en-US" sz="4400" dirty="0">
              <a:sym typeface="Monaco" charset="0"/>
            </a:endParaRPr>
          </a:p>
        </p:txBody>
      </p:sp>
    </p:spTree>
    <p:extLst>
      <p:ext uri="{BB962C8B-B14F-4D97-AF65-F5344CB8AC3E}">
        <p14:creationId xmlns:p14="http://schemas.microsoft.com/office/powerpoint/2010/main" val="41808821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1"/>
          <p:cNvSpPr>
            <a:spLocks noGrp="1" noChangeArrowheads="1"/>
          </p:cNvSpPr>
          <p:nvPr>
            <p:ph type="title"/>
          </p:nvPr>
        </p:nvSpPr>
        <p:spPr>
          <a:ln/>
        </p:spPr>
        <p:txBody>
          <a:bodyPr/>
          <a:lstStyle/>
          <a:p>
            <a:r>
              <a:rPr lang="en-US"/>
              <a:t>String Replacement</a:t>
            </a:r>
          </a:p>
        </p:txBody>
      </p:sp>
      <p:sp>
        <p:nvSpPr>
          <p:cNvPr id="106498" name="Rectangle 2"/>
          <p:cNvSpPr>
            <a:spLocks noGrp="1" noChangeArrowheads="1"/>
          </p:cNvSpPr>
          <p:nvPr>
            <p:ph type="body" idx="1"/>
          </p:nvPr>
        </p:nvSpPr>
        <p:spPr>
          <a:ln/>
        </p:spPr>
        <p:txBody>
          <a:bodyPr>
            <a:normAutofit/>
          </a:bodyPr>
          <a:lstStyle/>
          <a:p>
            <a:pPr marL="114300" indent="0">
              <a:lnSpc>
                <a:spcPts val="2520"/>
              </a:lnSpc>
              <a:buNone/>
            </a:pPr>
            <a:r>
              <a:rPr lang="en-US" sz="3600" dirty="0" err="1">
                <a:solidFill>
                  <a:srgbClr val="0000FF"/>
                </a:solidFill>
              </a:rPr>
              <a:t>var</a:t>
            </a:r>
            <a:r>
              <a:rPr lang="en-US" sz="3600" dirty="0"/>
              <a:t> </a:t>
            </a:r>
            <a:r>
              <a:rPr lang="en-US" sz="3600" dirty="0" err="1">
                <a:solidFill>
                  <a:srgbClr val="287185"/>
                </a:solidFill>
              </a:rPr>
              <a:t>str</a:t>
            </a:r>
            <a:r>
              <a:rPr lang="en-US" sz="3600" dirty="0"/>
              <a:t> </a:t>
            </a:r>
            <a:r>
              <a:rPr lang="en-US" sz="3600" dirty="0">
                <a:solidFill>
                  <a:srgbClr val="0000FF"/>
                </a:solidFill>
              </a:rPr>
              <a:t>=</a:t>
            </a:r>
            <a:endParaRPr lang="en-US" sz="3600" dirty="0"/>
          </a:p>
          <a:p>
            <a:pPr marL="114300" indent="0">
              <a:lnSpc>
                <a:spcPts val="2520"/>
              </a:lnSpc>
              <a:buNone/>
            </a:pPr>
            <a:r>
              <a:rPr lang="en-US" sz="3600" dirty="0">
                <a:ea typeface="Courier" charset="0"/>
                <a:cs typeface="Courier" charset="0"/>
              </a:rPr>
              <a:t>  </a:t>
            </a:r>
            <a:r>
              <a:rPr lang="en-US" sz="3600" dirty="0">
                <a:solidFill>
                  <a:srgbClr val="105A00"/>
                </a:solidFill>
                <a:ea typeface="Courier" charset="0"/>
                <a:cs typeface="Courier" charset="0"/>
              </a:rPr>
              <a:t>'The quick brown fox jumps over the lazy dog.'</a:t>
            </a:r>
            <a:r>
              <a:rPr lang="en-US" sz="3600" dirty="0">
                <a:ea typeface="Courier" charset="0"/>
                <a:cs typeface="Courier" charset="0"/>
              </a:rPr>
              <a:t>;</a:t>
            </a:r>
            <a:endParaRPr lang="en-US" sz="3600" dirty="0"/>
          </a:p>
          <a:p>
            <a:pPr marL="114300" indent="0">
              <a:lnSpc>
                <a:spcPts val="2520"/>
              </a:lnSpc>
              <a:buNone/>
            </a:pPr>
            <a:endParaRPr lang="en-US" sz="3600" dirty="0"/>
          </a:p>
          <a:p>
            <a:pPr marL="114300" indent="0">
              <a:lnSpc>
                <a:spcPts val="2520"/>
              </a:lnSpc>
              <a:buNone/>
            </a:pPr>
            <a:r>
              <a:rPr lang="en-US" sz="3600" dirty="0">
                <a:solidFill>
                  <a:srgbClr val="287185"/>
                </a:solidFill>
                <a:ea typeface="Courier" charset="0"/>
                <a:cs typeface="Courier" charset="0"/>
              </a:rPr>
              <a:t>console</a:t>
            </a:r>
            <a:r>
              <a:rPr lang="en-US" sz="3600" dirty="0">
                <a:ea typeface="Courier" charset="0"/>
                <a:cs typeface="Courier" charset="0"/>
              </a:rPr>
              <a:t>.</a:t>
            </a:r>
            <a:r>
              <a:rPr lang="en-US" sz="3600" dirty="0">
                <a:solidFill>
                  <a:srgbClr val="2D3962"/>
                </a:solidFill>
                <a:ea typeface="Courier" charset="0"/>
                <a:cs typeface="Courier" charset="0"/>
              </a:rPr>
              <a:t>log</a:t>
            </a:r>
            <a:r>
              <a:rPr lang="en-US" sz="3600" dirty="0">
                <a:ea typeface="Courier" charset="0"/>
                <a:cs typeface="Courier" charset="0"/>
              </a:rPr>
              <a:t>(</a:t>
            </a:r>
            <a:r>
              <a:rPr lang="en-US" sz="3600" dirty="0" err="1">
                <a:solidFill>
                  <a:srgbClr val="287185"/>
                </a:solidFill>
                <a:ea typeface="Courier" charset="0"/>
                <a:cs typeface="Courier" charset="0"/>
              </a:rPr>
              <a:t>str</a:t>
            </a:r>
            <a:r>
              <a:rPr lang="en-US" sz="3600" dirty="0" err="1">
                <a:ea typeface="Courier" charset="0"/>
                <a:cs typeface="Courier" charset="0"/>
              </a:rPr>
              <a:t>.</a:t>
            </a:r>
            <a:r>
              <a:rPr lang="en-US" sz="3600" dirty="0" err="1">
                <a:solidFill>
                  <a:srgbClr val="2D3962"/>
                </a:solidFill>
                <a:ea typeface="Courier" charset="0"/>
                <a:cs typeface="Courier" charset="0"/>
              </a:rPr>
              <a:t>replace</a:t>
            </a:r>
            <a:r>
              <a:rPr lang="en-US" sz="3600" dirty="0">
                <a:ea typeface="Courier" charset="0"/>
                <a:cs typeface="Courier" charset="0"/>
              </a:rPr>
              <a:t>(</a:t>
            </a:r>
            <a:r>
              <a:rPr lang="en-US" sz="3600" dirty="0">
                <a:solidFill>
                  <a:srgbClr val="105A00"/>
                </a:solidFill>
                <a:ea typeface="Courier" charset="0"/>
                <a:cs typeface="Courier" charset="0"/>
              </a:rPr>
              <a:t>/[</a:t>
            </a:r>
            <a:r>
              <a:rPr lang="en-US" sz="3600" dirty="0" err="1">
                <a:solidFill>
                  <a:srgbClr val="105A00"/>
                </a:solidFill>
                <a:ea typeface="Courier" charset="0"/>
                <a:cs typeface="Courier" charset="0"/>
              </a:rPr>
              <a:t>aeiou</a:t>
            </a:r>
            <a:r>
              <a:rPr lang="en-US" sz="3600" dirty="0">
                <a:solidFill>
                  <a:srgbClr val="105A00"/>
                </a:solidFill>
                <a:ea typeface="Courier" charset="0"/>
                <a:cs typeface="Courier" charset="0"/>
              </a:rPr>
              <a:t>]/</a:t>
            </a:r>
            <a:r>
              <a:rPr lang="en-US" sz="3600" dirty="0">
                <a:ea typeface="Courier" charset="0"/>
                <a:cs typeface="Courier" charset="0"/>
              </a:rPr>
              <a:t>, </a:t>
            </a:r>
            <a:r>
              <a:rPr lang="en-US" sz="3600" dirty="0">
                <a:solidFill>
                  <a:srgbClr val="105A00"/>
                </a:solidFill>
                <a:ea typeface="Courier" charset="0"/>
                <a:cs typeface="Courier" charset="0"/>
              </a:rPr>
              <a:t>'*'</a:t>
            </a:r>
            <a:r>
              <a:rPr lang="en-US" sz="3600" dirty="0">
                <a:ea typeface="Courier" charset="0"/>
                <a:cs typeface="Courier" charset="0"/>
              </a:rPr>
              <a:t>));</a:t>
            </a:r>
            <a:endParaRPr lang="en-US" sz="3600" dirty="0"/>
          </a:p>
          <a:p>
            <a:pPr marL="114300" indent="0">
              <a:lnSpc>
                <a:spcPts val="2520"/>
              </a:lnSpc>
              <a:buNone/>
            </a:pPr>
            <a:r>
              <a:rPr lang="en-US" sz="3600" dirty="0">
                <a:solidFill>
                  <a:srgbClr val="767676"/>
                </a:solidFill>
                <a:ea typeface="Courier" charset="0"/>
                <a:cs typeface="Courier" charset="0"/>
              </a:rPr>
              <a:t>// </a:t>
            </a:r>
            <a:r>
              <a:rPr lang="en-US" sz="3600" dirty="0" err="1">
                <a:solidFill>
                  <a:srgbClr val="767676"/>
                </a:solidFill>
                <a:ea typeface="Courier" charset="0"/>
                <a:cs typeface="Courier" charset="0"/>
              </a:rPr>
              <a:t>Th</a:t>
            </a:r>
            <a:r>
              <a:rPr lang="en-US" sz="3600" dirty="0">
                <a:solidFill>
                  <a:srgbClr val="767676"/>
                </a:solidFill>
                <a:ea typeface="Courier" charset="0"/>
                <a:cs typeface="Courier" charset="0"/>
              </a:rPr>
              <a:t>* quick brown fox jumps over the lazy dog.</a:t>
            </a:r>
            <a:endParaRPr lang="en-US" sz="3600" dirty="0"/>
          </a:p>
          <a:p>
            <a:pPr marL="114300" indent="0">
              <a:lnSpc>
                <a:spcPts val="2520"/>
              </a:lnSpc>
              <a:buNone/>
            </a:pPr>
            <a:endParaRPr lang="en-US" sz="3600" dirty="0"/>
          </a:p>
        </p:txBody>
      </p:sp>
    </p:spTree>
    <p:extLst>
      <p:ext uri="{BB962C8B-B14F-4D97-AF65-F5344CB8AC3E}">
        <p14:creationId xmlns:p14="http://schemas.microsoft.com/office/powerpoint/2010/main" val="250589415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
          <p:cNvSpPr>
            <a:spLocks noGrp="1" noChangeArrowheads="1"/>
          </p:cNvSpPr>
          <p:nvPr>
            <p:ph type="title"/>
          </p:nvPr>
        </p:nvSpPr>
        <p:spPr>
          <a:ln/>
        </p:spPr>
        <p:txBody>
          <a:bodyPr/>
          <a:lstStyle/>
          <a:p>
            <a:r>
              <a:rPr lang="en-US"/>
              <a:t>RegExp Flags</a:t>
            </a:r>
          </a:p>
        </p:txBody>
      </p:sp>
      <p:sp>
        <p:nvSpPr>
          <p:cNvPr id="107522" name="Rectangle 2"/>
          <p:cNvSpPr>
            <a:spLocks noGrp="1" noChangeArrowheads="1"/>
          </p:cNvSpPr>
          <p:nvPr>
            <p:ph type="body" idx="1"/>
          </p:nvPr>
        </p:nvSpPr>
        <p:spPr>
          <a:ln/>
        </p:spPr>
        <p:txBody>
          <a:bodyPr>
            <a:normAutofit/>
          </a:bodyPr>
          <a:lstStyle/>
          <a:p>
            <a:r>
              <a:rPr lang="en-US" sz="2800" dirty="0"/>
              <a:t>Placed after closing </a:t>
            </a:r>
            <a:r>
              <a:rPr lang="en-US" sz="2800" dirty="0">
                <a:solidFill>
                  <a:srgbClr val="105A00"/>
                </a:solidFill>
              </a:rPr>
              <a:t>/</a:t>
            </a:r>
            <a:r>
              <a:rPr lang="en-US" sz="2800" dirty="0"/>
              <a:t> character</a:t>
            </a:r>
          </a:p>
          <a:p>
            <a:r>
              <a:rPr lang="en-US" sz="2800" dirty="0"/>
              <a:t>Global (</a:t>
            </a:r>
            <a:r>
              <a:rPr lang="en-US" sz="2800" dirty="0">
                <a:solidFill>
                  <a:srgbClr val="105A00"/>
                </a:solidFill>
              </a:rPr>
              <a:t>g</a:t>
            </a:r>
            <a:r>
              <a:rPr lang="en-US" sz="2800" dirty="0"/>
              <a:t>): find as many as possible</a:t>
            </a:r>
          </a:p>
          <a:p>
            <a:r>
              <a:rPr lang="en-US" sz="2800" dirty="0"/>
              <a:t>Case insensitive (</a:t>
            </a:r>
            <a:r>
              <a:rPr lang="en-US" sz="2800" dirty="0">
                <a:solidFill>
                  <a:srgbClr val="105A00"/>
                </a:solidFill>
              </a:rPr>
              <a:t>i</a:t>
            </a:r>
            <a:r>
              <a:rPr lang="en-US" sz="2800" dirty="0"/>
              <a:t>)</a:t>
            </a:r>
          </a:p>
        </p:txBody>
      </p:sp>
    </p:spTree>
    <p:extLst>
      <p:ext uri="{BB962C8B-B14F-4D97-AF65-F5344CB8AC3E}">
        <p14:creationId xmlns:p14="http://schemas.microsoft.com/office/powerpoint/2010/main" val="10104918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1"/>
          <p:cNvSpPr>
            <a:spLocks noGrp="1" noChangeArrowheads="1"/>
          </p:cNvSpPr>
          <p:nvPr>
            <p:ph type="title"/>
          </p:nvPr>
        </p:nvSpPr>
        <p:spPr>
          <a:ln/>
        </p:spPr>
        <p:txBody>
          <a:bodyPr/>
          <a:lstStyle/>
          <a:p>
            <a:r>
              <a:rPr lang="en-US"/>
              <a:t>String Replacement</a:t>
            </a:r>
          </a:p>
        </p:txBody>
      </p:sp>
      <p:sp>
        <p:nvSpPr>
          <p:cNvPr id="108546" name="Rectangle 2"/>
          <p:cNvSpPr>
            <a:spLocks noGrp="1" noChangeArrowheads="1"/>
          </p:cNvSpPr>
          <p:nvPr>
            <p:ph type="body" idx="1"/>
          </p:nvPr>
        </p:nvSpPr>
        <p:spPr>
          <a:ln/>
        </p:spPr>
        <p:txBody>
          <a:bodyPr>
            <a:normAutofit/>
          </a:bodyPr>
          <a:lstStyle/>
          <a:p>
            <a:pPr marL="114300" indent="0">
              <a:lnSpc>
                <a:spcPts val="2520"/>
              </a:lnSpc>
              <a:buNone/>
            </a:pPr>
            <a:r>
              <a:rPr lang="en-US" sz="3600" dirty="0" err="1">
                <a:solidFill>
                  <a:srgbClr val="0000FF"/>
                </a:solidFill>
              </a:rPr>
              <a:t>var</a:t>
            </a:r>
            <a:r>
              <a:rPr lang="en-US" sz="3600" dirty="0"/>
              <a:t> </a:t>
            </a:r>
            <a:r>
              <a:rPr lang="en-US" sz="3600" dirty="0" err="1">
                <a:solidFill>
                  <a:srgbClr val="287185"/>
                </a:solidFill>
              </a:rPr>
              <a:t>str</a:t>
            </a:r>
            <a:r>
              <a:rPr lang="en-US" sz="3600" dirty="0"/>
              <a:t> </a:t>
            </a:r>
            <a:r>
              <a:rPr lang="en-US" sz="3600" dirty="0">
                <a:solidFill>
                  <a:srgbClr val="0000FF"/>
                </a:solidFill>
              </a:rPr>
              <a:t>=</a:t>
            </a:r>
            <a:endParaRPr lang="en-US" sz="3600" dirty="0"/>
          </a:p>
          <a:p>
            <a:pPr marL="114300" indent="0">
              <a:lnSpc>
                <a:spcPts val="2520"/>
              </a:lnSpc>
              <a:buNone/>
            </a:pPr>
            <a:r>
              <a:rPr lang="en-US" sz="3600" dirty="0">
                <a:ea typeface="Courier" charset="0"/>
                <a:cs typeface="Courier" charset="0"/>
              </a:rPr>
              <a:t>  </a:t>
            </a:r>
            <a:r>
              <a:rPr lang="en-US" sz="3600" dirty="0">
                <a:solidFill>
                  <a:srgbClr val="105A00"/>
                </a:solidFill>
                <a:ea typeface="Courier" charset="0"/>
                <a:cs typeface="Courier" charset="0"/>
              </a:rPr>
              <a:t>'The quick brown fox jumps over the lazy dog.'</a:t>
            </a:r>
            <a:r>
              <a:rPr lang="en-US" sz="3600" dirty="0">
                <a:ea typeface="Courier" charset="0"/>
                <a:cs typeface="Courier" charset="0"/>
              </a:rPr>
              <a:t>;</a:t>
            </a:r>
            <a:endParaRPr lang="en-US" sz="3600" dirty="0"/>
          </a:p>
          <a:p>
            <a:pPr marL="114300" indent="0">
              <a:lnSpc>
                <a:spcPts val="2520"/>
              </a:lnSpc>
              <a:buNone/>
            </a:pPr>
            <a:endParaRPr lang="en-US" sz="3600" dirty="0"/>
          </a:p>
          <a:p>
            <a:pPr marL="114300" indent="0">
              <a:lnSpc>
                <a:spcPts val="2520"/>
              </a:lnSpc>
              <a:buNone/>
            </a:pPr>
            <a:r>
              <a:rPr lang="en-US" sz="3600" dirty="0">
                <a:solidFill>
                  <a:srgbClr val="287185"/>
                </a:solidFill>
                <a:ea typeface="Courier" charset="0"/>
                <a:cs typeface="Courier" charset="0"/>
              </a:rPr>
              <a:t>console</a:t>
            </a:r>
            <a:r>
              <a:rPr lang="en-US" sz="3600" dirty="0">
                <a:ea typeface="Courier" charset="0"/>
                <a:cs typeface="Courier" charset="0"/>
              </a:rPr>
              <a:t>.</a:t>
            </a:r>
            <a:r>
              <a:rPr lang="en-US" sz="3600" dirty="0">
                <a:solidFill>
                  <a:srgbClr val="2D3962"/>
                </a:solidFill>
                <a:ea typeface="Courier" charset="0"/>
                <a:cs typeface="Courier" charset="0"/>
              </a:rPr>
              <a:t>log</a:t>
            </a:r>
            <a:r>
              <a:rPr lang="en-US" sz="3600" dirty="0">
                <a:ea typeface="Courier" charset="0"/>
                <a:cs typeface="Courier" charset="0"/>
              </a:rPr>
              <a:t>(</a:t>
            </a:r>
            <a:r>
              <a:rPr lang="en-US" sz="3600" dirty="0" err="1">
                <a:solidFill>
                  <a:srgbClr val="287185"/>
                </a:solidFill>
                <a:ea typeface="Courier" charset="0"/>
                <a:cs typeface="Courier" charset="0"/>
              </a:rPr>
              <a:t>str</a:t>
            </a:r>
            <a:r>
              <a:rPr lang="en-US" sz="3600" dirty="0" err="1">
                <a:ea typeface="Courier" charset="0"/>
                <a:cs typeface="Courier" charset="0"/>
              </a:rPr>
              <a:t>.</a:t>
            </a:r>
            <a:r>
              <a:rPr lang="en-US" sz="3600" dirty="0" err="1">
                <a:solidFill>
                  <a:srgbClr val="2D3962"/>
                </a:solidFill>
                <a:ea typeface="Courier" charset="0"/>
                <a:cs typeface="Courier" charset="0"/>
              </a:rPr>
              <a:t>replace</a:t>
            </a:r>
            <a:r>
              <a:rPr lang="en-US" sz="3600" dirty="0">
                <a:ea typeface="Courier" charset="0"/>
                <a:cs typeface="Courier" charset="0"/>
              </a:rPr>
              <a:t>(</a:t>
            </a:r>
            <a:r>
              <a:rPr lang="en-US" sz="3600" dirty="0">
                <a:solidFill>
                  <a:srgbClr val="105A00"/>
                </a:solidFill>
                <a:ea typeface="Courier" charset="0"/>
                <a:cs typeface="Courier" charset="0"/>
              </a:rPr>
              <a:t>/[</a:t>
            </a:r>
            <a:r>
              <a:rPr lang="en-US" sz="3600" dirty="0" err="1">
                <a:solidFill>
                  <a:srgbClr val="105A00"/>
                </a:solidFill>
                <a:ea typeface="Courier" charset="0"/>
                <a:cs typeface="Courier" charset="0"/>
              </a:rPr>
              <a:t>aeiou</a:t>
            </a:r>
            <a:r>
              <a:rPr lang="en-US" sz="3600" dirty="0">
                <a:solidFill>
                  <a:srgbClr val="105A00"/>
                </a:solidFill>
                <a:ea typeface="Courier" charset="0"/>
                <a:cs typeface="Courier" charset="0"/>
              </a:rPr>
              <a:t>]/</a:t>
            </a:r>
            <a:r>
              <a:rPr lang="en-US" sz="3600" dirty="0">
                <a:solidFill>
                  <a:srgbClr val="0000FF"/>
                </a:solidFill>
                <a:ea typeface="Courier" charset="0"/>
                <a:cs typeface="Courier" charset="0"/>
              </a:rPr>
              <a:t>g</a:t>
            </a:r>
            <a:r>
              <a:rPr lang="en-US" sz="3600" dirty="0">
                <a:ea typeface="Courier" charset="0"/>
                <a:cs typeface="Courier" charset="0"/>
              </a:rPr>
              <a:t>, </a:t>
            </a:r>
            <a:r>
              <a:rPr lang="en-US" sz="3600" dirty="0">
                <a:solidFill>
                  <a:srgbClr val="105A00"/>
                </a:solidFill>
                <a:ea typeface="Courier" charset="0"/>
                <a:cs typeface="Courier" charset="0"/>
              </a:rPr>
              <a:t>'*'</a:t>
            </a:r>
            <a:r>
              <a:rPr lang="en-US" sz="3600" dirty="0">
                <a:ea typeface="Courier" charset="0"/>
                <a:cs typeface="Courier" charset="0"/>
              </a:rPr>
              <a:t>));</a:t>
            </a:r>
            <a:endParaRPr lang="en-US" sz="3600" dirty="0"/>
          </a:p>
          <a:p>
            <a:pPr marL="114300" indent="0">
              <a:lnSpc>
                <a:spcPts val="2520"/>
              </a:lnSpc>
              <a:buNone/>
            </a:pPr>
            <a:r>
              <a:rPr lang="en-US" sz="3600" dirty="0">
                <a:solidFill>
                  <a:srgbClr val="767676"/>
                </a:solidFill>
                <a:ea typeface="Courier" charset="0"/>
                <a:cs typeface="Courier" charset="0"/>
              </a:rPr>
              <a:t>// </a:t>
            </a:r>
            <a:r>
              <a:rPr lang="en-US" sz="3600" dirty="0" err="1">
                <a:solidFill>
                  <a:srgbClr val="767676"/>
                </a:solidFill>
                <a:ea typeface="Courier" charset="0"/>
                <a:cs typeface="Courier" charset="0"/>
              </a:rPr>
              <a:t>Th</a:t>
            </a:r>
            <a:r>
              <a:rPr lang="en-US" sz="3600" dirty="0">
                <a:solidFill>
                  <a:srgbClr val="767676"/>
                </a:solidFill>
                <a:ea typeface="Courier" charset="0"/>
                <a:cs typeface="Courier" charset="0"/>
              </a:rPr>
              <a:t>* q**</a:t>
            </a:r>
            <a:r>
              <a:rPr lang="en-US" sz="3600" dirty="0" err="1">
                <a:solidFill>
                  <a:srgbClr val="767676"/>
                </a:solidFill>
                <a:ea typeface="Courier" charset="0"/>
                <a:cs typeface="Courier" charset="0"/>
              </a:rPr>
              <a:t>ck</a:t>
            </a:r>
            <a:r>
              <a:rPr lang="en-US" sz="3600" dirty="0">
                <a:solidFill>
                  <a:srgbClr val="767676"/>
                </a:solidFill>
                <a:ea typeface="Courier" charset="0"/>
                <a:cs typeface="Courier" charset="0"/>
              </a:rPr>
              <a:t> </a:t>
            </a:r>
            <a:r>
              <a:rPr lang="en-US" sz="3600" dirty="0" err="1">
                <a:solidFill>
                  <a:srgbClr val="767676"/>
                </a:solidFill>
                <a:ea typeface="Courier" charset="0"/>
                <a:cs typeface="Courier" charset="0"/>
              </a:rPr>
              <a:t>br</a:t>
            </a:r>
            <a:r>
              <a:rPr lang="en-US" sz="3600" dirty="0">
                <a:solidFill>
                  <a:srgbClr val="767676"/>
                </a:solidFill>
                <a:ea typeface="Courier" charset="0"/>
                <a:cs typeface="Courier" charset="0"/>
              </a:rPr>
              <a:t>*</a:t>
            </a:r>
            <a:r>
              <a:rPr lang="en-US" sz="3600" dirty="0" err="1">
                <a:solidFill>
                  <a:srgbClr val="767676"/>
                </a:solidFill>
                <a:ea typeface="Courier" charset="0"/>
                <a:cs typeface="Courier" charset="0"/>
              </a:rPr>
              <a:t>wn</a:t>
            </a:r>
            <a:r>
              <a:rPr lang="en-US" sz="3600" dirty="0">
                <a:solidFill>
                  <a:srgbClr val="767676"/>
                </a:solidFill>
                <a:ea typeface="Courier" charset="0"/>
                <a:cs typeface="Courier" charset="0"/>
              </a:rPr>
              <a:t> f*x j*</a:t>
            </a:r>
            <a:r>
              <a:rPr lang="en-US" sz="3600" dirty="0" err="1">
                <a:solidFill>
                  <a:srgbClr val="767676"/>
                </a:solidFill>
                <a:ea typeface="Courier" charset="0"/>
                <a:cs typeface="Courier" charset="0"/>
              </a:rPr>
              <a:t>mps</a:t>
            </a:r>
            <a:r>
              <a:rPr lang="en-US" sz="3600" dirty="0">
                <a:solidFill>
                  <a:srgbClr val="767676"/>
                </a:solidFill>
                <a:ea typeface="Courier" charset="0"/>
                <a:cs typeface="Courier" charset="0"/>
              </a:rPr>
              <a:t> *v*r </a:t>
            </a:r>
            <a:r>
              <a:rPr lang="en-US" sz="3600" dirty="0" err="1">
                <a:solidFill>
                  <a:srgbClr val="767676"/>
                </a:solidFill>
                <a:ea typeface="Courier" charset="0"/>
                <a:cs typeface="Courier" charset="0"/>
              </a:rPr>
              <a:t>th</a:t>
            </a:r>
            <a:r>
              <a:rPr lang="en-US" sz="3600" dirty="0">
                <a:solidFill>
                  <a:srgbClr val="767676"/>
                </a:solidFill>
                <a:ea typeface="Courier" charset="0"/>
                <a:cs typeface="Courier" charset="0"/>
              </a:rPr>
              <a:t>* l*</a:t>
            </a:r>
            <a:r>
              <a:rPr lang="en-US" sz="3600" dirty="0" err="1">
                <a:solidFill>
                  <a:srgbClr val="767676"/>
                </a:solidFill>
                <a:ea typeface="Courier" charset="0"/>
                <a:cs typeface="Courier" charset="0"/>
              </a:rPr>
              <a:t>zy</a:t>
            </a:r>
            <a:r>
              <a:rPr lang="en-US" sz="3600" dirty="0">
                <a:solidFill>
                  <a:srgbClr val="767676"/>
                </a:solidFill>
                <a:ea typeface="Courier" charset="0"/>
                <a:cs typeface="Courier" charset="0"/>
              </a:rPr>
              <a:t> d*g.</a:t>
            </a:r>
            <a:endParaRPr lang="en-US" sz="3600" dirty="0">
              <a:solidFill>
                <a:srgbClr val="767676"/>
              </a:solidFill>
            </a:endParaRPr>
          </a:p>
          <a:p>
            <a:pPr marL="114300" indent="0">
              <a:lnSpc>
                <a:spcPts val="2520"/>
              </a:lnSpc>
              <a:buNone/>
            </a:pPr>
            <a:endParaRPr lang="en-US" sz="3600" dirty="0"/>
          </a:p>
          <a:p>
            <a:pPr marL="114300" indent="0">
              <a:lnSpc>
                <a:spcPts val="2520"/>
              </a:lnSpc>
              <a:buNone/>
            </a:pPr>
            <a:r>
              <a:rPr lang="en-US" sz="3600" dirty="0">
                <a:solidFill>
                  <a:srgbClr val="287185"/>
                </a:solidFill>
                <a:ea typeface="Courier" charset="0"/>
                <a:cs typeface="Courier" charset="0"/>
              </a:rPr>
              <a:t>console</a:t>
            </a:r>
            <a:r>
              <a:rPr lang="en-US" sz="3600" dirty="0">
                <a:ea typeface="Courier" charset="0"/>
                <a:cs typeface="Courier" charset="0"/>
              </a:rPr>
              <a:t>.</a:t>
            </a:r>
            <a:r>
              <a:rPr lang="en-US" sz="3600" dirty="0">
                <a:solidFill>
                  <a:srgbClr val="2D3962"/>
                </a:solidFill>
                <a:ea typeface="Courier" charset="0"/>
                <a:cs typeface="Courier" charset="0"/>
              </a:rPr>
              <a:t>log</a:t>
            </a:r>
            <a:r>
              <a:rPr lang="en-US" sz="3600" dirty="0">
                <a:ea typeface="Courier" charset="0"/>
                <a:cs typeface="Courier" charset="0"/>
              </a:rPr>
              <a:t>(</a:t>
            </a:r>
            <a:r>
              <a:rPr lang="en-US" sz="3600" dirty="0" err="1">
                <a:solidFill>
                  <a:srgbClr val="287185"/>
                </a:solidFill>
                <a:ea typeface="Courier" charset="0"/>
                <a:cs typeface="Courier" charset="0"/>
              </a:rPr>
              <a:t>str</a:t>
            </a:r>
            <a:r>
              <a:rPr lang="en-US" sz="3600" dirty="0" err="1">
                <a:ea typeface="Courier" charset="0"/>
                <a:cs typeface="Courier" charset="0"/>
              </a:rPr>
              <a:t>.</a:t>
            </a:r>
            <a:r>
              <a:rPr lang="en-US" sz="3600" dirty="0" err="1">
                <a:solidFill>
                  <a:srgbClr val="2D3962"/>
                </a:solidFill>
                <a:ea typeface="Courier" charset="0"/>
                <a:cs typeface="Courier" charset="0"/>
              </a:rPr>
              <a:t>replace</a:t>
            </a:r>
            <a:r>
              <a:rPr lang="en-US" sz="3600" dirty="0">
                <a:ea typeface="Courier" charset="0"/>
                <a:cs typeface="Courier" charset="0"/>
              </a:rPr>
              <a:t>(</a:t>
            </a:r>
            <a:r>
              <a:rPr lang="en-US" sz="3600" dirty="0">
                <a:solidFill>
                  <a:srgbClr val="105A00"/>
                </a:solidFill>
                <a:ea typeface="Courier" charset="0"/>
                <a:cs typeface="Courier" charset="0"/>
              </a:rPr>
              <a:t>/the/</a:t>
            </a:r>
            <a:r>
              <a:rPr lang="en-US" sz="3600" dirty="0" err="1">
                <a:solidFill>
                  <a:srgbClr val="0000FF"/>
                </a:solidFill>
                <a:ea typeface="Courier" charset="0"/>
                <a:cs typeface="Courier" charset="0"/>
              </a:rPr>
              <a:t>gi</a:t>
            </a:r>
            <a:r>
              <a:rPr lang="en-US" sz="3600" dirty="0">
                <a:ea typeface="Courier" charset="0"/>
                <a:cs typeface="Courier" charset="0"/>
              </a:rPr>
              <a:t>, </a:t>
            </a:r>
            <a:r>
              <a:rPr lang="en-US" sz="3600" dirty="0">
                <a:solidFill>
                  <a:srgbClr val="105A00"/>
                </a:solidFill>
                <a:ea typeface="Courier" charset="0"/>
                <a:cs typeface="Courier" charset="0"/>
              </a:rPr>
              <a:t>'a'</a:t>
            </a:r>
            <a:r>
              <a:rPr lang="en-US" sz="3600" dirty="0">
                <a:ea typeface="Courier" charset="0"/>
                <a:cs typeface="Courier" charset="0"/>
              </a:rPr>
              <a:t>));</a:t>
            </a:r>
            <a:endParaRPr lang="en-US" sz="3600" dirty="0"/>
          </a:p>
          <a:p>
            <a:pPr marL="114300" indent="0">
              <a:lnSpc>
                <a:spcPts val="2520"/>
              </a:lnSpc>
              <a:buNone/>
            </a:pPr>
            <a:r>
              <a:rPr lang="en-US" sz="3600" dirty="0">
                <a:solidFill>
                  <a:srgbClr val="767676"/>
                </a:solidFill>
                <a:ea typeface="Courier" charset="0"/>
                <a:cs typeface="Courier" charset="0"/>
              </a:rPr>
              <a:t>// a quick brown fox jumps over a lazy dog.</a:t>
            </a:r>
            <a:endParaRPr lang="en-US" sz="3600" dirty="0">
              <a:solidFill>
                <a:srgbClr val="767676"/>
              </a:solidFill>
            </a:endParaRPr>
          </a:p>
          <a:p>
            <a:pPr marL="114300" indent="0">
              <a:lnSpc>
                <a:spcPts val="2520"/>
              </a:lnSpc>
              <a:buNone/>
            </a:pPr>
            <a:endParaRPr lang="en-US" sz="3600" dirty="0"/>
          </a:p>
        </p:txBody>
      </p:sp>
    </p:spTree>
    <p:extLst>
      <p:ext uri="{BB962C8B-B14F-4D97-AF65-F5344CB8AC3E}">
        <p14:creationId xmlns:p14="http://schemas.microsoft.com/office/powerpoint/2010/main" val="363131690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1"/>
          <p:cNvSpPr>
            <a:spLocks noGrp="1" noChangeArrowheads="1"/>
          </p:cNvSpPr>
          <p:nvPr>
            <p:ph type="title"/>
          </p:nvPr>
        </p:nvSpPr>
        <p:spPr>
          <a:ln/>
        </p:spPr>
        <p:txBody>
          <a:bodyPr/>
          <a:lstStyle/>
          <a:p>
            <a:r>
              <a:rPr lang="en-US"/>
              <a:t>Exercises</a:t>
            </a:r>
          </a:p>
        </p:txBody>
      </p:sp>
      <p:sp>
        <p:nvSpPr>
          <p:cNvPr id="104450" name="Rectangle 2"/>
          <p:cNvSpPr>
            <a:spLocks noGrp="1" noChangeArrowheads="1"/>
          </p:cNvSpPr>
          <p:nvPr>
            <p:ph type="body" idx="1"/>
          </p:nvPr>
        </p:nvSpPr>
        <p:spPr>
          <a:ln/>
        </p:spPr>
        <p:txBody>
          <a:bodyPr>
            <a:normAutofit/>
          </a:bodyPr>
          <a:lstStyle/>
          <a:p>
            <a:r>
              <a:rPr lang="en-US" sz="3600" dirty="0"/>
              <a:t>Write a regular expression that matches any word that starts with a vowel.(</a:t>
            </a:r>
            <a:r>
              <a:rPr lang="en-US" sz="3600"/>
              <a:t>Case insensitive)</a:t>
            </a:r>
            <a:endParaRPr lang="en-US" sz="3600" dirty="0"/>
          </a:p>
        </p:txBody>
      </p:sp>
    </p:spTree>
    <p:extLst>
      <p:ext uri="{BB962C8B-B14F-4D97-AF65-F5344CB8AC3E}">
        <p14:creationId xmlns:p14="http://schemas.microsoft.com/office/powerpoint/2010/main" val="425353018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a:t>
            </a:r>
          </a:p>
        </p:txBody>
      </p:sp>
      <p:sp>
        <p:nvSpPr>
          <p:cNvPr id="3" name="Content Placeholder 2"/>
          <p:cNvSpPr>
            <a:spLocks noGrp="1"/>
          </p:cNvSpPr>
          <p:nvPr>
            <p:ph idx="1"/>
          </p:nvPr>
        </p:nvSpPr>
        <p:spPr/>
        <p:txBody>
          <a:bodyPr>
            <a:normAutofit/>
          </a:bodyPr>
          <a:lstStyle/>
          <a:p>
            <a:pPr marL="114300" indent="0">
              <a:lnSpc>
                <a:spcPts val="2520"/>
              </a:lnSpc>
              <a:buNone/>
            </a:pPr>
            <a:r>
              <a:rPr lang="en-US" sz="4800" dirty="0" err="1">
                <a:solidFill>
                  <a:srgbClr val="0000FF"/>
                </a:solidFill>
              </a:rPr>
              <a:t>var</a:t>
            </a:r>
            <a:r>
              <a:rPr lang="en-US" sz="4800" dirty="0"/>
              <a:t> </a:t>
            </a:r>
            <a:r>
              <a:rPr lang="en-US" sz="4800" dirty="0">
                <a:solidFill>
                  <a:srgbClr val="287185"/>
                </a:solidFill>
              </a:rPr>
              <a:t>text</a:t>
            </a:r>
            <a:r>
              <a:rPr lang="en-US" sz="4800" dirty="0"/>
              <a:t> </a:t>
            </a:r>
            <a:r>
              <a:rPr lang="en-US" sz="4800" dirty="0">
                <a:solidFill>
                  <a:srgbClr val="0000FF"/>
                </a:solidFill>
              </a:rPr>
              <a:t>=</a:t>
            </a:r>
            <a:r>
              <a:rPr lang="en-US" sz="4800" dirty="0"/>
              <a:t> </a:t>
            </a:r>
            <a:r>
              <a:rPr lang="en-US" sz="4800" dirty="0" err="1">
                <a:solidFill>
                  <a:srgbClr val="105A00"/>
                </a:solidFill>
              </a:rPr>
              <a:t>SomeName</a:t>
            </a:r>
            <a:r>
              <a:rPr lang="en-US" sz="4800" dirty="0">
                <a:solidFill>
                  <a:srgbClr val="105A00"/>
                </a:solidFill>
              </a:rPr>
              <a:t>'</a:t>
            </a:r>
            <a:r>
              <a:rPr lang="en-US" sz="4800" dirty="0"/>
              <a:t>;</a:t>
            </a:r>
          </a:p>
          <a:p>
            <a:pPr marL="114300" indent="0">
              <a:lnSpc>
                <a:spcPts val="2520"/>
              </a:lnSpc>
              <a:buNone/>
            </a:pPr>
            <a:endParaRPr lang="en-US" sz="4800" dirty="0"/>
          </a:p>
          <a:p>
            <a:pPr marL="114300" indent="0">
              <a:lnSpc>
                <a:spcPts val="2520"/>
              </a:lnSpc>
              <a:buNone/>
            </a:pPr>
            <a:endParaRPr lang="en-US" sz="4800" dirty="0"/>
          </a:p>
          <a:p>
            <a:pPr marL="114300" indent="0">
              <a:lnSpc>
                <a:spcPts val="2520"/>
              </a:lnSpc>
              <a:buNone/>
            </a:pPr>
            <a:r>
              <a:rPr lang="en-US" sz="4800" dirty="0">
                <a:solidFill>
                  <a:srgbClr val="287185"/>
                </a:solidFill>
                <a:ea typeface="Courier" charset="0"/>
                <a:cs typeface="Courier" charset="0"/>
              </a:rPr>
              <a:t>console</a:t>
            </a:r>
            <a:r>
              <a:rPr lang="en-US" sz="4800" dirty="0">
                <a:ea typeface="Courier" charset="0"/>
                <a:cs typeface="Courier" charset="0"/>
              </a:rPr>
              <a:t>.</a:t>
            </a:r>
            <a:r>
              <a:rPr lang="en-US" sz="4800" dirty="0">
                <a:solidFill>
                  <a:srgbClr val="2D3962"/>
                </a:solidFill>
                <a:ea typeface="Courier" charset="0"/>
                <a:cs typeface="Courier" charset="0"/>
              </a:rPr>
              <a:t>log</a:t>
            </a:r>
            <a:r>
              <a:rPr lang="en-US" sz="4800" dirty="0">
                <a:ea typeface="Courier" charset="0"/>
                <a:cs typeface="Courier" charset="0"/>
              </a:rPr>
              <a:t>(</a:t>
            </a:r>
            <a:r>
              <a:rPr lang="en-US" sz="4800" dirty="0"/>
              <a:t>/^[</a:t>
            </a:r>
            <a:r>
              <a:rPr lang="en-US" sz="4800" dirty="0" err="1"/>
              <a:t>aeiou</a:t>
            </a:r>
            <a:r>
              <a:rPr lang="en-US" sz="4800" dirty="0"/>
              <a:t>]/</a:t>
            </a:r>
            <a:r>
              <a:rPr lang="en-US" sz="4800" dirty="0" err="1"/>
              <a:t>i</a:t>
            </a:r>
            <a:endParaRPr lang="en-US" sz="4800" dirty="0"/>
          </a:p>
          <a:p>
            <a:pPr marL="114300" indent="0">
              <a:lnSpc>
                <a:spcPts val="2520"/>
              </a:lnSpc>
              <a:buNone/>
            </a:pPr>
            <a:endParaRPr lang="en-US" sz="4800" dirty="0"/>
          </a:p>
          <a:p>
            <a:pPr marL="114300" indent="0">
              <a:lnSpc>
                <a:spcPts val="2520"/>
              </a:lnSpc>
              <a:buNone/>
            </a:pPr>
            <a:r>
              <a:rPr lang="en-US" sz="4800" dirty="0">
                <a:ea typeface="Courier" charset="0"/>
                <a:cs typeface="Courier" charset="0"/>
              </a:rPr>
              <a:t>.</a:t>
            </a:r>
            <a:r>
              <a:rPr lang="en-US" sz="4800" dirty="0">
                <a:solidFill>
                  <a:srgbClr val="2D3962"/>
                </a:solidFill>
                <a:ea typeface="Courier" charset="0"/>
                <a:cs typeface="Courier" charset="0"/>
              </a:rPr>
              <a:t>test</a:t>
            </a:r>
            <a:r>
              <a:rPr lang="en-US" sz="4800" dirty="0">
                <a:ea typeface="Courier" charset="0"/>
                <a:cs typeface="Courier" charset="0"/>
              </a:rPr>
              <a:t>(</a:t>
            </a:r>
            <a:r>
              <a:rPr lang="en-US" sz="4800" dirty="0">
                <a:solidFill>
                  <a:srgbClr val="287185"/>
                </a:solidFill>
                <a:ea typeface="Courier" charset="0"/>
                <a:cs typeface="Courier" charset="0"/>
              </a:rPr>
              <a:t>text</a:t>
            </a:r>
            <a:r>
              <a:rPr lang="en-US" sz="4800" dirty="0">
                <a:ea typeface="Courier" charset="0"/>
                <a:cs typeface="Courier" charset="0"/>
              </a:rPr>
              <a:t>) ); </a:t>
            </a:r>
            <a:r>
              <a:rPr lang="en-US" sz="4800" dirty="0">
                <a:solidFill>
                  <a:srgbClr val="767676"/>
                </a:solidFill>
                <a:ea typeface="Courier" charset="0"/>
                <a:cs typeface="Courier" charset="0"/>
              </a:rPr>
              <a:t>// False</a:t>
            </a:r>
            <a:endParaRPr lang="en-US" sz="4800" dirty="0">
              <a:solidFill>
                <a:srgbClr val="767676"/>
              </a:solidFill>
            </a:endParaRPr>
          </a:p>
          <a:p>
            <a:pPr marL="114300" indent="0">
              <a:buNone/>
            </a:pPr>
            <a:endParaRPr lang="en-US" sz="6000" dirty="0"/>
          </a:p>
        </p:txBody>
      </p:sp>
      <p:sp>
        <p:nvSpPr>
          <p:cNvPr id="4" name="Footer Placeholder 3"/>
          <p:cNvSpPr>
            <a:spLocks noGrp="1"/>
          </p:cNvSpPr>
          <p:nvPr>
            <p:ph type="ftr" sz="quarter" idx="11"/>
          </p:nvPr>
        </p:nvSpPr>
        <p:spPr/>
        <p:txBody>
          <a:bodyPr/>
          <a:lstStyle/>
          <a:p>
            <a:r>
              <a:rPr lang="en-US"/>
              <a:t>Unit-II Technologies                                                         by Prof. J. Christy Jackson</a:t>
            </a:r>
          </a:p>
        </p:txBody>
      </p:sp>
    </p:spTree>
    <p:extLst>
      <p:ext uri="{BB962C8B-B14F-4D97-AF65-F5344CB8AC3E}">
        <p14:creationId xmlns:p14="http://schemas.microsoft.com/office/powerpoint/2010/main" val="20628612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3" name="Rectangle 1"/>
          <p:cNvSpPr>
            <a:spLocks noGrp="1" noChangeArrowheads="1"/>
          </p:cNvSpPr>
          <p:nvPr>
            <p:ph type="title"/>
          </p:nvPr>
        </p:nvSpPr>
        <p:spPr>
          <a:ln/>
        </p:spPr>
        <p:txBody>
          <a:bodyPr/>
          <a:lstStyle/>
          <a:p>
            <a:r>
              <a:rPr lang="en-US" sz="5600"/>
              <a:t>The Basics: Functions</a:t>
            </a:r>
          </a:p>
        </p:txBody>
      </p:sp>
      <p:sp>
        <p:nvSpPr>
          <p:cNvPr id="74754" name="Rectangle 2"/>
          <p:cNvSpPr>
            <a:spLocks noGrp="1" noChangeArrowheads="1"/>
          </p:cNvSpPr>
          <p:nvPr>
            <p:ph type="body" idx="1"/>
          </p:nvPr>
        </p:nvSpPr>
        <p:spPr>
          <a:xfrm>
            <a:off x="891540" y="1905000"/>
            <a:ext cx="7349490" cy="4038600"/>
          </a:xfrm>
          <a:ln/>
        </p:spPr>
        <p:txBody>
          <a:bodyPr>
            <a:noAutofit/>
          </a:bodyPr>
          <a:lstStyle/>
          <a:p>
            <a:r>
              <a:rPr lang="en-US" sz="2400" dirty="0"/>
              <a:t>Functions allow you to </a:t>
            </a:r>
            <a:r>
              <a:rPr lang="en-US" sz="2400" b="1" dirty="0"/>
              <a:t>define</a:t>
            </a:r>
            <a:r>
              <a:rPr lang="en-US" sz="2400" dirty="0"/>
              <a:t> a block of code, name that block, and then </a:t>
            </a:r>
            <a:r>
              <a:rPr lang="en-US" sz="2400" b="1" dirty="0"/>
              <a:t>call</a:t>
            </a:r>
            <a:r>
              <a:rPr lang="en-US" sz="2400" dirty="0"/>
              <a:t> it later as many times as you want.</a:t>
            </a:r>
          </a:p>
          <a:p>
            <a:pPr lvl="1">
              <a:spcBef>
                <a:spcPts val="1125"/>
              </a:spcBef>
            </a:pPr>
            <a:r>
              <a:rPr lang="en-US" sz="2400" b="1" dirty="0"/>
              <a:t>function</a:t>
            </a:r>
            <a:r>
              <a:rPr lang="en-US" sz="2400" dirty="0"/>
              <a:t> </a:t>
            </a:r>
            <a:r>
              <a:rPr lang="en-US" sz="2400" dirty="0" err="1"/>
              <a:t>myFunction</a:t>
            </a:r>
            <a:r>
              <a:rPr lang="en-US" sz="2400" dirty="0"/>
              <a:t>( ) { </a:t>
            </a:r>
            <a:r>
              <a:rPr lang="en-US" sz="2400" dirty="0">
                <a:solidFill>
                  <a:srgbClr val="898989"/>
                </a:solidFill>
              </a:rPr>
              <a:t>/* code goes here */</a:t>
            </a:r>
            <a:r>
              <a:rPr lang="en-US" sz="2400" dirty="0"/>
              <a:t> } </a:t>
            </a:r>
            <a:r>
              <a:rPr lang="en-US" sz="2400" dirty="0">
                <a:solidFill>
                  <a:srgbClr val="898989"/>
                </a:solidFill>
              </a:rPr>
              <a:t>// defining</a:t>
            </a:r>
            <a:endParaRPr lang="en-US" sz="2400" dirty="0"/>
          </a:p>
          <a:p>
            <a:pPr lvl="1">
              <a:spcBef>
                <a:spcPts val="1125"/>
              </a:spcBef>
            </a:pPr>
            <a:r>
              <a:rPr lang="en-US" sz="2400" b="1" dirty="0" err="1"/>
              <a:t>myFunction</a:t>
            </a:r>
            <a:r>
              <a:rPr lang="en-US" sz="2400" dirty="0"/>
              <a:t>( ) </a:t>
            </a:r>
            <a:r>
              <a:rPr lang="en-US" sz="2400" dirty="0">
                <a:solidFill>
                  <a:srgbClr val="898989"/>
                </a:solidFill>
              </a:rPr>
              <a:t>// calling the function </a:t>
            </a:r>
            <a:r>
              <a:rPr lang="en-US" sz="2400" i="1" dirty="0" err="1">
                <a:solidFill>
                  <a:srgbClr val="898989"/>
                </a:solidFill>
              </a:rPr>
              <a:t>myFunction</a:t>
            </a:r>
            <a:endParaRPr lang="en-US" sz="2400" dirty="0">
              <a:solidFill>
                <a:srgbClr val="898989"/>
              </a:solidFill>
            </a:endParaRPr>
          </a:p>
          <a:p>
            <a:pPr>
              <a:spcBef>
                <a:spcPts val="1125"/>
              </a:spcBef>
            </a:pPr>
            <a:r>
              <a:rPr lang="en-US" sz="2400" dirty="0"/>
              <a:t>You can define functions with </a:t>
            </a:r>
            <a:r>
              <a:rPr lang="en-US" sz="2400" b="1" dirty="0"/>
              <a:t>parameters</a:t>
            </a:r>
            <a:r>
              <a:rPr lang="en-US" sz="2400" dirty="0"/>
              <a:t> </a:t>
            </a:r>
          </a:p>
          <a:p>
            <a:pPr lvl="1">
              <a:spcBef>
                <a:spcPts val="1125"/>
              </a:spcBef>
            </a:pPr>
            <a:r>
              <a:rPr lang="en-US" sz="2400" dirty="0"/>
              <a:t>function </a:t>
            </a:r>
            <a:r>
              <a:rPr lang="en-US" sz="2400" dirty="0" err="1"/>
              <a:t>myFunction</a:t>
            </a:r>
            <a:r>
              <a:rPr lang="en-US" sz="2400" dirty="0"/>
              <a:t>(</a:t>
            </a:r>
            <a:r>
              <a:rPr lang="en-US" sz="2400" b="1" dirty="0"/>
              <a:t>param1</a:t>
            </a:r>
            <a:r>
              <a:rPr lang="en-US" sz="2400" dirty="0"/>
              <a:t>, </a:t>
            </a:r>
            <a:r>
              <a:rPr lang="en-US" sz="2400" b="1" dirty="0"/>
              <a:t>param2</a:t>
            </a:r>
            <a:r>
              <a:rPr lang="en-US" sz="2400" dirty="0"/>
              <a:t> ) { </a:t>
            </a:r>
            <a:r>
              <a:rPr lang="en-US" sz="2400" dirty="0">
                <a:solidFill>
                  <a:srgbClr val="898989"/>
                </a:solidFill>
              </a:rPr>
              <a:t>/* code goes here */</a:t>
            </a:r>
            <a:r>
              <a:rPr lang="en-US" sz="2400" dirty="0"/>
              <a:t> }</a:t>
            </a:r>
          </a:p>
          <a:p>
            <a:pPr>
              <a:spcBef>
                <a:spcPts val="1125"/>
              </a:spcBef>
            </a:pPr>
            <a:r>
              <a:rPr lang="en-US" sz="2400" dirty="0"/>
              <a:t>You can call functions with </a:t>
            </a:r>
            <a:r>
              <a:rPr lang="en-US" sz="2400" b="1" dirty="0"/>
              <a:t>arguments</a:t>
            </a:r>
            <a:r>
              <a:rPr lang="en-US" sz="2400" dirty="0"/>
              <a:t>:</a:t>
            </a:r>
          </a:p>
          <a:p>
            <a:pPr lvl="1">
              <a:spcBef>
                <a:spcPts val="1125"/>
              </a:spcBef>
            </a:pPr>
            <a:r>
              <a:rPr lang="en-US" sz="2400" dirty="0" err="1"/>
              <a:t>myFunction</a:t>
            </a:r>
            <a:r>
              <a:rPr lang="en-US" sz="2400" dirty="0"/>
              <a:t>(</a:t>
            </a:r>
            <a:r>
              <a:rPr lang="en-US" sz="2400" b="1" dirty="0"/>
              <a:t>'one'</a:t>
            </a:r>
            <a:r>
              <a:rPr lang="en-US" sz="2400" dirty="0"/>
              <a:t>, </a:t>
            </a:r>
            <a:r>
              <a:rPr lang="en-US" sz="2400" b="1" dirty="0"/>
              <a:t>'two'</a:t>
            </a:r>
            <a:r>
              <a:rPr lang="en-US" sz="2400" dirty="0"/>
              <a:t>)</a:t>
            </a:r>
          </a:p>
        </p:txBody>
      </p:sp>
      <p:sp>
        <p:nvSpPr>
          <p:cNvPr id="74755" name="Rectangle 3"/>
          <p:cNvSpPr>
            <a:spLocks/>
          </p:cNvSpPr>
          <p:nvPr/>
        </p:nvSpPr>
        <p:spPr bwMode="auto">
          <a:xfrm>
            <a:off x="609600" y="1325434"/>
            <a:ext cx="6618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sz="2400" dirty="0">
                <a:solidFill>
                  <a:schemeClr val="tx1"/>
                </a:solidFill>
                <a:latin typeface="Gill Sans" charset="0"/>
                <a:ea typeface="Gill Sans" charset="0"/>
                <a:cs typeface="Gill Sans" charset="0"/>
                <a:sym typeface="Gill Sans" charset="0"/>
              </a:rPr>
              <a:t>In JavaScript, you can also work with </a:t>
            </a:r>
            <a:r>
              <a:rPr lang="en-US" sz="2400" b="1" dirty="0">
                <a:solidFill>
                  <a:schemeClr val="tx1"/>
                </a:solidFill>
                <a:latin typeface="Gill Sans" charset="0"/>
                <a:ea typeface="Gill Sans" charset="0"/>
                <a:cs typeface="Gill Sans" charset="0"/>
                <a:sym typeface="Gill Sans" charset="0"/>
              </a:rPr>
              <a:t>functions:</a:t>
            </a:r>
          </a:p>
        </p:txBody>
      </p:sp>
    </p:spTree>
    <p:extLst>
      <p:ext uri="{BB962C8B-B14F-4D97-AF65-F5344CB8AC3E}">
        <p14:creationId xmlns:p14="http://schemas.microsoft.com/office/powerpoint/2010/main" val="1049788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6318080" presetClass="entr" presetSubtype="81673344" fill="hold" grpId="0" nodeType="clickEffect">
                                  <p:stCondLst>
                                    <p:cond delay="0"/>
                                  </p:stCondLst>
                                  <p:childTnLst>
                                    <p:set>
                                      <p:cBhvr>
                                        <p:cTn id="6" dur="1" fill="hold">
                                          <p:stCondLst>
                                            <p:cond delay="499"/>
                                          </p:stCondLst>
                                        </p:cTn>
                                        <p:tgtEl>
                                          <p:spTgt spid="747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6318080" presetClass="entr" presetSubtype="81673344" fill="hold" grpId="0" nodeType="clickEffect">
                                  <p:stCondLst>
                                    <p:cond delay="0"/>
                                  </p:stCondLst>
                                  <p:childTnLst>
                                    <p:set>
                                      <p:cBhvr>
                                        <p:cTn id="10" dur="1" fill="hold">
                                          <p:stCondLst>
                                            <p:cond delay="499"/>
                                          </p:stCondLst>
                                        </p:cTn>
                                        <p:tgtEl>
                                          <p:spTgt spid="7475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86318080" presetClass="entr" presetSubtype="81673344" fill="hold" grpId="0" nodeType="clickEffect">
                                  <p:stCondLst>
                                    <p:cond delay="0"/>
                                  </p:stCondLst>
                                  <p:childTnLst>
                                    <p:set>
                                      <p:cBhvr>
                                        <p:cTn id="14" dur="1" fill="hold">
                                          <p:stCondLst>
                                            <p:cond delay="499"/>
                                          </p:stCondLst>
                                        </p:cTn>
                                        <p:tgtEl>
                                          <p:spTgt spid="7475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86318080" presetClass="entr" presetSubtype="81673344" fill="hold" grpId="0" nodeType="clickEffect">
                                  <p:stCondLst>
                                    <p:cond delay="0"/>
                                  </p:stCondLst>
                                  <p:childTnLst>
                                    <p:set>
                                      <p:cBhvr>
                                        <p:cTn id="18" dur="1" fill="hold">
                                          <p:stCondLst>
                                            <p:cond delay="499"/>
                                          </p:stCondLst>
                                        </p:cTn>
                                        <p:tgtEl>
                                          <p:spTgt spid="7475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86318080" presetClass="entr" presetSubtype="81673344" fill="hold" grpId="0" nodeType="clickEffect">
                                  <p:stCondLst>
                                    <p:cond delay="0"/>
                                  </p:stCondLst>
                                  <p:childTnLst>
                                    <p:set>
                                      <p:cBhvr>
                                        <p:cTn id="22" dur="1" fill="hold">
                                          <p:stCondLst>
                                            <p:cond delay="499"/>
                                          </p:stCondLst>
                                        </p:cTn>
                                        <p:tgtEl>
                                          <p:spTgt spid="7475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86318080" presetClass="entr" presetSubtype="81673344" fill="hold" grpId="0" nodeType="clickEffect">
                                  <p:stCondLst>
                                    <p:cond delay="0"/>
                                  </p:stCondLst>
                                  <p:childTnLst>
                                    <p:set>
                                      <p:cBhvr>
                                        <p:cTn id="26" dur="1" fill="hold">
                                          <p:stCondLst>
                                            <p:cond delay="499"/>
                                          </p:stCondLst>
                                        </p:cTn>
                                        <p:tgtEl>
                                          <p:spTgt spid="7475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86318080" presetClass="entr" presetSubtype="81673344" fill="hold" grpId="0" nodeType="clickEffect">
                                  <p:stCondLst>
                                    <p:cond delay="0"/>
                                  </p:stCondLst>
                                  <p:childTnLst>
                                    <p:set>
                                      <p:cBhvr>
                                        <p:cTn id="30" dur="1" fill="hold">
                                          <p:stCondLst>
                                            <p:cond delay="499"/>
                                          </p:stCondLst>
                                        </p:cTn>
                                        <p:tgtEl>
                                          <p:spTgt spid="7475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uild="p" bldLvl="5"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
          <p:cNvSpPr>
            <a:spLocks noGrp="1" noChangeArrowheads="1"/>
          </p:cNvSpPr>
          <p:nvPr>
            <p:ph type="title"/>
          </p:nvPr>
        </p:nvSpPr>
        <p:spPr>
          <a:ln/>
        </p:spPr>
        <p:txBody>
          <a:bodyPr/>
          <a:lstStyle/>
          <a:p>
            <a:r>
              <a:rPr lang="en-US"/>
              <a:t>Functions</a:t>
            </a:r>
          </a:p>
        </p:txBody>
      </p:sp>
      <p:sp>
        <p:nvSpPr>
          <p:cNvPr id="75778" name="Rectangle 2"/>
          <p:cNvSpPr>
            <a:spLocks noGrp="1" noChangeArrowheads="1"/>
          </p:cNvSpPr>
          <p:nvPr>
            <p:ph type="body" idx="1"/>
          </p:nvPr>
        </p:nvSpPr>
        <p:spPr>
          <a:ln/>
        </p:spPr>
        <p:txBody>
          <a:bodyPr>
            <a:normAutofit/>
          </a:bodyPr>
          <a:lstStyle/>
          <a:p>
            <a:pPr marL="114300" indent="0">
              <a:lnSpc>
                <a:spcPts val="2070"/>
              </a:lnSpc>
              <a:buNone/>
            </a:pPr>
            <a:r>
              <a:rPr lang="en-US" sz="3600" i="1" dirty="0">
                <a:solidFill>
                  <a:srgbClr val="898989"/>
                </a:solidFill>
              </a:rPr>
              <a:t>// define a function</a:t>
            </a:r>
          </a:p>
          <a:p>
            <a:pPr marL="114300" indent="0">
              <a:lnSpc>
                <a:spcPts val="2070"/>
              </a:lnSpc>
              <a:buNone/>
            </a:pPr>
            <a:r>
              <a:rPr lang="en-US" sz="3600" b="1" dirty="0">
                <a:solidFill>
                  <a:srgbClr val="001AFB"/>
                </a:solidFill>
                <a:ea typeface="Courier" charset="0"/>
                <a:cs typeface="Courier" charset="0"/>
              </a:rPr>
              <a:t>function</a:t>
            </a:r>
            <a:r>
              <a:rPr lang="en-US" sz="3600" dirty="0">
                <a:ea typeface="Courier" charset="0"/>
                <a:cs typeface="Courier" charset="0"/>
              </a:rPr>
              <a:t> </a:t>
            </a:r>
            <a:r>
              <a:rPr lang="en-US" sz="3600" b="1" dirty="0" err="1">
                <a:solidFill>
                  <a:srgbClr val="00119F"/>
                </a:solidFill>
                <a:ea typeface="Courier" charset="0"/>
                <a:cs typeface="Courier" charset="0"/>
              </a:rPr>
              <a:t>doSomething</a:t>
            </a:r>
            <a:r>
              <a:rPr lang="en-US" sz="3600" dirty="0">
                <a:ea typeface="Courier" charset="0"/>
                <a:cs typeface="Courier" charset="0"/>
              </a:rPr>
              <a:t>() {</a:t>
            </a:r>
            <a:endParaRPr lang="en-US" sz="3600" dirty="0"/>
          </a:p>
          <a:p>
            <a:pPr marL="114300" indent="0">
              <a:lnSpc>
                <a:spcPts val="2070"/>
              </a:lnSpc>
              <a:buNone/>
            </a:pPr>
            <a:r>
              <a:rPr lang="en-US" sz="3600" dirty="0">
                <a:ea typeface="Courier" charset="0"/>
                <a:cs typeface="Courier" charset="0"/>
              </a:rPr>
              <a:t>  </a:t>
            </a:r>
            <a:r>
              <a:rPr lang="en-US" sz="3600" b="1" dirty="0">
                <a:solidFill>
                  <a:srgbClr val="3F4C71"/>
                </a:solidFill>
                <a:ea typeface="Courier" charset="0"/>
                <a:cs typeface="Courier" charset="0"/>
              </a:rPr>
              <a:t>alert</a:t>
            </a:r>
            <a:r>
              <a:rPr lang="en-US" sz="3600" dirty="0">
                <a:ea typeface="Courier" charset="0"/>
                <a:cs typeface="Courier" charset="0"/>
              </a:rPr>
              <a:t>(</a:t>
            </a:r>
            <a:r>
              <a:rPr lang="en-US" sz="3600" dirty="0">
                <a:solidFill>
                  <a:srgbClr val="2C680B"/>
                </a:solidFill>
                <a:ea typeface="Courier" charset="0"/>
                <a:cs typeface="Courier" charset="0"/>
              </a:rPr>
              <a:t>'I am something'</a:t>
            </a:r>
            <a:r>
              <a:rPr lang="en-US" sz="3600" dirty="0">
                <a:ea typeface="Courier" charset="0"/>
                <a:cs typeface="Courier" charset="0"/>
              </a:rPr>
              <a:t>);</a:t>
            </a:r>
            <a:endParaRPr lang="en-US" sz="3600" dirty="0"/>
          </a:p>
          <a:p>
            <a:pPr marL="114300" indent="0">
              <a:lnSpc>
                <a:spcPts val="2070"/>
              </a:lnSpc>
              <a:buNone/>
            </a:pPr>
            <a:r>
              <a:rPr lang="en-US" sz="3600" dirty="0">
                <a:ea typeface="Courier" charset="0"/>
                <a:cs typeface="Courier" charset="0"/>
              </a:rPr>
              <a:t>}</a:t>
            </a:r>
            <a:endParaRPr lang="en-US" sz="3600" dirty="0"/>
          </a:p>
          <a:p>
            <a:pPr marL="114300" indent="0">
              <a:lnSpc>
                <a:spcPts val="2070"/>
              </a:lnSpc>
              <a:buNone/>
            </a:pPr>
            <a:endParaRPr lang="en-US" sz="3600" dirty="0"/>
          </a:p>
          <a:p>
            <a:pPr marL="114300" indent="0">
              <a:lnSpc>
                <a:spcPts val="2070"/>
              </a:lnSpc>
              <a:buNone/>
            </a:pPr>
            <a:endParaRPr lang="en-US" sz="3600" dirty="0"/>
          </a:p>
          <a:p>
            <a:pPr marL="114300" indent="0">
              <a:lnSpc>
                <a:spcPts val="2070"/>
              </a:lnSpc>
              <a:buNone/>
            </a:pPr>
            <a:endParaRPr lang="en-US" sz="3600" dirty="0"/>
          </a:p>
          <a:p>
            <a:pPr marL="114300" indent="0">
              <a:lnSpc>
                <a:spcPts val="2070"/>
              </a:lnSpc>
              <a:buNone/>
            </a:pPr>
            <a:r>
              <a:rPr lang="en-US" sz="3600" i="1" dirty="0">
                <a:solidFill>
                  <a:srgbClr val="898989"/>
                </a:solidFill>
                <a:ea typeface="Courier" charset="0"/>
                <a:cs typeface="Courier" charset="0"/>
              </a:rPr>
              <a:t>// call the function</a:t>
            </a:r>
            <a:endParaRPr lang="en-US" sz="3600" i="1" dirty="0">
              <a:solidFill>
                <a:srgbClr val="898989"/>
              </a:solidFill>
            </a:endParaRPr>
          </a:p>
          <a:p>
            <a:pPr marL="114300" indent="0">
              <a:lnSpc>
                <a:spcPts val="2070"/>
              </a:lnSpc>
              <a:buNone/>
            </a:pPr>
            <a:r>
              <a:rPr lang="en-US" sz="3600" dirty="0" err="1">
                <a:ea typeface="Courier" charset="0"/>
                <a:cs typeface="Courier" charset="0"/>
              </a:rPr>
              <a:t>doSomething</a:t>
            </a:r>
            <a:r>
              <a:rPr lang="en-US" sz="3600" dirty="0">
                <a:ea typeface="Courier" charset="0"/>
                <a:cs typeface="Courier" charset="0"/>
              </a:rPr>
              <a:t>();</a:t>
            </a:r>
            <a:endParaRPr lang="en-US" sz="3600" dirty="0"/>
          </a:p>
          <a:p>
            <a:pPr marL="114300" indent="0">
              <a:lnSpc>
                <a:spcPts val="2070"/>
              </a:lnSpc>
              <a:buNone/>
            </a:pPr>
            <a:endParaRPr lang="en-US" sz="3600" dirty="0"/>
          </a:p>
        </p:txBody>
      </p:sp>
    </p:spTree>
    <p:extLst>
      <p:ext uri="{BB962C8B-B14F-4D97-AF65-F5344CB8AC3E}">
        <p14:creationId xmlns:p14="http://schemas.microsoft.com/office/powerpoint/2010/main" val="243479673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p:cNvSpPr>
            <a:spLocks noGrp="1" noChangeArrowheads="1"/>
          </p:cNvSpPr>
          <p:nvPr>
            <p:ph type="title"/>
          </p:nvPr>
        </p:nvSpPr>
        <p:spPr>
          <a:ln/>
        </p:spPr>
        <p:txBody>
          <a:bodyPr/>
          <a:lstStyle/>
          <a:p>
            <a:r>
              <a:rPr lang="en-US"/>
              <a:t>Functions</a:t>
            </a:r>
          </a:p>
        </p:txBody>
      </p:sp>
      <p:sp>
        <p:nvSpPr>
          <p:cNvPr id="76802" name="Rectangle 2"/>
          <p:cNvSpPr>
            <a:spLocks noGrp="1" noChangeArrowheads="1"/>
          </p:cNvSpPr>
          <p:nvPr>
            <p:ph type="body" idx="1"/>
          </p:nvPr>
        </p:nvSpPr>
        <p:spPr>
          <a:ln/>
        </p:spPr>
        <p:txBody>
          <a:bodyPr/>
          <a:lstStyle/>
          <a:p>
            <a:pPr marL="114300" indent="0">
              <a:lnSpc>
                <a:spcPts val="2070"/>
              </a:lnSpc>
              <a:buNone/>
            </a:pPr>
            <a:r>
              <a:rPr lang="en-US" sz="3200" i="1" dirty="0">
                <a:solidFill>
                  <a:srgbClr val="898989"/>
                </a:solidFill>
              </a:rPr>
              <a:t>// define a function</a:t>
            </a:r>
          </a:p>
          <a:p>
            <a:pPr marL="114300" indent="0">
              <a:lnSpc>
                <a:spcPts val="2070"/>
              </a:lnSpc>
              <a:buNone/>
            </a:pPr>
            <a:r>
              <a:rPr lang="en-US" sz="3200" b="1" dirty="0">
                <a:solidFill>
                  <a:srgbClr val="001AFB"/>
                </a:solidFill>
                <a:ea typeface="Courier" charset="0"/>
                <a:cs typeface="Courier" charset="0"/>
              </a:rPr>
              <a:t>function</a:t>
            </a:r>
            <a:r>
              <a:rPr lang="en-US" sz="3200" dirty="0">
                <a:ea typeface="Courier" charset="0"/>
                <a:cs typeface="Courier" charset="0"/>
              </a:rPr>
              <a:t> </a:t>
            </a:r>
            <a:r>
              <a:rPr lang="en-US" sz="3200" b="1" dirty="0" err="1">
                <a:solidFill>
                  <a:srgbClr val="00119F"/>
                </a:solidFill>
                <a:ea typeface="Courier" charset="0"/>
                <a:cs typeface="Courier" charset="0"/>
              </a:rPr>
              <a:t>sumThing</a:t>
            </a:r>
            <a:r>
              <a:rPr lang="en-US" sz="3200" dirty="0">
                <a:ea typeface="Courier" charset="0"/>
                <a:cs typeface="Courier" charset="0"/>
              </a:rPr>
              <a:t>(</a:t>
            </a:r>
            <a:r>
              <a:rPr lang="en-US" sz="3200" i="1" dirty="0">
                <a:ea typeface="Courier" charset="0"/>
                <a:cs typeface="Courier" charset="0"/>
              </a:rPr>
              <a:t>a, b</a:t>
            </a:r>
            <a:r>
              <a:rPr lang="en-US" sz="3200" dirty="0">
                <a:ea typeface="Courier" charset="0"/>
                <a:cs typeface="Courier" charset="0"/>
              </a:rPr>
              <a:t>) {</a:t>
            </a:r>
            <a:endParaRPr lang="en-US" sz="3200" dirty="0"/>
          </a:p>
          <a:p>
            <a:pPr marL="114300" indent="0">
              <a:lnSpc>
                <a:spcPts val="2070"/>
              </a:lnSpc>
              <a:buNone/>
            </a:pPr>
            <a:r>
              <a:rPr lang="en-US" sz="3200" dirty="0">
                <a:ea typeface="Courier" charset="0"/>
                <a:cs typeface="Courier" charset="0"/>
              </a:rPr>
              <a:t>  </a:t>
            </a:r>
            <a:r>
              <a:rPr lang="en-US" sz="3200" b="1" dirty="0">
                <a:solidFill>
                  <a:srgbClr val="001AFB"/>
                </a:solidFill>
                <a:ea typeface="Courier" charset="0"/>
                <a:cs typeface="Courier" charset="0"/>
              </a:rPr>
              <a:t>return</a:t>
            </a:r>
            <a:r>
              <a:rPr lang="en-US" sz="3200" dirty="0">
                <a:ea typeface="Courier" charset="0"/>
                <a:cs typeface="Courier" charset="0"/>
              </a:rPr>
              <a:t> a </a:t>
            </a:r>
            <a:r>
              <a:rPr lang="en-US" sz="3200" b="1" dirty="0">
                <a:solidFill>
                  <a:srgbClr val="6B7686"/>
                </a:solidFill>
                <a:ea typeface="Courier" charset="0"/>
                <a:cs typeface="Courier" charset="0"/>
              </a:rPr>
              <a:t>+</a:t>
            </a:r>
            <a:r>
              <a:rPr lang="en-US" sz="3200" dirty="0">
                <a:ea typeface="Courier" charset="0"/>
                <a:cs typeface="Courier" charset="0"/>
              </a:rPr>
              <a:t> b;</a:t>
            </a:r>
            <a:endParaRPr lang="en-US" sz="3200" dirty="0"/>
          </a:p>
          <a:p>
            <a:pPr marL="114300" indent="0">
              <a:lnSpc>
                <a:spcPts val="2070"/>
              </a:lnSpc>
              <a:buNone/>
            </a:pPr>
            <a:r>
              <a:rPr lang="en-US" sz="3200" dirty="0">
                <a:ea typeface="Courier" charset="0"/>
                <a:cs typeface="Courier" charset="0"/>
              </a:rPr>
              <a:t>}</a:t>
            </a:r>
            <a:endParaRPr lang="en-US" sz="3200" dirty="0"/>
          </a:p>
          <a:p>
            <a:pPr marL="114300" indent="0">
              <a:lnSpc>
                <a:spcPts val="2070"/>
              </a:lnSpc>
              <a:buNone/>
            </a:pPr>
            <a:endParaRPr lang="en-US" sz="3200" dirty="0"/>
          </a:p>
          <a:p>
            <a:pPr marL="114300" indent="0">
              <a:lnSpc>
                <a:spcPts val="2070"/>
              </a:lnSpc>
              <a:buNone/>
            </a:pPr>
            <a:endParaRPr lang="en-US" sz="3200" dirty="0"/>
          </a:p>
          <a:p>
            <a:pPr marL="114300" indent="0">
              <a:lnSpc>
                <a:spcPts val="2070"/>
              </a:lnSpc>
              <a:buNone/>
            </a:pPr>
            <a:endParaRPr lang="en-US" sz="3200" dirty="0"/>
          </a:p>
          <a:p>
            <a:pPr marL="114300" indent="0">
              <a:lnSpc>
                <a:spcPts val="2070"/>
              </a:lnSpc>
              <a:buNone/>
            </a:pPr>
            <a:r>
              <a:rPr lang="en-US" sz="3200" i="1" dirty="0">
                <a:solidFill>
                  <a:srgbClr val="898989"/>
                </a:solidFill>
                <a:ea typeface="Courier" charset="0"/>
                <a:cs typeface="Courier" charset="0"/>
              </a:rPr>
              <a:t>// call the function</a:t>
            </a:r>
            <a:endParaRPr lang="en-US" sz="3200" i="1" dirty="0">
              <a:solidFill>
                <a:srgbClr val="898989"/>
              </a:solidFill>
            </a:endParaRPr>
          </a:p>
          <a:p>
            <a:pPr marL="114300" indent="0">
              <a:lnSpc>
                <a:spcPts val="2070"/>
              </a:lnSpc>
              <a:buNone/>
            </a:pPr>
            <a:r>
              <a:rPr lang="en-US" sz="3200" b="1" dirty="0">
                <a:solidFill>
                  <a:srgbClr val="3F4C71"/>
                </a:solidFill>
                <a:ea typeface="Courier" charset="0"/>
                <a:cs typeface="Courier" charset="0"/>
              </a:rPr>
              <a:t>alert</a:t>
            </a:r>
            <a:r>
              <a:rPr lang="en-US" sz="3200" dirty="0">
                <a:ea typeface="Courier" charset="0"/>
                <a:cs typeface="Courier" charset="0"/>
              </a:rPr>
              <a:t>( </a:t>
            </a:r>
            <a:r>
              <a:rPr lang="en-US" sz="3200" dirty="0" err="1">
                <a:ea typeface="Courier" charset="0"/>
                <a:cs typeface="Courier" charset="0"/>
              </a:rPr>
              <a:t>sumThing</a:t>
            </a:r>
            <a:r>
              <a:rPr lang="en-US" sz="3200" dirty="0">
                <a:ea typeface="Courier" charset="0"/>
                <a:cs typeface="Courier" charset="0"/>
              </a:rPr>
              <a:t>(</a:t>
            </a:r>
            <a:r>
              <a:rPr lang="en-US" sz="3200" b="1" dirty="0">
                <a:solidFill>
                  <a:srgbClr val="0015CA"/>
                </a:solidFill>
                <a:ea typeface="Courier" charset="0"/>
                <a:cs typeface="Courier" charset="0"/>
              </a:rPr>
              <a:t>1</a:t>
            </a:r>
            <a:r>
              <a:rPr lang="en-US" sz="3200" dirty="0">
                <a:ea typeface="Courier" charset="0"/>
                <a:cs typeface="Courier" charset="0"/>
              </a:rPr>
              <a:t>, </a:t>
            </a:r>
            <a:r>
              <a:rPr lang="en-US" sz="3200" b="1" dirty="0">
                <a:solidFill>
                  <a:srgbClr val="0015CA"/>
                </a:solidFill>
                <a:ea typeface="Courier" charset="0"/>
                <a:cs typeface="Courier" charset="0"/>
              </a:rPr>
              <a:t>2</a:t>
            </a:r>
            <a:r>
              <a:rPr lang="en-US" sz="3200" dirty="0">
                <a:ea typeface="Courier" charset="0"/>
                <a:cs typeface="Courier" charset="0"/>
              </a:rPr>
              <a:t>) );</a:t>
            </a:r>
            <a:endParaRPr lang="en-US" sz="3200" dirty="0"/>
          </a:p>
          <a:p>
            <a:pPr>
              <a:lnSpc>
                <a:spcPts val="2070"/>
              </a:lnSpc>
            </a:pPr>
            <a:endParaRPr lang="en-US" dirty="0"/>
          </a:p>
        </p:txBody>
      </p:sp>
    </p:spTree>
    <p:extLst>
      <p:ext uri="{BB962C8B-B14F-4D97-AF65-F5344CB8AC3E}">
        <p14:creationId xmlns:p14="http://schemas.microsoft.com/office/powerpoint/2010/main" val="713589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a:t>Adding CSS to HTML</a:t>
            </a:r>
          </a:p>
        </p:txBody>
      </p:sp>
      <p:sp>
        <p:nvSpPr>
          <p:cNvPr id="3" name="Content Placeholder 2"/>
          <p:cNvSpPr>
            <a:spLocks noGrp="1"/>
          </p:cNvSpPr>
          <p:nvPr>
            <p:ph sz="quarter" idx="1"/>
          </p:nvPr>
        </p:nvSpPr>
        <p:spPr>
          <a:xfrm>
            <a:off x="457200" y="1219200"/>
            <a:ext cx="8229600" cy="1905000"/>
          </a:xfrm>
        </p:spPr>
        <p:txBody>
          <a:bodyPr/>
          <a:lstStyle/>
          <a:p>
            <a:r>
              <a:rPr lang="en-US" dirty="0"/>
              <a:t>CSS must be used in conjunction with HTML to be effective.  CSS files can be linked to HTML documents with a bit of code in the &lt;head&gt;&lt;/head&gt; tags of an HTML file:</a:t>
            </a:r>
          </a:p>
        </p:txBody>
      </p:sp>
      <p:sp>
        <p:nvSpPr>
          <p:cNvPr id="4" name="TextBox 3"/>
          <p:cNvSpPr txBox="1"/>
          <p:nvPr/>
        </p:nvSpPr>
        <p:spPr>
          <a:xfrm>
            <a:off x="762000" y="3048000"/>
            <a:ext cx="7355540" cy="461665"/>
          </a:xfrm>
          <a:prstGeom prst="rect">
            <a:avLst/>
          </a:prstGeom>
          <a:noFill/>
        </p:spPr>
        <p:txBody>
          <a:bodyPr wrap="none" rtlCol="0">
            <a:spAutoFit/>
          </a:bodyPr>
          <a:lstStyle/>
          <a:p>
            <a:r>
              <a:rPr lang="en-US" sz="2400" dirty="0">
                <a:solidFill>
                  <a:schemeClr val="bg2">
                    <a:lumMod val="50000"/>
                  </a:schemeClr>
                </a:solidFill>
              </a:rPr>
              <a:t>&lt;link </a:t>
            </a:r>
            <a:r>
              <a:rPr lang="en-US" sz="2400" dirty="0" err="1">
                <a:solidFill>
                  <a:schemeClr val="bg2">
                    <a:lumMod val="50000"/>
                  </a:schemeClr>
                </a:solidFill>
              </a:rPr>
              <a:t>rel</a:t>
            </a:r>
            <a:r>
              <a:rPr lang="en-US" sz="2400" dirty="0">
                <a:solidFill>
                  <a:schemeClr val="bg2">
                    <a:lumMod val="50000"/>
                  </a:schemeClr>
                </a:solidFill>
              </a:rPr>
              <a:t>="</a:t>
            </a:r>
            <a:r>
              <a:rPr lang="en-US" sz="2400" dirty="0" err="1">
                <a:solidFill>
                  <a:schemeClr val="bg2">
                    <a:lumMod val="50000"/>
                  </a:schemeClr>
                </a:solidFill>
              </a:rPr>
              <a:t>stylesheet</a:t>
            </a:r>
            <a:r>
              <a:rPr lang="en-US" sz="2400" dirty="0">
                <a:solidFill>
                  <a:schemeClr val="bg2">
                    <a:lumMod val="50000"/>
                  </a:schemeClr>
                </a:solidFill>
              </a:rPr>
              <a:t>" type="text/</a:t>
            </a:r>
            <a:r>
              <a:rPr lang="en-US" sz="2400" dirty="0" err="1">
                <a:solidFill>
                  <a:schemeClr val="bg2">
                    <a:lumMod val="50000"/>
                  </a:schemeClr>
                </a:solidFill>
              </a:rPr>
              <a:t>css</a:t>
            </a:r>
            <a:r>
              <a:rPr lang="en-US" sz="2400" dirty="0">
                <a:solidFill>
                  <a:schemeClr val="bg2">
                    <a:lumMod val="50000"/>
                  </a:schemeClr>
                </a:solidFill>
              </a:rPr>
              <a:t>" </a:t>
            </a:r>
            <a:r>
              <a:rPr lang="en-US" sz="2400" dirty="0" err="1">
                <a:solidFill>
                  <a:schemeClr val="bg2">
                    <a:lumMod val="50000"/>
                  </a:schemeClr>
                </a:solidFill>
              </a:rPr>
              <a:t>href</a:t>
            </a:r>
            <a:r>
              <a:rPr lang="en-US" sz="2400" dirty="0">
                <a:solidFill>
                  <a:schemeClr val="bg2">
                    <a:lumMod val="50000"/>
                  </a:schemeClr>
                </a:solidFill>
              </a:rPr>
              <a:t>=“myfile.css" /&gt;</a:t>
            </a:r>
          </a:p>
        </p:txBody>
      </p:sp>
      <p:sp>
        <p:nvSpPr>
          <p:cNvPr id="5" name="Content Placeholder 2"/>
          <p:cNvSpPr txBox="1">
            <a:spLocks/>
          </p:cNvSpPr>
          <p:nvPr/>
        </p:nvSpPr>
        <p:spPr>
          <a:xfrm>
            <a:off x="287318" y="4191000"/>
            <a:ext cx="8229600" cy="11430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CSS can also be written “in line,” within HTML code, but it’s preferable to include an external style sheet:</a:t>
            </a:r>
          </a:p>
        </p:txBody>
      </p:sp>
      <p:sp>
        <p:nvSpPr>
          <p:cNvPr id="6" name="TextBox 5"/>
          <p:cNvSpPr txBox="1"/>
          <p:nvPr/>
        </p:nvSpPr>
        <p:spPr>
          <a:xfrm>
            <a:off x="761999" y="5367168"/>
            <a:ext cx="7216847" cy="523220"/>
          </a:xfrm>
          <a:prstGeom prst="rect">
            <a:avLst/>
          </a:prstGeom>
          <a:noFill/>
        </p:spPr>
        <p:txBody>
          <a:bodyPr wrap="none" rtlCol="0">
            <a:spAutoFit/>
          </a:bodyPr>
          <a:lstStyle/>
          <a:p>
            <a:r>
              <a:rPr lang="en-US" sz="2800" strike="sngStrike" dirty="0">
                <a:solidFill>
                  <a:schemeClr val="bg2">
                    <a:lumMod val="50000"/>
                  </a:schemeClr>
                </a:solidFill>
              </a:rPr>
              <a:t>&lt;p style=“font-size: 14px;”&gt;</a:t>
            </a:r>
            <a:r>
              <a:rPr lang="en-US" sz="2800" strike="sngStrike" dirty="0" err="1">
                <a:solidFill>
                  <a:schemeClr val="bg2">
                    <a:lumMod val="50000"/>
                  </a:schemeClr>
                </a:solidFill>
              </a:rPr>
              <a:t>Lorem</a:t>
            </a:r>
            <a:r>
              <a:rPr lang="en-US" sz="2800" strike="sngStrike" dirty="0">
                <a:solidFill>
                  <a:schemeClr val="bg2">
                    <a:lumMod val="50000"/>
                  </a:schemeClr>
                </a:solidFill>
              </a:rPr>
              <a:t> </a:t>
            </a:r>
            <a:r>
              <a:rPr lang="en-US" sz="2800" strike="sngStrike" dirty="0" err="1">
                <a:solidFill>
                  <a:schemeClr val="bg2">
                    <a:lumMod val="50000"/>
                  </a:schemeClr>
                </a:solidFill>
              </a:rPr>
              <a:t>ipsum</a:t>
            </a:r>
            <a:r>
              <a:rPr lang="en-US" sz="2800" strike="sngStrike" dirty="0">
                <a:solidFill>
                  <a:schemeClr val="bg2">
                    <a:lumMod val="50000"/>
                  </a:schemeClr>
                </a:solidFill>
              </a:rPr>
              <a:t>…&lt;/p&gt;</a:t>
            </a:r>
          </a:p>
        </p:txBody>
      </p:sp>
      <p:sp>
        <p:nvSpPr>
          <p:cNvPr id="7" name="Footer Placeholder 6"/>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300923859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p:cNvSpPr>
            <a:spLocks noGrp="1" noChangeArrowheads="1"/>
          </p:cNvSpPr>
          <p:nvPr>
            <p:ph type="title"/>
          </p:nvPr>
        </p:nvSpPr>
        <p:spPr>
          <a:ln/>
        </p:spPr>
        <p:txBody>
          <a:bodyPr/>
          <a:lstStyle/>
          <a:p>
            <a:r>
              <a:rPr lang="en-US"/>
              <a:t>Functions</a:t>
            </a:r>
          </a:p>
        </p:txBody>
      </p:sp>
      <p:sp>
        <p:nvSpPr>
          <p:cNvPr id="77826" name="Rectangle 2"/>
          <p:cNvSpPr>
            <a:spLocks noGrp="1" noChangeArrowheads="1"/>
          </p:cNvSpPr>
          <p:nvPr>
            <p:ph type="body" idx="1"/>
          </p:nvPr>
        </p:nvSpPr>
        <p:spPr>
          <a:ln/>
        </p:spPr>
        <p:txBody>
          <a:bodyPr>
            <a:normAutofit/>
          </a:bodyPr>
          <a:lstStyle/>
          <a:p>
            <a:pPr marL="114300" indent="0">
              <a:lnSpc>
                <a:spcPts val="2070"/>
              </a:lnSpc>
              <a:buNone/>
            </a:pPr>
            <a:r>
              <a:rPr lang="en-US" sz="3600" i="1" dirty="0">
                <a:solidFill>
                  <a:srgbClr val="898989"/>
                </a:solidFill>
              </a:rPr>
              <a:t>// define a function</a:t>
            </a:r>
          </a:p>
          <a:p>
            <a:pPr marL="114300" indent="0">
              <a:lnSpc>
                <a:spcPts val="2070"/>
              </a:lnSpc>
              <a:buNone/>
            </a:pPr>
            <a:r>
              <a:rPr lang="en-US" sz="3600" b="1" dirty="0">
                <a:solidFill>
                  <a:srgbClr val="001AFB"/>
                </a:solidFill>
                <a:ea typeface="Courier" charset="0"/>
                <a:cs typeface="Courier" charset="0"/>
              </a:rPr>
              <a:t>function</a:t>
            </a:r>
            <a:r>
              <a:rPr lang="en-US" sz="3600" dirty="0">
                <a:ea typeface="Courier" charset="0"/>
                <a:cs typeface="Courier" charset="0"/>
              </a:rPr>
              <a:t> </a:t>
            </a:r>
            <a:r>
              <a:rPr lang="en-US" sz="3600" b="1" dirty="0" err="1">
                <a:solidFill>
                  <a:srgbClr val="00119F"/>
                </a:solidFill>
                <a:ea typeface="Courier" charset="0"/>
                <a:cs typeface="Courier" charset="0"/>
              </a:rPr>
              <a:t>sumThing</a:t>
            </a:r>
            <a:r>
              <a:rPr lang="en-US" sz="3600" dirty="0">
                <a:ea typeface="Courier" charset="0"/>
                <a:cs typeface="Courier" charset="0"/>
              </a:rPr>
              <a:t>(</a:t>
            </a:r>
            <a:r>
              <a:rPr lang="en-US" sz="3600" i="1" dirty="0">
                <a:ea typeface="Courier" charset="0"/>
                <a:cs typeface="Courier" charset="0"/>
              </a:rPr>
              <a:t>a, b</a:t>
            </a:r>
            <a:r>
              <a:rPr lang="en-US" sz="3600" dirty="0">
                <a:ea typeface="Courier" charset="0"/>
                <a:cs typeface="Courier" charset="0"/>
              </a:rPr>
              <a:t>) {</a:t>
            </a:r>
            <a:endParaRPr lang="en-US" sz="3600" dirty="0"/>
          </a:p>
          <a:p>
            <a:pPr marL="114300" indent="0">
              <a:lnSpc>
                <a:spcPts val="2070"/>
              </a:lnSpc>
              <a:buNone/>
            </a:pPr>
            <a:r>
              <a:rPr lang="en-US" sz="3600" dirty="0">
                <a:ea typeface="Courier" charset="0"/>
                <a:cs typeface="Courier" charset="0"/>
              </a:rPr>
              <a:t>  </a:t>
            </a:r>
            <a:r>
              <a:rPr lang="en-US" sz="3600" b="1" dirty="0">
                <a:solidFill>
                  <a:srgbClr val="001AFB"/>
                </a:solidFill>
                <a:ea typeface="Courier" charset="0"/>
                <a:cs typeface="Courier" charset="0"/>
              </a:rPr>
              <a:t>return</a:t>
            </a:r>
            <a:r>
              <a:rPr lang="en-US" sz="3600" dirty="0">
                <a:ea typeface="Courier" charset="0"/>
                <a:cs typeface="Courier" charset="0"/>
              </a:rPr>
              <a:t> a </a:t>
            </a:r>
            <a:r>
              <a:rPr lang="en-US" sz="3600" b="1" dirty="0">
                <a:solidFill>
                  <a:srgbClr val="6B7686"/>
                </a:solidFill>
                <a:ea typeface="Courier" charset="0"/>
                <a:cs typeface="Courier" charset="0"/>
              </a:rPr>
              <a:t>+</a:t>
            </a:r>
            <a:r>
              <a:rPr lang="en-US" sz="3600" dirty="0">
                <a:ea typeface="Courier" charset="0"/>
                <a:cs typeface="Courier" charset="0"/>
              </a:rPr>
              <a:t> b;</a:t>
            </a:r>
            <a:endParaRPr lang="en-US" sz="3600" dirty="0"/>
          </a:p>
          <a:p>
            <a:pPr marL="114300" indent="0">
              <a:lnSpc>
                <a:spcPts val="2070"/>
              </a:lnSpc>
              <a:buNone/>
            </a:pPr>
            <a:r>
              <a:rPr lang="en-US" sz="3600" dirty="0">
                <a:ea typeface="Courier" charset="0"/>
                <a:cs typeface="Courier" charset="0"/>
              </a:rPr>
              <a:t>}</a:t>
            </a:r>
            <a:endParaRPr lang="en-US" sz="3600" dirty="0"/>
          </a:p>
          <a:p>
            <a:pPr marL="114300" indent="0">
              <a:lnSpc>
                <a:spcPts val="2070"/>
              </a:lnSpc>
              <a:buNone/>
            </a:pPr>
            <a:endParaRPr lang="en-US" sz="3600" dirty="0"/>
          </a:p>
          <a:p>
            <a:pPr marL="114300" indent="0">
              <a:lnSpc>
                <a:spcPts val="2070"/>
              </a:lnSpc>
              <a:buNone/>
            </a:pPr>
            <a:r>
              <a:rPr lang="en-US" sz="3600" b="1" dirty="0" err="1">
                <a:solidFill>
                  <a:srgbClr val="001AFB"/>
                </a:solidFill>
                <a:ea typeface="Courier" charset="0"/>
                <a:cs typeface="Courier" charset="0"/>
              </a:rPr>
              <a:t>var</a:t>
            </a:r>
            <a:r>
              <a:rPr lang="en-US" sz="3600" dirty="0">
                <a:ea typeface="Courier" charset="0"/>
                <a:cs typeface="Courier" charset="0"/>
              </a:rPr>
              <a:t> </a:t>
            </a:r>
            <a:r>
              <a:rPr lang="en-US" sz="3600" dirty="0" err="1">
                <a:ea typeface="Courier" charset="0"/>
                <a:cs typeface="Courier" charset="0"/>
              </a:rPr>
              <a:t>mySum</a:t>
            </a:r>
            <a:r>
              <a:rPr lang="en-US" sz="3600" dirty="0">
                <a:ea typeface="Courier" charset="0"/>
                <a:cs typeface="Courier" charset="0"/>
              </a:rPr>
              <a:t> </a:t>
            </a:r>
            <a:r>
              <a:rPr lang="en-US" sz="3600" b="1" dirty="0">
                <a:solidFill>
                  <a:srgbClr val="6B7686"/>
                </a:solidFill>
                <a:ea typeface="Courier" charset="0"/>
                <a:cs typeface="Courier" charset="0"/>
              </a:rPr>
              <a:t>=</a:t>
            </a:r>
            <a:r>
              <a:rPr lang="en-US" sz="3600" dirty="0">
                <a:ea typeface="Courier" charset="0"/>
                <a:cs typeface="Courier" charset="0"/>
              </a:rPr>
              <a:t> </a:t>
            </a:r>
            <a:r>
              <a:rPr lang="en-US" sz="3600" dirty="0" err="1">
                <a:ea typeface="Courier" charset="0"/>
                <a:cs typeface="Courier" charset="0"/>
              </a:rPr>
              <a:t>sumThing</a:t>
            </a:r>
            <a:r>
              <a:rPr lang="en-US" sz="3600" dirty="0">
                <a:ea typeface="Courier" charset="0"/>
                <a:cs typeface="Courier" charset="0"/>
              </a:rPr>
              <a:t>(</a:t>
            </a:r>
            <a:r>
              <a:rPr lang="en-US" sz="3600" b="1" dirty="0">
                <a:solidFill>
                  <a:srgbClr val="0015CA"/>
                </a:solidFill>
                <a:ea typeface="Courier" charset="0"/>
                <a:cs typeface="Courier" charset="0"/>
              </a:rPr>
              <a:t>1</a:t>
            </a:r>
            <a:r>
              <a:rPr lang="en-US" sz="3600" dirty="0">
                <a:ea typeface="Courier" charset="0"/>
                <a:cs typeface="Courier" charset="0"/>
              </a:rPr>
              <a:t>, </a:t>
            </a:r>
            <a:r>
              <a:rPr lang="en-US" sz="3600" b="1" dirty="0">
                <a:solidFill>
                  <a:srgbClr val="0015CA"/>
                </a:solidFill>
                <a:ea typeface="Courier" charset="0"/>
                <a:cs typeface="Courier" charset="0"/>
              </a:rPr>
              <a:t>2</a:t>
            </a:r>
            <a:r>
              <a:rPr lang="en-US" sz="3600" dirty="0">
                <a:ea typeface="Courier" charset="0"/>
                <a:cs typeface="Courier" charset="0"/>
              </a:rPr>
              <a:t>);</a:t>
            </a:r>
            <a:endParaRPr lang="en-US" sz="3600" dirty="0"/>
          </a:p>
          <a:p>
            <a:pPr marL="114300" indent="0">
              <a:lnSpc>
                <a:spcPts val="2070"/>
              </a:lnSpc>
              <a:buNone/>
            </a:pPr>
            <a:endParaRPr lang="en-US" sz="3600" dirty="0"/>
          </a:p>
          <a:p>
            <a:pPr marL="114300" indent="0">
              <a:lnSpc>
                <a:spcPts val="2070"/>
              </a:lnSpc>
              <a:buNone/>
            </a:pPr>
            <a:r>
              <a:rPr lang="en-US" sz="3600" i="1" dirty="0">
                <a:solidFill>
                  <a:srgbClr val="898989"/>
                </a:solidFill>
                <a:ea typeface="Courier" charset="0"/>
                <a:cs typeface="Courier" charset="0"/>
              </a:rPr>
              <a:t>// call the function</a:t>
            </a:r>
            <a:endParaRPr lang="en-US" sz="3600" i="1" dirty="0">
              <a:solidFill>
                <a:srgbClr val="898989"/>
              </a:solidFill>
            </a:endParaRPr>
          </a:p>
          <a:p>
            <a:pPr marL="114300" indent="0">
              <a:lnSpc>
                <a:spcPts val="2070"/>
              </a:lnSpc>
              <a:buNone/>
            </a:pPr>
            <a:r>
              <a:rPr lang="en-US" sz="3600" b="1" dirty="0">
                <a:solidFill>
                  <a:srgbClr val="3F4C71"/>
                </a:solidFill>
                <a:ea typeface="Courier" charset="0"/>
                <a:cs typeface="Courier" charset="0"/>
              </a:rPr>
              <a:t>alert</a:t>
            </a:r>
            <a:r>
              <a:rPr lang="en-US" sz="3600" dirty="0">
                <a:ea typeface="Courier" charset="0"/>
                <a:cs typeface="Courier" charset="0"/>
              </a:rPr>
              <a:t>( </a:t>
            </a:r>
            <a:r>
              <a:rPr lang="en-US" sz="3600" dirty="0" err="1">
                <a:ea typeface="Courier" charset="0"/>
                <a:cs typeface="Courier" charset="0"/>
              </a:rPr>
              <a:t>mySum</a:t>
            </a:r>
            <a:r>
              <a:rPr lang="en-US" sz="3600" dirty="0">
                <a:ea typeface="Courier" charset="0"/>
                <a:cs typeface="Courier" charset="0"/>
              </a:rPr>
              <a:t> );</a:t>
            </a:r>
            <a:endParaRPr lang="en-US" sz="3600" dirty="0"/>
          </a:p>
          <a:p>
            <a:pPr marL="114300" indent="0">
              <a:lnSpc>
                <a:spcPts val="2070"/>
              </a:lnSpc>
              <a:buNone/>
            </a:pPr>
            <a:endParaRPr lang="en-US" sz="5400" dirty="0"/>
          </a:p>
        </p:txBody>
      </p:sp>
    </p:spTree>
    <p:extLst>
      <p:ext uri="{BB962C8B-B14F-4D97-AF65-F5344CB8AC3E}">
        <p14:creationId xmlns:p14="http://schemas.microsoft.com/office/powerpoint/2010/main" val="174386822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a:bodyPr>
          <a:lstStyle/>
          <a:p>
            <a:pPr marL="114300" indent="0" algn="just">
              <a:buNone/>
            </a:pPr>
            <a:r>
              <a:rPr lang="en-US" sz="3200" dirty="0"/>
              <a:t>Create a Simple HTML form with two text boxes and one button. The text boxes have to get two number from the user. On pressing the button the numbers have  to be added and displayed in  the page.</a:t>
            </a:r>
          </a:p>
        </p:txBody>
      </p:sp>
      <p:sp>
        <p:nvSpPr>
          <p:cNvPr id="4" name="Footer Placeholder 3"/>
          <p:cNvSpPr>
            <a:spLocks noGrp="1"/>
          </p:cNvSpPr>
          <p:nvPr>
            <p:ph type="ftr" sz="quarter" idx="11"/>
          </p:nvPr>
        </p:nvSpPr>
        <p:spPr/>
        <p:txBody>
          <a:bodyPr/>
          <a:lstStyle/>
          <a:p>
            <a:r>
              <a:rPr lang="en-US"/>
              <a:t>Unit-II Technologies                                                         by Prof. J. Christy Jackson</a:t>
            </a:r>
          </a:p>
        </p:txBody>
      </p:sp>
    </p:spTree>
    <p:extLst>
      <p:ext uri="{BB962C8B-B14F-4D97-AF65-F5344CB8AC3E}">
        <p14:creationId xmlns:p14="http://schemas.microsoft.com/office/powerpoint/2010/main" val="13558603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563562"/>
          </a:xfrm>
        </p:spPr>
        <p:txBody>
          <a:bodyPr/>
          <a:lstStyle/>
          <a:p>
            <a:r>
              <a:rPr lang="en-US" dirty="0"/>
              <a:t>Addition</a:t>
            </a:r>
          </a:p>
        </p:txBody>
      </p:sp>
      <p:sp>
        <p:nvSpPr>
          <p:cNvPr id="3" name="Content Placeholder 2"/>
          <p:cNvSpPr>
            <a:spLocks noGrp="1"/>
          </p:cNvSpPr>
          <p:nvPr>
            <p:ph idx="1"/>
          </p:nvPr>
        </p:nvSpPr>
        <p:spPr>
          <a:xfrm>
            <a:off x="457200" y="838200"/>
            <a:ext cx="7620000" cy="5562600"/>
          </a:xfrm>
        </p:spPr>
        <p:txBody>
          <a:bodyPr>
            <a:noAutofit/>
          </a:bodyPr>
          <a:lstStyle/>
          <a:p>
            <a:pPr marL="114300" indent="0">
              <a:buNone/>
            </a:pPr>
            <a:r>
              <a:rPr lang="en-US" sz="1800" dirty="0"/>
              <a:t>&lt;html&gt;</a:t>
            </a:r>
          </a:p>
          <a:p>
            <a:pPr marL="114300" indent="0">
              <a:buNone/>
            </a:pPr>
            <a:r>
              <a:rPr lang="en-US" sz="1800" dirty="0"/>
              <a:t> &lt;body&gt;</a:t>
            </a:r>
          </a:p>
          <a:p>
            <a:pPr marL="114300" indent="0">
              <a:buNone/>
            </a:pPr>
            <a:r>
              <a:rPr lang="en-US" sz="1800" dirty="0"/>
              <a:t>  &lt;p&gt;Click the button to calculate x.&lt;/p&gt;</a:t>
            </a:r>
          </a:p>
          <a:p>
            <a:pPr marL="114300" indent="0">
              <a:buNone/>
            </a:pPr>
            <a:r>
              <a:rPr lang="en-US" sz="1800" dirty="0"/>
              <a:t>  &lt;button </a:t>
            </a:r>
            <a:r>
              <a:rPr lang="en-US" sz="1800" dirty="0" err="1"/>
              <a:t>onclick</a:t>
            </a:r>
            <a:r>
              <a:rPr lang="en-US" sz="1800" dirty="0"/>
              <a:t>="</a:t>
            </a:r>
            <a:r>
              <a:rPr lang="en-US" sz="1800" dirty="0" err="1"/>
              <a:t>myFunction</a:t>
            </a:r>
            <a:r>
              <a:rPr lang="en-US" sz="1800" dirty="0"/>
              <a:t>()"&gt;Try it&lt;/button&gt;</a:t>
            </a:r>
          </a:p>
          <a:p>
            <a:pPr marL="114300" indent="0">
              <a:buNone/>
            </a:pPr>
            <a:r>
              <a:rPr lang="en-US" sz="1800" dirty="0"/>
              <a:t>  &lt;</a:t>
            </a:r>
            <a:r>
              <a:rPr lang="en-US" sz="1800" dirty="0" err="1"/>
              <a:t>br</a:t>
            </a:r>
            <a:r>
              <a:rPr lang="en-US" sz="1800" dirty="0"/>
              <a:t>/&gt;</a:t>
            </a:r>
          </a:p>
          <a:p>
            <a:pPr marL="114300" indent="0">
              <a:buNone/>
            </a:pPr>
            <a:r>
              <a:rPr lang="en-US" sz="1800" dirty="0"/>
              <a:t>  &lt;</a:t>
            </a:r>
            <a:r>
              <a:rPr lang="en-US" sz="1800" dirty="0" err="1"/>
              <a:t>br</a:t>
            </a:r>
            <a:r>
              <a:rPr lang="en-US" sz="1800" dirty="0"/>
              <a:t>/&gt;</a:t>
            </a:r>
          </a:p>
          <a:p>
            <a:pPr marL="114300" indent="0">
              <a:buNone/>
            </a:pPr>
            <a:r>
              <a:rPr lang="en-US" sz="1800" dirty="0"/>
              <a:t>Enter first number:   &lt;input type="text" id="txt1" name="text1"&gt;</a:t>
            </a:r>
          </a:p>
          <a:p>
            <a:pPr marL="114300" indent="0">
              <a:buNone/>
            </a:pPr>
            <a:r>
              <a:rPr lang="en-US" sz="1800" dirty="0"/>
              <a:t>Enter second number:  &lt;input type="text" id="txt2" name="text2"&gt;</a:t>
            </a:r>
          </a:p>
          <a:p>
            <a:pPr marL="114300" indent="0">
              <a:buNone/>
            </a:pPr>
            <a:r>
              <a:rPr lang="en-US" sz="1800" dirty="0"/>
              <a:t>  &lt;p id="demo"&gt;&lt;/p&gt;</a:t>
            </a:r>
          </a:p>
          <a:p>
            <a:pPr marL="114300" indent="0">
              <a:buNone/>
            </a:pPr>
            <a:r>
              <a:rPr lang="en-US" sz="1800" dirty="0"/>
              <a:t> &lt;script&gt;</a:t>
            </a:r>
          </a:p>
          <a:p>
            <a:pPr marL="114300" indent="0">
              <a:buNone/>
            </a:pPr>
            <a:r>
              <a:rPr lang="en-US" sz="1800" dirty="0"/>
              <a:t>    function </a:t>
            </a:r>
            <a:r>
              <a:rPr lang="en-US" sz="1800" dirty="0" err="1"/>
              <a:t>myFunction</a:t>
            </a:r>
            <a:r>
              <a:rPr lang="en-US" sz="1800" dirty="0"/>
              <a:t>() </a:t>
            </a:r>
          </a:p>
          <a:p>
            <a:pPr marL="114300" indent="0">
              <a:buNone/>
            </a:pPr>
            <a:r>
              <a:rPr lang="en-US" sz="1800" dirty="0"/>
              <a:t>    {</a:t>
            </a:r>
          </a:p>
          <a:p>
            <a:pPr marL="114300" indent="0">
              <a:buNone/>
            </a:pPr>
            <a:r>
              <a:rPr lang="en-US" sz="1800" dirty="0"/>
              <a:t>      </a:t>
            </a:r>
            <a:r>
              <a:rPr lang="en-US" sz="1800" dirty="0" err="1"/>
              <a:t>var</a:t>
            </a:r>
            <a:r>
              <a:rPr lang="en-US" sz="1800" dirty="0"/>
              <a:t> y = </a:t>
            </a:r>
            <a:r>
              <a:rPr lang="en-US" sz="1800" dirty="0" err="1"/>
              <a:t>document.getElementById</a:t>
            </a:r>
            <a:r>
              <a:rPr lang="en-US" sz="1800" dirty="0"/>
              <a:t>("txt1").value;</a:t>
            </a:r>
          </a:p>
          <a:p>
            <a:pPr marL="114300" indent="0">
              <a:buNone/>
            </a:pPr>
            <a:r>
              <a:rPr lang="en-US" sz="1800" dirty="0"/>
              <a:t>      </a:t>
            </a:r>
            <a:r>
              <a:rPr lang="en-US" sz="1800" dirty="0" err="1"/>
              <a:t>var</a:t>
            </a:r>
            <a:r>
              <a:rPr lang="en-US" sz="1800" dirty="0"/>
              <a:t> z = </a:t>
            </a:r>
            <a:r>
              <a:rPr lang="en-US" sz="1800" dirty="0" err="1"/>
              <a:t>document.getElementById</a:t>
            </a:r>
            <a:r>
              <a:rPr lang="en-US" sz="1800" dirty="0"/>
              <a:t>("txt2").value;</a:t>
            </a:r>
          </a:p>
          <a:p>
            <a:pPr marL="114300" indent="0">
              <a:buNone/>
            </a:pPr>
            <a:r>
              <a:rPr lang="en-US" sz="1800" dirty="0"/>
              <a:t>      </a:t>
            </a:r>
            <a:r>
              <a:rPr lang="en-US" sz="1800" dirty="0" err="1"/>
              <a:t>var</a:t>
            </a:r>
            <a:r>
              <a:rPr lang="en-US" sz="1800" dirty="0"/>
              <a:t> x = </a:t>
            </a:r>
            <a:r>
              <a:rPr lang="en-US" sz="1800" dirty="0" err="1"/>
              <a:t>parseInt</a:t>
            </a:r>
            <a:r>
              <a:rPr lang="en-US" sz="1800" dirty="0"/>
              <a:t>(y) + </a:t>
            </a:r>
            <a:r>
              <a:rPr lang="en-US" sz="1800" dirty="0" err="1"/>
              <a:t>parseInt</a:t>
            </a:r>
            <a:r>
              <a:rPr lang="en-US" sz="1800" dirty="0"/>
              <a:t>(z);</a:t>
            </a:r>
          </a:p>
          <a:p>
            <a:pPr marL="114300" indent="0">
              <a:buNone/>
            </a:pPr>
            <a:r>
              <a:rPr lang="en-US" sz="1800" dirty="0"/>
              <a:t>      </a:t>
            </a:r>
            <a:r>
              <a:rPr lang="en-US" sz="1800" dirty="0" err="1"/>
              <a:t>document.getElementById</a:t>
            </a:r>
            <a:r>
              <a:rPr lang="en-US" sz="1800" dirty="0"/>
              <a:t>("demo").</a:t>
            </a:r>
            <a:r>
              <a:rPr lang="en-US" sz="1800" dirty="0" err="1"/>
              <a:t>innerHTML</a:t>
            </a:r>
            <a:r>
              <a:rPr lang="en-US" sz="1800" dirty="0"/>
              <a:t> = x;</a:t>
            </a:r>
          </a:p>
          <a:p>
            <a:pPr marL="114300" indent="0">
              <a:buNone/>
            </a:pPr>
            <a:r>
              <a:rPr lang="en-US" sz="1800" dirty="0"/>
              <a:t>    }</a:t>
            </a:r>
          </a:p>
        </p:txBody>
      </p:sp>
      <p:sp>
        <p:nvSpPr>
          <p:cNvPr id="4" name="Footer Placeholder 3"/>
          <p:cNvSpPr>
            <a:spLocks noGrp="1"/>
          </p:cNvSpPr>
          <p:nvPr>
            <p:ph type="ftr" sz="quarter" idx="11"/>
          </p:nvPr>
        </p:nvSpPr>
        <p:spPr/>
        <p:txBody>
          <a:bodyPr/>
          <a:lstStyle/>
          <a:p>
            <a:r>
              <a:rPr lang="en-US"/>
              <a:t>Unit-II Technologies                                                         by Prof. J. Christy Jackson</a:t>
            </a:r>
          </a:p>
        </p:txBody>
      </p:sp>
    </p:spTree>
    <p:extLst>
      <p:ext uri="{BB962C8B-B14F-4D97-AF65-F5344CB8AC3E}">
        <p14:creationId xmlns:p14="http://schemas.microsoft.com/office/powerpoint/2010/main" val="120174839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End Of Unit - IV</a:t>
            </a:r>
          </a:p>
        </p:txBody>
      </p:sp>
      <p:sp>
        <p:nvSpPr>
          <p:cNvPr id="6" name="Text Placeholder 5"/>
          <p:cNvSpPr>
            <a:spLocks noGrp="1"/>
          </p:cNvSpPr>
          <p:nvPr>
            <p:ph type="body" idx="1"/>
          </p:nvPr>
        </p:nvSpPr>
        <p:spPr/>
        <p:txBody>
          <a:bodyPr/>
          <a:lstStyle/>
          <a:p>
            <a:endParaRPr lang="en-US" dirty="0"/>
          </a:p>
        </p:txBody>
      </p:sp>
      <p:sp>
        <p:nvSpPr>
          <p:cNvPr id="3" name="Footer Placeholder 2"/>
          <p:cNvSpPr>
            <a:spLocks noGrp="1"/>
          </p:cNvSpPr>
          <p:nvPr>
            <p:ph type="ftr" sz="quarter" idx="11"/>
          </p:nvPr>
        </p:nvSpPr>
        <p:spPr/>
        <p:txBody>
          <a:bodyPr/>
          <a:lstStyle/>
          <a:p>
            <a:r>
              <a:rPr lang="en-US"/>
              <a:t>Unit-IV Android Application Design Essentials  by Prof. J. Christy Jackson</a:t>
            </a:r>
            <a:endParaRPr lang="en-US" dirty="0"/>
          </a:p>
        </p:txBody>
      </p:sp>
    </p:spTree>
    <p:extLst>
      <p:ext uri="{BB962C8B-B14F-4D97-AF65-F5344CB8AC3E}">
        <p14:creationId xmlns:p14="http://schemas.microsoft.com/office/powerpoint/2010/main" val="2698155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B0A72-D34D-4E57-A773-1EBB3A6E3341}"/>
              </a:ext>
            </a:extLst>
          </p:cNvPr>
          <p:cNvSpPr>
            <a:spLocks noGrp="1"/>
          </p:cNvSpPr>
          <p:nvPr>
            <p:ph type="title"/>
          </p:nvPr>
        </p:nvSpPr>
        <p:spPr/>
        <p:txBody>
          <a:bodyPr/>
          <a:lstStyle/>
          <a:p>
            <a:r>
              <a:rPr lang="en-US" dirty="0"/>
              <a:t>Project Review - II</a:t>
            </a:r>
          </a:p>
        </p:txBody>
      </p:sp>
      <p:sp>
        <p:nvSpPr>
          <p:cNvPr id="3" name="Content Placeholder 2">
            <a:extLst>
              <a:ext uri="{FF2B5EF4-FFF2-40B4-BE49-F238E27FC236}">
                <a16:creationId xmlns:a16="http://schemas.microsoft.com/office/drawing/2014/main" id="{43B01B1E-58AA-4CCF-B175-9EA9D017C788}"/>
              </a:ext>
            </a:extLst>
          </p:cNvPr>
          <p:cNvSpPr>
            <a:spLocks noGrp="1"/>
          </p:cNvSpPr>
          <p:nvPr>
            <p:ph idx="1"/>
          </p:nvPr>
        </p:nvSpPr>
        <p:spPr/>
        <p:txBody>
          <a:bodyPr>
            <a:normAutofit/>
          </a:bodyPr>
          <a:lstStyle/>
          <a:p>
            <a:r>
              <a:rPr lang="en-US" sz="3200" dirty="0"/>
              <a:t>Date : 12</a:t>
            </a:r>
            <a:r>
              <a:rPr lang="en-US" sz="3200" baseline="30000" dirty="0"/>
              <a:t>th</a:t>
            </a:r>
            <a:r>
              <a:rPr lang="en-US" sz="3200" dirty="0"/>
              <a:t> September 2019 (Thursday)</a:t>
            </a:r>
          </a:p>
          <a:p>
            <a:r>
              <a:rPr lang="en-US" sz="3200" dirty="0"/>
              <a:t>Time: During Class ( 8:00 AM)</a:t>
            </a:r>
          </a:p>
          <a:p>
            <a:r>
              <a:rPr lang="en-US" sz="3200" dirty="0"/>
              <a:t>Requirements:</a:t>
            </a:r>
          </a:p>
          <a:p>
            <a:pPr lvl="1"/>
            <a:r>
              <a:rPr lang="en-US" sz="3200" dirty="0"/>
              <a:t>All Team Members</a:t>
            </a:r>
          </a:p>
          <a:p>
            <a:pPr lvl="1"/>
            <a:r>
              <a:rPr lang="en-US" sz="3200" dirty="0"/>
              <a:t>Implementation of the Modules</a:t>
            </a:r>
          </a:p>
          <a:p>
            <a:pPr lvl="1"/>
            <a:r>
              <a:rPr lang="en-US" sz="3200" dirty="0"/>
              <a:t>No PPT required</a:t>
            </a:r>
          </a:p>
          <a:p>
            <a:r>
              <a:rPr lang="en-US" sz="3200" dirty="0"/>
              <a:t>Marks: 30</a:t>
            </a:r>
          </a:p>
          <a:p>
            <a:pPr marL="366713" lvl="1" indent="0">
              <a:buNone/>
            </a:pPr>
            <a:endParaRPr lang="en-US" sz="3200" dirty="0"/>
          </a:p>
          <a:p>
            <a:endParaRPr lang="en-US" sz="3200" dirty="0"/>
          </a:p>
        </p:txBody>
      </p:sp>
      <p:sp>
        <p:nvSpPr>
          <p:cNvPr id="4" name="Footer Placeholder 3">
            <a:extLst>
              <a:ext uri="{FF2B5EF4-FFF2-40B4-BE49-F238E27FC236}">
                <a16:creationId xmlns:a16="http://schemas.microsoft.com/office/drawing/2014/main" id="{C0917A5F-7EAD-4CD3-A988-9D923E9521AC}"/>
              </a:ext>
            </a:extLst>
          </p:cNvPr>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1228165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write some CSS!</a:t>
            </a:r>
          </a:p>
        </p:txBody>
      </p:sp>
      <p:sp>
        <p:nvSpPr>
          <p:cNvPr id="3" name="Content Placeholder 2"/>
          <p:cNvSpPr>
            <a:spLocks noGrp="1"/>
          </p:cNvSpPr>
          <p:nvPr>
            <p:ph sz="quarter" idx="1"/>
          </p:nvPr>
        </p:nvSpPr>
        <p:spPr/>
        <p:txBody>
          <a:bodyPr>
            <a:normAutofit/>
          </a:bodyPr>
          <a:lstStyle/>
          <a:p>
            <a:r>
              <a:rPr lang="en-US" sz="2800" dirty="0"/>
              <a:t>We’ll work in a web-based editing tool, but CSS can easily be written in text editing software like Notepad.</a:t>
            </a:r>
          </a:p>
          <a:p>
            <a:r>
              <a:rPr lang="en-US" sz="3600" dirty="0"/>
              <a:t>Go to </a:t>
            </a:r>
            <a:r>
              <a:rPr lang="en-US" sz="3600" dirty="0">
                <a:hlinkClick r:id="rId2"/>
              </a:rPr>
              <a:t>http://dabblet.com/gist/9103656</a:t>
            </a:r>
            <a:r>
              <a:rPr lang="en-US" sz="3600" dirty="0"/>
              <a:t> </a:t>
            </a:r>
          </a:p>
          <a:p>
            <a:pPr lvl="1"/>
            <a:r>
              <a:rPr lang="en-US" sz="2000" i="1" dirty="0"/>
              <a:t>*This tool references our CSS automatically, so in this case, we don’t need to link our CSS file like we normally would.</a:t>
            </a:r>
          </a:p>
          <a:p>
            <a:endParaRPr lang="en-US" sz="2800" dirty="0"/>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981580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a:t>Adding IDs and Classes to HTML</a:t>
            </a:r>
          </a:p>
        </p:txBody>
      </p:sp>
      <p:sp>
        <p:nvSpPr>
          <p:cNvPr id="3" name="Content Placeholder 2"/>
          <p:cNvSpPr>
            <a:spLocks noGrp="1"/>
          </p:cNvSpPr>
          <p:nvPr>
            <p:ph sz="quarter" idx="1"/>
          </p:nvPr>
        </p:nvSpPr>
        <p:spPr>
          <a:xfrm>
            <a:off x="457200" y="1219200"/>
            <a:ext cx="8229600" cy="609600"/>
          </a:xfrm>
        </p:spPr>
        <p:txBody>
          <a:bodyPr/>
          <a:lstStyle/>
          <a:p>
            <a:r>
              <a:rPr lang="en-US" dirty="0"/>
              <a:t>First, we need to add our IDs and classes to the HTML:</a:t>
            </a:r>
          </a:p>
        </p:txBody>
      </p:sp>
      <p:sp>
        <p:nvSpPr>
          <p:cNvPr id="4" name="TextBox 3"/>
          <p:cNvSpPr txBox="1"/>
          <p:nvPr/>
        </p:nvSpPr>
        <p:spPr>
          <a:xfrm>
            <a:off x="533400" y="1981200"/>
            <a:ext cx="7848600" cy="2246769"/>
          </a:xfrm>
          <a:prstGeom prst="rect">
            <a:avLst/>
          </a:prstGeom>
          <a:noFill/>
        </p:spPr>
        <p:txBody>
          <a:bodyPr wrap="square" rtlCol="0">
            <a:spAutoFit/>
          </a:bodyPr>
          <a:lstStyle/>
          <a:p>
            <a:r>
              <a:rPr lang="en-US" sz="2800" dirty="0">
                <a:solidFill>
                  <a:schemeClr val="bg1">
                    <a:lumMod val="50000"/>
                  </a:schemeClr>
                </a:solidFill>
              </a:rPr>
              <a:t>&lt;h1&gt;Wolverine&lt;/h1&gt;</a:t>
            </a:r>
          </a:p>
          <a:p>
            <a:endParaRPr lang="en-US" sz="2800" dirty="0">
              <a:solidFill>
                <a:schemeClr val="bg1">
                  <a:lumMod val="50000"/>
                </a:schemeClr>
              </a:solidFill>
            </a:endParaRPr>
          </a:p>
          <a:p>
            <a:r>
              <a:rPr lang="en-US" sz="2800" dirty="0">
                <a:solidFill>
                  <a:schemeClr val="bg1">
                    <a:lumMod val="50000"/>
                  </a:schemeClr>
                </a:solidFill>
              </a:rPr>
              <a:t>&lt;</a:t>
            </a:r>
            <a:r>
              <a:rPr lang="en-US" sz="2800" dirty="0" err="1">
                <a:solidFill>
                  <a:schemeClr val="bg1">
                    <a:lumMod val="50000"/>
                  </a:schemeClr>
                </a:solidFill>
              </a:rPr>
              <a:t>img</a:t>
            </a:r>
            <a:r>
              <a:rPr lang="en-US" sz="2800" dirty="0">
                <a:solidFill>
                  <a:schemeClr val="bg1">
                    <a:lumMod val="50000"/>
                  </a:schemeClr>
                </a:solidFill>
              </a:rPr>
              <a:t> </a:t>
            </a:r>
            <a:r>
              <a:rPr lang="en-US" sz="2800" dirty="0" err="1">
                <a:solidFill>
                  <a:schemeClr val="bg1">
                    <a:lumMod val="50000"/>
                  </a:schemeClr>
                </a:solidFill>
              </a:rPr>
              <a:t>src</a:t>
            </a:r>
            <a:r>
              <a:rPr lang="en-US" sz="2800" dirty="0">
                <a:solidFill>
                  <a:schemeClr val="bg1">
                    <a:lumMod val="50000"/>
                  </a:schemeClr>
                </a:solidFill>
              </a:rPr>
              <a:t>=</a:t>
            </a:r>
            <a:r>
              <a:rPr lang="en-US" sz="2800" dirty="0">
                <a:solidFill>
                  <a:schemeClr val="bg1">
                    <a:lumMod val="50000"/>
                  </a:schemeClr>
                </a:solidFill>
                <a:hlinkClick r:id="rId2"/>
              </a:rPr>
              <a:t>http://www.uvu.edu/web/images/wolverine.jpg</a:t>
            </a:r>
            <a:r>
              <a:rPr lang="en-US" sz="2800" dirty="0">
                <a:solidFill>
                  <a:schemeClr val="bg1">
                    <a:lumMod val="50000"/>
                  </a:schemeClr>
                </a:solidFill>
              </a:rPr>
              <a:t> </a:t>
            </a:r>
            <a:r>
              <a:rPr lang="en-US" sz="2800" dirty="0">
                <a:solidFill>
                  <a:srgbClr val="C00000"/>
                </a:solidFill>
              </a:rPr>
              <a:t>class=“ bordered” </a:t>
            </a:r>
            <a:r>
              <a:rPr lang="en-US" sz="2800" dirty="0">
                <a:solidFill>
                  <a:schemeClr val="tx2">
                    <a:lumMod val="60000"/>
                    <a:lumOff val="40000"/>
                  </a:schemeClr>
                </a:solidFill>
              </a:rPr>
              <a:t>/&gt;</a:t>
            </a:r>
          </a:p>
        </p:txBody>
      </p:sp>
      <p:sp>
        <p:nvSpPr>
          <p:cNvPr id="5" name="TextBox 4"/>
          <p:cNvSpPr txBox="1"/>
          <p:nvPr/>
        </p:nvSpPr>
        <p:spPr>
          <a:xfrm>
            <a:off x="2743200" y="4419600"/>
            <a:ext cx="2209800" cy="1077218"/>
          </a:xfrm>
          <a:prstGeom prst="rect">
            <a:avLst/>
          </a:prstGeom>
          <a:solidFill>
            <a:schemeClr val="bg1">
              <a:lumMod val="95000"/>
            </a:schemeClr>
          </a:solidFill>
        </p:spPr>
        <p:txBody>
          <a:bodyPr wrap="square" rtlCol="0">
            <a:spAutoFit/>
          </a:bodyPr>
          <a:lstStyle/>
          <a:p>
            <a:r>
              <a:rPr lang="en-US" sz="1600" dirty="0">
                <a:solidFill>
                  <a:schemeClr val="tx2">
                    <a:lumMod val="60000"/>
                    <a:lumOff val="40000"/>
                  </a:schemeClr>
                </a:solidFill>
              </a:rPr>
              <a:t>This class won’t do anything yet. We’ll define its associated styles in our CSS file.</a:t>
            </a:r>
          </a:p>
        </p:txBody>
      </p:sp>
      <p:cxnSp>
        <p:nvCxnSpPr>
          <p:cNvPr id="7" name="Straight Arrow Connector 6"/>
          <p:cNvCxnSpPr/>
          <p:nvPr/>
        </p:nvCxnSpPr>
        <p:spPr>
          <a:xfrm flipH="1" flipV="1">
            <a:off x="1981200" y="4227969"/>
            <a:ext cx="685800" cy="7302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1021715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IDs and Classes to HTML</a:t>
            </a:r>
          </a:p>
        </p:txBody>
      </p:sp>
      <p:sp>
        <p:nvSpPr>
          <p:cNvPr id="4" name="TextBox 3"/>
          <p:cNvSpPr txBox="1"/>
          <p:nvPr/>
        </p:nvSpPr>
        <p:spPr>
          <a:xfrm>
            <a:off x="457200" y="1371600"/>
            <a:ext cx="8229600" cy="1569660"/>
          </a:xfrm>
          <a:prstGeom prst="rect">
            <a:avLst/>
          </a:prstGeom>
          <a:noFill/>
        </p:spPr>
        <p:txBody>
          <a:bodyPr wrap="square" rtlCol="0">
            <a:spAutoFit/>
          </a:bodyPr>
          <a:lstStyle/>
          <a:p>
            <a:r>
              <a:rPr lang="en-US" sz="3200" dirty="0">
                <a:solidFill>
                  <a:schemeClr val="bg1">
                    <a:lumMod val="50000"/>
                  </a:schemeClr>
                </a:solidFill>
              </a:rPr>
              <a:t>&lt;p </a:t>
            </a:r>
            <a:r>
              <a:rPr lang="en-US" sz="3200" dirty="0">
                <a:solidFill>
                  <a:srgbClr val="C00000"/>
                </a:solidFill>
              </a:rPr>
              <a:t>id="introduction" class="emphasis"</a:t>
            </a:r>
            <a:r>
              <a:rPr lang="en-US" sz="3200" dirty="0">
                <a:solidFill>
                  <a:schemeClr val="bg1">
                    <a:lumMod val="50000"/>
                  </a:schemeClr>
                </a:solidFill>
              </a:rPr>
              <a:t>&gt;The wolverine, also referred to as glutton, carcajou, skunk bear, or </a:t>
            </a:r>
            <a:r>
              <a:rPr lang="en-US" sz="3200" dirty="0" err="1">
                <a:solidFill>
                  <a:schemeClr val="bg1">
                    <a:lumMod val="50000"/>
                  </a:schemeClr>
                </a:solidFill>
              </a:rPr>
              <a:t>quickhatch</a:t>
            </a:r>
            <a:r>
              <a:rPr lang="en-US" sz="3200" dirty="0">
                <a:solidFill>
                  <a:schemeClr val="bg1">
                    <a:lumMod val="50000"/>
                  </a:schemeClr>
                </a:solidFill>
              </a:rPr>
              <a:t>…</a:t>
            </a:r>
          </a:p>
        </p:txBody>
      </p:sp>
      <p:sp>
        <p:nvSpPr>
          <p:cNvPr id="6" name="TextBox 5"/>
          <p:cNvSpPr txBox="1"/>
          <p:nvPr/>
        </p:nvSpPr>
        <p:spPr>
          <a:xfrm>
            <a:off x="285974" y="4267200"/>
            <a:ext cx="8153400" cy="1569660"/>
          </a:xfrm>
          <a:prstGeom prst="rect">
            <a:avLst/>
          </a:prstGeom>
          <a:noFill/>
        </p:spPr>
        <p:txBody>
          <a:bodyPr wrap="square" rtlCol="0">
            <a:spAutoFit/>
          </a:bodyPr>
          <a:lstStyle/>
          <a:p>
            <a:r>
              <a:rPr lang="en-US" sz="3200" dirty="0">
                <a:solidFill>
                  <a:schemeClr val="bg1">
                    <a:lumMod val="50000"/>
                  </a:schemeClr>
                </a:solidFill>
              </a:rPr>
              <a:t>&lt;p </a:t>
            </a:r>
            <a:r>
              <a:rPr lang="en-US" sz="3200" dirty="0">
                <a:solidFill>
                  <a:srgbClr val="C00000"/>
                </a:solidFill>
              </a:rPr>
              <a:t>class="emphasis"</a:t>
            </a:r>
            <a:r>
              <a:rPr lang="en-US" sz="3200" dirty="0">
                <a:solidFill>
                  <a:schemeClr val="bg1">
                    <a:lumMod val="50000"/>
                  </a:schemeClr>
                </a:solidFill>
              </a:rPr>
              <a:t>&gt;The adult wolverine is about the size of a medium dog, with a length usually ranging from…</a:t>
            </a:r>
          </a:p>
        </p:txBody>
      </p:sp>
      <p:sp>
        <p:nvSpPr>
          <p:cNvPr id="7" name="TextBox 6"/>
          <p:cNvSpPr txBox="1"/>
          <p:nvPr/>
        </p:nvSpPr>
        <p:spPr>
          <a:xfrm>
            <a:off x="4116452" y="3352800"/>
            <a:ext cx="492443" cy="461665"/>
          </a:xfrm>
          <a:prstGeom prst="rect">
            <a:avLst/>
          </a:prstGeom>
          <a:noFill/>
        </p:spPr>
        <p:txBody>
          <a:bodyPr wrap="none" rtlCol="0">
            <a:spAutoFit/>
          </a:bodyPr>
          <a:lstStyle/>
          <a:p>
            <a:r>
              <a:rPr lang="en-US" sz="2400" dirty="0"/>
              <a:t>…</a:t>
            </a:r>
          </a:p>
        </p:txBody>
      </p:sp>
      <p:sp>
        <p:nvSpPr>
          <p:cNvPr id="3" name="TextBox 2"/>
          <p:cNvSpPr txBox="1"/>
          <p:nvPr/>
        </p:nvSpPr>
        <p:spPr>
          <a:xfrm>
            <a:off x="5867400" y="2590800"/>
            <a:ext cx="2781748" cy="1077218"/>
          </a:xfrm>
          <a:prstGeom prst="rect">
            <a:avLst/>
          </a:prstGeom>
          <a:solidFill>
            <a:schemeClr val="bg1">
              <a:lumMod val="95000"/>
            </a:schemeClr>
          </a:solidFill>
        </p:spPr>
        <p:txBody>
          <a:bodyPr wrap="square" rtlCol="0">
            <a:spAutoFit/>
          </a:bodyPr>
          <a:lstStyle/>
          <a:p>
            <a:r>
              <a:rPr lang="en-US" sz="1600" dirty="0">
                <a:solidFill>
                  <a:schemeClr val="tx2">
                    <a:lumMod val="60000"/>
                    <a:lumOff val="40000"/>
                  </a:schemeClr>
                </a:solidFill>
              </a:rPr>
              <a:t>We’re adding a class and an ID to this paragraph; we want the styles from both to be applied to it.</a:t>
            </a:r>
          </a:p>
        </p:txBody>
      </p:sp>
      <p:cxnSp>
        <p:nvCxnSpPr>
          <p:cNvPr id="8" name="Straight Arrow Connector 7"/>
          <p:cNvCxnSpPr/>
          <p:nvPr/>
        </p:nvCxnSpPr>
        <p:spPr>
          <a:xfrm flipH="1" flipV="1">
            <a:off x="4362673" y="1905000"/>
            <a:ext cx="1504727"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30306" y="3252519"/>
            <a:ext cx="2209800" cy="830997"/>
          </a:xfrm>
          <a:prstGeom prst="rect">
            <a:avLst/>
          </a:prstGeom>
          <a:solidFill>
            <a:schemeClr val="bg1">
              <a:lumMod val="95000"/>
            </a:schemeClr>
          </a:solidFill>
        </p:spPr>
        <p:txBody>
          <a:bodyPr wrap="square" rtlCol="0">
            <a:spAutoFit/>
          </a:bodyPr>
          <a:lstStyle/>
          <a:p>
            <a:r>
              <a:rPr lang="en-US" sz="1600" dirty="0">
                <a:solidFill>
                  <a:schemeClr val="tx2">
                    <a:lumMod val="60000"/>
                    <a:lumOff val="40000"/>
                  </a:schemeClr>
                </a:solidFill>
              </a:rPr>
              <a:t>We only want the styles from one class to apply to this paragraph.</a:t>
            </a:r>
          </a:p>
        </p:txBody>
      </p:sp>
      <p:cxnSp>
        <p:nvCxnSpPr>
          <p:cNvPr id="11" name="Straight Arrow Connector 10"/>
          <p:cNvCxnSpPr/>
          <p:nvPr/>
        </p:nvCxnSpPr>
        <p:spPr>
          <a:xfrm>
            <a:off x="2640106" y="3780948"/>
            <a:ext cx="506506" cy="6051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Footer Placeholder 9"/>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569735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Elements in CSS</a:t>
            </a:r>
          </a:p>
        </p:txBody>
      </p:sp>
      <p:sp>
        <p:nvSpPr>
          <p:cNvPr id="3" name="Content Placeholder 2"/>
          <p:cNvSpPr>
            <a:spLocks noGrp="1"/>
          </p:cNvSpPr>
          <p:nvPr>
            <p:ph sz="quarter" idx="1"/>
          </p:nvPr>
        </p:nvSpPr>
        <p:spPr/>
        <p:txBody>
          <a:bodyPr/>
          <a:lstStyle/>
          <a:p>
            <a:r>
              <a:rPr lang="en-US" dirty="0"/>
              <a:t>We’ve added IDs and classes to our HTML file, but we need to define what those IDs and classes will do. </a:t>
            </a:r>
          </a:p>
          <a:p>
            <a:pPr lvl="1"/>
            <a:r>
              <a:rPr lang="en-US" dirty="0"/>
              <a:t>How will each class or ID change the appearance of that HTML element?</a:t>
            </a:r>
          </a:p>
          <a:p>
            <a:r>
              <a:rPr lang="en-US" dirty="0"/>
              <a:t>This is where CSS comes in!</a:t>
            </a:r>
          </a:p>
          <a:p>
            <a:pPr lvl="1"/>
            <a:r>
              <a:rPr lang="en-US" dirty="0"/>
              <a:t>By defining the styles that go with each attribute/class/ID, we have complete control over the look of our content.</a:t>
            </a:r>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584434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lstStyle/>
          <a:p>
            <a:r>
              <a:rPr lang="en-US" dirty="0"/>
              <a:t>Writing CSS</a:t>
            </a:r>
          </a:p>
        </p:txBody>
      </p:sp>
      <p:sp>
        <p:nvSpPr>
          <p:cNvPr id="3" name="Content Placeholder 2"/>
          <p:cNvSpPr>
            <a:spLocks noGrp="1"/>
          </p:cNvSpPr>
          <p:nvPr>
            <p:ph sz="quarter" idx="1"/>
          </p:nvPr>
        </p:nvSpPr>
        <p:spPr>
          <a:xfrm>
            <a:off x="457200" y="1219200"/>
            <a:ext cx="8229600" cy="2590800"/>
          </a:xfrm>
        </p:spPr>
        <p:txBody>
          <a:bodyPr>
            <a:normAutofit lnSpcReduction="10000"/>
          </a:bodyPr>
          <a:lstStyle/>
          <a:p>
            <a:r>
              <a:rPr lang="en-US" dirty="0"/>
              <a:t>Let’s create a new CSS document in Notepad.</a:t>
            </a:r>
          </a:p>
          <a:p>
            <a:r>
              <a:rPr lang="en-US" dirty="0"/>
              <a:t>We’ll begin by defining the “bordered” class that is applied to one of the images.</a:t>
            </a:r>
          </a:p>
          <a:p>
            <a:pPr lvl="1"/>
            <a:r>
              <a:rPr lang="en-US" dirty="0"/>
              <a:t>CSS uses </a:t>
            </a:r>
            <a:r>
              <a:rPr lang="en-US" dirty="0">
                <a:solidFill>
                  <a:srgbClr val="C00000"/>
                </a:solidFill>
              </a:rPr>
              <a:t>.</a:t>
            </a:r>
            <a:r>
              <a:rPr lang="en-US" dirty="0"/>
              <a:t> to identify classes, and </a:t>
            </a:r>
            <a:r>
              <a:rPr lang="en-US" dirty="0">
                <a:solidFill>
                  <a:srgbClr val="C00000"/>
                </a:solidFill>
              </a:rPr>
              <a:t>#</a:t>
            </a:r>
            <a:r>
              <a:rPr lang="en-US" dirty="0"/>
              <a:t> to identify IDs. Because our HTML indicates </a:t>
            </a:r>
            <a:r>
              <a:rPr lang="en-US" dirty="0">
                <a:solidFill>
                  <a:srgbClr val="C00000"/>
                </a:solidFill>
              </a:rPr>
              <a:t>class=“bordered”</a:t>
            </a:r>
            <a:r>
              <a:rPr lang="en-US" dirty="0"/>
              <a:t> we need to use the matching identifier in our CSS document.</a:t>
            </a:r>
          </a:p>
          <a:p>
            <a:endParaRPr lang="en-US" dirty="0"/>
          </a:p>
        </p:txBody>
      </p:sp>
      <p:sp>
        <p:nvSpPr>
          <p:cNvPr id="5" name="TextBox 4"/>
          <p:cNvSpPr txBox="1"/>
          <p:nvPr/>
        </p:nvSpPr>
        <p:spPr>
          <a:xfrm>
            <a:off x="529814" y="3810000"/>
            <a:ext cx="7924800" cy="646331"/>
          </a:xfrm>
          <a:prstGeom prst="rect">
            <a:avLst/>
          </a:prstGeom>
          <a:noFill/>
        </p:spPr>
        <p:txBody>
          <a:bodyPr wrap="square" rtlCol="0">
            <a:spAutoFit/>
          </a:bodyPr>
          <a:lstStyle/>
          <a:p>
            <a:r>
              <a:rPr lang="en-US" sz="3600" dirty="0">
                <a:solidFill>
                  <a:srgbClr val="C00000"/>
                </a:solidFill>
              </a:rPr>
              <a:t>.bordered { }</a:t>
            </a:r>
          </a:p>
        </p:txBody>
      </p:sp>
      <p:sp>
        <p:nvSpPr>
          <p:cNvPr id="6" name="TextBox 5"/>
          <p:cNvSpPr txBox="1"/>
          <p:nvPr/>
        </p:nvSpPr>
        <p:spPr>
          <a:xfrm>
            <a:off x="2895600" y="4935967"/>
            <a:ext cx="5559014" cy="646331"/>
          </a:xfrm>
          <a:prstGeom prst="rect">
            <a:avLst/>
          </a:prstGeom>
          <a:solidFill>
            <a:schemeClr val="bg1">
              <a:lumMod val="95000"/>
            </a:schemeClr>
          </a:solidFill>
        </p:spPr>
        <p:txBody>
          <a:bodyPr wrap="square" rtlCol="0">
            <a:spAutoFit/>
          </a:bodyPr>
          <a:lstStyle/>
          <a:p>
            <a:r>
              <a:rPr lang="en-US" dirty="0"/>
              <a:t>All the styles inside these brackets will be applied to any elements in our HTML file that include </a:t>
            </a:r>
            <a:r>
              <a:rPr lang="en-US" dirty="0">
                <a:solidFill>
                  <a:srgbClr val="C00000"/>
                </a:solidFill>
              </a:rPr>
              <a:t>class=“bordered”</a:t>
            </a:r>
            <a:r>
              <a:rPr lang="en-US" dirty="0"/>
              <a:t>.</a:t>
            </a:r>
          </a:p>
        </p:txBody>
      </p:sp>
      <p:cxnSp>
        <p:nvCxnSpPr>
          <p:cNvPr id="8" name="Straight Arrow Connector 7"/>
          <p:cNvCxnSpPr>
            <a:stCxn id="6" idx="1"/>
          </p:cNvCxnSpPr>
          <p:nvPr/>
        </p:nvCxnSpPr>
        <p:spPr>
          <a:xfrm flipH="1" flipV="1">
            <a:off x="2819400" y="4456331"/>
            <a:ext cx="76200" cy="802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1025461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a:t>Writing CSS</a:t>
            </a:r>
          </a:p>
        </p:txBody>
      </p:sp>
      <p:sp>
        <p:nvSpPr>
          <p:cNvPr id="3" name="Content Placeholder 2"/>
          <p:cNvSpPr>
            <a:spLocks noGrp="1"/>
          </p:cNvSpPr>
          <p:nvPr>
            <p:ph sz="quarter" idx="1"/>
          </p:nvPr>
        </p:nvSpPr>
        <p:spPr>
          <a:xfrm>
            <a:off x="457200" y="1219200"/>
            <a:ext cx="8229600" cy="762000"/>
          </a:xfrm>
        </p:spPr>
        <p:txBody>
          <a:bodyPr/>
          <a:lstStyle/>
          <a:p>
            <a:r>
              <a:rPr lang="en-US" dirty="0"/>
              <a:t>First, let’s add a simple style to </a:t>
            </a:r>
            <a:r>
              <a:rPr lang="en-US" dirty="0">
                <a:solidFill>
                  <a:srgbClr val="C00000"/>
                </a:solidFill>
              </a:rPr>
              <a:t>.bordered</a:t>
            </a:r>
            <a:r>
              <a:rPr lang="en-US" dirty="0"/>
              <a:t>:</a:t>
            </a:r>
          </a:p>
        </p:txBody>
      </p:sp>
      <p:sp>
        <p:nvSpPr>
          <p:cNvPr id="4" name="TextBox 3"/>
          <p:cNvSpPr txBox="1"/>
          <p:nvPr/>
        </p:nvSpPr>
        <p:spPr>
          <a:xfrm>
            <a:off x="361277" y="2363993"/>
            <a:ext cx="3505200" cy="1384995"/>
          </a:xfrm>
          <a:prstGeom prst="rect">
            <a:avLst/>
          </a:prstGeom>
          <a:noFill/>
        </p:spPr>
        <p:txBody>
          <a:bodyPr wrap="square" rtlCol="0">
            <a:spAutoFit/>
          </a:bodyPr>
          <a:lstStyle/>
          <a:p>
            <a:r>
              <a:rPr lang="en-US" sz="2800" dirty="0"/>
              <a:t>.bordered {</a:t>
            </a:r>
          </a:p>
          <a:p>
            <a:r>
              <a:rPr lang="en-US" sz="2800" dirty="0"/>
              <a:t>	</a:t>
            </a:r>
            <a:r>
              <a:rPr lang="en-US" sz="2800" dirty="0">
                <a:solidFill>
                  <a:srgbClr val="C00000"/>
                </a:solidFill>
              </a:rPr>
              <a:t>width: 300px;</a:t>
            </a:r>
          </a:p>
          <a:p>
            <a:r>
              <a:rPr lang="en-US" sz="2800" dirty="0"/>
              <a:t>	}</a:t>
            </a:r>
          </a:p>
        </p:txBody>
      </p:sp>
      <p:sp>
        <p:nvSpPr>
          <p:cNvPr id="5" name="TextBox 4"/>
          <p:cNvSpPr txBox="1"/>
          <p:nvPr/>
        </p:nvSpPr>
        <p:spPr>
          <a:xfrm>
            <a:off x="4323677" y="2744993"/>
            <a:ext cx="2667000" cy="584775"/>
          </a:xfrm>
          <a:prstGeom prst="rect">
            <a:avLst/>
          </a:prstGeom>
          <a:solidFill>
            <a:schemeClr val="bg1">
              <a:lumMod val="95000"/>
            </a:schemeClr>
          </a:solidFill>
        </p:spPr>
        <p:txBody>
          <a:bodyPr wrap="square" rtlCol="0">
            <a:spAutoFit/>
          </a:bodyPr>
          <a:lstStyle/>
          <a:p>
            <a:r>
              <a:rPr lang="en-US" sz="1600" dirty="0">
                <a:solidFill>
                  <a:schemeClr val="tx2">
                    <a:lumMod val="60000"/>
                    <a:lumOff val="40000"/>
                  </a:schemeClr>
                </a:solidFill>
              </a:rPr>
              <a:t>Each style ends with a semicolon.</a:t>
            </a:r>
          </a:p>
        </p:txBody>
      </p:sp>
      <p:cxnSp>
        <p:nvCxnSpPr>
          <p:cNvPr id="7" name="Straight Arrow Connector 6"/>
          <p:cNvCxnSpPr>
            <a:stCxn id="5" idx="1"/>
          </p:cNvCxnSpPr>
          <p:nvPr/>
        </p:nvCxnSpPr>
        <p:spPr>
          <a:xfrm flipH="1">
            <a:off x="3409277" y="3037381"/>
            <a:ext cx="914400" cy="191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Content Placeholder 2"/>
          <p:cNvSpPr txBox="1">
            <a:spLocks/>
          </p:cNvSpPr>
          <p:nvPr/>
        </p:nvSpPr>
        <p:spPr>
          <a:xfrm>
            <a:off x="345141" y="4666129"/>
            <a:ext cx="8229600" cy="762000"/>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Now, any HTML element that includes </a:t>
            </a:r>
            <a:r>
              <a:rPr lang="en-US" dirty="0">
                <a:solidFill>
                  <a:srgbClr val="C00000"/>
                </a:solidFill>
              </a:rPr>
              <a:t>class=“border”</a:t>
            </a:r>
            <a:r>
              <a:rPr lang="en-US" dirty="0"/>
              <a:t> will be 300 pixels wide.</a:t>
            </a:r>
          </a:p>
        </p:txBody>
      </p:sp>
      <p:sp>
        <p:nvSpPr>
          <p:cNvPr id="8" name="Footer Placeholder 7"/>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37347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dirty="0"/>
              <a:t>Writing CSS</a:t>
            </a:r>
          </a:p>
        </p:txBody>
      </p:sp>
      <p:sp>
        <p:nvSpPr>
          <p:cNvPr id="3" name="Content Placeholder 2"/>
          <p:cNvSpPr>
            <a:spLocks noGrp="1"/>
          </p:cNvSpPr>
          <p:nvPr>
            <p:ph sz="quarter" idx="1"/>
          </p:nvPr>
        </p:nvSpPr>
        <p:spPr>
          <a:xfrm>
            <a:off x="457200" y="1219200"/>
            <a:ext cx="8229600" cy="838200"/>
          </a:xfrm>
        </p:spPr>
        <p:txBody>
          <a:bodyPr>
            <a:normAutofit fontScale="85000" lnSpcReduction="10000"/>
          </a:bodyPr>
          <a:lstStyle/>
          <a:p>
            <a:r>
              <a:rPr lang="en-US" dirty="0"/>
              <a:t>Let’s add a border to that image that has </a:t>
            </a:r>
            <a:r>
              <a:rPr lang="en-US" dirty="0">
                <a:solidFill>
                  <a:srgbClr val="C00000"/>
                </a:solidFill>
              </a:rPr>
              <a:t>class=“bordered”</a:t>
            </a:r>
            <a:r>
              <a:rPr lang="en-US" dirty="0"/>
              <a:t>.</a:t>
            </a:r>
          </a:p>
          <a:p>
            <a:pPr lvl="1"/>
            <a:r>
              <a:rPr lang="en-US" dirty="0"/>
              <a:t>The “border” style requires some additional attributes.</a:t>
            </a:r>
          </a:p>
        </p:txBody>
      </p:sp>
      <p:sp>
        <p:nvSpPr>
          <p:cNvPr id="4" name="TextBox 3"/>
          <p:cNvSpPr txBox="1"/>
          <p:nvPr/>
        </p:nvSpPr>
        <p:spPr>
          <a:xfrm>
            <a:off x="447338" y="2418815"/>
            <a:ext cx="5029200" cy="1815882"/>
          </a:xfrm>
          <a:prstGeom prst="rect">
            <a:avLst/>
          </a:prstGeom>
          <a:noFill/>
        </p:spPr>
        <p:txBody>
          <a:bodyPr wrap="square" rtlCol="0">
            <a:spAutoFit/>
          </a:bodyPr>
          <a:lstStyle/>
          <a:p>
            <a:r>
              <a:rPr lang="en-US" sz="2800" dirty="0"/>
              <a:t>.bordered {</a:t>
            </a:r>
          </a:p>
          <a:p>
            <a:r>
              <a:rPr lang="en-US" sz="2800" dirty="0"/>
              <a:t>	width: 300px;</a:t>
            </a:r>
          </a:p>
          <a:p>
            <a:r>
              <a:rPr lang="en-US" sz="2800" dirty="0"/>
              <a:t>	</a:t>
            </a:r>
            <a:r>
              <a:rPr lang="en-US" sz="2800" dirty="0">
                <a:solidFill>
                  <a:srgbClr val="C00000"/>
                </a:solidFill>
              </a:rPr>
              <a:t>border: 3px solid #000000;</a:t>
            </a:r>
          </a:p>
          <a:p>
            <a:r>
              <a:rPr lang="en-US" sz="2800" dirty="0"/>
              <a:t>	}</a:t>
            </a:r>
          </a:p>
        </p:txBody>
      </p:sp>
      <p:sp>
        <p:nvSpPr>
          <p:cNvPr id="5" name="TextBox 4"/>
          <p:cNvSpPr txBox="1"/>
          <p:nvPr/>
        </p:nvSpPr>
        <p:spPr>
          <a:xfrm>
            <a:off x="589876" y="4672312"/>
            <a:ext cx="2057400" cy="830997"/>
          </a:xfrm>
          <a:prstGeom prst="rect">
            <a:avLst/>
          </a:prstGeom>
          <a:solidFill>
            <a:schemeClr val="bg1">
              <a:lumMod val="95000"/>
            </a:schemeClr>
          </a:solidFill>
        </p:spPr>
        <p:txBody>
          <a:bodyPr wrap="square" rtlCol="0">
            <a:spAutoFit/>
          </a:bodyPr>
          <a:lstStyle/>
          <a:p>
            <a:r>
              <a:rPr lang="en-US" sz="1600" dirty="0">
                <a:solidFill>
                  <a:schemeClr val="tx2">
                    <a:lumMod val="60000"/>
                    <a:lumOff val="40000"/>
                  </a:schemeClr>
                </a:solidFill>
              </a:rPr>
              <a:t>Tells the browser “I want a border around this element.”</a:t>
            </a:r>
          </a:p>
        </p:txBody>
      </p:sp>
      <p:sp>
        <p:nvSpPr>
          <p:cNvPr id="6" name="TextBox 5"/>
          <p:cNvSpPr txBox="1"/>
          <p:nvPr/>
        </p:nvSpPr>
        <p:spPr>
          <a:xfrm>
            <a:off x="2448260" y="5457141"/>
            <a:ext cx="1295400" cy="830997"/>
          </a:xfrm>
          <a:prstGeom prst="rect">
            <a:avLst/>
          </a:prstGeom>
          <a:solidFill>
            <a:schemeClr val="bg1">
              <a:lumMod val="95000"/>
            </a:schemeClr>
          </a:solidFill>
        </p:spPr>
        <p:txBody>
          <a:bodyPr wrap="square" rtlCol="0">
            <a:spAutoFit/>
          </a:bodyPr>
          <a:lstStyle/>
          <a:p>
            <a:r>
              <a:rPr lang="en-US" sz="1600" dirty="0">
                <a:solidFill>
                  <a:schemeClr val="tx2">
                    <a:lumMod val="60000"/>
                    <a:lumOff val="40000"/>
                  </a:schemeClr>
                </a:solidFill>
              </a:rPr>
              <a:t>The border should be 3 pixels wide.</a:t>
            </a:r>
          </a:p>
        </p:txBody>
      </p:sp>
      <p:sp>
        <p:nvSpPr>
          <p:cNvPr id="7" name="TextBox 6"/>
          <p:cNvSpPr txBox="1"/>
          <p:nvPr/>
        </p:nvSpPr>
        <p:spPr>
          <a:xfrm>
            <a:off x="4018876" y="4573282"/>
            <a:ext cx="1676399" cy="1231106"/>
          </a:xfrm>
          <a:prstGeom prst="rect">
            <a:avLst/>
          </a:prstGeom>
          <a:solidFill>
            <a:schemeClr val="bg1">
              <a:lumMod val="95000"/>
            </a:schemeClr>
          </a:solidFill>
        </p:spPr>
        <p:txBody>
          <a:bodyPr wrap="square" rtlCol="0">
            <a:spAutoFit/>
          </a:bodyPr>
          <a:lstStyle/>
          <a:p>
            <a:r>
              <a:rPr lang="en-US" sz="1600" dirty="0">
                <a:solidFill>
                  <a:schemeClr val="tx2">
                    <a:lumMod val="60000"/>
                    <a:lumOff val="40000"/>
                  </a:schemeClr>
                </a:solidFill>
              </a:rPr>
              <a:t>The border should be solid. </a:t>
            </a:r>
            <a:r>
              <a:rPr lang="en-US" sz="1400" dirty="0">
                <a:solidFill>
                  <a:schemeClr val="tx2">
                    <a:lumMod val="60000"/>
                    <a:lumOff val="40000"/>
                  </a:schemeClr>
                </a:solidFill>
              </a:rPr>
              <a:t>(Other possible values include dotted and dashed.)</a:t>
            </a:r>
          </a:p>
        </p:txBody>
      </p:sp>
      <p:sp>
        <p:nvSpPr>
          <p:cNvPr id="8" name="TextBox 7"/>
          <p:cNvSpPr txBox="1"/>
          <p:nvPr/>
        </p:nvSpPr>
        <p:spPr>
          <a:xfrm>
            <a:off x="6212539" y="4701601"/>
            <a:ext cx="1752600" cy="1077218"/>
          </a:xfrm>
          <a:prstGeom prst="rect">
            <a:avLst/>
          </a:prstGeom>
          <a:solidFill>
            <a:schemeClr val="bg1">
              <a:lumMod val="95000"/>
            </a:schemeClr>
          </a:solidFill>
        </p:spPr>
        <p:txBody>
          <a:bodyPr wrap="square" rtlCol="0">
            <a:spAutoFit/>
          </a:bodyPr>
          <a:lstStyle/>
          <a:p>
            <a:r>
              <a:rPr lang="en-US" sz="1600" dirty="0">
                <a:solidFill>
                  <a:schemeClr val="tx2">
                    <a:lumMod val="60000"/>
                    <a:lumOff val="40000"/>
                  </a:schemeClr>
                </a:solidFill>
              </a:rPr>
              <a:t>The border should be black (defined by hexadecimal color code).</a:t>
            </a:r>
          </a:p>
        </p:txBody>
      </p:sp>
      <p:cxnSp>
        <p:nvCxnSpPr>
          <p:cNvPr id="11" name="Straight Arrow Connector 10"/>
          <p:cNvCxnSpPr/>
          <p:nvPr/>
        </p:nvCxnSpPr>
        <p:spPr>
          <a:xfrm flipH="1" flipV="1">
            <a:off x="1656676" y="3720675"/>
            <a:ext cx="228600" cy="9516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2799676" y="3834112"/>
            <a:ext cx="152400" cy="1524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3714076" y="3720675"/>
            <a:ext cx="762000" cy="7992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5181600" y="3720675"/>
            <a:ext cx="1275676" cy="980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Footer Placeholder 1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2062942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idx="1"/>
          </p:nvPr>
        </p:nvSpPr>
        <p:spPr/>
        <p:txBody>
          <a:bodyPr/>
          <a:lstStyle/>
          <a:p>
            <a:endParaRPr lang="en-US" dirty="0"/>
          </a:p>
        </p:txBody>
      </p:sp>
      <p:pic>
        <p:nvPicPr>
          <p:cNvPr id="1026" name="Picture 2" descr="C:\Users\admin\Desktop\html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49" y="244474"/>
            <a:ext cx="8899502" cy="6537325"/>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2421982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a:t>Using Colors in CSS</a:t>
            </a:r>
          </a:p>
        </p:txBody>
      </p:sp>
      <p:sp>
        <p:nvSpPr>
          <p:cNvPr id="3" name="Content Placeholder 2"/>
          <p:cNvSpPr>
            <a:spLocks noGrp="1"/>
          </p:cNvSpPr>
          <p:nvPr>
            <p:ph sz="quarter" idx="1"/>
          </p:nvPr>
        </p:nvSpPr>
        <p:spPr>
          <a:xfrm>
            <a:off x="457200" y="1219200"/>
            <a:ext cx="8229600" cy="1600200"/>
          </a:xfrm>
        </p:spPr>
        <p:txBody>
          <a:bodyPr>
            <a:normAutofit fontScale="85000" lnSpcReduction="10000"/>
          </a:bodyPr>
          <a:lstStyle/>
          <a:p>
            <a:r>
              <a:rPr lang="en-US" dirty="0"/>
              <a:t>Though there are standard color names that are supported by all browsers (i.e. green, red, yellow, etc.), colors are often declared in CSS using hexadecimal color codes.</a:t>
            </a:r>
          </a:p>
          <a:p>
            <a:r>
              <a:rPr lang="en-US" dirty="0"/>
              <a:t>How can I find the hex color code?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819400"/>
            <a:ext cx="3688575"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Oval 3"/>
          <p:cNvSpPr/>
          <p:nvPr/>
        </p:nvSpPr>
        <p:spPr>
          <a:xfrm>
            <a:off x="2667000" y="5029200"/>
            <a:ext cx="8382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66078" y="5456231"/>
            <a:ext cx="3657600" cy="584775"/>
          </a:xfrm>
          <a:prstGeom prst="rect">
            <a:avLst/>
          </a:prstGeom>
          <a:solidFill>
            <a:schemeClr val="bg1">
              <a:lumMod val="95000"/>
            </a:schemeClr>
          </a:solidFill>
        </p:spPr>
        <p:txBody>
          <a:bodyPr wrap="square" rtlCol="0">
            <a:spAutoFit/>
          </a:bodyPr>
          <a:lstStyle/>
          <a:p>
            <a:r>
              <a:rPr lang="en-US" sz="1600" dirty="0">
                <a:solidFill>
                  <a:schemeClr val="tx2">
                    <a:lumMod val="60000"/>
                    <a:lumOff val="40000"/>
                  </a:schemeClr>
                </a:solidFill>
              </a:rPr>
              <a:t>Color picker tool in Photoshop/image editing software.</a:t>
            </a:r>
          </a:p>
        </p:txBody>
      </p:sp>
      <p:sp>
        <p:nvSpPr>
          <p:cNvPr id="6" name="TextBox 5"/>
          <p:cNvSpPr txBox="1"/>
          <p:nvPr/>
        </p:nvSpPr>
        <p:spPr>
          <a:xfrm>
            <a:off x="4495800" y="3048000"/>
            <a:ext cx="4468146" cy="584775"/>
          </a:xfrm>
          <a:prstGeom prst="rect">
            <a:avLst/>
          </a:prstGeom>
          <a:solidFill>
            <a:schemeClr val="bg1">
              <a:lumMod val="95000"/>
            </a:schemeClr>
          </a:solidFill>
        </p:spPr>
        <p:txBody>
          <a:bodyPr wrap="none" rtlCol="0">
            <a:spAutoFit/>
          </a:bodyPr>
          <a:lstStyle/>
          <a:p>
            <a:r>
              <a:rPr lang="en-US" sz="1600" dirty="0">
                <a:solidFill>
                  <a:schemeClr val="tx2">
                    <a:lumMod val="60000"/>
                    <a:lumOff val="40000"/>
                  </a:schemeClr>
                </a:solidFill>
              </a:rPr>
              <a:t>Online tools:</a:t>
            </a:r>
          </a:p>
          <a:p>
            <a:r>
              <a:rPr lang="en-US" sz="1600" dirty="0">
                <a:solidFill>
                  <a:schemeClr val="tx2">
                    <a:lumMod val="60000"/>
                    <a:lumOff val="40000"/>
                  </a:schemeClr>
                </a:solidFill>
                <a:hlinkClick r:id="rId3"/>
              </a:rPr>
              <a:t>http://www.w3schools.com/tags/ref_colorpicker.asp</a:t>
            </a:r>
            <a:endParaRPr lang="en-US" sz="1600" dirty="0">
              <a:solidFill>
                <a:schemeClr val="tx2">
                  <a:lumMod val="60000"/>
                  <a:lumOff val="40000"/>
                </a:schemeClr>
              </a:solidFill>
            </a:endParaRPr>
          </a:p>
        </p:txBody>
      </p:sp>
      <p:sp>
        <p:nvSpPr>
          <p:cNvPr id="7" name="TextBox 6"/>
          <p:cNvSpPr txBox="1"/>
          <p:nvPr/>
        </p:nvSpPr>
        <p:spPr>
          <a:xfrm>
            <a:off x="4495800" y="4101801"/>
            <a:ext cx="3479350" cy="646331"/>
          </a:xfrm>
          <a:prstGeom prst="rect">
            <a:avLst/>
          </a:prstGeom>
          <a:solidFill>
            <a:schemeClr val="bg1">
              <a:lumMod val="95000"/>
            </a:schemeClr>
          </a:solidFill>
        </p:spPr>
        <p:txBody>
          <a:bodyPr wrap="none" rtlCol="0">
            <a:spAutoFit/>
          </a:bodyPr>
          <a:lstStyle/>
          <a:p>
            <a:r>
              <a:rPr lang="en-US" dirty="0">
                <a:solidFill>
                  <a:schemeClr val="tx2">
                    <a:lumMod val="60000"/>
                    <a:lumOff val="40000"/>
                  </a:schemeClr>
                </a:solidFill>
              </a:rPr>
              <a:t>Official UVU web colors:</a:t>
            </a:r>
          </a:p>
          <a:p>
            <a:r>
              <a:rPr lang="en-US" dirty="0">
                <a:solidFill>
                  <a:schemeClr val="tx2">
                    <a:lumMod val="60000"/>
                    <a:lumOff val="40000"/>
                  </a:schemeClr>
                </a:solidFill>
                <a:hlinkClick r:id="rId4"/>
              </a:rPr>
              <a:t>http://www.uvu.edu/web/standards/</a:t>
            </a:r>
            <a:endParaRPr lang="en-US" dirty="0">
              <a:solidFill>
                <a:schemeClr val="tx2">
                  <a:lumMod val="60000"/>
                  <a:lumOff val="40000"/>
                </a:schemeClr>
              </a:solidFill>
            </a:endParaRPr>
          </a:p>
        </p:txBody>
      </p:sp>
      <p:sp>
        <p:nvSpPr>
          <p:cNvPr id="9" name="Footer Placeholder 8"/>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1521383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a:t>Writing CSS</a:t>
            </a:r>
          </a:p>
        </p:txBody>
      </p:sp>
      <p:sp>
        <p:nvSpPr>
          <p:cNvPr id="3" name="Content Placeholder 2"/>
          <p:cNvSpPr>
            <a:spLocks noGrp="1"/>
          </p:cNvSpPr>
          <p:nvPr>
            <p:ph sz="quarter" idx="1"/>
          </p:nvPr>
        </p:nvSpPr>
        <p:spPr>
          <a:xfrm>
            <a:off x="457200" y="1219200"/>
            <a:ext cx="8229600" cy="1066800"/>
          </a:xfrm>
        </p:spPr>
        <p:txBody>
          <a:bodyPr/>
          <a:lstStyle/>
          <a:p>
            <a:r>
              <a:rPr lang="en-US" dirty="0"/>
              <a:t>We want the image to be on the right side of the page, so we need to add a “float” to the class styles:</a:t>
            </a:r>
          </a:p>
        </p:txBody>
      </p:sp>
      <p:sp>
        <p:nvSpPr>
          <p:cNvPr id="4" name="TextBox 3"/>
          <p:cNvSpPr txBox="1"/>
          <p:nvPr/>
        </p:nvSpPr>
        <p:spPr>
          <a:xfrm>
            <a:off x="457200" y="2286000"/>
            <a:ext cx="8229600" cy="2246769"/>
          </a:xfrm>
          <a:prstGeom prst="rect">
            <a:avLst/>
          </a:prstGeom>
          <a:noFill/>
        </p:spPr>
        <p:txBody>
          <a:bodyPr wrap="square" rtlCol="0">
            <a:spAutoFit/>
          </a:bodyPr>
          <a:lstStyle/>
          <a:p>
            <a:r>
              <a:rPr lang="en-US" sz="2800" dirty="0"/>
              <a:t>.bordered {</a:t>
            </a:r>
          </a:p>
          <a:p>
            <a:r>
              <a:rPr lang="en-US" sz="2800" dirty="0"/>
              <a:t>	width: 300px;</a:t>
            </a:r>
          </a:p>
          <a:p>
            <a:r>
              <a:rPr lang="en-US" sz="2800" dirty="0"/>
              <a:t>	border: 1px solid #000;</a:t>
            </a:r>
          </a:p>
          <a:p>
            <a:r>
              <a:rPr lang="en-US" sz="2800" dirty="0"/>
              <a:t>	</a:t>
            </a:r>
            <a:r>
              <a:rPr lang="en-US" sz="2800" dirty="0">
                <a:solidFill>
                  <a:srgbClr val="C00000"/>
                </a:solidFill>
              </a:rPr>
              <a:t>float: right;</a:t>
            </a:r>
          </a:p>
          <a:p>
            <a:r>
              <a:rPr lang="en-US" sz="2800" dirty="0"/>
              <a:t>	}</a:t>
            </a:r>
          </a:p>
        </p:txBody>
      </p:sp>
      <p:sp>
        <p:nvSpPr>
          <p:cNvPr id="5" name="TextBox 4"/>
          <p:cNvSpPr txBox="1"/>
          <p:nvPr/>
        </p:nvSpPr>
        <p:spPr>
          <a:xfrm>
            <a:off x="3733800" y="4724400"/>
            <a:ext cx="3276600" cy="923330"/>
          </a:xfrm>
          <a:prstGeom prst="rect">
            <a:avLst/>
          </a:prstGeom>
          <a:solidFill>
            <a:schemeClr val="bg1">
              <a:lumMod val="95000"/>
            </a:schemeClr>
          </a:solidFill>
        </p:spPr>
        <p:txBody>
          <a:bodyPr wrap="square" rtlCol="0">
            <a:spAutoFit/>
          </a:bodyPr>
          <a:lstStyle/>
          <a:p>
            <a:r>
              <a:rPr lang="en-US" dirty="0">
                <a:solidFill>
                  <a:schemeClr val="tx2">
                    <a:lumMod val="60000"/>
                    <a:lumOff val="40000"/>
                  </a:schemeClr>
                </a:solidFill>
              </a:rPr>
              <a:t>We could also align the element to the left side of the page using “float: left;”.</a:t>
            </a:r>
          </a:p>
        </p:txBody>
      </p:sp>
      <p:cxnSp>
        <p:nvCxnSpPr>
          <p:cNvPr id="7" name="Straight Arrow Connector 6"/>
          <p:cNvCxnSpPr>
            <a:stCxn id="5" idx="1"/>
          </p:cNvCxnSpPr>
          <p:nvPr/>
        </p:nvCxnSpPr>
        <p:spPr>
          <a:xfrm flipH="1" flipV="1">
            <a:off x="2667000" y="4038600"/>
            <a:ext cx="1066800" cy="1147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2389176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a:t>Writing CSS</a:t>
            </a:r>
          </a:p>
        </p:txBody>
      </p:sp>
      <p:sp>
        <p:nvSpPr>
          <p:cNvPr id="3" name="Content Placeholder 2"/>
          <p:cNvSpPr>
            <a:spLocks noGrp="1"/>
          </p:cNvSpPr>
          <p:nvPr>
            <p:ph sz="quarter" idx="1"/>
          </p:nvPr>
        </p:nvSpPr>
        <p:spPr>
          <a:xfrm>
            <a:off x="457200" y="1219200"/>
            <a:ext cx="8229600" cy="2057400"/>
          </a:xfrm>
        </p:spPr>
        <p:txBody>
          <a:bodyPr/>
          <a:lstStyle/>
          <a:p>
            <a:r>
              <a:rPr lang="en-US" dirty="0"/>
              <a:t>Next, let’s write some styles to apply to our paragraphs. First, we’ll create styles for the ID called “introduction.”</a:t>
            </a:r>
          </a:p>
          <a:p>
            <a:r>
              <a:rPr lang="en-US" dirty="0"/>
              <a:t>We want this paragraph to stand out from the rest, so </a:t>
            </a:r>
            <a:r>
              <a:rPr lang="en-US"/>
              <a:t>we’ll make the </a:t>
            </a:r>
            <a:r>
              <a:rPr lang="en-US" dirty="0"/>
              <a:t>font size bigger and change the color.</a:t>
            </a:r>
          </a:p>
        </p:txBody>
      </p:sp>
      <p:sp>
        <p:nvSpPr>
          <p:cNvPr id="4" name="TextBox 3"/>
          <p:cNvSpPr txBox="1"/>
          <p:nvPr/>
        </p:nvSpPr>
        <p:spPr>
          <a:xfrm>
            <a:off x="457200" y="4150743"/>
            <a:ext cx="8229600" cy="1815882"/>
          </a:xfrm>
          <a:prstGeom prst="rect">
            <a:avLst/>
          </a:prstGeom>
          <a:noFill/>
        </p:spPr>
        <p:txBody>
          <a:bodyPr wrap="square" rtlCol="0">
            <a:spAutoFit/>
          </a:bodyPr>
          <a:lstStyle/>
          <a:p>
            <a:r>
              <a:rPr lang="en-US" sz="2800" dirty="0">
                <a:solidFill>
                  <a:srgbClr val="C00000"/>
                </a:solidFill>
              </a:rPr>
              <a:t>#introduction {</a:t>
            </a:r>
          </a:p>
          <a:p>
            <a:r>
              <a:rPr lang="en-US" sz="2800" dirty="0">
                <a:solidFill>
                  <a:srgbClr val="C00000"/>
                </a:solidFill>
              </a:rPr>
              <a:t>	font-size: 20px;</a:t>
            </a:r>
          </a:p>
          <a:p>
            <a:r>
              <a:rPr lang="en-US" sz="2800" dirty="0">
                <a:solidFill>
                  <a:srgbClr val="C00000"/>
                </a:solidFill>
              </a:rPr>
              <a:t>	color: #4d7123;</a:t>
            </a:r>
          </a:p>
          <a:p>
            <a:r>
              <a:rPr lang="en-US" sz="2800" dirty="0">
                <a:solidFill>
                  <a:srgbClr val="C00000"/>
                </a:solidFill>
              </a:rPr>
              <a:t>	}</a:t>
            </a:r>
          </a:p>
        </p:txBody>
      </p:sp>
      <p:sp>
        <p:nvSpPr>
          <p:cNvPr id="5" name="Footer Placeholder 4"/>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3185807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a:t>Writing CSS</a:t>
            </a:r>
          </a:p>
        </p:txBody>
      </p:sp>
      <p:sp>
        <p:nvSpPr>
          <p:cNvPr id="3" name="Content Placeholder 2"/>
          <p:cNvSpPr>
            <a:spLocks noGrp="1"/>
          </p:cNvSpPr>
          <p:nvPr>
            <p:ph sz="quarter" idx="1"/>
          </p:nvPr>
        </p:nvSpPr>
        <p:spPr>
          <a:xfrm>
            <a:off x="457200" y="1219200"/>
            <a:ext cx="8229600" cy="1371600"/>
          </a:xfrm>
        </p:spPr>
        <p:txBody>
          <a:bodyPr/>
          <a:lstStyle/>
          <a:p>
            <a:r>
              <a:rPr lang="en-US" dirty="0"/>
              <a:t>We want a few paragraphs to have some additional emphasis, so let’s write an additional class for those styles:</a:t>
            </a:r>
          </a:p>
        </p:txBody>
      </p:sp>
      <p:sp>
        <p:nvSpPr>
          <p:cNvPr id="4" name="TextBox 3"/>
          <p:cNvSpPr txBox="1"/>
          <p:nvPr/>
        </p:nvSpPr>
        <p:spPr>
          <a:xfrm>
            <a:off x="609600" y="2667000"/>
            <a:ext cx="3733800" cy="1815882"/>
          </a:xfrm>
          <a:prstGeom prst="rect">
            <a:avLst/>
          </a:prstGeom>
          <a:noFill/>
        </p:spPr>
        <p:txBody>
          <a:bodyPr wrap="square" rtlCol="0">
            <a:spAutoFit/>
          </a:bodyPr>
          <a:lstStyle/>
          <a:p>
            <a:r>
              <a:rPr lang="en-US" sz="2800" dirty="0">
                <a:solidFill>
                  <a:srgbClr val="C00000"/>
                </a:solidFill>
              </a:rPr>
              <a:t>.emphasis {</a:t>
            </a:r>
          </a:p>
          <a:p>
            <a:r>
              <a:rPr lang="en-US" sz="2800" dirty="0">
                <a:solidFill>
                  <a:srgbClr val="C00000"/>
                </a:solidFill>
              </a:rPr>
              <a:t>	font-style: italic;</a:t>
            </a:r>
          </a:p>
          <a:p>
            <a:r>
              <a:rPr lang="en-US" sz="2800" dirty="0">
                <a:solidFill>
                  <a:srgbClr val="C00000"/>
                </a:solidFill>
              </a:rPr>
              <a:t>	font-weight: bold;</a:t>
            </a:r>
          </a:p>
          <a:p>
            <a:r>
              <a:rPr lang="en-US" sz="2800" dirty="0">
                <a:solidFill>
                  <a:srgbClr val="C00000"/>
                </a:solidFill>
              </a:rPr>
              <a:t>	}</a:t>
            </a:r>
          </a:p>
        </p:txBody>
      </p:sp>
      <p:sp>
        <p:nvSpPr>
          <p:cNvPr id="5" name="TextBox 4"/>
          <p:cNvSpPr txBox="1"/>
          <p:nvPr/>
        </p:nvSpPr>
        <p:spPr>
          <a:xfrm>
            <a:off x="4800600" y="2362200"/>
            <a:ext cx="2514600" cy="830997"/>
          </a:xfrm>
          <a:prstGeom prst="rect">
            <a:avLst/>
          </a:prstGeom>
          <a:solidFill>
            <a:schemeClr val="bg1">
              <a:lumMod val="95000"/>
            </a:schemeClr>
          </a:solidFill>
        </p:spPr>
        <p:txBody>
          <a:bodyPr wrap="square" rtlCol="0">
            <a:spAutoFit/>
          </a:bodyPr>
          <a:lstStyle/>
          <a:p>
            <a:r>
              <a:rPr lang="en-US" sz="1600" dirty="0">
                <a:solidFill>
                  <a:schemeClr val="tx2">
                    <a:lumMod val="60000"/>
                    <a:lumOff val="40000"/>
                  </a:schemeClr>
                </a:solidFill>
              </a:rPr>
              <a:t>Other font-style options include “underline,” and “normal.”</a:t>
            </a:r>
          </a:p>
        </p:txBody>
      </p:sp>
      <p:sp>
        <p:nvSpPr>
          <p:cNvPr id="6" name="TextBox 5"/>
          <p:cNvSpPr txBox="1"/>
          <p:nvPr/>
        </p:nvSpPr>
        <p:spPr>
          <a:xfrm>
            <a:off x="4800600" y="3574941"/>
            <a:ext cx="2770931" cy="830997"/>
          </a:xfrm>
          <a:prstGeom prst="rect">
            <a:avLst/>
          </a:prstGeom>
          <a:solidFill>
            <a:schemeClr val="bg1">
              <a:lumMod val="95000"/>
            </a:schemeClr>
          </a:solidFill>
        </p:spPr>
        <p:txBody>
          <a:bodyPr wrap="square" rtlCol="0">
            <a:spAutoFit/>
          </a:bodyPr>
          <a:lstStyle/>
          <a:p>
            <a:r>
              <a:rPr lang="en-US" sz="1600" dirty="0">
                <a:solidFill>
                  <a:schemeClr val="tx2">
                    <a:lumMod val="60000"/>
                    <a:lumOff val="40000"/>
                  </a:schemeClr>
                </a:solidFill>
              </a:rPr>
              <a:t>Other font-weight options include “normal,” “lighter,” or numerical values.</a:t>
            </a:r>
          </a:p>
        </p:txBody>
      </p:sp>
      <p:cxnSp>
        <p:nvCxnSpPr>
          <p:cNvPr id="8" name="Straight Arrow Connector 7"/>
          <p:cNvCxnSpPr/>
          <p:nvPr/>
        </p:nvCxnSpPr>
        <p:spPr>
          <a:xfrm flipH="1">
            <a:off x="3962400" y="2590800"/>
            <a:ext cx="838200" cy="6023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038600" y="3886200"/>
            <a:ext cx="7620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3524148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p:spPr>
        <p:txBody>
          <a:bodyPr/>
          <a:lstStyle/>
          <a:p>
            <a:r>
              <a:rPr lang="en-US" dirty="0"/>
              <a:t>Writing CSS</a:t>
            </a:r>
          </a:p>
        </p:txBody>
      </p:sp>
      <p:sp>
        <p:nvSpPr>
          <p:cNvPr id="3" name="Content Placeholder 2"/>
          <p:cNvSpPr>
            <a:spLocks noGrp="1"/>
          </p:cNvSpPr>
          <p:nvPr>
            <p:ph sz="quarter" idx="1"/>
          </p:nvPr>
        </p:nvSpPr>
        <p:spPr>
          <a:xfrm>
            <a:off x="457200" y="1219200"/>
            <a:ext cx="8229600" cy="1752600"/>
          </a:xfrm>
        </p:spPr>
        <p:txBody>
          <a:bodyPr/>
          <a:lstStyle/>
          <a:p>
            <a:r>
              <a:rPr lang="en-US" dirty="0"/>
              <a:t>We can also apply CSS styles to HTML elements without using classes and IDs. These will apply to any HTML element of that type, unless they are overwritten by classes or IDs.</a:t>
            </a:r>
          </a:p>
        </p:txBody>
      </p:sp>
      <p:sp>
        <p:nvSpPr>
          <p:cNvPr id="4" name="TextBox 3"/>
          <p:cNvSpPr txBox="1"/>
          <p:nvPr/>
        </p:nvSpPr>
        <p:spPr>
          <a:xfrm>
            <a:off x="533400" y="3117502"/>
            <a:ext cx="5314725" cy="1384995"/>
          </a:xfrm>
          <a:prstGeom prst="rect">
            <a:avLst/>
          </a:prstGeom>
          <a:noFill/>
        </p:spPr>
        <p:txBody>
          <a:bodyPr wrap="none" rtlCol="0">
            <a:spAutoFit/>
          </a:bodyPr>
          <a:lstStyle/>
          <a:p>
            <a:r>
              <a:rPr lang="en-US" sz="2800" dirty="0">
                <a:solidFill>
                  <a:srgbClr val="C00000"/>
                </a:solidFill>
              </a:rPr>
              <a:t>h1 {</a:t>
            </a:r>
          </a:p>
          <a:p>
            <a:r>
              <a:rPr lang="en-US" sz="2800" dirty="0">
                <a:solidFill>
                  <a:srgbClr val="C00000"/>
                </a:solidFill>
              </a:rPr>
              <a:t>	font-family: “Arial”, sans-serif;</a:t>
            </a:r>
          </a:p>
          <a:p>
            <a:pPr lvl="1"/>
            <a:r>
              <a:rPr lang="en-US" sz="2800" dirty="0">
                <a:solidFill>
                  <a:srgbClr val="C00000"/>
                </a:solidFill>
              </a:rPr>
              <a:t>}</a:t>
            </a:r>
          </a:p>
        </p:txBody>
      </p:sp>
      <p:sp>
        <p:nvSpPr>
          <p:cNvPr id="5" name="TextBox 4"/>
          <p:cNvSpPr txBox="1"/>
          <p:nvPr/>
        </p:nvSpPr>
        <p:spPr>
          <a:xfrm>
            <a:off x="1905000" y="5105400"/>
            <a:ext cx="2667000" cy="830997"/>
          </a:xfrm>
          <a:prstGeom prst="rect">
            <a:avLst/>
          </a:prstGeom>
          <a:solidFill>
            <a:schemeClr val="bg1">
              <a:lumMod val="95000"/>
            </a:schemeClr>
          </a:solidFill>
        </p:spPr>
        <p:txBody>
          <a:bodyPr wrap="square" rtlCol="0">
            <a:spAutoFit/>
          </a:bodyPr>
          <a:lstStyle/>
          <a:p>
            <a:r>
              <a:rPr lang="en-US" sz="1600" dirty="0">
                <a:solidFill>
                  <a:schemeClr val="tx2">
                    <a:lumMod val="60000"/>
                    <a:lumOff val="40000"/>
                  </a:schemeClr>
                </a:solidFill>
              </a:rPr>
              <a:t>Any &lt;h1&gt; tag on the page will be in Arial unless the &lt;h1&gt; has a </a:t>
            </a:r>
            <a:r>
              <a:rPr lang="en-US" sz="1600">
                <a:solidFill>
                  <a:schemeClr val="tx2">
                    <a:lumMod val="60000"/>
                    <a:lumOff val="40000"/>
                  </a:schemeClr>
                </a:solidFill>
              </a:rPr>
              <a:t>class that overwrites </a:t>
            </a:r>
            <a:r>
              <a:rPr lang="en-US" sz="1600" dirty="0">
                <a:solidFill>
                  <a:schemeClr val="tx2">
                    <a:lumMod val="60000"/>
                    <a:lumOff val="40000"/>
                  </a:schemeClr>
                </a:solidFill>
              </a:rPr>
              <a:t>it.</a:t>
            </a:r>
          </a:p>
        </p:txBody>
      </p:sp>
      <p:cxnSp>
        <p:nvCxnSpPr>
          <p:cNvPr id="7" name="Straight Arrow Connector 6"/>
          <p:cNvCxnSpPr/>
          <p:nvPr/>
        </p:nvCxnSpPr>
        <p:spPr>
          <a:xfrm flipH="1" flipV="1">
            <a:off x="914400" y="3581400"/>
            <a:ext cx="11430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522800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lstStyle/>
          <a:p>
            <a:r>
              <a:rPr lang="en-US" dirty="0"/>
              <a:t>Using Fonts in CSS</a:t>
            </a:r>
          </a:p>
        </p:txBody>
      </p:sp>
      <p:sp>
        <p:nvSpPr>
          <p:cNvPr id="3" name="Content Placeholder 2"/>
          <p:cNvSpPr>
            <a:spLocks noGrp="1"/>
          </p:cNvSpPr>
          <p:nvPr>
            <p:ph sz="quarter" idx="1"/>
          </p:nvPr>
        </p:nvSpPr>
        <p:spPr/>
        <p:txBody>
          <a:bodyPr>
            <a:normAutofit fontScale="77500" lnSpcReduction="20000"/>
          </a:bodyPr>
          <a:lstStyle/>
          <a:p>
            <a:r>
              <a:rPr lang="en-US" dirty="0"/>
              <a:t>Because every computer has a different set of fonts installed by default, we can’t know for sure if our visitors will have a certain font on their computer. </a:t>
            </a:r>
          </a:p>
          <a:p>
            <a:pPr lvl="1"/>
            <a:r>
              <a:rPr lang="en-US" dirty="0"/>
              <a:t>If we design our site using a certain font, and a visitor doesn’t have that font installed, our site will not look as we intended it to.</a:t>
            </a:r>
          </a:p>
          <a:p>
            <a:r>
              <a:rPr lang="en-US" dirty="0"/>
              <a:t>Luckily, there is a set of “web safe” fonts that most computers have. Choosing from these fonts will make our site look (almost) the same on any computer.</a:t>
            </a:r>
          </a:p>
          <a:p>
            <a:r>
              <a:rPr lang="en-US" dirty="0"/>
              <a:t>Web safe fonts include: Times New Roman, Georgia, Arial, Tahoma, Verdana. More info: </a:t>
            </a:r>
            <a:r>
              <a:rPr lang="en-US" dirty="0">
                <a:hlinkClick r:id="rId2"/>
              </a:rPr>
              <a:t>http://www.w3schools.com/cssref/css_websafe_fonts.asp</a:t>
            </a:r>
            <a:endParaRPr lang="en-US" dirty="0"/>
          </a:p>
          <a:p>
            <a:pPr lvl="1"/>
            <a:r>
              <a:rPr lang="en-US" dirty="0"/>
              <a:t>In CSS, the font-family style often includes a list of a few fonts, so that there is a “fallback” option in case the font we specify first isn’t available.</a:t>
            </a:r>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4147375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dirty="0"/>
              <a:t>Writing CSS</a:t>
            </a:r>
          </a:p>
        </p:txBody>
      </p:sp>
      <p:sp>
        <p:nvSpPr>
          <p:cNvPr id="3" name="Content Placeholder 2"/>
          <p:cNvSpPr>
            <a:spLocks noGrp="1"/>
          </p:cNvSpPr>
          <p:nvPr>
            <p:ph sz="quarter" idx="1"/>
          </p:nvPr>
        </p:nvSpPr>
        <p:spPr>
          <a:xfrm>
            <a:off x="457200" y="1219200"/>
            <a:ext cx="8229600" cy="1524000"/>
          </a:xfrm>
        </p:spPr>
        <p:txBody>
          <a:bodyPr/>
          <a:lstStyle/>
          <a:p>
            <a:r>
              <a:rPr lang="en-US" dirty="0"/>
              <a:t>We may want the same styles to apply to more than one element in our site. Combining our styles can help us do this so that we don’t have to duplicate our CSS code:</a:t>
            </a:r>
          </a:p>
        </p:txBody>
      </p:sp>
      <p:sp>
        <p:nvSpPr>
          <p:cNvPr id="4" name="TextBox 3"/>
          <p:cNvSpPr txBox="1"/>
          <p:nvPr/>
        </p:nvSpPr>
        <p:spPr>
          <a:xfrm>
            <a:off x="685799" y="3962400"/>
            <a:ext cx="5414111" cy="1384995"/>
          </a:xfrm>
          <a:prstGeom prst="rect">
            <a:avLst/>
          </a:prstGeom>
          <a:noFill/>
        </p:spPr>
        <p:txBody>
          <a:bodyPr wrap="none" rtlCol="0">
            <a:spAutoFit/>
          </a:bodyPr>
          <a:lstStyle/>
          <a:p>
            <a:r>
              <a:rPr lang="en-US" sz="2800" dirty="0"/>
              <a:t>h1</a:t>
            </a:r>
            <a:r>
              <a:rPr lang="en-US" sz="2800" dirty="0">
                <a:solidFill>
                  <a:srgbClr val="C00000"/>
                </a:solidFill>
              </a:rPr>
              <a:t>, h2 </a:t>
            </a:r>
            <a:r>
              <a:rPr lang="en-US" sz="2800" dirty="0"/>
              <a:t>{</a:t>
            </a:r>
          </a:p>
          <a:p>
            <a:r>
              <a:rPr lang="en-US" sz="2800" dirty="0"/>
              <a:t>	font-family:  “Arial”, sans-serif;</a:t>
            </a:r>
          </a:p>
          <a:p>
            <a:r>
              <a:rPr lang="en-US" sz="2800" dirty="0"/>
              <a:t>	}</a:t>
            </a:r>
          </a:p>
        </p:txBody>
      </p:sp>
      <p:sp>
        <p:nvSpPr>
          <p:cNvPr id="7" name="TextBox 6"/>
          <p:cNvSpPr txBox="1"/>
          <p:nvPr/>
        </p:nvSpPr>
        <p:spPr>
          <a:xfrm>
            <a:off x="2514600" y="2904904"/>
            <a:ext cx="2895600" cy="1077218"/>
          </a:xfrm>
          <a:prstGeom prst="rect">
            <a:avLst/>
          </a:prstGeom>
          <a:solidFill>
            <a:schemeClr val="bg1">
              <a:lumMod val="95000"/>
            </a:schemeClr>
          </a:solidFill>
        </p:spPr>
        <p:txBody>
          <a:bodyPr wrap="square" rtlCol="0">
            <a:spAutoFit/>
          </a:bodyPr>
          <a:lstStyle/>
          <a:p>
            <a:r>
              <a:rPr lang="en-US" sz="1600" dirty="0">
                <a:solidFill>
                  <a:schemeClr val="tx2">
                    <a:lumMod val="60000"/>
                    <a:lumOff val="40000"/>
                  </a:schemeClr>
                </a:solidFill>
              </a:rPr>
              <a:t>Adding additional, comma-separated elements, classes, or IDs allows the same styles to be used in more than one place.</a:t>
            </a:r>
          </a:p>
        </p:txBody>
      </p:sp>
      <p:cxnSp>
        <p:nvCxnSpPr>
          <p:cNvPr id="9" name="Straight Arrow Connector 8"/>
          <p:cNvCxnSpPr/>
          <p:nvPr/>
        </p:nvCxnSpPr>
        <p:spPr>
          <a:xfrm flipH="1">
            <a:off x="1524000" y="3200400"/>
            <a:ext cx="990600" cy="7817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Footer Placeholder 7"/>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123562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772400" cy="1143000"/>
          </a:xfrm>
        </p:spPr>
        <p:txBody>
          <a:bodyPr/>
          <a:lstStyle/>
          <a:p>
            <a:r>
              <a:rPr lang="en-US" dirty="0"/>
              <a:t>More about CSS</a:t>
            </a:r>
          </a:p>
        </p:txBody>
      </p:sp>
      <p:sp>
        <p:nvSpPr>
          <p:cNvPr id="3" name="Content Placeholder 2"/>
          <p:cNvSpPr>
            <a:spLocks noGrp="1"/>
          </p:cNvSpPr>
          <p:nvPr>
            <p:ph sz="quarter" idx="1"/>
          </p:nvPr>
        </p:nvSpPr>
        <p:spPr>
          <a:xfrm>
            <a:off x="457200" y="1219200"/>
            <a:ext cx="8229600" cy="5029200"/>
          </a:xfrm>
        </p:spPr>
        <p:txBody>
          <a:bodyPr>
            <a:normAutofit fontScale="92500"/>
          </a:bodyPr>
          <a:lstStyle/>
          <a:p>
            <a:r>
              <a:rPr lang="en-US" dirty="0"/>
              <a:t>The possibilities with CSS are endless…this is just scratching the surface</a:t>
            </a:r>
          </a:p>
          <a:p>
            <a:pPr lvl="1"/>
            <a:r>
              <a:rPr lang="en-US" dirty="0"/>
              <a:t>CSS can: add rollover effects to text and images, change background colors and images, create very intricate page layouts and designs, change element opacity, create gradient colors, control page layout in adaptive/responsive design (new uvu.edu mobile-friendly design), show and hide content,  create animations, and much more!</a:t>
            </a:r>
          </a:p>
          <a:p>
            <a:r>
              <a:rPr lang="en-US" dirty="0"/>
              <a:t>A nice CSS “cheat sheet” is available at </a:t>
            </a:r>
            <a:r>
              <a:rPr lang="en-US" dirty="0">
                <a:hlinkClick r:id="rId2"/>
              </a:rPr>
              <a:t>http://www.w3schools.com/cssref/</a:t>
            </a:r>
            <a:endParaRPr lang="en-US" dirty="0"/>
          </a:p>
          <a:p>
            <a:r>
              <a:rPr lang="en-US" dirty="0"/>
              <a:t>Find more CSS tutorials at </a:t>
            </a:r>
            <a:r>
              <a:rPr lang="en-US" dirty="0">
                <a:hlinkClick r:id="rId3"/>
              </a:rPr>
              <a:t>http://www.uvu.edu/web/training/basics.html</a:t>
            </a:r>
            <a:r>
              <a:rPr lang="en-US" dirty="0"/>
              <a:t> </a:t>
            </a:r>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4263183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dirty="0"/>
              <a:t>Background Properties</a:t>
            </a:r>
          </a:p>
        </p:txBody>
      </p:sp>
      <p:sp>
        <p:nvSpPr>
          <p:cNvPr id="3" name="Content Placeholder 2"/>
          <p:cNvSpPr>
            <a:spLocks noGrp="1"/>
          </p:cNvSpPr>
          <p:nvPr>
            <p:ph idx="1"/>
          </p:nvPr>
        </p:nvSpPr>
        <p:spPr>
          <a:xfrm>
            <a:off x="457200" y="1295400"/>
            <a:ext cx="8229600" cy="4830763"/>
          </a:xfrm>
        </p:spPr>
        <p:txBody>
          <a:bodyPr>
            <a:noAutofit/>
          </a:bodyPr>
          <a:lstStyle/>
          <a:p>
            <a:r>
              <a:rPr lang="en-US" sz="2400" b="1" dirty="0"/>
              <a:t>Background Color</a:t>
            </a:r>
          </a:p>
          <a:p>
            <a:pPr>
              <a:buNone/>
            </a:pPr>
            <a:r>
              <a:rPr lang="en-US" sz="2000" dirty="0"/>
              <a:t>body</a:t>
            </a:r>
          </a:p>
          <a:p>
            <a:pPr>
              <a:buNone/>
            </a:pPr>
            <a:r>
              <a:rPr lang="en-US" sz="2000" dirty="0"/>
              <a:t>{ background-color:#b0c4de;}</a:t>
            </a:r>
          </a:p>
          <a:p>
            <a:r>
              <a:rPr lang="en-US" sz="2000" dirty="0"/>
              <a:t>With CSS, a color is most often specified by:</a:t>
            </a:r>
          </a:p>
          <a:p>
            <a:pPr lvl="1"/>
            <a:r>
              <a:rPr lang="en-US" sz="1600" dirty="0"/>
              <a:t>a HEX value - like "#ff0000"</a:t>
            </a:r>
          </a:p>
          <a:p>
            <a:pPr lvl="1"/>
            <a:r>
              <a:rPr lang="en-US" sz="1600" dirty="0"/>
              <a:t>an RGB value - like "</a:t>
            </a:r>
            <a:r>
              <a:rPr lang="en-US" sz="1600" dirty="0" err="1"/>
              <a:t>rgb</a:t>
            </a:r>
            <a:r>
              <a:rPr lang="en-US" sz="1600" dirty="0"/>
              <a:t>(255,0,0)"</a:t>
            </a:r>
          </a:p>
          <a:p>
            <a:pPr lvl="1"/>
            <a:r>
              <a:rPr lang="en-US" sz="1600" dirty="0"/>
              <a:t>a color name - like "red“</a:t>
            </a:r>
          </a:p>
          <a:p>
            <a:r>
              <a:rPr lang="en-US" sz="2400" b="1" dirty="0"/>
              <a:t>Background Image</a:t>
            </a:r>
          </a:p>
          <a:p>
            <a:pPr>
              <a:buNone/>
            </a:pPr>
            <a:r>
              <a:rPr lang="en-US" sz="2000" dirty="0"/>
              <a:t>body</a:t>
            </a:r>
          </a:p>
          <a:p>
            <a:pPr>
              <a:buNone/>
            </a:pPr>
            <a:r>
              <a:rPr lang="en-US" sz="2000" dirty="0"/>
              <a:t>{</a:t>
            </a:r>
          </a:p>
          <a:p>
            <a:pPr>
              <a:buNone/>
            </a:pPr>
            <a:r>
              <a:rPr lang="en-US" sz="2000" dirty="0"/>
              <a:t>background-</a:t>
            </a:r>
            <a:r>
              <a:rPr lang="en-US" sz="2000" dirty="0" err="1"/>
              <a:t>image:url</a:t>
            </a:r>
            <a:r>
              <a:rPr lang="en-US" sz="2000" dirty="0"/>
              <a:t>('gradient2.png');</a:t>
            </a:r>
          </a:p>
          <a:p>
            <a:pPr>
              <a:buNone/>
            </a:pPr>
            <a:r>
              <a:rPr lang="en-US" sz="2000" dirty="0"/>
              <a:t>background-</a:t>
            </a:r>
            <a:r>
              <a:rPr lang="en-US" sz="2000" dirty="0" err="1"/>
              <a:t>repeat:repeat</a:t>
            </a:r>
            <a:r>
              <a:rPr lang="en-US" sz="2000" dirty="0"/>
              <a:t>-x;</a:t>
            </a:r>
          </a:p>
          <a:p>
            <a:pPr>
              <a:buNone/>
            </a:pPr>
            <a:r>
              <a:rPr lang="en-US" sz="2000" dirty="0"/>
              <a:t>background-</a:t>
            </a:r>
            <a:r>
              <a:rPr lang="en-US" sz="2000" dirty="0" err="1"/>
              <a:t>position:right</a:t>
            </a:r>
            <a:r>
              <a:rPr lang="en-US" sz="2000" dirty="0"/>
              <a:t> top;</a:t>
            </a:r>
          </a:p>
          <a:p>
            <a:pPr>
              <a:buNone/>
            </a:pPr>
            <a:r>
              <a:rPr lang="en-US" sz="2000" dirty="0"/>
              <a:t>}</a:t>
            </a:r>
          </a:p>
          <a:p>
            <a:pPr>
              <a:buNone/>
            </a:pPr>
            <a:endParaRPr lang="en-US" sz="2000" dirty="0"/>
          </a:p>
          <a:p>
            <a:pPr>
              <a:buNone/>
            </a:pPr>
            <a:endParaRPr lang="en-US" sz="2000" dirty="0"/>
          </a:p>
          <a:p>
            <a:pPr>
              <a:buNone/>
            </a:pPr>
            <a:endParaRPr lang="en-US" sz="2000" dirty="0"/>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23438784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Text Properties</a:t>
            </a:r>
          </a:p>
        </p:txBody>
      </p:sp>
      <p:sp>
        <p:nvSpPr>
          <p:cNvPr id="3" name="Content Placeholder 2"/>
          <p:cNvSpPr>
            <a:spLocks noGrp="1"/>
          </p:cNvSpPr>
          <p:nvPr>
            <p:ph idx="1"/>
          </p:nvPr>
        </p:nvSpPr>
        <p:spPr>
          <a:xfrm>
            <a:off x="457200" y="1143000"/>
            <a:ext cx="8229600" cy="4983163"/>
          </a:xfrm>
        </p:spPr>
        <p:txBody>
          <a:bodyPr/>
          <a:lstStyle/>
          <a:p>
            <a:r>
              <a:rPr lang="en-US" dirty="0"/>
              <a:t>Text Color</a:t>
            </a:r>
          </a:p>
          <a:p>
            <a:pPr lvl="1"/>
            <a:r>
              <a:rPr lang="en-US" dirty="0"/>
              <a:t> Ex: h1 {color:#00ff00;}	</a:t>
            </a:r>
          </a:p>
          <a:p>
            <a:r>
              <a:rPr lang="en-US" dirty="0"/>
              <a:t>Text Alignment</a:t>
            </a:r>
          </a:p>
          <a:p>
            <a:pPr lvl="1"/>
            <a:r>
              <a:rPr lang="en-US" dirty="0"/>
              <a:t>Text can be centered, or aligned to the left or right, or justified.</a:t>
            </a:r>
          </a:p>
          <a:p>
            <a:pPr lvl="1"/>
            <a:r>
              <a:rPr lang="en-US" dirty="0"/>
              <a:t>Ex: h1 {text-</a:t>
            </a:r>
            <a:r>
              <a:rPr lang="en-US" dirty="0" err="1"/>
              <a:t>align:center</a:t>
            </a:r>
            <a:r>
              <a:rPr lang="en-US" dirty="0"/>
              <a:t>;}</a:t>
            </a:r>
          </a:p>
          <a:p>
            <a:r>
              <a:rPr lang="en-US" dirty="0"/>
              <a:t>Text Decoration</a:t>
            </a:r>
          </a:p>
          <a:p>
            <a:pPr lvl="1"/>
            <a:r>
              <a:rPr lang="en-US" dirty="0"/>
              <a:t>The text-decoration property is used to set or remove decorations from text.</a:t>
            </a:r>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3817005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p>
        </p:txBody>
      </p:sp>
      <p:sp>
        <p:nvSpPr>
          <p:cNvPr id="4" name="Content Placeholder 3"/>
          <p:cNvSpPr>
            <a:spLocks noGrp="1"/>
          </p:cNvSpPr>
          <p:nvPr>
            <p:ph idx="1"/>
          </p:nvPr>
        </p:nvSpPr>
        <p:spPr/>
        <p:txBody>
          <a:bodyPr>
            <a:noAutofit/>
          </a:bodyPr>
          <a:lstStyle/>
          <a:p>
            <a:pPr marL="0" indent="0">
              <a:buNone/>
            </a:pPr>
            <a:r>
              <a:rPr lang="en-US" sz="3200" dirty="0"/>
              <a:t>&lt;BODY BGCOLOR="FFFFFF"&gt;</a:t>
            </a:r>
          </a:p>
          <a:p>
            <a:pPr marL="0" indent="0">
              <a:buNone/>
            </a:pPr>
            <a:r>
              <a:rPr lang="en-US" sz="3200" dirty="0"/>
              <a:t>&lt;CENTER&gt;&lt;IMG SRC="clouds.jpg" ALIGN="BOTTOM"&gt; &lt;/CENTER&gt;</a:t>
            </a:r>
          </a:p>
          <a:p>
            <a:pPr marL="0" indent="0">
              <a:buNone/>
            </a:pPr>
            <a:r>
              <a:rPr lang="en-US" sz="3200" dirty="0"/>
              <a:t>&lt;HR&gt;</a:t>
            </a:r>
          </a:p>
          <a:p>
            <a:pPr marL="0" indent="0">
              <a:buNone/>
            </a:pPr>
            <a:r>
              <a:rPr lang="en-US" sz="3200" dirty="0"/>
              <a:t>&lt;a </a:t>
            </a:r>
            <a:r>
              <a:rPr lang="en-US" sz="3200" dirty="0" err="1"/>
              <a:t>href</a:t>
            </a:r>
            <a:r>
              <a:rPr lang="en-US" sz="3200" dirty="0"/>
              <a:t>="http://somegreatsite.com"&gt;Link Name&lt;/a&gt;</a:t>
            </a:r>
          </a:p>
          <a:p>
            <a:pPr marL="0" indent="0">
              <a:buNone/>
            </a:pPr>
            <a:r>
              <a:rPr lang="en-US" sz="3200" dirty="0"/>
              <a:t>is a link to another nifty site</a:t>
            </a:r>
          </a:p>
          <a:p>
            <a:pPr marL="0" indent="0">
              <a:buNone/>
            </a:pPr>
            <a:r>
              <a:rPr lang="en-US" sz="3200" dirty="0"/>
              <a:t>&lt;H1&gt;This is a Header&lt;/H1&gt;</a:t>
            </a:r>
          </a:p>
          <a:p>
            <a:pPr marL="0" indent="0">
              <a:buNone/>
            </a:pPr>
            <a:r>
              <a:rPr lang="en-US" sz="3200" dirty="0"/>
              <a:t>&lt;H2&gt;This is a Medium Header&lt;/H2&gt;</a:t>
            </a:r>
          </a:p>
          <a:p>
            <a:pPr marL="0" indent="0">
              <a:buNone/>
            </a:pPr>
            <a:endParaRPr lang="en-US" sz="3200" dirty="0"/>
          </a:p>
        </p:txBody>
      </p:sp>
      <p:sp>
        <p:nvSpPr>
          <p:cNvPr id="3" name="Footer Placeholder 2"/>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2264912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Properties</a:t>
            </a:r>
          </a:p>
        </p:txBody>
      </p:sp>
      <p:sp>
        <p:nvSpPr>
          <p:cNvPr id="3" name="Content Placeholder 2"/>
          <p:cNvSpPr>
            <a:spLocks noGrp="1"/>
          </p:cNvSpPr>
          <p:nvPr>
            <p:ph idx="1"/>
          </p:nvPr>
        </p:nvSpPr>
        <p:spPr/>
        <p:txBody>
          <a:bodyPr/>
          <a:lstStyle/>
          <a:p>
            <a:pPr lvl="1"/>
            <a:r>
              <a:rPr lang="en-US" dirty="0"/>
              <a:t>Ex: a {text-</a:t>
            </a:r>
            <a:r>
              <a:rPr lang="en-US" dirty="0" err="1"/>
              <a:t>decoration:none</a:t>
            </a:r>
            <a:r>
              <a:rPr lang="en-US" dirty="0"/>
              <a:t>;}</a:t>
            </a:r>
          </a:p>
          <a:p>
            <a:pPr lvl="1">
              <a:buNone/>
            </a:pPr>
            <a:r>
              <a:rPr lang="en-US" dirty="0"/>
              <a:t> 	h1 {text-</a:t>
            </a:r>
            <a:r>
              <a:rPr lang="en-US" dirty="0" err="1"/>
              <a:t>decoration:overline</a:t>
            </a:r>
            <a:r>
              <a:rPr lang="en-US" dirty="0"/>
              <a:t>;}</a:t>
            </a:r>
            <a:br>
              <a:rPr lang="en-US" dirty="0"/>
            </a:br>
            <a:r>
              <a:rPr lang="en-US" dirty="0"/>
              <a:t>h2 {text-</a:t>
            </a:r>
            <a:r>
              <a:rPr lang="en-US" dirty="0" err="1"/>
              <a:t>decoration:line</a:t>
            </a:r>
            <a:r>
              <a:rPr lang="en-US" dirty="0"/>
              <a:t>-through;}</a:t>
            </a:r>
            <a:br>
              <a:rPr lang="en-US" dirty="0"/>
            </a:br>
            <a:r>
              <a:rPr lang="en-US" dirty="0"/>
              <a:t>h3 {text-</a:t>
            </a:r>
            <a:r>
              <a:rPr lang="en-US" dirty="0" err="1"/>
              <a:t>decoration:underline</a:t>
            </a:r>
            <a:r>
              <a:rPr lang="en-US" dirty="0"/>
              <a:t>;}</a:t>
            </a:r>
          </a:p>
          <a:p>
            <a:r>
              <a:rPr lang="en-US" dirty="0"/>
              <a:t>Text Indent</a:t>
            </a:r>
          </a:p>
          <a:p>
            <a:pPr lvl="1"/>
            <a:r>
              <a:rPr lang="en-US" dirty="0"/>
              <a:t> Ex: p {text-indent:50px;}</a:t>
            </a:r>
          </a:p>
          <a:p>
            <a:endParaRPr lang="en-US" dirty="0"/>
          </a:p>
          <a:p>
            <a:endParaRPr lang="en-US" dirty="0"/>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3735272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 Properties</a:t>
            </a:r>
          </a:p>
        </p:txBody>
      </p:sp>
      <p:sp>
        <p:nvSpPr>
          <p:cNvPr id="3" name="Content Placeholder 2"/>
          <p:cNvSpPr>
            <a:spLocks noGrp="1"/>
          </p:cNvSpPr>
          <p:nvPr>
            <p:ph idx="1"/>
          </p:nvPr>
        </p:nvSpPr>
        <p:spPr/>
        <p:txBody>
          <a:bodyPr/>
          <a:lstStyle/>
          <a:p>
            <a:r>
              <a:rPr lang="en-US" dirty="0"/>
              <a:t>The font-family property should hold several font names as a "fallback" system. </a:t>
            </a:r>
          </a:p>
          <a:p>
            <a:r>
              <a:rPr lang="en-US" dirty="0"/>
              <a:t>If the browser does not support the first font, it tries the next font.</a:t>
            </a:r>
          </a:p>
          <a:p>
            <a:r>
              <a:rPr lang="en-US" b="1" dirty="0"/>
              <a:t>Note</a:t>
            </a:r>
            <a:r>
              <a:rPr lang="en-US" dirty="0"/>
              <a:t>: If the name of a font family is more than one word, it must be in quotation marks</a:t>
            </a:r>
          </a:p>
          <a:p>
            <a:pPr lvl="1"/>
            <a:r>
              <a:rPr lang="en-US" dirty="0"/>
              <a:t>Ex: p{font-family:"Times New Roman", Times, serif;}</a:t>
            </a:r>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1415778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 Properties</a:t>
            </a:r>
          </a:p>
        </p:txBody>
      </p:sp>
      <p:sp>
        <p:nvSpPr>
          <p:cNvPr id="3" name="Content Placeholder 2"/>
          <p:cNvSpPr>
            <a:spLocks noGrp="1"/>
          </p:cNvSpPr>
          <p:nvPr>
            <p:ph idx="1"/>
          </p:nvPr>
        </p:nvSpPr>
        <p:spPr/>
        <p:txBody>
          <a:bodyPr/>
          <a:lstStyle/>
          <a:p>
            <a:r>
              <a:rPr lang="en-US" dirty="0"/>
              <a:t>Font Style</a:t>
            </a:r>
          </a:p>
          <a:p>
            <a:pPr lvl="1"/>
            <a:r>
              <a:rPr lang="en-US" dirty="0"/>
              <a:t>Ex: p { font-</a:t>
            </a:r>
            <a:r>
              <a:rPr lang="en-US" dirty="0" err="1"/>
              <a:t>style:normal</a:t>
            </a:r>
            <a:r>
              <a:rPr lang="en-US" dirty="0"/>
              <a:t>;}</a:t>
            </a:r>
          </a:p>
          <a:p>
            <a:pPr lvl="1"/>
            <a:r>
              <a:rPr lang="en-US" dirty="0"/>
              <a:t>p { font-</a:t>
            </a:r>
            <a:r>
              <a:rPr lang="en-US" dirty="0" err="1"/>
              <a:t>style:italic</a:t>
            </a:r>
            <a:r>
              <a:rPr lang="en-US" dirty="0"/>
              <a:t>;}</a:t>
            </a:r>
          </a:p>
          <a:p>
            <a:r>
              <a:rPr lang="en-US" dirty="0"/>
              <a:t>Font Size </a:t>
            </a:r>
          </a:p>
          <a:p>
            <a:pPr lvl="1"/>
            <a:r>
              <a:rPr lang="en-US" dirty="0"/>
              <a:t>Ex:h1 {font-size:40px;}</a:t>
            </a:r>
            <a:br>
              <a:rPr lang="en-US" dirty="0"/>
            </a:br>
            <a:r>
              <a:rPr lang="en-US" dirty="0"/>
              <a:t>h2 {font-size:30px;}</a:t>
            </a:r>
            <a:br>
              <a:rPr lang="en-US" dirty="0"/>
            </a:br>
            <a:r>
              <a:rPr lang="en-US" dirty="0"/>
              <a:t>p {font-size:14px;}</a:t>
            </a:r>
          </a:p>
          <a:p>
            <a:pPr lvl="1"/>
            <a:endParaRPr lang="en-US" dirty="0"/>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601811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Properties</a:t>
            </a:r>
          </a:p>
        </p:txBody>
      </p:sp>
      <p:sp>
        <p:nvSpPr>
          <p:cNvPr id="3" name="Content Placeholder 2"/>
          <p:cNvSpPr>
            <a:spLocks noGrp="1"/>
          </p:cNvSpPr>
          <p:nvPr>
            <p:ph idx="1"/>
          </p:nvPr>
        </p:nvSpPr>
        <p:spPr>
          <a:xfrm>
            <a:off x="457200" y="1447800"/>
            <a:ext cx="8229600" cy="4525963"/>
          </a:xfrm>
        </p:spPr>
        <p:txBody>
          <a:bodyPr>
            <a:normAutofit/>
          </a:bodyPr>
          <a:lstStyle/>
          <a:p>
            <a:r>
              <a:rPr lang="en-US" dirty="0"/>
              <a:t>Links can be styled with any CSS property (e.g. color, font-family, background, etc.).</a:t>
            </a:r>
          </a:p>
          <a:p>
            <a:r>
              <a:rPr lang="en-US" dirty="0"/>
              <a:t>In addition, links can be styled differently depending on what </a:t>
            </a:r>
            <a:r>
              <a:rPr lang="en-US" b="1" dirty="0"/>
              <a:t>state</a:t>
            </a:r>
            <a:r>
              <a:rPr lang="en-US" dirty="0"/>
              <a:t> they are in.</a:t>
            </a:r>
          </a:p>
          <a:p>
            <a:r>
              <a:rPr lang="en-US" dirty="0"/>
              <a:t>The four links states are:</a:t>
            </a:r>
          </a:p>
          <a:p>
            <a:pPr lvl="1"/>
            <a:r>
              <a:rPr lang="en-US" dirty="0"/>
              <a:t>a:link - a normal, unvisited link</a:t>
            </a:r>
          </a:p>
          <a:p>
            <a:pPr lvl="1"/>
            <a:r>
              <a:rPr lang="en-US" dirty="0"/>
              <a:t>a:visited - a link the user has visited</a:t>
            </a:r>
          </a:p>
          <a:p>
            <a:pPr lvl="1"/>
            <a:r>
              <a:rPr lang="en-US" dirty="0"/>
              <a:t>a:hover - a link when the user moves over it</a:t>
            </a:r>
          </a:p>
          <a:p>
            <a:pPr lvl="1"/>
            <a:r>
              <a:rPr lang="en-US" dirty="0"/>
              <a:t>a:active - a link the moment it is clicked</a:t>
            </a:r>
          </a:p>
          <a:p>
            <a:endParaRPr lang="en-US" dirty="0"/>
          </a:p>
          <a:p>
            <a:endParaRPr lang="en-US" dirty="0"/>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2113576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Properties</a:t>
            </a:r>
          </a:p>
        </p:txBody>
      </p:sp>
      <p:sp>
        <p:nvSpPr>
          <p:cNvPr id="3" name="Content Placeholder 2"/>
          <p:cNvSpPr>
            <a:spLocks noGrp="1"/>
          </p:cNvSpPr>
          <p:nvPr>
            <p:ph idx="1"/>
          </p:nvPr>
        </p:nvSpPr>
        <p:spPr/>
        <p:txBody>
          <a:bodyPr/>
          <a:lstStyle/>
          <a:p>
            <a:r>
              <a:rPr lang="en-US" dirty="0"/>
              <a:t>a:link {color:#FF0000;}      /* unvisited link */</a:t>
            </a:r>
            <a:br>
              <a:rPr lang="en-US" dirty="0"/>
            </a:br>
            <a:r>
              <a:rPr lang="en-US" dirty="0"/>
              <a:t>a:visited {color:#00FF00;}  /* visited link */</a:t>
            </a:r>
            <a:br>
              <a:rPr lang="en-US" dirty="0"/>
            </a:br>
            <a:r>
              <a:rPr lang="en-US" dirty="0"/>
              <a:t>a:hover {color:#FF00FF;}  /* mouse over link*/</a:t>
            </a:r>
            <a:br>
              <a:rPr lang="en-US" dirty="0"/>
            </a:br>
            <a:r>
              <a:rPr lang="en-US" dirty="0"/>
              <a:t>a:active {color:#0000FF;} </a:t>
            </a:r>
          </a:p>
          <a:p>
            <a:r>
              <a:rPr lang="en-US" dirty="0"/>
              <a:t>Note:</a:t>
            </a:r>
          </a:p>
          <a:p>
            <a:pPr lvl="1"/>
            <a:r>
              <a:rPr lang="en-US" dirty="0"/>
              <a:t>a:hover MUST come after a:link and a:visited</a:t>
            </a:r>
          </a:p>
          <a:p>
            <a:pPr lvl="1"/>
            <a:r>
              <a:rPr lang="en-US" dirty="0"/>
              <a:t>a:active MUST come after a:hover</a:t>
            </a:r>
          </a:p>
          <a:p>
            <a:endParaRPr lang="en-US" dirty="0"/>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767890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Properties</a:t>
            </a:r>
          </a:p>
        </p:txBody>
      </p:sp>
      <p:sp>
        <p:nvSpPr>
          <p:cNvPr id="3" name="Content Placeholder 2"/>
          <p:cNvSpPr>
            <a:spLocks noGrp="1"/>
          </p:cNvSpPr>
          <p:nvPr>
            <p:ph idx="1"/>
          </p:nvPr>
        </p:nvSpPr>
        <p:spPr/>
        <p:txBody>
          <a:bodyPr/>
          <a:lstStyle/>
          <a:p>
            <a:r>
              <a:rPr lang="en-US" dirty="0"/>
              <a:t>Using Text Decoration</a:t>
            </a:r>
          </a:p>
          <a:p>
            <a:pPr lvl="1"/>
            <a:r>
              <a:rPr lang="en-US" dirty="0"/>
              <a:t>a:visited {text-</a:t>
            </a:r>
            <a:r>
              <a:rPr lang="en-US" dirty="0" err="1"/>
              <a:t>decoration:none</a:t>
            </a:r>
            <a:r>
              <a:rPr lang="en-US" dirty="0"/>
              <a:t>;}</a:t>
            </a:r>
            <a:br>
              <a:rPr lang="en-US" dirty="0"/>
            </a:br>
            <a:r>
              <a:rPr lang="en-US" dirty="0"/>
              <a:t>a:hover {text-</a:t>
            </a:r>
            <a:r>
              <a:rPr lang="en-US" dirty="0" err="1"/>
              <a:t>decoration:underline</a:t>
            </a:r>
            <a:r>
              <a:rPr lang="en-US" dirty="0"/>
              <a:t>;}</a:t>
            </a:r>
          </a:p>
          <a:p>
            <a:r>
              <a:rPr lang="en-US" dirty="0"/>
              <a:t>Background Color</a:t>
            </a:r>
          </a:p>
          <a:p>
            <a:pPr lvl="1"/>
            <a:r>
              <a:rPr lang="en-US" dirty="0"/>
              <a:t>a:link {background-color:#B2FF99;}</a:t>
            </a:r>
            <a:br>
              <a:rPr lang="en-US" dirty="0"/>
            </a:br>
            <a:r>
              <a:rPr lang="en-US" dirty="0"/>
              <a:t>a:visited {background-color:#FFFF85;}</a:t>
            </a:r>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1128214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Properties</a:t>
            </a:r>
          </a:p>
        </p:txBody>
      </p:sp>
      <p:sp>
        <p:nvSpPr>
          <p:cNvPr id="3" name="Content Placeholder 2"/>
          <p:cNvSpPr>
            <a:spLocks noGrp="1"/>
          </p:cNvSpPr>
          <p:nvPr>
            <p:ph idx="1"/>
          </p:nvPr>
        </p:nvSpPr>
        <p:spPr/>
        <p:txBody>
          <a:bodyPr/>
          <a:lstStyle/>
          <a:p>
            <a:r>
              <a:rPr lang="en-US" dirty="0"/>
              <a:t>The type of list item marker is specified with the list-style-type property</a:t>
            </a:r>
          </a:p>
          <a:p>
            <a:pPr lvl="1"/>
            <a:r>
              <a:rPr lang="en-US" dirty="0" err="1"/>
              <a:t>ul</a:t>
            </a:r>
            <a:r>
              <a:rPr lang="en-US" dirty="0"/>
              <a:t>{list-style-</a:t>
            </a:r>
            <a:r>
              <a:rPr lang="en-US" dirty="0" err="1"/>
              <a:t>type:circle</a:t>
            </a:r>
            <a:r>
              <a:rPr lang="en-US" dirty="0"/>
              <a:t>;}</a:t>
            </a:r>
          </a:p>
          <a:p>
            <a:pPr lvl="1"/>
            <a:r>
              <a:rPr lang="en-US" dirty="0" err="1"/>
              <a:t>ul</a:t>
            </a:r>
            <a:r>
              <a:rPr lang="en-US" dirty="0"/>
              <a:t>{list-style-</a:t>
            </a:r>
            <a:r>
              <a:rPr lang="en-US" dirty="0" err="1"/>
              <a:t>type:square</a:t>
            </a:r>
            <a:r>
              <a:rPr lang="en-US" dirty="0"/>
              <a:t>;}</a:t>
            </a:r>
          </a:p>
          <a:p>
            <a:pPr lvl="1"/>
            <a:r>
              <a:rPr lang="en-US" dirty="0" err="1"/>
              <a:t>ol</a:t>
            </a:r>
            <a:r>
              <a:rPr lang="en-US" dirty="0"/>
              <a:t>{list-style-</a:t>
            </a:r>
            <a:r>
              <a:rPr lang="en-US" dirty="0" err="1"/>
              <a:t>type:upper</a:t>
            </a:r>
            <a:r>
              <a:rPr lang="en-US" dirty="0"/>
              <a:t>-roman;}</a:t>
            </a:r>
          </a:p>
          <a:p>
            <a:pPr lvl="1"/>
            <a:r>
              <a:rPr lang="en-US" dirty="0" err="1"/>
              <a:t>ol</a:t>
            </a:r>
            <a:r>
              <a:rPr lang="en-US" dirty="0"/>
              <a:t>{list-style-</a:t>
            </a:r>
            <a:r>
              <a:rPr lang="en-US" dirty="0" err="1"/>
              <a:t>type:lower</a:t>
            </a:r>
            <a:r>
              <a:rPr lang="en-US" dirty="0"/>
              <a:t>-alpha;}</a:t>
            </a:r>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11604679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Properties</a:t>
            </a:r>
          </a:p>
        </p:txBody>
      </p:sp>
      <p:sp>
        <p:nvSpPr>
          <p:cNvPr id="3" name="Content Placeholder 2"/>
          <p:cNvSpPr>
            <a:spLocks noGrp="1"/>
          </p:cNvSpPr>
          <p:nvPr>
            <p:ph idx="1"/>
          </p:nvPr>
        </p:nvSpPr>
        <p:spPr/>
        <p:txBody>
          <a:bodyPr>
            <a:normAutofit lnSpcReduction="10000"/>
          </a:bodyPr>
          <a:lstStyle/>
          <a:p>
            <a:r>
              <a:rPr lang="en-US" dirty="0"/>
              <a:t>Table Border</a:t>
            </a:r>
          </a:p>
          <a:p>
            <a:pPr lvl="1"/>
            <a:r>
              <a:rPr lang="en-US" dirty="0"/>
              <a:t>To specify table borders in CSS, use the border property</a:t>
            </a:r>
          </a:p>
          <a:p>
            <a:pPr lvl="1"/>
            <a:r>
              <a:rPr lang="en-US" dirty="0" err="1"/>
              <a:t>Ex:table</a:t>
            </a:r>
            <a:r>
              <a:rPr lang="en-US" dirty="0"/>
              <a:t>, </a:t>
            </a:r>
            <a:r>
              <a:rPr lang="en-US" dirty="0" err="1"/>
              <a:t>th</a:t>
            </a:r>
            <a:r>
              <a:rPr lang="en-US" dirty="0"/>
              <a:t>, td</a:t>
            </a:r>
            <a:br>
              <a:rPr lang="en-US" dirty="0"/>
            </a:br>
            <a:r>
              <a:rPr lang="en-US" dirty="0"/>
              <a:t>{ border: 1px solid black;}</a:t>
            </a:r>
          </a:p>
          <a:p>
            <a:r>
              <a:rPr lang="en-US" dirty="0"/>
              <a:t>Notice that the table in the example above has double borders. This is because both the table and the </a:t>
            </a:r>
            <a:r>
              <a:rPr lang="en-US" dirty="0" err="1"/>
              <a:t>th</a:t>
            </a:r>
            <a:r>
              <a:rPr lang="en-US" dirty="0"/>
              <a:t>/td elements have separate borders.</a:t>
            </a:r>
          </a:p>
          <a:p>
            <a:r>
              <a:rPr lang="en-US" dirty="0"/>
              <a:t>To display a single border for the table, use the border-collapse property.</a:t>
            </a:r>
          </a:p>
          <a:p>
            <a:pPr lvl="1"/>
            <a:endParaRPr lang="en-US" dirty="0"/>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2539066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Properties</a:t>
            </a:r>
          </a:p>
        </p:txBody>
      </p:sp>
      <p:sp>
        <p:nvSpPr>
          <p:cNvPr id="3" name="Content Placeholder 2"/>
          <p:cNvSpPr>
            <a:spLocks noGrp="1"/>
          </p:cNvSpPr>
          <p:nvPr>
            <p:ph idx="1"/>
          </p:nvPr>
        </p:nvSpPr>
        <p:spPr/>
        <p:txBody>
          <a:bodyPr>
            <a:normAutofit/>
          </a:bodyPr>
          <a:lstStyle/>
          <a:p>
            <a:r>
              <a:rPr lang="en-US" dirty="0"/>
              <a:t>The border-collapse property sets whether the table borders are collapsed into a single border or separated</a:t>
            </a:r>
          </a:p>
          <a:p>
            <a:pPr lvl="1"/>
            <a:r>
              <a:rPr lang="en-US" dirty="0"/>
              <a:t>Ex: table{</a:t>
            </a:r>
            <a:br>
              <a:rPr lang="en-US" dirty="0"/>
            </a:br>
            <a:r>
              <a:rPr lang="en-US" dirty="0"/>
              <a:t>border-</a:t>
            </a:r>
            <a:r>
              <a:rPr lang="en-US" dirty="0" err="1"/>
              <a:t>collapse:collapse</a:t>
            </a:r>
            <a:r>
              <a:rPr lang="en-US" dirty="0"/>
              <a:t>;</a:t>
            </a:r>
            <a:br>
              <a:rPr lang="en-US" dirty="0"/>
            </a:br>
            <a:r>
              <a:rPr lang="en-US" dirty="0"/>
              <a:t>}</a:t>
            </a:r>
            <a:br>
              <a:rPr lang="en-US" dirty="0"/>
            </a:br>
            <a:r>
              <a:rPr lang="en-US" dirty="0" err="1"/>
              <a:t>table,th</a:t>
            </a:r>
            <a:r>
              <a:rPr lang="en-US" dirty="0"/>
              <a:t>, td</a:t>
            </a:r>
            <a:br>
              <a:rPr lang="en-US" dirty="0"/>
            </a:br>
            <a:r>
              <a:rPr lang="en-US" dirty="0"/>
              <a:t>{</a:t>
            </a:r>
            <a:br>
              <a:rPr lang="en-US" dirty="0"/>
            </a:br>
            <a:r>
              <a:rPr lang="en-US" dirty="0"/>
              <a:t>border: 1px solid black;</a:t>
            </a:r>
            <a:br>
              <a:rPr lang="en-US" dirty="0"/>
            </a:br>
            <a:r>
              <a:rPr lang="en-US" dirty="0"/>
              <a:t>}</a:t>
            </a:r>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3477424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Properties</a:t>
            </a:r>
          </a:p>
        </p:txBody>
      </p:sp>
      <p:sp>
        <p:nvSpPr>
          <p:cNvPr id="3" name="Content Placeholder 2"/>
          <p:cNvSpPr>
            <a:spLocks noGrp="1"/>
          </p:cNvSpPr>
          <p:nvPr>
            <p:ph idx="1"/>
          </p:nvPr>
        </p:nvSpPr>
        <p:spPr/>
        <p:txBody>
          <a:bodyPr>
            <a:normAutofit lnSpcReduction="10000"/>
          </a:bodyPr>
          <a:lstStyle/>
          <a:p>
            <a:r>
              <a:rPr lang="en-US" dirty="0"/>
              <a:t>Table Width and Height </a:t>
            </a:r>
          </a:p>
          <a:p>
            <a:pPr lvl="1"/>
            <a:r>
              <a:rPr lang="en-US" dirty="0"/>
              <a:t>Table { width:100%;}</a:t>
            </a:r>
            <a:br>
              <a:rPr lang="en-US" dirty="0"/>
            </a:br>
            <a:r>
              <a:rPr lang="en-US" dirty="0" err="1"/>
              <a:t>th</a:t>
            </a:r>
            <a:r>
              <a:rPr lang="en-US" dirty="0"/>
              <a:t> {height:50px;}</a:t>
            </a:r>
          </a:p>
          <a:p>
            <a:r>
              <a:rPr lang="en-US" dirty="0"/>
              <a:t>Table Text Alignment</a:t>
            </a:r>
          </a:p>
          <a:p>
            <a:pPr lvl="1"/>
            <a:r>
              <a:rPr lang="en-US" dirty="0"/>
              <a:t>Ex: td</a:t>
            </a:r>
            <a:br>
              <a:rPr lang="en-US" dirty="0"/>
            </a:br>
            <a:r>
              <a:rPr lang="en-US" dirty="0"/>
              <a:t>{ text-</a:t>
            </a:r>
            <a:r>
              <a:rPr lang="en-US" dirty="0" err="1"/>
              <a:t>align:right</a:t>
            </a:r>
            <a:r>
              <a:rPr lang="en-US" dirty="0"/>
              <a:t>;}</a:t>
            </a:r>
          </a:p>
          <a:p>
            <a:pPr lvl="1"/>
            <a:r>
              <a:rPr lang="en-US" dirty="0"/>
              <a:t>The text-align property sets the horizontal alignment, like left, right, or center</a:t>
            </a:r>
          </a:p>
          <a:p>
            <a:pPr lvl="1"/>
            <a:r>
              <a:rPr lang="en-US" dirty="0"/>
              <a:t>The vertical-align property sets the vertical alignment, like top, bottom, or middle:</a:t>
            </a:r>
          </a:p>
          <a:p>
            <a:pPr lvl="1"/>
            <a:endParaRPr lang="en-US" dirty="0"/>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2714516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a:t>
            </a:r>
          </a:p>
        </p:txBody>
      </p:sp>
      <p:sp>
        <p:nvSpPr>
          <p:cNvPr id="4" name="Content Placeholder 3"/>
          <p:cNvSpPr>
            <a:spLocks noGrp="1"/>
          </p:cNvSpPr>
          <p:nvPr>
            <p:ph idx="1"/>
          </p:nvPr>
        </p:nvSpPr>
        <p:spPr/>
        <p:txBody>
          <a:bodyPr/>
          <a:lstStyle/>
          <a:p>
            <a:pPr marL="0" indent="0">
              <a:buNone/>
            </a:pPr>
            <a:r>
              <a:rPr lang="en-US" sz="3200" dirty="0"/>
              <a:t>Send me mail at &lt;a </a:t>
            </a:r>
            <a:r>
              <a:rPr lang="en-US" sz="3200" dirty="0" err="1"/>
              <a:t>href</a:t>
            </a:r>
            <a:r>
              <a:rPr lang="en-US" sz="3200" dirty="0"/>
              <a:t>="mailto:support@yourcompany.com"&gt;</a:t>
            </a:r>
          </a:p>
          <a:p>
            <a:pPr marL="0" indent="0">
              <a:buNone/>
            </a:pPr>
            <a:r>
              <a:rPr lang="en-US" sz="3200" dirty="0"/>
              <a:t>support@yourcompany.com&lt;/a&gt;.</a:t>
            </a:r>
          </a:p>
          <a:p>
            <a:pPr marL="0" indent="0">
              <a:buNone/>
            </a:pPr>
            <a:r>
              <a:rPr lang="en-US" sz="3200" dirty="0"/>
              <a:t>&lt;P&gt; This is a new paragraph!</a:t>
            </a:r>
          </a:p>
          <a:p>
            <a:pPr marL="0" indent="0">
              <a:buNone/>
            </a:pPr>
            <a:r>
              <a:rPr lang="en-US" sz="3200" dirty="0"/>
              <a:t>&lt;P&gt; &lt;B&gt;This is a new paragraph!&lt;/B&gt;</a:t>
            </a:r>
          </a:p>
          <a:p>
            <a:pPr marL="0" indent="0">
              <a:buNone/>
            </a:pPr>
            <a:r>
              <a:rPr lang="en-US" sz="3200" dirty="0"/>
              <a:t>&lt;BR&gt; &lt;B&gt;&lt;I&gt;This is a new sentence without a paragraph break, in bold italics.&lt;/I&gt;&lt;/B&gt;</a:t>
            </a:r>
          </a:p>
          <a:p>
            <a:pPr marL="0" indent="0">
              <a:buNone/>
            </a:pPr>
            <a:r>
              <a:rPr lang="en-US" sz="3200" dirty="0"/>
              <a:t>&lt;HR&gt;</a:t>
            </a:r>
          </a:p>
          <a:p>
            <a:endParaRPr lang="en-US" dirty="0"/>
          </a:p>
        </p:txBody>
      </p:sp>
      <p:sp>
        <p:nvSpPr>
          <p:cNvPr id="3" name="Footer Placeholder 2"/>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4037334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Properties</a:t>
            </a:r>
          </a:p>
        </p:txBody>
      </p:sp>
      <p:sp>
        <p:nvSpPr>
          <p:cNvPr id="3" name="Content Placeholder 2"/>
          <p:cNvSpPr>
            <a:spLocks noGrp="1"/>
          </p:cNvSpPr>
          <p:nvPr>
            <p:ph idx="1"/>
          </p:nvPr>
        </p:nvSpPr>
        <p:spPr/>
        <p:txBody>
          <a:bodyPr>
            <a:normAutofit/>
          </a:bodyPr>
          <a:lstStyle/>
          <a:p>
            <a:r>
              <a:rPr lang="en-US" dirty="0"/>
              <a:t>Table Padding</a:t>
            </a:r>
          </a:p>
          <a:p>
            <a:pPr lvl="1"/>
            <a:r>
              <a:rPr lang="en-US" dirty="0"/>
              <a:t>To control the space between the border and content in a table, use the padding property on td and </a:t>
            </a:r>
            <a:r>
              <a:rPr lang="en-US" dirty="0" err="1"/>
              <a:t>th</a:t>
            </a:r>
            <a:r>
              <a:rPr lang="en-US" dirty="0"/>
              <a:t> elements</a:t>
            </a:r>
          </a:p>
          <a:p>
            <a:pPr lvl="1"/>
            <a:r>
              <a:rPr lang="en-US" dirty="0"/>
              <a:t>Ex: td {padding:15px;}</a:t>
            </a:r>
          </a:p>
          <a:p>
            <a:r>
              <a:rPr lang="en-US" dirty="0"/>
              <a:t>Table Color</a:t>
            </a:r>
          </a:p>
          <a:p>
            <a:pPr lvl="1"/>
            <a:r>
              <a:rPr lang="en-US" dirty="0"/>
              <a:t>Ex: table, td, </a:t>
            </a:r>
            <a:r>
              <a:rPr lang="en-US" dirty="0" err="1"/>
              <a:t>th</a:t>
            </a:r>
            <a:r>
              <a:rPr lang="en-US" dirty="0"/>
              <a:t>{border:1px solid green;}</a:t>
            </a:r>
            <a:br>
              <a:rPr lang="en-US" dirty="0"/>
            </a:br>
            <a:r>
              <a:rPr lang="en-US" dirty="0" err="1"/>
              <a:t>th</a:t>
            </a:r>
            <a:r>
              <a:rPr lang="en-US" dirty="0"/>
              <a:t>{background-</a:t>
            </a:r>
            <a:r>
              <a:rPr lang="en-US" dirty="0" err="1"/>
              <a:t>color:green</a:t>
            </a:r>
            <a:r>
              <a:rPr lang="en-US" dirty="0"/>
              <a:t>;</a:t>
            </a:r>
            <a:br>
              <a:rPr lang="en-US" dirty="0"/>
            </a:br>
            <a:r>
              <a:rPr lang="en-US" dirty="0" err="1"/>
              <a:t>color:white</a:t>
            </a:r>
            <a:r>
              <a:rPr lang="en-US" dirty="0"/>
              <a:t>;}</a:t>
            </a:r>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7862803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Border Properties</a:t>
            </a:r>
          </a:p>
        </p:txBody>
      </p:sp>
      <p:sp>
        <p:nvSpPr>
          <p:cNvPr id="3" name="Content Placeholder 2"/>
          <p:cNvSpPr>
            <a:spLocks noGrp="1"/>
          </p:cNvSpPr>
          <p:nvPr>
            <p:ph idx="1"/>
          </p:nvPr>
        </p:nvSpPr>
        <p:spPr/>
        <p:txBody>
          <a:bodyPr/>
          <a:lstStyle/>
          <a:p>
            <a:r>
              <a:rPr lang="en-US" dirty="0"/>
              <a:t>Border Style</a:t>
            </a:r>
          </a:p>
          <a:p>
            <a:pPr lvl="1"/>
            <a:r>
              <a:rPr lang="en-US" dirty="0"/>
              <a:t>The border-style property specifies what kind of border to display</a:t>
            </a:r>
          </a:p>
          <a:p>
            <a:pPr lvl="1"/>
            <a:endParaRPr lang="en-US" dirty="0"/>
          </a:p>
        </p:txBody>
      </p:sp>
      <p:pic>
        <p:nvPicPr>
          <p:cNvPr id="2050" name="Picture 2" descr="D:\Fall-2013\Internet programmin\border.jpg"/>
          <p:cNvPicPr>
            <a:picLocks noChangeAspect="1" noChangeArrowheads="1"/>
          </p:cNvPicPr>
          <p:nvPr/>
        </p:nvPicPr>
        <p:blipFill>
          <a:blip r:embed="rId2" cstate="print"/>
          <a:srcRect/>
          <a:stretch>
            <a:fillRect/>
          </a:stretch>
        </p:blipFill>
        <p:spPr bwMode="auto">
          <a:xfrm>
            <a:off x="609600" y="2971800"/>
            <a:ext cx="7620000" cy="3467100"/>
          </a:xfrm>
          <a:prstGeom prst="rect">
            <a:avLst/>
          </a:prstGeom>
          <a:noFill/>
        </p:spPr>
      </p:pic>
      <p:sp>
        <p:nvSpPr>
          <p:cNvPr id="5" name="Footer Placeholder 4"/>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3967249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Border Properties</a:t>
            </a:r>
          </a:p>
        </p:txBody>
      </p:sp>
      <p:sp>
        <p:nvSpPr>
          <p:cNvPr id="3" name="Content Placeholder 2"/>
          <p:cNvSpPr>
            <a:spLocks noGrp="1"/>
          </p:cNvSpPr>
          <p:nvPr>
            <p:ph idx="1"/>
          </p:nvPr>
        </p:nvSpPr>
        <p:spPr/>
        <p:txBody>
          <a:bodyPr>
            <a:normAutofit fontScale="92500" lnSpcReduction="20000"/>
          </a:bodyPr>
          <a:lstStyle/>
          <a:p>
            <a:r>
              <a:rPr lang="en-US" dirty="0"/>
              <a:t>Border Style, Border Width and Border Color</a:t>
            </a:r>
          </a:p>
          <a:p>
            <a:pPr lvl="1"/>
            <a:r>
              <a:rPr lang="en-US" dirty="0"/>
              <a:t>Ex: p {</a:t>
            </a:r>
            <a:br>
              <a:rPr lang="en-US" dirty="0"/>
            </a:br>
            <a:r>
              <a:rPr lang="en-US" dirty="0"/>
              <a:t>border-</a:t>
            </a:r>
            <a:r>
              <a:rPr lang="en-US" dirty="0" err="1"/>
              <a:t>style:solid</a:t>
            </a:r>
            <a:r>
              <a:rPr lang="en-US" dirty="0"/>
              <a:t>;</a:t>
            </a:r>
            <a:br>
              <a:rPr lang="en-US" dirty="0"/>
            </a:br>
            <a:r>
              <a:rPr lang="en-US" dirty="0"/>
              <a:t>border-width:5px;</a:t>
            </a:r>
          </a:p>
          <a:p>
            <a:pPr lvl="1">
              <a:buNone/>
            </a:pPr>
            <a:r>
              <a:rPr lang="en-US" dirty="0"/>
              <a:t>    border-</a:t>
            </a:r>
            <a:r>
              <a:rPr lang="en-US" dirty="0" err="1"/>
              <a:t>color:red</a:t>
            </a:r>
            <a:r>
              <a:rPr lang="en-US" dirty="0"/>
              <a:t>;</a:t>
            </a:r>
            <a:br>
              <a:rPr lang="en-US" dirty="0"/>
            </a:br>
            <a:r>
              <a:rPr lang="en-US" dirty="0"/>
              <a:t>}</a:t>
            </a:r>
          </a:p>
          <a:p>
            <a:r>
              <a:rPr lang="en-US" dirty="0"/>
              <a:t>Border Individual Sides</a:t>
            </a:r>
          </a:p>
          <a:p>
            <a:pPr>
              <a:buNone/>
            </a:pPr>
            <a:r>
              <a:rPr lang="en-US" dirty="0"/>
              <a:t>     Ex: p{</a:t>
            </a:r>
            <a:br>
              <a:rPr lang="en-US" dirty="0"/>
            </a:br>
            <a:r>
              <a:rPr lang="en-US" dirty="0"/>
              <a:t>border-top-</a:t>
            </a:r>
            <a:r>
              <a:rPr lang="en-US" dirty="0" err="1"/>
              <a:t>style:dotted</a:t>
            </a:r>
            <a:r>
              <a:rPr lang="en-US" dirty="0"/>
              <a:t>;</a:t>
            </a:r>
            <a:br>
              <a:rPr lang="en-US" dirty="0"/>
            </a:br>
            <a:r>
              <a:rPr lang="en-US" dirty="0"/>
              <a:t>border-right-</a:t>
            </a:r>
            <a:r>
              <a:rPr lang="en-US" dirty="0" err="1"/>
              <a:t>style:solid</a:t>
            </a:r>
            <a:r>
              <a:rPr lang="en-US" dirty="0"/>
              <a:t>;</a:t>
            </a:r>
            <a:br>
              <a:rPr lang="en-US" dirty="0"/>
            </a:br>
            <a:r>
              <a:rPr lang="en-US" dirty="0"/>
              <a:t>border-bottom-</a:t>
            </a:r>
            <a:r>
              <a:rPr lang="en-US" dirty="0" err="1"/>
              <a:t>style:dotted</a:t>
            </a:r>
            <a:r>
              <a:rPr lang="en-US" dirty="0"/>
              <a:t>;</a:t>
            </a:r>
            <a:br>
              <a:rPr lang="en-US" dirty="0"/>
            </a:br>
            <a:r>
              <a:rPr lang="en-US" dirty="0"/>
              <a:t>border-left-</a:t>
            </a:r>
            <a:r>
              <a:rPr lang="en-US" dirty="0" err="1"/>
              <a:t>style:solid</a:t>
            </a:r>
            <a:r>
              <a:rPr lang="en-US" dirty="0"/>
              <a:t>;}</a:t>
            </a:r>
          </a:p>
          <a:p>
            <a:pPr>
              <a:buNone/>
            </a:pPr>
            <a:endParaRPr lang="en-US" dirty="0"/>
          </a:p>
          <a:p>
            <a:pPr lvl="1"/>
            <a:endParaRPr lang="en-US" dirty="0"/>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1311292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Properties</a:t>
            </a:r>
          </a:p>
        </p:txBody>
      </p:sp>
      <p:sp>
        <p:nvSpPr>
          <p:cNvPr id="3" name="Content Placeholder 2"/>
          <p:cNvSpPr>
            <a:spLocks noGrp="1"/>
          </p:cNvSpPr>
          <p:nvPr>
            <p:ph idx="1"/>
          </p:nvPr>
        </p:nvSpPr>
        <p:spPr/>
        <p:txBody>
          <a:bodyPr/>
          <a:lstStyle/>
          <a:p>
            <a:r>
              <a:rPr lang="en-US" dirty="0"/>
              <a:t>An Outline is a line drawn outside the borders</a:t>
            </a:r>
          </a:p>
          <a:p>
            <a:endParaRPr lang="en-US" dirty="0"/>
          </a:p>
        </p:txBody>
      </p:sp>
      <p:pic>
        <p:nvPicPr>
          <p:cNvPr id="1026" name="Picture 2" descr="D:\Fall-2013\Internet programmin\outline.jpg"/>
          <p:cNvPicPr>
            <a:picLocks noChangeAspect="1" noChangeArrowheads="1"/>
          </p:cNvPicPr>
          <p:nvPr/>
        </p:nvPicPr>
        <p:blipFill>
          <a:blip r:embed="rId2" cstate="print"/>
          <a:srcRect/>
          <a:stretch>
            <a:fillRect/>
          </a:stretch>
        </p:blipFill>
        <p:spPr bwMode="auto">
          <a:xfrm>
            <a:off x="1295400" y="2438400"/>
            <a:ext cx="6438900" cy="3539263"/>
          </a:xfrm>
          <a:prstGeom prst="rect">
            <a:avLst/>
          </a:prstGeom>
          <a:noFill/>
        </p:spPr>
      </p:pic>
      <p:sp>
        <p:nvSpPr>
          <p:cNvPr id="5" name="Footer Placeholder 4"/>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32961692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Properties</a:t>
            </a:r>
          </a:p>
        </p:txBody>
      </p:sp>
      <p:sp>
        <p:nvSpPr>
          <p:cNvPr id="3" name="Content Placeholder 2"/>
          <p:cNvSpPr>
            <a:spLocks noGrp="1"/>
          </p:cNvSpPr>
          <p:nvPr>
            <p:ph idx="1"/>
          </p:nvPr>
        </p:nvSpPr>
        <p:spPr/>
        <p:txBody>
          <a:bodyPr/>
          <a:lstStyle/>
          <a:p>
            <a:r>
              <a:rPr lang="en-US" dirty="0"/>
              <a:t>Outline Style</a:t>
            </a:r>
          </a:p>
          <a:p>
            <a:pPr lvl="1"/>
            <a:r>
              <a:rPr lang="en-US" dirty="0" err="1"/>
              <a:t>Ex:p</a:t>
            </a:r>
            <a:r>
              <a:rPr lang="en-US" dirty="0"/>
              <a:t>{outline-</a:t>
            </a:r>
            <a:r>
              <a:rPr lang="en-US" dirty="0" err="1"/>
              <a:t>style:dotted</a:t>
            </a:r>
            <a:r>
              <a:rPr lang="en-US" dirty="0"/>
              <a:t>;}</a:t>
            </a:r>
          </a:p>
          <a:p>
            <a:r>
              <a:rPr lang="en-US" dirty="0"/>
              <a:t>Outline Color</a:t>
            </a:r>
          </a:p>
          <a:p>
            <a:pPr lvl="1"/>
            <a:r>
              <a:rPr lang="en-US" dirty="0"/>
              <a:t>p </a:t>
            </a:r>
            <a:br>
              <a:rPr lang="en-US" dirty="0"/>
            </a:br>
            <a:r>
              <a:rPr lang="en-US" dirty="0"/>
              <a:t>{outline-</a:t>
            </a:r>
            <a:r>
              <a:rPr lang="en-US" dirty="0" err="1"/>
              <a:t>style:dotted</a:t>
            </a:r>
            <a:r>
              <a:rPr lang="en-US" dirty="0"/>
              <a:t>;</a:t>
            </a:r>
            <a:br>
              <a:rPr lang="en-US" dirty="0"/>
            </a:br>
            <a:r>
              <a:rPr lang="en-US" dirty="0"/>
              <a:t>outline-color:#00ff00;}</a:t>
            </a:r>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4011188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Content Placeholder 2"/>
          <p:cNvSpPr>
            <a:spLocks noGrp="1"/>
          </p:cNvSpPr>
          <p:nvPr>
            <p:ph idx="1"/>
          </p:nvPr>
        </p:nvSpPr>
        <p:spPr/>
        <p:txBody>
          <a:bodyPr/>
          <a:lstStyle/>
          <a:p>
            <a:r>
              <a:rPr lang="en-US" dirty="0"/>
              <a:t>1. Design a Webpage to Display a paragraph of “Life in VIT </a:t>
            </a:r>
            <a:r>
              <a:rPr lang="en-US" dirty="0" err="1"/>
              <a:t>chennai</a:t>
            </a:r>
            <a:r>
              <a:rPr lang="en-US" dirty="0"/>
              <a:t>”. Create a Link to another page and type in all the subjects which you have studied so far and categorize them semester wise using list. Use only external style sheets and appropriate styles. (Background, Font, Text, List, Link, Border and Margin Properties should be used)</a:t>
            </a:r>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2194156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90600" y="1981200"/>
            <a:ext cx="7174523" cy="741363"/>
          </a:xfrm>
          <a:noFill/>
        </p:spPr>
        <p:txBody>
          <a:bodyPr anchor="ctr">
            <a:normAutofit fontScale="90000"/>
          </a:bodyPr>
          <a:lstStyle/>
          <a:p>
            <a:pPr algn="ctr"/>
            <a:r>
              <a:rPr lang="en-GB" dirty="0"/>
              <a:t>Introduction to JavaScript</a:t>
            </a:r>
          </a:p>
        </p:txBody>
      </p:sp>
      <p:sp>
        <p:nvSpPr>
          <p:cNvPr id="3" name="Footer Placeholder 2"/>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68929006"/>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r>
              <a:rPr lang="en-GB"/>
              <a:t>Introduction</a:t>
            </a:r>
          </a:p>
        </p:txBody>
      </p:sp>
      <p:sp>
        <p:nvSpPr>
          <p:cNvPr id="4099" name="Rectangle 5"/>
          <p:cNvSpPr>
            <a:spLocks noGrp="1" noChangeArrowheads="1"/>
          </p:cNvSpPr>
          <p:nvPr>
            <p:ph type="body" idx="1"/>
          </p:nvPr>
        </p:nvSpPr>
        <p:spPr/>
        <p:txBody>
          <a:bodyPr/>
          <a:lstStyle/>
          <a:p>
            <a:r>
              <a:rPr lang="en-GB"/>
              <a:t>What is it?</a:t>
            </a:r>
          </a:p>
          <a:p>
            <a:r>
              <a:rPr lang="en-GB"/>
              <a:t>How does it work?</a:t>
            </a:r>
          </a:p>
          <a:p>
            <a:r>
              <a:rPr lang="en-GB"/>
              <a:t>What is Java?</a:t>
            </a:r>
          </a:p>
          <a:p>
            <a:r>
              <a:rPr lang="en-GB"/>
              <a:t>Learning JavaScript</a:t>
            </a:r>
          </a:p>
          <a:p>
            <a:pPr lvl="1"/>
            <a:r>
              <a:rPr lang="en-GB"/>
              <a:t>JavaScript Statements</a:t>
            </a:r>
          </a:p>
          <a:p>
            <a:pPr lvl="1"/>
            <a:r>
              <a:rPr lang="en-GB"/>
              <a:t>JavaScript and HTML forms</a:t>
            </a:r>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4262514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r>
              <a:rPr lang="en-GB"/>
              <a:t>What is JavaScript?</a:t>
            </a:r>
          </a:p>
        </p:txBody>
      </p:sp>
      <p:sp>
        <p:nvSpPr>
          <p:cNvPr id="5123" name="Rectangle 5"/>
          <p:cNvSpPr>
            <a:spLocks noGrp="1" noChangeArrowheads="1"/>
          </p:cNvSpPr>
          <p:nvPr>
            <p:ph type="body" idx="1"/>
          </p:nvPr>
        </p:nvSpPr>
        <p:spPr/>
        <p:txBody>
          <a:bodyPr/>
          <a:lstStyle/>
          <a:p>
            <a:pPr>
              <a:lnSpc>
                <a:spcPct val="90000"/>
              </a:lnSpc>
            </a:pPr>
            <a:r>
              <a:rPr lang="en-GB"/>
              <a:t>Browsers have limited functionality </a:t>
            </a:r>
          </a:p>
          <a:p>
            <a:pPr lvl="1">
              <a:lnSpc>
                <a:spcPct val="90000"/>
              </a:lnSpc>
            </a:pPr>
            <a:r>
              <a:rPr lang="en-GB"/>
              <a:t>Text, images, tables, frames</a:t>
            </a:r>
          </a:p>
          <a:p>
            <a:pPr>
              <a:lnSpc>
                <a:spcPct val="90000"/>
              </a:lnSpc>
            </a:pPr>
            <a:r>
              <a:rPr lang="en-GB"/>
              <a:t>JavaScript allows for interactivity</a:t>
            </a:r>
          </a:p>
          <a:p>
            <a:pPr>
              <a:lnSpc>
                <a:spcPct val="90000"/>
              </a:lnSpc>
            </a:pPr>
            <a:r>
              <a:rPr lang="en-GB"/>
              <a:t>Browser/page manipulation</a:t>
            </a:r>
          </a:p>
          <a:p>
            <a:pPr lvl="1">
              <a:lnSpc>
                <a:spcPct val="90000"/>
              </a:lnSpc>
            </a:pPr>
            <a:r>
              <a:rPr lang="en-GB"/>
              <a:t>Reacting to user actions</a:t>
            </a:r>
          </a:p>
          <a:p>
            <a:pPr>
              <a:lnSpc>
                <a:spcPct val="90000"/>
              </a:lnSpc>
            </a:pPr>
            <a:r>
              <a:rPr lang="en-GB"/>
              <a:t>A type of programming language</a:t>
            </a:r>
          </a:p>
          <a:p>
            <a:pPr lvl="1">
              <a:lnSpc>
                <a:spcPct val="90000"/>
              </a:lnSpc>
            </a:pPr>
            <a:r>
              <a:rPr lang="en-GB"/>
              <a:t>Easy to learn</a:t>
            </a:r>
          </a:p>
          <a:p>
            <a:pPr lvl="1">
              <a:lnSpc>
                <a:spcPct val="90000"/>
              </a:lnSpc>
            </a:pPr>
            <a:r>
              <a:rPr lang="en-GB"/>
              <a:t>Developed by Netscape</a:t>
            </a:r>
          </a:p>
          <a:p>
            <a:pPr lvl="1">
              <a:lnSpc>
                <a:spcPct val="90000"/>
              </a:lnSpc>
            </a:pPr>
            <a:r>
              <a:rPr lang="en-GB"/>
              <a:t>Now a standard exists – </a:t>
            </a:r>
            <a:br>
              <a:rPr lang="en-GB"/>
            </a:br>
            <a:r>
              <a:rPr lang="en-GB" sz="2000">
                <a:latin typeface="Courier New" pitchFamily="49" charset="0"/>
              </a:rPr>
              <a:t>www.ecma-international.org/publications/</a:t>
            </a:r>
            <a:br>
              <a:rPr lang="en-GB" sz="2000">
                <a:latin typeface="Courier New" pitchFamily="49" charset="0"/>
              </a:rPr>
            </a:br>
            <a:r>
              <a:rPr lang="en-GB" sz="2000">
                <a:latin typeface="Courier New" pitchFamily="49" charset="0"/>
              </a:rPr>
              <a:t>standards/ECMA-262.HTM</a:t>
            </a:r>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19219569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title"/>
          </p:nvPr>
        </p:nvSpPr>
        <p:spPr/>
        <p:txBody>
          <a:bodyPr/>
          <a:lstStyle/>
          <a:p>
            <a:r>
              <a:rPr lang="en-GB"/>
              <a:t>JavaScript Allows Interactivity</a:t>
            </a:r>
          </a:p>
        </p:txBody>
      </p:sp>
      <p:sp>
        <p:nvSpPr>
          <p:cNvPr id="6147" name="Rectangle 7"/>
          <p:cNvSpPr>
            <a:spLocks noGrp="1" noChangeArrowheads="1"/>
          </p:cNvSpPr>
          <p:nvPr>
            <p:ph type="body" idx="1"/>
          </p:nvPr>
        </p:nvSpPr>
        <p:spPr/>
        <p:txBody>
          <a:bodyPr/>
          <a:lstStyle/>
          <a:p>
            <a:r>
              <a:rPr lang="en-GB"/>
              <a:t>Improve appearance </a:t>
            </a:r>
          </a:p>
          <a:p>
            <a:pPr lvl="1"/>
            <a:r>
              <a:rPr lang="en-GB"/>
              <a:t>Especially graphics</a:t>
            </a:r>
          </a:p>
          <a:p>
            <a:pPr lvl="1"/>
            <a:r>
              <a:rPr lang="en-GB"/>
              <a:t>Visual feedback</a:t>
            </a:r>
          </a:p>
          <a:p>
            <a:r>
              <a:rPr lang="en-GB"/>
              <a:t>Site navigation</a:t>
            </a:r>
          </a:p>
          <a:p>
            <a:r>
              <a:rPr lang="en-GB"/>
              <a:t>Perform calculations</a:t>
            </a:r>
          </a:p>
          <a:p>
            <a:r>
              <a:rPr lang="en-GB"/>
              <a:t>Validation of input</a:t>
            </a:r>
          </a:p>
          <a:p>
            <a:r>
              <a:rPr lang="en-GB"/>
              <a:t>Other technologies</a:t>
            </a:r>
          </a:p>
          <a:p>
            <a:pPr>
              <a:buFont typeface="Wingdings" pitchFamily="2" charset="2"/>
              <a:buNone/>
            </a:pPr>
            <a:r>
              <a:rPr lang="en-GB"/>
              <a:t>					</a:t>
            </a:r>
            <a:r>
              <a:rPr lang="en-GB" sz="2400">
                <a:latin typeface="Courier New" pitchFamily="49" charset="0"/>
              </a:rPr>
              <a:t>javascript.internet.com</a:t>
            </a:r>
          </a:p>
        </p:txBody>
      </p:sp>
      <p:pic>
        <p:nvPicPr>
          <p:cNvPr id="6148" name="Picture 4"/>
          <p:cNvPicPr>
            <a:picLocks noChangeArrowheads="1"/>
          </p:cNvPicPr>
          <p:nvPr/>
        </p:nvPicPr>
        <p:blipFill>
          <a:blip r:embed="rId3"/>
          <a:srcRect/>
          <a:stretch>
            <a:fillRect/>
          </a:stretch>
        </p:blipFill>
        <p:spPr bwMode="auto">
          <a:xfrm>
            <a:off x="4873870" y="1916114"/>
            <a:ext cx="2941027" cy="2632075"/>
          </a:xfrm>
          <a:prstGeom prst="rect">
            <a:avLst/>
          </a:prstGeom>
          <a:noFill/>
          <a:ln w="12700">
            <a:solidFill>
              <a:schemeClr val="tx1"/>
            </a:solidFill>
            <a:miter lim="800000"/>
            <a:headEnd/>
            <a:tailEnd/>
          </a:ln>
        </p:spPr>
      </p:pic>
      <p:sp>
        <p:nvSpPr>
          <p:cNvPr id="5" name="Footer Placeholder 4"/>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4209704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CSS Basics</a:t>
            </a:r>
          </a:p>
        </p:txBody>
      </p:sp>
      <p:sp>
        <p:nvSpPr>
          <p:cNvPr id="3" name="Subtitle 2"/>
          <p:cNvSpPr>
            <a:spLocks noGrp="1"/>
          </p:cNvSpPr>
          <p:nvPr>
            <p:ph type="subTitle" idx="1"/>
          </p:nvPr>
        </p:nvSpPr>
        <p:spPr/>
        <p:txBody>
          <a:bodyPr/>
          <a:lstStyle/>
          <a:p>
            <a:r>
              <a:rPr lang="en-US" dirty="0"/>
              <a:t>Style and format your web site using CSS</a:t>
            </a:r>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26863477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r>
              <a:rPr lang="en-GB"/>
              <a:t>How Does It Work?</a:t>
            </a:r>
          </a:p>
        </p:txBody>
      </p:sp>
      <p:sp>
        <p:nvSpPr>
          <p:cNvPr id="7171" name="Rectangle 5"/>
          <p:cNvSpPr>
            <a:spLocks noGrp="1" noChangeArrowheads="1"/>
          </p:cNvSpPr>
          <p:nvPr>
            <p:ph type="body" idx="1"/>
          </p:nvPr>
        </p:nvSpPr>
        <p:spPr/>
        <p:txBody>
          <a:bodyPr/>
          <a:lstStyle/>
          <a:p>
            <a:r>
              <a:rPr lang="en-GB"/>
              <a:t>Embedded within HTML page</a:t>
            </a:r>
          </a:p>
          <a:p>
            <a:pPr lvl="1"/>
            <a:r>
              <a:rPr lang="en-GB"/>
              <a:t>View source</a:t>
            </a:r>
          </a:p>
          <a:p>
            <a:r>
              <a:rPr lang="en-GB"/>
              <a:t>Executes on client</a:t>
            </a:r>
          </a:p>
          <a:p>
            <a:pPr lvl="1"/>
            <a:r>
              <a:rPr lang="en-GB"/>
              <a:t>Fast, no connection needed once loaded</a:t>
            </a:r>
          </a:p>
          <a:p>
            <a:r>
              <a:rPr lang="en-GB"/>
              <a:t>Simple programming statements combined with HTML tags</a:t>
            </a:r>
          </a:p>
          <a:p>
            <a:r>
              <a:rPr lang="en-GB"/>
              <a:t>Interpreted (not compiled)</a:t>
            </a:r>
          </a:p>
          <a:p>
            <a:pPr lvl="1"/>
            <a:r>
              <a:rPr lang="en-GB"/>
              <a:t> No special tools required</a:t>
            </a:r>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33319949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title"/>
          </p:nvPr>
        </p:nvSpPr>
        <p:spPr/>
        <p:txBody>
          <a:bodyPr/>
          <a:lstStyle/>
          <a:p>
            <a:r>
              <a:rPr lang="en-GB"/>
              <a:t>What is Java?</a:t>
            </a:r>
          </a:p>
        </p:txBody>
      </p:sp>
      <p:sp>
        <p:nvSpPr>
          <p:cNvPr id="8195" name="Rectangle 5"/>
          <p:cNvSpPr>
            <a:spLocks noGrp="1" noChangeArrowheads="1"/>
          </p:cNvSpPr>
          <p:nvPr>
            <p:ph type="body" idx="1"/>
          </p:nvPr>
        </p:nvSpPr>
        <p:spPr/>
        <p:txBody>
          <a:bodyPr/>
          <a:lstStyle/>
          <a:p>
            <a:r>
              <a:rPr lang="en-GB"/>
              <a:t>Totally different</a:t>
            </a:r>
          </a:p>
          <a:p>
            <a:r>
              <a:rPr lang="en-GB"/>
              <a:t>A full programming language</a:t>
            </a:r>
          </a:p>
          <a:p>
            <a:r>
              <a:rPr lang="en-GB"/>
              <a:t>Much harder!</a:t>
            </a:r>
          </a:p>
          <a:p>
            <a:r>
              <a:rPr lang="en-GB"/>
              <a:t>A compiled language</a:t>
            </a:r>
          </a:p>
          <a:p>
            <a:r>
              <a:rPr lang="en-GB"/>
              <a:t>Independent of the web</a:t>
            </a:r>
          </a:p>
          <a:p>
            <a:r>
              <a:rPr lang="en-GB"/>
              <a:t>Sometimes used together</a:t>
            </a:r>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24307540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p:txBody>
          <a:bodyPr/>
          <a:lstStyle/>
          <a:p>
            <a:r>
              <a:rPr lang="en-GB"/>
              <a:t>Learning JavaScript</a:t>
            </a:r>
          </a:p>
        </p:txBody>
      </p:sp>
      <p:sp>
        <p:nvSpPr>
          <p:cNvPr id="9219" name="Rectangle 5"/>
          <p:cNvSpPr>
            <a:spLocks noGrp="1" noChangeArrowheads="1"/>
          </p:cNvSpPr>
          <p:nvPr>
            <p:ph type="body" idx="1"/>
          </p:nvPr>
        </p:nvSpPr>
        <p:spPr/>
        <p:txBody>
          <a:bodyPr/>
          <a:lstStyle/>
          <a:p>
            <a:r>
              <a:rPr lang="en-GB"/>
              <a:t>Special syntax to learn</a:t>
            </a:r>
          </a:p>
          <a:p>
            <a:r>
              <a:rPr lang="en-GB"/>
              <a:t>Learn the basics and then use other people's </a:t>
            </a:r>
            <a:br>
              <a:rPr lang="en-GB"/>
            </a:br>
            <a:r>
              <a:rPr lang="en-GB"/>
              <a:t>(lots of free sites)</a:t>
            </a:r>
          </a:p>
          <a:p>
            <a:r>
              <a:rPr lang="en-GB"/>
              <a:t>Write it in a text editor, view results in browser</a:t>
            </a:r>
          </a:p>
          <a:p>
            <a:r>
              <a:rPr lang="en-GB"/>
              <a:t>You need to revise your HTML </a:t>
            </a:r>
          </a:p>
          <a:p>
            <a:r>
              <a:rPr lang="en-GB"/>
              <a:t>You need patience and good eyesight!</a:t>
            </a:r>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28943741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6"/>
          <p:cNvSpPr>
            <a:spLocks noGrp="1" noChangeArrowheads="1"/>
          </p:cNvSpPr>
          <p:nvPr>
            <p:ph type="title"/>
          </p:nvPr>
        </p:nvSpPr>
        <p:spPr/>
        <p:txBody>
          <a:bodyPr/>
          <a:lstStyle/>
          <a:p>
            <a:r>
              <a:rPr lang="en-GB"/>
              <a:t>JavaScript Statements</a:t>
            </a:r>
          </a:p>
        </p:txBody>
      </p:sp>
      <p:sp>
        <p:nvSpPr>
          <p:cNvPr id="10243" name="Rectangle 7"/>
          <p:cNvSpPr>
            <a:spLocks noGrp="1" noChangeArrowheads="1"/>
          </p:cNvSpPr>
          <p:nvPr>
            <p:ph type="body" idx="1"/>
          </p:nvPr>
        </p:nvSpPr>
        <p:spPr/>
        <p:txBody>
          <a:bodyPr/>
          <a:lstStyle/>
          <a:p>
            <a:pPr>
              <a:lnSpc>
                <a:spcPct val="90000"/>
              </a:lnSpc>
              <a:buFont typeface="Wingdings" pitchFamily="2" charset="2"/>
              <a:buNone/>
            </a:pPr>
            <a:r>
              <a:rPr lang="en-GB" sz="2400">
                <a:latin typeface="Courier New" pitchFamily="49" charset="0"/>
              </a:rPr>
              <a:t>&lt;html&gt;</a:t>
            </a:r>
          </a:p>
          <a:p>
            <a:pPr>
              <a:lnSpc>
                <a:spcPct val="90000"/>
              </a:lnSpc>
              <a:buFont typeface="Wingdings" pitchFamily="2" charset="2"/>
              <a:buNone/>
            </a:pPr>
            <a:r>
              <a:rPr lang="en-GB" sz="2400">
                <a:latin typeface="Courier New" pitchFamily="49" charset="0"/>
              </a:rPr>
              <a:t>&lt;head&gt;&lt;title&gt;My Page&lt;/title&gt;&lt;/head&gt;</a:t>
            </a:r>
          </a:p>
          <a:p>
            <a:pPr>
              <a:lnSpc>
                <a:spcPct val="90000"/>
              </a:lnSpc>
              <a:buFont typeface="Wingdings" pitchFamily="2" charset="2"/>
              <a:buNone/>
            </a:pPr>
            <a:r>
              <a:rPr lang="en-GB" sz="2400">
                <a:latin typeface="Courier New" pitchFamily="49" charset="0"/>
              </a:rPr>
              <a:t>&lt;body&gt;</a:t>
            </a:r>
          </a:p>
          <a:p>
            <a:pPr>
              <a:lnSpc>
                <a:spcPct val="90000"/>
              </a:lnSpc>
              <a:buFont typeface="Wingdings" pitchFamily="2" charset="2"/>
              <a:buNone/>
            </a:pPr>
            <a:r>
              <a:rPr lang="en-GB" sz="2400" b="1">
                <a:latin typeface="Courier New" pitchFamily="49" charset="0"/>
              </a:rPr>
              <a:t>&lt;script language="JavaScript"&gt;</a:t>
            </a:r>
          </a:p>
          <a:p>
            <a:pPr>
              <a:lnSpc>
                <a:spcPct val="90000"/>
              </a:lnSpc>
              <a:buFont typeface="Wingdings" pitchFamily="2" charset="2"/>
              <a:buNone/>
            </a:pPr>
            <a:endParaRPr lang="en-GB" sz="2400" b="1">
              <a:latin typeface="Courier New" pitchFamily="49" charset="0"/>
            </a:endParaRPr>
          </a:p>
          <a:p>
            <a:pPr>
              <a:lnSpc>
                <a:spcPct val="90000"/>
              </a:lnSpc>
              <a:buFont typeface="Wingdings" pitchFamily="2" charset="2"/>
              <a:buNone/>
            </a:pPr>
            <a:r>
              <a:rPr lang="en-GB" sz="2400" b="1">
                <a:latin typeface="Courier New" pitchFamily="49" charset="0"/>
              </a:rPr>
              <a:t>document.write('This is my first </a:t>
            </a:r>
            <a:r>
              <a:rPr lang="en-GB" sz="2400" b="1">
                <a:latin typeface="Courier New" pitchFamily="49" charset="0"/>
                <a:sym typeface="Symbol" pitchFamily="18" charset="2"/>
              </a:rPr>
              <a:t></a:t>
            </a:r>
            <a:endParaRPr lang="en-GB" sz="2400" b="1">
              <a:latin typeface="Courier New" pitchFamily="49" charset="0"/>
            </a:endParaRPr>
          </a:p>
          <a:p>
            <a:pPr>
              <a:lnSpc>
                <a:spcPct val="90000"/>
              </a:lnSpc>
              <a:buFont typeface="Wingdings" pitchFamily="2" charset="2"/>
              <a:buNone/>
            </a:pPr>
            <a:r>
              <a:rPr lang="en-GB" sz="2400" b="1">
                <a:latin typeface="Courier New" pitchFamily="49" charset="0"/>
              </a:rPr>
              <a:t>JavaScript Page');</a:t>
            </a:r>
          </a:p>
          <a:p>
            <a:pPr>
              <a:lnSpc>
                <a:spcPct val="90000"/>
              </a:lnSpc>
              <a:buFont typeface="Wingdings" pitchFamily="2" charset="2"/>
              <a:buNone/>
            </a:pPr>
            <a:endParaRPr lang="en-GB" sz="2400" b="1">
              <a:latin typeface="Courier New" pitchFamily="49" charset="0"/>
            </a:endParaRPr>
          </a:p>
          <a:p>
            <a:pPr>
              <a:lnSpc>
                <a:spcPct val="90000"/>
              </a:lnSpc>
              <a:buFont typeface="Wingdings" pitchFamily="2" charset="2"/>
              <a:buNone/>
            </a:pPr>
            <a:r>
              <a:rPr lang="en-GB" sz="2400" b="1">
                <a:latin typeface="Courier New" pitchFamily="49" charset="0"/>
              </a:rPr>
              <a:t>&lt;/script&gt;</a:t>
            </a:r>
          </a:p>
          <a:p>
            <a:pPr>
              <a:lnSpc>
                <a:spcPct val="90000"/>
              </a:lnSpc>
              <a:buFont typeface="Wingdings" pitchFamily="2" charset="2"/>
              <a:buNone/>
            </a:pPr>
            <a:r>
              <a:rPr lang="en-GB" sz="2400">
                <a:latin typeface="Courier New" pitchFamily="49" charset="0"/>
              </a:rPr>
              <a:t>&lt;/body&gt;</a:t>
            </a:r>
          </a:p>
          <a:p>
            <a:pPr>
              <a:lnSpc>
                <a:spcPct val="90000"/>
              </a:lnSpc>
              <a:buFont typeface="Wingdings" pitchFamily="2" charset="2"/>
              <a:buNone/>
            </a:pPr>
            <a:r>
              <a:rPr lang="en-GB" sz="2400">
                <a:latin typeface="Courier New" pitchFamily="49" charset="0"/>
              </a:rPr>
              <a:t>&lt;/html&gt;</a:t>
            </a:r>
          </a:p>
        </p:txBody>
      </p:sp>
      <p:sp>
        <p:nvSpPr>
          <p:cNvPr id="10244" name="Rectangle 4"/>
          <p:cNvSpPr>
            <a:spLocks noChangeArrowheads="1"/>
          </p:cNvSpPr>
          <p:nvPr/>
        </p:nvSpPr>
        <p:spPr bwMode="auto">
          <a:xfrm>
            <a:off x="4994031" y="4572001"/>
            <a:ext cx="2114361" cy="708528"/>
          </a:xfrm>
          <a:prstGeom prst="rect">
            <a:avLst/>
          </a:prstGeom>
          <a:noFill/>
          <a:ln w="9525">
            <a:noFill/>
            <a:miter lim="800000"/>
            <a:headEnd/>
            <a:tailEnd/>
          </a:ln>
        </p:spPr>
        <p:txBody>
          <a:bodyPr wrap="none" lIns="92075" tIns="46038" rIns="92075" bIns="46038">
            <a:spAutoFit/>
          </a:bodyPr>
          <a:lstStyle/>
          <a:p>
            <a:r>
              <a:rPr lang="en-GB" sz="2000">
                <a:solidFill>
                  <a:srgbClr val="FF0000"/>
                </a:solidFill>
              </a:rPr>
              <a:t>Note the symbol for </a:t>
            </a:r>
            <a:br>
              <a:rPr lang="en-GB" sz="2000">
                <a:solidFill>
                  <a:srgbClr val="FF0000"/>
                </a:solidFill>
              </a:rPr>
            </a:br>
            <a:r>
              <a:rPr lang="en-GB" sz="2000">
                <a:solidFill>
                  <a:srgbClr val="FF0000"/>
                </a:solidFill>
              </a:rPr>
              <a:t>line continuation</a:t>
            </a:r>
          </a:p>
        </p:txBody>
      </p:sp>
      <p:sp>
        <p:nvSpPr>
          <p:cNvPr id="10245" name="Line 5"/>
          <p:cNvSpPr>
            <a:spLocks noChangeShapeType="1"/>
          </p:cNvSpPr>
          <p:nvPr/>
        </p:nvSpPr>
        <p:spPr bwMode="auto">
          <a:xfrm flipH="1">
            <a:off x="6471139" y="3657600"/>
            <a:ext cx="2931" cy="598488"/>
          </a:xfrm>
          <a:prstGeom prst="line">
            <a:avLst/>
          </a:prstGeom>
          <a:noFill/>
          <a:ln w="19050">
            <a:solidFill>
              <a:srgbClr val="FF0000"/>
            </a:solidFill>
            <a:round/>
            <a:headEnd type="triangle" w="med" len="med"/>
            <a:tailEnd type="none" w="sm" len="sm"/>
          </a:ln>
        </p:spPr>
        <p:txBody>
          <a:bodyPr/>
          <a:lstStyle/>
          <a:p>
            <a:endParaRPr lang="en-US"/>
          </a:p>
        </p:txBody>
      </p:sp>
      <p:sp>
        <p:nvSpPr>
          <p:cNvPr id="6" name="Footer Placeholder 5"/>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20633135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title"/>
          </p:nvPr>
        </p:nvSpPr>
        <p:spPr/>
        <p:txBody>
          <a:bodyPr/>
          <a:lstStyle/>
          <a:p>
            <a:r>
              <a:rPr lang="en-GB"/>
              <a:t>JavaScript Statements</a:t>
            </a:r>
          </a:p>
        </p:txBody>
      </p:sp>
      <p:sp>
        <p:nvSpPr>
          <p:cNvPr id="11267" name="Rectangle 8"/>
          <p:cNvSpPr>
            <a:spLocks noGrp="1" noChangeArrowheads="1"/>
          </p:cNvSpPr>
          <p:nvPr>
            <p:ph type="body" idx="1"/>
          </p:nvPr>
        </p:nvSpPr>
        <p:spPr/>
        <p:txBody>
          <a:bodyPr/>
          <a:lstStyle/>
          <a:p>
            <a:pPr>
              <a:lnSpc>
                <a:spcPct val="90000"/>
              </a:lnSpc>
              <a:buFont typeface="Wingdings" pitchFamily="2" charset="2"/>
              <a:buNone/>
            </a:pPr>
            <a:r>
              <a:rPr lang="en-GB" sz="2400">
                <a:latin typeface="Courier New" pitchFamily="49" charset="0"/>
              </a:rPr>
              <a:t>&lt;html&gt;</a:t>
            </a:r>
          </a:p>
          <a:p>
            <a:pPr>
              <a:lnSpc>
                <a:spcPct val="90000"/>
              </a:lnSpc>
              <a:buFont typeface="Wingdings" pitchFamily="2" charset="2"/>
              <a:buNone/>
            </a:pPr>
            <a:r>
              <a:rPr lang="en-GB" sz="2400">
                <a:latin typeface="Courier New" pitchFamily="49" charset="0"/>
              </a:rPr>
              <a:t>&lt;head&gt;&lt;title&gt;My Page&lt;/title&gt;&lt;/head&gt;</a:t>
            </a:r>
          </a:p>
          <a:p>
            <a:pPr>
              <a:lnSpc>
                <a:spcPct val="90000"/>
              </a:lnSpc>
              <a:buFont typeface="Wingdings" pitchFamily="2" charset="2"/>
              <a:buNone/>
            </a:pPr>
            <a:r>
              <a:rPr lang="en-GB" sz="2400">
                <a:latin typeface="Courier New" pitchFamily="49" charset="0"/>
              </a:rPr>
              <a:t>&lt;body&gt;</a:t>
            </a:r>
          </a:p>
          <a:p>
            <a:pPr>
              <a:lnSpc>
                <a:spcPct val="90000"/>
              </a:lnSpc>
              <a:buFont typeface="Wingdings" pitchFamily="2" charset="2"/>
              <a:buNone/>
            </a:pPr>
            <a:r>
              <a:rPr lang="en-GB" sz="2400">
                <a:latin typeface="Courier New" pitchFamily="49" charset="0"/>
              </a:rPr>
              <a:t>&lt;script language=“JavaScript"&gt;</a:t>
            </a:r>
          </a:p>
          <a:p>
            <a:pPr>
              <a:lnSpc>
                <a:spcPct val="90000"/>
              </a:lnSpc>
              <a:buFont typeface="Wingdings" pitchFamily="2" charset="2"/>
              <a:buNone/>
            </a:pPr>
            <a:endParaRPr lang="en-GB" sz="2400">
              <a:latin typeface="Courier New" pitchFamily="49" charset="0"/>
            </a:endParaRPr>
          </a:p>
          <a:p>
            <a:pPr>
              <a:lnSpc>
                <a:spcPct val="90000"/>
              </a:lnSpc>
              <a:buFont typeface="Wingdings" pitchFamily="2" charset="2"/>
              <a:buNone/>
            </a:pPr>
            <a:r>
              <a:rPr lang="en-GB" sz="2400">
                <a:latin typeface="Courier New" pitchFamily="49" charset="0"/>
              </a:rPr>
              <a:t>document.write('</a:t>
            </a:r>
            <a:r>
              <a:rPr lang="en-GB" sz="2400" b="1">
                <a:latin typeface="Courier New" pitchFamily="49" charset="0"/>
              </a:rPr>
              <a:t>&lt;h1&gt;</a:t>
            </a:r>
            <a:r>
              <a:rPr lang="en-GB" sz="2400">
                <a:latin typeface="Courier New" pitchFamily="49" charset="0"/>
              </a:rPr>
              <a:t>This is my first </a:t>
            </a:r>
            <a:r>
              <a:rPr lang="en-GB" sz="2400">
                <a:latin typeface="Courier New" pitchFamily="49" charset="0"/>
                <a:sym typeface="Symbol" pitchFamily="18" charset="2"/>
              </a:rPr>
              <a:t></a:t>
            </a:r>
            <a:endParaRPr lang="en-GB" sz="2400">
              <a:latin typeface="Courier New" pitchFamily="49" charset="0"/>
            </a:endParaRPr>
          </a:p>
          <a:p>
            <a:pPr>
              <a:lnSpc>
                <a:spcPct val="90000"/>
              </a:lnSpc>
              <a:buFont typeface="Wingdings" pitchFamily="2" charset="2"/>
              <a:buNone/>
            </a:pPr>
            <a:r>
              <a:rPr lang="en-GB" sz="2400">
                <a:latin typeface="Courier New" pitchFamily="49" charset="0"/>
              </a:rPr>
              <a:t>JavaScript Page</a:t>
            </a:r>
            <a:r>
              <a:rPr lang="en-GB" sz="2400" b="1">
                <a:latin typeface="Courier New" pitchFamily="49" charset="0"/>
              </a:rPr>
              <a:t>&lt;/h1&gt;</a:t>
            </a:r>
            <a:r>
              <a:rPr lang="en-GB" sz="2400">
                <a:latin typeface="Courier New" pitchFamily="49" charset="0"/>
              </a:rPr>
              <a:t>');</a:t>
            </a:r>
          </a:p>
          <a:p>
            <a:pPr>
              <a:lnSpc>
                <a:spcPct val="90000"/>
              </a:lnSpc>
              <a:buFont typeface="Wingdings" pitchFamily="2" charset="2"/>
              <a:buNone/>
            </a:pPr>
            <a:endParaRPr lang="en-GB" sz="2400">
              <a:latin typeface="Courier New" pitchFamily="49" charset="0"/>
            </a:endParaRPr>
          </a:p>
          <a:p>
            <a:pPr>
              <a:lnSpc>
                <a:spcPct val="90000"/>
              </a:lnSpc>
              <a:buFont typeface="Wingdings" pitchFamily="2" charset="2"/>
              <a:buNone/>
            </a:pPr>
            <a:r>
              <a:rPr lang="en-GB" sz="2400">
                <a:latin typeface="Courier New" pitchFamily="49" charset="0"/>
              </a:rPr>
              <a:t>&lt;/script&gt;</a:t>
            </a:r>
          </a:p>
          <a:p>
            <a:pPr>
              <a:lnSpc>
                <a:spcPct val="90000"/>
              </a:lnSpc>
              <a:buFont typeface="Wingdings" pitchFamily="2" charset="2"/>
              <a:buNone/>
            </a:pPr>
            <a:r>
              <a:rPr lang="en-GB" sz="2400">
                <a:latin typeface="Courier New" pitchFamily="49" charset="0"/>
              </a:rPr>
              <a:t>&lt;/body&gt;</a:t>
            </a:r>
          </a:p>
          <a:p>
            <a:pPr>
              <a:lnSpc>
                <a:spcPct val="90000"/>
              </a:lnSpc>
              <a:buFont typeface="Wingdings" pitchFamily="2" charset="2"/>
              <a:buNone/>
            </a:pPr>
            <a:r>
              <a:rPr lang="en-GB" sz="2400">
                <a:latin typeface="Courier New" pitchFamily="49" charset="0"/>
              </a:rPr>
              <a:t>&lt;/html&gt;</a:t>
            </a:r>
          </a:p>
        </p:txBody>
      </p:sp>
      <p:grpSp>
        <p:nvGrpSpPr>
          <p:cNvPr id="2" name="Group 4"/>
          <p:cNvGrpSpPr>
            <a:grpSpLocks/>
          </p:cNvGrpSpPr>
          <p:nvPr/>
        </p:nvGrpSpPr>
        <p:grpSpPr bwMode="auto">
          <a:xfrm>
            <a:off x="4220308" y="4038601"/>
            <a:ext cx="2958611" cy="1317625"/>
            <a:chOff x="2880" y="2544"/>
            <a:chExt cx="2019" cy="830"/>
          </a:xfrm>
        </p:grpSpPr>
        <p:sp>
          <p:nvSpPr>
            <p:cNvPr id="11269" name="Line 5"/>
            <p:cNvSpPr>
              <a:spLocks noChangeShapeType="1"/>
            </p:cNvSpPr>
            <p:nvPr/>
          </p:nvSpPr>
          <p:spPr bwMode="auto">
            <a:xfrm>
              <a:off x="2880" y="2544"/>
              <a:ext cx="854" cy="662"/>
            </a:xfrm>
            <a:prstGeom prst="line">
              <a:avLst/>
            </a:prstGeom>
            <a:noFill/>
            <a:ln w="19050">
              <a:solidFill>
                <a:srgbClr val="FF0000"/>
              </a:solidFill>
              <a:round/>
              <a:headEnd type="triangle" w="med" len="med"/>
              <a:tailEnd/>
            </a:ln>
          </p:spPr>
          <p:txBody>
            <a:bodyPr/>
            <a:lstStyle/>
            <a:p>
              <a:endParaRPr lang="en-US"/>
            </a:p>
          </p:txBody>
        </p:sp>
        <p:sp>
          <p:nvSpPr>
            <p:cNvPr id="11270" name="Rectangle 6"/>
            <p:cNvSpPr>
              <a:spLocks noChangeArrowheads="1"/>
            </p:cNvSpPr>
            <p:nvPr/>
          </p:nvSpPr>
          <p:spPr bwMode="auto">
            <a:xfrm>
              <a:off x="3744" y="2928"/>
              <a:ext cx="1155" cy="446"/>
            </a:xfrm>
            <a:prstGeom prst="rect">
              <a:avLst/>
            </a:prstGeom>
            <a:noFill/>
            <a:ln w="9525">
              <a:noFill/>
              <a:miter lim="800000"/>
              <a:headEnd/>
              <a:tailEnd/>
            </a:ln>
          </p:spPr>
          <p:txBody>
            <a:bodyPr wrap="none" lIns="92075" tIns="46038" rIns="92075" bIns="46038">
              <a:spAutoFit/>
            </a:bodyPr>
            <a:lstStyle/>
            <a:p>
              <a:r>
                <a:rPr lang="en-GB" sz="2000">
                  <a:solidFill>
                    <a:srgbClr val="FF0000"/>
                  </a:solidFill>
                </a:rPr>
                <a:t>HTML written</a:t>
              </a:r>
            </a:p>
            <a:p>
              <a:r>
                <a:rPr lang="en-GB" sz="2000">
                  <a:solidFill>
                    <a:srgbClr val="FF0000"/>
                  </a:solidFill>
                </a:rPr>
                <a:t>inside JavaScript</a:t>
              </a:r>
            </a:p>
          </p:txBody>
        </p:sp>
      </p:grpSp>
      <p:sp>
        <p:nvSpPr>
          <p:cNvPr id="7" name="Footer Placeholder 6"/>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32994580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58"/>
          <p:cNvSpPr>
            <a:spLocks noGrp="1" noChangeArrowheads="1"/>
          </p:cNvSpPr>
          <p:nvPr>
            <p:ph type="title"/>
          </p:nvPr>
        </p:nvSpPr>
        <p:spPr/>
        <p:txBody>
          <a:bodyPr/>
          <a:lstStyle/>
          <a:p>
            <a:r>
              <a:rPr lang="en-GB"/>
              <a:t>JavaScript Statements</a:t>
            </a:r>
          </a:p>
        </p:txBody>
      </p:sp>
      <p:sp>
        <p:nvSpPr>
          <p:cNvPr id="12291" name="Rectangle 2059"/>
          <p:cNvSpPr>
            <a:spLocks noGrp="1" noChangeArrowheads="1"/>
          </p:cNvSpPr>
          <p:nvPr>
            <p:ph type="body" idx="1"/>
          </p:nvPr>
        </p:nvSpPr>
        <p:spPr/>
        <p:txBody>
          <a:bodyPr>
            <a:normAutofit fontScale="92500" lnSpcReduction="10000"/>
          </a:bodyPr>
          <a:lstStyle/>
          <a:p>
            <a:pPr>
              <a:lnSpc>
                <a:spcPct val="90000"/>
              </a:lnSpc>
              <a:buFont typeface="Wingdings" pitchFamily="2" charset="2"/>
              <a:buNone/>
            </a:pPr>
            <a:r>
              <a:rPr lang="en-GB" sz="2400">
                <a:latin typeface="Courier New" pitchFamily="49" charset="0"/>
              </a:rPr>
              <a:t>&lt;html&gt;</a:t>
            </a:r>
          </a:p>
          <a:p>
            <a:pPr>
              <a:lnSpc>
                <a:spcPct val="90000"/>
              </a:lnSpc>
              <a:buFont typeface="Wingdings" pitchFamily="2" charset="2"/>
              <a:buNone/>
            </a:pPr>
            <a:r>
              <a:rPr lang="en-GB" sz="2400">
                <a:latin typeface="Courier New" pitchFamily="49" charset="0"/>
              </a:rPr>
              <a:t>&lt;head&gt;&lt;title&gt;My Page&lt;/title&gt;&lt;/head&gt;</a:t>
            </a:r>
          </a:p>
          <a:p>
            <a:pPr>
              <a:lnSpc>
                <a:spcPct val="90000"/>
              </a:lnSpc>
              <a:buFont typeface="Wingdings" pitchFamily="2" charset="2"/>
              <a:buNone/>
            </a:pPr>
            <a:r>
              <a:rPr lang="en-GB" sz="2400">
                <a:latin typeface="Courier New" pitchFamily="49" charset="0"/>
              </a:rPr>
              <a:t>&lt;body&gt;</a:t>
            </a:r>
          </a:p>
          <a:p>
            <a:pPr>
              <a:lnSpc>
                <a:spcPct val="90000"/>
              </a:lnSpc>
              <a:buFont typeface="Wingdings" pitchFamily="2" charset="2"/>
              <a:buNone/>
            </a:pPr>
            <a:r>
              <a:rPr lang="en-GB" sz="2400">
                <a:latin typeface="Courier New" pitchFamily="49" charset="0"/>
              </a:rPr>
              <a:t>&lt;p&gt;</a:t>
            </a:r>
          </a:p>
          <a:p>
            <a:pPr>
              <a:lnSpc>
                <a:spcPct val="90000"/>
              </a:lnSpc>
              <a:buFont typeface="Wingdings" pitchFamily="2" charset="2"/>
              <a:buNone/>
            </a:pPr>
            <a:r>
              <a:rPr lang="en-GB" sz="2400">
                <a:latin typeface="Courier New" pitchFamily="49" charset="0"/>
              </a:rPr>
              <a:t>&lt;a href="myfile.html"&gt;My Page&lt;/a&gt;</a:t>
            </a:r>
          </a:p>
          <a:p>
            <a:pPr>
              <a:lnSpc>
                <a:spcPct val="90000"/>
              </a:lnSpc>
              <a:buFont typeface="Wingdings" pitchFamily="2" charset="2"/>
              <a:buNone/>
            </a:pPr>
            <a:r>
              <a:rPr lang="en-GB" sz="2400">
                <a:latin typeface="Courier New" pitchFamily="49" charset="0"/>
              </a:rPr>
              <a:t>&lt;br /&gt;</a:t>
            </a:r>
          </a:p>
          <a:p>
            <a:pPr>
              <a:lnSpc>
                <a:spcPct val="90000"/>
              </a:lnSpc>
              <a:buFont typeface="Wingdings" pitchFamily="2" charset="2"/>
              <a:buNone/>
            </a:pPr>
            <a:r>
              <a:rPr lang="en-GB" sz="2400">
                <a:latin typeface="Courier New" pitchFamily="49" charset="0"/>
              </a:rPr>
              <a:t>&lt;a href="myfile.html"</a:t>
            </a:r>
          </a:p>
          <a:p>
            <a:pPr>
              <a:lnSpc>
                <a:spcPct val="90000"/>
              </a:lnSpc>
              <a:buFont typeface="Wingdings" pitchFamily="2" charset="2"/>
              <a:buNone/>
            </a:pPr>
            <a:r>
              <a:rPr lang="en-GB" sz="2400" b="1">
                <a:latin typeface="Courier New" pitchFamily="49" charset="0"/>
              </a:rPr>
              <a:t>onMouseover="window.alert('Hello');"</a:t>
            </a:r>
            <a:r>
              <a:rPr lang="en-GB" sz="2400">
                <a:latin typeface="Courier New" pitchFamily="49" charset="0"/>
              </a:rPr>
              <a:t>&gt;</a:t>
            </a:r>
          </a:p>
          <a:p>
            <a:pPr>
              <a:lnSpc>
                <a:spcPct val="90000"/>
              </a:lnSpc>
              <a:buFont typeface="Wingdings" pitchFamily="2" charset="2"/>
              <a:buNone/>
            </a:pPr>
            <a:r>
              <a:rPr lang="en-GB" sz="2400">
                <a:latin typeface="Courier New" pitchFamily="49" charset="0"/>
              </a:rPr>
              <a:t>My Page&lt;/A&gt;</a:t>
            </a:r>
          </a:p>
          <a:p>
            <a:pPr>
              <a:lnSpc>
                <a:spcPct val="90000"/>
              </a:lnSpc>
              <a:buFont typeface="Wingdings" pitchFamily="2" charset="2"/>
              <a:buNone/>
            </a:pPr>
            <a:r>
              <a:rPr lang="en-GB" sz="2400">
                <a:latin typeface="Courier New" pitchFamily="49" charset="0"/>
              </a:rPr>
              <a:t>&lt;/p&gt;</a:t>
            </a:r>
          </a:p>
          <a:p>
            <a:pPr>
              <a:lnSpc>
                <a:spcPct val="90000"/>
              </a:lnSpc>
              <a:buFont typeface="Wingdings" pitchFamily="2" charset="2"/>
              <a:buNone/>
            </a:pPr>
            <a:r>
              <a:rPr lang="en-GB" sz="2400">
                <a:latin typeface="Courier New" pitchFamily="49" charset="0"/>
              </a:rPr>
              <a:t>&lt;/body&gt;</a:t>
            </a:r>
          </a:p>
          <a:p>
            <a:pPr>
              <a:lnSpc>
                <a:spcPct val="90000"/>
              </a:lnSpc>
              <a:buFont typeface="Wingdings" pitchFamily="2" charset="2"/>
              <a:buNone/>
            </a:pPr>
            <a:r>
              <a:rPr lang="en-GB" sz="2400">
                <a:latin typeface="Courier New" pitchFamily="49" charset="0"/>
              </a:rPr>
              <a:t>&lt;/html&gt;</a:t>
            </a:r>
          </a:p>
        </p:txBody>
      </p:sp>
      <p:sp>
        <p:nvSpPr>
          <p:cNvPr id="12292" name="Line 2052"/>
          <p:cNvSpPr>
            <a:spLocks noChangeShapeType="1"/>
          </p:cNvSpPr>
          <p:nvPr/>
        </p:nvSpPr>
        <p:spPr bwMode="auto">
          <a:xfrm>
            <a:off x="2540977" y="4405314"/>
            <a:ext cx="341435" cy="682625"/>
          </a:xfrm>
          <a:prstGeom prst="line">
            <a:avLst/>
          </a:prstGeom>
          <a:noFill/>
          <a:ln w="19050">
            <a:solidFill>
              <a:srgbClr val="FF0000"/>
            </a:solidFill>
            <a:round/>
            <a:headEnd type="triangle" w="med" len="med"/>
            <a:tailEnd type="none" w="sm" len="sm"/>
          </a:ln>
        </p:spPr>
        <p:txBody>
          <a:bodyPr/>
          <a:lstStyle/>
          <a:p>
            <a:endParaRPr lang="en-US"/>
          </a:p>
        </p:txBody>
      </p:sp>
      <p:sp>
        <p:nvSpPr>
          <p:cNvPr id="12293" name="Rectangle 2053"/>
          <p:cNvSpPr>
            <a:spLocks noChangeArrowheads="1"/>
          </p:cNvSpPr>
          <p:nvPr/>
        </p:nvSpPr>
        <p:spPr bwMode="auto">
          <a:xfrm>
            <a:off x="4572000" y="5089526"/>
            <a:ext cx="1851469" cy="708528"/>
          </a:xfrm>
          <a:prstGeom prst="rect">
            <a:avLst/>
          </a:prstGeom>
          <a:noFill/>
          <a:ln w="9525">
            <a:noFill/>
            <a:miter lim="800000"/>
            <a:headEnd/>
            <a:tailEnd/>
          </a:ln>
        </p:spPr>
        <p:txBody>
          <a:bodyPr wrap="none" lIns="92075" tIns="46038" rIns="92075" bIns="46038">
            <a:spAutoFit/>
          </a:bodyPr>
          <a:lstStyle/>
          <a:p>
            <a:r>
              <a:rPr lang="en-GB" sz="2000">
                <a:solidFill>
                  <a:srgbClr val="FF0000"/>
                </a:solidFill>
              </a:rPr>
              <a:t>JavaScript written</a:t>
            </a:r>
          </a:p>
          <a:p>
            <a:r>
              <a:rPr lang="en-GB" sz="2000">
                <a:solidFill>
                  <a:srgbClr val="FF0000"/>
                </a:solidFill>
              </a:rPr>
              <a:t>inside HTML</a:t>
            </a:r>
          </a:p>
        </p:txBody>
      </p:sp>
      <p:pic>
        <p:nvPicPr>
          <p:cNvPr id="12294" name="Picture 2054"/>
          <p:cNvPicPr>
            <a:picLocks noChangeArrowheads="1"/>
          </p:cNvPicPr>
          <p:nvPr/>
        </p:nvPicPr>
        <p:blipFill>
          <a:blip r:embed="rId3"/>
          <a:srcRect/>
          <a:stretch>
            <a:fillRect/>
          </a:stretch>
        </p:blipFill>
        <p:spPr bwMode="auto">
          <a:xfrm>
            <a:off x="7239000" y="2743200"/>
            <a:ext cx="1604597" cy="1258887"/>
          </a:xfrm>
          <a:prstGeom prst="rect">
            <a:avLst/>
          </a:prstGeom>
          <a:noFill/>
          <a:ln w="9525">
            <a:solidFill>
              <a:schemeClr val="tx1"/>
            </a:solidFill>
            <a:miter lim="800000"/>
            <a:headEnd/>
            <a:tailEnd/>
          </a:ln>
        </p:spPr>
      </p:pic>
      <p:sp>
        <p:nvSpPr>
          <p:cNvPr id="12295" name="Line 2055"/>
          <p:cNvSpPr>
            <a:spLocks noChangeShapeType="1"/>
          </p:cNvSpPr>
          <p:nvPr/>
        </p:nvSpPr>
        <p:spPr bwMode="auto">
          <a:xfrm flipH="1">
            <a:off x="6471138" y="4343400"/>
            <a:ext cx="0" cy="598488"/>
          </a:xfrm>
          <a:prstGeom prst="line">
            <a:avLst/>
          </a:prstGeom>
          <a:noFill/>
          <a:ln w="19050">
            <a:solidFill>
              <a:srgbClr val="FF0000"/>
            </a:solidFill>
            <a:round/>
            <a:headEnd type="triangle" w="med" len="med"/>
            <a:tailEnd type="none" w="sm" len="sm"/>
          </a:ln>
        </p:spPr>
        <p:txBody>
          <a:bodyPr/>
          <a:lstStyle/>
          <a:p>
            <a:endParaRPr lang="en-US"/>
          </a:p>
        </p:txBody>
      </p:sp>
      <p:sp>
        <p:nvSpPr>
          <p:cNvPr id="12296" name="Rectangle 2056"/>
          <p:cNvSpPr>
            <a:spLocks noChangeArrowheads="1"/>
          </p:cNvSpPr>
          <p:nvPr/>
        </p:nvSpPr>
        <p:spPr bwMode="auto">
          <a:xfrm>
            <a:off x="2763715" y="5184776"/>
            <a:ext cx="1043234" cy="400752"/>
          </a:xfrm>
          <a:prstGeom prst="rect">
            <a:avLst/>
          </a:prstGeom>
          <a:noFill/>
          <a:ln w="9525">
            <a:noFill/>
            <a:miter lim="800000"/>
            <a:headEnd/>
            <a:tailEnd/>
          </a:ln>
        </p:spPr>
        <p:txBody>
          <a:bodyPr wrap="none" lIns="92075" tIns="46038" rIns="92075" bIns="46038">
            <a:spAutoFit/>
          </a:bodyPr>
          <a:lstStyle/>
          <a:p>
            <a:r>
              <a:rPr lang="en-GB" sz="2000">
                <a:solidFill>
                  <a:srgbClr val="FF0000"/>
                </a:solidFill>
              </a:rPr>
              <a:t>An Event</a:t>
            </a:r>
          </a:p>
        </p:txBody>
      </p:sp>
      <p:sp>
        <p:nvSpPr>
          <p:cNvPr id="12297" name="Line 2057"/>
          <p:cNvSpPr>
            <a:spLocks noChangeShapeType="1"/>
          </p:cNvSpPr>
          <p:nvPr/>
        </p:nvSpPr>
        <p:spPr bwMode="auto">
          <a:xfrm>
            <a:off x="3446585" y="4495800"/>
            <a:ext cx="1101969" cy="706438"/>
          </a:xfrm>
          <a:prstGeom prst="line">
            <a:avLst/>
          </a:prstGeom>
          <a:noFill/>
          <a:ln w="19050">
            <a:solidFill>
              <a:srgbClr val="FF0000"/>
            </a:solidFill>
            <a:round/>
            <a:headEnd type="triangle" w="med" len="med"/>
            <a:tailEnd type="none" w="sm" len="sm"/>
          </a:ln>
        </p:spPr>
        <p:txBody>
          <a:bodyPr/>
          <a:lstStyle/>
          <a:p>
            <a:endParaRPr lang="en-US"/>
          </a:p>
        </p:txBody>
      </p:sp>
      <p:sp>
        <p:nvSpPr>
          <p:cNvPr id="10" name="Footer Placeholder 9"/>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36132626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Grp="1" noChangeArrowheads="1"/>
          </p:cNvSpPr>
          <p:nvPr>
            <p:ph type="title"/>
          </p:nvPr>
        </p:nvSpPr>
        <p:spPr/>
        <p:txBody>
          <a:bodyPr/>
          <a:lstStyle/>
          <a:p>
            <a:r>
              <a:rPr lang="en-GB"/>
              <a:t>Example Statements</a:t>
            </a:r>
          </a:p>
        </p:txBody>
      </p:sp>
      <p:sp>
        <p:nvSpPr>
          <p:cNvPr id="13315" name="Rectangle 10"/>
          <p:cNvSpPr>
            <a:spLocks noGrp="1" noChangeArrowheads="1"/>
          </p:cNvSpPr>
          <p:nvPr>
            <p:ph type="body" idx="1"/>
          </p:nvPr>
        </p:nvSpPr>
        <p:spPr/>
        <p:txBody>
          <a:bodyPr/>
          <a:lstStyle/>
          <a:p>
            <a:pPr>
              <a:buFont typeface="Wingdings" pitchFamily="2" charset="2"/>
              <a:buNone/>
            </a:pPr>
            <a:r>
              <a:rPr lang="en-GB" dirty="0">
                <a:latin typeface="Courier New" pitchFamily="49" charset="0"/>
              </a:rPr>
              <a:t>&lt;script language="JavaScript"&gt;</a:t>
            </a:r>
          </a:p>
          <a:p>
            <a:pPr>
              <a:buFont typeface="Wingdings" pitchFamily="2" charset="2"/>
              <a:buNone/>
            </a:pPr>
            <a:r>
              <a:rPr lang="en-GB" b="1" dirty="0" err="1">
                <a:latin typeface="Courier New" pitchFamily="49" charset="0"/>
              </a:rPr>
              <a:t>window.prompt</a:t>
            </a:r>
            <a:r>
              <a:rPr lang="en-GB" b="1" dirty="0">
                <a:latin typeface="Courier New" pitchFamily="49" charset="0"/>
              </a:rPr>
              <a:t>('Enter your name:','');</a:t>
            </a:r>
          </a:p>
          <a:p>
            <a:pPr>
              <a:buFont typeface="Wingdings" pitchFamily="2" charset="2"/>
              <a:buNone/>
            </a:pPr>
            <a:r>
              <a:rPr lang="en-GB" dirty="0">
                <a:latin typeface="Courier New" pitchFamily="49" charset="0"/>
              </a:rPr>
              <a:t>&lt;/script&gt;</a:t>
            </a:r>
          </a:p>
          <a:p>
            <a:pPr>
              <a:buFont typeface="Wingdings" pitchFamily="2" charset="2"/>
              <a:buNone/>
            </a:pPr>
            <a:endParaRPr lang="en-GB" dirty="0">
              <a:latin typeface="Courier New" pitchFamily="49" charset="0"/>
            </a:endParaRPr>
          </a:p>
          <a:p>
            <a:pPr>
              <a:buFont typeface="Wingdings" pitchFamily="2" charset="2"/>
              <a:buNone/>
            </a:pPr>
            <a:r>
              <a:rPr lang="en-GB" dirty="0">
                <a:latin typeface="Courier New" pitchFamily="49" charset="0"/>
              </a:rPr>
              <a:t>&lt;form&gt;</a:t>
            </a:r>
          </a:p>
          <a:p>
            <a:pPr>
              <a:buFont typeface="Wingdings" pitchFamily="2" charset="2"/>
              <a:buNone/>
            </a:pPr>
            <a:r>
              <a:rPr lang="en-GB" dirty="0">
                <a:latin typeface="Courier New" pitchFamily="49" charset="0"/>
              </a:rPr>
              <a:t>&lt;input type="button" Value="Press" </a:t>
            </a:r>
            <a:r>
              <a:rPr lang="en-GB" b="1" dirty="0" err="1">
                <a:latin typeface="Courier New" pitchFamily="49" charset="0"/>
              </a:rPr>
              <a:t>onClick</a:t>
            </a:r>
            <a:r>
              <a:rPr lang="en-GB" b="1" dirty="0">
                <a:latin typeface="Courier New" pitchFamily="49" charset="0"/>
              </a:rPr>
              <a:t>="</a:t>
            </a:r>
            <a:r>
              <a:rPr lang="en-GB" b="1" dirty="0" err="1">
                <a:latin typeface="Courier New" pitchFamily="49" charset="0"/>
              </a:rPr>
              <a:t>window.alert</a:t>
            </a:r>
            <a:r>
              <a:rPr lang="en-GB" b="1" dirty="0">
                <a:latin typeface="Courier New" pitchFamily="49" charset="0"/>
              </a:rPr>
              <a:t>('Hello');"&gt;</a:t>
            </a:r>
          </a:p>
          <a:p>
            <a:pPr>
              <a:buFont typeface="Wingdings" pitchFamily="2" charset="2"/>
              <a:buNone/>
            </a:pPr>
            <a:r>
              <a:rPr lang="en-GB" dirty="0">
                <a:latin typeface="Courier New" pitchFamily="49" charset="0"/>
              </a:rPr>
              <a:t>&lt;/form&gt;</a:t>
            </a:r>
          </a:p>
        </p:txBody>
      </p:sp>
      <p:sp>
        <p:nvSpPr>
          <p:cNvPr id="13318" name="Rectangle 6"/>
          <p:cNvSpPr>
            <a:spLocks noChangeArrowheads="1"/>
          </p:cNvSpPr>
          <p:nvPr/>
        </p:nvSpPr>
        <p:spPr bwMode="auto">
          <a:xfrm>
            <a:off x="2782766" y="4937126"/>
            <a:ext cx="2036776" cy="400752"/>
          </a:xfrm>
          <a:prstGeom prst="rect">
            <a:avLst/>
          </a:prstGeom>
          <a:noFill/>
          <a:ln w="9525">
            <a:noFill/>
            <a:miter lim="800000"/>
            <a:headEnd/>
            <a:tailEnd/>
          </a:ln>
        </p:spPr>
        <p:txBody>
          <a:bodyPr wrap="none" lIns="92075" tIns="46038" rIns="92075" bIns="46038">
            <a:spAutoFit/>
          </a:bodyPr>
          <a:lstStyle/>
          <a:p>
            <a:r>
              <a:rPr lang="en-GB" sz="2000">
                <a:solidFill>
                  <a:srgbClr val="FF0000"/>
                </a:solidFill>
              </a:rPr>
              <a:t>Note quotes: " and '</a:t>
            </a:r>
          </a:p>
        </p:txBody>
      </p:sp>
      <p:sp>
        <p:nvSpPr>
          <p:cNvPr id="9" name="Footer Placeholder 8"/>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2121854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title"/>
          </p:nvPr>
        </p:nvSpPr>
        <p:spPr/>
        <p:txBody>
          <a:bodyPr/>
          <a:lstStyle/>
          <a:p>
            <a:r>
              <a:rPr lang="en-GB"/>
              <a:t>HTML Forms and JavaScript</a:t>
            </a:r>
          </a:p>
        </p:txBody>
      </p:sp>
      <p:sp>
        <p:nvSpPr>
          <p:cNvPr id="14339" name="Rectangle 5"/>
          <p:cNvSpPr>
            <a:spLocks noGrp="1" noChangeArrowheads="1"/>
          </p:cNvSpPr>
          <p:nvPr>
            <p:ph type="body" idx="1"/>
          </p:nvPr>
        </p:nvSpPr>
        <p:spPr/>
        <p:txBody>
          <a:bodyPr/>
          <a:lstStyle/>
          <a:p>
            <a:r>
              <a:rPr lang="en-GB"/>
              <a:t>JavaScript is very good at processing user input in the web browser</a:t>
            </a:r>
          </a:p>
          <a:p>
            <a:r>
              <a:rPr lang="en-GB"/>
              <a:t>HTML</a:t>
            </a:r>
            <a:r>
              <a:rPr lang="en-GB">
                <a:latin typeface="Courier New" pitchFamily="49" charset="0"/>
              </a:rPr>
              <a:t> &lt;form&gt; </a:t>
            </a:r>
            <a:r>
              <a:rPr lang="en-GB"/>
              <a:t>elements receive input</a:t>
            </a:r>
          </a:p>
          <a:p>
            <a:r>
              <a:rPr lang="en-GB"/>
              <a:t>Forms and form elements have unique names</a:t>
            </a:r>
          </a:p>
          <a:p>
            <a:pPr lvl="1"/>
            <a:r>
              <a:rPr lang="en-GB"/>
              <a:t>Each unique element can be identified</a:t>
            </a:r>
          </a:p>
          <a:p>
            <a:pPr lvl="1"/>
            <a:r>
              <a:rPr lang="en-GB"/>
              <a:t>Uses JavaScript Document Object Model (DOM)</a:t>
            </a:r>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7047010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title"/>
          </p:nvPr>
        </p:nvSpPr>
        <p:spPr/>
        <p:txBody>
          <a:bodyPr/>
          <a:lstStyle/>
          <a:p>
            <a:r>
              <a:rPr lang="en-GB"/>
              <a:t>Naming Form Elements in HTML </a:t>
            </a:r>
          </a:p>
        </p:txBody>
      </p:sp>
      <p:sp>
        <p:nvSpPr>
          <p:cNvPr id="15363" name="Rectangle 8"/>
          <p:cNvSpPr>
            <a:spLocks noGrp="1" noChangeArrowheads="1"/>
          </p:cNvSpPr>
          <p:nvPr>
            <p:ph type="body" idx="1"/>
          </p:nvPr>
        </p:nvSpPr>
        <p:spPr/>
        <p:txBody>
          <a:bodyPr>
            <a:normAutofit/>
          </a:bodyPr>
          <a:lstStyle/>
          <a:p>
            <a:pPr>
              <a:lnSpc>
                <a:spcPct val="90000"/>
              </a:lnSpc>
              <a:buFont typeface="Wingdings" pitchFamily="2" charset="2"/>
              <a:buNone/>
            </a:pPr>
            <a:endParaRPr lang="en-GB" sz="2000" dirty="0"/>
          </a:p>
          <a:p>
            <a:pPr>
              <a:lnSpc>
                <a:spcPct val="90000"/>
              </a:lnSpc>
              <a:buFont typeface="Wingdings" pitchFamily="2" charset="2"/>
              <a:buNone/>
            </a:pPr>
            <a:endParaRPr lang="en-GB" sz="2400" dirty="0"/>
          </a:p>
          <a:p>
            <a:pPr>
              <a:lnSpc>
                <a:spcPct val="90000"/>
              </a:lnSpc>
              <a:buFont typeface="Wingdings" pitchFamily="2" charset="2"/>
              <a:buNone/>
            </a:pPr>
            <a:endParaRPr lang="en-GB" sz="2400" dirty="0"/>
          </a:p>
          <a:p>
            <a:pPr>
              <a:lnSpc>
                <a:spcPct val="90000"/>
              </a:lnSpc>
              <a:buFont typeface="Wingdings" pitchFamily="2" charset="2"/>
              <a:buNone/>
            </a:pPr>
            <a:endParaRPr lang="en-GB" sz="2400" dirty="0"/>
          </a:p>
          <a:p>
            <a:pPr>
              <a:lnSpc>
                <a:spcPct val="90000"/>
              </a:lnSpc>
              <a:buFont typeface="Wingdings" pitchFamily="2" charset="2"/>
              <a:buNone/>
            </a:pPr>
            <a:endParaRPr lang="en-GB" sz="2400" dirty="0"/>
          </a:p>
          <a:p>
            <a:pPr>
              <a:lnSpc>
                <a:spcPct val="90000"/>
              </a:lnSpc>
              <a:buFont typeface="Wingdings" pitchFamily="2" charset="2"/>
              <a:buNone/>
            </a:pPr>
            <a:endParaRPr lang="en-GB" sz="2400" dirty="0"/>
          </a:p>
          <a:p>
            <a:pPr>
              <a:lnSpc>
                <a:spcPct val="90000"/>
              </a:lnSpc>
              <a:buFont typeface="Wingdings" pitchFamily="2" charset="2"/>
              <a:buNone/>
            </a:pPr>
            <a:endParaRPr lang="en-GB" sz="2400" dirty="0"/>
          </a:p>
        </p:txBody>
      </p:sp>
      <p:pic>
        <p:nvPicPr>
          <p:cNvPr id="15364" name="Picture 4" descr="address1"/>
          <p:cNvPicPr>
            <a:picLocks noChangeAspect="1" noChangeArrowheads="1"/>
          </p:cNvPicPr>
          <p:nvPr/>
        </p:nvPicPr>
        <p:blipFill>
          <a:blip r:embed="rId3"/>
          <a:srcRect/>
          <a:stretch>
            <a:fillRect/>
          </a:stretch>
        </p:blipFill>
        <p:spPr bwMode="auto">
          <a:xfrm>
            <a:off x="2063262" y="1712914"/>
            <a:ext cx="4503127" cy="1995487"/>
          </a:xfrm>
          <a:prstGeom prst="rect">
            <a:avLst/>
          </a:prstGeom>
          <a:noFill/>
          <a:ln w="12700">
            <a:solidFill>
              <a:srgbClr val="000000"/>
            </a:solidFill>
            <a:miter lim="800000"/>
            <a:headEnd/>
            <a:tailEnd/>
          </a:ln>
        </p:spPr>
      </p:pic>
      <p:sp>
        <p:nvSpPr>
          <p:cNvPr id="5" name="Footer Placeholder 4"/>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1923419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title"/>
          </p:nvPr>
        </p:nvSpPr>
        <p:spPr/>
        <p:txBody>
          <a:bodyPr/>
          <a:lstStyle/>
          <a:p>
            <a:r>
              <a:rPr lang="en-GB"/>
              <a:t>Naming Form Elements in HTML </a:t>
            </a:r>
          </a:p>
        </p:txBody>
      </p:sp>
      <p:sp>
        <p:nvSpPr>
          <p:cNvPr id="15363" name="Rectangle 8"/>
          <p:cNvSpPr>
            <a:spLocks noGrp="1" noChangeArrowheads="1"/>
          </p:cNvSpPr>
          <p:nvPr>
            <p:ph type="body" idx="1"/>
          </p:nvPr>
        </p:nvSpPr>
        <p:spPr/>
        <p:txBody>
          <a:bodyPr>
            <a:normAutofit fontScale="92500" lnSpcReduction="10000"/>
          </a:bodyPr>
          <a:lstStyle/>
          <a:p>
            <a:pPr>
              <a:lnSpc>
                <a:spcPct val="90000"/>
              </a:lnSpc>
              <a:buFont typeface="Wingdings" pitchFamily="2" charset="2"/>
              <a:buNone/>
            </a:pPr>
            <a:endParaRPr lang="en-GB" sz="2000"/>
          </a:p>
          <a:p>
            <a:pPr>
              <a:lnSpc>
                <a:spcPct val="90000"/>
              </a:lnSpc>
              <a:buFont typeface="Wingdings" pitchFamily="2" charset="2"/>
              <a:buNone/>
            </a:pPr>
            <a:endParaRPr lang="en-GB" sz="2400"/>
          </a:p>
          <a:p>
            <a:pPr>
              <a:lnSpc>
                <a:spcPct val="90000"/>
              </a:lnSpc>
              <a:buFont typeface="Wingdings" pitchFamily="2" charset="2"/>
              <a:buNone/>
            </a:pPr>
            <a:endParaRPr lang="en-GB" sz="2400"/>
          </a:p>
          <a:p>
            <a:pPr>
              <a:lnSpc>
                <a:spcPct val="90000"/>
              </a:lnSpc>
              <a:buFont typeface="Wingdings" pitchFamily="2" charset="2"/>
              <a:buNone/>
            </a:pPr>
            <a:endParaRPr lang="en-GB" sz="2400"/>
          </a:p>
          <a:p>
            <a:pPr>
              <a:lnSpc>
                <a:spcPct val="90000"/>
              </a:lnSpc>
              <a:buFont typeface="Wingdings" pitchFamily="2" charset="2"/>
              <a:buNone/>
            </a:pPr>
            <a:endParaRPr lang="en-GB" sz="2400"/>
          </a:p>
          <a:p>
            <a:pPr>
              <a:lnSpc>
                <a:spcPct val="90000"/>
              </a:lnSpc>
              <a:buFont typeface="Wingdings" pitchFamily="2" charset="2"/>
              <a:buNone/>
            </a:pPr>
            <a:endParaRPr lang="en-GB" sz="2400"/>
          </a:p>
          <a:p>
            <a:pPr>
              <a:lnSpc>
                <a:spcPct val="90000"/>
              </a:lnSpc>
              <a:buFont typeface="Wingdings" pitchFamily="2" charset="2"/>
              <a:buNone/>
            </a:pPr>
            <a:endParaRPr lang="en-GB" sz="2400"/>
          </a:p>
          <a:p>
            <a:pPr lvl="1">
              <a:lnSpc>
                <a:spcPct val="90000"/>
              </a:lnSpc>
              <a:buFont typeface="Wingdings" pitchFamily="2" charset="2"/>
              <a:buNone/>
            </a:pPr>
            <a:r>
              <a:rPr lang="en-GB">
                <a:latin typeface="Courier New" pitchFamily="49" charset="0"/>
              </a:rPr>
              <a:t>&lt;form </a:t>
            </a:r>
            <a:r>
              <a:rPr lang="en-GB" b="1">
                <a:latin typeface="Courier New" pitchFamily="49" charset="0"/>
              </a:rPr>
              <a:t>name="addressform"</a:t>
            </a:r>
            <a:r>
              <a:rPr lang="en-GB">
                <a:latin typeface="Courier New" pitchFamily="49" charset="0"/>
              </a:rPr>
              <a:t>&gt;</a:t>
            </a:r>
          </a:p>
          <a:p>
            <a:pPr lvl="1">
              <a:lnSpc>
                <a:spcPct val="90000"/>
              </a:lnSpc>
              <a:buFont typeface="Wingdings" pitchFamily="2" charset="2"/>
              <a:buNone/>
            </a:pPr>
            <a:r>
              <a:rPr lang="en-GB">
                <a:latin typeface="Courier New" pitchFamily="49" charset="0"/>
              </a:rPr>
              <a:t>Name:  &lt;input </a:t>
            </a:r>
            <a:r>
              <a:rPr lang="en-GB" b="1">
                <a:latin typeface="Courier New" pitchFamily="49" charset="0"/>
              </a:rPr>
              <a:t>name="yourname"</a:t>
            </a:r>
            <a:r>
              <a:rPr lang="en-GB">
                <a:latin typeface="Courier New" pitchFamily="49" charset="0"/>
              </a:rPr>
              <a:t>&gt;&lt;br /&gt;</a:t>
            </a:r>
          </a:p>
          <a:p>
            <a:pPr lvl="1">
              <a:lnSpc>
                <a:spcPct val="90000"/>
              </a:lnSpc>
              <a:buFont typeface="Wingdings" pitchFamily="2" charset="2"/>
              <a:buNone/>
            </a:pPr>
            <a:r>
              <a:rPr lang="en-GB">
                <a:latin typeface="Courier New" pitchFamily="49" charset="0"/>
              </a:rPr>
              <a:t>Phone: &lt;input name="phone"&gt;&lt;br /&gt;</a:t>
            </a:r>
          </a:p>
          <a:p>
            <a:pPr lvl="1">
              <a:lnSpc>
                <a:spcPct val="90000"/>
              </a:lnSpc>
              <a:buFont typeface="Wingdings" pitchFamily="2" charset="2"/>
              <a:buNone/>
            </a:pPr>
            <a:r>
              <a:rPr lang="en-GB">
                <a:latin typeface="Courier New" pitchFamily="49" charset="0"/>
              </a:rPr>
              <a:t>Email: &lt;input name="email"&gt;&lt;br /&gt;</a:t>
            </a:r>
          </a:p>
          <a:p>
            <a:pPr lvl="1">
              <a:lnSpc>
                <a:spcPct val="90000"/>
              </a:lnSpc>
              <a:buFont typeface="Wingdings" pitchFamily="2" charset="2"/>
              <a:buNone/>
            </a:pPr>
            <a:r>
              <a:rPr lang="en-GB">
                <a:latin typeface="Courier New" pitchFamily="49" charset="0"/>
              </a:rPr>
              <a:t>&lt;/form&gt;</a:t>
            </a:r>
          </a:p>
        </p:txBody>
      </p:sp>
      <p:pic>
        <p:nvPicPr>
          <p:cNvPr id="15364" name="Picture 4" descr="address1"/>
          <p:cNvPicPr>
            <a:picLocks noChangeAspect="1" noChangeArrowheads="1"/>
          </p:cNvPicPr>
          <p:nvPr/>
        </p:nvPicPr>
        <p:blipFill>
          <a:blip r:embed="rId3"/>
          <a:srcRect/>
          <a:stretch>
            <a:fillRect/>
          </a:stretch>
        </p:blipFill>
        <p:spPr bwMode="auto">
          <a:xfrm>
            <a:off x="2063262" y="1712914"/>
            <a:ext cx="4503127" cy="1995487"/>
          </a:xfrm>
          <a:prstGeom prst="rect">
            <a:avLst/>
          </a:prstGeom>
          <a:noFill/>
          <a:ln w="12700">
            <a:solidFill>
              <a:srgbClr val="000000"/>
            </a:solidFill>
            <a:miter lim="800000"/>
            <a:headEnd/>
            <a:tailEnd/>
          </a:ln>
        </p:spPr>
      </p:pic>
      <p:sp>
        <p:nvSpPr>
          <p:cNvPr id="5" name="Footer Placeholder 4"/>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143181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CSS?</a:t>
            </a:r>
          </a:p>
        </p:txBody>
      </p:sp>
      <p:sp>
        <p:nvSpPr>
          <p:cNvPr id="3" name="Content Placeholder 2"/>
          <p:cNvSpPr>
            <a:spLocks noGrp="1"/>
          </p:cNvSpPr>
          <p:nvPr>
            <p:ph sz="quarter" idx="1"/>
          </p:nvPr>
        </p:nvSpPr>
        <p:spPr/>
        <p:txBody>
          <a:bodyPr/>
          <a:lstStyle/>
          <a:p>
            <a:r>
              <a:rPr lang="en-US" dirty="0"/>
              <a:t>CSS (Cascading Style Sheets) allows us to apply formatting and styling to the HTML that builds our web pages.</a:t>
            </a:r>
          </a:p>
          <a:p>
            <a:endParaRPr lang="en-US" dirty="0"/>
          </a:p>
          <a:p>
            <a:r>
              <a:rPr lang="en-US" dirty="0"/>
              <a:t>CSS </a:t>
            </a:r>
            <a:r>
              <a:rPr lang="en-US"/>
              <a:t>can control </a:t>
            </a:r>
            <a:r>
              <a:rPr lang="en-US" dirty="0"/>
              <a:t>many elements of our web pages: colors, fonts, alignment, borders, backgrounds, spacing, margins, and much more.</a:t>
            </a:r>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36051276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
          <p:cNvSpPr>
            <a:spLocks noGrp="1" noChangeArrowheads="1"/>
          </p:cNvSpPr>
          <p:nvPr>
            <p:ph type="title"/>
          </p:nvPr>
        </p:nvSpPr>
        <p:spPr/>
        <p:txBody>
          <a:bodyPr/>
          <a:lstStyle/>
          <a:p>
            <a:r>
              <a:rPr lang="en-GB"/>
              <a:t>Forms and JavaScript</a:t>
            </a:r>
          </a:p>
        </p:txBody>
      </p:sp>
      <p:sp>
        <p:nvSpPr>
          <p:cNvPr id="16387" name="Rectangle 11"/>
          <p:cNvSpPr>
            <a:spLocks noGrp="1" noChangeArrowheads="1"/>
          </p:cNvSpPr>
          <p:nvPr>
            <p:ph type="body" idx="1"/>
          </p:nvPr>
        </p:nvSpPr>
        <p:spPr/>
        <p:txBody>
          <a:bodyPr/>
          <a:lstStyle/>
          <a:p>
            <a:pPr>
              <a:buFont typeface="Wingdings" pitchFamily="2" charset="2"/>
              <a:buNone/>
            </a:pPr>
            <a:r>
              <a:rPr lang="en-GB" sz="2400" i="1">
                <a:latin typeface="Courier New" pitchFamily="49" charset="0"/>
              </a:rPr>
              <a:t>document.</a:t>
            </a:r>
            <a:r>
              <a:rPr lang="en-GB" sz="2400" b="1" i="1">
                <a:latin typeface="Courier New" pitchFamily="49" charset="0"/>
              </a:rPr>
              <a:t>formname.elementname</a:t>
            </a:r>
            <a:r>
              <a:rPr lang="en-GB" sz="2400" i="1">
                <a:latin typeface="Courier New" pitchFamily="49" charset="0"/>
              </a:rPr>
              <a:t>.value</a:t>
            </a:r>
          </a:p>
          <a:p>
            <a:pPr>
              <a:buFont typeface="Wingdings" pitchFamily="2" charset="2"/>
              <a:buNone/>
            </a:pPr>
            <a:r>
              <a:rPr lang="en-GB" sz="2400"/>
              <a:t>Thus:</a:t>
            </a:r>
          </a:p>
          <a:p>
            <a:pPr>
              <a:buFont typeface="Wingdings" pitchFamily="2" charset="2"/>
              <a:buNone/>
            </a:pPr>
            <a:endParaRPr lang="en-GB" sz="2400"/>
          </a:p>
          <a:p>
            <a:pPr>
              <a:buFont typeface="Wingdings" pitchFamily="2" charset="2"/>
              <a:buNone/>
            </a:pPr>
            <a:r>
              <a:rPr lang="en-GB" sz="2400">
                <a:latin typeface="Courier New" pitchFamily="49" charset="0"/>
              </a:rPr>
              <a:t>document.</a:t>
            </a:r>
            <a:r>
              <a:rPr lang="en-GB" sz="2400" b="1">
                <a:latin typeface="Courier New" pitchFamily="49" charset="0"/>
              </a:rPr>
              <a:t>addressform.yourname</a:t>
            </a:r>
            <a:r>
              <a:rPr lang="en-GB" sz="2400">
                <a:latin typeface="Courier New" pitchFamily="49" charset="0"/>
              </a:rPr>
              <a:t>.value</a:t>
            </a:r>
          </a:p>
          <a:p>
            <a:pPr>
              <a:buFont typeface="Wingdings" pitchFamily="2" charset="2"/>
              <a:buNone/>
            </a:pPr>
            <a:r>
              <a:rPr lang="en-GB" sz="2400">
                <a:latin typeface="Courier New" pitchFamily="49" charset="0"/>
              </a:rPr>
              <a:t>document.addressform.phone.value</a:t>
            </a:r>
          </a:p>
          <a:p>
            <a:pPr>
              <a:buFont typeface="Wingdings" pitchFamily="2" charset="2"/>
              <a:buNone/>
            </a:pPr>
            <a:r>
              <a:rPr lang="en-GB" sz="2400">
                <a:latin typeface="Courier New" pitchFamily="49" charset="0"/>
              </a:rPr>
              <a:t>document.addressform.email.value</a:t>
            </a:r>
          </a:p>
          <a:p>
            <a:pPr>
              <a:buFont typeface="Wingdings" pitchFamily="2" charset="2"/>
              <a:buNone/>
            </a:pPr>
            <a:endParaRPr lang="en-GB">
              <a:latin typeface="Courier New" pitchFamily="49" charset="0"/>
            </a:endParaRPr>
          </a:p>
        </p:txBody>
      </p:sp>
      <p:pic>
        <p:nvPicPr>
          <p:cNvPr id="16388" name="Picture 4" descr="address1"/>
          <p:cNvPicPr>
            <a:picLocks noChangeAspect="1" noChangeArrowheads="1"/>
          </p:cNvPicPr>
          <p:nvPr/>
        </p:nvPicPr>
        <p:blipFill>
          <a:blip r:embed="rId3"/>
          <a:srcRect/>
          <a:stretch>
            <a:fillRect/>
          </a:stretch>
        </p:blipFill>
        <p:spPr bwMode="auto">
          <a:xfrm>
            <a:off x="1551525" y="4343400"/>
            <a:ext cx="4501662" cy="1995488"/>
          </a:xfrm>
          <a:prstGeom prst="rect">
            <a:avLst/>
          </a:prstGeom>
          <a:noFill/>
          <a:ln w="12700">
            <a:solidFill>
              <a:srgbClr val="000000"/>
            </a:solidFill>
            <a:miter lim="800000"/>
            <a:headEnd/>
            <a:tailEnd/>
          </a:ln>
        </p:spPr>
      </p:pic>
      <p:sp>
        <p:nvSpPr>
          <p:cNvPr id="10" name="Footer Placeholder 9"/>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41676084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4" name="Content Placeholder 3"/>
          <p:cNvSpPr>
            <a:spLocks noGrp="1"/>
          </p:cNvSpPr>
          <p:nvPr>
            <p:ph idx="1"/>
          </p:nvPr>
        </p:nvSpPr>
        <p:spPr/>
        <p:txBody>
          <a:bodyPr/>
          <a:lstStyle/>
          <a:p>
            <a:r>
              <a:rPr lang="en-US" dirty="0"/>
              <a:t>Write a Java script to do the following</a:t>
            </a:r>
          </a:p>
          <a:p>
            <a:endParaRPr lang="en-US" dirty="0"/>
          </a:p>
          <a:p>
            <a:endParaRPr lang="en-US" dirty="0"/>
          </a:p>
        </p:txBody>
      </p:sp>
      <p:sp>
        <p:nvSpPr>
          <p:cNvPr id="3" name="Footer Placeholder 2"/>
          <p:cNvSpPr>
            <a:spLocks noGrp="1"/>
          </p:cNvSpPr>
          <p:nvPr>
            <p:ph type="ftr" sz="quarter" idx="11"/>
          </p:nvPr>
        </p:nvSpPr>
        <p:spPr/>
        <p:txBody>
          <a:bodyPr/>
          <a:lstStyle/>
          <a:p>
            <a:r>
              <a:rPr lang="en-US"/>
              <a:t>Unit-II Technologies                                                         by Prof. J. Christy Jackson</a:t>
            </a:r>
          </a:p>
        </p:txBody>
      </p:sp>
      <p:pic>
        <p:nvPicPr>
          <p:cNvPr id="5" name="Picture 4" descr="hellojane"/>
          <p:cNvPicPr>
            <a:picLocks noChangeAspect="1" noChangeArrowheads="1"/>
          </p:cNvPicPr>
          <p:nvPr/>
        </p:nvPicPr>
        <p:blipFill>
          <a:blip r:embed="rId2"/>
          <a:srcRect/>
          <a:stretch>
            <a:fillRect/>
          </a:stretch>
        </p:blipFill>
        <p:spPr bwMode="auto">
          <a:xfrm>
            <a:off x="6236677" y="2925762"/>
            <a:ext cx="2332892" cy="1693863"/>
          </a:xfrm>
          <a:prstGeom prst="rect">
            <a:avLst/>
          </a:prstGeom>
          <a:noFill/>
          <a:ln w="9525">
            <a:noFill/>
            <a:miter lim="800000"/>
            <a:headEnd/>
            <a:tailEnd/>
          </a:ln>
        </p:spPr>
      </p:pic>
      <p:pic>
        <p:nvPicPr>
          <p:cNvPr id="6" name="Picture 5" descr="personalise"/>
          <p:cNvPicPr>
            <a:picLocks noChangeAspect="1" noChangeArrowheads="1"/>
          </p:cNvPicPr>
          <p:nvPr/>
        </p:nvPicPr>
        <p:blipFill>
          <a:blip r:embed="rId3"/>
          <a:srcRect/>
          <a:stretch>
            <a:fillRect/>
          </a:stretch>
        </p:blipFill>
        <p:spPr bwMode="auto">
          <a:xfrm>
            <a:off x="914400" y="3657600"/>
            <a:ext cx="3877408" cy="530225"/>
          </a:xfrm>
          <a:prstGeom prst="rect">
            <a:avLst/>
          </a:prstGeom>
          <a:noFill/>
          <a:ln w="12700">
            <a:solidFill>
              <a:srgbClr val="000000"/>
            </a:solidFill>
            <a:miter lim="800000"/>
            <a:headEnd/>
            <a:tailEnd/>
          </a:ln>
        </p:spPr>
      </p:pic>
      <p:sp>
        <p:nvSpPr>
          <p:cNvPr id="7" name="Line 6"/>
          <p:cNvSpPr>
            <a:spLocks noChangeShapeType="1"/>
          </p:cNvSpPr>
          <p:nvPr/>
        </p:nvSpPr>
        <p:spPr bwMode="auto">
          <a:xfrm>
            <a:off x="4696558" y="3914774"/>
            <a:ext cx="1428750" cy="0"/>
          </a:xfrm>
          <a:prstGeom prst="line">
            <a:avLst/>
          </a:prstGeom>
          <a:noFill/>
          <a:ln w="38100">
            <a:solidFill>
              <a:srgbClr val="FF0000"/>
            </a:solidFill>
            <a:round/>
            <a:headEnd type="none" w="sm" len="sm"/>
            <a:tailEnd type="triangle" w="med" len="med"/>
          </a:ln>
        </p:spPr>
        <p:txBody>
          <a:bodyPr/>
          <a:lstStyle/>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title"/>
          </p:nvPr>
        </p:nvSpPr>
        <p:spPr/>
        <p:txBody>
          <a:bodyPr/>
          <a:lstStyle/>
          <a:p>
            <a:r>
              <a:rPr lang="en-GB"/>
              <a:t>Using Form Data</a:t>
            </a:r>
          </a:p>
        </p:txBody>
      </p:sp>
      <p:sp>
        <p:nvSpPr>
          <p:cNvPr id="17411" name="Rectangle 8"/>
          <p:cNvSpPr>
            <a:spLocks noGrp="1" noChangeArrowheads="1"/>
          </p:cNvSpPr>
          <p:nvPr>
            <p:ph idx="1"/>
          </p:nvPr>
        </p:nvSpPr>
        <p:spPr/>
        <p:txBody>
          <a:bodyPr>
            <a:normAutofit lnSpcReduction="10000"/>
          </a:bodyPr>
          <a:lstStyle/>
          <a:p>
            <a:pPr>
              <a:buFont typeface="Wingdings" pitchFamily="2" charset="2"/>
              <a:buNone/>
            </a:pPr>
            <a:r>
              <a:rPr lang="en-GB" sz="2400"/>
              <a:t>Personalising an alert box</a:t>
            </a:r>
          </a:p>
          <a:p>
            <a:pPr>
              <a:buFont typeface="Wingdings" pitchFamily="2" charset="2"/>
              <a:buNone/>
            </a:pPr>
            <a:endParaRPr lang="en-GB" sz="2400"/>
          </a:p>
          <a:p>
            <a:pPr>
              <a:buFont typeface="Wingdings" pitchFamily="2" charset="2"/>
              <a:buNone/>
            </a:pPr>
            <a:endParaRPr lang="en-GB" sz="2400"/>
          </a:p>
          <a:p>
            <a:pPr>
              <a:buFont typeface="Wingdings" pitchFamily="2" charset="2"/>
              <a:buNone/>
            </a:pPr>
            <a:endParaRPr lang="en-GB" sz="2400"/>
          </a:p>
          <a:p>
            <a:pPr>
              <a:buFont typeface="Wingdings" pitchFamily="2" charset="2"/>
              <a:buNone/>
            </a:pPr>
            <a:r>
              <a:rPr lang="en-GB" sz="2400">
                <a:latin typeface="Courier New" pitchFamily="49" charset="0"/>
              </a:rPr>
              <a:t>&lt;form name=</a:t>
            </a:r>
            <a:r>
              <a:rPr lang="en-GB" sz="2400" b="1">
                <a:latin typeface="Courier New" pitchFamily="49" charset="0"/>
              </a:rPr>
              <a:t>"alertform"</a:t>
            </a:r>
            <a:r>
              <a:rPr lang="en-GB" sz="2400">
                <a:latin typeface="Courier New" pitchFamily="49" charset="0"/>
              </a:rPr>
              <a:t>&gt;</a:t>
            </a:r>
          </a:p>
          <a:p>
            <a:pPr>
              <a:buFont typeface="Wingdings" pitchFamily="2" charset="2"/>
              <a:buNone/>
            </a:pPr>
            <a:r>
              <a:rPr lang="en-GB" sz="2400">
                <a:latin typeface="Courier New" pitchFamily="49" charset="0"/>
              </a:rPr>
              <a:t>Enter your name:</a:t>
            </a:r>
          </a:p>
          <a:p>
            <a:pPr>
              <a:buFont typeface="Wingdings" pitchFamily="2" charset="2"/>
              <a:buNone/>
            </a:pPr>
            <a:r>
              <a:rPr lang="en-GB" sz="2400">
                <a:latin typeface="Courier New" pitchFamily="49" charset="0"/>
              </a:rPr>
              <a:t>&lt;input type="text" name=</a:t>
            </a:r>
            <a:r>
              <a:rPr lang="en-GB" sz="2400" b="1">
                <a:latin typeface="Courier New" pitchFamily="49" charset="0"/>
              </a:rPr>
              <a:t>"yourname"</a:t>
            </a:r>
            <a:r>
              <a:rPr lang="en-GB" sz="2400">
                <a:latin typeface="Courier New" pitchFamily="49" charset="0"/>
              </a:rPr>
              <a:t>&gt;</a:t>
            </a:r>
          </a:p>
          <a:p>
            <a:pPr>
              <a:buFont typeface="Wingdings" pitchFamily="2" charset="2"/>
              <a:buNone/>
            </a:pPr>
            <a:r>
              <a:rPr lang="en-GB" sz="2400">
                <a:latin typeface="Courier New" pitchFamily="49" charset="0"/>
              </a:rPr>
              <a:t>&lt;input type="button" value= "Go" onClick="window.alert('Hello ' + </a:t>
            </a:r>
            <a:r>
              <a:rPr lang="en-GB" sz="2400">
                <a:latin typeface="Courier New" pitchFamily="49" charset="0"/>
                <a:sym typeface="Symbol" pitchFamily="18" charset="2"/>
              </a:rPr>
              <a:t></a:t>
            </a:r>
            <a:r>
              <a:rPr lang="en-GB" sz="2400">
                <a:latin typeface="Courier New" pitchFamily="49" charset="0"/>
              </a:rPr>
              <a:t> </a:t>
            </a:r>
            <a:r>
              <a:rPr lang="en-GB" sz="2400" b="1">
                <a:latin typeface="Courier New" pitchFamily="49" charset="0"/>
              </a:rPr>
              <a:t>document.alertform.yourname.value</a:t>
            </a:r>
            <a:r>
              <a:rPr lang="en-GB" sz="2400">
                <a:latin typeface="Courier New" pitchFamily="49" charset="0"/>
              </a:rPr>
              <a:t>);"&gt;</a:t>
            </a:r>
          </a:p>
          <a:p>
            <a:pPr>
              <a:buFont typeface="Wingdings" pitchFamily="2" charset="2"/>
              <a:buNone/>
            </a:pPr>
            <a:r>
              <a:rPr lang="en-GB" sz="2400">
                <a:latin typeface="Courier New" pitchFamily="49" charset="0"/>
              </a:rPr>
              <a:t>&lt;/form&gt;</a:t>
            </a:r>
          </a:p>
        </p:txBody>
      </p:sp>
      <p:sp>
        <p:nvSpPr>
          <p:cNvPr id="7" name="Footer Placeholder 6"/>
          <p:cNvSpPr>
            <a:spLocks noGrp="1"/>
          </p:cNvSpPr>
          <p:nvPr>
            <p:ph type="ftr" sz="quarter" idx="11"/>
          </p:nvPr>
        </p:nvSpPr>
        <p:spPr/>
        <p:txBody>
          <a:bodyPr/>
          <a:lstStyle/>
          <a:p>
            <a:r>
              <a:rPr lang="en-US"/>
              <a:t>Unit-II Technologies                                                         by Prof. J. Christy Jackson</a:t>
            </a:r>
          </a:p>
        </p:txBody>
      </p:sp>
      <p:pic>
        <p:nvPicPr>
          <p:cNvPr id="17412" name="Picture 4" descr="hellojane"/>
          <p:cNvPicPr>
            <a:picLocks noChangeAspect="1" noChangeArrowheads="1"/>
          </p:cNvPicPr>
          <p:nvPr/>
        </p:nvPicPr>
        <p:blipFill>
          <a:blip r:embed="rId3"/>
          <a:srcRect/>
          <a:stretch>
            <a:fillRect/>
          </a:stretch>
        </p:blipFill>
        <p:spPr bwMode="auto">
          <a:xfrm>
            <a:off x="6279174" y="1438276"/>
            <a:ext cx="2332892" cy="1693863"/>
          </a:xfrm>
          <a:prstGeom prst="rect">
            <a:avLst/>
          </a:prstGeom>
          <a:noFill/>
          <a:ln w="9525">
            <a:noFill/>
            <a:miter lim="800000"/>
            <a:headEnd/>
            <a:tailEnd/>
          </a:ln>
        </p:spPr>
      </p:pic>
      <p:pic>
        <p:nvPicPr>
          <p:cNvPr id="17413" name="Picture 5" descr="personalise"/>
          <p:cNvPicPr>
            <a:picLocks noChangeAspect="1" noChangeArrowheads="1"/>
          </p:cNvPicPr>
          <p:nvPr/>
        </p:nvPicPr>
        <p:blipFill>
          <a:blip r:embed="rId4"/>
          <a:srcRect/>
          <a:stretch>
            <a:fillRect/>
          </a:stretch>
        </p:blipFill>
        <p:spPr bwMode="auto">
          <a:xfrm>
            <a:off x="956897" y="2170114"/>
            <a:ext cx="3877408" cy="530225"/>
          </a:xfrm>
          <a:prstGeom prst="rect">
            <a:avLst/>
          </a:prstGeom>
          <a:noFill/>
          <a:ln w="12700">
            <a:solidFill>
              <a:srgbClr val="000000"/>
            </a:solidFill>
            <a:miter lim="800000"/>
            <a:headEnd/>
            <a:tailEnd/>
          </a:ln>
        </p:spPr>
      </p:pic>
      <p:sp>
        <p:nvSpPr>
          <p:cNvPr id="17414" name="Line 6"/>
          <p:cNvSpPr>
            <a:spLocks noChangeShapeType="1"/>
          </p:cNvSpPr>
          <p:nvPr/>
        </p:nvSpPr>
        <p:spPr bwMode="auto">
          <a:xfrm>
            <a:off x="4739055" y="2427288"/>
            <a:ext cx="1428750" cy="0"/>
          </a:xfrm>
          <a:prstGeom prst="line">
            <a:avLst/>
          </a:prstGeom>
          <a:noFill/>
          <a:ln w="38100">
            <a:solidFill>
              <a:srgbClr val="FF0000"/>
            </a:solidFill>
            <a:round/>
            <a:headEnd type="none" w="sm" len="sm"/>
            <a:tailEnd type="triangle" w="med" len="med"/>
          </a:ln>
        </p:spPr>
        <p:txBody>
          <a:bodyP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685800" y="1828800"/>
            <a:ext cx="7772400" cy="2057400"/>
          </a:xfrm>
          <a:ln/>
        </p:spPr>
        <p:txBody>
          <a:bodyPr/>
          <a:lstStyle/>
          <a:p>
            <a:r>
              <a:rPr lang="en-US" dirty="0" err="1"/>
              <a:t>jQuery</a:t>
            </a:r>
            <a:endParaRPr lang="en-US" dirty="0"/>
          </a:p>
        </p:txBody>
      </p:sp>
    </p:spTree>
    <p:extLst>
      <p:ext uri="{BB962C8B-B14F-4D97-AF65-F5344CB8AC3E}">
        <p14:creationId xmlns:p14="http://schemas.microsoft.com/office/powerpoint/2010/main" val="14072996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ln/>
        </p:spPr>
        <p:txBody>
          <a:bodyPr/>
          <a:lstStyle/>
          <a:p>
            <a:r>
              <a:rPr lang="en-US"/>
              <a:t>Just a few of jQuery's Benefits</a:t>
            </a:r>
          </a:p>
        </p:txBody>
      </p:sp>
      <p:sp>
        <p:nvSpPr>
          <p:cNvPr id="29698" name="Rectangle 2"/>
          <p:cNvSpPr>
            <a:spLocks noGrp="1" noChangeArrowheads="1"/>
          </p:cNvSpPr>
          <p:nvPr>
            <p:ph type="body" idx="1"/>
          </p:nvPr>
        </p:nvSpPr>
        <p:spPr>
          <a:ln/>
        </p:spPr>
        <p:txBody>
          <a:bodyPr/>
          <a:lstStyle/>
          <a:p>
            <a:pPr marL="344329" indent="-308610">
              <a:buClr>
                <a:srgbClr val="000000"/>
              </a:buClr>
              <a:buFont typeface="Calibri" charset="0"/>
              <a:buChar char="•"/>
            </a:pPr>
            <a:r>
              <a:rPr lang="en-US" dirty="0"/>
              <a:t>Lets you move quickly from beginner to advanced</a:t>
            </a:r>
          </a:p>
          <a:p>
            <a:pPr marL="344329" indent="-308610">
              <a:buClr>
                <a:srgbClr val="000000"/>
              </a:buClr>
              <a:buFont typeface="Calibri" charset="0"/>
              <a:buChar char="•"/>
            </a:pPr>
            <a:r>
              <a:rPr lang="en-US" dirty="0"/>
              <a:t>Improves developer efficiency</a:t>
            </a:r>
          </a:p>
          <a:p>
            <a:pPr marL="344329" indent="-308610">
              <a:buClr>
                <a:srgbClr val="000000"/>
              </a:buClr>
              <a:buFont typeface="Calibri" charset="0"/>
              <a:buChar char="•"/>
            </a:pPr>
            <a:r>
              <a:rPr lang="en-US" dirty="0"/>
              <a:t>Excellent documentation </a:t>
            </a:r>
            <a:r>
              <a:rPr lang="en-US" dirty="0">
                <a:solidFill>
                  <a:srgbClr val="898989"/>
                </a:solidFill>
              </a:rPr>
              <a:t>// pats self on back</a:t>
            </a:r>
            <a:endParaRPr lang="en-US" dirty="0"/>
          </a:p>
          <a:p>
            <a:pPr marL="344329" indent="-308610">
              <a:buClr>
                <a:srgbClr val="000000"/>
              </a:buClr>
              <a:buFont typeface="Calibri" charset="0"/>
              <a:buChar char="•"/>
            </a:pPr>
            <a:r>
              <a:rPr lang="en-US" dirty="0"/>
              <a:t>Reduces browser inconsistencies</a:t>
            </a:r>
          </a:p>
          <a:p>
            <a:pPr marL="344329" indent="-308610">
              <a:buClr>
                <a:srgbClr val="000000"/>
              </a:buClr>
              <a:buFont typeface="Calibri" charset="0"/>
              <a:buChar char="•"/>
            </a:pPr>
            <a:r>
              <a:rPr lang="en-US" dirty="0"/>
              <a:t>At its core, a simple concept</a:t>
            </a:r>
          </a:p>
        </p:txBody>
      </p:sp>
    </p:spTree>
    <p:extLst>
      <p:ext uri="{BB962C8B-B14F-4D97-AF65-F5344CB8AC3E}">
        <p14:creationId xmlns:p14="http://schemas.microsoft.com/office/powerpoint/2010/main" val="1448096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69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69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69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69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6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bldLvl="5"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ln/>
        </p:spPr>
        <p:txBody>
          <a:bodyPr/>
          <a:lstStyle/>
          <a:p>
            <a:r>
              <a:rPr lang="en-US" dirty="0"/>
              <a:t>Unobtrusive</a:t>
            </a:r>
          </a:p>
        </p:txBody>
      </p:sp>
      <p:grpSp>
        <p:nvGrpSpPr>
          <p:cNvPr id="30724" name="Group 4"/>
          <p:cNvGrpSpPr>
            <a:grpSpLocks/>
          </p:cNvGrpSpPr>
          <p:nvPr/>
        </p:nvGrpSpPr>
        <p:grpSpPr bwMode="auto">
          <a:xfrm>
            <a:off x="1062990" y="2434590"/>
            <a:ext cx="1520190" cy="1223010"/>
            <a:chOff x="0" y="0"/>
            <a:chExt cx="1064" cy="856"/>
          </a:xfrm>
        </p:grpSpPr>
        <p:sp>
          <p:nvSpPr>
            <p:cNvPr id="30722" name="AutoShape 2"/>
            <p:cNvSpPr>
              <a:spLocks/>
            </p:cNvSpPr>
            <p:nvPr/>
          </p:nvSpPr>
          <p:spPr bwMode="auto">
            <a:xfrm>
              <a:off x="0" y="0"/>
              <a:ext cx="1064" cy="856"/>
            </a:xfrm>
            <a:prstGeom prst="roundRect">
              <a:avLst>
                <a:gd name="adj" fmla="val 14949"/>
              </a:avLst>
            </a:prstGeom>
            <a:solidFill>
              <a:schemeClr val="accent1"/>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0723" name="Rectangle 3"/>
            <p:cNvSpPr>
              <a:spLocks/>
            </p:cNvSpPr>
            <p:nvPr/>
          </p:nvSpPr>
          <p:spPr bwMode="auto">
            <a:xfrm>
              <a:off x="209" y="304"/>
              <a:ext cx="65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93400" bIns="38100" anchor="ctr">
              <a:spAutoFit/>
            </a:bodyPr>
            <a:lstStyle/>
            <a:p>
              <a:pPr marL="14288" algn="ctr"/>
              <a:r>
                <a:rPr lang="en-US">
                  <a:solidFill>
                    <a:schemeClr val="tx1"/>
                  </a:solidFill>
                  <a:ea typeface="Courier" charset="0"/>
                  <a:cs typeface="Courier" charset="0"/>
                </a:rPr>
                <a:t>jquery.js</a:t>
              </a:r>
            </a:p>
          </p:txBody>
        </p:sp>
      </p:grpSp>
      <p:grpSp>
        <p:nvGrpSpPr>
          <p:cNvPr id="30727" name="Group 7"/>
          <p:cNvGrpSpPr>
            <a:grpSpLocks/>
          </p:cNvGrpSpPr>
          <p:nvPr/>
        </p:nvGrpSpPr>
        <p:grpSpPr bwMode="auto">
          <a:xfrm>
            <a:off x="1062990" y="3806190"/>
            <a:ext cx="1520190" cy="1223010"/>
            <a:chOff x="0" y="0"/>
            <a:chExt cx="1064" cy="856"/>
          </a:xfrm>
        </p:grpSpPr>
        <p:sp>
          <p:nvSpPr>
            <p:cNvPr id="30725" name="AutoShape 5"/>
            <p:cNvSpPr>
              <a:spLocks/>
            </p:cNvSpPr>
            <p:nvPr/>
          </p:nvSpPr>
          <p:spPr bwMode="auto">
            <a:xfrm>
              <a:off x="0" y="0"/>
              <a:ext cx="1064" cy="856"/>
            </a:xfrm>
            <a:prstGeom prst="roundRect">
              <a:avLst>
                <a:gd name="adj" fmla="val 14949"/>
              </a:avLst>
            </a:prstGeom>
            <a:solidFill>
              <a:schemeClr val="accent1"/>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0726" name="Rectangle 6"/>
            <p:cNvSpPr>
              <a:spLocks/>
            </p:cNvSpPr>
            <p:nvPr/>
          </p:nvSpPr>
          <p:spPr bwMode="auto">
            <a:xfrm>
              <a:off x="173" y="304"/>
              <a:ext cx="72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93400" bIns="38100" anchor="ctr">
              <a:spAutoFit/>
            </a:bodyPr>
            <a:lstStyle/>
            <a:p>
              <a:pPr marL="14288" algn="ctr"/>
              <a:r>
                <a:rPr lang="en-US">
                  <a:solidFill>
                    <a:schemeClr val="tx1"/>
                  </a:solidFill>
                  <a:ea typeface="Courier" charset="0"/>
                  <a:cs typeface="Courier" charset="0"/>
                </a:rPr>
                <a:t>custom.js</a:t>
              </a:r>
            </a:p>
          </p:txBody>
        </p:sp>
      </p:grpSp>
      <p:grpSp>
        <p:nvGrpSpPr>
          <p:cNvPr id="30730" name="Group 10"/>
          <p:cNvGrpSpPr>
            <a:grpSpLocks/>
          </p:cNvGrpSpPr>
          <p:nvPr/>
        </p:nvGrpSpPr>
        <p:grpSpPr bwMode="auto">
          <a:xfrm>
            <a:off x="3104674" y="1748790"/>
            <a:ext cx="94298" cy="4263390"/>
            <a:chOff x="0" y="0"/>
            <a:chExt cx="66" cy="2984"/>
          </a:xfrm>
        </p:grpSpPr>
        <p:sp>
          <p:nvSpPr>
            <p:cNvPr id="30728" name="Rectangle 8"/>
            <p:cNvSpPr>
              <a:spLocks/>
            </p:cNvSpPr>
            <p:nvPr/>
          </p:nvSpPr>
          <p:spPr bwMode="auto">
            <a:xfrm>
              <a:off x="10" y="0"/>
              <a:ext cx="56" cy="2984"/>
            </a:xfrm>
            <a:prstGeom prst="rect">
              <a:avLst/>
            </a:prstGeom>
            <a:solidFill>
              <a:srgbClr val="808080"/>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0729" name="Rectangle 9"/>
            <p:cNvSpPr>
              <a:spLocks/>
            </p:cNvSpPr>
            <p:nvPr/>
          </p:nvSpPr>
          <p:spPr bwMode="auto">
            <a:xfrm>
              <a:off x="0" y="1360"/>
              <a:ext cx="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p>
              <a:endParaRPr lang="en-US"/>
            </a:p>
          </p:txBody>
        </p:sp>
      </p:grpSp>
      <p:sp>
        <p:nvSpPr>
          <p:cNvPr id="30731" name="Rectangle 11"/>
          <p:cNvSpPr>
            <a:spLocks/>
          </p:cNvSpPr>
          <p:nvPr/>
        </p:nvSpPr>
        <p:spPr bwMode="auto">
          <a:xfrm>
            <a:off x="1422603" y="1804600"/>
            <a:ext cx="8281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pPr algn="ctr"/>
            <a:r>
              <a:rPr lang="en-US">
                <a:solidFill>
                  <a:schemeClr val="tx1"/>
                </a:solidFill>
                <a:ea typeface="Courier" charset="0"/>
                <a:cs typeface="Courier" charset="0"/>
              </a:rPr>
              <a:t>Behavior</a:t>
            </a:r>
          </a:p>
        </p:txBody>
      </p:sp>
      <p:sp>
        <p:nvSpPr>
          <p:cNvPr id="30732" name="Rectangle 12"/>
          <p:cNvSpPr>
            <a:spLocks/>
          </p:cNvSpPr>
          <p:nvPr/>
        </p:nvSpPr>
        <p:spPr bwMode="auto">
          <a:xfrm>
            <a:off x="3806190" y="1748790"/>
            <a:ext cx="137160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r>
              <a:rPr lang="en-US">
                <a:solidFill>
                  <a:schemeClr val="tx1"/>
                </a:solidFill>
                <a:ea typeface="Courier" charset="0"/>
                <a:cs typeface="Courier" charset="0"/>
              </a:rPr>
              <a:t>Content</a:t>
            </a:r>
          </a:p>
        </p:txBody>
      </p:sp>
      <p:grpSp>
        <p:nvGrpSpPr>
          <p:cNvPr id="30735" name="Group 15"/>
          <p:cNvGrpSpPr>
            <a:grpSpLocks/>
          </p:cNvGrpSpPr>
          <p:nvPr/>
        </p:nvGrpSpPr>
        <p:grpSpPr bwMode="auto">
          <a:xfrm>
            <a:off x="3734753" y="2434590"/>
            <a:ext cx="1520191" cy="1223010"/>
            <a:chOff x="40" y="0"/>
            <a:chExt cx="1064" cy="856"/>
          </a:xfrm>
        </p:grpSpPr>
        <p:sp>
          <p:nvSpPr>
            <p:cNvPr id="30733" name="AutoShape 13"/>
            <p:cNvSpPr>
              <a:spLocks/>
            </p:cNvSpPr>
            <p:nvPr/>
          </p:nvSpPr>
          <p:spPr bwMode="auto">
            <a:xfrm>
              <a:off x="40" y="0"/>
              <a:ext cx="1064" cy="856"/>
            </a:xfrm>
            <a:prstGeom prst="roundRect">
              <a:avLst>
                <a:gd name="adj" fmla="val 14949"/>
              </a:avLst>
            </a:prstGeom>
            <a:blipFill dpi="0" rotWithShape="0">
              <a:blip r:embed="rId2"/>
              <a:srcRect/>
              <a:tile tx="0" ty="0" sx="100000" sy="100000" flip="none" algn="tl"/>
            </a:blip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0734" name="Rectangle 14"/>
            <p:cNvSpPr>
              <a:spLocks/>
            </p:cNvSpPr>
            <p:nvPr/>
          </p:nvSpPr>
          <p:spPr bwMode="auto">
            <a:xfrm>
              <a:off x="172" y="304"/>
              <a:ext cx="80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93400" bIns="38100" anchor="ctr">
              <a:spAutoFit/>
            </a:bodyPr>
            <a:lstStyle/>
            <a:p>
              <a:pPr marL="14288" algn="ctr"/>
              <a:r>
                <a:rPr lang="en-US">
                  <a:solidFill>
                    <a:schemeClr val="tx1"/>
                  </a:solidFill>
                  <a:ea typeface="Courier" charset="0"/>
                  <a:cs typeface="Courier" charset="0"/>
                </a:rPr>
                <a:t>index.html</a:t>
              </a:r>
            </a:p>
          </p:txBody>
        </p:sp>
      </p:grpSp>
      <p:grpSp>
        <p:nvGrpSpPr>
          <p:cNvPr id="30738" name="Group 18"/>
          <p:cNvGrpSpPr>
            <a:grpSpLocks/>
          </p:cNvGrpSpPr>
          <p:nvPr/>
        </p:nvGrpSpPr>
        <p:grpSpPr bwMode="auto">
          <a:xfrm>
            <a:off x="5923598" y="1748790"/>
            <a:ext cx="98584" cy="4263390"/>
            <a:chOff x="0" y="0"/>
            <a:chExt cx="69" cy="2984"/>
          </a:xfrm>
        </p:grpSpPr>
        <p:sp>
          <p:nvSpPr>
            <p:cNvPr id="30736" name="Rectangle 16"/>
            <p:cNvSpPr>
              <a:spLocks/>
            </p:cNvSpPr>
            <p:nvPr/>
          </p:nvSpPr>
          <p:spPr bwMode="auto">
            <a:xfrm>
              <a:off x="13" y="0"/>
              <a:ext cx="56" cy="2984"/>
            </a:xfrm>
            <a:prstGeom prst="rect">
              <a:avLst/>
            </a:prstGeom>
            <a:solidFill>
              <a:srgbClr val="808080"/>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0737" name="Rectangle 17"/>
            <p:cNvSpPr>
              <a:spLocks/>
            </p:cNvSpPr>
            <p:nvPr/>
          </p:nvSpPr>
          <p:spPr bwMode="auto">
            <a:xfrm>
              <a:off x="0" y="1360"/>
              <a:ext cx="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p>
              <a:endParaRPr lang="en-US"/>
            </a:p>
          </p:txBody>
        </p:sp>
      </p:grpSp>
      <p:sp>
        <p:nvSpPr>
          <p:cNvPr id="30739" name="Rectangle 19"/>
          <p:cNvSpPr>
            <a:spLocks/>
          </p:cNvSpPr>
          <p:nvPr/>
        </p:nvSpPr>
        <p:spPr bwMode="auto">
          <a:xfrm>
            <a:off x="6252210" y="1748790"/>
            <a:ext cx="1977390" cy="388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a:r>
              <a:rPr lang="en-US">
                <a:solidFill>
                  <a:schemeClr val="tx1"/>
                </a:solidFill>
                <a:ea typeface="Courier" charset="0"/>
                <a:cs typeface="Courier" charset="0"/>
              </a:rPr>
              <a:t>Presentation</a:t>
            </a:r>
          </a:p>
        </p:txBody>
      </p:sp>
      <p:grpSp>
        <p:nvGrpSpPr>
          <p:cNvPr id="30742" name="Group 22"/>
          <p:cNvGrpSpPr>
            <a:grpSpLocks/>
          </p:cNvGrpSpPr>
          <p:nvPr/>
        </p:nvGrpSpPr>
        <p:grpSpPr bwMode="auto">
          <a:xfrm>
            <a:off x="6480810" y="2434590"/>
            <a:ext cx="1520190" cy="1223010"/>
            <a:chOff x="0" y="0"/>
            <a:chExt cx="1064" cy="856"/>
          </a:xfrm>
        </p:grpSpPr>
        <p:sp>
          <p:nvSpPr>
            <p:cNvPr id="30740" name="AutoShape 20"/>
            <p:cNvSpPr>
              <a:spLocks/>
            </p:cNvSpPr>
            <p:nvPr/>
          </p:nvSpPr>
          <p:spPr bwMode="auto">
            <a:xfrm>
              <a:off x="0" y="0"/>
              <a:ext cx="1064" cy="856"/>
            </a:xfrm>
            <a:prstGeom prst="roundRect">
              <a:avLst>
                <a:gd name="adj" fmla="val 14949"/>
              </a:avLst>
            </a:prstGeom>
            <a:solidFill>
              <a:srgbClr val="FF99FF"/>
            </a:solidFill>
            <a:ln w="25400" cap="flat">
              <a:solidFill>
                <a:schemeClr val="tx1"/>
              </a:solidFill>
              <a:prstDash val="solid"/>
              <a:miter lim="800000"/>
              <a:headEnd type="none" w="med" len="med"/>
              <a:tailEnd type="none" w="med" len="med"/>
            </a:ln>
          </p:spPr>
          <p:txBody>
            <a:bodyPr lIns="0" tIns="0" rIns="0" bIns="0"/>
            <a:lstStyle/>
            <a:p>
              <a:endParaRPr lang="en-US"/>
            </a:p>
          </p:txBody>
        </p:sp>
        <p:sp>
          <p:nvSpPr>
            <p:cNvPr id="30741" name="Rectangle 21"/>
            <p:cNvSpPr>
              <a:spLocks/>
            </p:cNvSpPr>
            <p:nvPr/>
          </p:nvSpPr>
          <p:spPr bwMode="auto">
            <a:xfrm>
              <a:off x="208" y="304"/>
              <a:ext cx="64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38100" tIns="38100" rIns="93400" bIns="38100" anchor="ctr">
              <a:spAutoFit/>
            </a:bodyPr>
            <a:lstStyle/>
            <a:p>
              <a:pPr marL="14288" algn="ctr"/>
              <a:r>
                <a:rPr lang="en-US">
                  <a:solidFill>
                    <a:schemeClr val="tx1"/>
                  </a:solidFill>
                  <a:ea typeface="Courier" charset="0"/>
                  <a:cs typeface="Courier" charset="0"/>
                </a:rPr>
                <a:t>style.css</a:t>
              </a:r>
            </a:p>
          </p:txBody>
        </p:sp>
      </p:grpSp>
    </p:spTree>
    <p:extLst>
      <p:ext uri="{BB962C8B-B14F-4D97-AF65-F5344CB8AC3E}">
        <p14:creationId xmlns:p14="http://schemas.microsoft.com/office/powerpoint/2010/main" val="18850546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ln/>
        </p:spPr>
        <p:txBody>
          <a:bodyPr/>
          <a:lstStyle/>
          <a:p>
            <a:r>
              <a:rPr lang="en-US"/>
              <a:t>Documentation &amp;</a:t>
            </a:r>
            <a:br>
              <a:rPr lang="en-US"/>
            </a:br>
            <a:r>
              <a:rPr lang="en-US"/>
              <a:t>Support</a:t>
            </a:r>
          </a:p>
        </p:txBody>
      </p:sp>
      <p:sp>
        <p:nvSpPr>
          <p:cNvPr id="36866" name="Rectangle 2"/>
          <p:cNvSpPr>
            <a:spLocks noGrp="1" noChangeArrowheads="1"/>
          </p:cNvSpPr>
          <p:nvPr>
            <p:ph type="body" idx="1"/>
          </p:nvPr>
        </p:nvSpPr>
        <p:spPr>
          <a:xfrm>
            <a:off x="685800" y="1908810"/>
            <a:ext cx="6880860" cy="4880610"/>
          </a:xfrm>
          <a:ln/>
        </p:spPr>
        <p:txBody>
          <a:bodyPr/>
          <a:lstStyle/>
          <a:p>
            <a:pPr marL="344329" indent="-308610">
              <a:buClr>
                <a:srgbClr val="000000"/>
              </a:buClr>
              <a:buFont typeface="Calibri" charset="0"/>
              <a:buChar char="–"/>
            </a:pPr>
            <a:r>
              <a:rPr lang="en-US" sz="2000" b="1"/>
              <a:t>API</a:t>
            </a:r>
            <a:r>
              <a:rPr lang="en-US" sz="2000"/>
              <a:t>: api.jquery.com</a:t>
            </a:r>
          </a:p>
          <a:p>
            <a:pPr marL="344329" indent="-308610">
              <a:buClr>
                <a:srgbClr val="000000"/>
              </a:buClr>
              <a:buFont typeface="Calibri" charset="0"/>
              <a:buChar char="–"/>
            </a:pPr>
            <a:r>
              <a:rPr lang="en-US" sz="2000" b="1"/>
              <a:t>Forum</a:t>
            </a:r>
            <a:r>
              <a:rPr lang="en-US" sz="2000"/>
              <a:t>: forum.jquery.com</a:t>
            </a:r>
            <a:endParaRPr lang="en-US" sz="2000" b="1">
              <a:ea typeface="ヒラギノ角ゴ ProN W6" charset="0"/>
              <a:cs typeface="ヒラギノ角ゴ ProN W6" charset="0"/>
            </a:endParaRPr>
          </a:p>
          <a:p>
            <a:pPr marL="344329" indent="-308610">
              <a:buClr>
                <a:srgbClr val="000000"/>
              </a:buClr>
              <a:buFont typeface="Calibri" charset="0"/>
              <a:buChar char="–"/>
            </a:pPr>
            <a:r>
              <a:rPr lang="en-US" sz="2000" b="1"/>
              <a:t>IRC</a:t>
            </a:r>
            <a:r>
              <a:rPr lang="en-US" sz="2000"/>
              <a:t>: irc.freenode.net, #jquery</a:t>
            </a:r>
          </a:p>
          <a:p>
            <a:pPr marL="344329" indent="-308610">
              <a:buClr>
                <a:srgbClr val="000000"/>
              </a:buClr>
              <a:buFont typeface="Calibri" charset="0"/>
              <a:buChar char="–"/>
            </a:pPr>
            <a:r>
              <a:rPr lang="en-US" sz="2000" b="1"/>
              <a:t>Coming Soon</a:t>
            </a:r>
            <a:r>
              <a:rPr lang="en-US" sz="2000"/>
              <a:t>: learn.jquery.com</a:t>
            </a:r>
          </a:p>
        </p:txBody>
      </p:sp>
    </p:spTree>
    <p:extLst>
      <p:ext uri="{BB962C8B-B14F-4D97-AF65-F5344CB8AC3E}">
        <p14:creationId xmlns:p14="http://schemas.microsoft.com/office/powerpoint/2010/main" val="38073800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ln/>
        </p:spPr>
        <p:txBody>
          <a:bodyPr/>
          <a:lstStyle/>
          <a:p>
            <a:r>
              <a:rPr lang="en-US"/>
              <a:t>Simple Concept</a:t>
            </a:r>
          </a:p>
        </p:txBody>
      </p:sp>
      <p:sp>
        <p:nvSpPr>
          <p:cNvPr id="37890" name="Rectangle 2"/>
          <p:cNvSpPr>
            <a:spLocks noGrp="1" noChangeArrowheads="1"/>
          </p:cNvSpPr>
          <p:nvPr>
            <p:ph type="body" idx="1"/>
          </p:nvPr>
        </p:nvSpPr>
        <p:spPr>
          <a:ln/>
        </p:spPr>
        <p:txBody>
          <a:bodyPr/>
          <a:lstStyle/>
          <a:p>
            <a:r>
              <a:rPr lang="en-US"/>
              <a:t>Find something</a:t>
            </a:r>
          </a:p>
          <a:p>
            <a:r>
              <a:rPr lang="en-US"/>
              <a:t>Do something</a:t>
            </a:r>
          </a:p>
        </p:txBody>
      </p:sp>
    </p:spTree>
    <p:extLst>
      <p:ext uri="{BB962C8B-B14F-4D97-AF65-F5344CB8AC3E}">
        <p14:creationId xmlns:p14="http://schemas.microsoft.com/office/powerpoint/2010/main" val="38497101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ln/>
        </p:spPr>
        <p:txBody>
          <a:bodyPr/>
          <a:lstStyle/>
          <a:p>
            <a:r>
              <a:rPr lang="en-US"/>
              <a:t>Find Something</a:t>
            </a:r>
          </a:p>
        </p:txBody>
      </p:sp>
      <p:sp>
        <p:nvSpPr>
          <p:cNvPr id="38914" name="Rectangle 2"/>
          <p:cNvSpPr>
            <a:spLocks noGrp="1" noChangeArrowheads="1"/>
          </p:cNvSpPr>
          <p:nvPr>
            <p:ph type="body" idx="1"/>
          </p:nvPr>
        </p:nvSpPr>
        <p:spPr>
          <a:ln/>
        </p:spPr>
        <p:txBody>
          <a:bodyPr/>
          <a:lstStyle/>
          <a:p>
            <a:r>
              <a:rPr lang="en-US"/>
              <a:t>"Select" elements in the document</a:t>
            </a:r>
          </a:p>
        </p:txBody>
      </p:sp>
    </p:spTree>
    <p:extLst>
      <p:ext uri="{BB962C8B-B14F-4D97-AF65-F5344CB8AC3E}">
        <p14:creationId xmlns:p14="http://schemas.microsoft.com/office/powerpoint/2010/main" val="12522813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891540" y="1154430"/>
            <a:ext cx="7360920" cy="3086100"/>
          </a:xfrm>
          <a:ln/>
        </p:spPr>
        <p:txBody>
          <a:bodyPr/>
          <a:lstStyle/>
          <a:p>
            <a:r>
              <a:rPr lang="en-US" sz="20200"/>
              <a:t>$</a:t>
            </a:r>
          </a:p>
        </p:txBody>
      </p:sp>
    </p:spTree>
    <p:extLst>
      <p:ext uri="{BB962C8B-B14F-4D97-AF65-F5344CB8AC3E}">
        <p14:creationId xmlns:p14="http://schemas.microsoft.com/office/powerpoint/2010/main" val="2156700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CSS work?</a:t>
            </a:r>
          </a:p>
        </p:txBody>
      </p:sp>
      <p:sp>
        <p:nvSpPr>
          <p:cNvPr id="3" name="Content Placeholder 2"/>
          <p:cNvSpPr>
            <a:spLocks noGrp="1"/>
          </p:cNvSpPr>
          <p:nvPr>
            <p:ph sz="quarter" idx="1"/>
          </p:nvPr>
        </p:nvSpPr>
        <p:spPr/>
        <p:txBody>
          <a:bodyPr>
            <a:normAutofit fontScale="85000" lnSpcReduction="20000"/>
          </a:bodyPr>
          <a:lstStyle/>
          <a:p>
            <a:r>
              <a:rPr lang="en-US" dirty="0"/>
              <a:t>CSS works in conjunction with HTML.</a:t>
            </a:r>
          </a:p>
          <a:p>
            <a:endParaRPr lang="en-US" dirty="0"/>
          </a:p>
          <a:p>
            <a:r>
              <a:rPr lang="en-US" dirty="0"/>
              <a:t>An HTML file (or multiple files) links to a CSS file (or multiple CSS files) and when the web browser displays the page, it references the CSS file(s) to determine how to display the content.</a:t>
            </a:r>
          </a:p>
          <a:p>
            <a:endParaRPr lang="en-US" dirty="0"/>
          </a:p>
          <a:p>
            <a:r>
              <a:rPr lang="en-US" dirty="0"/>
              <a:t>HTML elements are marked with “IDs” and “classes,” which are defined in the CSS file – this is how the browser knows which styles belong where. Each element type (&lt;h1&gt;, &lt;</a:t>
            </a:r>
            <a:r>
              <a:rPr lang="en-US" dirty="0" err="1"/>
              <a:t>img</a:t>
            </a:r>
            <a:r>
              <a:rPr lang="en-US" dirty="0"/>
              <a:t>&gt;, &lt;p&gt;, &lt;li&gt;, etc.) can also be styled with CSS.</a:t>
            </a:r>
          </a:p>
          <a:p>
            <a:pPr lvl="1"/>
            <a:r>
              <a:rPr lang="en-US" dirty="0"/>
              <a:t>IDs and classes are defined by the person writing the code – there are no default IDs and classes.</a:t>
            </a:r>
          </a:p>
          <a:p>
            <a:endParaRPr lang="en-US" dirty="0"/>
          </a:p>
          <a:p>
            <a:endParaRPr lang="en-US" dirty="0"/>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10279079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891540" y="1154430"/>
            <a:ext cx="7360920" cy="3086100"/>
          </a:xfrm>
          <a:ln/>
        </p:spPr>
        <p:txBody>
          <a:bodyPr/>
          <a:lstStyle/>
          <a:p>
            <a:r>
              <a:rPr lang="en-US" sz="20200"/>
              <a:t>$</a:t>
            </a:r>
            <a:r>
              <a:rPr lang="en-US" sz="20200">
                <a:solidFill>
                  <a:srgbClr val="9A9A9A"/>
                </a:solidFill>
              </a:rPr>
              <a:t>( )</a:t>
            </a:r>
          </a:p>
        </p:txBody>
      </p:sp>
    </p:spTree>
    <p:extLst>
      <p:ext uri="{BB962C8B-B14F-4D97-AF65-F5344CB8AC3E}">
        <p14:creationId xmlns:p14="http://schemas.microsoft.com/office/powerpoint/2010/main" val="38454242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891540" y="1154430"/>
            <a:ext cx="7360920" cy="3086100"/>
          </a:xfrm>
          <a:ln/>
        </p:spPr>
        <p:txBody>
          <a:bodyPr/>
          <a:lstStyle/>
          <a:p>
            <a:r>
              <a:rPr lang="en-US" sz="16800" dirty="0">
                <a:solidFill>
                  <a:srgbClr val="898989"/>
                </a:solidFill>
              </a:rPr>
              <a:t>$</a:t>
            </a:r>
            <a:r>
              <a:rPr lang="en-US" sz="16800" dirty="0">
                <a:solidFill>
                  <a:srgbClr val="9A9A9A"/>
                </a:solidFill>
              </a:rPr>
              <a:t>(</a:t>
            </a:r>
            <a:r>
              <a:rPr lang="en-US" sz="16800" dirty="0">
                <a:solidFill>
                  <a:srgbClr val="898989"/>
                </a:solidFill>
              </a:rPr>
              <a:t>'</a:t>
            </a:r>
            <a:r>
              <a:rPr lang="en-US" sz="16800" dirty="0">
                <a:solidFill>
                  <a:srgbClr val="12A0C9"/>
                </a:solidFill>
              </a:rPr>
              <a:t>div</a:t>
            </a:r>
            <a:r>
              <a:rPr lang="en-US" sz="16800" dirty="0">
                <a:solidFill>
                  <a:srgbClr val="898989"/>
                </a:solidFill>
              </a:rPr>
              <a:t>'</a:t>
            </a:r>
            <a:r>
              <a:rPr lang="en-US" sz="16800" dirty="0">
                <a:solidFill>
                  <a:srgbClr val="9A9A9A"/>
                </a:solidFill>
              </a:rPr>
              <a:t>)</a:t>
            </a:r>
          </a:p>
        </p:txBody>
      </p:sp>
    </p:spTree>
    <p:extLst>
      <p:ext uri="{BB962C8B-B14F-4D97-AF65-F5344CB8AC3E}">
        <p14:creationId xmlns:p14="http://schemas.microsoft.com/office/powerpoint/2010/main" val="14003889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445770" y="1108710"/>
            <a:ext cx="8286750" cy="3166110"/>
          </a:xfrm>
          <a:ln/>
        </p:spPr>
        <p:txBody>
          <a:bodyPr/>
          <a:lstStyle/>
          <a:p>
            <a:r>
              <a:rPr lang="en-US" sz="20200">
                <a:solidFill>
                  <a:srgbClr val="898989"/>
                </a:solidFill>
              </a:rPr>
              <a:t>$</a:t>
            </a:r>
            <a:r>
              <a:rPr lang="en-US" sz="20200">
                <a:solidFill>
                  <a:srgbClr val="9A9A9A"/>
                </a:solidFill>
              </a:rPr>
              <a:t>(</a:t>
            </a:r>
            <a:r>
              <a:rPr lang="en-US" sz="20200">
                <a:solidFill>
                  <a:srgbClr val="898989"/>
                </a:solidFill>
              </a:rPr>
              <a:t>'</a:t>
            </a:r>
            <a:r>
              <a:rPr lang="en-US" sz="20200">
                <a:solidFill>
                  <a:srgbClr val="12A0C9"/>
                </a:solidFill>
              </a:rPr>
              <a:t>#id</a:t>
            </a:r>
            <a:r>
              <a:rPr lang="en-US" sz="20200">
                <a:solidFill>
                  <a:srgbClr val="898989"/>
                </a:solidFill>
              </a:rPr>
              <a:t>'</a:t>
            </a:r>
            <a:r>
              <a:rPr lang="en-US" sz="20200">
                <a:solidFill>
                  <a:srgbClr val="9A9A9A"/>
                </a:solidFill>
              </a:rPr>
              <a:t>)</a:t>
            </a:r>
          </a:p>
        </p:txBody>
      </p:sp>
    </p:spTree>
    <p:extLst>
      <p:ext uri="{BB962C8B-B14F-4D97-AF65-F5344CB8AC3E}">
        <p14:creationId xmlns:p14="http://schemas.microsoft.com/office/powerpoint/2010/main" val="345006365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ln/>
        </p:spPr>
        <p:txBody>
          <a:bodyPr/>
          <a:lstStyle/>
          <a:p>
            <a:r>
              <a:rPr lang="en-US"/>
              <a:t>Do Something</a:t>
            </a:r>
          </a:p>
        </p:txBody>
      </p:sp>
      <p:sp>
        <p:nvSpPr>
          <p:cNvPr id="45058" name="Rectangle 2"/>
          <p:cNvSpPr>
            <a:spLocks noGrp="1" noChangeArrowheads="1"/>
          </p:cNvSpPr>
          <p:nvPr>
            <p:ph type="body" idx="1"/>
          </p:nvPr>
        </p:nvSpPr>
        <p:spPr>
          <a:xfrm>
            <a:off x="845820" y="1908810"/>
            <a:ext cx="7692390" cy="4366260"/>
          </a:xfrm>
          <a:ln/>
        </p:spPr>
        <p:txBody>
          <a:bodyPr/>
          <a:lstStyle/>
          <a:p>
            <a:pPr>
              <a:buSzPct val="99000"/>
              <a:buFontTx/>
              <a:buAutoNum type="arabicPeriod"/>
            </a:pPr>
            <a:r>
              <a:rPr lang="en-US"/>
              <a:t>Let elements "listen" for something to happen … </a:t>
            </a:r>
          </a:p>
          <a:p>
            <a:pPr lvl="1"/>
            <a:r>
              <a:rPr lang="en-US"/>
              <a:t>the document is ready</a:t>
            </a:r>
          </a:p>
          <a:p>
            <a:pPr lvl="1"/>
            <a:r>
              <a:rPr lang="en-US"/>
              <a:t>user does something</a:t>
            </a:r>
          </a:p>
          <a:p>
            <a:pPr lvl="1"/>
            <a:r>
              <a:rPr lang="en-US"/>
              <a:t>another "listener" acts</a:t>
            </a:r>
          </a:p>
          <a:p>
            <a:pPr lvl="1"/>
            <a:r>
              <a:rPr lang="en-US"/>
              <a:t>a certain amount of time elapses</a:t>
            </a:r>
          </a:p>
        </p:txBody>
      </p:sp>
    </p:spTree>
    <p:extLst>
      <p:ext uri="{BB962C8B-B14F-4D97-AF65-F5344CB8AC3E}">
        <p14:creationId xmlns:p14="http://schemas.microsoft.com/office/powerpoint/2010/main" val="31567521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5058">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5058">
                                            <p:txEl>
                                              <p:pRg st="1" end="1"/>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5058">
                                            <p:txEl>
                                              <p:pRg st="2" end="2"/>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5058">
                                            <p:txEl>
                                              <p:pRg st="3" end="3"/>
                                            </p:txEl>
                                          </p:spTgt>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450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bldLvl="5" autoUpdateAnimBg="0" advAuto="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ln/>
        </p:spPr>
        <p:txBody>
          <a:bodyPr/>
          <a:lstStyle/>
          <a:p>
            <a:r>
              <a:rPr lang="en-US"/>
              <a:t>Do Something</a:t>
            </a:r>
          </a:p>
        </p:txBody>
      </p:sp>
      <p:sp>
        <p:nvSpPr>
          <p:cNvPr id="46082" name="Rectangle 2"/>
          <p:cNvSpPr>
            <a:spLocks noGrp="1" noChangeArrowheads="1"/>
          </p:cNvSpPr>
          <p:nvPr>
            <p:ph type="body" idx="1"/>
          </p:nvPr>
        </p:nvSpPr>
        <p:spPr>
          <a:xfrm>
            <a:off x="891540" y="1943100"/>
            <a:ext cx="7360920" cy="3989070"/>
          </a:xfrm>
          <a:ln/>
        </p:spPr>
        <p:txBody>
          <a:bodyPr/>
          <a:lstStyle/>
          <a:p>
            <a:pPr>
              <a:buSzPct val="99000"/>
              <a:buFontTx/>
              <a:buAutoNum type="arabicPeriod" startAt="2"/>
            </a:pPr>
            <a:r>
              <a:rPr lang="en-US"/>
              <a:t>… and then do something</a:t>
            </a:r>
          </a:p>
          <a:p>
            <a:pPr lvl="1">
              <a:buSzPct val="99000"/>
              <a:buFontTx/>
              <a:buAutoNum type="alphaLcPeriod"/>
            </a:pPr>
            <a:r>
              <a:rPr lang="en-US"/>
              <a:t>Manipulate elements</a:t>
            </a:r>
          </a:p>
          <a:p>
            <a:pPr lvl="1">
              <a:buSzPct val="99000"/>
              <a:buFontTx/>
              <a:buAutoNum type="alphaLcPeriod"/>
            </a:pPr>
            <a:r>
              <a:rPr lang="en-US"/>
              <a:t>Animate elements</a:t>
            </a:r>
          </a:p>
          <a:p>
            <a:pPr lvl="1">
              <a:buSzPct val="99000"/>
              <a:buFontTx/>
              <a:buAutoNum type="alphaLcPeriod"/>
            </a:pPr>
            <a:r>
              <a:rPr lang="en-US"/>
              <a:t>Communicate with the server</a:t>
            </a:r>
            <a:br>
              <a:rPr lang="en-US"/>
            </a:br>
            <a:endParaRPr lang="en-US"/>
          </a:p>
        </p:txBody>
      </p:sp>
    </p:spTree>
    <p:extLst>
      <p:ext uri="{BB962C8B-B14F-4D97-AF65-F5344CB8AC3E}">
        <p14:creationId xmlns:p14="http://schemas.microsoft.com/office/powerpoint/2010/main" val="3386826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6082">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6082">
                                            <p:txEl>
                                              <p:pRg st="1" end="1"/>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6082">
                                            <p:txEl>
                                              <p:pRg st="2" end="2"/>
                                            </p:txEl>
                                          </p:spTgt>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608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bldLvl="5" autoUpdateAnimBg="0" advAuto="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Rectangle 1"/>
          <p:cNvSpPr>
            <a:spLocks noGrp="1" noChangeArrowheads="1"/>
          </p:cNvSpPr>
          <p:nvPr>
            <p:ph type="title"/>
          </p:nvPr>
        </p:nvSpPr>
        <p:spPr>
          <a:ln/>
        </p:spPr>
        <p:txBody>
          <a:bodyPr/>
          <a:lstStyle/>
          <a:p>
            <a:r>
              <a:rPr lang="en-US" sz="5600"/>
              <a:t>The Basics</a:t>
            </a:r>
          </a:p>
        </p:txBody>
      </p:sp>
      <p:sp>
        <p:nvSpPr>
          <p:cNvPr id="59394" name="Rectangle 2"/>
          <p:cNvSpPr>
            <a:spLocks noGrp="1" noChangeArrowheads="1"/>
          </p:cNvSpPr>
          <p:nvPr>
            <p:ph type="body" idx="1"/>
          </p:nvPr>
        </p:nvSpPr>
        <p:spPr>
          <a:xfrm>
            <a:off x="891540" y="2560320"/>
            <a:ext cx="7349490" cy="3383280"/>
          </a:xfrm>
          <a:ln/>
        </p:spPr>
        <p:txBody>
          <a:bodyPr/>
          <a:lstStyle/>
          <a:p>
            <a:r>
              <a:rPr lang="en-US" b="1"/>
              <a:t>Strings</a:t>
            </a:r>
            <a:r>
              <a:rPr lang="en-US"/>
              <a:t>: textual content. wrapped in quotation marks (single or double).</a:t>
            </a:r>
          </a:p>
          <a:p>
            <a:pPr lvl="1"/>
            <a:r>
              <a:rPr lang="en-US"/>
              <a:t>'hello, my name is Karl'</a:t>
            </a:r>
            <a:endParaRPr lang="en-US">
              <a:solidFill>
                <a:srgbClr val="DA5420"/>
              </a:solidFill>
            </a:endParaRPr>
          </a:p>
          <a:p>
            <a:pPr lvl="1"/>
            <a:r>
              <a:rPr lang="en-US"/>
              <a:t>"</a:t>
            </a:r>
            <a:r>
              <a:rPr lang="en-US">
                <a:solidFill>
                  <a:schemeClr val="tx1"/>
                </a:solidFill>
              </a:rPr>
              <a:t>hello, my name is Karl</a:t>
            </a:r>
            <a:r>
              <a:rPr lang="en-US"/>
              <a:t>"</a:t>
            </a:r>
            <a:endParaRPr lang="en-US">
              <a:solidFill>
                <a:schemeClr val="tx1"/>
              </a:solidFill>
            </a:endParaRPr>
          </a:p>
          <a:p>
            <a:r>
              <a:rPr lang="en-US" b="1">
                <a:solidFill>
                  <a:schemeClr val="tx1"/>
                </a:solidFill>
              </a:rPr>
              <a:t>Numbers</a:t>
            </a:r>
            <a:r>
              <a:rPr lang="en-US">
                <a:solidFill>
                  <a:schemeClr val="tx1"/>
                </a:solidFill>
              </a:rPr>
              <a:t>: integer (2) or floating point (2.4) </a:t>
            </a:r>
            <a:r>
              <a:rPr lang="en-US">
                <a:solidFill>
                  <a:srgbClr val="898989"/>
                </a:solidFill>
              </a:rPr>
              <a:t>or octal (012) or hexadecimal (0xff) or exponent literal (1e+2)</a:t>
            </a:r>
            <a:endParaRPr lang="en-US">
              <a:solidFill>
                <a:schemeClr val="tx1"/>
              </a:solidFill>
            </a:endParaRPr>
          </a:p>
          <a:p>
            <a:r>
              <a:rPr lang="en-US" b="1">
                <a:solidFill>
                  <a:schemeClr val="tx1"/>
                </a:solidFill>
              </a:rPr>
              <a:t>Booleans</a:t>
            </a:r>
            <a:r>
              <a:rPr lang="en-US">
                <a:solidFill>
                  <a:schemeClr val="tx1"/>
                </a:solidFill>
              </a:rPr>
              <a:t>: true or false</a:t>
            </a:r>
          </a:p>
        </p:txBody>
      </p:sp>
      <p:sp>
        <p:nvSpPr>
          <p:cNvPr id="59395" name="Rectangle 3"/>
          <p:cNvSpPr>
            <a:spLocks/>
          </p:cNvSpPr>
          <p:nvPr/>
        </p:nvSpPr>
        <p:spPr bwMode="auto">
          <a:xfrm>
            <a:off x="914400" y="2067490"/>
            <a:ext cx="53860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a:solidFill>
                  <a:schemeClr val="tx1"/>
                </a:solidFill>
                <a:latin typeface="Gill Sans" charset="0"/>
                <a:ea typeface="Gill Sans" charset="0"/>
                <a:cs typeface="Gill Sans" charset="0"/>
                <a:sym typeface="Gill Sans" charset="0"/>
              </a:rPr>
              <a:t>In JavaScript, you can work with the following things:</a:t>
            </a:r>
          </a:p>
        </p:txBody>
      </p:sp>
    </p:spTree>
    <p:extLst>
      <p:ext uri="{BB962C8B-B14F-4D97-AF65-F5344CB8AC3E}">
        <p14:creationId xmlns:p14="http://schemas.microsoft.com/office/powerpoint/2010/main" val="3271642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5541632" presetClass="entr" presetSubtype="81784192" fill="hold" grpId="0" nodeType="clickEffect">
                                  <p:stCondLst>
                                    <p:cond delay="0"/>
                                  </p:stCondLst>
                                  <p:childTnLst>
                                    <p:set>
                                      <p:cBhvr>
                                        <p:cTn id="6" dur="1" fill="hold">
                                          <p:stCondLst>
                                            <p:cond delay="499"/>
                                          </p:stCondLst>
                                        </p:cTn>
                                        <p:tgtEl>
                                          <p:spTgt spid="5939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5541632" presetClass="entr" presetSubtype="81784192" fill="hold" grpId="0" nodeType="clickEffect">
                                  <p:stCondLst>
                                    <p:cond delay="0"/>
                                  </p:stCondLst>
                                  <p:childTnLst>
                                    <p:set>
                                      <p:cBhvr>
                                        <p:cTn id="10" dur="1" fill="hold">
                                          <p:stCondLst>
                                            <p:cond delay="499"/>
                                          </p:stCondLst>
                                        </p:cTn>
                                        <p:tgtEl>
                                          <p:spTgt spid="5939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85541632" presetClass="entr" presetSubtype="81784192" fill="hold" grpId="0" nodeType="clickEffect">
                                  <p:stCondLst>
                                    <p:cond delay="0"/>
                                  </p:stCondLst>
                                  <p:childTnLst>
                                    <p:set>
                                      <p:cBhvr>
                                        <p:cTn id="14" dur="1" fill="hold">
                                          <p:stCondLst>
                                            <p:cond delay="499"/>
                                          </p:stCondLst>
                                        </p:cTn>
                                        <p:tgtEl>
                                          <p:spTgt spid="5939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85541632" presetClass="entr" presetSubtype="81784192" fill="hold" grpId="0" nodeType="clickEffect">
                                  <p:stCondLst>
                                    <p:cond delay="0"/>
                                  </p:stCondLst>
                                  <p:childTnLst>
                                    <p:set>
                                      <p:cBhvr>
                                        <p:cTn id="18" dur="1" fill="hold">
                                          <p:stCondLst>
                                            <p:cond delay="499"/>
                                          </p:stCondLst>
                                        </p:cTn>
                                        <p:tgtEl>
                                          <p:spTgt spid="5939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85541632" presetClass="entr" presetSubtype="81784192" fill="hold" grpId="0" nodeType="clickEffect">
                                  <p:stCondLst>
                                    <p:cond delay="0"/>
                                  </p:stCondLst>
                                  <p:childTnLst>
                                    <p:set>
                                      <p:cBhvr>
                                        <p:cTn id="22" dur="1" fill="hold">
                                          <p:stCondLst>
                                            <p:cond delay="499"/>
                                          </p:stCondLst>
                                        </p:cTn>
                                        <p:tgtEl>
                                          <p:spTgt spid="593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bldLvl="5"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7" name="Rectangle 1"/>
          <p:cNvSpPr>
            <a:spLocks noGrp="1" noChangeArrowheads="1"/>
          </p:cNvSpPr>
          <p:nvPr>
            <p:ph type="title"/>
          </p:nvPr>
        </p:nvSpPr>
        <p:spPr>
          <a:ln/>
        </p:spPr>
        <p:txBody>
          <a:bodyPr/>
          <a:lstStyle/>
          <a:p>
            <a:r>
              <a:rPr lang="en-US" sz="5600"/>
              <a:t>The Basics</a:t>
            </a:r>
          </a:p>
        </p:txBody>
      </p:sp>
      <p:sp>
        <p:nvSpPr>
          <p:cNvPr id="60418" name="Rectangle 2"/>
          <p:cNvSpPr>
            <a:spLocks noGrp="1" noChangeArrowheads="1"/>
          </p:cNvSpPr>
          <p:nvPr>
            <p:ph type="body" idx="1"/>
          </p:nvPr>
        </p:nvSpPr>
        <p:spPr>
          <a:xfrm>
            <a:off x="891540" y="2560320"/>
            <a:ext cx="7349490" cy="3383280"/>
          </a:xfrm>
          <a:ln/>
        </p:spPr>
        <p:txBody>
          <a:bodyPr/>
          <a:lstStyle/>
          <a:p>
            <a:r>
              <a:rPr lang="en-US" b="1"/>
              <a:t>Arrays</a:t>
            </a:r>
            <a:r>
              <a:rPr lang="en-US"/>
              <a:t>: simple lists. </a:t>
            </a:r>
            <a:r>
              <a:rPr lang="en-US" i="1"/>
              <a:t>indexed</a:t>
            </a:r>
            <a:r>
              <a:rPr lang="en-US"/>
              <a:t> starting with 0</a:t>
            </a:r>
          </a:p>
          <a:p>
            <a:pPr lvl="1"/>
            <a:r>
              <a:rPr lang="en-US"/>
              <a:t>['Karl', 'Sara', 'Ben', 'Lucia']</a:t>
            </a:r>
          </a:p>
          <a:p>
            <a:pPr lvl="1"/>
            <a:r>
              <a:rPr lang="en-US"/>
              <a:t>['Karl', 2, 55]</a:t>
            </a:r>
          </a:p>
          <a:p>
            <a:pPr lvl="1"/>
            <a:r>
              <a:rPr lang="en-US"/>
              <a:t>[ ['Karl', 'Sara'], ['Ben', 'Lucia']]</a:t>
            </a:r>
          </a:p>
          <a:p>
            <a:r>
              <a:rPr lang="en-US" b="1"/>
              <a:t>Objects</a:t>
            </a:r>
            <a:r>
              <a:rPr lang="en-US"/>
              <a:t>: lists of key, value pairs</a:t>
            </a:r>
          </a:p>
          <a:p>
            <a:pPr lvl="1"/>
            <a:r>
              <a:rPr lang="en-US"/>
              <a:t>{firstName: 'Karl', lastName: 'Swedberg'}</a:t>
            </a:r>
          </a:p>
          <a:p>
            <a:pPr lvl="1"/>
            <a:r>
              <a:rPr lang="en-US"/>
              <a:t>{parents: ['Karl', 'Sara'], kids: ['Ben', 'Lucia']}</a:t>
            </a:r>
          </a:p>
        </p:txBody>
      </p:sp>
      <p:sp>
        <p:nvSpPr>
          <p:cNvPr id="60419" name="Rectangle 3"/>
          <p:cNvSpPr>
            <a:spLocks/>
          </p:cNvSpPr>
          <p:nvPr/>
        </p:nvSpPr>
        <p:spPr bwMode="auto">
          <a:xfrm>
            <a:off x="914400" y="2067490"/>
            <a:ext cx="53860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a:solidFill>
                  <a:schemeClr val="tx1"/>
                </a:solidFill>
                <a:latin typeface="Gill Sans" charset="0"/>
                <a:ea typeface="Gill Sans" charset="0"/>
                <a:cs typeface="Gill Sans" charset="0"/>
                <a:sym typeface="Gill Sans" charset="0"/>
              </a:rPr>
              <a:t>In JavaScript, you can work with the following things:</a:t>
            </a:r>
          </a:p>
        </p:txBody>
      </p:sp>
    </p:spTree>
    <p:extLst>
      <p:ext uri="{BB962C8B-B14F-4D97-AF65-F5344CB8AC3E}">
        <p14:creationId xmlns:p14="http://schemas.microsoft.com/office/powerpoint/2010/main" val="8398231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5542016" presetClass="entr" presetSubtype="81531176" fill="hold" grpId="0" nodeType="clickEffect">
                                  <p:stCondLst>
                                    <p:cond delay="0"/>
                                  </p:stCondLst>
                                  <p:childTnLst>
                                    <p:set>
                                      <p:cBhvr>
                                        <p:cTn id="6" dur="1" fill="hold">
                                          <p:stCondLst>
                                            <p:cond delay="499"/>
                                          </p:stCondLst>
                                        </p:cTn>
                                        <p:tgtEl>
                                          <p:spTgt spid="604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5542016" presetClass="entr" presetSubtype="81531176" fill="hold" grpId="0" nodeType="clickEffect">
                                  <p:stCondLst>
                                    <p:cond delay="0"/>
                                  </p:stCondLst>
                                  <p:childTnLst>
                                    <p:set>
                                      <p:cBhvr>
                                        <p:cTn id="10" dur="1" fill="hold">
                                          <p:stCondLst>
                                            <p:cond delay="499"/>
                                          </p:stCondLst>
                                        </p:cTn>
                                        <p:tgtEl>
                                          <p:spTgt spid="604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85542016" presetClass="entr" presetSubtype="81531176" fill="hold" grpId="0" nodeType="clickEffect">
                                  <p:stCondLst>
                                    <p:cond delay="0"/>
                                  </p:stCondLst>
                                  <p:childTnLst>
                                    <p:set>
                                      <p:cBhvr>
                                        <p:cTn id="14" dur="1" fill="hold">
                                          <p:stCondLst>
                                            <p:cond delay="499"/>
                                          </p:stCondLst>
                                        </p:cTn>
                                        <p:tgtEl>
                                          <p:spTgt spid="6041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85542016" presetClass="entr" presetSubtype="81531176" fill="hold" grpId="0" nodeType="clickEffect">
                                  <p:stCondLst>
                                    <p:cond delay="0"/>
                                  </p:stCondLst>
                                  <p:childTnLst>
                                    <p:set>
                                      <p:cBhvr>
                                        <p:cTn id="18" dur="1" fill="hold">
                                          <p:stCondLst>
                                            <p:cond delay="499"/>
                                          </p:stCondLst>
                                        </p:cTn>
                                        <p:tgtEl>
                                          <p:spTgt spid="6041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85542016" presetClass="entr" presetSubtype="81531176" fill="hold" grpId="0" nodeType="clickEffect">
                                  <p:stCondLst>
                                    <p:cond delay="0"/>
                                  </p:stCondLst>
                                  <p:childTnLst>
                                    <p:set>
                                      <p:cBhvr>
                                        <p:cTn id="22" dur="1" fill="hold">
                                          <p:stCondLst>
                                            <p:cond delay="499"/>
                                          </p:stCondLst>
                                        </p:cTn>
                                        <p:tgtEl>
                                          <p:spTgt spid="6041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85542016" presetClass="entr" presetSubtype="81531176" fill="hold" grpId="0" nodeType="clickEffect">
                                  <p:stCondLst>
                                    <p:cond delay="0"/>
                                  </p:stCondLst>
                                  <p:childTnLst>
                                    <p:set>
                                      <p:cBhvr>
                                        <p:cTn id="26" dur="1" fill="hold">
                                          <p:stCondLst>
                                            <p:cond delay="499"/>
                                          </p:stCondLst>
                                        </p:cTn>
                                        <p:tgtEl>
                                          <p:spTgt spid="60418">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85542016" presetClass="entr" presetSubtype="81531176" fill="hold" grpId="0" nodeType="clickEffect">
                                  <p:stCondLst>
                                    <p:cond delay="0"/>
                                  </p:stCondLst>
                                  <p:childTnLst>
                                    <p:set>
                                      <p:cBhvr>
                                        <p:cTn id="30" dur="1" fill="hold">
                                          <p:stCondLst>
                                            <p:cond delay="499"/>
                                          </p:stCondLst>
                                        </p:cTn>
                                        <p:tgtEl>
                                          <p:spTgt spid="604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8" grpId="0" build="p" bldLvl="5"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ln/>
        </p:spPr>
        <p:txBody>
          <a:bodyPr/>
          <a:lstStyle/>
          <a:p>
            <a:r>
              <a:rPr lang="en-US" sz="5600"/>
              <a:t>Variables</a:t>
            </a:r>
          </a:p>
        </p:txBody>
      </p:sp>
      <p:sp>
        <p:nvSpPr>
          <p:cNvPr id="61442" name="Rectangle 2"/>
          <p:cNvSpPr>
            <a:spLocks noGrp="1" noChangeArrowheads="1"/>
          </p:cNvSpPr>
          <p:nvPr>
            <p:ph type="body" idx="1"/>
          </p:nvPr>
        </p:nvSpPr>
        <p:spPr>
          <a:xfrm>
            <a:off x="891540" y="1988820"/>
            <a:ext cx="7349490" cy="3383280"/>
          </a:xfrm>
          <a:ln/>
        </p:spPr>
        <p:txBody>
          <a:bodyPr/>
          <a:lstStyle/>
          <a:p>
            <a:r>
              <a:rPr lang="en-US" dirty="0"/>
              <a:t>Always declare your variables!</a:t>
            </a:r>
          </a:p>
          <a:p>
            <a:r>
              <a:rPr lang="en-US" dirty="0"/>
              <a:t>If you don't, they will be placed in the </a:t>
            </a:r>
            <a:r>
              <a:rPr lang="en-US" b="1" dirty="0"/>
              <a:t>global scope</a:t>
            </a:r>
            <a:r>
              <a:rPr lang="en-US" dirty="0"/>
              <a:t> </a:t>
            </a:r>
            <a:br>
              <a:rPr lang="en-US" dirty="0"/>
            </a:br>
            <a:r>
              <a:rPr lang="en-US" dirty="0"/>
              <a:t>(more about that later).</a:t>
            </a:r>
          </a:p>
          <a:p>
            <a:pPr lvl="1"/>
            <a:r>
              <a:rPr lang="en-US" b="1" dirty="0"/>
              <a:t>bad:  </a:t>
            </a:r>
            <a:r>
              <a:rPr lang="en-US" dirty="0" err="1"/>
              <a:t>myName</a:t>
            </a:r>
            <a:r>
              <a:rPr lang="en-US" dirty="0"/>
              <a:t> = 'Karl';</a:t>
            </a:r>
          </a:p>
          <a:p>
            <a:pPr lvl="1"/>
            <a:r>
              <a:rPr lang="en-US" b="1" dirty="0"/>
              <a:t>good:</a:t>
            </a:r>
            <a:r>
              <a:rPr lang="en-US" dirty="0"/>
              <a:t>  </a:t>
            </a:r>
            <a:r>
              <a:rPr lang="en-US" b="1" dirty="0" err="1"/>
              <a:t>var</a:t>
            </a:r>
            <a:r>
              <a:rPr lang="en-US" dirty="0"/>
              <a:t> </a:t>
            </a:r>
            <a:r>
              <a:rPr lang="en-US" dirty="0" err="1"/>
              <a:t>myName</a:t>
            </a:r>
            <a:r>
              <a:rPr lang="en-US" dirty="0"/>
              <a:t> = 'Karl';</a:t>
            </a:r>
          </a:p>
        </p:txBody>
      </p:sp>
    </p:spTree>
    <p:extLst>
      <p:ext uri="{BB962C8B-B14F-4D97-AF65-F5344CB8AC3E}">
        <p14:creationId xmlns:p14="http://schemas.microsoft.com/office/powerpoint/2010/main" val="473654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5542400" presetClass="entr" presetSubtype="82647632" fill="hold" grpId="0" nodeType="clickEffect">
                                  <p:stCondLst>
                                    <p:cond delay="0"/>
                                  </p:stCondLst>
                                  <p:childTnLst>
                                    <p:set>
                                      <p:cBhvr>
                                        <p:cTn id="6" dur="1" fill="hold">
                                          <p:stCondLst>
                                            <p:cond delay="499"/>
                                          </p:stCondLst>
                                        </p:cTn>
                                        <p:tgtEl>
                                          <p:spTgt spid="6144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5542400" presetClass="entr" presetSubtype="82647632" fill="hold" grpId="0" nodeType="clickEffect">
                                  <p:stCondLst>
                                    <p:cond delay="0"/>
                                  </p:stCondLst>
                                  <p:childTnLst>
                                    <p:set>
                                      <p:cBhvr>
                                        <p:cTn id="10" dur="1" fill="hold">
                                          <p:stCondLst>
                                            <p:cond delay="499"/>
                                          </p:stCondLst>
                                        </p:cTn>
                                        <p:tgtEl>
                                          <p:spTgt spid="6144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85542400" presetClass="entr" presetSubtype="82647632" fill="hold" grpId="0" nodeType="clickEffect">
                                  <p:stCondLst>
                                    <p:cond delay="0"/>
                                  </p:stCondLst>
                                  <p:childTnLst>
                                    <p:set>
                                      <p:cBhvr>
                                        <p:cTn id="14" dur="1" fill="hold">
                                          <p:stCondLst>
                                            <p:cond delay="499"/>
                                          </p:stCondLst>
                                        </p:cTn>
                                        <p:tgtEl>
                                          <p:spTgt spid="6144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85542400" presetClass="entr" presetSubtype="82647632" fill="hold" grpId="0" nodeType="clickEffect">
                                  <p:stCondLst>
                                    <p:cond delay="0"/>
                                  </p:stCondLst>
                                  <p:childTnLst>
                                    <p:set>
                                      <p:cBhvr>
                                        <p:cTn id="18" dur="1" fill="hold">
                                          <p:stCondLst>
                                            <p:cond delay="499"/>
                                          </p:stCondLst>
                                        </p:cTn>
                                        <p:tgtEl>
                                          <p:spTgt spid="6144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bldLvl="5"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5" name="Rectangle 1"/>
          <p:cNvSpPr>
            <a:spLocks noGrp="1" noChangeArrowheads="1"/>
          </p:cNvSpPr>
          <p:nvPr>
            <p:ph type="title"/>
          </p:nvPr>
        </p:nvSpPr>
        <p:spPr>
          <a:ln/>
        </p:spPr>
        <p:txBody>
          <a:bodyPr/>
          <a:lstStyle/>
          <a:p>
            <a:r>
              <a:rPr lang="en-US" sz="5600"/>
              <a:t>Conditionals and Operators</a:t>
            </a:r>
          </a:p>
        </p:txBody>
      </p:sp>
      <p:sp>
        <p:nvSpPr>
          <p:cNvPr id="62466" name="Rectangle 2"/>
          <p:cNvSpPr>
            <a:spLocks noGrp="1" noChangeArrowheads="1"/>
          </p:cNvSpPr>
          <p:nvPr>
            <p:ph type="body" idx="1"/>
          </p:nvPr>
        </p:nvSpPr>
        <p:spPr>
          <a:xfrm>
            <a:off x="891540" y="2560320"/>
            <a:ext cx="7349490" cy="3383280"/>
          </a:xfrm>
          <a:ln/>
        </p:spPr>
        <p:txBody>
          <a:bodyPr/>
          <a:lstStyle/>
          <a:p>
            <a:r>
              <a:rPr lang="en-US"/>
              <a:t>conditionals:</a:t>
            </a:r>
          </a:p>
          <a:p>
            <a:pPr lvl="1"/>
            <a:r>
              <a:rPr lang="en-US"/>
              <a:t>if, else </a:t>
            </a:r>
          </a:p>
          <a:p>
            <a:pPr lvl="1"/>
            <a:r>
              <a:rPr lang="en-US"/>
              <a:t>switch</a:t>
            </a:r>
          </a:p>
          <a:p>
            <a:r>
              <a:rPr lang="en-US"/>
              <a:t>operators:</a:t>
            </a:r>
          </a:p>
          <a:p>
            <a:pPr lvl="1"/>
            <a:r>
              <a:rPr lang="en-US"/>
              <a:t>+, -, *, %, ++, --</a:t>
            </a:r>
          </a:p>
          <a:p>
            <a:pPr lvl="1"/>
            <a:r>
              <a:rPr lang="en-US"/>
              <a:t>&gt;, &lt;, </a:t>
            </a:r>
            <a:r>
              <a:rPr lang="en-US" b="1"/>
              <a:t>==</a:t>
            </a:r>
            <a:r>
              <a:rPr lang="en-US"/>
              <a:t>, </a:t>
            </a:r>
            <a:r>
              <a:rPr lang="en-US" b="1"/>
              <a:t>!=</a:t>
            </a:r>
            <a:r>
              <a:rPr lang="en-US"/>
              <a:t>, &gt;=, &lt;=, </a:t>
            </a:r>
            <a:r>
              <a:rPr lang="en-US" b="1"/>
              <a:t>===</a:t>
            </a:r>
            <a:r>
              <a:rPr lang="en-US"/>
              <a:t>, </a:t>
            </a:r>
            <a:r>
              <a:rPr lang="en-US" b="1"/>
              <a:t>!==</a:t>
            </a:r>
            <a:endParaRPr lang="en-US"/>
          </a:p>
          <a:p>
            <a:pPr lvl="1"/>
            <a:r>
              <a:rPr lang="en-US"/>
              <a:t>!, &amp;&amp;, ||</a:t>
            </a:r>
          </a:p>
        </p:txBody>
      </p:sp>
    </p:spTree>
    <p:extLst>
      <p:ext uri="{BB962C8B-B14F-4D97-AF65-F5344CB8AC3E}">
        <p14:creationId xmlns:p14="http://schemas.microsoft.com/office/powerpoint/2010/main" val="42054754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5542784" presetClass="entr" presetSubtype="81674192" fill="hold" grpId="0" nodeType="clickEffect">
                                  <p:stCondLst>
                                    <p:cond delay="0"/>
                                  </p:stCondLst>
                                  <p:childTnLst>
                                    <p:set>
                                      <p:cBhvr>
                                        <p:cTn id="6" dur="1" fill="hold">
                                          <p:stCondLst>
                                            <p:cond delay="499"/>
                                          </p:stCondLst>
                                        </p:cTn>
                                        <p:tgtEl>
                                          <p:spTgt spid="6246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5542784" presetClass="entr" presetSubtype="81674192" fill="hold" grpId="0" nodeType="clickEffect">
                                  <p:stCondLst>
                                    <p:cond delay="0"/>
                                  </p:stCondLst>
                                  <p:childTnLst>
                                    <p:set>
                                      <p:cBhvr>
                                        <p:cTn id="10" dur="1" fill="hold">
                                          <p:stCondLst>
                                            <p:cond delay="499"/>
                                          </p:stCondLst>
                                        </p:cTn>
                                        <p:tgtEl>
                                          <p:spTgt spid="6246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85542784" presetClass="entr" presetSubtype="81674192" fill="hold" grpId="0" nodeType="clickEffect">
                                  <p:stCondLst>
                                    <p:cond delay="0"/>
                                  </p:stCondLst>
                                  <p:childTnLst>
                                    <p:set>
                                      <p:cBhvr>
                                        <p:cTn id="14" dur="1" fill="hold">
                                          <p:stCondLst>
                                            <p:cond delay="499"/>
                                          </p:stCondLst>
                                        </p:cTn>
                                        <p:tgtEl>
                                          <p:spTgt spid="6246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85542784" presetClass="entr" presetSubtype="81674192" fill="hold" grpId="0" nodeType="clickEffect">
                                  <p:stCondLst>
                                    <p:cond delay="0"/>
                                  </p:stCondLst>
                                  <p:childTnLst>
                                    <p:set>
                                      <p:cBhvr>
                                        <p:cTn id="18" dur="1" fill="hold">
                                          <p:stCondLst>
                                            <p:cond delay="499"/>
                                          </p:stCondLst>
                                        </p:cTn>
                                        <p:tgtEl>
                                          <p:spTgt spid="6246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85542784" presetClass="entr" presetSubtype="81674192" fill="hold" grpId="0" nodeType="clickEffect">
                                  <p:stCondLst>
                                    <p:cond delay="0"/>
                                  </p:stCondLst>
                                  <p:childTnLst>
                                    <p:set>
                                      <p:cBhvr>
                                        <p:cTn id="22" dur="1" fill="hold">
                                          <p:stCondLst>
                                            <p:cond delay="499"/>
                                          </p:stCondLst>
                                        </p:cTn>
                                        <p:tgtEl>
                                          <p:spTgt spid="6246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85542784" presetClass="entr" presetSubtype="81674192" fill="hold" grpId="0" nodeType="clickEffect">
                                  <p:stCondLst>
                                    <p:cond delay="0"/>
                                  </p:stCondLst>
                                  <p:childTnLst>
                                    <p:set>
                                      <p:cBhvr>
                                        <p:cTn id="26" dur="1" fill="hold">
                                          <p:stCondLst>
                                            <p:cond delay="499"/>
                                          </p:stCondLst>
                                        </p:cTn>
                                        <p:tgtEl>
                                          <p:spTgt spid="62466">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85542784" presetClass="entr" presetSubtype="81674192" fill="hold" grpId="0" nodeType="clickEffect">
                                  <p:stCondLst>
                                    <p:cond delay="0"/>
                                  </p:stCondLst>
                                  <p:childTnLst>
                                    <p:set>
                                      <p:cBhvr>
                                        <p:cTn id="30" dur="1" fill="hold">
                                          <p:stCondLst>
                                            <p:cond delay="499"/>
                                          </p:stCondLst>
                                        </p:cTn>
                                        <p:tgtEl>
                                          <p:spTgt spid="6246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build="p" bldLvl="5"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89" name="Rectangle 1"/>
          <p:cNvSpPr>
            <a:spLocks noGrp="1" noChangeArrowheads="1"/>
          </p:cNvSpPr>
          <p:nvPr>
            <p:ph type="title"/>
          </p:nvPr>
        </p:nvSpPr>
        <p:spPr>
          <a:ln/>
        </p:spPr>
        <p:txBody>
          <a:bodyPr/>
          <a:lstStyle/>
          <a:p>
            <a:r>
              <a:rPr lang="en-US" sz="5600"/>
              <a:t>Loops</a:t>
            </a:r>
          </a:p>
        </p:txBody>
      </p:sp>
      <p:sp>
        <p:nvSpPr>
          <p:cNvPr id="63490" name="Rectangle 2"/>
          <p:cNvSpPr>
            <a:spLocks noGrp="1" noChangeArrowheads="1"/>
          </p:cNvSpPr>
          <p:nvPr>
            <p:ph type="body" idx="1"/>
          </p:nvPr>
        </p:nvSpPr>
        <p:spPr>
          <a:xfrm>
            <a:off x="891540" y="1988820"/>
            <a:ext cx="7349490" cy="3383280"/>
          </a:xfrm>
          <a:ln/>
        </p:spPr>
        <p:txBody>
          <a:bodyPr/>
          <a:lstStyle/>
          <a:p>
            <a:r>
              <a:rPr lang="en-US"/>
              <a:t>Loops </a:t>
            </a:r>
            <a:r>
              <a:rPr lang="en-US" i="1"/>
              <a:t>iterate</a:t>
            </a:r>
            <a:r>
              <a:rPr lang="en-US"/>
              <a:t> through a list of some kind.</a:t>
            </a:r>
          </a:p>
          <a:p>
            <a:r>
              <a:rPr lang="en-US"/>
              <a:t>A common pattern in JavaScript is to build a list, or collection, and then do something with each item in that list.</a:t>
            </a:r>
          </a:p>
        </p:txBody>
      </p:sp>
    </p:spTree>
    <p:extLst>
      <p:ext uri="{BB962C8B-B14F-4D97-AF65-F5344CB8AC3E}">
        <p14:creationId xmlns:p14="http://schemas.microsoft.com/office/powerpoint/2010/main" val="1348671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5543168" presetClass="entr" presetSubtype="81716904" fill="hold" grpId="0" nodeType="clickEffect">
                                  <p:stCondLst>
                                    <p:cond delay="0"/>
                                  </p:stCondLst>
                                  <p:childTnLst>
                                    <p:set>
                                      <p:cBhvr>
                                        <p:cTn id="6" dur="1" fill="hold">
                                          <p:stCondLst>
                                            <p:cond delay="499"/>
                                          </p:stCondLst>
                                        </p:cTn>
                                        <p:tgtEl>
                                          <p:spTgt spid="634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5543168" presetClass="entr" presetSubtype="81716904" fill="hold" grpId="0" nodeType="clickEffect">
                                  <p:stCondLst>
                                    <p:cond delay="0"/>
                                  </p:stCondLst>
                                  <p:childTnLst>
                                    <p:set>
                                      <p:cBhvr>
                                        <p:cTn id="10" dur="1" fill="hold">
                                          <p:stCondLst>
                                            <p:cond delay="499"/>
                                          </p:stCondLst>
                                        </p:cTn>
                                        <p:tgtEl>
                                          <p:spTgt spid="6349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bldLvl="5"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the difference between ID and class?</a:t>
            </a:r>
          </a:p>
        </p:txBody>
      </p:sp>
      <p:sp>
        <p:nvSpPr>
          <p:cNvPr id="3" name="Content Placeholder 2"/>
          <p:cNvSpPr>
            <a:spLocks noGrp="1"/>
          </p:cNvSpPr>
          <p:nvPr>
            <p:ph sz="quarter" idx="1"/>
          </p:nvPr>
        </p:nvSpPr>
        <p:spPr/>
        <p:txBody>
          <a:bodyPr>
            <a:normAutofit fontScale="85000" lnSpcReduction="20000"/>
          </a:bodyPr>
          <a:lstStyle/>
          <a:p>
            <a:r>
              <a:rPr lang="en-US" dirty="0"/>
              <a:t>IDs and classes function the same way – they can both provide the same styling functionality to an HTML element, however…</a:t>
            </a:r>
          </a:p>
          <a:p>
            <a:pPr lvl="1"/>
            <a:r>
              <a:rPr lang="en-US" dirty="0"/>
              <a:t>IDs are unique;  each element can only have one ID, and that ID can only be on the page once.</a:t>
            </a:r>
          </a:p>
          <a:p>
            <a:pPr lvl="1"/>
            <a:r>
              <a:rPr lang="en-US" dirty="0"/>
              <a:t>Classes are not unique;  an element can have multiple classes, and multiple elements can have the same class.</a:t>
            </a:r>
          </a:p>
          <a:p>
            <a:pPr lvl="1"/>
            <a:endParaRPr lang="en-US" dirty="0"/>
          </a:p>
          <a:p>
            <a:r>
              <a:rPr lang="en-US" dirty="0"/>
              <a:t>What does that mean?</a:t>
            </a:r>
          </a:p>
          <a:p>
            <a:pPr lvl="1"/>
            <a:r>
              <a:rPr lang="en-US" dirty="0"/>
              <a:t>IDs can be used to style elements that are different from anything else on the page.</a:t>
            </a:r>
          </a:p>
          <a:p>
            <a:pPr lvl="1"/>
            <a:r>
              <a:rPr lang="en-US" dirty="0"/>
              <a:t>Classes can be used to style multiple elements on a single page that have things in common, like font size, color, or style.</a:t>
            </a:r>
          </a:p>
        </p:txBody>
      </p:sp>
      <p:sp>
        <p:nvSpPr>
          <p:cNvPr id="4" name="Footer Placeholder 3"/>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35120025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3" name="Rectangle 1"/>
          <p:cNvSpPr>
            <a:spLocks noGrp="1" noChangeArrowheads="1"/>
          </p:cNvSpPr>
          <p:nvPr>
            <p:ph type="title"/>
          </p:nvPr>
        </p:nvSpPr>
        <p:spPr>
          <a:ln/>
        </p:spPr>
        <p:txBody>
          <a:bodyPr/>
          <a:lstStyle/>
          <a:p>
            <a:r>
              <a:rPr lang="en-US" sz="5600"/>
              <a:t>Loops</a:t>
            </a:r>
          </a:p>
        </p:txBody>
      </p:sp>
      <p:sp>
        <p:nvSpPr>
          <p:cNvPr id="64514" name="Rectangle 2"/>
          <p:cNvSpPr>
            <a:spLocks noGrp="1" noChangeArrowheads="1"/>
          </p:cNvSpPr>
          <p:nvPr>
            <p:ph type="body" idx="1"/>
          </p:nvPr>
        </p:nvSpPr>
        <p:spPr>
          <a:xfrm>
            <a:off x="891540" y="1874520"/>
            <a:ext cx="7349490" cy="3383280"/>
          </a:xfrm>
          <a:ln/>
        </p:spPr>
        <p:txBody>
          <a:bodyPr/>
          <a:lstStyle/>
          <a:p>
            <a:r>
              <a:rPr lang="en-US"/>
              <a:t>CSS uses </a:t>
            </a:r>
            <a:r>
              <a:rPr lang="en-US" i="1"/>
              <a:t>implicit</a:t>
            </a:r>
            <a:r>
              <a:rPr lang="en-US"/>
              <a:t> iteration.</a:t>
            </a:r>
          </a:p>
          <a:p>
            <a:pPr lvl="1"/>
            <a:r>
              <a:rPr lang="en-US"/>
              <a:t>div { color: red; } </a:t>
            </a:r>
            <a:r>
              <a:rPr lang="en-US">
                <a:solidFill>
                  <a:srgbClr val="898989"/>
                </a:solidFill>
              </a:rPr>
              <a:t>/* applies to ALL divs */</a:t>
            </a:r>
            <a:endParaRPr lang="en-US"/>
          </a:p>
          <a:p>
            <a:r>
              <a:rPr lang="en-US"/>
              <a:t>JavaScript relies on </a:t>
            </a:r>
            <a:r>
              <a:rPr lang="en-US" i="1"/>
              <a:t>explicit </a:t>
            </a:r>
            <a:r>
              <a:rPr lang="en-US"/>
              <a:t>iteration. Must explicitly loop through each div</a:t>
            </a:r>
          </a:p>
          <a:p>
            <a:r>
              <a:rPr lang="en-US"/>
              <a:t>jQuery allows for both (because it does the looping for you)</a:t>
            </a:r>
          </a:p>
        </p:txBody>
      </p:sp>
    </p:spTree>
    <p:extLst>
      <p:ext uri="{BB962C8B-B14F-4D97-AF65-F5344CB8AC3E}">
        <p14:creationId xmlns:p14="http://schemas.microsoft.com/office/powerpoint/2010/main" val="37141918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5543552" presetClass="entr" presetSubtype="81717072" fill="hold" grpId="0" nodeType="clickEffect">
                                  <p:stCondLst>
                                    <p:cond delay="0"/>
                                  </p:stCondLst>
                                  <p:childTnLst>
                                    <p:set>
                                      <p:cBhvr>
                                        <p:cTn id="6" dur="1" fill="hold">
                                          <p:stCondLst>
                                            <p:cond delay="499"/>
                                          </p:stCondLst>
                                        </p:cTn>
                                        <p:tgtEl>
                                          <p:spTgt spid="6451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5543552" presetClass="entr" presetSubtype="81717072" fill="hold" grpId="0" nodeType="clickEffect">
                                  <p:stCondLst>
                                    <p:cond delay="0"/>
                                  </p:stCondLst>
                                  <p:childTnLst>
                                    <p:set>
                                      <p:cBhvr>
                                        <p:cTn id="10" dur="1" fill="hold">
                                          <p:stCondLst>
                                            <p:cond delay="499"/>
                                          </p:stCondLst>
                                        </p:cTn>
                                        <p:tgtEl>
                                          <p:spTgt spid="6451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85543552" presetClass="entr" presetSubtype="81717072" fill="hold" grpId="0" nodeType="clickEffect">
                                  <p:stCondLst>
                                    <p:cond delay="0"/>
                                  </p:stCondLst>
                                  <p:childTnLst>
                                    <p:set>
                                      <p:cBhvr>
                                        <p:cTn id="14" dur="1" fill="hold">
                                          <p:stCondLst>
                                            <p:cond delay="499"/>
                                          </p:stCondLst>
                                        </p:cTn>
                                        <p:tgtEl>
                                          <p:spTgt spid="6451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85543552" presetClass="entr" presetSubtype="81717072" fill="hold" grpId="0" nodeType="clickEffect">
                                  <p:stCondLst>
                                    <p:cond delay="0"/>
                                  </p:stCondLst>
                                  <p:childTnLst>
                                    <p:set>
                                      <p:cBhvr>
                                        <p:cTn id="18" dur="1" fill="hold">
                                          <p:stCondLst>
                                            <p:cond delay="499"/>
                                          </p:stCondLst>
                                        </p:cTn>
                                        <p:tgtEl>
                                          <p:spTgt spid="645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uild="p" bldLvl="5"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7" name="Rectangle 1"/>
          <p:cNvSpPr>
            <a:spLocks noGrp="1" noChangeArrowheads="1"/>
          </p:cNvSpPr>
          <p:nvPr>
            <p:ph type="title"/>
          </p:nvPr>
        </p:nvSpPr>
        <p:spPr>
          <a:ln/>
        </p:spPr>
        <p:txBody>
          <a:bodyPr/>
          <a:lstStyle/>
          <a:p>
            <a:r>
              <a:rPr lang="en-US" sz="5600"/>
              <a:t>Loops</a:t>
            </a:r>
          </a:p>
        </p:txBody>
      </p:sp>
      <p:sp>
        <p:nvSpPr>
          <p:cNvPr id="65538" name="Rectangle 2"/>
          <p:cNvSpPr>
            <a:spLocks noGrp="1" noChangeArrowheads="1"/>
          </p:cNvSpPr>
          <p:nvPr>
            <p:ph type="body" idx="1"/>
          </p:nvPr>
        </p:nvSpPr>
        <p:spPr>
          <a:xfrm>
            <a:off x="891540" y="1988820"/>
            <a:ext cx="7349490" cy="3383280"/>
          </a:xfrm>
          <a:ln/>
        </p:spPr>
        <p:txBody>
          <a:bodyPr/>
          <a:lstStyle/>
          <a:p>
            <a:r>
              <a:rPr lang="en-US"/>
              <a:t>The two most common loops...</a:t>
            </a:r>
          </a:p>
          <a:p>
            <a:pPr lvl="1"/>
            <a:r>
              <a:rPr lang="en-US" b="1"/>
              <a:t>for</a:t>
            </a:r>
            <a:r>
              <a:rPr lang="en-US"/>
              <a:t> loops — for general-purpose iteration.  Used with arrays </a:t>
            </a:r>
            <a:r>
              <a:rPr lang="en-US">
                <a:solidFill>
                  <a:srgbClr val="898989"/>
                </a:solidFill>
              </a:rPr>
              <a:t>or array-like objects</a:t>
            </a:r>
            <a:r>
              <a:rPr lang="en-US"/>
              <a:t>)</a:t>
            </a:r>
          </a:p>
          <a:p>
            <a:pPr lvl="1"/>
            <a:r>
              <a:rPr lang="en-US" b="1"/>
              <a:t>for-in</a:t>
            </a:r>
            <a:r>
              <a:rPr lang="en-US"/>
              <a:t> loops — used with arrays or objects (but don't use with arrays)</a:t>
            </a:r>
          </a:p>
          <a:p>
            <a:r>
              <a:rPr lang="en-US"/>
              <a:t>The other two are...</a:t>
            </a:r>
          </a:p>
          <a:p>
            <a:pPr lvl="1"/>
            <a:r>
              <a:rPr lang="en-US" b="1"/>
              <a:t>while</a:t>
            </a:r>
            <a:r>
              <a:rPr lang="en-US"/>
              <a:t> loops</a:t>
            </a:r>
          </a:p>
          <a:p>
            <a:pPr lvl="1"/>
            <a:r>
              <a:rPr lang="en-US" b="1"/>
              <a:t>do-while</a:t>
            </a:r>
            <a:r>
              <a:rPr lang="en-US"/>
              <a:t> loops</a:t>
            </a:r>
          </a:p>
        </p:txBody>
      </p:sp>
    </p:spTree>
    <p:extLst>
      <p:ext uri="{BB962C8B-B14F-4D97-AF65-F5344CB8AC3E}">
        <p14:creationId xmlns:p14="http://schemas.microsoft.com/office/powerpoint/2010/main" val="1073157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5543936" presetClass="entr" presetSubtype="81783376" fill="hold" grpId="0" nodeType="clickEffect">
                                  <p:stCondLst>
                                    <p:cond delay="0"/>
                                  </p:stCondLst>
                                  <p:childTnLst>
                                    <p:set>
                                      <p:cBhvr>
                                        <p:cTn id="6" dur="1" fill="hold">
                                          <p:stCondLst>
                                            <p:cond delay="499"/>
                                          </p:stCondLst>
                                        </p:cTn>
                                        <p:tgtEl>
                                          <p:spTgt spid="6553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5543936" presetClass="entr" presetSubtype="81783376" fill="hold" grpId="0" nodeType="clickEffect">
                                  <p:stCondLst>
                                    <p:cond delay="0"/>
                                  </p:stCondLst>
                                  <p:childTnLst>
                                    <p:set>
                                      <p:cBhvr>
                                        <p:cTn id="10" dur="1" fill="hold">
                                          <p:stCondLst>
                                            <p:cond delay="499"/>
                                          </p:stCondLst>
                                        </p:cTn>
                                        <p:tgtEl>
                                          <p:spTgt spid="6553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85543936" presetClass="entr" presetSubtype="81783376" fill="hold" grpId="0" nodeType="clickEffect">
                                  <p:stCondLst>
                                    <p:cond delay="0"/>
                                  </p:stCondLst>
                                  <p:childTnLst>
                                    <p:set>
                                      <p:cBhvr>
                                        <p:cTn id="14" dur="1" fill="hold">
                                          <p:stCondLst>
                                            <p:cond delay="499"/>
                                          </p:stCondLst>
                                        </p:cTn>
                                        <p:tgtEl>
                                          <p:spTgt spid="6553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85543936" presetClass="entr" presetSubtype="81783376" fill="hold" grpId="0" nodeType="clickEffect">
                                  <p:stCondLst>
                                    <p:cond delay="0"/>
                                  </p:stCondLst>
                                  <p:childTnLst>
                                    <p:set>
                                      <p:cBhvr>
                                        <p:cTn id="18" dur="1" fill="hold">
                                          <p:stCondLst>
                                            <p:cond delay="499"/>
                                          </p:stCondLst>
                                        </p:cTn>
                                        <p:tgtEl>
                                          <p:spTgt spid="6553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85543936" presetClass="entr" presetSubtype="81783376" fill="hold" grpId="0" nodeType="clickEffect">
                                  <p:stCondLst>
                                    <p:cond delay="0"/>
                                  </p:stCondLst>
                                  <p:childTnLst>
                                    <p:set>
                                      <p:cBhvr>
                                        <p:cTn id="22" dur="1" fill="hold">
                                          <p:stCondLst>
                                            <p:cond delay="499"/>
                                          </p:stCondLst>
                                        </p:cTn>
                                        <p:tgtEl>
                                          <p:spTgt spid="6553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85543936" presetClass="entr" presetSubtype="81783376" fill="hold" grpId="0" nodeType="clickEffect">
                                  <p:stCondLst>
                                    <p:cond delay="0"/>
                                  </p:stCondLst>
                                  <p:childTnLst>
                                    <p:set>
                                      <p:cBhvr>
                                        <p:cTn id="26" dur="1" fill="hold">
                                          <p:stCondLst>
                                            <p:cond delay="499"/>
                                          </p:stCondLst>
                                        </p:cTn>
                                        <p:tgtEl>
                                          <p:spTgt spid="655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bldLvl="5"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1" name="Rectangle 1"/>
          <p:cNvSpPr>
            <a:spLocks/>
          </p:cNvSpPr>
          <p:nvPr/>
        </p:nvSpPr>
        <p:spPr bwMode="auto">
          <a:xfrm>
            <a:off x="491490" y="3966210"/>
            <a:ext cx="8161020" cy="982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r>
              <a:rPr lang="en-US">
                <a:solidFill>
                  <a:schemeClr val="tx1"/>
                </a:solidFill>
                <a:ea typeface="Courier" charset="0"/>
                <a:cs typeface="Courier" charset="0"/>
              </a:rPr>
              <a:t>for (</a:t>
            </a:r>
            <a:r>
              <a:rPr lang="en-US" b="1">
                <a:solidFill>
                  <a:srgbClr val="12A0C9"/>
                </a:solidFill>
                <a:ea typeface="Courier" charset="0"/>
                <a:cs typeface="Courier" charset="0"/>
              </a:rPr>
              <a:t>initial value</a:t>
            </a:r>
            <a:r>
              <a:rPr lang="en-US">
                <a:solidFill>
                  <a:schemeClr val="tx1"/>
                </a:solidFill>
                <a:ea typeface="Courier" charset="0"/>
                <a:cs typeface="Courier" charset="0"/>
              </a:rPr>
              <a:t>; </a:t>
            </a:r>
            <a:r>
              <a:rPr lang="en-US" b="1">
                <a:solidFill>
                  <a:srgbClr val="12A0C9"/>
                </a:solidFill>
                <a:ea typeface="Courier" charset="0"/>
                <a:cs typeface="Courier" charset="0"/>
              </a:rPr>
              <a:t>condition</a:t>
            </a:r>
            <a:r>
              <a:rPr lang="en-US">
                <a:solidFill>
                  <a:schemeClr val="tx1"/>
                </a:solidFill>
                <a:ea typeface="Courier" charset="0"/>
                <a:cs typeface="Courier" charset="0"/>
              </a:rPr>
              <a:t>; </a:t>
            </a:r>
            <a:r>
              <a:rPr lang="en-US" b="1">
                <a:solidFill>
                  <a:srgbClr val="12A0C9"/>
                </a:solidFill>
                <a:ea typeface="Courier" charset="0"/>
                <a:cs typeface="Courier" charset="0"/>
              </a:rPr>
              <a:t>increment</a:t>
            </a:r>
            <a:r>
              <a:rPr lang="en-US">
                <a:solidFill>
                  <a:schemeClr val="tx1"/>
                </a:solidFill>
                <a:ea typeface="Courier" charset="0"/>
                <a:cs typeface="Courier" charset="0"/>
              </a:rPr>
              <a:t>) {</a:t>
            </a:r>
          </a:p>
          <a:p>
            <a:r>
              <a:rPr lang="en-US">
                <a:solidFill>
                  <a:schemeClr val="tx1"/>
                </a:solidFill>
                <a:ea typeface="Courier" charset="0"/>
                <a:cs typeface="Courier" charset="0"/>
              </a:rPr>
              <a:t>  </a:t>
            </a:r>
            <a:r>
              <a:rPr lang="en-US">
                <a:solidFill>
                  <a:srgbClr val="898989"/>
                </a:solidFill>
                <a:ea typeface="Courier" charset="0"/>
                <a:cs typeface="Courier" charset="0"/>
              </a:rPr>
              <a:t>// code block</a:t>
            </a:r>
            <a:endParaRPr lang="en-US">
              <a:solidFill>
                <a:schemeClr val="tx1"/>
              </a:solidFill>
              <a:ea typeface="Courier" charset="0"/>
              <a:cs typeface="Courier" charset="0"/>
            </a:endParaRPr>
          </a:p>
          <a:p>
            <a:r>
              <a:rPr lang="en-US">
                <a:solidFill>
                  <a:schemeClr val="tx1"/>
                </a:solidFill>
                <a:ea typeface="Courier" charset="0"/>
                <a:cs typeface="Courier" charset="0"/>
              </a:rPr>
              <a:t>}</a:t>
            </a:r>
          </a:p>
        </p:txBody>
      </p:sp>
      <p:sp>
        <p:nvSpPr>
          <p:cNvPr id="66562" name="Rectangle 2"/>
          <p:cNvSpPr>
            <a:spLocks noGrp="1" noChangeArrowheads="1"/>
          </p:cNvSpPr>
          <p:nvPr>
            <p:ph type="title"/>
          </p:nvPr>
        </p:nvSpPr>
        <p:spPr>
          <a:ln/>
        </p:spPr>
        <p:txBody>
          <a:bodyPr/>
          <a:lstStyle/>
          <a:p>
            <a:r>
              <a:rPr lang="en-US" sz="5600"/>
              <a:t>for Loops</a:t>
            </a:r>
          </a:p>
        </p:txBody>
      </p:sp>
      <p:sp>
        <p:nvSpPr>
          <p:cNvPr id="66563" name="Rectangle 3"/>
          <p:cNvSpPr>
            <a:spLocks noGrp="1" noChangeArrowheads="1"/>
          </p:cNvSpPr>
          <p:nvPr>
            <p:ph type="body" idx="1"/>
          </p:nvPr>
        </p:nvSpPr>
        <p:spPr>
          <a:xfrm>
            <a:off x="914400" y="1897380"/>
            <a:ext cx="7349490" cy="1714500"/>
          </a:xfrm>
          <a:ln/>
        </p:spPr>
        <p:txBody>
          <a:bodyPr>
            <a:normAutofit lnSpcReduction="10000"/>
          </a:bodyPr>
          <a:lstStyle/>
          <a:p>
            <a:r>
              <a:rPr lang="en-US" sz="2100"/>
              <a:t>three statements and a code block</a:t>
            </a:r>
          </a:p>
          <a:p>
            <a:pPr>
              <a:spcBef>
                <a:spcPts val="1238"/>
              </a:spcBef>
              <a:buSzPct val="99000"/>
              <a:buFontTx/>
              <a:buAutoNum type="arabicPeriod"/>
            </a:pPr>
            <a:r>
              <a:rPr lang="en-US" sz="2100"/>
              <a:t>initial value</a:t>
            </a:r>
          </a:p>
          <a:p>
            <a:pPr>
              <a:spcBef>
                <a:spcPts val="1238"/>
              </a:spcBef>
              <a:buSzPct val="99000"/>
              <a:buFontTx/>
              <a:buAutoNum type="arabicPeriod"/>
            </a:pPr>
            <a:r>
              <a:rPr lang="en-US" sz="2100"/>
              <a:t>condition</a:t>
            </a:r>
          </a:p>
          <a:p>
            <a:pPr>
              <a:spcBef>
                <a:spcPts val="1238"/>
              </a:spcBef>
              <a:buSzPct val="99000"/>
              <a:buFontTx/>
              <a:buAutoNum type="arabicPeriod"/>
            </a:pPr>
            <a:r>
              <a:rPr lang="en-US" sz="2100"/>
              <a:t>increment</a:t>
            </a:r>
          </a:p>
        </p:txBody>
      </p:sp>
    </p:spTree>
    <p:extLst>
      <p:ext uri="{BB962C8B-B14F-4D97-AF65-F5344CB8AC3E}">
        <p14:creationId xmlns:p14="http://schemas.microsoft.com/office/powerpoint/2010/main" val="18885231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5544320" presetClass="entr" presetSubtype="81716864" fill="hold" grpId="0" nodeType="clickEffect">
                                  <p:stCondLst>
                                    <p:cond delay="0"/>
                                  </p:stCondLst>
                                  <p:childTnLst>
                                    <p:set>
                                      <p:cBhvr>
                                        <p:cTn id="6" dur="1" fill="hold">
                                          <p:stCondLst>
                                            <p:cond delay="499"/>
                                          </p:stCondLst>
                                        </p:cTn>
                                        <p:tgtEl>
                                          <p:spTgt spid="66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5544320" presetClass="entr" presetSubtype="81716864" fill="hold" grpId="0" nodeType="clickEffect">
                                  <p:stCondLst>
                                    <p:cond delay="0"/>
                                  </p:stCondLst>
                                  <p:childTnLst>
                                    <p:set>
                                      <p:cBhvr>
                                        <p:cTn id="10" dur="1" fill="hold">
                                          <p:stCondLst>
                                            <p:cond delay="499"/>
                                          </p:stCondLst>
                                        </p:cTn>
                                        <p:tgtEl>
                                          <p:spTgt spid="665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85544320" presetClass="entr" presetSubtype="81716864" fill="hold" grpId="0" nodeType="clickEffect">
                                  <p:stCondLst>
                                    <p:cond delay="0"/>
                                  </p:stCondLst>
                                  <p:childTnLst>
                                    <p:set>
                                      <p:cBhvr>
                                        <p:cTn id="14" dur="1" fill="hold">
                                          <p:stCondLst>
                                            <p:cond delay="499"/>
                                          </p:stCondLst>
                                        </p:cTn>
                                        <p:tgtEl>
                                          <p:spTgt spid="6656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85544320" presetClass="entr" presetSubtype="81716864" fill="hold" grpId="0" nodeType="clickEffect">
                                  <p:stCondLst>
                                    <p:cond delay="0"/>
                                  </p:stCondLst>
                                  <p:childTnLst>
                                    <p:set>
                                      <p:cBhvr>
                                        <p:cTn id="18" dur="1" fill="hold">
                                          <p:stCondLst>
                                            <p:cond delay="499"/>
                                          </p:stCondLst>
                                        </p:cTn>
                                        <p:tgtEl>
                                          <p:spTgt spid="6656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65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1" grpId="0" autoUpdateAnimBg="0"/>
      <p:bldP spid="66563" grpId="0" build="p" bldLvl="5"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p:cNvSpPr>
            <a:spLocks noGrp="1" noChangeArrowheads="1"/>
          </p:cNvSpPr>
          <p:nvPr>
            <p:ph type="title"/>
          </p:nvPr>
        </p:nvSpPr>
        <p:spPr>
          <a:ln/>
        </p:spPr>
        <p:txBody>
          <a:bodyPr/>
          <a:lstStyle/>
          <a:p>
            <a:r>
              <a:rPr lang="en-US" sz="5600"/>
              <a:t>for Loops</a:t>
            </a:r>
          </a:p>
        </p:txBody>
      </p:sp>
      <p:sp>
        <p:nvSpPr>
          <p:cNvPr id="67586" name="Rectangle 2"/>
          <p:cNvSpPr>
            <a:spLocks noGrp="1" noChangeArrowheads="1"/>
          </p:cNvSpPr>
          <p:nvPr>
            <p:ph type="body" idx="1"/>
          </p:nvPr>
        </p:nvSpPr>
        <p:spPr>
          <a:xfrm>
            <a:off x="914400" y="1897380"/>
            <a:ext cx="7349490" cy="1714500"/>
          </a:xfrm>
          <a:ln/>
        </p:spPr>
        <p:txBody>
          <a:bodyPr/>
          <a:lstStyle/>
          <a:p>
            <a:pPr marL="114300" indent="0">
              <a:lnSpc>
                <a:spcPts val="867"/>
              </a:lnSpc>
              <a:buNone/>
            </a:pPr>
            <a:r>
              <a:rPr lang="en-US" b="1" dirty="0">
                <a:solidFill>
                  <a:srgbClr val="001AFB"/>
                </a:solidFill>
              </a:rPr>
              <a:t>for</a:t>
            </a:r>
            <a:r>
              <a:rPr lang="en-US" dirty="0"/>
              <a:t> (</a:t>
            </a:r>
            <a:r>
              <a:rPr lang="en-US" b="1" dirty="0" err="1">
                <a:solidFill>
                  <a:srgbClr val="001AFB"/>
                </a:solidFill>
              </a:rPr>
              <a:t>var</a:t>
            </a:r>
            <a:r>
              <a:rPr lang="en-US" dirty="0"/>
              <a:t> </a:t>
            </a:r>
            <a:r>
              <a:rPr lang="en-US" dirty="0">
                <a:solidFill>
                  <a:srgbClr val="D90B00"/>
                </a:solidFill>
              </a:rPr>
              <a:t>i</a:t>
            </a:r>
            <a:r>
              <a:rPr lang="en-US" dirty="0"/>
              <a:t> </a:t>
            </a:r>
            <a:r>
              <a:rPr lang="en-US" b="1" dirty="0">
                <a:solidFill>
                  <a:srgbClr val="6B7686"/>
                </a:solidFill>
              </a:rPr>
              <a:t>=</a:t>
            </a:r>
            <a:r>
              <a:rPr lang="en-US" dirty="0"/>
              <a:t> </a:t>
            </a:r>
            <a:r>
              <a:rPr lang="en-US" b="1" dirty="0">
                <a:solidFill>
                  <a:srgbClr val="0015CA"/>
                </a:solidFill>
              </a:rPr>
              <a:t>0</a:t>
            </a:r>
            <a:r>
              <a:rPr lang="en-US" dirty="0"/>
              <a:t>; </a:t>
            </a:r>
            <a:r>
              <a:rPr lang="en-US" dirty="0">
                <a:solidFill>
                  <a:srgbClr val="D90B00"/>
                </a:solidFill>
              </a:rPr>
              <a:t>i</a:t>
            </a:r>
            <a:r>
              <a:rPr lang="en-US" dirty="0"/>
              <a:t> </a:t>
            </a:r>
            <a:r>
              <a:rPr lang="en-US" b="1" dirty="0">
                <a:solidFill>
                  <a:srgbClr val="6B7686"/>
                </a:solidFill>
              </a:rPr>
              <a:t>&lt;</a:t>
            </a:r>
            <a:r>
              <a:rPr lang="en-US" dirty="0"/>
              <a:t> </a:t>
            </a:r>
            <a:r>
              <a:rPr lang="en-US" b="1" dirty="0">
                <a:solidFill>
                  <a:srgbClr val="0015CA"/>
                </a:solidFill>
              </a:rPr>
              <a:t>3</a:t>
            </a:r>
            <a:r>
              <a:rPr lang="en-US" dirty="0"/>
              <a:t>; </a:t>
            </a:r>
            <a:r>
              <a:rPr lang="en-US" dirty="0">
                <a:solidFill>
                  <a:srgbClr val="D90B00"/>
                </a:solidFill>
              </a:rPr>
              <a:t>i</a:t>
            </a:r>
            <a:r>
              <a:rPr lang="en-US" b="1" dirty="0">
                <a:solidFill>
                  <a:srgbClr val="6B7686"/>
                </a:solidFill>
              </a:rPr>
              <a:t>++</a:t>
            </a:r>
            <a:r>
              <a:rPr lang="en-US" dirty="0"/>
              <a:t>) {</a:t>
            </a:r>
          </a:p>
          <a:p>
            <a:pPr marL="114300" indent="0">
              <a:lnSpc>
                <a:spcPts val="867"/>
              </a:lnSpc>
              <a:buNone/>
            </a:pPr>
            <a:endParaRPr lang="en-US" dirty="0"/>
          </a:p>
          <a:p>
            <a:pPr marL="114300" indent="0">
              <a:lnSpc>
                <a:spcPts val="867"/>
              </a:lnSpc>
              <a:buNone/>
            </a:pPr>
            <a:r>
              <a:rPr lang="en-US" dirty="0">
                <a:ea typeface="Courier" charset="0"/>
                <a:cs typeface="Courier" charset="0"/>
              </a:rPr>
              <a:t>  </a:t>
            </a:r>
            <a:r>
              <a:rPr lang="en-US" b="1" dirty="0">
                <a:solidFill>
                  <a:srgbClr val="3F4C71"/>
                </a:solidFill>
                <a:ea typeface="Courier" charset="0"/>
                <a:cs typeface="Courier" charset="0"/>
              </a:rPr>
              <a:t>alert</a:t>
            </a:r>
            <a:r>
              <a:rPr lang="en-US" dirty="0">
                <a:ea typeface="Courier" charset="0"/>
                <a:cs typeface="Courier" charset="0"/>
              </a:rPr>
              <a:t>(</a:t>
            </a:r>
            <a:r>
              <a:rPr lang="en-US" dirty="0">
                <a:solidFill>
                  <a:srgbClr val="D90B00"/>
                </a:solidFill>
                <a:ea typeface="Courier" charset="0"/>
                <a:cs typeface="Courier" charset="0"/>
              </a:rPr>
              <a:t>i</a:t>
            </a:r>
            <a:r>
              <a:rPr lang="en-US" b="1" dirty="0">
                <a:solidFill>
                  <a:srgbClr val="6B7686"/>
                </a:solidFill>
                <a:ea typeface="Courier" charset="0"/>
                <a:cs typeface="Courier" charset="0"/>
              </a:rPr>
              <a:t>+</a:t>
            </a:r>
            <a:r>
              <a:rPr lang="en-US" b="1" dirty="0">
                <a:solidFill>
                  <a:srgbClr val="0015CA"/>
                </a:solidFill>
                <a:ea typeface="Courier" charset="0"/>
                <a:cs typeface="Courier" charset="0"/>
              </a:rPr>
              <a:t>1</a:t>
            </a:r>
            <a:r>
              <a:rPr lang="en-US" dirty="0">
                <a:ea typeface="Courier" charset="0"/>
                <a:cs typeface="Courier" charset="0"/>
              </a:rPr>
              <a:t>);</a:t>
            </a:r>
          </a:p>
          <a:p>
            <a:pPr marL="114300" indent="0">
              <a:lnSpc>
                <a:spcPts val="867"/>
              </a:lnSpc>
              <a:buNone/>
            </a:pPr>
            <a:endParaRPr lang="en-US" dirty="0"/>
          </a:p>
          <a:p>
            <a:pPr marL="114300" indent="0">
              <a:lnSpc>
                <a:spcPts val="867"/>
              </a:lnSpc>
              <a:buNone/>
            </a:pPr>
            <a:r>
              <a:rPr lang="en-US" dirty="0">
                <a:ea typeface="Courier" charset="0"/>
                <a:cs typeface="Courier" charset="0"/>
              </a:rPr>
              <a:t>}</a:t>
            </a:r>
            <a:endParaRPr lang="en-US" dirty="0"/>
          </a:p>
          <a:p>
            <a:pPr marL="114300" indent="0">
              <a:lnSpc>
                <a:spcPts val="867"/>
              </a:lnSpc>
              <a:buNone/>
            </a:pPr>
            <a:endParaRPr lang="en-US" dirty="0"/>
          </a:p>
          <a:p>
            <a:pPr marL="114300" indent="0">
              <a:buNone/>
            </a:pPr>
            <a:endParaRPr lang="en-US" dirty="0"/>
          </a:p>
        </p:txBody>
      </p:sp>
      <p:sp>
        <p:nvSpPr>
          <p:cNvPr id="67587" name="Rectangle 3"/>
          <p:cNvSpPr>
            <a:spLocks/>
          </p:cNvSpPr>
          <p:nvPr/>
        </p:nvSpPr>
        <p:spPr bwMode="auto">
          <a:xfrm>
            <a:off x="4652010" y="3234690"/>
            <a:ext cx="2446020" cy="123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a:solidFill>
                  <a:srgbClr val="D90B00"/>
                </a:solidFill>
                <a:latin typeface="Gill Sans" charset="0"/>
                <a:ea typeface="Gill Sans" charset="0"/>
                <a:cs typeface="Gill Sans" charset="0"/>
                <a:sym typeface="Gill Sans" charset="0"/>
              </a:rPr>
              <a:t>This is your variable, so it can be anything!</a:t>
            </a:r>
          </a:p>
          <a:p>
            <a:r>
              <a:rPr lang="en-US">
                <a:solidFill>
                  <a:srgbClr val="D90B00"/>
                </a:solidFill>
                <a:latin typeface="Gill Sans" charset="0"/>
                <a:ea typeface="Gill Sans" charset="0"/>
                <a:cs typeface="Gill Sans" charset="0"/>
                <a:sym typeface="Gill Sans" charset="0"/>
              </a:rPr>
              <a:t>(but developers often use “i”)</a:t>
            </a:r>
          </a:p>
        </p:txBody>
      </p:sp>
      <p:sp>
        <p:nvSpPr>
          <p:cNvPr id="67588" name="Line 4"/>
          <p:cNvSpPr>
            <a:spLocks noChangeShapeType="1"/>
          </p:cNvSpPr>
          <p:nvPr/>
        </p:nvSpPr>
        <p:spPr bwMode="auto">
          <a:xfrm>
            <a:off x="2720340" y="2183130"/>
            <a:ext cx="2263140" cy="970122"/>
          </a:xfrm>
          <a:prstGeom prst="line">
            <a:avLst/>
          </a:prstGeom>
          <a:noFill/>
          <a:ln w="38100" cap="flat">
            <a:solidFill>
              <a:srgbClr val="FF2712"/>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extLst>
      <p:ext uri="{BB962C8B-B14F-4D97-AF65-F5344CB8AC3E}">
        <p14:creationId xmlns:p14="http://schemas.microsoft.com/office/powerpoint/2010/main" val="28856825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Grp="1" noChangeArrowheads="1"/>
          </p:cNvSpPr>
          <p:nvPr>
            <p:ph type="title"/>
          </p:nvPr>
        </p:nvSpPr>
        <p:spPr>
          <a:ln/>
        </p:spPr>
        <p:txBody>
          <a:bodyPr/>
          <a:lstStyle/>
          <a:p>
            <a:r>
              <a:rPr lang="en-US" sz="5600"/>
              <a:t>for Loops</a:t>
            </a:r>
          </a:p>
        </p:txBody>
      </p:sp>
      <p:sp>
        <p:nvSpPr>
          <p:cNvPr id="68610" name="Rectangle 2"/>
          <p:cNvSpPr>
            <a:spLocks noGrp="1" noChangeArrowheads="1"/>
          </p:cNvSpPr>
          <p:nvPr>
            <p:ph type="body" idx="1"/>
          </p:nvPr>
        </p:nvSpPr>
        <p:spPr>
          <a:xfrm>
            <a:off x="171450" y="1897380"/>
            <a:ext cx="7840980" cy="3051810"/>
          </a:xfrm>
          <a:ln/>
        </p:spPr>
        <p:txBody>
          <a:bodyPr/>
          <a:lstStyle/>
          <a:p>
            <a:pPr marL="114300" indent="0">
              <a:lnSpc>
                <a:spcPts val="2070"/>
              </a:lnSpc>
              <a:buNone/>
            </a:pPr>
            <a:r>
              <a:rPr lang="en-US" b="1" dirty="0" err="1">
                <a:solidFill>
                  <a:srgbClr val="001AFB"/>
                </a:solidFill>
              </a:rPr>
              <a:t>var</a:t>
            </a:r>
            <a:r>
              <a:rPr lang="en-US" dirty="0"/>
              <a:t> </a:t>
            </a:r>
            <a:r>
              <a:rPr lang="en-US" dirty="0" err="1"/>
              <a:t>divs</a:t>
            </a:r>
            <a:r>
              <a:rPr lang="en-US" dirty="0"/>
              <a:t> </a:t>
            </a:r>
            <a:r>
              <a:rPr lang="en-US" b="1" dirty="0">
                <a:solidFill>
                  <a:srgbClr val="6B7686"/>
                </a:solidFill>
              </a:rPr>
              <a:t>=</a:t>
            </a:r>
            <a:r>
              <a:rPr lang="en-US" dirty="0"/>
              <a:t> </a:t>
            </a:r>
            <a:r>
              <a:rPr lang="en-US" b="1" dirty="0" err="1">
                <a:solidFill>
                  <a:srgbClr val="6E7BDB"/>
                </a:solidFill>
              </a:rPr>
              <a:t>document</a:t>
            </a:r>
            <a:r>
              <a:rPr lang="en-US" dirty="0" err="1"/>
              <a:t>.</a:t>
            </a:r>
            <a:r>
              <a:rPr lang="en-US" b="1" dirty="0" err="1">
                <a:solidFill>
                  <a:srgbClr val="3F4C71"/>
                </a:solidFill>
              </a:rPr>
              <a:t>getElementsByTagName</a:t>
            </a:r>
            <a:r>
              <a:rPr lang="en-US" dirty="0"/>
              <a:t>(</a:t>
            </a:r>
            <a:r>
              <a:rPr lang="en-US" dirty="0">
                <a:solidFill>
                  <a:srgbClr val="2C680B"/>
                </a:solidFill>
              </a:rPr>
              <a:t>'div'</a:t>
            </a:r>
            <a:r>
              <a:rPr lang="en-US" dirty="0"/>
              <a:t>);</a:t>
            </a:r>
          </a:p>
          <a:p>
            <a:pPr marL="114300" indent="0">
              <a:lnSpc>
                <a:spcPts val="2070"/>
              </a:lnSpc>
              <a:buNone/>
            </a:pPr>
            <a:r>
              <a:rPr lang="en-US" dirty="0">
                <a:ea typeface="Courier" charset="0"/>
                <a:cs typeface="Courier" charset="0"/>
              </a:rPr>
              <a:t> </a:t>
            </a:r>
            <a:endParaRPr lang="en-US" dirty="0"/>
          </a:p>
          <a:p>
            <a:pPr marL="114300" indent="0">
              <a:lnSpc>
                <a:spcPts val="2070"/>
              </a:lnSpc>
              <a:buNone/>
            </a:pPr>
            <a:r>
              <a:rPr lang="en-US" b="1" dirty="0">
                <a:solidFill>
                  <a:srgbClr val="001AFB"/>
                </a:solidFill>
                <a:ea typeface="Courier" charset="0"/>
                <a:cs typeface="Courier" charset="0"/>
              </a:rPr>
              <a:t>for</a:t>
            </a:r>
            <a:r>
              <a:rPr lang="en-US" dirty="0">
                <a:ea typeface="Courier" charset="0"/>
                <a:cs typeface="Courier" charset="0"/>
              </a:rPr>
              <a:t> (</a:t>
            </a:r>
            <a:r>
              <a:rPr lang="en-US" b="1" dirty="0" err="1">
                <a:solidFill>
                  <a:srgbClr val="001AFB"/>
                </a:solidFill>
                <a:ea typeface="Courier" charset="0"/>
                <a:cs typeface="Courier" charset="0"/>
              </a:rPr>
              <a:t>var</a:t>
            </a:r>
            <a:r>
              <a:rPr lang="en-US" dirty="0">
                <a:ea typeface="Courier" charset="0"/>
                <a:cs typeface="Courier" charset="0"/>
              </a:rPr>
              <a:t> i </a:t>
            </a:r>
            <a:r>
              <a:rPr lang="en-US" b="1" dirty="0">
                <a:solidFill>
                  <a:srgbClr val="6B7686"/>
                </a:solidFill>
                <a:ea typeface="Courier" charset="0"/>
                <a:cs typeface="Courier" charset="0"/>
              </a:rPr>
              <a:t>=</a:t>
            </a:r>
            <a:r>
              <a:rPr lang="en-US" dirty="0">
                <a:ea typeface="Courier" charset="0"/>
                <a:cs typeface="Courier" charset="0"/>
              </a:rPr>
              <a:t> </a:t>
            </a:r>
            <a:r>
              <a:rPr lang="en-US" b="1" dirty="0">
                <a:solidFill>
                  <a:srgbClr val="0015CA"/>
                </a:solidFill>
                <a:ea typeface="Courier" charset="0"/>
                <a:cs typeface="Courier" charset="0"/>
              </a:rPr>
              <a:t>0</a:t>
            </a:r>
            <a:r>
              <a:rPr lang="en-US" dirty="0">
                <a:ea typeface="Courier" charset="0"/>
                <a:cs typeface="Courier" charset="0"/>
              </a:rPr>
              <a:t>; i </a:t>
            </a:r>
            <a:r>
              <a:rPr lang="en-US" b="1" dirty="0">
                <a:solidFill>
                  <a:srgbClr val="6B7686"/>
                </a:solidFill>
                <a:ea typeface="Courier" charset="0"/>
                <a:cs typeface="Courier" charset="0"/>
              </a:rPr>
              <a:t>&lt;</a:t>
            </a:r>
            <a:r>
              <a:rPr lang="en-US" dirty="0">
                <a:ea typeface="Courier" charset="0"/>
                <a:cs typeface="Courier" charset="0"/>
              </a:rPr>
              <a:t> </a:t>
            </a:r>
            <a:r>
              <a:rPr lang="en-US" dirty="0" err="1">
                <a:ea typeface="Courier" charset="0"/>
                <a:cs typeface="Courier" charset="0"/>
              </a:rPr>
              <a:t>divs.</a:t>
            </a:r>
            <a:r>
              <a:rPr lang="en-US" b="1" dirty="0" err="1">
                <a:solidFill>
                  <a:srgbClr val="3F9313"/>
                </a:solidFill>
                <a:ea typeface="Courier" charset="0"/>
                <a:cs typeface="Courier" charset="0"/>
              </a:rPr>
              <a:t>length</a:t>
            </a:r>
            <a:r>
              <a:rPr lang="en-US" dirty="0">
                <a:ea typeface="Courier" charset="0"/>
                <a:cs typeface="Courier" charset="0"/>
              </a:rPr>
              <a:t>; i</a:t>
            </a:r>
            <a:r>
              <a:rPr lang="en-US" b="1" dirty="0">
                <a:solidFill>
                  <a:srgbClr val="6B7686"/>
                </a:solidFill>
                <a:ea typeface="Courier" charset="0"/>
                <a:cs typeface="Courier" charset="0"/>
              </a:rPr>
              <a:t>++</a:t>
            </a:r>
            <a:r>
              <a:rPr lang="en-US" dirty="0">
                <a:ea typeface="Courier" charset="0"/>
                <a:cs typeface="Courier" charset="0"/>
              </a:rPr>
              <a:t>) {</a:t>
            </a:r>
            <a:endParaRPr lang="en-US" dirty="0"/>
          </a:p>
          <a:p>
            <a:pPr marL="114300" indent="0">
              <a:lnSpc>
                <a:spcPts val="2070"/>
              </a:lnSpc>
              <a:buNone/>
            </a:pPr>
            <a:r>
              <a:rPr lang="en-US" dirty="0">
                <a:ea typeface="Courier" charset="0"/>
                <a:cs typeface="Courier" charset="0"/>
              </a:rPr>
              <a:t>  </a:t>
            </a:r>
            <a:r>
              <a:rPr lang="en-US" i="1" dirty="0">
                <a:solidFill>
                  <a:srgbClr val="898989"/>
                </a:solidFill>
                <a:ea typeface="Courier" charset="0"/>
                <a:cs typeface="Courier" charset="0"/>
              </a:rPr>
              <a:t>// do something with each div individually</a:t>
            </a:r>
            <a:endParaRPr lang="en-US" i="1" dirty="0">
              <a:solidFill>
                <a:srgbClr val="898989"/>
              </a:solidFill>
            </a:endParaRPr>
          </a:p>
          <a:p>
            <a:pPr marL="114300" indent="0">
              <a:lnSpc>
                <a:spcPts val="2070"/>
              </a:lnSpc>
              <a:buNone/>
            </a:pPr>
            <a:r>
              <a:rPr lang="en-US" dirty="0">
                <a:ea typeface="Courier" charset="0"/>
                <a:cs typeface="Courier" charset="0"/>
              </a:rPr>
              <a:t>    </a:t>
            </a:r>
            <a:r>
              <a:rPr lang="en-US" dirty="0" err="1">
                <a:ea typeface="Courier" charset="0"/>
                <a:cs typeface="Courier" charset="0"/>
              </a:rPr>
              <a:t>divs</a:t>
            </a:r>
            <a:r>
              <a:rPr lang="en-US" dirty="0">
                <a:ea typeface="Courier" charset="0"/>
                <a:cs typeface="Courier" charset="0"/>
              </a:rPr>
              <a:t>[i].</a:t>
            </a:r>
            <a:r>
              <a:rPr lang="en-US" b="1" dirty="0" err="1">
                <a:solidFill>
                  <a:srgbClr val="3F9313"/>
                </a:solidFill>
                <a:ea typeface="Courier" charset="0"/>
                <a:cs typeface="Courier" charset="0"/>
              </a:rPr>
              <a:t>style</a:t>
            </a:r>
            <a:r>
              <a:rPr lang="en-US" dirty="0" err="1">
                <a:ea typeface="Courier" charset="0"/>
                <a:cs typeface="Courier" charset="0"/>
              </a:rPr>
              <a:t>.</a:t>
            </a:r>
            <a:r>
              <a:rPr lang="en-US" b="1" dirty="0" err="1">
                <a:solidFill>
                  <a:srgbClr val="3F9313"/>
                </a:solidFill>
                <a:ea typeface="Courier" charset="0"/>
                <a:cs typeface="Courier" charset="0"/>
              </a:rPr>
              <a:t>color</a:t>
            </a:r>
            <a:r>
              <a:rPr lang="en-US" dirty="0">
                <a:ea typeface="Courier" charset="0"/>
                <a:cs typeface="Courier" charset="0"/>
              </a:rPr>
              <a:t> </a:t>
            </a:r>
            <a:r>
              <a:rPr lang="en-US" b="1" dirty="0">
                <a:solidFill>
                  <a:srgbClr val="6B7686"/>
                </a:solidFill>
                <a:ea typeface="Courier" charset="0"/>
                <a:cs typeface="Courier" charset="0"/>
              </a:rPr>
              <a:t>=</a:t>
            </a:r>
            <a:r>
              <a:rPr lang="en-US" dirty="0">
                <a:ea typeface="Courier" charset="0"/>
                <a:cs typeface="Courier" charset="0"/>
              </a:rPr>
              <a:t> </a:t>
            </a:r>
            <a:r>
              <a:rPr lang="en-US" dirty="0">
                <a:solidFill>
                  <a:srgbClr val="2C680B"/>
                </a:solidFill>
                <a:ea typeface="Courier" charset="0"/>
                <a:cs typeface="Courier" charset="0"/>
              </a:rPr>
              <a:t>'red'</a:t>
            </a:r>
            <a:r>
              <a:rPr lang="en-US" dirty="0">
                <a:ea typeface="Courier" charset="0"/>
                <a:cs typeface="Courier" charset="0"/>
              </a:rPr>
              <a:t>;</a:t>
            </a:r>
            <a:endParaRPr lang="en-US" dirty="0"/>
          </a:p>
          <a:p>
            <a:pPr marL="114300" indent="0">
              <a:lnSpc>
                <a:spcPts val="2070"/>
              </a:lnSpc>
              <a:buNone/>
            </a:pPr>
            <a:r>
              <a:rPr lang="en-US" dirty="0">
                <a:ea typeface="Courier" charset="0"/>
                <a:cs typeface="Courier" charset="0"/>
              </a:rPr>
              <a:t>}</a:t>
            </a:r>
            <a:endParaRPr lang="en-US" dirty="0"/>
          </a:p>
          <a:p>
            <a:pPr marL="114300" indent="0">
              <a:lnSpc>
                <a:spcPts val="2070"/>
              </a:lnSpc>
              <a:buNone/>
            </a:pPr>
            <a:endParaRPr lang="en-US" sz="2100" dirty="0">
              <a:latin typeface="Monaco" charset="0"/>
              <a:sym typeface="Monaco" charset="0"/>
            </a:endParaRPr>
          </a:p>
          <a:p>
            <a:pPr marL="114300" indent="0">
              <a:lnSpc>
                <a:spcPts val="1350"/>
              </a:lnSpc>
              <a:buNone/>
            </a:pPr>
            <a:endParaRPr lang="en-US" sz="3000" dirty="0"/>
          </a:p>
        </p:txBody>
      </p:sp>
    </p:spTree>
    <p:extLst>
      <p:ext uri="{BB962C8B-B14F-4D97-AF65-F5344CB8AC3E}">
        <p14:creationId xmlns:p14="http://schemas.microsoft.com/office/powerpoint/2010/main" val="31182854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p:cNvSpPr>
            <a:spLocks noGrp="1" noChangeArrowheads="1"/>
          </p:cNvSpPr>
          <p:nvPr>
            <p:ph type="title"/>
          </p:nvPr>
        </p:nvSpPr>
        <p:spPr>
          <a:ln/>
        </p:spPr>
        <p:txBody>
          <a:bodyPr/>
          <a:lstStyle/>
          <a:p>
            <a:r>
              <a:rPr lang="en-US" sz="5600"/>
              <a:t>for Loops</a:t>
            </a:r>
          </a:p>
        </p:txBody>
      </p:sp>
      <p:sp>
        <p:nvSpPr>
          <p:cNvPr id="69634" name="Rectangle 2"/>
          <p:cNvSpPr>
            <a:spLocks noGrp="1" noChangeArrowheads="1"/>
          </p:cNvSpPr>
          <p:nvPr>
            <p:ph type="body" idx="1"/>
          </p:nvPr>
        </p:nvSpPr>
        <p:spPr>
          <a:xfrm>
            <a:off x="171450" y="1893094"/>
            <a:ext cx="7795260" cy="3897630"/>
          </a:xfrm>
          <a:ln/>
        </p:spPr>
        <p:txBody>
          <a:bodyPr/>
          <a:lstStyle/>
          <a:p>
            <a:pPr marL="114300" indent="0">
              <a:lnSpc>
                <a:spcPts val="2070"/>
              </a:lnSpc>
              <a:buNone/>
            </a:pPr>
            <a:r>
              <a:rPr lang="en-US" b="1" dirty="0" err="1">
                <a:solidFill>
                  <a:srgbClr val="001AFB"/>
                </a:solidFill>
              </a:rPr>
              <a:t>var</a:t>
            </a:r>
            <a:r>
              <a:rPr lang="en-US" dirty="0"/>
              <a:t> </a:t>
            </a:r>
            <a:r>
              <a:rPr lang="en-US" dirty="0" err="1"/>
              <a:t>divs</a:t>
            </a:r>
            <a:r>
              <a:rPr lang="en-US" dirty="0"/>
              <a:t> </a:t>
            </a:r>
            <a:r>
              <a:rPr lang="en-US" b="1" dirty="0">
                <a:solidFill>
                  <a:srgbClr val="6B7686"/>
                </a:solidFill>
              </a:rPr>
              <a:t>=</a:t>
            </a:r>
            <a:r>
              <a:rPr lang="en-US" dirty="0"/>
              <a:t> </a:t>
            </a:r>
            <a:r>
              <a:rPr lang="en-US" dirty="0" err="1">
                <a:solidFill>
                  <a:srgbClr val="6E7BDB"/>
                </a:solidFill>
              </a:rPr>
              <a:t>document</a:t>
            </a:r>
            <a:r>
              <a:rPr lang="en-US" dirty="0" err="1"/>
              <a:t>.getElementsByTagName</a:t>
            </a:r>
            <a:r>
              <a:rPr lang="en-US" dirty="0"/>
              <a:t>(</a:t>
            </a:r>
            <a:r>
              <a:rPr lang="en-US" dirty="0">
                <a:solidFill>
                  <a:srgbClr val="2C680B"/>
                </a:solidFill>
              </a:rPr>
              <a:t>'div'</a:t>
            </a:r>
            <a:r>
              <a:rPr lang="en-US" dirty="0"/>
              <a:t>);</a:t>
            </a:r>
          </a:p>
          <a:p>
            <a:pPr marL="114300" indent="0">
              <a:lnSpc>
                <a:spcPts val="2070"/>
              </a:lnSpc>
              <a:buNone/>
            </a:pPr>
            <a:endParaRPr lang="en-US" dirty="0"/>
          </a:p>
          <a:p>
            <a:pPr marL="114300" indent="0">
              <a:lnSpc>
                <a:spcPts val="2070"/>
              </a:lnSpc>
              <a:buNone/>
            </a:pPr>
            <a:r>
              <a:rPr lang="en-US" i="1" dirty="0">
                <a:solidFill>
                  <a:srgbClr val="898989"/>
                </a:solidFill>
                <a:ea typeface="Courier" charset="0"/>
                <a:cs typeface="Courier" charset="0"/>
              </a:rPr>
              <a:t>// better to store length in variable first </a:t>
            </a:r>
            <a:endParaRPr lang="en-US" i="1" dirty="0">
              <a:solidFill>
                <a:srgbClr val="898989"/>
              </a:solidFill>
            </a:endParaRPr>
          </a:p>
          <a:p>
            <a:pPr marL="114300" indent="0">
              <a:lnSpc>
                <a:spcPts val="2070"/>
              </a:lnSpc>
              <a:buNone/>
            </a:pPr>
            <a:r>
              <a:rPr lang="en-US" b="1" dirty="0" err="1">
                <a:solidFill>
                  <a:srgbClr val="001AFB"/>
                </a:solidFill>
                <a:ea typeface="Courier" charset="0"/>
                <a:cs typeface="Courier" charset="0"/>
              </a:rPr>
              <a:t>var</a:t>
            </a:r>
            <a:r>
              <a:rPr lang="en-US" dirty="0">
                <a:ea typeface="Courier" charset="0"/>
                <a:cs typeface="Courier" charset="0"/>
              </a:rPr>
              <a:t> </a:t>
            </a:r>
            <a:r>
              <a:rPr lang="en-US" dirty="0" err="1">
                <a:ea typeface="Courier" charset="0"/>
                <a:cs typeface="Courier" charset="0"/>
              </a:rPr>
              <a:t>divCount</a:t>
            </a:r>
            <a:r>
              <a:rPr lang="en-US" dirty="0">
                <a:ea typeface="Courier" charset="0"/>
                <a:cs typeface="Courier" charset="0"/>
              </a:rPr>
              <a:t> </a:t>
            </a:r>
            <a:r>
              <a:rPr lang="en-US" b="1" dirty="0">
                <a:solidFill>
                  <a:srgbClr val="6B7686"/>
                </a:solidFill>
                <a:ea typeface="Courier" charset="0"/>
                <a:cs typeface="Courier" charset="0"/>
              </a:rPr>
              <a:t>=</a:t>
            </a:r>
            <a:r>
              <a:rPr lang="en-US" dirty="0">
                <a:ea typeface="Courier" charset="0"/>
                <a:cs typeface="Courier" charset="0"/>
              </a:rPr>
              <a:t> </a:t>
            </a:r>
            <a:r>
              <a:rPr lang="en-US" dirty="0" err="1">
                <a:ea typeface="Courier" charset="0"/>
                <a:cs typeface="Courier" charset="0"/>
              </a:rPr>
              <a:t>divs.</a:t>
            </a:r>
            <a:r>
              <a:rPr lang="en-US" b="1" dirty="0" err="1">
                <a:solidFill>
                  <a:srgbClr val="3F9313"/>
                </a:solidFill>
                <a:ea typeface="Courier" charset="0"/>
                <a:cs typeface="Courier" charset="0"/>
              </a:rPr>
              <a:t>length</a:t>
            </a:r>
            <a:endParaRPr lang="en-US" dirty="0"/>
          </a:p>
          <a:p>
            <a:pPr marL="114300" indent="0">
              <a:lnSpc>
                <a:spcPts val="2070"/>
              </a:lnSpc>
              <a:buNone/>
            </a:pPr>
            <a:endParaRPr lang="en-US" dirty="0"/>
          </a:p>
          <a:p>
            <a:pPr marL="114300" indent="0">
              <a:lnSpc>
                <a:spcPts val="2070"/>
              </a:lnSpc>
              <a:buNone/>
            </a:pPr>
            <a:r>
              <a:rPr lang="en-US" b="1" dirty="0">
                <a:solidFill>
                  <a:srgbClr val="001AFB"/>
                </a:solidFill>
                <a:ea typeface="Courier" charset="0"/>
                <a:cs typeface="Courier" charset="0"/>
              </a:rPr>
              <a:t>for</a:t>
            </a:r>
            <a:r>
              <a:rPr lang="en-US" dirty="0">
                <a:ea typeface="Courier" charset="0"/>
                <a:cs typeface="Courier" charset="0"/>
              </a:rPr>
              <a:t> (</a:t>
            </a:r>
            <a:r>
              <a:rPr lang="en-US" b="1" dirty="0" err="1">
                <a:solidFill>
                  <a:srgbClr val="001AFB"/>
                </a:solidFill>
                <a:ea typeface="Courier" charset="0"/>
                <a:cs typeface="Courier" charset="0"/>
              </a:rPr>
              <a:t>var</a:t>
            </a:r>
            <a:r>
              <a:rPr lang="en-US" dirty="0">
                <a:ea typeface="Courier" charset="0"/>
                <a:cs typeface="Courier" charset="0"/>
              </a:rPr>
              <a:t> i </a:t>
            </a:r>
            <a:r>
              <a:rPr lang="en-US" b="1" dirty="0">
                <a:solidFill>
                  <a:srgbClr val="6B7686"/>
                </a:solidFill>
                <a:ea typeface="Courier" charset="0"/>
                <a:cs typeface="Courier" charset="0"/>
              </a:rPr>
              <a:t>=</a:t>
            </a:r>
            <a:r>
              <a:rPr lang="en-US" dirty="0">
                <a:ea typeface="Courier" charset="0"/>
                <a:cs typeface="Courier" charset="0"/>
              </a:rPr>
              <a:t> </a:t>
            </a:r>
            <a:r>
              <a:rPr lang="en-US" b="1" dirty="0">
                <a:solidFill>
                  <a:srgbClr val="0015CA"/>
                </a:solidFill>
                <a:ea typeface="Courier" charset="0"/>
                <a:cs typeface="Courier" charset="0"/>
              </a:rPr>
              <a:t>0</a:t>
            </a:r>
            <a:r>
              <a:rPr lang="en-US" dirty="0">
                <a:ea typeface="Courier" charset="0"/>
                <a:cs typeface="Courier" charset="0"/>
              </a:rPr>
              <a:t>; i </a:t>
            </a:r>
            <a:r>
              <a:rPr lang="en-US" b="1" dirty="0">
                <a:solidFill>
                  <a:srgbClr val="6B7686"/>
                </a:solidFill>
                <a:ea typeface="Courier" charset="0"/>
                <a:cs typeface="Courier" charset="0"/>
              </a:rPr>
              <a:t>&lt;</a:t>
            </a:r>
            <a:r>
              <a:rPr lang="en-US" dirty="0">
                <a:ea typeface="Courier" charset="0"/>
                <a:cs typeface="Courier" charset="0"/>
              </a:rPr>
              <a:t> </a:t>
            </a:r>
            <a:r>
              <a:rPr lang="en-US" dirty="0" err="1">
                <a:ea typeface="Courier" charset="0"/>
                <a:cs typeface="Courier" charset="0"/>
              </a:rPr>
              <a:t>divCount</a:t>
            </a:r>
            <a:r>
              <a:rPr lang="en-US" dirty="0">
                <a:ea typeface="Courier" charset="0"/>
                <a:cs typeface="Courier" charset="0"/>
              </a:rPr>
              <a:t>; i</a:t>
            </a:r>
            <a:r>
              <a:rPr lang="en-US" b="1" dirty="0">
                <a:solidFill>
                  <a:srgbClr val="6B7686"/>
                </a:solidFill>
                <a:ea typeface="Courier" charset="0"/>
                <a:cs typeface="Courier" charset="0"/>
              </a:rPr>
              <a:t>++</a:t>
            </a:r>
            <a:r>
              <a:rPr lang="en-US" dirty="0">
                <a:ea typeface="Courier" charset="0"/>
                <a:cs typeface="Courier" charset="0"/>
              </a:rPr>
              <a:t>) {</a:t>
            </a:r>
            <a:endParaRPr lang="en-US" dirty="0"/>
          </a:p>
          <a:p>
            <a:pPr marL="114300" indent="0">
              <a:lnSpc>
                <a:spcPts val="2070"/>
              </a:lnSpc>
              <a:buNone/>
            </a:pPr>
            <a:r>
              <a:rPr lang="en-US" dirty="0">
                <a:ea typeface="Courier" charset="0"/>
                <a:cs typeface="Courier" charset="0"/>
              </a:rPr>
              <a:t>  </a:t>
            </a:r>
            <a:r>
              <a:rPr lang="en-US" i="1" dirty="0">
                <a:solidFill>
                  <a:srgbClr val="898989"/>
                </a:solidFill>
                <a:ea typeface="Courier" charset="0"/>
                <a:cs typeface="Courier" charset="0"/>
              </a:rPr>
              <a:t>// do something with each div individually</a:t>
            </a:r>
            <a:endParaRPr lang="en-US" i="1" dirty="0">
              <a:solidFill>
                <a:srgbClr val="898989"/>
              </a:solidFill>
            </a:endParaRPr>
          </a:p>
          <a:p>
            <a:pPr marL="114300" indent="0">
              <a:lnSpc>
                <a:spcPts val="2070"/>
              </a:lnSpc>
              <a:buNone/>
            </a:pPr>
            <a:r>
              <a:rPr lang="en-US" dirty="0">
                <a:ea typeface="Courier" charset="0"/>
                <a:cs typeface="Courier" charset="0"/>
              </a:rPr>
              <a:t>    </a:t>
            </a:r>
            <a:r>
              <a:rPr lang="en-US" dirty="0" err="1">
                <a:ea typeface="Courier" charset="0"/>
                <a:cs typeface="Courier" charset="0"/>
              </a:rPr>
              <a:t>divs</a:t>
            </a:r>
            <a:r>
              <a:rPr lang="en-US" dirty="0">
                <a:ea typeface="Courier" charset="0"/>
                <a:cs typeface="Courier" charset="0"/>
              </a:rPr>
              <a:t>[i].</a:t>
            </a:r>
            <a:r>
              <a:rPr lang="en-US" b="1" dirty="0" err="1">
                <a:solidFill>
                  <a:srgbClr val="3F9313"/>
                </a:solidFill>
                <a:ea typeface="Courier" charset="0"/>
                <a:cs typeface="Courier" charset="0"/>
              </a:rPr>
              <a:t>style</a:t>
            </a:r>
            <a:r>
              <a:rPr lang="en-US" dirty="0" err="1">
                <a:ea typeface="Courier" charset="0"/>
                <a:cs typeface="Courier" charset="0"/>
              </a:rPr>
              <a:t>.</a:t>
            </a:r>
            <a:r>
              <a:rPr lang="en-US" b="1" dirty="0" err="1">
                <a:solidFill>
                  <a:srgbClr val="3F9313"/>
                </a:solidFill>
                <a:ea typeface="Courier" charset="0"/>
                <a:cs typeface="Courier" charset="0"/>
              </a:rPr>
              <a:t>color</a:t>
            </a:r>
            <a:r>
              <a:rPr lang="en-US" dirty="0">
                <a:ea typeface="Courier" charset="0"/>
                <a:cs typeface="Courier" charset="0"/>
              </a:rPr>
              <a:t> </a:t>
            </a:r>
            <a:r>
              <a:rPr lang="en-US" b="1" dirty="0">
                <a:solidFill>
                  <a:srgbClr val="6B7686"/>
                </a:solidFill>
                <a:ea typeface="Courier" charset="0"/>
                <a:cs typeface="Courier" charset="0"/>
              </a:rPr>
              <a:t>=</a:t>
            </a:r>
            <a:r>
              <a:rPr lang="en-US" dirty="0">
                <a:ea typeface="Courier" charset="0"/>
                <a:cs typeface="Courier" charset="0"/>
              </a:rPr>
              <a:t> </a:t>
            </a:r>
            <a:r>
              <a:rPr lang="en-US" dirty="0">
                <a:solidFill>
                  <a:srgbClr val="2C680B"/>
                </a:solidFill>
                <a:ea typeface="Courier" charset="0"/>
                <a:cs typeface="Courier" charset="0"/>
              </a:rPr>
              <a:t>'red'</a:t>
            </a:r>
            <a:r>
              <a:rPr lang="en-US" dirty="0">
                <a:ea typeface="Courier" charset="0"/>
                <a:cs typeface="Courier" charset="0"/>
              </a:rPr>
              <a:t>;</a:t>
            </a:r>
            <a:endParaRPr lang="en-US" dirty="0"/>
          </a:p>
          <a:p>
            <a:pPr marL="114300" indent="0">
              <a:lnSpc>
                <a:spcPts val="2070"/>
              </a:lnSpc>
              <a:buNone/>
            </a:pPr>
            <a:r>
              <a:rPr lang="en-US" dirty="0">
                <a:ea typeface="Courier" charset="0"/>
                <a:cs typeface="Courier" charset="0"/>
              </a:rPr>
              <a:t>}</a:t>
            </a:r>
            <a:endParaRPr lang="en-US" dirty="0"/>
          </a:p>
          <a:p>
            <a:pPr marL="114300" indent="0">
              <a:lnSpc>
                <a:spcPts val="2070"/>
              </a:lnSpc>
              <a:buNone/>
            </a:pPr>
            <a:endParaRPr lang="en-US" sz="1800" dirty="0">
              <a:latin typeface="Monaco" charset="0"/>
              <a:sym typeface="Monaco" charset="0"/>
            </a:endParaRPr>
          </a:p>
          <a:p>
            <a:pPr marL="114300" indent="0">
              <a:lnSpc>
                <a:spcPts val="1350"/>
              </a:lnSpc>
              <a:buNone/>
            </a:pPr>
            <a:endParaRPr lang="en-US" sz="2700" dirty="0"/>
          </a:p>
        </p:txBody>
      </p:sp>
    </p:spTree>
    <p:extLst>
      <p:ext uri="{BB962C8B-B14F-4D97-AF65-F5344CB8AC3E}">
        <p14:creationId xmlns:p14="http://schemas.microsoft.com/office/powerpoint/2010/main" val="20572829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
          <p:cNvSpPr>
            <a:spLocks noGrp="1" noChangeArrowheads="1"/>
          </p:cNvSpPr>
          <p:nvPr>
            <p:ph type="title"/>
          </p:nvPr>
        </p:nvSpPr>
        <p:spPr>
          <a:ln/>
        </p:spPr>
        <p:txBody>
          <a:bodyPr/>
          <a:lstStyle/>
          <a:p>
            <a:r>
              <a:rPr lang="en-US" sz="5600"/>
              <a:t>for-in Loops</a:t>
            </a:r>
          </a:p>
        </p:txBody>
      </p:sp>
      <p:sp>
        <p:nvSpPr>
          <p:cNvPr id="71682" name="Rectangle 2"/>
          <p:cNvSpPr>
            <a:spLocks noGrp="1" noChangeArrowheads="1"/>
          </p:cNvSpPr>
          <p:nvPr>
            <p:ph type="body" idx="1"/>
          </p:nvPr>
        </p:nvSpPr>
        <p:spPr>
          <a:xfrm>
            <a:off x="422910" y="1897380"/>
            <a:ext cx="8195310" cy="3874770"/>
          </a:xfrm>
          <a:ln/>
        </p:spPr>
        <p:txBody>
          <a:bodyPr/>
          <a:lstStyle/>
          <a:p>
            <a:pPr marL="114300" indent="0">
              <a:lnSpc>
                <a:spcPts val="2070"/>
              </a:lnSpc>
              <a:buNone/>
              <a:tabLst>
                <a:tab pos="308610" algn="l"/>
              </a:tabLst>
            </a:pPr>
            <a:r>
              <a:rPr lang="en-US" sz="2100" b="1" dirty="0" err="1">
                <a:solidFill>
                  <a:srgbClr val="001AFB"/>
                </a:solidFill>
              </a:rPr>
              <a:t>var</a:t>
            </a:r>
            <a:r>
              <a:rPr lang="en-US" sz="2100" dirty="0"/>
              <a:t> </a:t>
            </a:r>
            <a:r>
              <a:rPr lang="en-US" sz="2100" dirty="0">
                <a:solidFill>
                  <a:srgbClr val="D90B00"/>
                </a:solidFill>
              </a:rPr>
              <a:t>family</a:t>
            </a:r>
            <a:r>
              <a:rPr lang="en-US" sz="2100" dirty="0"/>
              <a:t> </a:t>
            </a:r>
            <a:r>
              <a:rPr lang="en-US" sz="2100" b="1" dirty="0">
                <a:solidFill>
                  <a:srgbClr val="6B7686"/>
                </a:solidFill>
              </a:rPr>
              <a:t>=</a:t>
            </a:r>
            <a:r>
              <a:rPr lang="en-US" sz="2100" dirty="0"/>
              <a:t> { </a:t>
            </a:r>
          </a:p>
          <a:p>
            <a:pPr marL="114300" indent="0">
              <a:lnSpc>
                <a:spcPts val="2070"/>
              </a:lnSpc>
              <a:buNone/>
              <a:tabLst>
                <a:tab pos="308610" algn="l"/>
              </a:tabLst>
            </a:pPr>
            <a:r>
              <a:rPr lang="en-US" sz="2100" dirty="0">
                <a:ea typeface="Courier" charset="0"/>
                <a:cs typeface="Courier" charset="0"/>
              </a:rPr>
              <a:t>  dad: </a:t>
            </a:r>
            <a:r>
              <a:rPr lang="en-US" sz="2100" dirty="0">
                <a:solidFill>
                  <a:srgbClr val="2C680B"/>
                </a:solidFill>
                <a:ea typeface="Courier" charset="0"/>
                <a:cs typeface="Courier" charset="0"/>
              </a:rPr>
              <a:t>'Karl'</a:t>
            </a:r>
            <a:r>
              <a:rPr lang="en-US" sz="2100" dirty="0">
                <a:ea typeface="Courier" charset="0"/>
                <a:cs typeface="Courier" charset="0"/>
              </a:rPr>
              <a:t>,</a:t>
            </a:r>
            <a:endParaRPr lang="en-US" sz="2100" dirty="0"/>
          </a:p>
          <a:p>
            <a:pPr marL="114300" indent="0">
              <a:lnSpc>
                <a:spcPts val="2070"/>
              </a:lnSpc>
              <a:buNone/>
              <a:tabLst>
                <a:tab pos="308610" algn="l"/>
              </a:tabLst>
            </a:pPr>
            <a:r>
              <a:rPr lang="en-US" sz="2100" dirty="0">
                <a:ea typeface="Courier" charset="0"/>
                <a:cs typeface="Courier" charset="0"/>
              </a:rPr>
              <a:t>  mom: </a:t>
            </a:r>
            <a:r>
              <a:rPr lang="en-US" sz="2100" dirty="0">
                <a:solidFill>
                  <a:srgbClr val="2C680B"/>
                </a:solidFill>
                <a:ea typeface="Courier" charset="0"/>
                <a:cs typeface="Courier" charset="0"/>
              </a:rPr>
              <a:t>'Sara'</a:t>
            </a:r>
            <a:r>
              <a:rPr lang="en-US" sz="2100" dirty="0">
                <a:ea typeface="Courier" charset="0"/>
                <a:cs typeface="Courier" charset="0"/>
              </a:rPr>
              <a:t>,</a:t>
            </a:r>
            <a:endParaRPr lang="en-US" sz="2100" dirty="0"/>
          </a:p>
          <a:p>
            <a:pPr marL="114300" indent="0">
              <a:lnSpc>
                <a:spcPts val="2070"/>
              </a:lnSpc>
              <a:buNone/>
              <a:tabLst>
                <a:tab pos="308610" algn="l"/>
              </a:tabLst>
            </a:pPr>
            <a:r>
              <a:rPr lang="en-US" sz="2100" dirty="0">
                <a:ea typeface="Courier" charset="0"/>
                <a:cs typeface="Courier" charset="0"/>
              </a:rPr>
              <a:t>  son: </a:t>
            </a:r>
            <a:r>
              <a:rPr lang="en-US" sz="2100" dirty="0">
                <a:solidFill>
                  <a:srgbClr val="2C680B"/>
                </a:solidFill>
                <a:ea typeface="Courier" charset="0"/>
                <a:cs typeface="Courier" charset="0"/>
              </a:rPr>
              <a:t>'Benjamin'</a:t>
            </a:r>
            <a:r>
              <a:rPr lang="en-US" sz="2100" dirty="0">
                <a:ea typeface="Courier" charset="0"/>
                <a:cs typeface="Courier" charset="0"/>
              </a:rPr>
              <a:t>,</a:t>
            </a:r>
            <a:endParaRPr lang="en-US" sz="2100" dirty="0"/>
          </a:p>
          <a:p>
            <a:pPr marL="114300" indent="0">
              <a:lnSpc>
                <a:spcPts val="2070"/>
              </a:lnSpc>
              <a:buNone/>
              <a:tabLst>
                <a:tab pos="308610" algn="l"/>
              </a:tabLst>
            </a:pPr>
            <a:r>
              <a:rPr lang="en-US" sz="2100" dirty="0">
                <a:ea typeface="Courier" charset="0"/>
                <a:cs typeface="Courier" charset="0"/>
              </a:rPr>
              <a:t>  daughter: </a:t>
            </a:r>
            <a:r>
              <a:rPr lang="en-US" sz="2100" dirty="0">
                <a:solidFill>
                  <a:srgbClr val="2C680B"/>
                </a:solidFill>
                <a:ea typeface="Courier" charset="0"/>
                <a:cs typeface="Courier" charset="0"/>
              </a:rPr>
              <a:t>'Lucia'</a:t>
            </a:r>
            <a:endParaRPr lang="en-US" sz="2100" dirty="0"/>
          </a:p>
          <a:p>
            <a:pPr marL="114300" indent="0">
              <a:lnSpc>
                <a:spcPts val="2070"/>
              </a:lnSpc>
              <a:buNone/>
              <a:tabLst>
                <a:tab pos="308610" algn="l"/>
              </a:tabLst>
            </a:pPr>
            <a:r>
              <a:rPr lang="en-US" sz="2100" dirty="0">
                <a:ea typeface="Courier" charset="0"/>
                <a:cs typeface="Courier" charset="0"/>
              </a:rPr>
              <a:t>}</a:t>
            </a:r>
            <a:endParaRPr lang="en-US" sz="2100" dirty="0"/>
          </a:p>
          <a:p>
            <a:pPr marL="114300" indent="0">
              <a:lnSpc>
                <a:spcPts val="2070"/>
              </a:lnSpc>
              <a:buNone/>
              <a:tabLst>
                <a:tab pos="308610" algn="l"/>
              </a:tabLst>
            </a:pPr>
            <a:endParaRPr lang="en-US" sz="2100" dirty="0"/>
          </a:p>
          <a:p>
            <a:pPr marL="114300" indent="0">
              <a:lnSpc>
                <a:spcPts val="2070"/>
              </a:lnSpc>
              <a:buNone/>
              <a:tabLst>
                <a:tab pos="308610" algn="l"/>
              </a:tabLst>
            </a:pPr>
            <a:r>
              <a:rPr lang="en-US" sz="2100" b="1" dirty="0">
                <a:solidFill>
                  <a:srgbClr val="001AFB"/>
                </a:solidFill>
                <a:ea typeface="Courier" charset="0"/>
                <a:cs typeface="Courier" charset="0"/>
              </a:rPr>
              <a:t>for</a:t>
            </a:r>
            <a:r>
              <a:rPr lang="en-US" sz="2100" dirty="0">
                <a:ea typeface="Courier" charset="0"/>
                <a:cs typeface="Courier" charset="0"/>
              </a:rPr>
              <a:t> (</a:t>
            </a:r>
            <a:r>
              <a:rPr lang="en-US" sz="2100" b="1" dirty="0" err="1">
                <a:solidFill>
                  <a:srgbClr val="001AFB"/>
                </a:solidFill>
                <a:ea typeface="Courier" charset="0"/>
                <a:cs typeface="Courier" charset="0"/>
              </a:rPr>
              <a:t>var</a:t>
            </a:r>
            <a:r>
              <a:rPr lang="en-US" sz="2100" dirty="0">
                <a:ea typeface="Courier" charset="0"/>
                <a:cs typeface="Courier" charset="0"/>
              </a:rPr>
              <a:t> </a:t>
            </a:r>
            <a:r>
              <a:rPr lang="en-US" sz="2100" dirty="0">
                <a:solidFill>
                  <a:srgbClr val="D90B00"/>
                </a:solidFill>
                <a:ea typeface="Courier" charset="0"/>
                <a:cs typeface="Courier" charset="0"/>
              </a:rPr>
              <a:t>person</a:t>
            </a:r>
            <a:r>
              <a:rPr lang="en-US" sz="2100" dirty="0">
                <a:ea typeface="Courier" charset="0"/>
                <a:cs typeface="Courier" charset="0"/>
              </a:rPr>
              <a:t> </a:t>
            </a:r>
            <a:r>
              <a:rPr lang="en-US" sz="2100" b="1" dirty="0">
                <a:solidFill>
                  <a:srgbClr val="6B7686"/>
                </a:solidFill>
                <a:ea typeface="Courier" charset="0"/>
                <a:cs typeface="Courier" charset="0"/>
              </a:rPr>
              <a:t>in</a:t>
            </a:r>
            <a:r>
              <a:rPr lang="en-US" sz="2100" dirty="0">
                <a:ea typeface="Courier" charset="0"/>
                <a:cs typeface="Courier" charset="0"/>
              </a:rPr>
              <a:t> family) {</a:t>
            </a:r>
            <a:endParaRPr lang="en-US" sz="2100" dirty="0"/>
          </a:p>
          <a:p>
            <a:pPr marL="114300" indent="0">
              <a:lnSpc>
                <a:spcPts val="2070"/>
              </a:lnSpc>
              <a:buNone/>
              <a:tabLst>
                <a:tab pos="308610" algn="l"/>
              </a:tabLst>
            </a:pPr>
            <a:r>
              <a:rPr lang="en-US" sz="2100" dirty="0">
                <a:ea typeface="Courier" charset="0"/>
                <a:cs typeface="Courier" charset="0"/>
              </a:rPr>
              <a:t>  </a:t>
            </a:r>
            <a:r>
              <a:rPr lang="en-US" sz="2100" b="1" dirty="0">
                <a:solidFill>
                  <a:srgbClr val="3F4C71"/>
                </a:solidFill>
                <a:ea typeface="Courier" charset="0"/>
                <a:cs typeface="Courier" charset="0"/>
              </a:rPr>
              <a:t>alert</a:t>
            </a:r>
            <a:r>
              <a:rPr lang="en-US" sz="2100" dirty="0">
                <a:ea typeface="Courier" charset="0"/>
                <a:cs typeface="Courier" charset="0"/>
              </a:rPr>
              <a:t>(</a:t>
            </a:r>
            <a:r>
              <a:rPr lang="en-US" sz="2100" dirty="0">
                <a:solidFill>
                  <a:srgbClr val="2C680B"/>
                </a:solidFill>
                <a:ea typeface="Courier" charset="0"/>
                <a:cs typeface="Courier" charset="0"/>
              </a:rPr>
              <a:t>'The '</a:t>
            </a:r>
            <a:r>
              <a:rPr lang="en-US" sz="2100" dirty="0">
                <a:ea typeface="Courier" charset="0"/>
                <a:cs typeface="Courier" charset="0"/>
              </a:rPr>
              <a:t> </a:t>
            </a:r>
            <a:r>
              <a:rPr lang="en-US" sz="2100" b="1" dirty="0">
                <a:solidFill>
                  <a:srgbClr val="6B7686"/>
                </a:solidFill>
                <a:ea typeface="Courier" charset="0"/>
                <a:cs typeface="Courier" charset="0"/>
              </a:rPr>
              <a:t>+</a:t>
            </a:r>
            <a:r>
              <a:rPr lang="en-US" sz="2100" dirty="0">
                <a:ea typeface="Courier" charset="0"/>
                <a:cs typeface="Courier" charset="0"/>
              </a:rPr>
              <a:t> person </a:t>
            </a:r>
            <a:r>
              <a:rPr lang="en-US" sz="2100" b="1" dirty="0">
                <a:solidFill>
                  <a:srgbClr val="6B7686"/>
                </a:solidFill>
                <a:ea typeface="Courier" charset="0"/>
                <a:cs typeface="Courier" charset="0"/>
              </a:rPr>
              <a:t>+</a:t>
            </a:r>
            <a:r>
              <a:rPr lang="en-US" sz="2100" dirty="0">
                <a:ea typeface="Courier" charset="0"/>
                <a:cs typeface="Courier" charset="0"/>
              </a:rPr>
              <a:t> </a:t>
            </a:r>
            <a:r>
              <a:rPr lang="en-US" sz="2100" dirty="0">
                <a:solidFill>
                  <a:srgbClr val="2C680B"/>
                </a:solidFill>
                <a:ea typeface="Courier" charset="0"/>
                <a:cs typeface="Courier" charset="0"/>
              </a:rPr>
              <a:t>' is '</a:t>
            </a:r>
            <a:r>
              <a:rPr lang="en-US" sz="2100" dirty="0">
                <a:ea typeface="Courier" charset="0"/>
                <a:cs typeface="Courier" charset="0"/>
              </a:rPr>
              <a:t> </a:t>
            </a:r>
            <a:r>
              <a:rPr lang="en-US" sz="2100" b="1" dirty="0">
                <a:solidFill>
                  <a:srgbClr val="6B7686"/>
                </a:solidFill>
                <a:ea typeface="Courier" charset="0"/>
                <a:cs typeface="Courier" charset="0"/>
              </a:rPr>
              <a:t>+</a:t>
            </a:r>
            <a:r>
              <a:rPr lang="en-US" sz="2100" dirty="0">
                <a:ea typeface="Courier" charset="0"/>
                <a:cs typeface="Courier" charset="0"/>
              </a:rPr>
              <a:t> family[person]);</a:t>
            </a:r>
            <a:endParaRPr lang="en-US" sz="2100" dirty="0"/>
          </a:p>
          <a:p>
            <a:pPr marL="114300" indent="0">
              <a:lnSpc>
                <a:spcPts val="2070"/>
              </a:lnSpc>
              <a:buNone/>
              <a:tabLst>
                <a:tab pos="308610" algn="l"/>
              </a:tabLst>
            </a:pPr>
            <a:r>
              <a:rPr lang="en-US" sz="2100" dirty="0">
                <a:ea typeface="Courier" charset="0"/>
                <a:cs typeface="Courier" charset="0"/>
              </a:rPr>
              <a:t>}</a:t>
            </a:r>
            <a:endParaRPr lang="en-US" sz="2100" dirty="0"/>
          </a:p>
          <a:p>
            <a:pPr marL="114300" indent="0">
              <a:lnSpc>
                <a:spcPts val="2070"/>
              </a:lnSpc>
              <a:buNone/>
              <a:tabLst>
                <a:tab pos="308610" algn="l"/>
              </a:tabLst>
            </a:pPr>
            <a:endParaRPr lang="en-US" dirty="0">
              <a:latin typeface="Monaco" charset="0"/>
              <a:sym typeface="Monaco" charset="0"/>
            </a:endParaRPr>
          </a:p>
          <a:p>
            <a:pPr marL="114300" indent="0">
              <a:lnSpc>
                <a:spcPts val="1350"/>
              </a:lnSpc>
              <a:buNone/>
              <a:tabLst>
                <a:tab pos="308610" algn="l"/>
              </a:tabLst>
            </a:pPr>
            <a:endParaRPr lang="en-US" sz="3200" dirty="0"/>
          </a:p>
        </p:txBody>
      </p:sp>
      <p:sp>
        <p:nvSpPr>
          <p:cNvPr id="71683" name="Rectangle 3"/>
          <p:cNvSpPr>
            <a:spLocks/>
          </p:cNvSpPr>
          <p:nvPr/>
        </p:nvSpPr>
        <p:spPr bwMode="auto">
          <a:xfrm>
            <a:off x="5052060" y="2788920"/>
            <a:ext cx="2446020" cy="662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r>
              <a:rPr lang="en-US">
                <a:solidFill>
                  <a:srgbClr val="D90B00"/>
                </a:solidFill>
                <a:latin typeface="Gill Sans" charset="0"/>
                <a:ea typeface="Gill Sans" charset="0"/>
                <a:cs typeface="Gill Sans" charset="0"/>
                <a:sym typeface="Gill Sans" charset="0"/>
              </a:rPr>
              <a:t>This is your variable, so it can be anything!</a:t>
            </a:r>
          </a:p>
        </p:txBody>
      </p:sp>
      <p:sp>
        <p:nvSpPr>
          <p:cNvPr id="71684" name="Line 4"/>
          <p:cNvSpPr>
            <a:spLocks noChangeShapeType="1"/>
          </p:cNvSpPr>
          <p:nvPr/>
        </p:nvSpPr>
        <p:spPr bwMode="auto">
          <a:xfrm rot="10800000" flipH="1">
            <a:off x="2446020" y="3153252"/>
            <a:ext cx="2537460" cy="1041558"/>
          </a:xfrm>
          <a:prstGeom prst="line">
            <a:avLst/>
          </a:prstGeom>
          <a:noFill/>
          <a:ln w="38100" cap="flat">
            <a:solidFill>
              <a:srgbClr val="FF2712"/>
            </a:solidFill>
            <a:prstDash val="solid"/>
            <a:miter lim="800000"/>
            <a:headEnd type="stealth"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Tree>
    <p:extLst>
      <p:ext uri="{BB962C8B-B14F-4D97-AF65-F5344CB8AC3E}">
        <p14:creationId xmlns:p14="http://schemas.microsoft.com/office/powerpoint/2010/main" val="22378179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Grp="1" noChangeArrowheads="1"/>
          </p:cNvSpPr>
          <p:nvPr>
            <p:ph type="title"/>
          </p:nvPr>
        </p:nvSpPr>
        <p:spPr>
          <a:ln/>
        </p:spPr>
        <p:txBody>
          <a:bodyPr/>
          <a:lstStyle/>
          <a:p>
            <a:r>
              <a:rPr lang="en-US" sz="5600"/>
              <a:t>while and do-while</a:t>
            </a:r>
          </a:p>
        </p:txBody>
      </p:sp>
      <p:sp>
        <p:nvSpPr>
          <p:cNvPr id="72706" name="Rectangle 2"/>
          <p:cNvSpPr>
            <a:spLocks noGrp="1" noChangeArrowheads="1"/>
          </p:cNvSpPr>
          <p:nvPr>
            <p:ph type="body" idx="1"/>
          </p:nvPr>
        </p:nvSpPr>
        <p:spPr>
          <a:xfrm>
            <a:off x="422910" y="1897380"/>
            <a:ext cx="8446770" cy="3874770"/>
          </a:xfrm>
          <a:ln/>
        </p:spPr>
        <p:txBody>
          <a:bodyPr>
            <a:noAutofit/>
          </a:bodyPr>
          <a:lstStyle/>
          <a:p>
            <a:pPr marL="114300" indent="0">
              <a:lnSpc>
                <a:spcPts val="2070"/>
              </a:lnSpc>
              <a:buNone/>
            </a:pPr>
            <a:r>
              <a:rPr lang="en-US" sz="3200" b="1" dirty="0" err="1">
                <a:solidFill>
                  <a:srgbClr val="001AFB"/>
                </a:solidFill>
              </a:rPr>
              <a:t>var</a:t>
            </a:r>
            <a:r>
              <a:rPr lang="en-US" sz="3200" dirty="0"/>
              <a:t> i </a:t>
            </a:r>
            <a:r>
              <a:rPr lang="en-US" sz="3200" b="1" dirty="0">
                <a:solidFill>
                  <a:srgbClr val="6B7686"/>
                </a:solidFill>
              </a:rPr>
              <a:t>=</a:t>
            </a:r>
            <a:r>
              <a:rPr lang="en-US" sz="3200" dirty="0"/>
              <a:t> </a:t>
            </a:r>
            <a:r>
              <a:rPr lang="en-US" sz="3200" b="1" dirty="0">
                <a:solidFill>
                  <a:srgbClr val="0015CA"/>
                </a:solidFill>
              </a:rPr>
              <a:t>1</a:t>
            </a:r>
            <a:r>
              <a:rPr lang="en-US" sz="3200" dirty="0"/>
              <a:t>; </a:t>
            </a:r>
          </a:p>
          <a:p>
            <a:pPr marL="114300" indent="0">
              <a:lnSpc>
                <a:spcPts val="2070"/>
              </a:lnSpc>
              <a:buNone/>
            </a:pPr>
            <a:r>
              <a:rPr lang="en-US" sz="3200" b="1" dirty="0">
                <a:solidFill>
                  <a:srgbClr val="001AFB"/>
                </a:solidFill>
                <a:ea typeface="Courier" charset="0"/>
                <a:cs typeface="Courier" charset="0"/>
              </a:rPr>
              <a:t>while</a:t>
            </a:r>
            <a:r>
              <a:rPr lang="en-US" sz="3200" dirty="0">
                <a:ea typeface="Courier" charset="0"/>
                <a:cs typeface="Courier" charset="0"/>
              </a:rPr>
              <a:t> (i </a:t>
            </a:r>
            <a:r>
              <a:rPr lang="en-US" sz="3200" b="1" dirty="0">
                <a:solidFill>
                  <a:srgbClr val="6B7686"/>
                </a:solidFill>
                <a:ea typeface="Courier" charset="0"/>
                <a:cs typeface="Courier" charset="0"/>
              </a:rPr>
              <a:t>&lt;</a:t>
            </a:r>
            <a:r>
              <a:rPr lang="en-US" sz="3200" dirty="0">
                <a:ea typeface="Courier" charset="0"/>
                <a:cs typeface="Courier" charset="0"/>
              </a:rPr>
              <a:t> </a:t>
            </a:r>
            <a:r>
              <a:rPr lang="en-US" sz="3200" b="1" dirty="0">
                <a:solidFill>
                  <a:srgbClr val="0015CA"/>
                </a:solidFill>
                <a:ea typeface="Courier" charset="0"/>
                <a:cs typeface="Courier" charset="0"/>
              </a:rPr>
              <a:t>4</a:t>
            </a:r>
            <a:r>
              <a:rPr lang="en-US" sz="3200" dirty="0">
                <a:ea typeface="Courier" charset="0"/>
                <a:cs typeface="Courier" charset="0"/>
              </a:rPr>
              <a:t>) {</a:t>
            </a:r>
            <a:endParaRPr lang="en-US" sz="3200" dirty="0"/>
          </a:p>
          <a:p>
            <a:pPr marL="114300" indent="0">
              <a:lnSpc>
                <a:spcPts val="2070"/>
              </a:lnSpc>
              <a:buNone/>
            </a:pPr>
            <a:r>
              <a:rPr lang="en-US" sz="3200" dirty="0">
                <a:ea typeface="Courier" charset="0"/>
                <a:cs typeface="Courier" charset="0"/>
              </a:rPr>
              <a:t>  </a:t>
            </a:r>
            <a:r>
              <a:rPr lang="en-US" sz="3200" b="1" dirty="0">
                <a:solidFill>
                  <a:srgbClr val="3F4C71"/>
                </a:solidFill>
                <a:ea typeface="Courier" charset="0"/>
                <a:cs typeface="Courier" charset="0"/>
              </a:rPr>
              <a:t>alert</a:t>
            </a:r>
            <a:r>
              <a:rPr lang="en-US" sz="3200" dirty="0">
                <a:ea typeface="Courier" charset="0"/>
                <a:cs typeface="Courier" charset="0"/>
              </a:rPr>
              <a:t>(i);</a:t>
            </a:r>
            <a:endParaRPr lang="en-US" sz="3200" dirty="0"/>
          </a:p>
          <a:p>
            <a:pPr marL="114300" indent="0">
              <a:lnSpc>
                <a:spcPts val="2070"/>
              </a:lnSpc>
              <a:buNone/>
            </a:pPr>
            <a:r>
              <a:rPr lang="en-US" sz="3200" dirty="0">
                <a:ea typeface="Courier" charset="0"/>
                <a:cs typeface="Courier" charset="0"/>
              </a:rPr>
              <a:t>  i</a:t>
            </a:r>
            <a:r>
              <a:rPr lang="en-US" sz="3200" b="1" dirty="0">
                <a:solidFill>
                  <a:srgbClr val="6B7686"/>
                </a:solidFill>
                <a:ea typeface="Courier" charset="0"/>
                <a:cs typeface="Courier" charset="0"/>
              </a:rPr>
              <a:t>++</a:t>
            </a:r>
            <a:r>
              <a:rPr lang="en-US" sz="3200" dirty="0">
                <a:ea typeface="Courier" charset="0"/>
                <a:cs typeface="Courier" charset="0"/>
              </a:rPr>
              <a:t>;</a:t>
            </a:r>
            <a:endParaRPr lang="en-US" sz="3200" dirty="0"/>
          </a:p>
          <a:p>
            <a:pPr marL="114300" indent="0">
              <a:lnSpc>
                <a:spcPts val="2070"/>
              </a:lnSpc>
              <a:buNone/>
            </a:pPr>
            <a:r>
              <a:rPr lang="en-US" sz="3200" dirty="0">
                <a:ea typeface="Courier" charset="0"/>
                <a:cs typeface="Courier" charset="0"/>
              </a:rPr>
              <a:t>}</a:t>
            </a:r>
            <a:endParaRPr lang="en-US" sz="3200" dirty="0"/>
          </a:p>
          <a:p>
            <a:pPr marL="114300" indent="0">
              <a:lnSpc>
                <a:spcPts val="2070"/>
              </a:lnSpc>
              <a:buNone/>
            </a:pPr>
            <a:endParaRPr lang="en-US" sz="3200" dirty="0"/>
          </a:p>
          <a:p>
            <a:pPr marL="114300" indent="0">
              <a:lnSpc>
                <a:spcPts val="2070"/>
              </a:lnSpc>
              <a:buNone/>
            </a:pPr>
            <a:r>
              <a:rPr lang="en-US" sz="3200" b="1" dirty="0" err="1">
                <a:solidFill>
                  <a:srgbClr val="001AFB"/>
                </a:solidFill>
                <a:ea typeface="Courier" charset="0"/>
                <a:cs typeface="Courier" charset="0"/>
              </a:rPr>
              <a:t>var</a:t>
            </a:r>
            <a:r>
              <a:rPr lang="en-US" sz="3200" dirty="0">
                <a:ea typeface="Courier" charset="0"/>
                <a:cs typeface="Courier" charset="0"/>
              </a:rPr>
              <a:t> j </a:t>
            </a:r>
            <a:r>
              <a:rPr lang="en-US" sz="3200" b="1" dirty="0">
                <a:solidFill>
                  <a:srgbClr val="6B7686"/>
                </a:solidFill>
                <a:ea typeface="Courier" charset="0"/>
                <a:cs typeface="Courier" charset="0"/>
              </a:rPr>
              <a:t>=</a:t>
            </a:r>
            <a:r>
              <a:rPr lang="en-US" sz="3200" dirty="0">
                <a:ea typeface="Courier" charset="0"/>
                <a:cs typeface="Courier" charset="0"/>
              </a:rPr>
              <a:t> </a:t>
            </a:r>
            <a:r>
              <a:rPr lang="en-US" sz="3200" b="1" dirty="0">
                <a:solidFill>
                  <a:srgbClr val="0015CA"/>
                </a:solidFill>
                <a:ea typeface="Courier" charset="0"/>
                <a:cs typeface="Courier" charset="0"/>
              </a:rPr>
              <a:t>1</a:t>
            </a:r>
            <a:r>
              <a:rPr lang="en-US" sz="3200" dirty="0">
                <a:ea typeface="Courier" charset="0"/>
                <a:cs typeface="Courier" charset="0"/>
              </a:rPr>
              <a:t>;</a:t>
            </a:r>
            <a:endParaRPr lang="en-US" sz="3200" dirty="0"/>
          </a:p>
          <a:p>
            <a:pPr marL="114300" indent="0">
              <a:lnSpc>
                <a:spcPts val="2070"/>
              </a:lnSpc>
              <a:buNone/>
            </a:pPr>
            <a:r>
              <a:rPr lang="en-US" sz="3200" i="1" dirty="0">
                <a:solidFill>
                  <a:srgbClr val="898989"/>
                </a:solidFill>
                <a:ea typeface="Courier" charset="0"/>
                <a:cs typeface="Courier" charset="0"/>
              </a:rPr>
              <a:t>// code block always executed at least once</a:t>
            </a:r>
            <a:endParaRPr lang="en-US" sz="3200" i="1" dirty="0">
              <a:solidFill>
                <a:srgbClr val="898989"/>
              </a:solidFill>
            </a:endParaRPr>
          </a:p>
          <a:p>
            <a:pPr marL="114300" indent="0">
              <a:lnSpc>
                <a:spcPts val="2070"/>
              </a:lnSpc>
              <a:buNone/>
            </a:pPr>
            <a:r>
              <a:rPr lang="en-US" sz="3200" b="1" dirty="0">
                <a:solidFill>
                  <a:srgbClr val="001AFB"/>
                </a:solidFill>
                <a:ea typeface="Courier" charset="0"/>
                <a:cs typeface="Courier" charset="0"/>
              </a:rPr>
              <a:t>do</a:t>
            </a:r>
            <a:r>
              <a:rPr lang="en-US" sz="3200" dirty="0">
                <a:ea typeface="Courier" charset="0"/>
                <a:cs typeface="Courier" charset="0"/>
              </a:rPr>
              <a:t> {</a:t>
            </a:r>
            <a:endParaRPr lang="en-US" sz="3200" dirty="0"/>
          </a:p>
          <a:p>
            <a:pPr marL="114300" indent="0">
              <a:lnSpc>
                <a:spcPts val="2070"/>
              </a:lnSpc>
              <a:buNone/>
            </a:pPr>
            <a:r>
              <a:rPr lang="en-US" sz="3200" dirty="0">
                <a:ea typeface="Courier" charset="0"/>
                <a:cs typeface="Courier" charset="0"/>
              </a:rPr>
              <a:t>  </a:t>
            </a:r>
            <a:r>
              <a:rPr lang="en-US" sz="3200" b="1" dirty="0">
                <a:solidFill>
                  <a:srgbClr val="3F4C71"/>
                </a:solidFill>
                <a:ea typeface="Courier" charset="0"/>
                <a:cs typeface="Courier" charset="0"/>
              </a:rPr>
              <a:t>alert</a:t>
            </a:r>
            <a:r>
              <a:rPr lang="en-US" sz="3200" dirty="0">
                <a:ea typeface="Courier" charset="0"/>
                <a:cs typeface="Courier" charset="0"/>
              </a:rPr>
              <a:t>(j);</a:t>
            </a:r>
            <a:endParaRPr lang="en-US" sz="3200" dirty="0"/>
          </a:p>
          <a:p>
            <a:pPr marL="114300" indent="0">
              <a:lnSpc>
                <a:spcPts val="2070"/>
              </a:lnSpc>
              <a:buNone/>
            </a:pPr>
            <a:r>
              <a:rPr lang="en-US" sz="3200" dirty="0">
                <a:ea typeface="Courier" charset="0"/>
                <a:cs typeface="Courier" charset="0"/>
              </a:rPr>
              <a:t>  j</a:t>
            </a:r>
            <a:r>
              <a:rPr lang="en-US" sz="3200" b="1" dirty="0">
                <a:solidFill>
                  <a:srgbClr val="6B7686"/>
                </a:solidFill>
                <a:ea typeface="Courier" charset="0"/>
                <a:cs typeface="Courier" charset="0"/>
              </a:rPr>
              <a:t>++</a:t>
            </a:r>
            <a:r>
              <a:rPr lang="en-US" sz="3200" dirty="0">
                <a:ea typeface="Courier" charset="0"/>
                <a:cs typeface="Courier" charset="0"/>
              </a:rPr>
              <a:t>;</a:t>
            </a:r>
            <a:endParaRPr lang="en-US" sz="3200" dirty="0"/>
          </a:p>
          <a:p>
            <a:pPr marL="114300" indent="0">
              <a:lnSpc>
                <a:spcPts val="2070"/>
              </a:lnSpc>
              <a:buNone/>
            </a:pPr>
            <a:r>
              <a:rPr lang="en-US" sz="3200" dirty="0">
                <a:ea typeface="Courier" charset="0"/>
                <a:cs typeface="Courier" charset="0"/>
              </a:rPr>
              <a:t>} </a:t>
            </a:r>
            <a:r>
              <a:rPr lang="en-US" sz="3200" b="1" dirty="0">
                <a:solidFill>
                  <a:srgbClr val="001AFB"/>
                </a:solidFill>
                <a:ea typeface="Courier" charset="0"/>
                <a:cs typeface="Courier" charset="0"/>
              </a:rPr>
              <a:t>while</a:t>
            </a:r>
            <a:r>
              <a:rPr lang="en-US" sz="3200" dirty="0">
                <a:ea typeface="Courier" charset="0"/>
                <a:cs typeface="Courier" charset="0"/>
              </a:rPr>
              <a:t> (j </a:t>
            </a:r>
            <a:r>
              <a:rPr lang="en-US" sz="3200" b="1" dirty="0">
                <a:solidFill>
                  <a:srgbClr val="6B7686"/>
                </a:solidFill>
                <a:ea typeface="Courier" charset="0"/>
                <a:cs typeface="Courier" charset="0"/>
              </a:rPr>
              <a:t>&lt;</a:t>
            </a:r>
            <a:r>
              <a:rPr lang="en-US" sz="3200" dirty="0">
                <a:ea typeface="Courier" charset="0"/>
                <a:cs typeface="Courier" charset="0"/>
              </a:rPr>
              <a:t> </a:t>
            </a:r>
            <a:r>
              <a:rPr lang="en-US" sz="3200" b="1" dirty="0">
                <a:solidFill>
                  <a:srgbClr val="0015CA"/>
                </a:solidFill>
                <a:ea typeface="Courier" charset="0"/>
                <a:cs typeface="Courier" charset="0"/>
              </a:rPr>
              <a:t>4</a:t>
            </a:r>
            <a:r>
              <a:rPr lang="en-US" sz="3200" dirty="0">
                <a:ea typeface="Courier" charset="0"/>
                <a:cs typeface="Courier" charset="0"/>
              </a:rPr>
              <a:t>)</a:t>
            </a:r>
            <a:endParaRPr lang="en-US" sz="3200" dirty="0"/>
          </a:p>
        </p:txBody>
      </p:sp>
    </p:spTree>
    <p:extLst>
      <p:ext uri="{BB962C8B-B14F-4D97-AF65-F5344CB8AC3E}">
        <p14:creationId xmlns:p14="http://schemas.microsoft.com/office/powerpoint/2010/main" val="41173697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Hello World Program</a:t>
            </a:r>
          </a:p>
        </p:txBody>
      </p:sp>
      <p:sp>
        <p:nvSpPr>
          <p:cNvPr id="3" name="Content Placeholder 2"/>
          <p:cNvSpPr>
            <a:spLocks noGrp="1"/>
          </p:cNvSpPr>
          <p:nvPr>
            <p:ph idx="1"/>
          </p:nvPr>
        </p:nvSpPr>
        <p:spPr/>
        <p:txBody>
          <a:bodyPr>
            <a:normAutofit/>
          </a:bodyPr>
          <a:lstStyle/>
          <a:p>
            <a:r>
              <a:rPr lang="en-US" sz="3200" dirty="0"/>
              <a:t>Download </a:t>
            </a:r>
            <a:r>
              <a:rPr lang="en-US" sz="3200" dirty="0" err="1"/>
              <a:t>jQuery</a:t>
            </a:r>
            <a:r>
              <a:rPr lang="en-US" sz="3200" dirty="0"/>
              <a:t> Library</a:t>
            </a:r>
          </a:p>
          <a:p>
            <a:pPr lvl="1"/>
            <a:r>
              <a:rPr lang="en-US" sz="3200" dirty="0" err="1"/>
              <a:t>jQuery</a:t>
            </a:r>
            <a:r>
              <a:rPr lang="en-US" sz="3200" dirty="0"/>
              <a:t> is just a small 20+kb JavaScript file (</a:t>
            </a:r>
            <a:r>
              <a:rPr lang="en-US" sz="3200" dirty="0" err="1"/>
              <a:t>e.g</a:t>
            </a:r>
            <a:r>
              <a:rPr lang="en-US" sz="3200" dirty="0"/>
              <a:t> jquery-1.2.6.min.js), you can download it from the </a:t>
            </a:r>
            <a:r>
              <a:rPr lang="en-US" sz="3200" dirty="0" err="1">
                <a:hlinkClick r:id="rId2"/>
              </a:rPr>
              <a:t>jQuery</a:t>
            </a:r>
            <a:r>
              <a:rPr lang="en-US" sz="3200" dirty="0">
                <a:hlinkClick r:id="rId2"/>
              </a:rPr>
              <a:t> official website</a:t>
            </a:r>
            <a:r>
              <a:rPr lang="en-US" sz="3200" dirty="0"/>
              <a:t>. </a:t>
            </a:r>
          </a:p>
        </p:txBody>
      </p:sp>
      <p:sp>
        <p:nvSpPr>
          <p:cNvPr id="4" name="Footer Placeholder 3"/>
          <p:cNvSpPr>
            <a:spLocks noGrp="1"/>
          </p:cNvSpPr>
          <p:nvPr>
            <p:ph type="ftr" sz="quarter" idx="11"/>
          </p:nvPr>
        </p:nvSpPr>
        <p:spPr/>
        <p:txBody>
          <a:bodyPr/>
          <a:lstStyle/>
          <a:p>
            <a:r>
              <a:rPr lang="en-US"/>
              <a:t>Unit-II Technologies                                                         by Prof. J. Christy Jackson</a:t>
            </a:r>
          </a:p>
        </p:txBody>
      </p:sp>
    </p:spTree>
    <p:extLst>
      <p:ext uri="{BB962C8B-B14F-4D97-AF65-F5344CB8AC3E}">
        <p14:creationId xmlns:p14="http://schemas.microsoft.com/office/powerpoint/2010/main" val="461571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7620000" cy="487362"/>
          </a:xfrm>
        </p:spPr>
        <p:txBody>
          <a:bodyPr/>
          <a:lstStyle/>
          <a:p>
            <a:r>
              <a:rPr lang="en-US" sz="3200" dirty="0"/>
              <a:t>HTML + </a:t>
            </a:r>
            <a:r>
              <a:rPr lang="en-US" sz="3200" dirty="0" err="1"/>
              <a:t>JQuery</a:t>
            </a:r>
            <a:endParaRPr lang="en-US" sz="3200" dirty="0"/>
          </a:p>
        </p:txBody>
      </p:sp>
      <p:sp>
        <p:nvSpPr>
          <p:cNvPr id="3" name="Content Placeholder 2"/>
          <p:cNvSpPr>
            <a:spLocks noGrp="1"/>
          </p:cNvSpPr>
          <p:nvPr>
            <p:ph idx="1"/>
          </p:nvPr>
        </p:nvSpPr>
        <p:spPr>
          <a:xfrm>
            <a:off x="457200" y="838200"/>
            <a:ext cx="7620000" cy="5562600"/>
          </a:xfrm>
        </p:spPr>
        <p:txBody>
          <a:bodyPr>
            <a:noAutofit/>
          </a:bodyPr>
          <a:lstStyle/>
          <a:p>
            <a:pPr marL="114300" indent="0">
              <a:buNone/>
            </a:pPr>
            <a:r>
              <a:rPr lang="en-US" sz="2800" dirty="0"/>
              <a:t>&lt;head&gt;&lt;title&gt;</a:t>
            </a:r>
            <a:r>
              <a:rPr lang="en-US" sz="2800" dirty="0" err="1"/>
              <a:t>jQuery</a:t>
            </a:r>
            <a:r>
              <a:rPr lang="en-US" sz="2800" dirty="0"/>
              <a:t> Hello World&lt;/title&gt;</a:t>
            </a:r>
          </a:p>
          <a:p>
            <a:pPr marL="114300" indent="0">
              <a:buNone/>
            </a:pPr>
            <a:r>
              <a:rPr lang="en-US" sz="2800" dirty="0"/>
              <a:t> &lt;script type="text/</a:t>
            </a:r>
            <a:r>
              <a:rPr lang="en-US" sz="2800" dirty="0" err="1"/>
              <a:t>javascript</a:t>
            </a:r>
            <a:r>
              <a:rPr lang="en-US" sz="2800" dirty="0"/>
              <a:t>" </a:t>
            </a:r>
            <a:r>
              <a:rPr lang="en-US" sz="2800" dirty="0" err="1"/>
              <a:t>src</a:t>
            </a:r>
            <a:r>
              <a:rPr lang="en-US" sz="2800" dirty="0"/>
              <a:t>="jquery-1.2.6.min.js"&gt;&lt;/script&gt;&lt;/head&gt;</a:t>
            </a:r>
          </a:p>
          <a:p>
            <a:pPr marL="114300" indent="0">
              <a:buNone/>
            </a:pPr>
            <a:r>
              <a:rPr lang="en-US" sz="2800" dirty="0"/>
              <a:t>&lt;body&gt;</a:t>
            </a:r>
          </a:p>
          <a:p>
            <a:pPr marL="114300" indent="0">
              <a:buNone/>
            </a:pPr>
            <a:r>
              <a:rPr lang="en-US" sz="2800" dirty="0"/>
              <a:t> &lt;script type="text/</a:t>
            </a:r>
            <a:r>
              <a:rPr lang="en-US" sz="2800" dirty="0" err="1"/>
              <a:t>javascript</a:t>
            </a:r>
            <a:r>
              <a:rPr lang="en-US" sz="2800" dirty="0"/>
              <a:t>"&gt;</a:t>
            </a:r>
          </a:p>
          <a:p>
            <a:pPr marL="114300" indent="0">
              <a:buNone/>
            </a:pPr>
            <a:r>
              <a:rPr lang="en-US" sz="2800" dirty="0"/>
              <a:t> $(document).ready(function(){ $("#</a:t>
            </a:r>
            <a:r>
              <a:rPr lang="en-US" sz="2800" dirty="0" err="1"/>
              <a:t>msgid</a:t>
            </a:r>
            <a:r>
              <a:rPr lang="en-US" sz="2800" dirty="0"/>
              <a:t>").html("This is Hello World by </a:t>
            </a:r>
            <a:r>
              <a:rPr lang="en-US" sz="2800" dirty="0" err="1"/>
              <a:t>JQuery</a:t>
            </a:r>
            <a:r>
              <a:rPr lang="en-US" sz="2800" dirty="0"/>
              <a:t>"); }); </a:t>
            </a:r>
          </a:p>
          <a:p>
            <a:pPr marL="114300" indent="0">
              <a:buNone/>
            </a:pPr>
            <a:r>
              <a:rPr lang="en-US" sz="2800" dirty="0"/>
              <a:t>&lt;/script&gt; </a:t>
            </a:r>
          </a:p>
          <a:p>
            <a:pPr marL="114300" indent="0">
              <a:buNone/>
            </a:pPr>
            <a:r>
              <a:rPr lang="en-US" sz="2800" dirty="0"/>
              <a:t>This is Hello World by HTML </a:t>
            </a:r>
          </a:p>
          <a:p>
            <a:pPr marL="114300" indent="0">
              <a:buNone/>
            </a:pPr>
            <a:r>
              <a:rPr lang="en-US" sz="2800" dirty="0"/>
              <a:t>&lt;div id="</a:t>
            </a:r>
            <a:r>
              <a:rPr lang="en-US" sz="2800" dirty="0" err="1"/>
              <a:t>msgid</a:t>
            </a:r>
            <a:r>
              <a:rPr lang="en-US" sz="2800" dirty="0"/>
              <a:t>"&gt; &lt;/div&gt; </a:t>
            </a:r>
          </a:p>
          <a:p>
            <a:pPr marL="114300" indent="0">
              <a:buNone/>
            </a:pPr>
            <a:r>
              <a:rPr lang="en-US" sz="2800" dirty="0"/>
              <a:t>&lt;/body&gt;</a:t>
            </a:r>
          </a:p>
        </p:txBody>
      </p:sp>
      <p:sp>
        <p:nvSpPr>
          <p:cNvPr id="4" name="Footer Placeholder 3"/>
          <p:cNvSpPr>
            <a:spLocks noGrp="1"/>
          </p:cNvSpPr>
          <p:nvPr>
            <p:ph type="ftr" sz="quarter" idx="11"/>
          </p:nvPr>
        </p:nvSpPr>
        <p:spPr/>
        <p:txBody>
          <a:bodyPr/>
          <a:lstStyle/>
          <a:p>
            <a:r>
              <a:rPr lang="en-US"/>
              <a:t>Unit-II Technologies                                                         by Prof. J. Christy Jackson</a:t>
            </a:r>
          </a:p>
        </p:txBody>
      </p:sp>
    </p:spTree>
    <p:extLst>
      <p:ext uri="{BB962C8B-B14F-4D97-AF65-F5344CB8AC3E}">
        <p14:creationId xmlns:p14="http://schemas.microsoft.com/office/powerpoint/2010/main" val="285622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a:t>What does a CSS file look like?</a:t>
            </a:r>
          </a:p>
        </p:txBody>
      </p:sp>
      <p:sp>
        <p:nvSpPr>
          <p:cNvPr id="3" name="Content Placeholder 2"/>
          <p:cNvSpPr>
            <a:spLocks noGrp="1"/>
          </p:cNvSpPr>
          <p:nvPr>
            <p:ph sz="quarter" idx="1"/>
          </p:nvPr>
        </p:nvSpPr>
        <p:spPr>
          <a:xfrm>
            <a:off x="457200" y="1219200"/>
            <a:ext cx="8229600" cy="914400"/>
          </a:xfrm>
        </p:spPr>
        <p:txBody>
          <a:bodyPr>
            <a:normAutofit lnSpcReduction="10000"/>
          </a:bodyPr>
          <a:lstStyle/>
          <a:p>
            <a:r>
              <a:rPr lang="en-US" dirty="0"/>
              <a:t>The styles for each element, ID, or class used on an HTML page are defined in a CSS document.</a:t>
            </a:r>
          </a:p>
        </p:txBody>
      </p:sp>
      <p:sp>
        <p:nvSpPr>
          <p:cNvPr id="4" name="TextBox 3"/>
          <p:cNvSpPr txBox="1"/>
          <p:nvPr/>
        </p:nvSpPr>
        <p:spPr>
          <a:xfrm>
            <a:off x="1371600" y="4326208"/>
            <a:ext cx="2209800" cy="523221"/>
          </a:xfrm>
          <a:prstGeom prst="rect">
            <a:avLst/>
          </a:prstGeom>
          <a:noFill/>
        </p:spPr>
        <p:txBody>
          <a:bodyPr wrap="square" rtlCol="0">
            <a:spAutoFit/>
          </a:bodyPr>
          <a:lstStyle/>
          <a:p>
            <a:r>
              <a:rPr lang="en-US" sz="2800" dirty="0">
                <a:solidFill>
                  <a:schemeClr val="bg2">
                    <a:lumMod val="50000"/>
                  </a:schemeClr>
                </a:solidFill>
              </a:rPr>
              <a:t>#title {	}</a:t>
            </a:r>
          </a:p>
        </p:txBody>
      </p:sp>
      <p:sp>
        <p:nvSpPr>
          <p:cNvPr id="5" name="Content Placeholder 2"/>
          <p:cNvSpPr txBox="1">
            <a:spLocks/>
          </p:cNvSpPr>
          <p:nvPr/>
        </p:nvSpPr>
        <p:spPr>
          <a:xfrm>
            <a:off x="429409" y="4977877"/>
            <a:ext cx="8229600" cy="7239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a:t>Classes are declared with a period and the class name; styles for the class are wrapped with curly brackets:</a:t>
            </a:r>
          </a:p>
        </p:txBody>
      </p:sp>
      <p:sp>
        <p:nvSpPr>
          <p:cNvPr id="6" name="TextBox 5"/>
          <p:cNvSpPr txBox="1"/>
          <p:nvPr/>
        </p:nvSpPr>
        <p:spPr>
          <a:xfrm>
            <a:off x="1371600" y="5638800"/>
            <a:ext cx="3068619" cy="523220"/>
          </a:xfrm>
          <a:prstGeom prst="rect">
            <a:avLst/>
          </a:prstGeom>
          <a:noFill/>
        </p:spPr>
        <p:txBody>
          <a:bodyPr wrap="square" rtlCol="0">
            <a:spAutoFit/>
          </a:bodyPr>
          <a:lstStyle/>
          <a:p>
            <a:r>
              <a:rPr lang="en-US" sz="2800" dirty="0">
                <a:solidFill>
                  <a:schemeClr val="bg2">
                    <a:lumMod val="50000"/>
                  </a:schemeClr>
                </a:solidFill>
              </a:rPr>
              <a:t>.</a:t>
            </a:r>
            <a:r>
              <a:rPr lang="en-US" sz="2800" dirty="0" err="1">
                <a:solidFill>
                  <a:schemeClr val="bg2">
                    <a:lumMod val="50000"/>
                  </a:schemeClr>
                </a:solidFill>
              </a:rPr>
              <a:t>bodytext</a:t>
            </a:r>
            <a:r>
              <a:rPr lang="en-US" sz="2800" dirty="0">
                <a:solidFill>
                  <a:schemeClr val="bg2">
                    <a:lumMod val="50000"/>
                  </a:schemeClr>
                </a:solidFill>
              </a:rPr>
              <a:t>  {		}</a:t>
            </a:r>
          </a:p>
        </p:txBody>
      </p:sp>
      <p:sp>
        <p:nvSpPr>
          <p:cNvPr id="8" name="Content Placeholder 2"/>
          <p:cNvSpPr txBox="1">
            <a:spLocks/>
          </p:cNvSpPr>
          <p:nvPr/>
        </p:nvSpPr>
        <p:spPr>
          <a:xfrm>
            <a:off x="429409" y="3581400"/>
            <a:ext cx="8229600" cy="90422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a:t>IDs are declared with a pound sign and the ID name; styles for the ID are wrapped with curly brackets:</a:t>
            </a:r>
          </a:p>
        </p:txBody>
      </p:sp>
      <p:sp>
        <p:nvSpPr>
          <p:cNvPr id="9" name="Content Placeholder 2"/>
          <p:cNvSpPr txBox="1">
            <a:spLocks/>
          </p:cNvSpPr>
          <p:nvPr/>
        </p:nvSpPr>
        <p:spPr>
          <a:xfrm>
            <a:off x="429409" y="2275820"/>
            <a:ext cx="8229600" cy="685800"/>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a:t>Elements are declared with the element (HTML) tag;  styles for the element are wrapped with curly brackets:</a:t>
            </a:r>
          </a:p>
        </p:txBody>
      </p:sp>
      <p:sp>
        <p:nvSpPr>
          <p:cNvPr id="10" name="TextBox 9"/>
          <p:cNvSpPr txBox="1"/>
          <p:nvPr/>
        </p:nvSpPr>
        <p:spPr>
          <a:xfrm>
            <a:off x="1371600" y="2961620"/>
            <a:ext cx="2209800" cy="523221"/>
          </a:xfrm>
          <a:prstGeom prst="rect">
            <a:avLst/>
          </a:prstGeom>
          <a:noFill/>
        </p:spPr>
        <p:txBody>
          <a:bodyPr wrap="square" rtlCol="0">
            <a:spAutoFit/>
          </a:bodyPr>
          <a:lstStyle/>
          <a:p>
            <a:r>
              <a:rPr lang="en-US" sz="2800" dirty="0">
                <a:solidFill>
                  <a:schemeClr val="bg2">
                    <a:lumMod val="50000"/>
                  </a:schemeClr>
                </a:solidFill>
              </a:rPr>
              <a:t>h1 {		}</a:t>
            </a:r>
          </a:p>
        </p:txBody>
      </p:sp>
      <p:sp>
        <p:nvSpPr>
          <p:cNvPr id="11" name="Footer Placeholder 10"/>
          <p:cNvSpPr>
            <a:spLocks noGrp="1"/>
          </p:cNvSpPr>
          <p:nvPr>
            <p:ph type="ftr" sz="quarter" idx="11"/>
          </p:nvPr>
        </p:nvSpPr>
        <p:spPr/>
        <p:txBody>
          <a:bodyPr/>
          <a:lstStyle/>
          <a:p>
            <a:r>
              <a:rPr lang="en-US"/>
              <a:t>Unit-IV Android Application Design Essentials  by Prof. J. Christy Jackson</a:t>
            </a:r>
          </a:p>
        </p:txBody>
      </p:sp>
    </p:spTree>
    <p:extLst>
      <p:ext uri="{BB962C8B-B14F-4D97-AF65-F5344CB8AC3E}">
        <p14:creationId xmlns:p14="http://schemas.microsoft.com/office/powerpoint/2010/main" val="295063895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4" name="Footer Placeholder 3"/>
          <p:cNvSpPr>
            <a:spLocks noGrp="1"/>
          </p:cNvSpPr>
          <p:nvPr>
            <p:ph type="ftr" sz="quarter" idx="11"/>
          </p:nvPr>
        </p:nvSpPr>
        <p:spPr/>
        <p:txBody>
          <a:bodyPr/>
          <a:lstStyle/>
          <a:p>
            <a:r>
              <a:rPr lang="en-US"/>
              <a:t>Unit-II Technologies                                                         by Prof. J. Christy Jackson</a:t>
            </a:r>
          </a:p>
        </p:txBody>
      </p:sp>
      <p:pic>
        <p:nvPicPr>
          <p:cNvPr id="5" name="Picture 2" descr="C:\Users\admin\Desktop\Quick Access\jquery.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7874424"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487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1"/>
          <p:cNvSpPr>
            <a:spLocks noGrp="1" noChangeArrowheads="1"/>
          </p:cNvSpPr>
          <p:nvPr>
            <p:ph type="title"/>
          </p:nvPr>
        </p:nvSpPr>
        <p:spPr>
          <a:ln/>
        </p:spPr>
        <p:txBody>
          <a:bodyPr/>
          <a:lstStyle/>
          <a:p>
            <a:r>
              <a:rPr lang="en-US" dirty="0"/>
              <a:t>Objects</a:t>
            </a:r>
          </a:p>
        </p:txBody>
      </p:sp>
      <p:sp>
        <p:nvSpPr>
          <p:cNvPr id="2" name="Text Placeholder 1"/>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13222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1" name="Rectangle 1"/>
          <p:cNvSpPr>
            <a:spLocks noGrp="1" noChangeArrowheads="1"/>
          </p:cNvSpPr>
          <p:nvPr>
            <p:ph type="title"/>
          </p:nvPr>
        </p:nvSpPr>
        <p:spPr>
          <a:ln/>
        </p:spPr>
        <p:txBody>
          <a:bodyPr/>
          <a:lstStyle/>
          <a:p>
            <a:r>
              <a:rPr lang="en-US"/>
              <a:t>Objects</a:t>
            </a:r>
          </a:p>
        </p:txBody>
      </p:sp>
      <p:sp>
        <p:nvSpPr>
          <p:cNvPr id="92162" name="Rectangle 2"/>
          <p:cNvSpPr>
            <a:spLocks noGrp="1" noChangeArrowheads="1"/>
          </p:cNvSpPr>
          <p:nvPr>
            <p:ph type="body" idx="1"/>
          </p:nvPr>
        </p:nvSpPr>
        <p:spPr>
          <a:xfrm>
            <a:off x="891540" y="2560320"/>
            <a:ext cx="7349490" cy="3200400"/>
          </a:xfrm>
          <a:ln/>
        </p:spPr>
        <p:txBody>
          <a:bodyPr>
            <a:noAutofit/>
          </a:bodyPr>
          <a:lstStyle/>
          <a:p>
            <a:r>
              <a:rPr lang="en-US" sz="2800" dirty="0"/>
              <a:t>Objects are objects : </a:t>
            </a:r>
            <a:r>
              <a:rPr lang="en-US" sz="2800" b="1" dirty="0"/>
              <a:t>{ }</a:t>
            </a:r>
            <a:endParaRPr lang="en-US" sz="2800" dirty="0"/>
          </a:p>
          <a:p>
            <a:r>
              <a:rPr lang="en-US" sz="2800" dirty="0"/>
              <a:t>Arrays are objects : </a:t>
            </a:r>
            <a:r>
              <a:rPr lang="en-US" sz="2800" b="1" dirty="0"/>
              <a:t>[ ]</a:t>
            </a:r>
            <a:endParaRPr lang="en-US" sz="2800" dirty="0"/>
          </a:p>
          <a:p>
            <a:r>
              <a:rPr lang="en-US" sz="2800" dirty="0"/>
              <a:t>even Functions are objects : </a:t>
            </a:r>
            <a:r>
              <a:rPr lang="en-US" sz="2800" b="1" dirty="0"/>
              <a:t>function( ) { }</a:t>
            </a:r>
            <a:endParaRPr lang="en-US" sz="2800" dirty="0"/>
          </a:p>
          <a:p>
            <a:r>
              <a:rPr lang="en-US" sz="2800" dirty="0" err="1"/>
              <a:t>jQuery</a:t>
            </a:r>
            <a:r>
              <a:rPr lang="en-US" sz="2800" dirty="0"/>
              <a:t> is an object</a:t>
            </a:r>
          </a:p>
        </p:txBody>
      </p:sp>
      <p:sp>
        <p:nvSpPr>
          <p:cNvPr id="92163" name="Rectangle 3"/>
          <p:cNvSpPr>
            <a:spLocks/>
          </p:cNvSpPr>
          <p:nvPr/>
        </p:nvSpPr>
        <p:spPr bwMode="auto">
          <a:xfrm>
            <a:off x="914400" y="2067490"/>
            <a:ext cx="63950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nchor="ctr">
            <a:spAutoFit/>
          </a:bodyPr>
          <a:lstStyle/>
          <a:p>
            <a:r>
              <a:rPr lang="en-US">
                <a:solidFill>
                  <a:schemeClr val="tx1"/>
                </a:solidFill>
                <a:latin typeface="Gill Sans" charset="0"/>
                <a:ea typeface="Gill Sans" charset="0"/>
                <a:cs typeface="Gill Sans" charset="0"/>
                <a:sym typeface="Gill Sans" charset="0"/>
              </a:rPr>
              <a:t>In JavaScript, everything is an object.  Well, almost everything.</a:t>
            </a:r>
          </a:p>
        </p:txBody>
      </p:sp>
    </p:spTree>
    <p:extLst>
      <p:ext uri="{BB962C8B-B14F-4D97-AF65-F5344CB8AC3E}">
        <p14:creationId xmlns:p14="http://schemas.microsoft.com/office/powerpoint/2010/main" val="24861445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6767872" presetClass="entr" presetSubtype="81532880" fill="hold" grpId="0" nodeType="clickEffect">
                                  <p:stCondLst>
                                    <p:cond delay="0"/>
                                  </p:stCondLst>
                                  <p:childTnLst>
                                    <p:set>
                                      <p:cBhvr>
                                        <p:cTn id="6" dur="1" fill="hold">
                                          <p:stCondLst>
                                            <p:cond delay="499"/>
                                          </p:stCondLst>
                                        </p:cTn>
                                        <p:tgtEl>
                                          <p:spTgt spid="9216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6767872" presetClass="entr" presetSubtype="81532880" fill="hold" grpId="0" nodeType="clickEffect">
                                  <p:stCondLst>
                                    <p:cond delay="0"/>
                                  </p:stCondLst>
                                  <p:childTnLst>
                                    <p:set>
                                      <p:cBhvr>
                                        <p:cTn id="10" dur="1" fill="hold">
                                          <p:stCondLst>
                                            <p:cond delay="499"/>
                                          </p:stCondLst>
                                        </p:cTn>
                                        <p:tgtEl>
                                          <p:spTgt spid="9216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86767872" presetClass="entr" presetSubtype="81532880" fill="hold" grpId="0" nodeType="clickEffect">
                                  <p:stCondLst>
                                    <p:cond delay="0"/>
                                  </p:stCondLst>
                                  <p:childTnLst>
                                    <p:set>
                                      <p:cBhvr>
                                        <p:cTn id="14" dur="1" fill="hold">
                                          <p:stCondLst>
                                            <p:cond delay="499"/>
                                          </p:stCondLst>
                                        </p:cTn>
                                        <p:tgtEl>
                                          <p:spTgt spid="9216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86767872" presetClass="entr" presetSubtype="81532880" fill="hold" grpId="0" nodeType="clickEffect">
                                  <p:stCondLst>
                                    <p:cond delay="0"/>
                                  </p:stCondLst>
                                  <p:childTnLst>
                                    <p:set>
                                      <p:cBhvr>
                                        <p:cTn id="18" dur="1" fill="hold">
                                          <p:stCondLst>
                                            <p:cond delay="499"/>
                                          </p:stCondLst>
                                        </p:cTn>
                                        <p:tgtEl>
                                          <p:spTgt spid="9216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build="p" bldLvl="5"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
          <p:cNvSpPr>
            <a:spLocks noGrp="1" noChangeArrowheads="1"/>
          </p:cNvSpPr>
          <p:nvPr>
            <p:ph type="title"/>
          </p:nvPr>
        </p:nvSpPr>
        <p:spPr>
          <a:ln/>
        </p:spPr>
        <p:txBody>
          <a:bodyPr/>
          <a:lstStyle/>
          <a:p>
            <a:r>
              <a:rPr lang="en-US"/>
              <a:t>Date Object</a:t>
            </a:r>
          </a:p>
        </p:txBody>
      </p:sp>
      <p:sp>
        <p:nvSpPr>
          <p:cNvPr id="94210" name="Rectangle 2"/>
          <p:cNvSpPr>
            <a:spLocks/>
          </p:cNvSpPr>
          <p:nvPr/>
        </p:nvSpPr>
        <p:spPr bwMode="auto">
          <a:xfrm>
            <a:off x="334329" y="2065973"/>
            <a:ext cx="7895272" cy="4487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nSpc>
                <a:spcPts val="2520"/>
              </a:lnSpc>
            </a:pPr>
            <a:r>
              <a:rPr lang="en-US" sz="3200" b="1" dirty="0" err="1">
                <a:solidFill>
                  <a:srgbClr val="0000FF"/>
                </a:solidFill>
                <a:ea typeface="Courier" charset="0"/>
                <a:cs typeface="Courier" charset="0"/>
              </a:rPr>
              <a:t>var</a:t>
            </a:r>
            <a:r>
              <a:rPr lang="en-US" sz="3200" dirty="0">
                <a:solidFill>
                  <a:schemeClr val="tx1"/>
                </a:solidFill>
                <a:ea typeface="Courier" charset="0"/>
                <a:cs typeface="Courier" charset="0"/>
              </a:rPr>
              <a:t> </a:t>
            </a:r>
            <a:r>
              <a:rPr lang="en-US" sz="3200" dirty="0">
                <a:solidFill>
                  <a:srgbClr val="287185"/>
                </a:solidFill>
                <a:ea typeface="Courier" charset="0"/>
                <a:cs typeface="Courier" charset="0"/>
              </a:rPr>
              <a:t>now</a:t>
            </a:r>
            <a:r>
              <a:rPr lang="en-US" sz="3200" dirty="0">
                <a:solidFill>
                  <a:schemeClr val="tx1"/>
                </a:solidFill>
                <a:ea typeface="Courier" charset="0"/>
                <a:cs typeface="Courier" charset="0"/>
              </a:rPr>
              <a:t> </a:t>
            </a:r>
            <a:r>
              <a:rPr lang="en-US" sz="3200" b="1" dirty="0">
                <a:solidFill>
                  <a:srgbClr val="0000FF"/>
                </a:solidFill>
                <a:ea typeface="Courier" charset="0"/>
                <a:cs typeface="Courier" charset="0"/>
              </a:rPr>
              <a:t>=</a:t>
            </a:r>
            <a:r>
              <a:rPr lang="en-US" sz="3200" dirty="0">
                <a:solidFill>
                  <a:schemeClr val="tx1"/>
                </a:solidFill>
                <a:ea typeface="Courier" charset="0"/>
                <a:cs typeface="Courier" charset="0"/>
              </a:rPr>
              <a:t> </a:t>
            </a:r>
            <a:r>
              <a:rPr lang="en-US" sz="3200" b="1" dirty="0">
                <a:solidFill>
                  <a:srgbClr val="0000FF"/>
                </a:solidFill>
                <a:ea typeface="Courier" charset="0"/>
                <a:cs typeface="Courier" charset="0"/>
              </a:rPr>
              <a:t>new</a:t>
            </a:r>
            <a:r>
              <a:rPr lang="en-US" sz="3200" dirty="0">
                <a:solidFill>
                  <a:schemeClr val="tx1"/>
                </a:solidFill>
                <a:ea typeface="Courier" charset="0"/>
                <a:cs typeface="Courier" charset="0"/>
              </a:rPr>
              <a:t> </a:t>
            </a:r>
            <a:r>
              <a:rPr lang="en-US" sz="3200" u="sng" dirty="0">
                <a:solidFill>
                  <a:schemeClr val="tx1"/>
                </a:solidFill>
                <a:ea typeface="Courier" charset="0"/>
                <a:cs typeface="Courier" charset="0"/>
              </a:rPr>
              <a:t>Date</a:t>
            </a:r>
            <a:r>
              <a:rPr lang="en-US" sz="3200" dirty="0">
                <a:solidFill>
                  <a:schemeClr val="tx1"/>
                </a:solidFill>
                <a:ea typeface="Courier" charset="0"/>
                <a:cs typeface="Courier" charset="0"/>
              </a:rPr>
              <a:t>(); </a:t>
            </a:r>
            <a:r>
              <a:rPr lang="en-US" sz="3200" i="1" dirty="0">
                <a:solidFill>
                  <a:srgbClr val="767676"/>
                </a:solidFill>
                <a:ea typeface="Courier" charset="0"/>
                <a:cs typeface="Courier" charset="0"/>
              </a:rPr>
              <a:t>// current date and time</a:t>
            </a:r>
          </a:p>
          <a:p>
            <a:pPr>
              <a:lnSpc>
                <a:spcPts val="2520"/>
              </a:lnSpc>
            </a:pPr>
            <a:r>
              <a:rPr lang="en-US" sz="3200" b="1" dirty="0" err="1">
                <a:solidFill>
                  <a:srgbClr val="0000FF"/>
                </a:solidFill>
                <a:ea typeface="Courier" charset="0"/>
                <a:cs typeface="Courier" charset="0"/>
              </a:rPr>
              <a:t>var</a:t>
            </a:r>
            <a:r>
              <a:rPr lang="en-US" sz="3200" dirty="0">
                <a:solidFill>
                  <a:schemeClr val="tx1"/>
                </a:solidFill>
                <a:ea typeface="Courier" charset="0"/>
                <a:cs typeface="Courier" charset="0"/>
              </a:rPr>
              <a:t> </a:t>
            </a:r>
            <a:r>
              <a:rPr lang="en-US" sz="3200" dirty="0">
                <a:solidFill>
                  <a:srgbClr val="287185"/>
                </a:solidFill>
                <a:ea typeface="Courier" charset="0"/>
                <a:cs typeface="Courier" charset="0"/>
              </a:rPr>
              <a:t>then</a:t>
            </a:r>
            <a:r>
              <a:rPr lang="en-US" sz="3200" dirty="0">
                <a:solidFill>
                  <a:schemeClr val="tx1"/>
                </a:solidFill>
                <a:ea typeface="Courier" charset="0"/>
                <a:cs typeface="Courier" charset="0"/>
              </a:rPr>
              <a:t> </a:t>
            </a:r>
            <a:r>
              <a:rPr lang="en-US" sz="3200" b="1" dirty="0">
                <a:solidFill>
                  <a:srgbClr val="0000FF"/>
                </a:solidFill>
                <a:ea typeface="Courier" charset="0"/>
                <a:cs typeface="Courier" charset="0"/>
              </a:rPr>
              <a:t>=</a:t>
            </a:r>
            <a:r>
              <a:rPr lang="en-US" sz="3200" dirty="0">
                <a:solidFill>
                  <a:schemeClr val="tx1"/>
                </a:solidFill>
                <a:ea typeface="Courier" charset="0"/>
                <a:cs typeface="Courier" charset="0"/>
              </a:rPr>
              <a:t> </a:t>
            </a:r>
            <a:r>
              <a:rPr lang="en-US" sz="3200" b="1" dirty="0">
                <a:solidFill>
                  <a:srgbClr val="0000FF"/>
                </a:solidFill>
                <a:ea typeface="Courier" charset="0"/>
                <a:cs typeface="Courier" charset="0"/>
              </a:rPr>
              <a:t>new</a:t>
            </a:r>
            <a:r>
              <a:rPr lang="en-US" sz="3200" dirty="0">
                <a:solidFill>
                  <a:schemeClr val="tx1"/>
                </a:solidFill>
                <a:ea typeface="Courier" charset="0"/>
                <a:cs typeface="Courier" charset="0"/>
              </a:rPr>
              <a:t> </a:t>
            </a:r>
            <a:r>
              <a:rPr lang="en-US" sz="3200" u="sng" dirty="0">
                <a:solidFill>
                  <a:schemeClr val="tx1"/>
                </a:solidFill>
                <a:ea typeface="Courier" charset="0"/>
                <a:cs typeface="Courier" charset="0"/>
              </a:rPr>
              <a:t>Date</a:t>
            </a:r>
            <a:r>
              <a:rPr lang="en-US" sz="3200" dirty="0">
                <a:solidFill>
                  <a:schemeClr val="tx1"/>
                </a:solidFill>
                <a:ea typeface="Courier" charset="0"/>
                <a:cs typeface="Courier" charset="0"/>
              </a:rPr>
              <a:t>(</a:t>
            </a:r>
            <a:r>
              <a:rPr lang="en-US" sz="3200" dirty="0">
                <a:solidFill>
                  <a:srgbClr val="105A00"/>
                </a:solidFill>
                <a:ea typeface="Courier" charset="0"/>
                <a:cs typeface="Courier" charset="0"/>
              </a:rPr>
              <a:t>'08/12/2000 14:00'</a:t>
            </a:r>
            <a:r>
              <a:rPr lang="en-US" sz="3200" dirty="0">
                <a:solidFill>
                  <a:schemeClr val="tx1"/>
                </a:solidFill>
                <a:ea typeface="Courier" charset="0"/>
                <a:cs typeface="Courier" charset="0"/>
              </a:rPr>
              <a:t>);</a:t>
            </a:r>
          </a:p>
          <a:p>
            <a:pPr>
              <a:lnSpc>
                <a:spcPts val="2520"/>
              </a:lnSpc>
            </a:pPr>
            <a:endParaRPr lang="en-US" sz="3200" dirty="0">
              <a:solidFill>
                <a:schemeClr val="tx1"/>
              </a:solidFill>
              <a:ea typeface="Courier" charset="0"/>
              <a:cs typeface="Courier" charset="0"/>
            </a:endParaRPr>
          </a:p>
          <a:p>
            <a:pPr>
              <a:lnSpc>
                <a:spcPts val="2520"/>
              </a:lnSpc>
            </a:pPr>
            <a:endParaRPr lang="en-US" sz="3200" dirty="0">
              <a:solidFill>
                <a:srgbClr val="2D3962"/>
              </a:solidFill>
              <a:ea typeface="Courier" charset="0"/>
              <a:cs typeface="Courier" charset="0"/>
            </a:endParaRPr>
          </a:p>
          <a:p>
            <a:pPr>
              <a:lnSpc>
                <a:spcPts val="2520"/>
              </a:lnSpc>
            </a:pPr>
            <a:r>
              <a:rPr lang="en-US" sz="3200" dirty="0">
                <a:solidFill>
                  <a:srgbClr val="287185"/>
                </a:solidFill>
                <a:ea typeface="Courier" charset="0"/>
                <a:cs typeface="Courier" charset="0"/>
              </a:rPr>
              <a:t>console</a:t>
            </a:r>
            <a:r>
              <a:rPr lang="en-US" sz="3200" dirty="0">
                <a:solidFill>
                  <a:schemeClr val="tx1"/>
                </a:solidFill>
                <a:ea typeface="Courier" charset="0"/>
                <a:cs typeface="Courier" charset="0"/>
              </a:rPr>
              <a:t>.</a:t>
            </a:r>
            <a:r>
              <a:rPr lang="en-US" sz="3200" b="1" dirty="0">
                <a:solidFill>
                  <a:srgbClr val="2D3962"/>
                </a:solidFill>
                <a:ea typeface="Courier" charset="0"/>
                <a:cs typeface="Courier" charset="0"/>
              </a:rPr>
              <a:t>log</a:t>
            </a:r>
            <a:r>
              <a:rPr lang="en-US" sz="3200" dirty="0">
                <a:solidFill>
                  <a:schemeClr val="tx1"/>
                </a:solidFill>
                <a:ea typeface="Courier" charset="0"/>
                <a:cs typeface="Courier" charset="0"/>
              </a:rPr>
              <a:t>( </a:t>
            </a:r>
            <a:r>
              <a:rPr lang="en-US" sz="3200" dirty="0" err="1">
                <a:solidFill>
                  <a:srgbClr val="287185"/>
                </a:solidFill>
                <a:ea typeface="Courier" charset="0"/>
                <a:cs typeface="Courier" charset="0"/>
              </a:rPr>
              <a:t>then</a:t>
            </a:r>
            <a:r>
              <a:rPr lang="en-US" sz="3200" dirty="0" err="1">
                <a:solidFill>
                  <a:schemeClr val="tx1"/>
                </a:solidFill>
                <a:ea typeface="Courier" charset="0"/>
                <a:cs typeface="Courier" charset="0"/>
              </a:rPr>
              <a:t>.</a:t>
            </a:r>
            <a:r>
              <a:rPr lang="en-US" sz="3200" b="1" dirty="0" err="1">
                <a:solidFill>
                  <a:srgbClr val="2D3962"/>
                </a:solidFill>
                <a:ea typeface="Courier" charset="0"/>
                <a:cs typeface="Courier" charset="0"/>
              </a:rPr>
              <a:t>toString</a:t>
            </a:r>
            <a:r>
              <a:rPr lang="en-US" sz="3200" dirty="0">
                <a:solidFill>
                  <a:schemeClr val="tx1"/>
                </a:solidFill>
                <a:ea typeface="Courier" charset="0"/>
                <a:cs typeface="Courier" charset="0"/>
              </a:rPr>
              <a:t>() );</a:t>
            </a:r>
          </a:p>
          <a:p>
            <a:pPr>
              <a:lnSpc>
                <a:spcPts val="2520"/>
              </a:lnSpc>
            </a:pPr>
            <a:r>
              <a:rPr lang="en-US" sz="3200" dirty="0">
                <a:solidFill>
                  <a:schemeClr val="tx1"/>
                </a:solidFill>
                <a:ea typeface="Courier" charset="0"/>
                <a:cs typeface="Courier" charset="0"/>
              </a:rPr>
              <a:t>  </a:t>
            </a:r>
            <a:r>
              <a:rPr lang="en-US" sz="3200" i="1" dirty="0">
                <a:solidFill>
                  <a:srgbClr val="767676"/>
                </a:solidFill>
                <a:ea typeface="Courier" charset="0"/>
                <a:cs typeface="Courier" charset="0"/>
              </a:rPr>
              <a:t>// Sat Aug 12 2000 14:00:00 GMT-0400 (EDT)</a:t>
            </a:r>
          </a:p>
          <a:p>
            <a:pPr>
              <a:lnSpc>
                <a:spcPts val="2520"/>
              </a:lnSpc>
            </a:pPr>
            <a:endParaRPr lang="en-US" sz="3200" i="1" dirty="0">
              <a:solidFill>
                <a:srgbClr val="767676"/>
              </a:solidFill>
              <a:ea typeface="Courier" charset="0"/>
              <a:cs typeface="Courier" charset="0"/>
            </a:endParaRPr>
          </a:p>
          <a:p>
            <a:pPr>
              <a:lnSpc>
                <a:spcPts val="2520"/>
              </a:lnSpc>
            </a:pPr>
            <a:r>
              <a:rPr lang="en-US" sz="3200" dirty="0">
                <a:solidFill>
                  <a:srgbClr val="287185"/>
                </a:solidFill>
                <a:ea typeface="Courier" charset="0"/>
                <a:cs typeface="Courier" charset="0"/>
              </a:rPr>
              <a:t>console</a:t>
            </a:r>
            <a:r>
              <a:rPr lang="en-US" sz="3200" dirty="0">
                <a:solidFill>
                  <a:schemeClr val="tx1"/>
                </a:solidFill>
                <a:ea typeface="Courier" charset="0"/>
                <a:cs typeface="Courier" charset="0"/>
              </a:rPr>
              <a:t>.</a:t>
            </a:r>
            <a:r>
              <a:rPr lang="en-US" sz="3200" b="1" dirty="0">
                <a:solidFill>
                  <a:srgbClr val="2D3962"/>
                </a:solidFill>
                <a:ea typeface="Courier" charset="0"/>
                <a:cs typeface="Courier" charset="0"/>
              </a:rPr>
              <a:t>log</a:t>
            </a:r>
            <a:r>
              <a:rPr lang="en-US" sz="3200" dirty="0">
                <a:solidFill>
                  <a:schemeClr val="tx1"/>
                </a:solidFill>
                <a:ea typeface="Courier" charset="0"/>
                <a:cs typeface="Courier" charset="0"/>
              </a:rPr>
              <a:t>( </a:t>
            </a:r>
            <a:r>
              <a:rPr lang="en-US" sz="3200" dirty="0" err="1">
                <a:solidFill>
                  <a:srgbClr val="287185"/>
                </a:solidFill>
                <a:ea typeface="Courier" charset="0"/>
                <a:cs typeface="Courier" charset="0"/>
              </a:rPr>
              <a:t>then</a:t>
            </a:r>
            <a:r>
              <a:rPr lang="en-US" sz="3200" dirty="0" err="1">
                <a:solidFill>
                  <a:schemeClr val="tx1"/>
                </a:solidFill>
                <a:ea typeface="Courier" charset="0"/>
                <a:cs typeface="Courier" charset="0"/>
              </a:rPr>
              <a:t>.</a:t>
            </a:r>
            <a:r>
              <a:rPr lang="en-US" sz="3200" b="1" dirty="0" err="1">
                <a:solidFill>
                  <a:srgbClr val="2D3962"/>
                </a:solidFill>
                <a:ea typeface="Courier" charset="0"/>
                <a:cs typeface="Courier" charset="0"/>
              </a:rPr>
              <a:t>getMonth</a:t>
            </a:r>
            <a:r>
              <a:rPr lang="en-US" sz="3200" dirty="0">
                <a:solidFill>
                  <a:schemeClr val="tx1"/>
                </a:solidFill>
                <a:ea typeface="Courier" charset="0"/>
                <a:cs typeface="Courier" charset="0"/>
              </a:rPr>
              <a:t>() ); </a:t>
            </a:r>
            <a:r>
              <a:rPr lang="en-US" sz="3200" i="1" dirty="0">
                <a:solidFill>
                  <a:srgbClr val="767676"/>
                </a:solidFill>
                <a:ea typeface="Courier" charset="0"/>
                <a:cs typeface="Courier" charset="0"/>
              </a:rPr>
              <a:t>// </a:t>
            </a:r>
            <a:r>
              <a:rPr lang="en-US" sz="3200" b="1" i="1" dirty="0">
                <a:solidFill>
                  <a:srgbClr val="D90B00"/>
                </a:solidFill>
                <a:ea typeface="Courier" charset="0"/>
                <a:cs typeface="Courier" charset="0"/>
              </a:rPr>
              <a:t>7</a:t>
            </a:r>
            <a:r>
              <a:rPr lang="en-US" sz="3200" i="1" dirty="0">
                <a:solidFill>
                  <a:srgbClr val="767676"/>
                </a:solidFill>
                <a:ea typeface="Courier" charset="0"/>
                <a:cs typeface="Courier" charset="0"/>
              </a:rPr>
              <a:t> !!!!</a:t>
            </a:r>
            <a:endParaRPr lang="en-US" sz="3200" dirty="0">
              <a:solidFill>
                <a:schemeClr val="tx1"/>
              </a:solidFill>
              <a:ea typeface="Courier" charset="0"/>
              <a:cs typeface="Courier" charset="0"/>
            </a:endParaRPr>
          </a:p>
          <a:p>
            <a:pPr>
              <a:lnSpc>
                <a:spcPts val="2520"/>
              </a:lnSpc>
              <a:spcBef>
                <a:spcPts val="900"/>
              </a:spcBef>
            </a:pPr>
            <a:endParaRPr lang="en-US" sz="3600" dirty="0">
              <a:ea typeface="Courier" charset="0"/>
              <a:cs typeface="Courier" charset="0"/>
            </a:endParaRPr>
          </a:p>
        </p:txBody>
      </p:sp>
    </p:spTree>
    <p:extLst>
      <p:ext uri="{BB962C8B-B14F-4D97-AF65-F5344CB8AC3E}">
        <p14:creationId xmlns:p14="http://schemas.microsoft.com/office/powerpoint/2010/main" val="2506179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6257" name="Rectangle 1"/>
          <p:cNvSpPr>
            <a:spLocks noGrp="1" noChangeArrowheads="1"/>
          </p:cNvSpPr>
          <p:nvPr>
            <p:ph type="title"/>
          </p:nvPr>
        </p:nvSpPr>
        <p:spPr>
          <a:ln/>
        </p:spPr>
        <p:txBody>
          <a:bodyPr/>
          <a:lstStyle/>
          <a:p>
            <a:r>
              <a:rPr lang="en-US"/>
              <a:t>Regular Expressions</a:t>
            </a:r>
          </a:p>
        </p:txBody>
      </p:sp>
      <p:sp>
        <p:nvSpPr>
          <p:cNvPr id="96258" name="Rectangle 2"/>
          <p:cNvSpPr>
            <a:spLocks noGrp="1" noChangeArrowheads="1"/>
          </p:cNvSpPr>
          <p:nvPr>
            <p:ph type="body" idx="1"/>
          </p:nvPr>
        </p:nvSpPr>
        <p:spPr>
          <a:ln/>
        </p:spPr>
        <p:txBody>
          <a:bodyPr>
            <a:normAutofit/>
          </a:bodyPr>
          <a:lstStyle/>
          <a:p>
            <a:r>
              <a:rPr lang="en-US" sz="3600" dirty="0"/>
              <a:t>A powerful text searching system</a:t>
            </a:r>
          </a:p>
          <a:p>
            <a:r>
              <a:rPr lang="en-US" sz="3600" dirty="0"/>
              <a:t>Variants available in many languages</a:t>
            </a:r>
          </a:p>
          <a:p>
            <a:r>
              <a:rPr lang="en-US" sz="3600" dirty="0"/>
              <a:t>JavaScript’s is part of the language syntax</a:t>
            </a:r>
          </a:p>
        </p:txBody>
      </p:sp>
    </p:spTree>
    <p:extLst>
      <p:ext uri="{BB962C8B-B14F-4D97-AF65-F5344CB8AC3E}">
        <p14:creationId xmlns:p14="http://schemas.microsoft.com/office/powerpoint/2010/main" val="21351781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1"/>
          <p:cNvSpPr>
            <a:spLocks noGrp="1" noChangeArrowheads="1"/>
          </p:cNvSpPr>
          <p:nvPr>
            <p:ph type="title"/>
          </p:nvPr>
        </p:nvSpPr>
        <p:spPr>
          <a:ln/>
        </p:spPr>
        <p:txBody>
          <a:bodyPr/>
          <a:lstStyle/>
          <a:p>
            <a:r>
              <a:rPr lang="en-US"/>
              <a:t>Creating a RegExp</a:t>
            </a:r>
          </a:p>
        </p:txBody>
      </p:sp>
      <p:sp>
        <p:nvSpPr>
          <p:cNvPr id="97282" name="Rectangle 2"/>
          <p:cNvSpPr>
            <a:spLocks noGrp="1" noChangeArrowheads="1"/>
          </p:cNvSpPr>
          <p:nvPr>
            <p:ph type="body" idx="1"/>
          </p:nvPr>
        </p:nvSpPr>
        <p:spPr>
          <a:ln/>
        </p:spPr>
        <p:txBody>
          <a:bodyPr>
            <a:normAutofit/>
          </a:bodyPr>
          <a:lstStyle/>
          <a:p>
            <a:r>
              <a:rPr lang="en-US" sz="4000" dirty="0"/>
              <a:t>Object constructor</a:t>
            </a:r>
          </a:p>
          <a:p>
            <a:pPr marL="411480" lvl="1" indent="0">
              <a:buSzPct val="140000"/>
              <a:buNone/>
            </a:pPr>
            <a:r>
              <a:rPr lang="en-US" sz="3200" dirty="0">
                <a:solidFill>
                  <a:srgbClr val="0000FF"/>
                </a:solidFill>
                <a:latin typeface="Courier" charset="0"/>
                <a:ea typeface="Courier" charset="0"/>
                <a:cs typeface="Courier" charset="0"/>
                <a:sym typeface="Courier" charset="0"/>
              </a:rPr>
              <a:t>var</a:t>
            </a:r>
            <a:r>
              <a:rPr lang="en-US" sz="3200" dirty="0">
                <a:latin typeface="Courier" charset="0"/>
                <a:ea typeface="Courier" charset="0"/>
                <a:cs typeface="Courier" charset="0"/>
                <a:sym typeface="Courier" charset="0"/>
              </a:rPr>
              <a:t> </a:t>
            </a:r>
            <a:r>
              <a:rPr lang="en-US" sz="3200" dirty="0">
                <a:solidFill>
                  <a:srgbClr val="287185"/>
                </a:solidFill>
                <a:latin typeface="Courier" charset="0"/>
                <a:ea typeface="Courier" charset="0"/>
                <a:cs typeface="Courier" charset="0"/>
                <a:sym typeface="Courier" charset="0"/>
              </a:rPr>
              <a:t>re</a:t>
            </a:r>
            <a:r>
              <a:rPr lang="en-US" sz="3200" dirty="0">
                <a:latin typeface="Courier" charset="0"/>
                <a:ea typeface="Courier" charset="0"/>
                <a:cs typeface="Courier" charset="0"/>
                <a:sym typeface="Courier" charset="0"/>
              </a:rPr>
              <a:t> </a:t>
            </a:r>
            <a:r>
              <a:rPr lang="en-US" sz="3200" dirty="0">
                <a:solidFill>
                  <a:srgbClr val="0000FF"/>
                </a:solidFill>
                <a:latin typeface="Courier" charset="0"/>
                <a:ea typeface="Courier" charset="0"/>
                <a:cs typeface="Courier" charset="0"/>
                <a:sym typeface="Courier" charset="0"/>
              </a:rPr>
              <a:t>=</a:t>
            </a:r>
            <a:r>
              <a:rPr lang="en-US" sz="3200" dirty="0">
                <a:latin typeface="Courier" charset="0"/>
                <a:ea typeface="Courier" charset="0"/>
                <a:cs typeface="Courier" charset="0"/>
                <a:sym typeface="Courier" charset="0"/>
              </a:rPr>
              <a:t> </a:t>
            </a:r>
            <a:r>
              <a:rPr lang="en-US" sz="3200" dirty="0">
                <a:solidFill>
                  <a:srgbClr val="0000FF"/>
                </a:solidFill>
                <a:latin typeface="Courier" charset="0"/>
                <a:ea typeface="Courier" charset="0"/>
                <a:cs typeface="Courier" charset="0"/>
                <a:sym typeface="Courier" charset="0"/>
              </a:rPr>
              <a:t>new </a:t>
            </a:r>
            <a:r>
              <a:rPr lang="en-US" sz="3200" u="sng" dirty="0" err="1">
                <a:latin typeface="Courier" charset="0"/>
                <a:ea typeface="Courier" charset="0"/>
                <a:cs typeface="Courier" charset="0"/>
                <a:sym typeface="Courier" charset="0"/>
              </a:rPr>
              <a:t>RegExp</a:t>
            </a:r>
            <a:r>
              <a:rPr lang="en-US" sz="3200" dirty="0">
                <a:latin typeface="Courier" charset="0"/>
                <a:ea typeface="Courier" charset="0"/>
                <a:cs typeface="Courier" charset="0"/>
                <a:sym typeface="Courier" charset="0"/>
              </a:rPr>
              <a:t>(</a:t>
            </a:r>
            <a:r>
              <a:rPr lang="en-US" sz="3200" dirty="0">
                <a:solidFill>
                  <a:srgbClr val="105A00"/>
                </a:solidFill>
                <a:latin typeface="Courier" charset="0"/>
                <a:ea typeface="Courier" charset="0"/>
                <a:cs typeface="Courier" charset="0"/>
                <a:sym typeface="Courier" charset="0"/>
              </a:rPr>
              <a:t>'hello'</a:t>
            </a:r>
            <a:r>
              <a:rPr lang="en-US" sz="3200" dirty="0">
                <a:latin typeface="Courier" charset="0"/>
                <a:ea typeface="Courier" charset="0"/>
                <a:cs typeface="Courier" charset="0"/>
                <a:sym typeface="Courier" charset="0"/>
              </a:rPr>
              <a:t>);</a:t>
            </a:r>
            <a:endParaRPr lang="en-US" sz="3200" dirty="0">
              <a:latin typeface="Monaco" charset="0"/>
              <a:sym typeface="Monaco" charset="0"/>
            </a:endParaRPr>
          </a:p>
          <a:p>
            <a:r>
              <a:rPr lang="en-US" sz="4000" dirty="0"/>
              <a:t>Regular expression literal</a:t>
            </a:r>
          </a:p>
          <a:p>
            <a:pPr marL="411480" lvl="1" indent="0">
              <a:buSzPct val="140000"/>
              <a:buNone/>
            </a:pPr>
            <a:r>
              <a:rPr lang="en-US" sz="4000" dirty="0" err="1">
                <a:solidFill>
                  <a:srgbClr val="0000FF"/>
                </a:solidFill>
                <a:latin typeface="Courier" charset="0"/>
                <a:ea typeface="Courier" charset="0"/>
                <a:cs typeface="Courier" charset="0"/>
                <a:sym typeface="Courier" charset="0"/>
              </a:rPr>
              <a:t>var</a:t>
            </a:r>
            <a:r>
              <a:rPr lang="en-US" sz="4000" dirty="0">
                <a:latin typeface="Courier" charset="0"/>
                <a:ea typeface="Courier" charset="0"/>
                <a:cs typeface="Courier" charset="0"/>
                <a:sym typeface="Courier" charset="0"/>
              </a:rPr>
              <a:t> </a:t>
            </a:r>
            <a:r>
              <a:rPr lang="en-US" sz="4000" dirty="0">
                <a:solidFill>
                  <a:srgbClr val="287185"/>
                </a:solidFill>
                <a:latin typeface="Courier" charset="0"/>
                <a:ea typeface="Courier" charset="0"/>
                <a:cs typeface="Courier" charset="0"/>
                <a:sym typeface="Courier" charset="0"/>
              </a:rPr>
              <a:t>re</a:t>
            </a:r>
            <a:r>
              <a:rPr lang="en-US" sz="4000" dirty="0">
                <a:latin typeface="Courier" charset="0"/>
                <a:ea typeface="Courier" charset="0"/>
                <a:cs typeface="Courier" charset="0"/>
                <a:sym typeface="Courier" charset="0"/>
              </a:rPr>
              <a:t> </a:t>
            </a:r>
            <a:r>
              <a:rPr lang="en-US" sz="4000" dirty="0">
                <a:solidFill>
                  <a:srgbClr val="0000FF"/>
                </a:solidFill>
                <a:latin typeface="Courier" charset="0"/>
                <a:ea typeface="Courier" charset="0"/>
                <a:cs typeface="Courier" charset="0"/>
                <a:sym typeface="Courier" charset="0"/>
              </a:rPr>
              <a:t>=</a:t>
            </a:r>
            <a:r>
              <a:rPr lang="en-US" sz="4000" dirty="0">
                <a:latin typeface="Courier" charset="0"/>
                <a:ea typeface="Courier" charset="0"/>
                <a:cs typeface="Courier" charset="0"/>
                <a:sym typeface="Courier" charset="0"/>
              </a:rPr>
              <a:t> </a:t>
            </a:r>
            <a:r>
              <a:rPr lang="en-US" sz="4000" dirty="0">
                <a:solidFill>
                  <a:srgbClr val="105A00"/>
                </a:solidFill>
                <a:latin typeface="Courier" charset="0"/>
                <a:ea typeface="Courier" charset="0"/>
                <a:cs typeface="Courier" charset="0"/>
                <a:sym typeface="Courier" charset="0"/>
              </a:rPr>
              <a:t>/hello/</a:t>
            </a:r>
            <a:r>
              <a:rPr lang="en-US" sz="4000" dirty="0">
                <a:latin typeface="Courier" charset="0"/>
                <a:ea typeface="Courier" charset="0"/>
                <a:cs typeface="Courier" charset="0"/>
                <a:sym typeface="Courier" charset="0"/>
              </a:rPr>
              <a:t>;</a:t>
            </a:r>
            <a:endParaRPr lang="en-US" sz="4000" dirty="0">
              <a:latin typeface="Courier" charset="0"/>
              <a:sym typeface="Courier" charset="0"/>
            </a:endParaRPr>
          </a:p>
        </p:txBody>
      </p:sp>
    </p:spTree>
    <p:extLst>
      <p:ext uri="{BB962C8B-B14F-4D97-AF65-F5344CB8AC3E}">
        <p14:creationId xmlns:p14="http://schemas.microsoft.com/office/powerpoint/2010/main" val="8379036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1"/>
          <p:cNvSpPr>
            <a:spLocks noGrp="1" noChangeArrowheads="1"/>
          </p:cNvSpPr>
          <p:nvPr>
            <p:ph type="title"/>
          </p:nvPr>
        </p:nvSpPr>
        <p:spPr>
          <a:ln/>
        </p:spPr>
        <p:txBody>
          <a:bodyPr/>
          <a:lstStyle/>
          <a:p>
            <a:r>
              <a:rPr lang="en-US"/>
              <a:t>Using a RegExp</a:t>
            </a:r>
          </a:p>
        </p:txBody>
      </p:sp>
      <p:sp>
        <p:nvSpPr>
          <p:cNvPr id="98306" name="Rectangle 2"/>
          <p:cNvSpPr>
            <a:spLocks noGrp="1" noChangeArrowheads="1"/>
          </p:cNvSpPr>
          <p:nvPr>
            <p:ph type="body" idx="1"/>
          </p:nvPr>
        </p:nvSpPr>
        <p:spPr>
          <a:ln/>
        </p:spPr>
        <p:txBody>
          <a:bodyPr>
            <a:normAutofit/>
          </a:bodyPr>
          <a:lstStyle/>
          <a:p>
            <a:pPr marL="114300" indent="0">
              <a:lnSpc>
                <a:spcPts val="2520"/>
              </a:lnSpc>
              <a:buNone/>
            </a:pPr>
            <a:r>
              <a:rPr lang="en-US" sz="4000" dirty="0" err="1">
                <a:solidFill>
                  <a:srgbClr val="0000FF"/>
                </a:solidFill>
              </a:rPr>
              <a:t>var</a:t>
            </a:r>
            <a:r>
              <a:rPr lang="en-US" sz="4000" dirty="0"/>
              <a:t> </a:t>
            </a:r>
            <a:r>
              <a:rPr lang="en-US" sz="4000" dirty="0">
                <a:solidFill>
                  <a:srgbClr val="287185"/>
                </a:solidFill>
              </a:rPr>
              <a:t>text</a:t>
            </a:r>
            <a:r>
              <a:rPr lang="en-US" sz="4000" dirty="0"/>
              <a:t> </a:t>
            </a:r>
            <a:r>
              <a:rPr lang="en-US" sz="4000" dirty="0">
                <a:solidFill>
                  <a:srgbClr val="0000FF"/>
                </a:solidFill>
              </a:rPr>
              <a:t>=</a:t>
            </a:r>
            <a:r>
              <a:rPr lang="en-US" sz="4000" dirty="0"/>
              <a:t> </a:t>
            </a:r>
            <a:r>
              <a:rPr lang="en-US" sz="4000" dirty="0">
                <a:solidFill>
                  <a:srgbClr val="105A00"/>
                </a:solidFill>
              </a:rPr>
              <a:t>'The quick brown fox'</a:t>
            </a:r>
            <a:r>
              <a:rPr lang="en-US" sz="4000" dirty="0"/>
              <a:t>;</a:t>
            </a:r>
          </a:p>
          <a:p>
            <a:pPr marL="114300" indent="0">
              <a:lnSpc>
                <a:spcPts val="2520"/>
              </a:lnSpc>
              <a:buNone/>
            </a:pPr>
            <a:endParaRPr lang="en-US" sz="4000" dirty="0"/>
          </a:p>
          <a:p>
            <a:pPr marL="114300" indent="0">
              <a:lnSpc>
                <a:spcPts val="2520"/>
              </a:lnSpc>
              <a:buNone/>
            </a:pPr>
            <a:r>
              <a:rPr lang="en-US" sz="4000" dirty="0" err="1">
                <a:solidFill>
                  <a:srgbClr val="0000FF"/>
                </a:solidFill>
                <a:ea typeface="Courier" charset="0"/>
                <a:cs typeface="Courier" charset="0"/>
              </a:rPr>
              <a:t>var</a:t>
            </a:r>
            <a:r>
              <a:rPr lang="en-US" sz="4000" dirty="0">
                <a:ea typeface="Courier" charset="0"/>
                <a:cs typeface="Courier" charset="0"/>
              </a:rPr>
              <a:t> </a:t>
            </a:r>
            <a:r>
              <a:rPr lang="en-US" sz="4000" dirty="0">
                <a:solidFill>
                  <a:srgbClr val="287185"/>
                </a:solidFill>
                <a:ea typeface="Courier" charset="0"/>
                <a:cs typeface="Courier" charset="0"/>
              </a:rPr>
              <a:t>re</a:t>
            </a:r>
            <a:r>
              <a:rPr lang="en-US" sz="4000" dirty="0">
                <a:ea typeface="Courier" charset="0"/>
                <a:cs typeface="Courier" charset="0"/>
              </a:rPr>
              <a:t> </a:t>
            </a:r>
            <a:r>
              <a:rPr lang="en-US" sz="4000" dirty="0">
                <a:solidFill>
                  <a:srgbClr val="0000FF"/>
                </a:solidFill>
                <a:ea typeface="Courier" charset="0"/>
                <a:cs typeface="Courier" charset="0"/>
              </a:rPr>
              <a:t>=</a:t>
            </a:r>
            <a:r>
              <a:rPr lang="en-US" sz="4000" dirty="0">
                <a:ea typeface="Courier" charset="0"/>
                <a:cs typeface="Courier" charset="0"/>
              </a:rPr>
              <a:t> </a:t>
            </a:r>
            <a:r>
              <a:rPr lang="en-US" sz="4000" dirty="0">
                <a:solidFill>
                  <a:srgbClr val="0000FF"/>
                </a:solidFill>
                <a:ea typeface="Courier" charset="0"/>
                <a:cs typeface="Courier" charset="0"/>
              </a:rPr>
              <a:t>new</a:t>
            </a:r>
            <a:r>
              <a:rPr lang="en-US" sz="4000" dirty="0">
                <a:ea typeface="Courier" charset="0"/>
                <a:cs typeface="Courier" charset="0"/>
              </a:rPr>
              <a:t> </a:t>
            </a:r>
            <a:r>
              <a:rPr lang="en-US" sz="4000" u="sng" dirty="0" err="1">
                <a:ea typeface="Courier" charset="0"/>
                <a:cs typeface="Courier" charset="0"/>
              </a:rPr>
              <a:t>RegExp</a:t>
            </a:r>
            <a:r>
              <a:rPr lang="en-US" sz="4000" dirty="0">
                <a:ea typeface="Courier" charset="0"/>
                <a:cs typeface="Courier" charset="0"/>
              </a:rPr>
              <a:t>(</a:t>
            </a:r>
            <a:r>
              <a:rPr lang="en-US" sz="4000" dirty="0">
                <a:solidFill>
                  <a:srgbClr val="105A00"/>
                </a:solidFill>
                <a:ea typeface="Courier" charset="0"/>
                <a:cs typeface="Courier" charset="0"/>
              </a:rPr>
              <a:t>'quick'</a:t>
            </a:r>
            <a:r>
              <a:rPr lang="en-US" sz="4000" dirty="0">
                <a:ea typeface="Courier" charset="0"/>
                <a:cs typeface="Courier" charset="0"/>
              </a:rPr>
              <a:t>);</a:t>
            </a:r>
            <a:endParaRPr lang="en-US" sz="4000" dirty="0"/>
          </a:p>
          <a:p>
            <a:pPr marL="114300" indent="0">
              <a:lnSpc>
                <a:spcPts val="2520"/>
              </a:lnSpc>
              <a:buNone/>
            </a:pPr>
            <a:r>
              <a:rPr lang="en-US" sz="4000" dirty="0">
                <a:solidFill>
                  <a:srgbClr val="287185"/>
                </a:solidFill>
                <a:ea typeface="Courier" charset="0"/>
                <a:cs typeface="Courier" charset="0"/>
              </a:rPr>
              <a:t>console</a:t>
            </a:r>
            <a:r>
              <a:rPr lang="en-US" sz="4000" dirty="0">
                <a:ea typeface="Courier" charset="0"/>
                <a:cs typeface="Courier" charset="0"/>
              </a:rPr>
              <a:t>.</a:t>
            </a:r>
            <a:r>
              <a:rPr lang="en-US" sz="4000" dirty="0">
                <a:solidFill>
                  <a:srgbClr val="2D3962"/>
                </a:solidFill>
                <a:ea typeface="Courier" charset="0"/>
                <a:cs typeface="Courier" charset="0"/>
              </a:rPr>
              <a:t>log</a:t>
            </a:r>
            <a:r>
              <a:rPr lang="en-US" sz="4000" dirty="0">
                <a:ea typeface="Courier" charset="0"/>
                <a:cs typeface="Courier" charset="0"/>
              </a:rPr>
              <a:t>( </a:t>
            </a:r>
            <a:r>
              <a:rPr lang="en-US" sz="4000" dirty="0" err="1">
                <a:solidFill>
                  <a:srgbClr val="287185"/>
                </a:solidFill>
                <a:ea typeface="Courier" charset="0"/>
                <a:cs typeface="Courier" charset="0"/>
              </a:rPr>
              <a:t>re</a:t>
            </a:r>
            <a:r>
              <a:rPr lang="en-US" sz="4000" dirty="0" err="1">
                <a:ea typeface="Courier" charset="0"/>
                <a:cs typeface="Courier" charset="0"/>
              </a:rPr>
              <a:t>.</a:t>
            </a:r>
            <a:r>
              <a:rPr lang="en-US" sz="4000" dirty="0" err="1">
                <a:solidFill>
                  <a:srgbClr val="2D3962"/>
                </a:solidFill>
                <a:ea typeface="Courier" charset="0"/>
                <a:cs typeface="Courier" charset="0"/>
              </a:rPr>
              <a:t>test</a:t>
            </a:r>
            <a:r>
              <a:rPr lang="en-US" sz="4000" dirty="0">
                <a:ea typeface="Courier" charset="0"/>
                <a:cs typeface="Courier" charset="0"/>
              </a:rPr>
              <a:t>(</a:t>
            </a:r>
            <a:r>
              <a:rPr lang="en-US" sz="4000" dirty="0">
                <a:solidFill>
                  <a:srgbClr val="287185"/>
                </a:solidFill>
                <a:ea typeface="Courier" charset="0"/>
                <a:cs typeface="Courier" charset="0"/>
              </a:rPr>
              <a:t>text</a:t>
            </a:r>
            <a:r>
              <a:rPr lang="en-US" sz="4000" dirty="0">
                <a:ea typeface="Courier" charset="0"/>
                <a:cs typeface="Courier" charset="0"/>
              </a:rPr>
              <a:t>) ); </a:t>
            </a:r>
            <a:r>
              <a:rPr lang="en-US" sz="4000" dirty="0">
                <a:solidFill>
                  <a:srgbClr val="767676"/>
                </a:solidFill>
                <a:ea typeface="Courier" charset="0"/>
                <a:cs typeface="Courier" charset="0"/>
              </a:rPr>
              <a:t>// true</a:t>
            </a:r>
            <a:endParaRPr lang="en-US" sz="4000" dirty="0">
              <a:solidFill>
                <a:srgbClr val="767676"/>
              </a:solidFill>
            </a:endParaRPr>
          </a:p>
          <a:p>
            <a:pPr marL="114300" indent="0">
              <a:lnSpc>
                <a:spcPts val="2520"/>
              </a:lnSpc>
              <a:buNone/>
            </a:pPr>
            <a:endParaRPr lang="en-US" sz="4000" dirty="0"/>
          </a:p>
          <a:p>
            <a:pPr marL="114300" indent="0">
              <a:lnSpc>
                <a:spcPts val="2520"/>
              </a:lnSpc>
              <a:buNone/>
            </a:pPr>
            <a:r>
              <a:rPr lang="en-US" sz="4000" dirty="0">
                <a:solidFill>
                  <a:srgbClr val="287185"/>
                </a:solidFill>
                <a:ea typeface="Courier" charset="0"/>
                <a:cs typeface="Courier" charset="0"/>
              </a:rPr>
              <a:t>console</a:t>
            </a:r>
            <a:r>
              <a:rPr lang="en-US" sz="4000" dirty="0">
                <a:ea typeface="Courier" charset="0"/>
                <a:cs typeface="Courier" charset="0"/>
              </a:rPr>
              <a:t>.</a:t>
            </a:r>
            <a:r>
              <a:rPr lang="en-US" sz="4000" dirty="0">
                <a:solidFill>
                  <a:srgbClr val="2D3962"/>
                </a:solidFill>
                <a:ea typeface="Courier" charset="0"/>
                <a:cs typeface="Courier" charset="0"/>
              </a:rPr>
              <a:t>log</a:t>
            </a:r>
            <a:r>
              <a:rPr lang="en-US" sz="4000" dirty="0">
                <a:ea typeface="Courier" charset="0"/>
                <a:cs typeface="Courier" charset="0"/>
              </a:rPr>
              <a:t>( </a:t>
            </a:r>
            <a:r>
              <a:rPr lang="en-US" sz="4000" dirty="0">
                <a:solidFill>
                  <a:srgbClr val="105A00"/>
                </a:solidFill>
                <a:ea typeface="Courier" charset="0"/>
                <a:cs typeface="Courier" charset="0"/>
              </a:rPr>
              <a:t>/brown/</a:t>
            </a:r>
            <a:r>
              <a:rPr lang="en-US" sz="4000" dirty="0">
                <a:ea typeface="Courier" charset="0"/>
                <a:cs typeface="Courier" charset="0"/>
              </a:rPr>
              <a:t>.</a:t>
            </a:r>
            <a:r>
              <a:rPr lang="en-US" sz="4000" dirty="0">
                <a:solidFill>
                  <a:srgbClr val="2D3962"/>
                </a:solidFill>
                <a:ea typeface="Courier" charset="0"/>
                <a:cs typeface="Courier" charset="0"/>
              </a:rPr>
              <a:t>test</a:t>
            </a:r>
            <a:r>
              <a:rPr lang="en-US" sz="4000" dirty="0">
                <a:ea typeface="Courier" charset="0"/>
                <a:cs typeface="Courier" charset="0"/>
              </a:rPr>
              <a:t>(</a:t>
            </a:r>
            <a:r>
              <a:rPr lang="en-US" sz="4000" dirty="0">
                <a:solidFill>
                  <a:srgbClr val="287185"/>
                </a:solidFill>
                <a:ea typeface="Courier" charset="0"/>
                <a:cs typeface="Courier" charset="0"/>
              </a:rPr>
              <a:t>text</a:t>
            </a:r>
            <a:r>
              <a:rPr lang="en-US" sz="4000" dirty="0">
                <a:ea typeface="Courier" charset="0"/>
                <a:cs typeface="Courier" charset="0"/>
              </a:rPr>
              <a:t>) ); </a:t>
            </a:r>
            <a:r>
              <a:rPr lang="en-US" sz="4000" dirty="0">
                <a:solidFill>
                  <a:srgbClr val="767676"/>
                </a:solidFill>
                <a:ea typeface="Courier" charset="0"/>
                <a:cs typeface="Courier" charset="0"/>
              </a:rPr>
              <a:t>// true</a:t>
            </a:r>
            <a:endParaRPr lang="en-US" sz="4000" dirty="0">
              <a:solidFill>
                <a:srgbClr val="767676"/>
              </a:solidFill>
            </a:endParaRPr>
          </a:p>
          <a:p>
            <a:pPr marL="114300" indent="0">
              <a:lnSpc>
                <a:spcPts val="2520"/>
              </a:lnSpc>
              <a:buNone/>
            </a:pPr>
            <a:r>
              <a:rPr lang="en-US" sz="4000" dirty="0">
                <a:solidFill>
                  <a:srgbClr val="287185"/>
                </a:solidFill>
                <a:ea typeface="Courier" charset="0"/>
                <a:cs typeface="Courier" charset="0"/>
              </a:rPr>
              <a:t>console</a:t>
            </a:r>
            <a:r>
              <a:rPr lang="en-US" sz="4000" dirty="0">
                <a:ea typeface="Courier" charset="0"/>
                <a:cs typeface="Courier" charset="0"/>
              </a:rPr>
              <a:t>.</a:t>
            </a:r>
            <a:r>
              <a:rPr lang="en-US" sz="4000" dirty="0">
                <a:solidFill>
                  <a:srgbClr val="2D3962"/>
                </a:solidFill>
                <a:ea typeface="Courier" charset="0"/>
                <a:cs typeface="Courier" charset="0"/>
              </a:rPr>
              <a:t>log</a:t>
            </a:r>
            <a:r>
              <a:rPr lang="en-US" sz="4000" dirty="0">
                <a:ea typeface="Courier" charset="0"/>
                <a:cs typeface="Courier" charset="0"/>
              </a:rPr>
              <a:t>( </a:t>
            </a:r>
            <a:r>
              <a:rPr lang="en-US" sz="4000" dirty="0">
                <a:solidFill>
                  <a:srgbClr val="105A00"/>
                </a:solidFill>
                <a:ea typeface="Courier" charset="0"/>
                <a:cs typeface="Courier" charset="0"/>
              </a:rPr>
              <a:t>/red/</a:t>
            </a:r>
            <a:r>
              <a:rPr lang="en-US" sz="4000" dirty="0">
                <a:ea typeface="Courier" charset="0"/>
                <a:cs typeface="Courier" charset="0"/>
              </a:rPr>
              <a:t>.</a:t>
            </a:r>
            <a:r>
              <a:rPr lang="en-US" sz="4000" dirty="0">
                <a:solidFill>
                  <a:srgbClr val="2D3962"/>
                </a:solidFill>
                <a:ea typeface="Courier" charset="0"/>
                <a:cs typeface="Courier" charset="0"/>
              </a:rPr>
              <a:t>test</a:t>
            </a:r>
            <a:r>
              <a:rPr lang="en-US" sz="4000" dirty="0">
                <a:ea typeface="Courier" charset="0"/>
                <a:cs typeface="Courier" charset="0"/>
              </a:rPr>
              <a:t>(</a:t>
            </a:r>
            <a:r>
              <a:rPr lang="en-US" sz="4000" dirty="0">
                <a:solidFill>
                  <a:srgbClr val="287185"/>
                </a:solidFill>
                <a:ea typeface="Courier" charset="0"/>
                <a:cs typeface="Courier" charset="0"/>
              </a:rPr>
              <a:t>text</a:t>
            </a:r>
            <a:r>
              <a:rPr lang="en-US" sz="4000" dirty="0">
                <a:ea typeface="Courier" charset="0"/>
                <a:cs typeface="Courier" charset="0"/>
              </a:rPr>
              <a:t>) ); </a:t>
            </a:r>
            <a:r>
              <a:rPr lang="en-US" sz="4000" dirty="0">
                <a:solidFill>
                  <a:srgbClr val="767676"/>
                </a:solidFill>
                <a:ea typeface="Courier" charset="0"/>
                <a:cs typeface="Courier" charset="0"/>
              </a:rPr>
              <a:t>// false</a:t>
            </a:r>
            <a:endParaRPr lang="en-US" sz="4000" dirty="0"/>
          </a:p>
        </p:txBody>
      </p:sp>
    </p:spTree>
    <p:extLst>
      <p:ext uri="{BB962C8B-B14F-4D97-AF65-F5344CB8AC3E}">
        <p14:creationId xmlns:p14="http://schemas.microsoft.com/office/powerpoint/2010/main" val="96998440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1"/>
          <p:cNvSpPr>
            <a:spLocks noGrp="1" noChangeArrowheads="1"/>
          </p:cNvSpPr>
          <p:nvPr>
            <p:ph type="title"/>
          </p:nvPr>
        </p:nvSpPr>
        <p:spPr>
          <a:ln/>
        </p:spPr>
        <p:txBody>
          <a:bodyPr/>
          <a:lstStyle/>
          <a:p>
            <a:r>
              <a:rPr lang="en-US"/>
              <a:t>Character Classes</a:t>
            </a:r>
          </a:p>
        </p:txBody>
      </p:sp>
      <p:sp>
        <p:nvSpPr>
          <p:cNvPr id="100354" name="Rectangle 2"/>
          <p:cNvSpPr>
            <a:spLocks noGrp="1" noChangeArrowheads="1"/>
          </p:cNvSpPr>
          <p:nvPr>
            <p:ph type="body" idx="1"/>
          </p:nvPr>
        </p:nvSpPr>
        <p:spPr>
          <a:ln/>
        </p:spPr>
        <p:txBody>
          <a:bodyPr>
            <a:normAutofit/>
          </a:bodyPr>
          <a:lstStyle/>
          <a:p>
            <a:r>
              <a:rPr lang="en-US" sz="3600" dirty="0">
                <a:solidFill>
                  <a:srgbClr val="105A00"/>
                </a:solidFill>
              </a:rPr>
              <a:t>/</a:t>
            </a:r>
            <a:r>
              <a:rPr lang="en-US" sz="3600" dirty="0" err="1">
                <a:solidFill>
                  <a:srgbClr val="105A00"/>
                </a:solidFill>
              </a:rPr>
              <a:t>t.p</a:t>
            </a:r>
            <a:r>
              <a:rPr lang="en-US" sz="3600" dirty="0">
                <a:solidFill>
                  <a:srgbClr val="105A00"/>
                </a:solidFill>
              </a:rPr>
              <a:t>/</a:t>
            </a:r>
            <a:r>
              <a:rPr lang="en-US" sz="3600" dirty="0"/>
              <a:t> matches '</a:t>
            </a:r>
            <a:r>
              <a:rPr lang="en-US" sz="3600" dirty="0">
                <a:solidFill>
                  <a:srgbClr val="105A00"/>
                </a:solidFill>
              </a:rPr>
              <a:t>tap</a:t>
            </a:r>
            <a:r>
              <a:rPr lang="en-US" sz="3600" dirty="0"/>
              <a:t>' and '</a:t>
            </a:r>
            <a:r>
              <a:rPr lang="en-US" sz="3600" dirty="0">
                <a:solidFill>
                  <a:srgbClr val="105A00"/>
                </a:solidFill>
              </a:rPr>
              <a:t>tip</a:t>
            </a:r>
            <a:r>
              <a:rPr lang="en-US" sz="3600" dirty="0"/>
              <a:t>' and '</a:t>
            </a:r>
            <a:r>
              <a:rPr lang="en-US" sz="3600" dirty="0">
                <a:solidFill>
                  <a:srgbClr val="105A00"/>
                </a:solidFill>
              </a:rPr>
              <a:t>top</a:t>
            </a:r>
            <a:r>
              <a:rPr lang="en-US" sz="3600" dirty="0"/>
              <a:t>'</a:t>
            </a:r>
          </a:p>
          <a:p>
            <a:r>
              <a:rPr lang="en-US" sz="3600" dirty="0">
                <a:solidFill>
                  <a:srgbClr val="105A00"/>
                </a:solidFill>
              </a:rPr>
              <a:t>/t[</a:t>
            </a:r>
            <a:r>
              <a:rPr lang="en-US" sz="3600" dirty="0" err="1">
                <a:solidFill>
                  <a:srgbClr val="105A00"/>
                </a:solidFill>
              </a:rPr>
              <a:t>ai</a:t>
            </a:r>
            <a:r>
              <a:rPr lang="en-US" sz="3600" dirty="0">
                <a:solidFill>
                  <a:srgbClr val="105A00"/>
                </a:solidFill>
              </a:rPr>
              <a:t>]p/</a:t>
            </a:r>
            <a:r>
              <a:rPr lang="en-US" sz="3600" dirty="0"/>
              <a:t> matches '</a:t>
            </a:r>
            <a:r>
              <a:rPr lang="en-US" sz="3600" dirty="0">
                <a:solidFill>
                  <a:srgbClr val="105A00"/>
                </a:solidFill>
              </a:rPr>
              <a:t>tap</a:t>
            </a:r>
            <a:r>
              <a:rPr lang="en-US" sz="3600" dirty="0"/>
              <a:t>' and '</a:t>
            </a:r>
            <a:r>
              <a:rPr lang="en-US" sz="3600" dirty="0">
                <a:solidFill>
                  <a:srgbClr val="105A00"/>
                </a:solidFill>
              </a:rPr>
              <a:t>tip</a:t>
            </a:r>
            <a:r>
              <a:rPr lang="en-US" sz="3600" dirty="0"/>
              <a:t>', not '</a:t>
            </a:r>
            <a:r>
              <a:rPr lang="en-US" sz="3600" dirty="0">
                <a:solidFill>
                  <a:srgbClr val="105A00"/>
                </a:solidFill>
              </a:rPr>
              <a:t>top</a:t>
            </a:r>
            <a:r>
              <a:rPr lang="en-US" sz="3600" dirty="0"/>
              <a:t>'</a:t>
            </a:r>
          </a:p>
          <a:p>
            <a:r>
              <a:rPr lang="en-US" sz="3600" dirty="0">
                <a:solidFill>
                  <a:srgbClr val="105A00"/>
                </a:solidFill>
              </a:rPr>
              <a:t>/t[a-k]p/ </a:t>
            </a:r>
            <a:r>
              <a:rPr lang="en-US" sz="3600" dirty="0"/>
              <a:t>matches '</a:t>
            </a:r>
            <a:r>
              <a:rPr lang="en-US" sz="3600" dirty="0">
                <a:solidFill>
                  <a:srgbClr val="105A00"/>
                </a:solidFill>
              </a:rPr>
              <a:t>tap</a:t>
            </a:r>
            <a:r>
              <a:rPr lang="en-US" sz="3600" dirty="0"/>
              <a:t>' and '</a:t>
            </a:r>
            <a:r>
              <a:rPr lang="en-US" sz="3600" dirty="0">
                <a:solidFill>
                  <a:srgbClr val="105A00"/>
                </a:solidFill>
              </a:rPr>
              <a:t>tip</a:t>
            </a:r>
            <a:r>
              <a:rPr lang="en-US" sz="3600" dirty="0"/>
              <a:t>', not '</a:t>
            </a:r>
            <a:r>
              <a:rPr lang="en-US" sz="3600" dirty="0">
                <a:solidFill>
                  <a:srgbClr val="105A00"/>
                </a:solidFill>
              </a:rPr>
              <a:t>top</a:t>
            </a:r>
            <a:r>
              <a:rPr lang="en-US" sz="3600" dirty="0"/>
              <a:t>'</a:t>
            </a:r>
          </a:p>
        </p:txBody>
      </p:sp>
    </p:spTree>
    <p:extLst>
      <p:ext uri="{BB962C8B-B14F-4D97-AF65-F5344CB8AC3E}">
        <p14:creationId xmlns:p14="http://schemas.microsoft.com/office/powerpoint/2010/main" val="163485416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1"/>
          <p:cNvSpPr>
            <a:spLocks noGrp="1" noChangeArrowheads="1"/>
          </p:cNvSpPr>
          <p:nvPr>
            <p:ph type="title"/>
          </p:nvPr>
        </p:nvSpPr>
        <p:spPr>
          <a:ln/>
        </p:spPr>
        <p:txBody>
          <a:bodyPr/>
          <a:lstStyle/>
          <a:p>
            <a:r>
              <a:rPr lang="en-US"/>
              <a:t>Repetition</a:t>
            </a:r>
          </a:p>
        </p:txBody>
      </p:sp>
      <p:sp>
        <p:nvSpPr>
          <p:cNvPr id="101378" name="Rectangle 2"/>
          <p:cNvSpPr>
            <a:spLocks noGrp="1" noChangeArrowheads="1"/>
          </p:cNvSpPr>
          <p:nvPr>
            <p:ph type="body" idx="1"/>
          </p:nvPr>
        </p:nvSpPr>
        <p:spPr>
          <a:ln/>
        </p:spPr>
        <p:txBody>
          <a:bodyPr>
            <a:normAutofit/>
          </a:bodyPr>
          <a:lstStyle/>
          <a:p>
            <a:r>
              <a:rPr lang="en-US" sz="3600" dirty="0">
                <a:solidFill>
                  <a:srgbClr val="105A00"/>
                </a:solidFill>
              </a:rPr>
              <a:t>/frog+/ </a:t>
            </a:r>
            <a:r>
              <a:rPr lang="en-US" sz="3600" dirty="0">
                <a:solidFill>
                  <a:schemeClr val="tx1"/>
                </a:solidFill>
              </a:rPr>
              <a:t>matches</a:t>
            </a:r>
            <a:r>
              <a:rPr lang="en-US" sz="3600" dirty="0">
                <a:solidFill>
                  <a:srgbClr val="105A00"/>
                </a:solidFill>
              </a:rPr>
              <a:t> 'frog'</a:t>
            </a:r>
            <a:r>
              <a:rPr lang="en-US" sz="3600" dirty="0">
                <a:solidFill>
                  <a:schemeClr val="tx1"/>
                </a:solidFill>
              </a:rPr>
              <a:t>,</a:t>
            </a:r>
            <a:r>
              <a:rPr lang="en-US" sz="3600" dirty="0">
                <a:solidFill>
                  <a:srgbClr val="105A00"/>
                </a:solidFill>
              </a:rPr>
              <a:t> '</a:t>
            </a:r>
            <a:r>
              <a:rPr lang="en-US" sz="3600" dirty="0" err="1">
                <a:solidFill>
                  <a:srgbClr val="105A00"/>
                </a:solidFill>
              </a:rPr>
              <a:t>frogg</a:t>
            </a:r>
            <a:r>
              <a:rPr lang="en-US" sz="3600" dirty="0">
                <a:solidFill>
                  <a:srgbClr val="105A00"/>
                </a:solidFill>
              </a:rPr>
              <a:t>'</a:t>
            </a:r>
            <a:r>
              <a:rPr lang="en-US" sz="3600" dirty="0">
                <a:solidFill>
                  <a:schemeClr val="tx1"/>
                </a:solidFill>
              </a:rPr>
              <a:t>, ...</a:t>
            </a:r>
            <a:endParaRPr lang="en-US" sz="3600" dirty="0">
              <a:solidFill>
                <a:srgbClr val="105A00"/>
              </a:solidFill>
            </a:endParaRPr>
          </a:p>
          <a:p>
            <a:r>
              <a:rPr lang="en-US" sz="3600" dirty="0">
                <a:solidFill>
                  <a:srgbClr val="105A00"/>
                </a:solidFill>
              </a:rPr>
              <a:t>/frog{2,3}/ </a:t>
            </a:r>
            <a:r>
              <a:rPr lang="en-US" sz="3600" dirty="0">
                <a:solidFill>
                  <a:schemeClr val="tx1"/>
                </a:solidFill>
              </a:rPr>
              <a:t>matches</a:t>
            </a:r>
            <a:r>
              <a:rPr lang="en-US" sz="3600" dirty="0">
                <a:solidFill>
                  <a:srgbClr val="105A00"/>
                </a:solidFill>
              </a:rPr>
              <a:t> '</a:t>
            </a:r>
            <a:r>
              <a:rPr lang="en-US" sz="3600" dirty="0" err="1">
                <a:solidFill>
                  <a:srgbClr val="105A00"/>
                </a:solidFill>
              </a:rPr>
              <a:t>frogg</a:t>
            </a:r>
            <a:r>
              <a:rPr lang="en-US" sz="3600" dirty="0">
                <a:solidFill>
                  <a:srgbClr val="105A00"/>
                </a:solidFill>
              </a:rPr>
              <a:t>' </a:t>
            </a:r>
            <a:r>
              <a:rPr lang="en-US" sz="3600" dirty="0">
                <a:solidFill>
                  <a:schemeClr val="tx1"/>
                </a:solidFill>
              </a:rPr>
              <a:t>or</a:t>
            </a:r>
            <a:r>
              <a:rPr lang="en-US" sz="3600" dirty="0">
                <a:solidFill>
                  <a:srgbClr val="105A00"/>
                </a:solidFill>
              </a:rPr>
              <a:t> '</a:t>
            </a:r>
            <a:r>
              <a:rPr lang="en-US" sz="3600" dirty="0" err="1">
                <a:solidFill>
                  <a:srgbClr val="105A00"/>
                </a:solidFill>
              </a:rPr>
              <a:t>froggg</a:t>
            </a:r>
            <a:r>
              <a:rPr lang="en-US" sz="3600" dirty="0">
                <a:solidFill>
                  <a:srgbClr val="105A00"/>
                </a:solidFill>
              </a:rPr>
              <a:t>'</a:t>
            </a:r>
          </a:p>
        </p:txBody>
      </p:sp>
    </p:spTree>
    <p:extLst>
      <p:ext uri="{BB962C8B-B14F-4D97-AF65-F5344CB8AC3E}">
        <p14:creationId xmlns:p14="http://schemas.microsoft.com/office/powerpoint/2010/main" val="415265517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1"/>
          <p:cNvSpPr>
            <a:spLocks noGrp="1" noChangeArrowheads="1"/>
          </p:cNvSpPr>
          <p:nvPr>
            <p:ph type="title"/>
          </p:nvPr>
        </p:nvSpPr>
        <p:spPr>
          <a:ln/>
        </p:spPr>
        <p:txBody>
          <a:bodyPr/>
          <a:lstStyle/>
          <a:p>
            <a:r>
              <a:rPr lang="en-US"/>
              <a:t>Grouping</a:t>
            </a:r>
          </a:p>
        </p:txBody>
      </p:sp>
      <p:sp>
        <p:nvSpPr>
          <p:cNvPr id="102402" name="Rectangle 2"/>
          <p:cNvSpPr>
            <a:spLocks noGrp="1" noChangeArrowheads="1"/>
          </p:cNvSpPr>
          <p:nvPr>
            <p:ph type="body" idx="1"/>
          </p:nvPr>
        </p:nvSpPr>
        <p:spPr>
          <a:ln/>
        </p:spPr>
        <p:txBody>
          <a:bodyPr>
            <a:normAutofit/>
          </a:bodyPr>
          <a:lstStyle/>
          <a:p>
            <a:r>
              <a:rPr lang="en-US" sz="3600" dirty="0"/>
              <a:t>Grouping</a:t>
            </a:r>
          </a:p>
          <a:p>
            <a:pPr lvl="1"/>
            <a:r>
              <a:rPr lang="en-US" sz="3600" dirty="0">
                <a:solidFill>
                  <a:srgbClr val="105A00"/>
                </a:solidFill>
              </a:rPr>
              <a:t>/(frog)*/</a:t>
            </a:r>
            <a:r>
              <a:rPr lang="en-US" sz="3600" dirty="0"/>
              <a:t> matches "</a:t>
            </a:r>
            <a:r>
              <a:rPr lang="en-US" sz="3600" dirty="0">
                <a:solidFill>
                  <a:srgbClr val="105A00"/>
                </a:solidFill>
              </a:rPr>
              <a:t>frog</a:t>
            </a:r>
            <a:r>
              <a:rPr lang="en-US" sz="3600" dirty="0"/>
              <a:t>" or "</a:t>
            </a:r>
            <a:r>
              <a:rPr lang="en-US" sz="3600" dirty="0" err="1">
                <a:solidFill>
                  <a:srgbClr val="105A00"/>
                </a:solidFill>
              </a:rPr>
              <a:t>frogfrog</a:t>
            </a:r>
            <a:r>
              <a:rPr lang="en-US" sz="3600" dirty="0"/>
              <a:t>"</a:t>
            </a:r>
          </a:p>
          <a:p>
            <a:r>
              <a:rPr lang="en-US" sz="3600" dirty="0"/>
              <a:t>Alternation</a:t>
            </a:r>
          </a:p>
          <a:p>
            <a:pPr lvl="1"/>
            <a:r>
              <a:rPr lang="en-US" sz="3600" dirty="0">
                <a:solidFill>
                  <a:srgbClr val="105A00"/>
                </a:solidFill>
              </a:rPr>
              <a:t>/</a:t>
            </a:r>
            <a:r>
              <a:rPr lang="en-US" sz="3600" dirty="0" err="1">
                <a:solidFill>
                  <a:srgbClr val="105A00"/>
                </a:solidFill>
              </a:rPr>
              <a:t>th</a:t>
            </a:r>
            <a:r>
              <a:rPr lang="en-US" sz="3600" dirty="0">
                <a:solidFill>
                  <a:srgbClr val="105A00"/>
                </a:solidFill>
              </a:rPr>
              <a:t>(</a:t>
            </a:r>
            <a:r>
              <a:rPr lang="en-US" sz="3600" dirty="0" err="1">
                <a:solidFill>
                  <a:srgbClr val="105A00"/>
                </a:solidFill>
              </a:rPr>
              <a:t>is|at</a:t>
            </a:r>
            <a:r>
              <a:rPr lang="en-US" sz="3600" dirty="0">
                <a:solidFill>
                  <a:srgbClr val="105A00"/>
                </a:solidFill>
              </a:rPr>
              <a:t>)/</a:t>
            </a:r>
            <a:r>
              <a:rPr lang="en-US" sz="3600" dirty="0"/>
              <a:t> matches "</a:t>
            </a:r>
            <a:r>
              <a:rPr lang="en-US" sz="3600" dirty="0">
                <a:solidFill>
                  <a:srgbClr val="105A00"/>
                </a:solidFill>
              </a:rPr>
              <a:t>this</a:t>
            </a:r>
            <a:r>
              <a:rPr lang="en-US" sz="3600" dirty="0"/>
              <a:t>" and "</a:t>
            </a:r>
            <a:r>
              <a:rPr lang="en-US" sz="3600" dirty="0">
                <a:solidFill>
                  <a:srgbClr val="105A00"/>
                </a:solidFill>
              </a:rPr>
              <a:t>that</a:t>
            </a:r>
            <a:r>
              <a:rPr lang="en-US" sz="3600" dirty="0"/>
              <a:t>"</a:t>
            </a:r>
          </a:p>
        </p:txBody>
      </p:sp>
    </p:spTree>
    <p:extLst>
      <p:ext uri="{BB962C8B-B14F-4D97-AF65-F5344CB8AC3E}">
        <p14:creationId xmlns:p14="http://schemas.microsoft.com/office/powerpoint/2010/main" val="222448212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Clarity</Template>
  <TotalTime>5899</TotalTime>
  <Words>8099</Words>
  <Application>Microsoft Office PowerPoint</Application>
  <PresentationFormat>On-screen Show (4:3)</PresentationFormat>
  <Paragraphs>862</Paragraphs>
  <Slides>113</Slides>
  <Notes>17</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113</vt:i4>
      </vt:variant>
    </vt:vector>
  </HeadingPairs>
  <TitlesOfParts>
    <vt:vector size="124" baseType="lpstr">
      <vt:lpstr>Calibri</vt:lpstr>
      <vt:lpstr>Courier</vt:lpstr>
      <vt:lpstr>Courier New</vt:lpstr>
      <vt:lpstr>Gill Sans</vt:lpstr>
      <vt:lpstr>Monaco</vt:lpstr>
      <vt:lpstr>Tw Cen MT</vt:lpstr>
      <vt:lpstr>Verdana</vt:lpstr>
      <vt:lpstr>Wingdings</vt:lpstr>
      <vt:lpstr>Wingdings 2</vt:lpstr>
      <vt:lpstr>Wingdings 3</vt:lpstr>
      <vt:lpstr>Median</vt:lpstr>
      <vt:lpstr>Android Application Design Essentials</vt:lpstr>
      <vt:lpstr>PowerPoint Presentation</vt:lpstr>
      <vt:lpstr>Code</vt:lpstr>
      <vt:lpstr>Code</vt:lpstr>
      <vt:lpstr>CSS Basics</vt:lpstr>
      <vt:lpstr>What is CSS?</vt:lpstr>
      <vt:lpstr>How does CSS work?</vt:lpstr>
      <vt:lpstr>What is the difference between ID and class?</vt:lpstr>
      <vt:lpstr>What does a CSS file look like?</vt:lpstr>
      <vt:lpstr>What does a CSS file look like?</vt:lpstr>
      <vt:lpstr>Adding CSS to HTML</vt:lpstr>
      <vt:lpstr>Project Review - II</vt:lpstr>
      <vt:lpstr>Let’s write some CSS!</vt:lpstr>
      <vt:lpstr>Adding IDs and Classes to HTML</vt:lpstr>
      <vt:lpstr>Adding IDs and Classes to HTML</vt:lpstr>
      <vt:lpstr>Defining Elements in CSS</vt:lpstr>
      <vt:lpstr>Writing CSS</vt:lpstr>
      <vt:lpstr>Writing CSS</vt:lpstr>
      <vt:lpstr>Writing CSS</vt:lpstr>
      <vt:lpstr>Using Colors in CSS</vt:lpstr>
      <vt:lpstr>Writing CSS</vt:lpstr>
      <vt:lpstr>Writing CSS</vt:lpstr>
      <vt:lpstr>Writing CSS</vt:lpstr>
      <vt:lpstr>Writing CSS</vt:lpstr>
      <vt:lpstr>Using Fonts in CSS</vt:lpstr>
      <vt:lpstr>Writing CSS</vt:lpstr>
      <vt:lpstr>More about CSS</vt:lpstr>
      <vt:lpstr>Background Properties</vt:lpstr>
      <vt:lpstr>Text Properties</vt:lpstr>
      <vt:lpstr>Text Properties</vt:lpstr>
      <vt:lpstr>Font Properties</vt:lpstr>
      <vt:lpstr>Font Properties</vt:lpstr>
      <vt:lpstr>Link Properties</vt:lpstr>
      <vt:lpstr>Link Properties</vt:lpstr>
      <vt:lpstr>Link Properties</vt:lpstr>
      <vt:lpstr>List Properties</vt:lpstr>
      <vt:lpstr>Table Properties</vt:lpstr>
      <vt:lpstr>Table Properties</vt:lpstr>
      <vt:lpstr>Table Properties</vt:lpstr>
      <vt:lpstr>Table Properties</vt:lpstr>
      <vt:lpstr>Border Properties</vt:lpstr>
      <vt:lpstr>Border Properties</vt:lpstr>
      <vt:lpstr>Outline Properties</vt:lpstr>
      <vt:lpstr>Outline Properties</vt:lpstr>
      <vt:lpstr>Questions</vt:lpstr>
      <vt:lpstr>Introduction to JavaScript</vt:lpstr>
      <vt:lpstr>Introduction</vt:lpstr>
      <vt:lpstr>What is JavaScript?</vt:lpstr>
      <vt:lpstr>JavaScript Allows Interactivity</vt:lpstr>
      <vt:lpstr>How Does It Work?</vt:lpstr>
      <vt:lpstr>What is Java?</vt:lpstr>
      <vt:lpstr>Learning JavaScript</vt:lpstr>
      <vt:lpstr>JavaScript Statements</vt:lpstr>
      <vt:lpstr>JavaScript Statements</vt:lpstr>
      <vt:lpstr>JavaScript Statements</vt:lpstr>
      <vt:lpstr>Example Statements</vt:lpstr>
      <vt:lpstr>HTML Forms and JavaScript</vt:lpstr>
      <vt:lpstr>Naming Form Elements in HTML </vt:lpstr>
      <vt:lpstr>Naming Form Elements in HTML </vt:lpstr>
      <vt:lpstr>Forms and JavaScript</vt:lpstr>
      <vt:lpstr>Question</vt:lpstr>
      <vt:lpstr>Using Form Data</vt:lpstr>
      <vt:lpstr>jQuery</vt:lpstr>
      <vt:lpstr>Just a few of jQuery's Benefits</vt:lpstr>
      <vt:lpstr>Unobtrusive</vt:lpstr>
      <vt:lpstr>Documentation &amp; Support</vt:lpstr>
      <vt:lpstr>Simple Concept</vt:lpstr>
      <vt:lpstr>Find Something</vt:lpstr>
      <vt:lpstr>$</vt:lpstr>
      <vt:lpstr>$( )</vt:lpstr>
      <vt:lpstr>$('div')</vt:lpstr>
      <vt:lpstr>$('#id')</vt:lpstr>
      <vt:lpstr>Do Something</vt:lpstr>
      <vt:lpstr>Do Something</vt:lpstr>
      <vt:lpstr>The Basics</vt:lpstr>
      <vt:lpstr>The Basics</vt:lpstr>
      <vt:lpstr>Variables</vt:lpstr>
      <vt:lpstr>Conditionals and Operators</vt:lpstr>
      <vt:lpstr>Loops</vt:lpstr>
      <vt:lpstr>Loops</vt:lpstr>
      <vt:lpstr>Loops</vt:lpstr>
      <vt:lpstr>for Loops</vt:lpstr>
      <vt:lpstr>for Loops</vt:lpstr>
      <vt:lpstr>for Loops</vt:lpstr>
      <vt:lpstr>for Loops</vt:lpstr>
      <vt:lpstr>for-in Loops</vt:lpstr>
      <vt:lpstr>while and do-while</vt:lpstr>
      <vt:lpstr>JQuery Hello World Program</vt:lpstr>
      <vt:lpstr>HTML + JQuery</vt:lpstr>
      <vt:lpstr>Output</vt:lpstr>
      <vt:lpstr>Objects</vt:lpstr>
      <vt:lpstr>Objects</vt:lpstr>
      <vt:lpstr>Date Object</vt:lpstr>
      <vt:lpstr>Regular Expressions</vt:lpstr>
      <vt:lpstr>Creating a RegExp</vt:lpstr>
      <vt:lpstr>Using a RegExp</vt:lpstr>
      <vt:lpstr>Character Classes</vt:lpstr>
      <vt:lpstr>Repetition</vt:lpstr>
      <vt:lpstr>Grouping</vt:lpstr>
      <vt:lpstr>Anchor Points</vt:lpstr>
      <vt:lpstr>String RegExp Methods</vt:lpstr>
      <vt:lpstr>String Replacement</vt:lpstr>
      <vt:lpstr>RegExp Flags</vt:lpstr>
      <vt:lpstr>String Replacement</vt:lpstr>
      <vt:lpstr>Exercises</vt:lpstr>
      <vt:lpstr>Answer</vt:lpstr>
      <vt:lpstr>The Basics: Functions</vt:lpstr>
      <vt:lpstr>Functions</vt:lpstr>
      <vt:lpstr>Functions</vt:lpstr>
      <vt:lpstr>Functions</vt:lpstr>
      <vt:lpstr>Exercise</vt:lpstr>
      <vt:lpstr>Addition</vt:lpstr>
      <vt:lpstr>End Of Unit - IV</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Windows User</cp:lastModifiedBy>
  <cp:revision>316</cp:revision>
  <dcterms:created xsi:type="dcterms:W3CDTF">2013-08-21T19:17:07Z</dcterms:created>
  <dcterms:modified xsi:type="dcterms:W3CDTF">2019-09-25T06:22:41Z</dcterms:modified>
</cp:coreProperties>
</file>