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1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4F"/>
    <a:srgbClr val="EF720B"/>
    <a:srgbClr val="D89102"/>
    <a:srgbClr val="003BC0"/>
    <a:srgbClr val="E20071"/>
    <a:srgbClr val="E20087"/>
    <a:srgbClr val="FFABCB"/>
    <a:srgbClr val="6F4001"/>
    <a:srgbClr val="CC9900"/>
    <a:srgbClr val="15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1A1F-ED98-4281-81D5-E049158281A8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73EE-7441-4757-9753-F42473796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20052-73AD-4B87-9670-94B32598559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520052-73AD-4B87-9670-94B32598559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21BD4E-D339-41ED-91AB-BACF06D8E069}" type="datetime1">
              <a:rPr lang="en-US" smtClean="0"/>
              <a:t>2/25/2019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Module -  V Software Methodology                                               by Prof. J. Christy Jackson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8BBF3A-E0DE-42B1-9994-D0B388606006}" type="slidenum">
              <a:rPr lang="en-US">
                <a:solidFill>
                  <a:srgbClr val="EBDDC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1F8A7-8FAF-4F1D-BCBC-39E5E3CA4191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92439-8691-45A8-BB2B-8ECCD1B06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FCB98-58CD-4FEB-AF96-ADF6E4EBEF52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2794B-6CE0-4DF2-82A1-58530FF4D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63AD-53B4-424C-A813-D2E2E8D372EB}" type="datetime1">
              <a:rPr lang="en-US" smtClean="0"/>
              <a:t>2/25/2019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206F6-D4D9-42CD-9F48-F67E7D70A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0DDC7-241A-45DB-8E9E-C2E743CD8285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5E3598-47E5-4677-AF6D-900DD99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04F35-994C-4B0B-9D74-1A15D3557310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ABADED-8D5B-4CF9-A26A-5327ECAD8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11199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F3E00F5-7A6C-4765-AE01-37EB31F009BD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6D3C606-9CC9-4C81-B8AD-D63A39798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9187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DF87650-F563-4CC4-82CD-9F7A73E2AF06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46CD2C-C7B6-4DB4-981F-8C8E16C0B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65804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EA766-5BD8-4531-B10F-AD9A228F4516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B0F7FE-226C-4993-B890-321B8EB3F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89DE-3483-4612-8C93-CD53E831671E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7FB58B-6567-449C-AD04-3DA7968F6766}" type="slidenum">
              <a:rPr lang="en-US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A1B24-591C-4F2D-902C-894447F6A5C2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5E1297-228E-4D9B-BEF2-0495C0635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9051FB-1CF1-44BC-89E1-9A43D4DEC26D}" type="datetime1">
              <a:rPr lang="en-US" smtClean="0">
                <a:solidFill>
                  <a:srgbClr val="775F55"/>
                </a:solidFill>
              </a:rPr>
              <a:t>2/25/2019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619A3DE-3F99-4121-B58D-2AB7BD228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2325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3EE7CC-7A00-496B-B940-4A4ED07B0475}" type="datetime1">
              <a:rPr lang="en-US" smtClean="0">
                <a:solidFill>
                  <a:srgbClr val="775F55"/>
                </a:solidFill>
                <a:latin typeface="Verdana" pitchFamily="34" charset="0"/>
              </a:rPr>
              <a:t>2/25/2019</a:t>
            </a:fld>
            <a:endParaRPr lang="en-US" dirty="0">
              <a:solidFill>
                <a:srgbClr val="775F55">
                  <a:shade val="90000"/>
                </a:srgbClr>
              </a:solidFill>
              <a:latin typeface="Verdan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775F55">
                    <a:shade val="90000"/>
                  </a:srgbClr>
                </a:solidFill>
                <a:latin typeface="Verdana" pitchFamily="34" charset="0"/>
              </a:rPr>
              <a:t>Module -  V Software Methodology                                               by Prof. J. Christy Jackson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8BCFD-62D7-4E57-9A9B-CD62AA8CE7C2}" type="slidenum">
              <a:rPr lang="en-US"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7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cko_(layout_engine)" TargetMode="External"/><Relationship Id="rId2" Type="http://schemas.openxmlformats.org/officeDocument/2006/relationships/hyperlink" Target="http://en.wikipedia.org/wiki/Trident_(layout_engin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WebKit" TargetMode="External"/><Relationship Id="rId4" Type="http://schemas.openxmlformats.org/officeDocument/2006/relationships/hyperlink" Target="http://en.wikipedia.org/wiki/Presto_(layout_engine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onegap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928E-00EA-45DC-87C8-5ED896684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methodology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1A8FC-C258-414C-94A0-046D57968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BA736-EF7F-4014-BCD3-3B84FF1C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Module -  V Software Methodology                                               by Prof. J. Christy Jackson</a:t>
            </a:r>
            <a:endParaRPr lang="en-US" dirty="0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0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Communication and I/O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277100" cy="4419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fi-FI" sz="2400" dirty="0"/>
              <a:t>Local (e.g. files) and remote resources (e.g. services offered by a server in a network) to be considered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Local access is usually relatively fast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Remote access commonly introduces a longish round-trip time</a:t>
            </a:r>
          </a:p>
          <a:p>
            <a:pPr eaLnBrk="1" hangingPunct="1">
              <a:lnSpc>
                <a:spcPct val="80000"/>
              </a:lnSpc>
            </a:pPr>
            <a:r>
              <a:rPr lang="fi-FI" sz="2400" dirty="0"/>
              <a:t>Level of abstraction in communication significant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binary streams -&gt; text streams -&gt; XML forward only readers and writers -&gt; XML document object model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Also affects development time</a:t>
            </a:r>
          </a:p>
          <a:p>
            <a:pPr eaLnBrk="1" hangingPunct="1">
              <a:lnSpc>
                <a:spcPct val="80000"/>
              </a:lnSpc>
            </a:pPr>
            <a:r>
              <a:rPr lang="fi-FI" sz="2400" dirty="0"/>
              <a:t>Costs of a connection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Download a lot of data when WLAN is available, use local proxy when only GPRS can be used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54025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Workflow</a:t>
            </a:r>
            <a:endParaRPr lang="en-US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2514600" y="1600202"/>
            <a:ext cx="4332514" cy="3980815"/>
            <a:chOff x="1152" y="1008"/>
            <a:chExt cx="4378" cy="3135"/>
          </a:xfrm>
        </p:grpSpPr>
        <p:sp>
          <p:nvSpPr>
            <p:cNvPr id="17412" name="AutoShape 4"/>
            <p:cNvSpPr>
              <a:spLocks noChangeArrowheads="1"/>
            </p:cNvSpPr>
            <p:nvPr/>
          </p:nvSpPr>
          <p:spPr bwMode="auto">
            <a:xfrm>
              <a:off x="2297" y="1430"/>
              <a:ext cx="1458" cy="253"/>
            </a:xfrm>
            <a:prstGeom prst="downArrow">
              <a:avLst>
                <a:gd name="adj1" fmla="val 54315"/>
                <a:gd name="adj2" fmla="val 48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152" y="1008"/>
              <a:ext cx="3696" cy="4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2558" y="1129"/>
              <a:ext cx="112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Scoping</a:t>
              </a: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2297" y="2104"/>
              <a:ext cx="1458" cy="253"/>
            </a:xfrm>
            <a:prstGeom prst="downArrow">
              <a:avLst>
                <a:gd name="adj1" fmla="val 54315"/>
                <a:gd name="adj2" fmla="val 48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152" y="1683"/>
              <a:ext cx="3696" cy="4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725" y="1804"/>
              <a:ext cx="325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Performance management</a:t>
              </a: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7418" name="AutoShape 10"/>
            <p:cNvSpPr>
              <a:spLocks noChangeArrowheads="1"/>
            </p:cNvSpPr>
            <p:nvPr/>
          </p:nvSpPr>
          <p:spPr bwMode="auto">
            <a:xfrm>
              <a:off x="2297" y="2779"/>
              <a:ext cx="1458" cy="253"/>
            </a:xfrm>
            <a:prstGeom prst="downArrow">
              <a:avLst>
                <a:gd name="adj1" fmla="val 54315"/>
                <a:gd name="adj2" fmla="val 48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1152" y="2357"/>
              <a:ext cx="3696" cy="4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2558" y="2479"/>
              <a:ext cx="128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UI design</a:t>
              </a: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2297" y="3453"/>
              <a:ext cx="1458" cy="253"/>
            </a:xfrm>
            <a:prstGeom prst="downArrow">
              <a:avLst>
                <a:gd name="adj1" fmla="val 54315"/>
                <a:gd name="adj2" fmla="val 48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1152" y="3032"/>
              <a:ext cx="3696" cy="4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23" name="Text Box 15"/>
            <p:cNvSpPr txBox="1">
              <a:spLocks noChangeArrowheads="1"/>
            </p:cNvSpPr>
            <p:nvPr/>
          </p:nvSpPr>
          <p:spPr bwMode="auto">
            <a:xfrm>
              <a:off x="1360" y="3153"/>
              <a:ext cx="417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Memory layout and data structures</a:t>
              </a: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152" y="3706"/>
              <a:ext cx="3696" cy="4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425" name="Text Box 17"/>
            <p:cNvSpPr txBox="1">
              <a:spLocks noChangeArrowheads="1"/>
            </p:cNvSpPr>
            <p:nvPr/>
          </p:nvSpPr>
          <p:spPr bwMode="auto">
            <a:xfrm>
              <a:off x="1933" y="3828"/>
              <a:ext cx="290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Communication and I/O</a:t>
              </a:r>
              <a:endParaRPr lang="en-US" sz="2000"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4917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Scoping</a:t>
            </a:r>
            <a:endParaRPr 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16975"/>
            <a:ext cx="5143500" cy="4968875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06530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Scoping .... Cont’d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i-FI" sz="2000"/>
              <a:t>Calendar entries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Reminders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Contacts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Day-week-month view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Import/export (synchronization)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Lunar phase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Connectivity/group features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Time zones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Repeated events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Overlapping treatment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Public holidays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Automatic meeting coordination</a:t>
            </a:r>
          </a:p>
          <a:p>
            <a:pPr eaLnBrk="1" hangingPunct="1">
              <a:lnSpc>
                <a:spcPct val="80000"/>
              </a:lnSpc>
            </a:pPr>
            <a:r>
              <a:rPr lang="fi-FI" sz="2000"/>
              <a:t>”Date” operations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22673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Performance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sz="2800" dirty="0"/>
              <a:t>Implementation of a mock-up</a:t>
            </a:r>
          </a:p>
          <a:p>
            <a:pPr eaLnBrk="1" hangingPunct="1"/>
            <a:r>
              <a:rPr lang="fi-FI" sz="2800" dirty="0"/>
              <a:t>First build for a real device</a:t>
            </a:r>
          </a:p>
          <a:p>
            <a:pPr lvl="1" eaLnBrk="1" hangingPunct="1"/>
            <a:r>
              <a:rPr lang="fi-FI" sz="2800" dirty="0"/>
              <a:t>Also tested with the device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008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UI Design</a:t>
            </a:r>
            <a:endParaRPr lang="en-US"/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371600" y="1219200"/>
            <a:ext cx="6296025" cy="4876800"/>
            <a:chOff x="196" y="768"/>
            <a:chExt cx="5284" cy="3552"/>
          </a:xfrm>
        </p:grpSpPr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768"/>
              <a:ext cx="1736" cy="3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" y="768"/>
              <a:ext cx="1735" cy="3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768"/>
              <a:ext cx="1736" cy="3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5597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Data Structure?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53076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I/O and Communication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i-FI" sz="2800" dirty="0"/>
              <a:t>Server Synchronization?</a:t>
            </a:r>
          </a:p>
          <a:p>
            <a:pPr eaLnBrk="1" hangingPunct="1"/>
            <a:r>
              <a:rPr lang="fi-FI" sz="2800" dirty="0"/>
              <a:t>On the fly update with e.g. SMS? Or only pull when the user has suitable connectivity access?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5552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Iphone</a:t>
            </a:r>
            <a:r>
              <a:rPr lang="en-US" dirty="0"/>
              <a:t> Apps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400800"/>
            <a:ext cx="7696200" cy="228600"/>
          </a:xfrm>
        </p:spPr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it is about creating mobile web apps for the </a:t>
            </a:r>
            <a:r>
              <a:rPr lang="en-US" sz="2800" dirty="0" err="1"/>
              <a:t>iPhone</a:t>
            </a:r>
            <a:r>
              <a:rPr lang="en-US" sz="2800" dirty="0"/>
              <a:t> and beyond. </a:t>
            </a:r>
          </a:p>
          <a:p>
            <a:r>
              <a:rPr lang="en-US" sz="2800" dirty="0"/>
              <a:t>Because when we are talking about </a:t>
            </a:r>
            <a:r>
              <a:rPr lang="en-US" sz="2800" dirty="0" err="1"/>
              <a:t>iPhone</a:t>
            </a:r>
            <a:r>
              <a:rPr lang="en-US" sz="2800" dirty="0"/>
              <a:t> web apps, we are actually talking about </a:t>
            </a:r>
            <a:r>
              <a:rPr lang="en-US" sz="2800" dirty="0" err="1"/>
              <a:t>WebKit</a:t>
            </a:r>
            <a:r>
              <a:rPr lang="en-US" sz="2800" dirty="0"/>
              <a:t>, the mobile web browser behind the </a:t>
            </a:r>
            <a:r>
              <a:rPr lang="en-US" sz="2800" dirty="0" err="1"/>
              <a:t>iPhone</a:t>
            </a:r>
            <a:r>
              <a:rPr lang="en-US" sz="2800" dirty="0"/>
              <a:t> and iPod touch, and also the device browser in some of the best-selling </a:t>
            </a:r>
            <a:r>
              <a:rPr lang="en-US" sz="2800" dirty="0" err="1"/>
              <a:t>smartphone</a:t>
            </a:r>
            <a:r>
              <a:rPr lang="en-US" sz="2800" dirty="0"/>
              <a:t> platforms, like the Nokia Series60 (or S60), Android, Palm’s </a:t>
            </a:r>
            <a:r>
              <a:rPr lang="en-US" sz="2800" dirty="0" err="1"/>
              <a:t>webOS</a:t>
            </a:r>
            <a:r>
              <a:rPr lang="en-US" sz="2800" dirty="0"/>
              <a:t>, and more. </a:t>
            </a:r>
          </a:p>
          <a:p>
            <a:r>
              <a:rPr lang="en-US" sz="2800" dirty="0"/>
              <a:t>In a short period, </a:t>
            </a:r>
            <a:r>
              <a:rPr lang="en-US" sz="2800" dirty="0" err="1"/>
              <a:t>WebKit</a:t>
            </a:r>
            <a:r>
              <a:rPr lang="en-US" sz="2800" dirty="0"/>
              <a:t> went from being just the core technology for Apple’s web browser Safari to one of the top, most proven mobile browsers in the world.</a:t>
            </a:r>
          </a:p>
        </p:txBody>
      </p:sp>
    </p:spTree>
    <p:extLst>
      <p:ext uri="{BB962C8B-B14F-4D97-AF65-F5344CB8AC3E}">
        <p14:creationId xmlns:p14="http://schemas.microsoft.com/office/powerpoint/2010/main" val="1296825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WebKit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Webkit</a:t>
            </a:r>
            <a:r>
              <a:rPr lang="en-US" dirty="0"/>
              <a:t> is an open source web browser engine that was originated by Apple Inc. and currently powers browsers such as Google Chrome, Apple Safari, the default </a:t>
            </a:r>
            <a:r>
              <a:rPr lang="en-US" dirty="0" err="1"/>
              <a:t>iOS</a:t>
            </a:r>
            <a:r>
              <a:rPr lang="en-US" dirty="0"/>
              <a:t> browser, and the default Android browser</a:t>
            </a:r>
          </a:p>
          <a:p>
            <a:r>
              <a:rPr lang="en-US" dirty="0"/>
              <a:t>Every browser is backed by a rendering engine to draw the HTML/CSS web page.</a:t>
            </a:r>
          </a:p>
          <a:p>
            <a:r>
              <a:rPr lang="en-US" dirty="0"/>
              <a:t>IE → </a:t>
            </a:r>
            <a:r>
              <a:rPr lang="en-US" dirty="0">
                <a:hlinkClick r:id="rId2"/>
              </a:rPr>
              <a:t>Trident</a:t>
            </a:r>
            <a:endParaRPr lang="en-US" dirty="0"/>
          </a:p>
          <a:p>
            <a:r>
              <a:rPr lang="en-US" dirty="0"/>
              <a:t>Firefox/</a:t>
            </a:r>
            <a:r>
              <a:rPr lang="en-US" dirty="0" err="1"/>
              <a:t>Seamonkey</a:t>
            </a:r>
            <a:r>
              <a:rPr lang="en-US" dirty="0"/>
              <a:t> → </a:t>
            </a:r>
            <a:r>
              <a:rPr lang="en-US" dirty="0">
                <a:hlinkClick r:id="rId3"/>
              </a:rPr>
              <a:t>Gecko</a:t>
            </a:r>
            <a:endParaRPr lang="en-US" dirty="0"/>
          </a:p>
          <a:p>
            <a:r>
              <a:rPr lang="en-US" dirty="0"/>
              <a:t>Opera → </a:t>
            </a:r>
            <a:r>
              <a:rPr lang="en-US" dirty="0">
                <a:hlinkClick r:id="rId4"/>
              </a:rPr>
              <a:t>Presto</a:t>
            </a:r>
            <a:endParaRPr lang="en-US" dirty="0"/>
          </a:p>
          <a:p>
            <a:r>
              <a:rPr lang="en-US" dirty="0"/>
              <a:t>Safari/Chrome → </a:t>
            </a:r>
            <a:r>
              <a:rPr lang="en-US" dirty="0" err="1">
                <a:hlinkClick r:id="rId5"/>
              </a:rPr>
              <a:t>WebKit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5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4. Concept of Applications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fi-FI" sz="2800" i="1" dirty="0">
                <a:solidFill>
                  <a:schemeClr val="accent2"/>
                </a:solidFill>
              </a:rPr>
              <a:t>What constitutes an application?</a:t>
            </a:r>
          </a:p>
          <a:p>
            <a:pPr eaLnBrk="1" hangingPunct="1"/>
            <a:r>
              <a:rPr lang="fi-FI" sz="2800" dirty="0"/>
              <a:t>Design process</a:t>
            </a:r>
          </a:p>
          <a:p>
            <a:pPr eaLnBrk="1" hangingPunct="1"/>
            <a:r>
              <a:rPr lang="fi-FI" sz="2800" dirty="0"/>
              <a:t>Example</a:t>
            </a:r>
          </a:p>
          <a:p>
            <a:pPr eaLnBrk="1" hangingPunct="1"/>
            <a:r>
              <a:rPr lang="fi-FI" dirty="0"/>
              <a:t>Application Models in Android</a:t>
            </a:r>
          </a:p>
          <a:p>
            <a:pPr eaLnBrk="1" hangingPunct="1"/>
            <a:r>
              <a:rPr lang="fi-FI" sz="2800" dirty="0"/>
              <a:t>Summary</a:t>
            </a:r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55557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it a Mobile Web App?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Technically, any content viewed in a web browser can be considered a website, but we are certainly seeing a subset of experiences that are defined in the mobile context as web applications, or web apps</a:t>
            </a:r>
          </a:p>
          <a:p>
            <a:r>
              <a:rPr lang="en-US" dirty="0"/>
              <a:t>The popularity of mobile web apps for the </a:t>
            </a:r>
            <a:r>
              <a:rPr lang="en-US" dirty="0" err="1"/>
              <a:t>iPhone</a:t>
            </a:r>
            <a:r>
              <a:rPr lang="en-US" dirty="0"/>
              <a:t> and iPod touch has caused many other mobile browser makers to emulate Apple’s techniques, but some are introducing their own proprietary methods</a:t>
            </a:r>
          </a:p>
        </p:txBody>
      </p:sp>
    </p:spTree>
    <p:extLst>
      <p:ext uri="{BB962C8B-B14F-4D97-AF65-F5344CB8AC3E}">
        <p14:creationId xmlns:p14="http://schemas.microsoft.com/office/powerpoint/2010/main" val="352525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a Mobile Web App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Is an application-like experience that alters existing views, in place, instead of loading new pages like a traditional website</a:t>
            </a:r>
          </a:p>
          <a:p>
            <a:pPr fontAlgn="base"/>
            <a:r>
              <a:rPr lang="en-US" sz="3200" dirty="0"/>
              <a:t>Uses client-side (or offline) storage for local data</a:t>
            </a:r>
          </a:p>
          <a:p>
            <a:pPr fontAlgn="base"/>
            <a:r>
              <a:rPr lang="en-US" sz="3200" dirty="0"/>
              <a:t>Heavily uses DHTML or Ajax to create the user experience</a:t>
            </a:r>
          </a:p>
          <a:p>
            <a:pPr fontAlgn="base"/>
            <a:r>
              <a:rPr lang="en-US" sz="3200" dirty="0"/>
              <a:t>Has a defined viewport for the mobile context</a:t>
            </a:r>
          </a:p>
          <a:p>
            <a:pPr fontAlgn="base"/>
            <a:r>
              <a:rPr lang="en-US" sz="3200" dirty="0"/>
              <a:t>Can run in full-screen mode</a:t>
            </a:r>
          </a:p>
        </p:txBody>
      </p:sp>
    </p:spTree>
    <p:extLst>
      <p:ext uri="{BB962C8B-B14F-4D97-AF65-F5344CB8AC3E}">
        <p14:creationId xmlns:p14="http://schemas.microsoft.com/office/powerpoint/2010/main" val="142478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Mobile Web App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Prior to the </a:t>
            </a:r>
            <a:r>
              <a:rPr lang="en-US" sz="3200" dirty="0" err="1"/>
              <a:t>iPhone</a:t>
            </a:r>
            <a:r>
              <a:rPr lang="en-US" sz="3200" dirty="0"/>
              <a:t>, if a site was built for mobile browsers, it was simply referred to as a mobile website, or as web content designed to be viewed within a web browser.</a:t>
            </a:r>
          </a:p>
          <a:p>
            <a:r>
              <a:rPr lang="en-US" sz="3200" dirty="0"/>
              <a:t> But the reality is that creating a mobile web app isn’t really that much different than creating a normal mobile website.</a:t>
            </a:r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8316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Defining the Viewport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viewport</a:t>
            </a:r>
            <a:r>
              <a:rPr lang="en-US" dirty="0"/>
              <a:t> is the area within a browser where content can be seen by the user. </a:t>
            </a:r>
          </a:p>
          <a:p>
            <a:r>
              <a:rPr lang="en-US" dirty="0"/>
              <a:t>On the desktop, the user can resize the browser window and therefore the viewport. </a:t>
            </a:r>
          </a:p>
          <a:p>
            <a:r>
              <a:rPr lang="en-US" dirty="0"/>
              <a:t>In mobile devices, the browser area cannot be resized; therefore, most Class A browsers—including </a:t>
            </a:r>
            <a:r>
              <a:rPr lang="en-US" dirty="0" err="1"/>
              <a:t>WebKit</a:t>
            </a:r>
            <a:r>
              <a:rPr lang="en-US" dirty="0"/>
              <a:t> and Mobile Safari—create a virtual viewport area, adjusting the content to fit within the screen. By default, Mobile Safari assumes a viewport of 980 pixels, the recommended size for desktop sites.</a:t>
            </a:r>
          </a:p>
        </p:txBody>
      </p:sp>
    </p:spTree>
    <p:extLst>
      <p:ext uri="{BB962C8B-B14F-4D97-AF65-F5344CB8AC3E}">
        <p14:creationId xmlns:p14="http://schemas.microsoft.com/office/powerpoint/2010/main" val="253783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Defining the Viewport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You can change the viewport to the width of the device—on the </a:t>
            </a:r>
            <a:r>
              <a:rPr lang="en-US" dirty="0" err="1"/>
              <a:t>iPhone</a:t>
            </a:r>
            <a:r>
              <a:rPr lang="en-US" dirty="0"/>
              <a:t>, 320 pixels—by adding the following line of code within the head of your document:</a:t>
            </a:r>
          </a:p>
          <a:p>
            <a:r>
              <a:rPr lang="en-US" dirty="0"/>
              <a:t>&lt;meta name="viewport" content="width=device-width"&gt;</a:t>
            </a:r>
          </a:p>
        </p:txBody>
      </p:sp>
    </p:spTree>
    <p:extLst>
      <p:ext uri="{BB962C8B-B14F-4D97-AF65-F5344CB8AC3E}">
        <p14:creationId xmlns:p14="http://schemas.microsoft.com/office/powerpoint/2010/main" val="67623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Screen Mode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Mobile Safari, it is possible to run a mobile web application in full-screen mode without the default Safari user interface, or “browser chrome.” This is useful for creating an immersive user experience, on par with a native application.</a:t>
            </a:r>
          </a:p>
          <a:p>
            <a:r>
              <a:rPr lang="en-US" dirty="0"/>
              <a:t>&lt;meta name="viewport" content="initial-scale=1.0, user-scalable=no"&gt;</a:t>
            </a:r>
          </a:p>
        </p:txBody>
      </p:sp>
    </p:spTree>
    <p:extLst>
      <p:ext uri="{BB962C8B-B14F-4D97-AF65-F5344CB8AC3E}">
        <p14:creationId xmlns:p14="http://schemas.microsoft.com/office/powerpoint/2010/main" val="368132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Screen Mode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feature can be a great way to leverage web apps to create a native-app-like experience; however, it must be used carefully. </a:t>
            </a:r>
          </a:p>
          <a:p>
            <a:r>
              <a:rPr lang="en-US" dirty="0"/>
              <a:t>The loss of the browser chrome means that there is no forward or back controls; therefore, you need to ensure that your web app contains the appropriate controls for the user to interact with your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Changing the Status Bar Appearance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It can be defined as default, black, and black-translucent, which removes the status bar from the page flow, meaning that your content starts at the top of the page, not directly beneath the status bar:</a:t>
            </a:r>
          </a:p>
          <a:p>
            <a:r>
              <a:rPr lang="en-US" dirty="0"/>
              <a:t>&lt;meta name="apple-mobile-web-app-status-bar-style" content="black" /&gt;</a:t>
            </a:r>
          </a:p>
        </p:txBody>
      </p:sp>
    </p:spTree>
    <p:extLst>
      <p:ext uri="{BB962C8B-B14F-4D97-AF65-F5344CB8AC3E}">
        <p14:creationId xmlns:p14="http://schemas.microsoft.com/office/powerpoint/2010/main" val="3869881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Icon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users bookmark a site or web app on their </a:t>
            </a:r>
            <a:r>
              <a:rPr lang="en-US" dirty="0" err="1"/>
              <a:t>iPhone</a:t>
            </a:r>
            <a:r>
              <a:rPr lang="en-US" dirty="0"/>
              <a:t>, </a:t>
            </a:r>
            <a:r>
              <a:rPr lang="en-US" dirty="0" err="1"/>
              <a:t>iPhone</a:t>
            </a:r>
            <a:r>
              <a:rPr lang="en-US" dirty="0"/>
              <a:t> asks them if they would like to place a link to it on their Home Screen; Apple calls these links Web Clips. </a:t>
            </a:r>
          </a:p>
          <a:p>
            <a:r>
              <a:rPr lang="en-US" dirty="0"/>
              <a:t>When the user chooses to create a Web Clip, the </a:t>
            </a:r>
            <a:r>
              <a:rPr lang="en-US" dirty="0" err="1"/>
              <a:t>iPhone</a:t>
            </a:r>
            <a:r>
              <a:rPr lang="en-US" dirty="0"/>
              <a:t> looks for </a:t>
            </a:r>
            <a:r>
              <a:rPr lang="en-US" i="1" dirty="0"/>
              <a:t>apple-touch-icon.png</a:t>
            </a:r>
            <a:r>
              <a:rPr lang="en-US" dirty="0"/>
              <a:t> or</a:t>
            </a:r>
            <a:r>
              <a:rPr lang="en-US" i="1" dirty="0"/>
              <a:t>apple-touch-icon-precomposed.png</a:t>
            </a:r>
            <a:r>
              <a:rPr lang="en-US" dirty="0"/>
              <a:t> (used in case you don’t want the </a:t>
            </a:r>
            <a:r>
              <a:rPr lang="en-US" dirty="0" err="1"/>
              <a:t>iPhone</a:t>
            </a:r>
            <a:r>
              <a:rPr lang="en-US" dirty="0"/>
              <a:t> to add the gloss effect to the icon) at the root of your site. </a:t>
            </a:r>
          </a:p>
          <a:p>
            <a:r>
              <a:rPr lang="en-US" dirty="0"/>
              <a:t>If found, it will use the icon as the default Web Clip icon. Alternatively, you can define the location using the following example code. The Web Clip icon can be any size, but I recommend that it be 57×57 pixels, output as an 8-bit PNG:</a:t>
            </a:r>
          </a:p>
        </p:txBody>
      </p:sp>
    </p:spTree>
    <p:extLst>
      <p:ext uri="{BB962C8B-B14F-4D97-AF65-F5344CB8AC3E}">
        <p14:creationId xmlns:p14="http://schemas.microsoft.com/office/powerpoint/2010/main" val="218920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Icon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="apple-touch-icon" </a:t>
            </a:r>
            <a:r>
              <a:rPr lang="en-US" dirty="0" err="1"/>
              <a:t>href</a:t>
            </a:r>
            <a:r>
              <a:rPr lang="en-US" dirty="0"/>
              <a:t>="images/apple-touch-icon.png"/&gt;</a:t>
            </a:r>
          </a:p>
        </p:txBody>
      </p:sp>
    </p:spTree>
    <p:extLst>
      <p:ext uri="{BB962C8B-B14F-4D97-AF65-F5344CB8AC3E}">
        <p14:creationId xmlns:p14="http://schemas.microsoft.com/office/powerpoint/2010/main" val="329357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So What Is an Application?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1247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i-FI" dirty="0"/>
              <a:t>In an abstract sense: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000" dirty="0"/>
              <a:t>A piece of software that something specific and useful?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000" dirty="0"/>
              <a:t>Set of programs?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000" dirty="0"/>
              <a:t>Something that gives device more capabilities?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000" dirty="0"/>
              <a:t>Runs on top of underlying specific hardware and infrastructure software?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379459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PhoneGap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great tool for building native apps from web apps is </a:t>
            </a:r>
            <a:r>
              <a:rPr lang="en-US" dirty="0" err="1"/>
              <a:t>PhoneGap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http://www.phonegap.com</a:t>
            </a:r>
            <a:r>
              <a:rPr lang="en-US" dirty="0"/>
              <a:t>), an open source library that enables you to take a mobile web app and compile it into a native app for the </a:t>
            </a:r>
            <a:r>
              <a:rPr lang="en-US" dirty="0" err="1"/>
              <a:t>iPhone</a:t>
            </a:r>
            <a:r>
              <a:rPr lang="en-US" dirty="0"/>
              <a:t>, Android, BlackBerry, and other platforms. </a:t>
            </a:r>
          </a:p>
          <a:p>
            <a:r>
              <a:rPr lang="en-US" dirty="0"/>
              <a:t>You can simply download the </a:t>
            </a:r>
            <a:r>
              <a:rPr lang="en-US" dirty="0" err="1"/>
              <a:t>PhoneGap</a:t>
            </a:r>
            <a:r>
              <a:rPr lang="en-US" dirty="0"/>
              <a:t> code, then open the project in the appropriate framework development environment; for example, to create an </a:t>
            </a:r>
            <a:r>
              <a:rPr lang="en-US" dirty="0" err="1"/>
              <a:t>iPhone</a:t>
            </a:r>
            <a:r>
              <a:rPr lang="en-US" dirty="0"/>
              <a:t> application, open up the </a:t>
            </a:r>
            <a:r>
              <a:rPr lang="en-US" i="1" dirty="0" err="1"/>
              <a:t>phonegap.xcode</a:t>
            </a:r>
            <a:r>
              <a:rPr lang="en-US" dirty="0"/>
              <a:t> project in Apple’s </a:t>
            </a:r>
            <a:r>
              <a:rPr lang="en-US" dirty="0" err="1"/>
              <a:t>Xcode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57668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:\Fall2015\MADD\Images\phoneg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577286" cy="609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4474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Libraries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 toolkits and interface libraries have emerged to aid in the creation of mobile web apps, specifically for the </a:t>
            </a:r>
            <a:r>
              <a:rPr lang="en-US" dirty="0" err="1"/>
              <a:t>iPhone</a:t>
            </a:r>
            <a:r>
              <a:rPr lang="en-US" dirty="0"/>
              <a:t>.</a:t>
            </a:r>
          </a:p>
          <a:p>
            <a:r>
              <a:rPr lang="en-US" dirty="0"/>
              <a:t> Building on the work of others can be a huge time saver when trying to build a mobile web app.</a:t>
            </a:r>
          </a:p>
        </p:txBody>
      </p:sp>
    </p:spTree>
    <p:extLst>
      <p:ext uri="{BB962C8B-B14F-4D97-AF65-F5344CB8AC3E}">
        <p14:creationId xmlns:p14="http://schemas.microsoft.com/office/powerpoint/2010/main" val="256630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iUI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Shortly after the </a:t>
            </a:r>
            <a:r>
              <a:rPr lang="en-US" dirty="0" err="1"/>
              <a:t>iPhone</a:t>
            </a:r>
            <a:r>
              <a:rPr lang="en-US" dirty="0"/>
              <a:t> was released, during the first </a:t>
            </a:r>
            <a:r>
              <a:rPr lang="en-US" dirty="0" err="1"/>
              <a:t>iPhoneDevCamp</a:t>
            </a:r>
            <a:r>
              <a:rPr lang="en-US" dirty="0"/>
              <a:t>, developer Joe Hewitt created an open source user interface library that mimics the appearance and interactions of the </a:t>
            </a:r>
            <a:r>
              <a:rPr lang="en-US" dirty="0" err="1"/>
              <a:t>iPhone</a:t>
            </a:r>
            <a:r>
              <a:rPr lang="en-US" dirty="0"/>
              <a:t>. </a:t>
            </a:r>
          </a:p>
          <a:p>
            <a:r>
              <a:rPr lang="en-US" dirty="0"/>
              <a:t>Originally dubbed </a:t>
            </a:r>
            <a:r>
              <a:rPr lang="en-US" dirty="0" err="1"/>
              <a:t>iphonenav</a:t>
            </a:r>
            <a:r>
              <a:rPr lang="en-US" dirty="0"/>
              <a:t>, the project is now known as </a:t>
            </a:r>
            <a:r>
              <a:rPr lang="en-US" dirty="0" err="1"/>
              <a:t>iUI</a:t>
            </a:r>
            <a:r>
              <a:rPr lang="en-US" dirty="0"/>
              <a:t> , and is one of the more popular tools used for creating </a:t>
            </a:r>
            <a:r>
              <a:rPr lang="en-US" dirty="0" err="1"/>
              <a:t>iPhone</a:t>
            </a:r>
            <a:r>
              <a:rPr lang="en-US" dirty="0"/>
              <a:t> web apps.</a:t>
            </a:r>
          </a:p>
        </p:txBody>
      </p:sp>
    </p:spTree>
    <p:extLst>
      <p:ext uri="{BB962C8B-B14F-4D97-AF65-F5344CB8AC3E}">
        <p14:creationId xmlns:p14="http://schemas.microsoft.com/office/powerpoint/2010/main" val="230832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iUI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iUI</a:t>
            </a:r>
            <a:r>
              <a:rPr lang="en-US" dirty="0"/>
              <a:t> uses CSS and JavaScript to quickly create menus, animated page transitions, and other effects that make your web app feel at home on the </a:t>
            </a:r>
            <a:r>
              <a:rPr lang="en-US" dirty="0" err="1"/>
              <a:t>iPhone</a:t>
            </a:r>
            <a:r>
              <a:rPr lang="en-US" dirty="0"/>
              <a:t>. </a:t>
            </a:r>
          </a:p>
          <a:p>
            <a:r>
              <a:rPr lang="en-US" dirty="0"/>
              <a:t>It is highly optimized and has a page weight of only 30 KB, making it an ideal toolkit for mobile devices. </a:t>
            </a:r>
          </a:p>
          <a:p>
            <a:r>
              <a:rPr lang="en-US" dirty="0"/>
              <a:t>It uses the single-page model, loading additional content via Ajax into the view, making it incompatible with browsers that don’t support JavaScript.</a:t>
            </a:r>
          </a:p>
        </p:txBody>
      </p:sp>
    </p:spTree>
    <p:extLst>
      <p:ext uri="{BB962C8B-B14F-4D97-AF65-F5344CB8AC3E}">
        <p14:creationId xmlns:p14="http://schemas.microsoft.com/office/powerpoint/2010/main" val="4047852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G:\Fall2015\MADD\Images\iu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81000"/>
            <a:ext cx="3241747" cy="598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8616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jQTouch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Another interface library called </a:t>
            </a:r>
            <a:r>
              <a:rPr lang="en-US" sz="2800" dirty="0" err="1"/>
              <a:t>jQTouch</a:t>
            </a:r>
            <a:r>
              <a:rPr lang="en-US" sz="2800" dirty="0"/>
              <a:t> is designed to include other </a:t>
            </a:r>
            <a:r>
              <a:rPr lang="en-US" sz="2800" dirty="0" err="1"/>
              <a:t>WebKit</a:t>
            </a:r>
            <a:r>
              <a:rPr lang="en-US" sz="2800" dirty="0"/>
              <a:t> browsers based on the popular JavaScript framework </a:t>
            </a:r>
            <a:r>
              <a:rPr lang="en-US" sz="2800" dirty="0" err="1"/>
              <a:t>jQuery</a:t>
            </a:r>
            <a:r>
              <a:rPr lang="en-US" sz="2800" dirty="0"/>
              <a:t> </a:t>
            </a:r>
          </a:p>
          <a:p>
            <a:r>
              <a:rPr lang="en-US" sz="2800" dirty="0"/>
              <a:t>Like </a:t>
            </a:r>
            <a:r>
              <a:rPr lang="en-US" sz="2800" dirty="0" err="1"/>
              <a:t>iUI</a:t>
            </a:r>
            <a:r>
              <a:rPr lang="en-US" sz="2800" dirty="0"/>
              <a:t>, </a:t>
            </a:r>
            <a:r>
              <a:rPr lang="en-US" sz="2800" dirty="0" err="1"/>
              <a:t>jQTouch</a:t>
            </a:r>
            <a:r>
              <a:rPr lang="en-US" sz="2800" dirty="0"/>
              <a:t> supports </a:t>
            </a:r>
            <a:r>
              <a:rPr lang="en-US" sz="2800" dirty="0" err="1"/>
              <a:t>iPhone</a:t>
            </a:r>
            <a:r>
              <a:rPr lang="en-US" sz="2800" dirty="0"/>
              <a:t>-style menus, animated page transitions, and effects using CSS transforms. </a:t>
            </a:r>
          </a:p>
          <a:p>
            <a:r>
              <a:rPr lang="en-US" sz="2800" dirty="0"/>
              <a:t>It is nearly four times larger than </a:t>
            </a:r>
            <a:r>
              <a:rPr lang="en-US" sz="2800" dirty="0" err="1"/>
              <a:t>iUI</a:t>
            </a:r>
            <a:r>
              <a:rPr lang="en-US" sz="2800" dirty="0"/>
              <a:t>—around 112 kilobytes, half of which is just the core </a:t>
            </a:r>
            <a:r>
              <a:rPr lang="en-US" sz="2800" dirty="0" err="1"/>
              <a:t>jQuery</a:t>
            </a:r>
            <a:r>
              <a:rPr lang="en-US" sz="2800" dirty="0"/>
              <a:t> library. </a:t>
            </a:r>
          </a:p>
        </p:txBody>
      </p:sp>
    </p:spTree>
    <p:extLst>
      <p:ext uri="{BB962C8B-B14F-4D97-AF65-F5344CB8AC3E}">
        <p14:creationId xmlns:p14="http://schemas.microsoft.com/office/powerpoint/2010/main" val="2786436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jQTouch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flexibility of having a library based on </a:t>
            </a:r>
            <a:r>
              <a:rPr lang="en-US" sz="3200" dirty="0" err="1"/>
              <a:t>jQuery</a:t>
            </a:r>
            <a:r>
              <a:rPr lang="en-US" sz="3200" dirty="0"/>
              <a:t> can be useful, meaning that there is the ability to leverage the simple syntax for creating JavaScript-based web apps as well, and the wealth of </a:t>
            </a:r>
            <a:r>
              <a:rPr lang="en-US" sz="3200" dirty="0" err="1"/>
              <a:t>jQuery</a:t>
            </a:r>
            <a:r>
              <a:rPr lang="en-US" sz="3200" dirty="0"/>
              <a:t> </a:t>
            </a:r>
            <a:r>
              <a:rPr lang="en-US" sz="3200" dirty="0" err="1"/>
              <a:t>plugins</a:t>
            </a:r>
            <a:r>
              <a:rPr lang="en-US" sz="3200" dirty="0"/>
              <a:t>. </a:t>
            </a:r>
          </a:p>
          <a:p>
            <a:r>
              <a:rPr lang="en-US" sz="3200" dirty="0"/>
              <a:t>However, its large file size is certainly an issue to consider before starting to make web apps with </a:t>
            </a:r>
            <a:r>
              <a:rPr lang="en-US" sz="3200" dirty="0" err="1"/>
              <a:t>jQTouch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4537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:\Fall2015\MADD\Images\jqtou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76200"/>
            <a:ext cx="3592764" cy="662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2118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iPhone</a:t>
            </a:r>
            <a:r>
              <a:rPr lang="en-US" dirty="0"/>
              <a:t> apps have a number of distinctive animation characteristics that add context and meaning for the user</a:t>
            </a:r>
          </a:p>
          <a:p>
            <a:r>
              <a:rPr lang="en-US" dirty="0"/>
              <a:t>JavaScript library called </a:t>
            </a:r>
            <a:r>
              <a:rPr lang="en-US" dirty="0" err="1"/>
              <a:t>jQTouch</a:t>
            </a:r>
            <a:r>
              <a:rPr lang="en-US" dirty="0"/>
              <a:t> that makes mobile web development a whole lot easier. </a:t>
            </a:r>
          </a:p>
          <a:p>
            <a:r>
              <a:rPr lang="en-US" dirty="0" err="1"/>
              <a:t>jQTouch</a:t>
            </a:r>
            <a:r>
              <a:rPr lang="en-US" dirty="0"/>
              <a:t> is an open source </a:t>
            </a:r>
            <a:r>
              <a:rPr lang="en-US" dirty="0" err="1"/>
              <a:t>jQuery</a:t>
            </a:r>
            <a:r>
              <a:rPr lang="en-US" dirty="0"/>
              <a:t> plug-in that handles virtually everything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2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807861-95F7-4B20-BC32-B4FDBC50A4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73673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</a:t>
            </a:r>
            <a:r>
              <a:rPr lang="en-US" dirty="0" err="1"/>
              <a:t>Iphone</a:t>
            </a:r>
            <a:r>
              <a:rPr lang="en-US" dirty="0"/>
              <a:t> Like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are going to build a simple calorie-tracking application called Kilo that allows the user to add and delete food entries for a given date. All told, there will be five panels:</a:t>
            </a:r>
            <a:br>
              <a:rPr lang="en-US" dirty="0"/>
            </a:br>
            <a:r>
              <a:rPr lang="en-US" dirty="0"/>
              <a:t>Home, Settings, Dates, Date, and New Entry. We’ll start off with two panels and work our way up as we go.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7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G:\Fall2015\MADD\Images\jq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37395"/>
            <a:ext cx="3579813" cy="5834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795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- 1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begin, let’s create a file named </a:t>
            </a:r>
            <a:r>
              <a:rPr lang="en-US" i="1" dirty="0"/>
              <a:t>index.html </a:t>
            </a:r>
            <a:r>
              <a:rPr lang="en-US" dirty="0"/>
              <a:t>and add the HTML  for the Home and About panels.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1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&lt;div id="home"&gt;</a:t>
            </a:r>
            <a:br>
              <a:rPr lang="en-US" dirty="0"/>
            </a:br>
            <a:r>
              <a:rPr lang="en-US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&lt;div class="toolbar"&gt;</a:t>
            </a:r>
            <a:br>
              <a:rPr lang="en-US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</a:br>
            <a:r>
              <a:rPr lang="en-US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&lt;h1&gt;Kilo&lt;/h1&gt;</a:t>
            </a:r>
            <a:br>
              <a:rPr lang="en-US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</a:br>
            <a:r>
              <a:rPr lang="en-US" dirty="0">
                <a:effectLst>
                  <a:outerShdw blurRad="50800" dist="50800" dir="5400000" algn="ctr" rotWithShape="0">
                    <a:schemeClr val="bg1"/>
                  </a:outerShdw>
                </a:effectLst>
              </a:rPr>
              <a:t>&lt;/div&gt;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edgetoedge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&lt;li class="arrow"&gt;</a:t>
            </a:r>
          </a:p>
          <a:p>
            <a:pPr>
              <a:buNone/>
            </a:pPr>
            <a:r>
              <a:rPr lang="en-US" dirty="0"/>
              <a:t>	&lt;a </a:t>
            </a:r>
            <a:r>
              <a:rPr lang="en-US" dirty="0" err="1"/>
              <a:t>href</a:t>
            </a:r>
            <a:r>
              <a:rPr lang="en-US" dirty="0"/>
              <a:t>="#about"&gt;About&lt;/a&gt;&lt;/li&gt;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&lt;div id="about"&gt;</a:t>
            </a:r>
            <a:br>
              <a:rPr lang="en-US" dirty="0"/>
            </a:br>
            <a:r>
              <a:rPr lang="en-US" dirty="0"/>
              <a:t>&lt;div class="toolbar"&gt;</a:t>
            </a:r>
            <a:br>
              <a:rPr lang="en-US" dirty="0"/>
            </a:br>
            <a:r>
              <a:rPr lang="en-US" dirty="0"/>
              <a:t>&lt;h1&gt;About&lt;/h1&gt;</a:t>
            </a:r>
            <a:br>
              <a:rPr lang="en-US" dirty="0"/>
            </a:br>
            <a:r>
              <a:rPr lang="en-US" dirty="0"/>
              <a:t>&lt;a class="button back" </a:t>
            </a:r>
            <a:r>
              <a:rPr lang="en-US" dirty="0" err="1"/>
              <a:t>href</a:t>
            </a:r>
            <a:r>
              <a:rPr lang="en-US" dirty="0"/>
              <a:t>="#"&gt;Back&lt;/a&gt;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pic>
        <p:nvPicPr>
          <p:cNvPr id="6" name="Picture 2" descr="G:\Fall2015\MADD\Images\jq4.JPG">
            <a:extLst>
              <a:ext uri="{FF2B5EF4-FFF2-40B4-BE49-F238E27FC236}">
                <a16:creationId xmlns:a16="http://schemas.microsoft.com/office/drawing/2014/main" id="{5650E0A7-6B23-4C48-B662-BFD687E20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295147"/>
            <a:ext cx="2146002" cy="3497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8013938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&lt;div id="home"&gt;</a:t>
            </a:r>
            <a:br>
              <a:rPr lang="en-US" sz="2400" dirty="0"/>
            </a:br>
            <a:r>
              <a:rPr lang="en-US" sz="2400" dirty="0"/>
              <a:t>This div (as well as the about div that appears a few lines down) will become a panel in the application by virtue of the fact that it is a direct descendant of the body.</a:t>
            </a:r>
          </a:p>
          <a:p>
            <a:r>
              <a:rPr lang="pt-BR" sz="2400" dirty="0"/>
              <a:t>&lt;div class="toolbar"&gt;</a:t>
            </a:r>
            <a:br>
              <a:rPr lang="pt-BR" sz="2400" dirty="0"/>
            </a:br>
            <a:r>
              <a:rPr lang="pt-BR" sz="2400" dirty="0"/>
              <a:t>&lt;h1&gt;Kilo&lt;/h1&gt;</a:t>
            </a:r>
            <a:br>
              <a:rPr lang="pt-BR" sz="2400" dirty="0"/>
            </a:br>
            <a:r>
              <a:rPr lang="pt-BR" sz="2400" dirty="0"/>
              <a:t>&lt;/div&gt;</a:t>
            </a:r>
            <a:br>
              <a:rPr lang="pt-BR" sz="2400" dirty="0"/>
            </a:br>
            <a:r>
              <a:rPr lang="en-US" sz="2400" dirty="0"/>
              <a:t>Inside each panel div, there is a div with a class of toolbar. This toolbar class is specifically predefined in the </a:t>
            </a:r>
            <a:r>
              <a:rPr lang="en-US" sz="2400" dirty="0" err="1"/>
              <a:t>jQTouch</a:t>
            </a:r>
            <a:r>
              <a:rPr lang="en-US" sz="2400" dirty="0"/>
              <a:t> themes to style an element like a traditional</a:t>
            </a:r>
            <a:br>
              <a:rPr lang="en-US" sz="2400" dirty="0"/>
            </a:br>
            <a:r>
              <a:rPr lang="en-US" sz="2400" dirty="0"/>
              <a:t>iPhone toolbar</a:t>
            </a:r>
          </a:p>
        </p:txBody>
      </p:sp>
    </p:spTree>
    <p:extLst>
      <p:ext uri="{BB962C8B-B14F-4D97-AF65-F5344CB8AC3E}">
        <p14:creationId xmlns:p14="http://schemas.microsoft.com/office/powerpoint/2010/main" val="2899475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edgetoedge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This unordered list tag has the class </a:t>
            </a:r>
            <a:r>
              <a:rPr lang="en-US" dirty="0" err="1"/>
              <a:t>edgetoedge</a:t>
            </a:r>
            <a:r>
              <a:rPr lang="en-US" dirty="0"/>
              <a:t>. The </a:t>
            </a:r>
            <a:r>
              <a:rPr lang="en-US" dirty="0" err="1"/>
              <a:t>edgetoedge</a:t>
            </a:r>
            <a:r>
              <a:rPr lang="en-US" dirty="0"/>
              <a:t> class tells </a:t>
            </a:r>
            <a:r>
              <a:rPr lang="en-US" dirty="0" err="1"/>
              <a:t>jQTouch</a:t>
            </a:r>
            <a:r>
              <a:rPr lang="en-US" dirty="0"/>
              <a:t> to stretch the list all the way from left to right in the viewable area.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 class="arrow"&gt;&lt;a </a:t>
            </a:r>
            <a:r>
              <a:rPr lang="en-US" dirty="0" err="1"/>
              <a:t>href</a:t>
            </a:r>
            <a:r>
              <a:rPr lang="en-US" dirty="0"/>
              <a:t>="#about"&gt;About&lt;/a&gt;&lt;/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On this line there is an </a:t>
            </a:r>
            <a:r>
              <a:rPr lang="en-US" dirty="0" err="1"/>
              <a:t>li</a:t>
            </a:r>
            <a:r>
              <a:rPr lang="en-US" dirty="0"/>
              <a:t> that contains a link with its </a:t>
            </a:r>
            <a:r>
              <a:rPr lang="en-US" dirty="0" err="1"/>
              <a:t>href</a:t>
            </a:r>
            <a:r>
              <a:rPr lang="en-US" dirty="0"/>
              <a:t> pointing at the About panel. Including the arrow class to the </a:t>
            </a:r>
            <a:r>
              <a:rPr lang="en-US" dirty="0" err="1"/>
              <a:t>li</a:t>
            </a:r>
            <a:r>
              <a:rPr lang="en-US" dirty="0"/>
              <a:t> is optional; doing so will add a chevron to the right side of the item in the list.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1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&lt;a class="button back" </a:t>
            </a:r>
            <a:r>
              <a:rPr lang="en-US" dirty="0" err="1"/>
              <a:t>href</a:t>
            </a:r>
            <a:r>
              <a:rPr lang="en-US" dirty="0"/>
              <a:t>="#"&gt;Back&lt;/a&gt;</a:t>
            </a:r>
            <a:br>
              <a:rPr lang="en-US" dirty="0"/>
            </a:br>
            <a:r>
              <a:rPr lang="en-US" dirty="0"/>
              <a:t>The toolbar elements each contain a single h1 element that will become the panel title. On this line, there is a link with the classes button and back, which tell </a:t>
            </a:r>
            <a:r>
              <a:rPr lang="en-US" dirty="0" err="1"/>
              <a:t>jQTouch</a:t>
            </a:r>
            <a:r>
              <a:rPr lang="en-US" dirty="0"/>
              <a:t> to make the button look and act like a back button.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14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Fall2015\MADD\Images\jq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12750"/>
            <a:ext cx="3751263" cy="6011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2347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2 Activating </a:t>
            </a:r>
            <a:r>
              <a:rPr lang="en-US" dirty="0" err="1"/>
              <a:t>jQtouch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you’ve downloaded </a:t>
            </a:r>
            <a:r>
              <a:rPr lang="en-US" dirty="0" err="1"/>
              <a:t>jQTouch</a:t>
            </a:r>
            <a:r>
              <a:rPr lang="en-US" dirty="0"/>
              <a:t> and unzipped it in the same directory as the HTML document, you just add a few lines of code to the head of your page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25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</a:t>
            </a:r>
            <a:r>
              <a:rPr lang="en-US" dirty="0" err="1"/>
              <a:t>jQtouch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&lt;link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media="screen"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jqtouch</a:t>
            </a:r>
            <a:r>
              <a:rPr lang="en-US" dirty="0"/>
              <a:t>/jqtouch.css"&gt;</a:t>
            </a:r>
          </a:p>
          <a:p>
            <a:r>
              <a:rPr lang="en-US" dirty="0"/>
              <a:t>&lt;link type="text/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media="screen" </a:t>
            </a:r>
            <a:r>
              <a:rPr lang="en-US" dirty="0" err="1"/>
              <a:t>href</a:t>
            </a:r>
            <a:r>
              <a:rPr lang="en-US" dirty="0"/>
              <a:t>="themes/</a:t>
            </a:r>
            <a:r>
              <a:rPr lang="en-US" dirty="0" err="1"/>
              <a:t>jqt</a:t>
            </a:r>
            <a:r>
              <a:rPr lang="en-US" dirty="0"/>
              <a:t>/theme.css"&gt;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jqtouch</a:t>
            </a:r>
            <a:r>
              <a:rPr lang="en-US" dirty="0"/>
              <a:t>/jquery.js"&gt;&lt;/script&gt;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jqtouch</a:t>
            </a:r>
            <a:r>
              <a:rPr lang="en-US" dirty="0"/>
              <a:t>/jqtouch.js"&gt;&lt;/script&gt;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jQT</a:t>
            </a:r>
            <a:r>
              <a:rPr lang="en-US" dirty="0"/>
              <a:t> = $.</a:t>
            </a:r>
            <a:r>
              <a:rPr lang="en-US" dirty="0" err="1"/>
              <a:t>jQTouch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icon: 'kilo.png',</a:t>
            </a:r>
            <a:br>
              <a:rPr lang="en-US" dirty="0"/>
            </a:br>
            <a:r>
              <a:rPr lang="en-US" dirty="0" err="1"/>
              <a:t>statusBar</a:t>
            </a:r>
            <a:r>
              <a:rPr lang="en-US" dirty="0"/>
              <a:t>: 'black'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0882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Workflow</a:t>
            </a:r>
            <a:endParaRPr lang="en-US"/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2514600" y="1600202"/>
            <a:ext cx="4332514" cy="3980815"/>
            <a:chOff x="1152" y="1008"/>
            <a:chExt cx="4378" cy="3135"/>
          </a:xfrm>
        </p:grpSpPr>
        <p:sp>
          <p:nvSpPr>
            <p:cNvPr id="10244" name="AutoShape 4"/>
            <p:cNvSpPr>
              <a:spLocks noChangeArrowheads="1"/>
            </p:cNvSpPr>
            <p:nvPr/>
          </p:nvSpPr>
          <p:spPr bwMode="auto">
            <a:xfrm>
              <a:off x="2297" y="1430"/>
              <a:ext cx="1458" cy="253"/>
            </a:xfrm>
            <a:prstGeom prst="downArrow">
              <a:avLst>
                <a:gd name="adj1" fmla="val 54315"/>
                <a:gd name="adj2" fmla="val 48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152" y="1008"/>
              <a:ext cx="3696" cy="4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2558" y="1129"/>
              <a:ext cx="112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Scoping</a:t>
              </a: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0247" name="AutoShape 7"/>
            <p:cNvSpPr>
              <a:spLocks noChangeArrowheads="1"/>
            </p:cNvSpPr>
            <p:nvPr/>
          </p:nvSpPr>
          <p:spPr bwMode="auto">
            <a:xfrm>
              <a:off x="2297" y="2104"/>
              <a:ext cx="1458" cy="253"/>
            </a:xfrm>
            <a:prstGeom prst="downArrow">
              <a:avLst>
                <a:gd name="adj1" fmla="val 54315"/>
                <a:gd name="adj2" fmla="val 48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1152" y="1683"/>
              <a:ext cx="3696" cy="4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725" y="1804"/>
              <a:ext cx="325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Performance management</a:t>
              </a: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0250" name="AutoShape 10"/>
            <p:cNvSpPr>
              <a:spLocks noChangeArrowheads="1"/>
            </p:cNvSpPr>
            <p:nvPr/>
          </p:nvSpPr>
          <p:spPr bwMode="auto">
            <a:xfrm>
              <a:off x="2297" y="2779"/>
              <a:ext cx="1458" cy="253"/>
            </a:xfrm>
            <a:prstGeom prst="downArrow">
              <a:avLst>
                <a:gd name="adj1" fmla="val 54315"/>
                <a:gd name="adj2" fmla="val 48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1152" y="2357"/>
              <a:ext cx="3696" cy="4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2558" y="2479"/>
              <a:ext cx="1282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UI design</a:t>
              </a: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0253" name="AutoShape 13"/>
            <p:cNvSpPr>
              <a:spLocks noChangeArrowheads="1"/>
            </p:cNvSpPr>
            <p:nvPr/>
          </p:nvSpPr>
          <p:spPr bwMode="auto">
            <a:xfrm>
              <a:off x="2297" y="3453"/>
              <a:ext cx="1458" cy="253"/>
            </a:xfrm>
            <a:prstGeom prst="downArrow">
              <a:avLst>
                <a:gd name="adj1" fmla="val 54315"/>
                <a:gd name="adj2" fmla="val 4861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1152" y="3032"/>
              <a:ext cx="3696" cy="42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360" y="3153"/>
              <a:ext cx="417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Memory layout and data structures</a:t>
              </a:r>
              <a:endParaRPr lang="en-US" sz="2000">
                <a:cs typeface="Arial" panose="020B0604020202020204" pitchFamily="34" charset="0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152" y="3706"/>
              <a:ext cx="3696" cy="42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1933" y="3828"/>
              <a:ext cx="290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fi-FI" sz="2000">
                  <a:cs typeface="Arial" panose="020B0604020202020204" pitchFamily="34" charset="0"/>
                </a:rPr>
                <a:t>Communication and I/O</a:t>
              </a:r>
              <a:endParaRPr lang="en-US" sz="2000">
                <a:cs typeface="Arial" panose="020B0604020202020204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796536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&lt;link type="text/</a:t>
            </a:r>
            <a:r>
              <a:rPr lang="en-US" sz="3200" dirty="0" err="1"/>
              <a:t>css</a:t>
            </a:r>
            <a:r>
              <a:rPr lang="en-US" sz="3200" dirty="0"/>
              <a:t>" </a:t>
            </a:r>
            <a:r>
              <a:rPr lang="en-US" sz="3200" dirty="0" err="1"/>
              <a:t>rel</a:t>
            </a:r>
            <a:r>
              <a:rPr lang="en-US" sz="3200" dirty="0"/>
              <a:t>="</a:t>
            </a:r>
            <a:r>
              <a:rPr lang="en-US" sz="3200" dirty="0" err="1"/>
              <a:t>stylesheet</a:t>
            </a:r>
            <a:r>
              <a:rPr lang="en-US" sz="3200" dirty="0"/>
              <a:t>" media="screen" 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dirty="0" err="1"/>
              <a:t>jqtouch</a:t>
            </a:r>
            <a:r>
              <a:rPr lang="en-US" sz="3200" dirty="0"/>
              <a:t>/jqtouch.css"&gt;</a:t>
            </a:r>
          </a:p>
          <a:p>
            <a:r>
              <a:rPr lang="en-US" sz="3200" dirty="0"/>
              <a:t>I’m including the </a:t>
            </a:r>
            <a:r>
              <a:rPr lang="en-US" sz="3200" i="1" dirty="0"/>
              <a:t>jqtouch.css </a:t>
            </a:r>
            <a:r>
              <a:rPr lang="en-US" sz="3200" dirty="0"/>
              <a:t>file. This file defines some hardcore structural design rules that are very specific to handling animations, orientation, and other </a:t>
            </a:r>
            <a:r>
              <a:rPr lang="en-US" sz="3200" dirty="0" err="1"/>
              <a:t>iPhone</a:t>
            </a:r>
            <a:r>
              <a:rPr lang="en-US" sz="3200" dirty="0"/>
              <a:t> specifics. This file is required and there should be no reason for you to edit it.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268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&lt;link type="text/</a:t>
            </a:r>
            <a:r>
              <a:rPr lang="en-US" sz="3200" dirty="0" err="1"/>
              <a:t>css</a:t>
            </a:r>
            <a:r>
              <a:rPr lang="en-US" sz="3200" dirty="0"/>
              <a:t>" </a:t>
            </a:r>
            <a:r>
              <a:rPr lang="en-US" sz="3200" dirty="0" err="1"/>
              <a:t>rel</a:t>
            </a:r>
            <a:r>
              <a:rPr lang="en-US" sz="3200" dirty="0"/>
              <a:t>="</a:t>
            </a:r>
            <a:r>
              <a:rPr lang="en-US" sz="3200" dirty="0" err="1"/>
              <a:t>stylesheet</a:t>
            </a:r>
            <a:r>
              <a:rPr lang="en-US" sz="3200" dirty="0"/>
              <a:t>" media="screen" </a:t>
            </a:r>
            <a:r>
              <a:rPr lang="en-US" sz="3200" dirty="0" err="1"/>
              <a:t>href</a:t>
            </a:r>
            <a:r>
              <a:rPr lang="en-US" sz="3200" dirty="0"/>
              <a:t>="themes/</a:t>
            </a:r>
            <a:r>
              <a:rPr lang="en-US" sz="3200" dirty="0" err="1"/>
              <a:t>jqt</a:t>
            </a:r>
            <a:r>
              <a:rPr lang="en-US" sz="3200" dirty="0"/>
              <a:t>/theme.css"&gt;</a:t>
            </a:r>
            <a:br>
              <a:rPr lang="en-US" sz="3200" dirty="0"/>
            </a:br>
            <a:r>
              <a:rPr lang="en-US" sz="3200" dirty="0"/>
              <a:t>I’m including the CSS for my selected theme, in this case, the “</a:t>
            </a:r>
            <a:r>
              <a:rPr lang="en-US" sz="3200" dirty="0" err="1"/>
              <a:t>jqt</a:t>
            </a:r>
            <a:r>
              <a:rPr lang="en-US" sz="3200" dirty="0"/>
              <a:t>” theme, which comes with </a:t>
            </a:r>
            <a:r>
              <a:rPr lang="en-US" sz="3200" dirty="0" err="1"/>
              <a:t>jQTouch</a:t>
            </a:r>
            <a:r>
              <a:rPr lang="en-US" sz="3200" dirty="0"/>
              <a:t>. The classes that I’ve been using in the HTML correspond to CSS selectors in this document. </a:t>
            </a:r>
            <a:r>
              <a:rPr lang="en-US" sz="3200" dirty="0" err="1"/>
              <a:t>jQTouch</a:t>
            </a:r>
            <a:r>
              <a:rPr lang="en-US" sz="3200" dirty="0"/>
              <a:t> comes with two themes available by default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28568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&lt;script type="text/</a:t>
            </a:r>
            <a:r>
              <a:rPr lang="en-US" sz="3600" dirty="0" err="1"/>
              <a:t>javascript</a:t>
            </a:r>
            <a:r>
              <a:rPr lang="en-US" sz="3600" dirty="0"/>
              <a:t>" </a:t>
            </a:r>
            <a:r>
              <a:rPr lang="en-US" sz="3600" dirty="0" err="1"/>
              <a:t>src</a:t>
            </a:r>
            <a:r>
              <a:rPr lang="en-US" sz="3600" dirty="0"/>
              <a:t>="</a:t>
            </a:r>
            <a:r>
              <a:rPr lang="en-US" sz="3600" dirty="0" err="1"/>
              <a:t>jqtouch</a:t>
            </a:r>
            <a:r>
              <a:rPr lang="en-US" sz="3600" dirty="0"/>
              <a:t>/jquery.js"&gt;&lt;/script&gt;</a:t>
            </a:r>
          </a:p>
          <a:p>
            <a:r>
              <a:rPr lang="en-US" sz="3600" dirty="0" err="1"/>
              <a:t>jQTouch</a:t>
            </a:r>
            <a:r>
              <a:rPr lang="en-US" sz="3600" dirty="0"/>
              <a:t> requires </a:t>
            </a:r>
            <a:r>
              <a:rPr lang="en-US" sz="3600" dirty="0" err="1"/>
              <a:t>jQuery</a:t>
            </a:r>
            <a:r>
              <a:rPr lang="en-US" sz="3600" dirty="0"/>
              <a:t>, so I include that here. </a:t>
            </a:r>
            <a:r>
              <a:rPr lang="en-US" sz="3600" dirty="0" err="1"/>
              <a:t>jQTouch</a:t>
            </a:r>
            <a:r>
              <a:rPr lang="en-US" sz="3600" dirty="0"/>
              <a:t> comes with its own copy</a:t>
            </a:r>
            <a:br>
              <a:rPr lang="en-US" sz="3600" dirty="0"/>
            </a:br>
            <a:r>
              <a:rPr lang="en-US" sz="3600" dirty="0"/>
              <a:t>of </a:t>
            </a:r>
            <a:r>
              <a:rPr lang="en-US" sz="3600" dirty="0" err="1"/>
              <a:t>jQuery</a:t>
            </a:r>
            <a:r>
              <a:rPr lang="en-US" sz="3600" dirty="0"/>
              <a:t>, but you can link to another copy if you prefer.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78347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&lt;script type="text/</a:t>
            </a:r>
            <a:r>
              <a:rPr lang="en-US" sz="3600" dirty="0" err="1"/>
              <a:t>javascript</a:t>
            </a:r>
            <a:r>
              <a:rPr lang="en-US" sz="3600" dirty="0"/>
              <a:t>" </a:t>
            </a:r>
            <a:r>
              <a:rPr lang="en-US" sz="3600" dirty="0" err="1"/>
              <a:t>src</a:t>
            </a:r>
            <a:r>
              <a:rPr lang="en-US" sz="3600" dirty="0"/>
              <a:t>="</a:t>
            </a:r>
            <a:r>
              <a:rPr lang="en-US" sz="3600" dirty="0" err="1"/>
              <a:t>jqtouch</a:t>
            </a:r>
            <a:r>
              <a:rPr lang="en-US" sz="3600" dirty="0"/>
              <a:t>/jqtouch.js"&gt;&lt;/script&gt;</a:t>
            </a:r>
            <a:br>
              <a:rPr lang="en-US" sz="3600" dirty="0"/>
            </a:br>
            <a:r>
              <a:rPr lang="en-US" sz="3600" dirty="0"/>
              <a:t>This is where I include </a:t>
            </a:r>
            <a:r>
              <a:rPr lang="en-US" sz="3600" dirty="0" err="1"/>
              <a:t>jQTouch</a:t>
            </a:r>
            <a:r>
              <a:rPr lang="en-US" sz="3600" dirty="0"/>
              <a:t> itself. Note that you have to include </a:t>
            </a:r>
            <a:r>
              <a:rPr lang="en-US" sz="3600" dirty="0" err="1"/>
              <a:t>jQTouch</a:t>
            </a:r>
            <a:r>
              <a:rPr lang="en-US" sz="3600" dirty="0"/>
              <a:t> after </a:t>
            </a:r>
            <a:r>
              <a:rPr lang="en-US" sz="3600" dirty="0" err="1"/>
              <a:t>jQuery</a:t>
            </a:r>
            <a:r>
              <a:rPr lang="en-US" sz="3600" dirty="0"/>
              <a:t>, or nothing’s going to work.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6884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jQT</a:t>
            </a:r>
            <a:r>
              <a:rPr lang="en-US" dirty="0"/>
              <a:t> = $.</a:t>
            </a:r>
            <a:r>
              <a:rPr lang="en-US" dirty="0" err="1"/>
              <a:t>jQTouch</a:t>
            </a:r>
            <a:r>
              <a:rPr lang="en-US" dirty="0"/>
              <a:t>({</a:t>
            </a:r>
            <a:br>
              <a:rPr lang="en-US" dirty="0"/>
            </a:br>
            <a:r>
              <a:rPr lang="en-US" dirty="0"/>
              <a:t>icon: 'kilo.png',</a:t>
            </a:r>
            <a:br>
              <a:rPr lang="en-US" dirty="0"/>
            </a:br>
            <a:r>
              <a:rPr lang="en-US" dirty="0" err="1"/>
              <a:t>statusBar</a:t>
            </a:r>
            <a:r>
              <a:rPr lang="en-US" dirty="0"/>
              <a:t>: 'black'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This brings us to the script block where I initialize the </a:t>
            </a:r>
            <a:r>
              <a:rPr lang="en-US" dirty="0" err="1"/>
              <a:t>jQTouch</a:t>
            </a:r>
            <a:r>
              <a:rPr lang="en-US" dirty="0"/>
              <a:t> object and send in two property values: icon and </a:t>
            </a:r>
            <a:r>
              <a:rPr lang="en-US" dirty="0" err="1"/>
              <a:t>statusBar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720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:\Fall2015\MADD\Images\jq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26571"/>
            <a:ext cx="3810000" cy="65314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16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– 3 Creating the dates panel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&lt;div id="dates"&gt;</a:t>
            </a:r>
            <a:br>
              <a:rPr lang="en-US" sz="2400" dirty="0"/>
            </a:br>
            <a:r>
              <a:rPr lang="en-US" sz="2400" dirty="0"/>
              <a:t>&lt;div class="toolbar"&gt;</a:t>
            </a:r>
            <a:br>
              <a:rPr lang="en-US" sz="2400" dirty="0"/>
            </a:br>
            <a:r>
              <a:rPr lang="en-US" sz="2400" dirty="0"/>
              <a:t>&lt;h1&gt;Dates&lt;/h1&gt;</a:t>
            </a:r>
            <a:br>
              <a:rPr lang="en-US" sz="2400" dirty="0"/>
            </a:br>
            <a:r>
              <a:rPr lang="en-US" sz="2400" dirty="0"/>
              <a:t>&lt;a class="button back" </a:t>
            </a:r>
            <a:r>
              <a:rPr lang="en-US" sz="2400" dirty="0" err="1"/>
              <a:t>href</a:t>
            </a:r>
            <a:r>
              <a:rPr lang="en-US" sz="2400" dirty="0"/>
              <a:t>="#"&gt;Back&lt;/a&gt;</a:t>
            </a:r>
            <a:br>
              <a:rPr lang="en-US" sz="2400" dirty="0"/>
            </a:br>
            <a:r>
              <a:rPr lang="en-US" sz="2400" dirty="0"/>
              <a:t>&lt;/div&gt;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 class="</a:t>
            </a:r>
            <a:r>
              <a:rPr lang="en-US" sz="2400" dirty="0" err="1"/>
              <a:t>edgetoedge</a:t>
            </a:r>
            <a:r>
              <a:rPr lang="en-US" sz="2400" dirty="0"/>
              <a:t>"&gt;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 class="arrow"&gt;&lt;a id="0" </a:t>
            </a:r>
            <a:r>
              <a:rPr lang="en-US" sz="2400" dirty="0" err="1"/>
              <a:t>href</a:t>
            </a:r>
            <a:r>
              <a:rPr lang="en-US" sz="2400" dirty="0"/>
              <a:t>="#date"&gt;Today&lt;/a&gt;&lt;/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 class="arrow"&gt;&lt;a id="1" </a:t>
            </a:r>
            <a:r>
              <a:rPr lang="en-US" sz="2400" dirty="0" err="1"/>
              <a:t>href</a:t>
            </a:r>
            <a:r>
              <a:rPr lang="en-US" sz="2400" dirty="0"/>
              <a:t>="#date"&gt;Yesterday&lt;/a&gt;&lt;/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 class="arrow"&gt;&lt;a id="2" </a:t>
            </a:r>
            <a:r>
              <a:rPr lang="en-US" sz="2400" dirty="0" err="1"/>
              <a:t>href</a:t>
            </a:r>
            <a:r>
              <a:rPr lang="en-US" sz="2400" dirty="0"/>
              <a:t>="#date"&gt;2 Days Ago&lt;/a&gt;&lt;/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 class="arrow"&gt;&lt;a id="3" </a:t>
            </a:r>
            <a:r>
              <a:rPr lang="en-US" sz="2400" dirty="0" err="1"/>
              <a:t>href</a:t>
            </a:r>
            <a:r>
              <a:rPr lang="en-US" sz="2400" dirty="0"/>
              <a:t>="#date"&gt;3 Days Ago&lt;/a&gt;&lt;/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 class="arrow"&gt;&lt;a id="4" </a:t>
            </a:r>
            <a:r>
              <a:rPr lang="en-US" sz="2400" dirty="0" err="1"/>
              <a:t>href</a:t>
            </a:r>
            <a:r>
              <a:rPr lang="en-US" sz="2400" dirty="0"/>
              <a:t>="#date"&gt;4 Days Ago&lt;/a&gt;&lt;/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</a:t>
            </a:r>
            <a:r>
              <a:rPr lang="en-US" sz="2400" dirty="0" err="1"/>
              <a:t>li</a:t>
            </a:r>
            <a:r>
              <a:rPr lang="en-US" sz="2400" dirty="0"/>
              <a:t> class="arrow"&gt;&lt;a id="5" </a:t>
            </a:r>
            <a:r>
              <a:rPr lang="en-US" sz="2400" dirty="0" err="1"/>
              <a:t>href</a:t>
            </a:r>
            <a:r>
              <a:rPr lang="en-US" sz="2400" dirty="0"/>
              <a:t>="#date"&gt;5 Days Ago&lt;/a&gt;&lt;/</a:t>
            </a:r>
            <a:r>
              <a:rPr lang="en-US" sz="2400" dirty="0" err="1"/>
              <a:t>li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  <a:br>
              <a:rPr lang="en-US" sz="2400" dirty="0"/>
            </a:br>
            <a:r>
              <a:rPr lang="en-US" sz="2400" dirty="0"/>
              <a:t>&lt;/div&gt;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48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G:\Fall2015\MADD\Images\jq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33400"/>
            <a:ext cx="3267075" cy="5644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6758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– 4 Adding the dates panel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&lt;div id="home"&gt;</a:t>
            </a:r>
            <a:br>
              <a:rPr lang="en-US" dirty="0"/>
            </a:br>
            <a:r>
              <a:rPr lang="en-US" dirty="0"/>
              <a:t>&lt;div class="toolbar"&gt;</a:t>
            </a:r>
            <a:br>
              <a:rPr lang="en-US" dirty="0"/>
            </a:br>
            <a:r>
              <a:rPr lang="en-US" dirty="0"/>
              <a:t>&lt;h1&gt;Kilo&lt;/h1&gt;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edgetoedge</a:t>
            </a:r>
            <a:r>
              <a:rPr lang="en-US" dirty="0"/>
              <a:t>"&gt;</a:t>
            </a:r>
            <a:br>
              <a:rPr lang="en-US" dirty="0"/>
            </a:br>
            <a:r>
              <a:rPr lang="en-US" b="1" dirty="0"/>
              <a:t>&lt;</a:t>
            </a:r>
            <a:r>
              <a:rPr lang="en-US" b="1" dirty="0" err="1"/>
              <a:t>li</a:t>
            </a:r>
            <a:r>
              <a:rPr lang="en-US" b="1" dirty="0"/>
              <a:t> class="arrow"&gt;&lt;a </a:t>
            </a:r>
            <a:r>
              <a:rPr lang="en-US" b="1" dirty="0" err="1"/>
              <a:t>href</a:t>
            </a:r>
            <a:r>
              <a:rPr lang="en-US" b="1" dirty="0"/>
              <a:t>="#dates"&gt;Dates&lt;/a&gt;&lt;/</a:t>
            </a:r>
            <a:r>
              <a:rPr lang="en-US" b="1" dirty="0" err="1"/>
              <a:t>li</a:t>
            </a:r>
            <a:r>
              <a:rPr lang="en-US" b="1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 class="arrow"&gt;&lt;a </a:t>
            </a:r>
            <a:r>
              <a:rPr lang="en-US" dirty="0" err="1"/>
              <a:t>href</a:t>
            </a:r>
            <a:r>
              <a:rPr lang="en-US" dirty="0"/>
              <a:t>="#about"&gt;About&lt;/a&gt;&lt;/</a:t>
            </a:r>
            <a:r>
              <a:rPr lang="en-US" dirty="0" err="1"/>
              <a:t>li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83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:\Fall2015\MADD\Images\jq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685800"/>
            <a:ext cx="3427413" cy="5586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1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Scoping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1247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fi-FI" sz="2400" dirty="0"/>
              <a:t>Fundamental purpose of the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What it does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What it does not</a:t>
            </a:r>
          </a:p>
          <a:p>
            <a:pPr eaLnBrk="1" hangingPunct="1">
              <a:lnSpc>
                <a:spcPct val="80000"/>
              </a:lnSpc>
            </a:pPr>
            <a:r>
              <a:rPr lang="fi-FI" sz="2400" dirty="0"/>
              <a:t>For a mobile version of a workstation application, a subset of features to be selected</a:t>
            </a:r>
          </a:p>
          <a:p>
            <a:pPr eaLnBrk="1" hangingPunct="1">
              <a:lnSpc>
                <a:spcPct val="80000"/>
              </a:lnSpc>
            </a:pPr>
            <a:r>
              <a:rPr lang="fi-FI" sz="2400" dirty="0"/>
              <a:t>Relative priority to be given to features; the priority will then guide the development iteratively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Priority should therefore be based on the importance of the feature to the user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Easiness of activities performed seldom can be compromized</a:t>
            </a:r>
          </a:p>
          <a:p>
            <a:pPr eaLnBrk="1" hangingPunct="1">
              <a:lnSpc>
                <a:spcPct val="80000"/>
              </a:lnSpc>
            </a:pPr>
            <a:r>
              <a:rPr lang="fi-FI" sz="2400" dirty="0"/>
              <a:t>Scoping can be helped with paper protos, mock-ups, or running prototypes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425855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Importance of Performance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9723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fi-FI" sz="2000" dirty="0"/>
              <a:t>General responsiveness metrics needed (how fast an application starts, shuts down, opens file, etc)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Forces to consider sequences of events that occur when the user performs an action</a:t>
            </a:r>
          </a:p>
          <a:p>
            <a:pPr eaLnBrk="1" hangingPunct="1">
              <a:lnSpc>
                <a:spcPct val="80000"/>
              </a:lnSpc>
            </a:pPr>
            <a:r>
              <a:rPr lang="fi-FI" sz="2000" dirty="0"/>
              <a:t>Test all assumptions with a real device; do not trust the emulator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Start with key features, then advance to less critical ones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 dirty="0"/>
              <a:t>Assume that more will be expected in the future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Use e.g. an old hardware platform for less capable executions</a:t>
            </a:r>
          </a:p>
          <a:p>
            <a:pPr eaLnBrk="1" hangingPunct="1">
              <a:lnSpc>
                <a:spcPct val="80000"/>
              </a:lnSpc>
            </a:pPr>
            <a:r>
              <a:rPr lang="fi-FI" sz="2000" dirty="0"/>
              <a:t>Focus on real bottlenecks, not on the ones that one can most easily find or fix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It is the overall performance that counts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Rule of thumb: Start with data structures, their layout in memory, algorithms, UI design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64378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i-FI"/>
              <a:t>User Interface Design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277100" cy="4343400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fi-FI" dirty="0"/>
              <a:t>The device keeps the user informed and does not halt at random times</a:t>
            </a:r>
          </a:p>
          <a:p>
            <a:pPr eaLnBrk="1" hangingPunct="1">
              <a:lnSpc>
                <a:spcPct val="80000"/>
              </a:lnSpc>
            </a:pPr>
            <a:r>
              <a:rPr lang="fi-FI" sz="2400" dirty="0"/>
              <a:t>Problems</a:t>
            </a:r>
          </a:p>
          <a:p>
            <a:pPr lvl="1" eaLnBrk="1" hangingPunct="1">
              <a:lnSpc>
                <a:spcPct val="80000"/>
              </a:lnSpc>
            </a:pPr>
            <a:r>
              <a:rPr lang="fi-FI" dirty="0"/>
              <a:t>Tendency to repeat actions if seemingly nothing happens</a:t>
            </a:r>
          </a:p>
          <a:p>
            <a:pPr lvl="1" eaLnBrk="1" hangingPunct="1">
              <a:lnSpc>
                <a:spcPct val="80000"/>
              </a:lnSpc>
            </a:pPr>
            <a:r>
              <a:rPr lang="fi-FI" dirty="0"/>
              <a:t>Device specific design of UI</a:t>
            </a:r>
          </a:p>
          <a:p>
            <a:pPr lvl="1" eaLnBrk="1" hangingPunct="1">
              <a:lnSpc>
                <a:spcPct val="80000"/>
              </a:lnSpc>
            </a:pPr>
            <a:r>
              <a:rPr lang="fi-FI" dirty="0"/>
              <a:t>Small screen, clumsy keyboard</a:t>
            </a:r>
          </a:p>
          <a:p>
            <a:pPr eaLnBrk="1" hangingPunct="1">
              <a:lnSpc>
                <a:spcPct val="80000"/>
              </a:lnSpc>
            </a:pPr>
            <a:r>
              <a:rPr lang="fi-FI" sz="2400" dirty="0"/>
              <a:t>”One size fits all” vs. application-specific features and devices</a:t>
            </a: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04918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296150" cy="1143000"/>
          </a:xfrm>
        </p:spPr>
        <p:txBody>
          <a:bodyPr/>
          <a:lstStyle/>
          <a:p>
            <a:pPr eaLnBrk="1" hangingPunct="1"/>
            <a:r>
              <a:rPr lang="fi-FI" sz="4000" dirty="0"/>
              <a:t>Data Model and Memory Concerns</a:t>
            </a: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2"/>
            <a:ext cx="7200900" cy="4724398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fi-FI" sz="2800" dirty="0"/>
              <a:t>Data representation bears great significance to memory consumption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Disk or memory?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Static vs. dynamic?</a:t>
            </a:r>
          </a:p>
          <a:p>
            <a:pPr lvl="1" eaLnBrk="1" hangingPunct="1">
              <a:lnSpc>
                <a:spcPct val="80000"/>
              </a:lnSpc>
            </a:pPr>
            <a:r>
              <a:rPr lang="fi-FI" sz="2400" dirty="0"/>
              <a:t>Stack vs. heap?</a:t>
            </a:r>
          </a:p>
          <a:p>
            <a:pPr marL="366713" lvl="1" indent="0" eaLnBrk="1" hangingPunct="1"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-  V Software Methodology               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72725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6084</TotalTime>
  <Words>2541</Words>
  <Application>Microsoft Office PowerPoint</Application>
  <PresentationFormat>On-screen Show (4:3)</PresentationFormat>
  <Paragraphs>263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Tw Cen MT</vt:lpstr>
      <vt:lpstr>Verdana</vt:lpstr>
      <vt:lpstr>Wingdings</vt:lpstr>
      <vt:lpstr>Wingdings 2</vt:lpstr>
      <vt:lpstr>Median</vt:lpstr>
      <vt:lpstr>Software methodology</vt:lpstr>
      <vt:lpstr>4. Concept of Applications</vt:lpstr>
      <vt:lpstr>So What Is an Application?</vt:lpstr>
      <vt:lpstr>Design process</vt:lpstr>
      <vt:lpstr>Workflow</vt:lpstr>
      <vt:lpstr>Scoping</vt:lpstr>
      <vt:lpstr>Importance of Performance</vt:lpstr>
      <vt:lpstr>User Interface Design</vt:lpstr>
      <vt:lpstr>Data Model and Memory Concerns</vt:lpstr>
      <vt:lpstr>Communication and I/O</vt:lpstr>
      <vt:lpstr>Workflow</vt:lpstr>
      <vt:lpstr>Scoping</vt:lpstr>
      <vt:lpstr>Scoping .... Cont’d</vt:lpstr>
      <vt:lpstr>Performance</vt:lpstr>
      <vt:lpstr>UI Design</vt:lpstr>
      <vt:lpstr>Data Structure?</vt:lpstr>
      <vt:lpstr>I/O and Communication</vt:lpstr>
      <vt:lpstr>Introduction to Iphone Apps</vt:lpstr>
      <vt:lpstr>What is WebKit</vt:lpstr>
      <vt:lpstr>What Makes it a Mobile Web App?</vt:lpstr>
      <vt:lpstr>Characteristics of a Mobile Web App</vt:lpstr>
      <vt:lpstr>Creating a Mobile Web App</vt:lpstr>
      <vt:lpstr>Defining the Viewport</vt:lpstr>
      <vt:lpstr>Defining the Viewport</vt:lpstr>
      <vt:lpstr>Full Screen Mode</vt:lpstr>
      <vt:lpstr>Full Screen Mode</vt:lpstr>
      <vt:lpstr>Changing the Status Bar Appearance</vt:lpstr>
      <vt:lpstr>Adding an Icon</vt:lpstr>
      <vt:lpstr>Adding an Icon</vt:lpstr>
      <vt:lpstr>PhoneGap</vt:lpstr>
      <vt:lpstr>PowerPoint Presentation</vt:lpstr>
      <vt:lpstr>Tools and Libraries</vt:lpstr>
      <vt:lpstr>iUI</vt:lpstr>
      <vt:lpstr>iUI</vt:lpstr>
      <vt:lpstr>PowerPoint Presentation</vt:lpstr>
      <vt:lpstr>jQTouch</vt:lpstr>
      <vt:lpstr>jQTouch</vt:lpstr>
      <vt:lpstr>PowerPoint Presentation</vt:lpstr>
      <vt:lpstr>Animation</vt:lpstr>
      <vt:lpstr>Building an Iphone Like Application</vt:lpstr>
      <vt:lpstr>PowerPoint Presentation</vt:lpstr>
      <vt:lpstr>Step - 1</vt:lpstr>
      <vt:lpstr>Code</vt:lpstr>
      <vt:lpstr>Code Explanation</vt:lpstr>
      <vt:lpstr>Code Explanation</vt:lpstr>
      <vt:lpstr>Code Explanation</vt:lpstr>
      <vt:lpstr>PowerPoint Presentation</vt:lpstr>
      <vt:lpstr>Step – 2 Activating jQtouch</vt:lpstr>
      <vt:lpstr>Activating jQtouch</vt:lpstr>
      <vt:lpstr>Code Explanation</vt:lpstr>
      <vt:lpstr>Code Explanation</vt:lpstr>
      <vt:lpstr>Code Explanation</vt:lpstr>
      <vt:lpstr>Code Explanation</vt:lpstr>
      <vt:lpstr>Code Explanation</vt:lpstr>
      <vt:lpstr>PowerPoint Presentation</vt:lpstr>
      <vt:lpstr>Step – 3 Creating the dates panel</vt:lpstr>
      <vt:lpstr>PowerPoint Presentation</vt:lpstr>
      <vt:lpstr>Step – 4 Adding the dates panel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Christy Jackson</cp:lastModifiedBy>
  <cp:revision>313</cp:revision>
  <dcterms:created xsi:type="dcterms:W3CDTF">2013-08-21T19:17:07Z</dcterms:created>
  <dcterms:modified xsi:type="dcterms:W3CDTF">2019-02-25T03:02:54Z</dcterms:modified>
</cp:coreProperties>
</file>