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97" r:id="rId2"/>
  </p:sldMasterIdLst>
  <p:notesMasterIdLst>
    <p:notesMasterId r:id="rId47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9" r:id="rId23"/>
    <p:sldId id="281" r:id="rId24"/>
    <p:sldId id="303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B4F"/>
    <a:srgbClr val="EF720B"/>
    <a:srgbClr val="D89102"/>
    <a:srgbClr val="003BC0"/>
    <a:srgbClr val="E20071"/>
    <a:srgbClr val="E20087"/>
    <a:srgbClr val="FFABCB"/>
    <a:srgbClr val="6F4001"/>
    <a:srgbClr val="CC9900"/>
    <a:srgbClr val="15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01A1F-ED98-4281-81D5-E049158281A8}" type="datetimeFigureOut">
              <a:rPr lang="en-US" smtClean="0"/>
              <a:pPr/>
              <a:t>10/23/2019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473EE-7441-4757-9753-F42473796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7B3B0C6-7552-4F91-A06A-A313E8B693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175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175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175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17575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72198082-9AD8-488A-BE62-A0EA4DE1CA29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id="{454967B4-C703-4DE7-B020-7B41959327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5063" y="688975"/>
            <a:ext cx="4587875" cy="3441700"/>
          </a:xfrm>
          <a:ln/>
        </p:spPr>
      </p:sp>
      <p:sp>
        <p:nvSpPr>
          <p:cNvPr id="66564" name="Rectangle 5">
            <a:extLst>
              <a:ext uri="{FF2B5EF4-FFF2-40B4-BE49-F238E27FC236}">
                <a16:creationId xmlns:a16="http://schemas.microsoft.com/office/drawing/2014/main" id="{FDC244A4-60FC-4E74-8C2B-5D9868EDB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27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B4B1C18-C532-4B7F-9C0F-4B8B5424679B}" type="datetime1">
              <a:rPr lang="en-US" smtClean="0"/>
              <a:t>10/23/2019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EBDDC3"/>
                </a:solidFill>
              </a:rPr>
              <a:t>Module -  VI Android Testing and Publishing                                by Prof. J. Christy Jackson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E8BBF3A-E0DE-42B1-9994-D0B388606006}" type="slidenum">
              <a:rPr lang="en-US">
                <a:solidFill>
                  <a:srgbClr val="EBDDC3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63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C6975-8086-4DEB-8E35-2DA770CDF6E2}" type="datetime1">
              <a:rPr lang="en-US" smtClean="0">
                <a:solidFill>
                  <a:srgbClr val="775F55"/>
                </a:solidFill>
              </a:rPr>
              <a:t>10/23/2019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92439-8691-45A8-BB2B-8ECCD1B06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66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F48D4-BD46-4F0C-BC73-78E27153F573}" type="datetime1">
              <a:rPr lang="en-US" smtClean="0">
                <a:solidFill>
                  <a:srgbClr val="775F55"/>
                </a:solidFill>
              </a:rPr>
              <a:t>10/23/2019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2794B-6CE0-4DF2-82A1-58530FF4D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7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E4CA-3EBC-46FD-ADB1-5385BA1E8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78052-F10D-4ECD-88F2-A2891B823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86D5B-1A78-480A-BB40-C39B02022E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F4BF0-4437-4622-9A46-95F03951F6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FCB65402-F107-4BDB-8B2A-22F2ACFFB41E}" type="datetime1">
              <a:rPr lang="en-US" altLang="en-US"/>
              <a:pPr/>
              <a:t>10/23/2019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7DB3B-AF93-45CF-84C8-ACC0CF0D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3FAEBD-D73E-4868-A906-C113F9EF274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25426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6A93-091F-4B10-9ECB-2E25055F8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BB2F3-8A50-4D55-AB8D-75FE613D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F0535-999F-452F-811D-04BC0FB85B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3D04C-C1E8-43EB-9F93-C00B6D382F8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A64688C9-9157-4327-916D-2FA8F167F437}" type="datetime1">
              <a:rPr lang="en-US" altLang="en-US"/>
              <a:pPr/>
              <a:t>10/23/2019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D424-A8CA-411D-B5D0-D903A3E3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065C9B-A02A-49D8-861A-4780FD30B1D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11636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832B-4348-463D-8C55-A0A2225E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833C4-BCBA-467A-8F28-620F63F81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829CE-2FE8-419C-9EDD-F7A7A9D75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E1AF6-B70C-4EF1-AE06-07974EA1F2C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F667052-0C1C-4788-8650-5821526E64F8}" type="datetime1">
              <a:rPr lang="en-US" altLang="en-US"/>
              <a:pPr/>
              <a:t>10/23/2019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F17B6-A580-4AE8-9BA3-30BBC18E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FE86B-651B-425D-816F-4E293167D70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006859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5559-991E-42B7-A56C-34B99185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5F13-A08E-4F28-A543-C357F8E0B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825" y="2459038"/>
            <a:ext cx="3322638" cy="705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28827-FCDB-482A-B55F-872356E51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52863" y="2459038"/>
            <a:ext cx="3322637" cy="70580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1B7B4-F7C8-490F-BD82-3CD1364152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462AD67-6CB4-41AA-B53F-161247C249F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C260376-0B17-447A-9EAC-EBD5D5E83DD7}" type="datetime1">
              <a:rPr lang="en-US" altLang="en-US"/>
              <a:pPr/>
              <a:t>10/23/2019</a:t>
            </a:fld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7B96-15D3-40FE-83F8-A26C0AD4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165989-962C-4BB8-87E1-E38AA38372D2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840462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2896-6432-4B11-A0F2-A37C4F2B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747EB-7DB2-4DE1-86DE-5136378F5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825B4-E4C3-48C2-B194-F8BFA509F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2A3EA-BA7A-46FB-8681-A03A33B49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7FD47-6297-40C6-A04B-4E88658D9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2DE1C4-CC0D-4772-B1AA-4CE2FB389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D61931-C1A1-434C-9C33-FF3339A41AD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96BE8E2-87D0-4AB6-86B3-18C5D6593A00}" type="datetime1">
              <a:rPr lang="en-US" altLang="en-US"/>
              <a:pPr/>
              <a:t>10/23/2019</a:t>
            </a:fld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DD64A-A88B-4683-A9CD-43ECA41F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B02C1-7F42-4490-8949-3A52181C3EAF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01348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FF4F-463D-40F6-AEC6-846FEBAD6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84CA1E-9FDC-43D5-BB32-7E5EE6306D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DCAF4-F1A4-4C4A-B0A4-28675022D44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08D70D37-4780-4338-BEA3-0E74C70DDD2C}" type="datetime1">
              <a:rPr lang="en-US" altLang="en-US"/>
              <a:pPr/>
              <a:t>10/23/2019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AF04F-F8CA-495A-BDE8-F6A5A9BE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8A64C-8B56-471C-A532-68E000BB8920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38803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9AFD5E-3EE0-4FA6-988A-017574240A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C9EBEC-3558-4644-B989-A3F8BFD1440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B149869D-CF32-4E4A-9532-14A1B518B6AC}" type="datetime1">
              <a:rPr lang="en-US" altLang="en-US"/>
              <a:pPr/>
              <a:t>10/23/2019</a:t>
            </a:fld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BFCA2-60EE-4B73-BE63-4D13AE71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1807E7-06FF-4145-BB7C-9BA6604842E4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41346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4E6A-9776-41A3-AEE1-2954789B8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3307-6BFF-4750-B50F-027EE731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54D54-2547-4939-9449-D229023F2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4710-534E-426D-AA59-01471BCD56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C29B15-57D1-443F-B923-9E04FEDBC81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79CAB3DF-1C5F-4D95-B213-A0B3739040D3}" type="datetime1">
              <a:rPr lang="en-US" altLang="en-US"/>
              <a:pPr/>
              <a:t>10/23/2019</a:t>
            </a:fld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0B3C7-380C-418A-BD68-4837EED6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89344-1E92-4B94-B653-F938FF288D69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63702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A7386-2CF7-464D-BB7C-7082CCB4ACBF}" type="datetime1">
              <a:rPr lang="en-US" smtClean="0">
                <a:solidFill>
                  <a:srgbClr val="775F55"/>
                </a:solidFill>
              </a:rPr>
              <a:t>10/23/2019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85E3598-47E5-4677-AF6D-900DD99C86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852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8481-A5D7-4B30-B366-6D154A17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4E391-A654-4341-9BE5-EAE1D1D33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39EFE-72D5-4C10-A633-A40278E0E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D9A27-69B9-4DC8-BBE8-C4E99902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DA0DB47-0110-4B08-88F9-B38E7315409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24C5BBEC-9E4B-4611-B003-E476DCBAB153}" type="datetime1">
              <a:rPr lang="en-US" altLang="en-US"/>
              <a:pPr/>
              <a:t>10/23/2019</a:t>
            </a:fld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AF19E-0077-4832-A262-C72BC605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37C9E9-6C1E-4B03-A526-D486E80C954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5057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6B64-F0C2-4498-BE16-2150AF78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F556A7-5AE5-4D8B-8EB1-78D818D80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2E798-1916-49A2-AB3E-FA56C7194C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72856-2F60-48B7-87DA-94BCC9C713A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90845624-CBB1-44B2-B68A-C08789845E95}" type="datetime1">
              <a:rPr lang="en-US" altLang="en-US"/>
              <a:pPr/>
              <a:t>10/23/2019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C907F-A7DA-434D-ADC2-DC82844C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CA093F-917C-43FF-8BAB-5D73842E53C6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619874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42A45-2BCE-4169-B5FB-D3D804D46E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476875" y="427038"/>
            <a:ext cx="1698625" cy="9090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DAE3B-53B0-4DFC-A46D-1D5F5D5A3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77825" y="427038"/>
            <a:ext cx="4946650" cy="90900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0F25D9-807C-4C98-875A-B31A32B49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3BDFB-8A2D-42DD-80D7-7758C6C8802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fld id="{38C55F94-A934-426D-86BA-5EBBBA691688}" type="datetime1">
              <a:rPr lang="en-US" altLang="en-US"/>
              <a:pPr/>
              <a:t>10/23/2019</a:t>
            </a:fld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B9807-0698-4B8B-A683-B3555A6B1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5A6862-9C23-4088-808E-EF46465E326B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2544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52030-66A3-4FD1-8216-684E983BF846}" type="datetime1">
              <a:rPr lang="en-US" smtClean="0">
                <a:solidFill>
                  <a:srgbClr val="775F55"/>
                </a:solidFill>
              </a:rPr>
              <a:t>10/23/2019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DABADED-8D5B-4CF9-A26A-5327ECAD8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11199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9CCC64F-FD84-4498-8F89-568F4E072ABB}" type="datetime1">
              <a:rPr lang="en-US" smtClean="0">
                <a:solidFill>
                  <a:srgbClr val="775F55"/>
                </a:solidFill>
              </a:rPr>
              <a:t>10/23/2019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6D3C606-9CC9-4C81-B8AD-D63A397981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91878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8F4308B-611F-4BF3-B34D-5BDC4020C6E9}" type="datetime1">
              <a:rPr lang="en-US" smtClean="0">
                <a:solidFill>
                  <a:srgbClr val="775F55"/>
                </a:solidFill>
              </a:rPr>
              <a:t>10/23/2019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846CD2C-C7B6-4DB4-981F-8C8E16C0B0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65804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15AAD-84CD-40D3-89E2-372F41DE5038}" type="datetime1">
              <a:rPr lang="en-US" smtClean="0">
                <a:solidFill>
                  <a:srgbClr val="775F55"/>
                </a:solidFill>
              </a:rPr>
              <a:t>10/23/2019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DB0F7FE-226C-4993-B890-321B8EB3F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7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4E6BD-CD00-4D1F-A6A1-B73AD870FC7B}" type="datetime1">
              <a:rPr lang="en-US" smtClean="0">
                <a:solidFill>
                  <a:srgbClr val="775F55"/>
                </a:solidFill>
              </a:rPr>
              <a:t>10/23/2019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27FB58B-6567-449C-AD04-3DA7968F6766}" type="slidenum">
              <a:rPr lang="en-US">
                <a:solidFill>
                  <a:srgbClr val="775F55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64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D3E45-D650-4A21-A959-D39A8A017B04}" type="datetime1">
              <a:rPr lang="en-US" smtClean="0">
                <a:solidFill>
                  <a:srgbClr val="775F55"/>
                </a:solidFill>
              </a:rPr>
              <a:t>10/23/2019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5E1297-228E-4D9B-BEF2-0495C06355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3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85703D86-C37D-4E0C-98F5-88CA77D7EF90}" type="datetime1">
              <a:rPr lang="en-US" smtClean="0">
                <a:solidFill>
                  <a:srgbClr val="775F55"/>
                </a:solidFill>
              </a:rPr>
              <a:t>10/23/2019</a:t>
            </a:fld>
            <a:endParaRPr lang="en-US">
              <a:solidFill>
                <a:srgbClr val="775F55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C619A3DE-3F99-4121-B58D-2AB7BD228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823255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77E6FFA-E005-471D-AA7C-C933E80DECE2}" type="datetime1">
              <a:rPr lang="en-US" smtClean="0">
                <a:solidFill>
                  <a:srgbClr val="775F55"/>
                </a:solidFill>
                <a:latin typeface="Verdana" pitchFamily="34" charset="0"/>
              </a:rPr>
              <a:t>10/23/2019</a:t>
            </a:fld>
            <a:endParaRPr lang="en-US" dirty="0">
              <a:solidFill>
                <a:srgbClr val="775F55">
                  <a:shade val="90000"/>
                </a:srgbClr>
              </a:solidFill>
              <a:latin typeface="Verdana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l" eaLnBrk="1" latinLnBrk="0" hangingPunct="1">
              <a:defRPr kumimoji="0" sz="14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775F55">
                    <a:shade val="90000"/>
                  </a:srgbClr>
                </a:solidFill>
                <a:latin typeface="Verdana" pitchFamily="34" charset="0"/>
              </a:rPr>
              <a:t>Module -  VI Android Testing and Publishing                                by Prof. J. Christy Jackson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C8BCFD-62D7-4E57-9A9B-CD62AA8CE7C2}" type="slidenum">
              <a:rPr lang="en-US">
                <a:latin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97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Holder 2">
            <a:extLst>
              <a:ext uri="{FF2B5EF4-FFF2-40B4-BE49-F238E27FC236}">
                <a16:creationId xmlns:a16="http://schemas.microsoft.com/office/drawing/2014/main" id="{6B68D9EC-D580-456E-A4F4-0C6473BCD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7825" y="427038"/>
            <a:ext cx="6797675" cy="171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28" name="Holder 3">
            <a:extLst>
              <a:ext uri="{FF2B5EF4-FFF2-40B4-BE49-F238E27FC236}">
                <a16:creationId xmlns:a16="http://schemas.microsoft.com/office/drawing/2014/main" id="{7C5A4183-42BE-4C68-88E9-2FD3202328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7825" y="2459038"/>
            <a:ext cx="6797675" cy="705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29" name="Holder 4">
            <a:extLst>
              <a:ext uri="{FF2B5EF4-FFF2-40B4-BE49-F238E27FC236}">
                <a16:creationId xmlns:a16="http://schemas.microsoft.com/office/drawing/2014/main" id="{54531839-692D-4763-90D8-1F5DBB26251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568575" y="9944100"/>
            <a:ext cx="2417763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30" name="Holder 5">
            <a:extLst>
              <a:ext uri="{FF2B5EF4-FFF2-40B4-BE49-F238E27FC236}">
                <a16:creationId xmlns:a16="http://schemas.microsoft.com/office/drawing/2014/main" id="{0CF24E72-36C6-45BE-8007-F7A90AEE2C41}"/>
              </a:ext>
            </a:extLst>
          </p:cNvPr>
          <p:cNvSpPr>
            <a:spLocks noGrp="1" noChangeArrowheads="1"/>
          </p:cNvSpPr>
          <p:nvPr>
            <p:ph type="dt" sz="half" idx="3"/>
          </p:nvPr>
        </p:nvSpPr>
        <p:spPr bwMode="auto">
          <a:xfrm>
            <a:off x="377825" y="9944100"/>
            <a:ext cx="173672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792D16A-301D-4415-B962-DAFA9297DC93}" type="datetime1">
              <a:rPr lang="en-US" altLang="en-US"/>
              <a:pPr/>
              <a:t>10/23/2019</a:t>
            </a:fld>
            <a:endParaRPr lang="en-US" altLang="en-US"/>
          </a:p>
        </p:txBody>
      </p:sp>
      <p:sp>
        <p:nvSpPr>
          <p:cNvPr id="1031" name="Holder 6">
            <a:extLst>
              <a:ext uri="{FF2B5EF4-FFF2-40B4-BE49-F238E27FC236}">
                <a16:creationId xmlns:a16="http://schemas.microsoft.com/office/drawing/2014/main" id="{95392D7E-D71B-4304-9E7A-C27D88230A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38775" y="9944100"/>
            <a:ext cx="1736725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6040126-3B9C-4176-AB37-0F382DED9807}" type="slidenum">
              <a:rPr lang="ru-RU" altLang="en-US"/>
              <a:pPr/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9132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tsnurture.com/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tsnurture.com/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tsnurture.com/" TargetMode="Externa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tsnurture.com/" TargetMode="Externa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tsnurture.com/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70" name="Rectangle 14">
            <a:extLst>
              <a:ext uri="{FF2B5EF4-FFF2-40B4-BE49-F238E27FC236}">
                <a16:creationId xmlns:a16="http://schemas.microsoft.com/office/drawing/2014/main" id="{6CEF71AA-4920-4710-ACD9-807025240D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2209800"/>
            <a:ext cx="7772400" cy="13716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Android testing and publishing</a:t>
            </a:r>
          </a:p>
        </p:txBody>
      </p:sp>
      <p:sp>
        <p:nvSpPr>
          <p:cNvPr id="13315" name="Rectangle 15">
            <a:extLst>
              <a:ext uri="{FF2B5EF4-FFF2-40B4-BE49-F238E27FC236}">
                <a16:creationId xmlns:a16="http://schemas.microsoft.com/office/drawing/2014/main" id="{80030A27-7881-494B-B8E1-32FDBCDAAB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743200" y="4267200"/>
            <a:ext cx="64008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Module VI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9728FC-7FF9-4C39-B217-9340663E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BDDC3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187501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77ABB3E-96B1-4C98-8A4F-8AC0F5754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Setup finished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4C95B5A-34F6-4309-8D30-986FB98A5B9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/>
              <a:t>Step 4: after saving config in Step 3 you can see it is an option for running (now we have the app itself and the testing classes) </a:t>
            </a:r>
            <a:r>
              <a:rPr lang="en-US" altLang="en-US">
                <a:sym typeface="Wingdings" panose="05000000000000000000" pitchFamily="2" charset="2"/>
              </a:rPr>
              <a:t> NEXT how do we make the testing code</a:t>
            </a:r>
            <a:endParaRPr lang="en-US" altLang="en-US"/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F675F74D-4001-4657-8E94-BF4341149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4" t="4739" r="67999" b="80908"/>
          <a:stretch>
            <a:fillRect/>
          </a:stretch>
        </p:blipFill>
        <p:spPr bwMode="auto">
          <a:xfrm>
            <a:off x="2819400" y="3505200"/>
            <a:ext cx="26670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A1337A-966B-4E56-B765-EFB34F8B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83619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EB6357C-4156-484C-A1D5-198E2804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z="4000"/>
              <a:t>When you create Project –you have testing directories (test and androidTest)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701D5874-9260-42D3-A128-38A71B41414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4800600" cy="4495800"/>
          </a:xfrm>
        </p:spPr>
        <p:txBody>
          <a:bodyPr/>
          <a:lstStyle/>
          <a:p>
            <a:r>
              <a:rPr lang="en-US" altLang="en-US"/>
              <a:t>Look at this example for a simple HelloApp app</a:t>
            </a:r>
          </a:p>
          <a:p>
            <a:r>
              <a:rPr lang="en-US" altLang="en-US"/>
              <a:t>Have androidTest and test</a:t>
            </a:r>
          </a:p>
        </p:txBody>
      </p:sp>
      <p:pic>
        <p:nvPicPr>
          <p:cNvPr id="23556" name="Picture 5">
            <a:extLst>
              <a:ext uri="{FF2B5EF4-FFF2-40B4-BE49-F238E27FC236}">
                <a16:creationId xmlns:a16="http://schemas.microsoft.com/office/drawing/2014/main" id="{D77361CA-312E-4383-9390-CECF8E23D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590800"/>
            <a:ext cx="37719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751DB6-3D68-444A-A3D7-3EB333D7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982571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710B2-09C3-44D1-9C5A-363B9C470D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2 kinds of Unit Tests-  JVM run (</a:t>
            </a:r>
            <a:r>
              <a:rPr lang="en-US" sz="2400" dirty="0"/>
              <a:t>plain old </a:t>
            </a:r>
            <a:r>
              <a:rPr lang="en-US" sz="2400" dirty="0" err="1"/>
              <a:t>jUnit</a:t>
            </a:r>
            <a:r>
              <a:rPr lang="en-US" dirty="0"/>
              <a:t>) and Android Run (</a:t>
            </a:r>
            <a:r>
              <a:rPr lang="en-US" sz="2000" dirty="0"/>
              <a:t>Instrumentation</a:t>
            </a:r>
            <a:r>
              <a:rPr lang="en-US" dirty="0"/>
              <a:t>)</a:t>
            </a:r>
            <a:endParaRPr lang="en-US" cap="none" dirty="0"/>
          </a:p>
        </p:txBody>
      </p:sp>
      <p:sp>
        <p:nvSpPr>
          <p:cNvPr id="24579" name="Subtitle 2">
            <a:extLst>
              <a:ext uri="{FF2B5EF4-FFF2-40B4-BE49-F238E27FC236}">
                <a16:creationId xmlns:a16="http://schemas.microsoft.com/office/drawing/2014/main" id="{8E1B2BFD-AB32-48D1-B9E6-A7CDAAFCD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r>
              <a:rPr lang="en-US" altLang="en-US"/>
              <a:t>JVM = java/test        Android= androidTest/</a:t>
            </a:r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AEAFAA68-3088-4841-9A41-9650AEA41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"/>
            <a:ext cx="436721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2" descr="Complete Guide to Android Testing &amp; Automation">
            <a:extLst>
              <a:ext uri="{FF2B5EF4-FFF2-40B4-BE49-F238E27FC236}">
                <a16:creationId xmlns:a16="http://schemas.microsoft.com/office/drawing/2014/main" id="{C90B60A3-C6D5-4735-AD1D-EF9688AF8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3200400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B7DA3E-F162-42E8-A91A-4883C52BB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BDDC3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58746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FB737D-7867-49CD-80E6-EAD4E3D8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38" y="2743200"/>
            <a:ext cx="3352800" cy="2895600"/>
          </a:xfrm>
        </p:spPr>
        <p:txBody>
          <a:bodyPr/>
          <a:lstStyle/>
          <a:p>
            <a:pPr>
              <a:defRPr/>
            </a:pPr>
            <a:r>
              <a:rPr lang="en-US" b="1" dirty="0" err="1">
                <a:solidFill>
                  <a:srgbClr val="FF0000"/>
                </a:solidFill>
              </a:rPr>
              <a:t>androidTest</a:t>
            </a:r>
            <a:r>
              <a:rPr lang="en-US" b="1" dirty="0">
                <a:solidFill>
                  <a:srgbClr val="FF0000"/>
                </a:solidFill>
              </a:rPr>
              <a:t>/java: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Used for Android classes</a:t>
            </a: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test/java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dirty="0"/>
              <a:t>Used for Plain Old Java classes –that have no Android code in them</a:t>
            </a:r>
          </a:p>
        </p:txBody>
      </p:sp>
      <p:sp>
        <p:nvSpPr>
          <p:cNvPr id="25603" name="Title 2">
            <a:extLst>
              <a:ext uri="{FF2B5EF4-FFF2-40B4-BE49-F238E27FC236}">
                <a16:creationId xmlns:a16="http://schemas.microsoft.com/office/drawing/2014/main" id="{4FADDF78-3105-4735-B0DF-C1BACCE2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Stop ---why 2 test directories???</a:t>
            </a:r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7680E622-7E06-4B4F-8DA8-316812BE8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2590800"/>
            <a:ext cx="5507037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F49508B4-45BF-455E-8184-69CC7F312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-19050"/>
            <a:ext cx="31242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>
            <a:extLst>
              <a:ext uri="{FF2B5EF4-FFF2-40B4-BE49-F238E27FC236}">
                <a16:creationId xmlns:a16="http://schemas.microsoft.com/office/drawing/2014/main" id="{845B7419-9271-44FD-999A-3752095A6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46088"/>
            <a:ext cx="3200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2 kinds of Unit Testing in Android: </a:t>
            </a:r>
          </a:p>
          <a:p>
            <a:r>
              <a:rPr lang="en-US" altLang="en-US"/>
              <a:t>androidTest/java  &amp;  Tests</a:t>
            </a:r>
          </a:p>
        </p:txBody>
      </p:sp>
      <p:pic>
        <p:nvPicPr>
          <p:cNvPr id="25607" name="Picture 2" descr="Complete Guide to Android Testing &amp; Automation">
            <a:extLst>
              <a:ext uri="{FF2B5EF4-FFF2-40B4-BE49-F238E27FC236}">
                <a16:creationId xmlns:a16="http://schemas.microsoft.com/office/drawing/2014/main" id="{3F6B8DBA-E162-4C71-8A18-68235B5D7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20701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BBDBF-BA1F-46D4-B750-526DD22356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08811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>
            <a:extLst>
              <a:ext uri="{FF2B5EF4-FFF2-40B4-BE49-F238E27FC236}">
                <a16:creationId xmlns:a16="http://schemas.microsoft.com/office/drawing/2014/main" id="{8311B228-3D37-4253-BACC-B51C4F304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152400"/>
            <a:ext cx="31242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40B65DF-1464-4F38-8841-6DED0D02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38" y="2743200"/>
            <a:ext cx="3352800" cy="28956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Run on computer’s JVM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Use these tests to minimize execution time when your tests have no Android framework dependencies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/>
              <a:t> when you can </a:t>
            </a:r>
            <a:r>
              <a:rPr lang="en-US" sz="2000" b="1" dirty="0">
                <a:solidFill>
                  <a:srgbClr val="00B050"/>
                </a:solidFill>
              </a:rPr>
              <a:t>mock</a:t>
            </a:r>
            <a:r>
              <a:rPr lang="en-US" sz="2000" dirty="0"/>
              <a:t> the Android framework dependencies</a:t>
            </a:r>
          </a:p>
        </p:txBody>
      </p:sp>
      <p:sp>
        <p:nvSpPr>
          <p:cNvPr id="26628" name="Title 2">
            <a:extLst>
              <a:ext uri="{FF2B5EF4-FFF2-40B4-BE49-F238E27FC236}">
                <a16:creationId xmlns:a16="http://schemas.microsoft.com/office/drawing/2014/main" id="{38DAA9A2-AB92-4A1C-899E-2290BE08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test/java   Tests</a:t>
            </a:r>
          </a:p>
        </p:txBody>
      </p:sp>
      <p:pic>
        <p:nvPicPr>
          <p:cNvPr id="26629" name="Picture 2">
            <a:extLst>
              <a:ext uri="{FF2B5EF4-FFF2-40B4-BE49-F238E27FC236}">
                <a16:creationId xmlns:a16="http://schemas.microsoft.com/office/drawing/2014/main" id="{6DBC142C-D13D-449A-83FC-3E9904430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2590800"/>
            <a:ext cx="5507037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Box 3">
            <a:extLst>
              <a:ext uri="{FF2B5EF4-FFF2-40B4-BE49-F238E27FC236}">
                <a16:creationId xmlns:a16="http://schemas.microsoft.com/office/drawing/2014/main" id="{18E59797-BEB4-47C0-8674-EED0E8323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76275"/>
            <a:ext cx="5105400" cy="64611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200"/>
              <a:t>To allow running Android unit tests on the JVM, the Android Gradle plug-in creates a special version of the </a:t>
            </a:r>
          </a:p>
          <a:p>
            <a:r>
              <a:rPr lang="en-US" altLang="en-US" sz="1200"/>
              <a:t>android.jar (also known as the Android </a:t>
            </a:r>
            <a:r>
              <a:rPr lang="en-US" altLang="en-US" sz="1200" b="1">
                <a:solidFill>
                  <a:srgbClr val="00B050"/>
                </a:solidFill>
              </a:rPr>
              <a:t>mockable jar</a:t>
            </a:r>
            <a:r>
              <a:rPr lang="en-US" altLang="en-US" sz="1200"/>
              <a:t>).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5053DD-A8EE-4CA6-BE1C-5E7A8360BFF0}"/>
              </a:ext>
            </a:extLst>
          </p:cNvPr>
          <p:cNvSpPr/>
          <p:nvPr/>
        </p:nvSpPr>
        <p:spPr>
          <a:xfrm>
            <a:off x="6248400" y="1552575"/>
            <a:ext cx="1066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EF35C-6217-46DB-ABD4-EBD3630393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89062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4C53ED-5C85-4D5C-B00F-AEC688C53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38" y="2743200"/>
            <a:ext cx="3352800" cy="28956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Run on Android emulator/hardware device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Use these tests when writing integration and functional UI tests to automate user interaction, or when your tests have Android dependencies that mock objects cannot satisfy.</a:t>
            </a:r>
          </a:p>
        </p:txBody>
      </p:sp>
      <p:sp>
        <p:nvSpPr>
          <p:cNvPr id="27651" name="Title 2">
            <a:extLst>
              <a:ext uri="{FF2B5EF4-FFF2-40B4-BE49-F238E27FC236}">
                <a16:creationId xmlns:a16="http://schemas.microsoft.com/office/drawing/2014/main" id="{409B339A-C71A-4E5C-ABBE-BB7B13695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androidTest/java   Tests</a:t>
            </a:r>
          </a:p>
        </p:txBody>
      </p:sp>
      <p:pic>
        <p:nvPicPr>
          <p:cNvPr id="27652" name="Picture 2">
            <a:extLst>
              <a:ext uri="{FF2B5EF4-FFF2-40B4-BE49-F238E27FC236}">
                <a16:creationId xmlns:a16="http://schemas.microsoft.com/office/drawing/2014/main" id="{7D8C7D5D-6FCE-4329-84CC-BD691E0C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2590800"/>
            <a:ext cx="5507037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>
            <a:extLst>
              <a:ext uri="{FF2B5EF4-FFF2-40B4-BE49-F238E27FC236}">
                <a16:creationId xmlns:a16="http://schemas.microsoft.com/office/drawing/2014/main" id="{335F4FB0-0F2B-4285-93FB-FB23DA6A8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-19050"/>
            <a:ext cx="31242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4EB8EB4-FF81-4045-B74A-936DFE65D0FD}"/>
              </a:ext>
            </a:extLst>
          </p:cNvPr>
          <p:cNvSpPr/>
          <p:nvPr/>
        </p:nvSpPr>
        <p:spPr>
          <a:xfrm>
            <a:off x="7543800" y="1371600"/>
            <a:ext cx="10668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7655" name="Rectangle 7">
            <a:extLst>
              <a:ext uri="{FF2B5EF4-FFF2-40B4-BE49-F238E27FC236}">
                <a16:creationId xmlns:a16="http://schemas.microsoft.com/office/drawing/2014/main" id="{371F56BA-CC25-434B-9CF9-5CBB61F9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9863"/>
            <a:ext cx="3200400" cy="14763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Called androidTest or instrumentation Testing –as run on “instrument” emulator or hardware device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AD4CB-E78A-4020-979E-564AA1D9F66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070980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Placeholder 1">
            <a:extLst>
              <a:ext uri="{FF2B5EF4-FFF2-40B4-BE49-F238E27FC236}">
                <a16:creationId xmlns:a16="http://schemas.microsoft.com/office/drawing/2014/main" id="{7D3C249C-8CD2-4F42-8274-77D3F7AE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38" y="2743200"/>
            <a:ext cx="3352800" cy="2895600"/>
          </a:xfrm>
        </p:spPr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test = when not making calls to Android system need to test</a:t>
            </a:r>
          </a:p>
          <a:p>
            <a:endParaRPr lang="en-US" altLang="en-US" sz="3200" b="1">
              <a:solidFill>
                <a:srgbClr val="FF0000"/>
              </a:solidFill>
            </a:endParaRPr>
          </a:p>
          <a:p>
            <a:r>
              <a:rPr lang="en-US" altLang="en-US" sz="3200" b="1">
                <a:solidFill>
                  <a:srgbClr val="FF0000"/>
                </a:solidFill>
              </a:rPr>
              <a:t>androidTest = when need calls to Android system</a:t>
            </a:r>
          </a:p>
          <a:p>
            <a:endParaRPr lang="en-US" altLang="en-US" sz="3200">
              <a:solidFill>
                <a:srgbClr val="00B050"/>
              </a:solidFill>
            </a:endParaRPr>
          </a:p>
        </p:txBody>
      </p:sp>
      <p:sp>
        <p:nvSpPr>
          <p:cNvPr id="28675" name="Title 2">
            <a:extLst>
              <a:ext uri="{FF2B5EF4-FFF2-40B4-BE49-F238E27FC236}">
                <a16:creationId xmlns:a16="http://schemas.microsoft.com/office/drawing/2014/main" id="{36167608-4038-47F7-BADA-CC49A52F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androidTest    or test???</a:t>
            </a:r>
          </a:p>
        </p:txBody>
      </p:sp>
      <p:pic>
        <p:nvPicPr>
          <p:cNvPr id="28676" name="Picture 2">
            <a:extLst>
              <a:ext uri="{FF2B5EF4-FFF2-40B4-BE49-F238E27FC236}">
                <a16:creationId xmlns:a16="http://schemas.microsoft.com/office/drawing/2014/main" id="{C4F7C5E7-2C66-4CC6-8C34-45E55A067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2590800"/>
            <a:ext cx="5507037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Box 3">
            <a:extLst>
              <a:ext uri="{FF2B5EF4-FFF2-40B4-BE49-F238E27FC236}">
                <a16:creationId xmlns:a16="http://schemas.microsoft.com/office/drawing/2014/main" id="{31A6BEE4-2F73-40A5-AF13-8A062C3C0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" y="423863"/>
            <a:ext cx="9139238" cy="830262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200" b="1"/>
              <a:t>If classes do not call the Android API </a:t>
            </a:r>
            <a:r>
              <a:rPr lang="en-US" altLang="en-US" sz="1200" b="1">
                <a:sym typeface="Wingdings" panose="05000000000000000000" pitchFamily="2" charset="2"/>
              </a:rPr>
              <a:t> </a:t>
            </a:r>
            <a:r>
              <a:rPr lang="en-US" altLang="en-US" sz="1200" b="1"/>
              <a:t>you can use the </a:t>
            </a:r>
            <a:r>
              <a:rPr lang="en-US" altLang="en-US" sz="1200" b="1" i="1"/>
              <a:t>JUnit</a:t>
            </a:r>
            <a:r>
              <a:rPr lang="en-US" altLang="en-US" sz="1200" b="1"/>
              <a:t> test framework without any restrictions</a:t>
            </a:r>
            <a:r>
              <a:rPr lang="en-US" altLang="en-US" sz="1200"/>
              <a:t>. </a:t>
            </a:r>
          </a:p>
          <a:p>
            <a:endParaRPr lang="en-US" altLang="en-US" sz="1200"/>
          </a:p>
          <a:p>
            <a:r>
              <a:rPr lang="en-US" altLang="en-US" sz="1200" b="1"/>
              <a:t>If you have dependencies to the Android API </a:t>
            </a:r>
            <a:r>
              <a:rPr lang="en-US" altLang="en-US" sz="1200" b="1">
                <a:sym typeface="Wingdings" panose="05000000000000000000" pitchFamily="2" charset="2"/>
              </a:rPr>
              <a:t> </a:t>
            </a:r>
            <a:r>
              <a:rPr lang="en-US" altLang="en-US" sz="1200" b="1"/>
              <a:t>these dependencies in your code must be replaced</a:t>
            </a:r>
            <a:br>
              <a:rPr lang="en-US" altLang="en-US" sz="1200" b="1"/>
            </a:br>
            <a:r>
              <a:rPr lang="en-US" altLang="en-US" sz="1200" b="1"/>
              <a:t> for the unit tests via a mocking framework like Mockito</a:t>
            </a:r>
            <a:r>
              <a:rPr lang="en-US" altLang="en-US" sz="1200"/>
              <a:t>. 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DB37C1-75B3-45F6-8670-77267C84283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865833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D8C1-513C-443A-BCD5-78C90919B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Creating A Testing Class</a:t>
            </a:r>
            <a:endParaRPr lang="en-US" cap="none" dirty="0"/>
          </a:p>
        </p:txBody>
      </p:sp>
      <p:sp>
        <p:nvSpPr>
          <p:cNvPr id="30723" name="Subtitle 2">
            <a:extLst>
              <a:ext uri="{FF2B5EF4-FFF2-40B4-BE49-F238E27FC236}">
                <a16:creationId xmlns:a16="http://schemas.microsoft.com/office/drawing/2014/main" id="{918FD128-8991-46AA-B5DC-B220C38F3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r>
              <a:rPr lang="en-US" altLang="en-US"/>
              <a:t>Setting up in Android Studio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D44A6-204D-4143-8776-BAB1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BDDC3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95764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32D92F6B-9197-47C3-BE6B-4D30769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Steps to generate a Test Class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6CA8E5B4-88E0-4124-802A-C8BAE6D4E7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/>
              <a:t>Step1: Open up the class you want to create a test class for</a:t>
            </a:r>
          </a:p>
          <a:p>
            <a:r>
              <a:rPr lang="en-US" altLang="en-US"/>
              <a:t>Step 2: select name of class and hit “Cntrl-Shift-T” and a pop-up will ask you to make a new test class</a:t>
            </a:r>
          </a:p>
        </p:txBody>
      </p:sp>
      <p:pic>
        <p:nvPicPr>
          <p:cNvPr id="31748" name="Picture 3">
            <a:extLst>
              <a:ext uri="{FF2B5EF4-FFF2-40B4-BE49-F238E27FC236}">
                <a16:creationId xmlns:a16="http://schemas.microsoft.com/office/drawing/2014/main" id="{BCB2F1A9-69E6-4C81-B0E1-43E558614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3962400"/>
            <a:ext cx="52197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BB3F1C-28B2-454C-B266-7D3D087A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175321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DE115DB3-3A0D-46EB-8714-F0161486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Steps to generate a Test Class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00F67BF-7067-4289-88BC-E936D0240C8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4340225" cy="4495800"/>
          </a:xfrm>
        </p:spPr>
        <p:txBody>
          <a:bodyPr/>
          <a:lstStyle/>
          <a:p>
            <a:r>
              <a:rPr lang="en-US" altLang="en-US"/>
              <a:t>Step 3: change name (if desire) of test class, select methods you wish to create test cases for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 sz="3600"/>
              <a:t>Step3 :   ALSO </a:t>
            </a:r>
            <a:br>
              <a:rPr lang="en-US" altLang="en-US" sz="3600"/>
            </a:br>
            <a:r>
              <a:rPr lang="en-US" altLang="en-US" sz="3600" b="1">
                <a:solidFill>
                  <a:srgbClr val="33CC33"/>
                </a:solidFill>
              </a:rPr>
              <a:t>choose the directory</a:t>
            </a:r>
            <a:br>
              <a:rPr lang="en-US" altLang="en-US" sz="3600" b="1">
                <a:solidFill>
                  <a:srgbClr val="33CC33"/>
                </a:solidFill>
              </a:rPr>
            </a:br>
            <a:r>
              <a:rPr lang="en-US" altLang="en-US" sz="3600" b="1">
                <a:solidFill>
                  <a:srgbClr val="33CC33"/>
                </a:solidFill>
              </a:rPr>
              <a:t>test OR androidTest</a:t>
            </a:r>
          </a:p>
        </p:txBody>
      </p:sp>
      <p:pic>
        <p:nvPicPr>
          <p:cNvPr id="32772" name="Picture 2">
            <a:extLst>
              <a:ext uri="{FF2B5EF4-FFF2-40B4-BE49-F238E27FC236}">
                <a16:creationId xmlns:a16="http://schemas.microsoft.com/office/drawing/2014/main" id="{2A648611-C79D-4F05-B7A4-731C12166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90600"/>
            <a:ext cx="3067050" cy="351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D17B2A4A-DB37-4617-A061-A123A1EE93AA}"/>
              </a:ext>
            </a:extLst>
          </p:cNvPr>
          <p:cNvSpPr/>
          <p:nvPr/>
        </p:nvSpPr>
        <p:spPr>
          <a:xfrm>
            <a:off x="4724400" y="2895600"/>
            <a:ext cx="1371600" cy="828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74" name="TextBox 4">
            <a:extLst>
              <a:ext uri="{FF2B5EF4-FFF2-40B4-BE49-F238E27FC236}">
                <a16:creationId xmlns:a16="http://schemas.microsoft.com/office/drawing/2014/main" id="{3DE60890-F040-434C-BB6F-F4A5ED731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581400"/>
            <a:ext cx="4359275" cy="1200150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NOTE: there are different Testing</a:t>
            </a:r>
            <a:br>
              <a:rPr lang="en-US" altLang="en-US"/>
            </a:br>
            <a:r>
              <a:rPr lang="en-US" altLang="en-US"/>
              <a:t>Libraries the Android Studio will</a:t>
            </a:r>
            <a:br>
              <a:rPr lang="en-US" altLang="en-US"/>
            </a:br>
            <a:r>
              <a:rPr lang="en-US" altLang="en-US"/>
              <a:t>support and generate…we are using</a:t>
            </a:r>
            <a:br>
              <a:rPr lang="en-US" altLang="en-US"/>
            </a:br>
            <a:r>
              <a:rPr lang="en-US" altLang="en-US"/>
              <a:t>JUnit4</a:t>
            </a:r>
          </a:p>
        </p:txBody>
      </p:sp>
      <p:sp>
        <p:nvSpPr>
          <p:cNvPr id="32775" name="TextBox 1">
            <a:extLst>
              <a:ext uri="{FF2B5EF4-FFF2-40B4-BE49-F238E27FC236}">
                <a16:creationId xmlns:a16="http://schemas.microsoft.com/office/drawing/2014/main" id="{CC9B7A1D-2313-45A0-85E0-4D544DC64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15240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32776" name="Picture 1">
            <a:extLst>
              <a:ext uri="{FF2B5EF4-FFF2-40B4-BE49-F238E27FC236}">
                <a16:creationId xmlns:a16="http://schemas.microsoft.com/office/drawing/2014/main" id="{50B3A64F-5293-43B2-B3F7-7B1EB8525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572000"/>
            <a:ext cx="3276600" cy="407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7CC6C26F-AE69-49AC-97AC-196B2FA2A063}"/>
              </a:ext>
            </a:extLst>
          </p:cNvPr>
          <p:cNvSpPr/>
          <p:nvPr/>
        </p:nvSpPr>
        <p:spPr>
          <a:xfrm>
            <a:off x="4073525" y="5867400"/>
            <a:ext cx="1108075" cy="57150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7C3BEC3-E353-4D81-B18B-38C5D7E788EC}"/>
              </a:ext>
            </a:extLst>
          </p:cNvPr>
          <p:cNvSpPr/>
          <p:nvPr/>
        </p:nvSpPr>
        <p:spPr>
          <a:xfrm>
            <a:off x="5791200" y="5486400"/>
            <a:ext cx="762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058E747-B36C-483B-8F5D-0391CA14EE33}"/>
              </a:ext>
            </a:extLst>
          </p:cNvPr>
          <p:cNvSpPr/>
          <p:nvPr/>
        </p:nvSpPr>
        <p:spPr>
          <a:xfrm>
            <a:off x="5715000" y="5753100"/>
            <a:ext cx="7620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80" name="TextBox 4">
            <a:extLst>
              <a:ext uri="{FF2B5EF4-FFF2-40B4-BE49-F238E27FC236}">
                <a16:creationId xmlns:a16="http://schemas.microsoft.com/office/drawing/2014/main" id="{5B67EF90-B7A8-4B9D-883D-8A2FC7952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6069013"/>
            <a:ext cx="2865438" cy="739775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Choose which directory</a:t>
            </a:r>
          </a:p>
          <a:p>
            <a:r>
              <a:rPr lang="en-US" altLang="en-US" sz="1400"/>
              <a:t>test = runs on JVM</a:t>
            </a:r>
          </a:p>
          <a:p>
            <a:r>
              <a:rPr lang="en-US" altLang="en-US" sz="1400"/>
              <a:t>androidTest =runs on android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229EE0-AEBF-4EBF-B74E-0EBC014C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00690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8A25425-0DFD-4D4A-A364-0BA828B6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Testing and Software Development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7C5FD886-6D5D-458B-822D-B63FB661149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/>
              <a:t>Testing an important “step” in SW development</a:t>
            </a:r>
          </a:p>
        </p:txBody>
      </p:sp>
      <p:pic>
        <p:nvPicPr>
          <p:cNvPr id="14340" name="Picture 2" descr="Image result for testing part of software development">
            <a:extLst>
              <a:ext uri="{FF2B5EF4-FFF2-40B4-BE49-F238E27FC236}">
                <a16:creationId xmlns:a16="http://schemas.microsoft.com/office/drawing/2014/main" id="{92ECB749-7DD4-4F14-B70E-1E5E350CF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143125"/>
            <a:ext cx="5334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4" descr="Image result for testing part of software development">
            <a:extLst>
              <a:ext uri="{FF2B5EF4-FFF2-40B4-BE49-F238E27FC236}">
                <a16:creationId xmlns:a16="http://schemas.microsoft.com/office/drawing/2014/main" id="{CFCAE8E8-78C5-4F56-BB17-56ED0AEB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495800"/>
            <a:ext cx="7848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F7AF99-9D44-40BF-8239-3DBE3BCA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812488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D145E8F0-6FD2-47EA-BE34-C0CDFC14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Steps to generate a Test Class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21A78881-7C44-48E4-A426-88D3786FBE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4340225" cy="4495800"/>
          </a:xfrm>
        </p:spPr>
        <p:txBody>
          <a:bodyPr/>
          <a:lstStyle/>
          <a:p>
            <a:r>
              <a:rPr lang="en-US" altLang="en-US"/>
              <a:t>Step 4: you will see the new Test Class </a:t>
            </a:r>
            <a:r>
              <a:rPr lang="en-US" altLang="en-US" b="1">
                <a:solidFill>
                  <a:srgbClr val="33CC33"/>
                </a:solidFill>
              </a:rPr>
              <a:t>in the directory</a:t>
            </a:r>
            <a:r>
              <a:rPr lang="en-US" altLang="en-US"/>
              <a:t> you specified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EDAB1EE-55BF-48FA-9056-98C66C683B09}"/>
              </a:ext>
            </a:extLst>
          </p:cNvPr>
          <p:cNvSpPr/>
          <p:nvPr/>
        </p:nvSpPr>
        <p:spPr>
          <a:xfrm>
            <a:off x="2667000" y="3733800"/>
            <a:ext cx="2286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3797" name="Picture 2">
            <a:extLst>
              <a:ext uri="{FF2B5EF4-FFF2-40B4-BE49-F238E27FC236}">
                <a16:creationId xmlns:a16="http://schemas.microsoft.com/office/drawing/2014/main" id="{98BF1FF9-76F0-4118-92A2-CE4650EE6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9800"/>
            <a:ext cx="38481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TextBox 1">
            <a:extLst>
              <a:ext uri="{FF2B5EF4-FFF2-40B4-BE49-F238E27FC236}">
                <a16:creationId xmlns:a16="http://schemas.microsoft.com/office/drawing/2014/main" id="{650B2BE0-BDF0-42AF-B5BB-964A54BD1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800600"/>
            <a:ext cx="3048000" cy="120015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We choose to put it in the androidTest –so will run on Android instead of local JVM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2A92009-70C4-404A-9FDD-922599D8466E}"/>
              </a:ext>
            </a:extLst>
          </p:cNvPr>
          <p:cNvSpPr/>
          <p:nvPr/>
        </p:nvSpPr>
        <p:spPr>
          <a:xfrm>
            <a:off x="7696200" y="4267200"/>
            <a:ext cx="762000" cy="22860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3FAE14-9CED-4C85-9D7D-D01C6263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501072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>
            <a:extLst>
              <a:ext uri="{FF2B5EF4-FFF2-40B4-BE49-F238E27FC236}">
                <a16:creationId xmlns:a16="http://schemas.microsoft.com/office/drawing/2014/main" id="{978566CC-F595-42A9-B4BB-CE8C4DC52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752600"/>
            <a:ext cx="510540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>
            <a:extLst>
              <a:ext uri="{FF2B5EF4-FFF2-40B4-BE49-F238E27FC236}">
                <a16:creationId xmlns:a16="http://schemas.microsoft.com/office/drawing/2014/main" id="{B73213C6-EE72-4290-87AB-76F41EDE6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Steps to generate a Test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D059D-2390-4018-9587-0729CE793BB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-19050" y="1600200"/>
            <a:ext cx="8378825" cy="4495800"/>
          </a:xfrm>
        </p:spPr>
        <p:txBody>
          <a:bodyPr/>
          <a:lstStyle/>
          <a:p>
            <a:pPr>
              <a:defRPr/>
            </a:pPr>
            <a:r>
              <a:rPr lang="en-US" sz="2400" b="1" dirty="0"/>
              <a:t>Step 5:</a:t>
            </a:r>
            <a:r>
              <a:rPr lang="en-US" sz="1600" dirty="0"/>
              <a:t> </a:t>
            </a:r>
            <a:r>
              <a:rPr lang="en-US" sz="2400" b="1" dirty="0"/>
              <a:t>showing for Instrumentation test (</a:t>
            </a:r>
            <a:r>
              <a:rPr lang="en-US" sz="2400" b="1" dirty="0" err="1"/>
              <a:t>androidTest</a:t>
            </a:r>
            <a:r>
              <a:rPr lang="en-US" sz="2400" b="1" dirty="0"/>
              <a:t>/java):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600" dirty="0"/>
          </a:p>
        </p:txBody>
      </p:sp>
      <p:sp>
        <p:nvSpPr>
          <p:cNvPr id="35845" name="Content Placeholder 2">
            <a:extLst>
              <a:ext uri="{FF2B5EF4-FFF2-40B4-BE49-F238E27FC236}">
                <a16:creationId xmlns:a16="http://schemas.microsoft.com/office/drawing/2014/main" id="{EE020CBF-2752-47F8-90C6-F2A6F84EE0D4}"/>
              </a:ext>
            </a:extLst>
          </p:cNvPr>
          <p:cNvSpPr txBox="1">
            <a:spLocks/>
          </p:cNvSpPr>
          <p:nvPr/>
        </p:nvSpPr>
        <p:spPr bwMode="auto">
          <a:xfrm>
            <a:off x="152400" y="3505200"/>
            <a:ext cx="6477000" cy="33528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dependencies {</a:t>
            </a:r>
            <a:br>
              <a:rPr lang="en-US" altLang="en-US" sz="1400"/>
            </a:br>
            <a:r>
              <a:rPr lang="en-US" altLang="en-US" sz="1400"/>
              <a:t>    </a:t>
            </a:r>
            <a:r>
              <a:rPr lang="en-US" altLang="en-US" sz="1400" b="1">
                <a:solidFill>
                  <a:srgbClr val="FF0000"/>
                </a:solidFill>
              </a:rPr>
              <a:t>// Required for instrumented tests</a:t>
            </a:r>
            <a:br>
              <a:rPr lang="en-US" altLang="en-US" sz="1400" b="1">
                <a:solidFill>
                  <a:srgbClr val="FF0000"/>
                </a:solidFill>
              </a:rPr>
            </a:br>
            <a:r>
              <a:rPr lang="en-US" altLang="en-US" sz="1400" b="1">
                <a:solidFill>
                  <a:srgbClr val="FF0000"/>
                </a:solidFill>
              </a:rPr>
              <a:t>    androidTestCompile 'junit:junit:4.12‘</a:t>
            </a:r>
            <a:br>
              <a:rPr lang="en-US" altLang="en-US" sz="1400" b="1">
                <a:solidFill>
                  <a:srgbClr val="FF0000"/>
                </a:solidFill>
              </a:rPr>
            </a:br>
            <a:r>
              <a:rPr lang="en-US" altLang="en-US" sz="1400" b="1">
                <a:solidFill>
                  <a:srgbClr val="FF0000"/>
                </a:solidFill>
              </a:rPr>
              <a:t>    androidTestCompile 'com.android.support:support-annotations:24.0.0'</a:t>
            </a:r>
            <a:br>
              <a:rPr lang="en-US" altLang="en-US" sz="1400" b="1">
                <a:solidFill>
                  <a:srgbClr val="FF0000"/>
                </a:solidFill>
              </a:rPr>
            </a:br>
            <a:r>
              <a:rPr lang="en-US" altLang="en-US" sz="1400" b="1">
                <a:solidFill>
                  <a:srgbClr val="FF0000"/>
                </a:solidFill>
              </a:rPr>
              <a:t>    androidTestCompile 'com.android.support.test:runner:0.5</a:t>
            </a:r>
            <a:r>
              <a:rPr lang="en-US" altLang="en-US" sz="1400"/>
              <a:t>‘</a:t>
            </a:r>
            <a:br>
              <a:rPr lang="en-US" altLang="en-US" sz="1400"/>
            </a:br>
            <a:r>
              <a:rPr lang="en-US" altLang="en-US" sz="1400"/>
              <a:t>    </a:t>
            </a:r>
            <a:r>
              <a:rPr lang="en-US" altLang="en-US" sz="1400" b="1">
                <a:solidFill>
                  <a:srgbClr val="FF0000"/>
                </a:solidFill>
              </a:rPr>
              <a:t>androidTestCompile 'com.android.support.test:rules:0.5'</a:t>
            </a:r>
            <a:br>
              <a:rPr lang="en-US" altLang="en-US" sz="1400" b="1">
                <a:solidFill>
                  <a:srgbClr val="FF0000"/>
                </a:solidFill>
              </a:rPr>
            </a:br>
            <a:r>
              <a:rPr lang="en-US" altLang="en-US" sz="1400" b="1">
                <a:solidFill>
                  <a:srgbClr val="FF0000"/>
                </a:solidFill>
              </a:rPr>
              <a:t>    // Optional -- Hamcrest library</a:t>
            </a:r>
            <a:br>
              <a:rPr lang="en-US" altLang="en-US" sz="1400" b="1">
                <a:solidFill>
                  <a:srgbClr val="FF0000"/>
                </a:solidFill>
              </a:rPr>
            </a:br>
            <a:r>
              <a:rPr lang="en-US" altLang="en-US" sz="1400" b="1">
                <a:solidFill>
                  <a:srgbClr val="FF0000"/>
                </a:solidFill>
              </a:rPr>
              <a:t>    androidTestCompile 'org.hamcrest:hamcrest-library:1.3'</a:t>
            </a:r>
            <a:br>
              <a:rPr lang="en-US" altLang="en-US" sz="1400" b="1">
                <a:solidFill>
                  <a:srgbClr val="FF0000"/>
                </a:solidFill>
              </a:rPr>
            </a:br>
            <a:r>
              <a:rPr lang="en-US" altLang="en-US" sz="1400" b="1">
                <a:solidFill>
                  <a:srgbClr val="FF0000"/>
                </a:solidFill>
              </a:rPr>
              <a:t>    // Optional -- UI testing with Espresso</a:t>
            </a:r>
            <a:br>
              <a:rPr lang="en-US" altLang="en-US" sz="1400" b="1">
                <a:solidFill>
                  <a:srgbClr val="FF0000"/>
                </a:solidFill>
              </a:rPr>
            </a:br>
            <a:r>
              <a:rPr lang="en-US" altLang="en-US" sz="1400" b="1">
                <a:solidFill>
                  <a:srgbClr val="FF0000"/>
                </a:solidFill>
              </a:rPr>
              <a:t>    androidTestCompile 'com.android.support.test.espresso:espresso-core:2.2.2'</a:t>
            </a:r>
            <a:br>
              <a:rPr lang="en-US" altLang="en-US" sz="1400" b="1">
                <a:solidFill>
                  <a:srgbClr val="FF0000"/>
                </a:solidFill>
              </a:rPr>
            </a:br>
            <a:r>
              <a:rPr lang="en-US" altLang="en-US" sz="1400" b="1">
                <a:solidFill>
                  <a:srgbClr val="FF0000"/>
                </a:solidFill>
              </a:rPr>
              <a:t>    // Optional -- UI testing with UI Automator</a:t>
            </a:r>
            <a:br>
              <a:rPr lang="en-US" altLang="en-US" sz="1400" b="1">
                <a:solidFill>
                  <a:srgbClr val="FF0000"/>
                </a:solidFill>
              </a:rPr>
            </a:br>
            <a:r>
              <a:rPr lang="en-US" altLang="en-US" sz="1400" b="1">
                <a:solidFill>
                  <a:srgbClr val="FF0000"/>
                </a:solidFill>
              </a:rPr>
              <a:t>    androidTestCompile 'com.android.support.test.uiautomator:uiautomator-v18:2.1.2'</a:t>
            </a:r>
            <a:br>
              <a:rPr lang="en-US" altLang="en-US" sz="1400" b="1">
                <a:solidFill>
                  <a:srgbClr val="FF0000"/>
                </a:solidFill>
              </a:rPr>
            </a:br>
            <a:br>
              <a:rPr lang="en-US" altLang="en-US" sz="1400" b="1">
                <a:solidFill>
                  <a:srgbClr val="FF0000"/>
                </a:solidFill>
              </a:rPr>
            </a:br>
            <a:r>
              <a:rPr lang="en-US" altLang="en-US" sz="1400"/>
              <a:t>    // whatever else you have*****</a:t>
            </a:r>
            <a:br>
              <a:rPr lang="en-US" altLang="en-US" sz="1400"/>
            </a:br>
            <a:r>
              <a:rPr lang="en-US" altLang="en-US" sz="1400"/>
              <a:t>}</a:t>
            </a:r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0ECB16C0-6842-405A-86A3-BD91A2F70FFE}"/>
              </a:ext>
            </a:extLst>
          </p:cNvPr>
          <p:cNvCxnSpPr/>
          <p:nvPr/>
        </p:nvCxnSpPr>
        <p:spPr>
          <a:xfrm flipV="1">
            <a:off x="3810000" y="4419600"/>
            <a:ext cx="2286000" cy="1219200"/>
          </a:xfrm>
          <a:prstGeom prst="curvedConnector3">
            <a:avLst/>
          </a:prstGeom>
          <a:ln w="38100"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847" name="TextBox 3">
            <a:extLst>
              <a:ext uri="{FF2B5EF4-FFF2-40B4-BE49-F238E27FC236}">
                <a16:creationId xmlns:a16="http://schemas.microsoft.com/office/drawing/2014/main" id="{6F86A798-5F2F-430D-BCBE-7022BCAE0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" y="1971675"/>
            <a:ext cx="3781425" cy="52387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400"/>
              <a:t>IMPORTANT: </a:t>
            </a:r>
            <a:r>
              <a:rPr lang="en-US" altLang="en-US" sz="1400" b="1">
                <a:solidFill>
                  <a:srgbClr val="FF0000"/>
                </a:solidFill>
                <a:sym typeface="Wingdings" panose="05000000000000000000" pitchFamily="2" charset="2"/>
              </a:rPr>
              <a:t> This for androidTest/java tests</a:t>
            </a:r>
            <a:endParaRPr lang="en-US" altLang="en-US" sz="1400" b="1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C0DC23-AE1A-4E67-8F76-9F5947CA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2238233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160ED5C0-AEFC-4051-955B-18AD2960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 sz="4000"/>
              <a:t>SPECIAL NOTE: For androidTest/java tests you need to also add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09B7A-253D-4515-A8BB-7E9AB43FCA5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828800"/>
            <a:ext cx="8378825" cy="4495800"/>
          </a:xfrm>
        </p:spPr>
        <p:txBody>
          <a:bodyPr/>
          <a:lstStyle/>
          <a:p>
            <a:pPr>
              <a:defRPr/>
            </a:pPr>
            <a:r>
              <a:rPr lang="en-US" sz="2400" b="1" dirty="0"/>
              <a:t>Step 5 (only if </a:t>
            </a:r>
            <a:r>
              <a:rPr lang="en-US" sz="2400" b="1" dirty="0" err="1"/>
              <a:t>androidTest</a:t>
            </a:r>
            <a:r>
              <a:rPr lang="en-US" sz="2400" b="1" dirty="0"/>
              <a:t> instrumentation test) :</a:t>
            </a:r>
            <a:r>
              <a:rPr lang="en-US" sz="1600" dirty="0"/>
              <a:t> add the following to your application’s Build </a:t>
            </a:r>
            <a:r>
              <a:rPr lang="en-US" sz="1600" dirty="0" err="1"/>
              <a:t>defaultConfig</a:t>
            </a:r>
            <a:r>
              <a:rPr lang="en-US" sz="1600" dirty="0"/>
              <a:t>(  </a:t>
            </a:r>
            <a:r>
              <a:rPr lang="en-US" sz="1600" dirty="0" err="1"/>
              <a:t>build.gradle</a:t>
            </a:r>
            <a:r>
              <a:rPr lang="en-US" sz="1600" dirty="0"/>
              <a:t> file) should include: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sz="1600" dirty="0"/>
          </a:p>
        </p:txBody>
      </p:sp>
      <p:sp>
        <p:nvSpPr>
          <p:cNvPr id="37892" name="Content Placeholder 2">
            <a:extLst>
              <a:ext uri="{FF2B5EF4-FFF2-40B4-BE49-F238E27FC236}">
                <a16:creationId xmlns:a16="http://schemas.microsoft.com/office/drawing/2014/main" id="{B70B4B9D-6874-4D76-A55F-7FE01710C79C}"/>
              </a:ext>
            </a:extLst>
          </p:cNvPr>
          <p:cNvSpPr txBox="1">
            <a:spLocks/>
          </p:cNvSpPr>
          <p:nvPr/>
        </p:nvSpPr>
        <p:spPr bwMode="auto">
          <a:xfrm>
            <a:off x="838200" y="3200400"/>
            <a:ext cx="8001000" cy="16764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29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39763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defaultConfig { </a:t>
            </a:r>
          </a:p>
          <a:p>
            <a:pPr>
              <a:buFont typeface="Wingdings" panose="05000000000000000000" pitchFamily="2" charset="2"/>
              <a:buNone/>
            </a:pPr>
            <a:br>
              <a:rPr lang="en-US" altLang="en-US" sz="1400" b="1">
                <a:solidFill>
                  <a:srgbClr val="FF0000"/>
                </a:solidFill>
              </a:rPr>
            </a:br>
            <a:r>
              <a:rPr lang="en-US" altLang="en-US" sz="1400"/>
              <a:t>    // whatever else you have**********</a:t>
            </a:r>
            <a:br>
              <a:rPr lang="en-US" altLang="en-US" sz="1400"/>
            </a:br>
            <a:endParaRPr lang="en-US" altLang="en-US" sz="14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400"/>
              <a:t>     </a:t>
            </a:r>
            <a:r>
              <a:rPr lang="en-US" altLang="en-US" sz="1400" b="1">
                <a:solidFill>
                  <a:srgbClr val="FF0000"/>
                </a:solidFill>
              </a:rPr>
              <a:t>testInstrumentationRunner "android.support.test.runner.AndroidJUnitRunner"</a:t>
            </a:r>
            <a:br>
              <a:rPr lang="en-US" altLang="en-US" sz="1400" b="1">
                <a:solidFill>
                  <a:srgbClr val="FF0000"/>
                </a:solidFill>
              </a:rPr>
            </a:br>
            <a:br>
              <a:rPr lang="en-US" altLang="en-US" sz="1400"/>
            </a:br>
            <a:r>
              <a:rPr lang="en-US" altLang="en-US" sz="1400"/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9A9A8F-1A83-4A4C-AD81-FF4DD437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718319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0586-59EF-46B4-9A36-BD66F9C7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Review -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E7C76-4AE6-4A39-ADEA-85C076FCA3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Date: 04-11-2019</a:t>
            </a:r>
          </a:p>
          <a:p>
            <a:r>
              <a:rPr lang="en-US" dirty="0"/>
              <a:t>Venue: In Class</a:t>
            </a:r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Team Members</a:t>
            </a:r>
          </a:p>
          <a:p>
            <a:pPr lvl="1"/>
            <a:r>
              <a:rPr lang="en-US" dirty="0"/>
              <a:t>Implementation of project</a:t>
            </a:r>
          </a:p>
          <a:p>
            <a:r>
              <a:rPr lang="en-US" dirty="0"/>
              <a:t>Marks: 30</a:t>
            </a:r>
          </a:p>
          <a:p>
            <a:pPr marL="366713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12D93-00D9-4A3C-9F27-BE90801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92869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B25FA8-21AD-479D-9275-D7DF86338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F4DC5C-D249-4159-99F0-E5EBB3F2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App Publishing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9C119-1C9E-4DFE-A512-2F3E93CE5B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4343280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object 1">
            <a:extLst>
              <a:ext uri="{FF2B5EF4-FFF2-40B4-BE49-F238E27FC236}">
                <a16:creationId xmlns:a16="http://schemas.microsoft.com/office/drawing/2014/main" id="{333A3BAB-CBA4-4E4A-86D4-FB4BF2E1F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2059" name="object 3">
            <a:extLst>
              <a:ext uri="{FF2B5EF4-FFF2-40B4-BE49-F238E27FC236}">
                <a16:creationId xmlns:a16="http://schemas.microsoft.com/office/drawing/2014/main" id="{FC5A8005-7225-4611-9760-E2F22325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38" y="581025"/>
            <a:ext cx="8618537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50482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504825" marR="0" lvl="0" indent="0" algn="l" defTabSz="914400" rtl="0" eaLnBrk="1" fontAlgn="base" latinLnBrk="0" hangingPunct="1">
              <a:lnSpc>
                <a:spcPts val="732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PUBLISHING AN APP ON</a:t>
            </a:r>
          </a:p>
          <a:p>
            <a:pPr marL="504825" marR="0" lvl="0" indent="0" algn="l" defTabSz="914400" rtl="0" eaLnBrk="1" fontAlgn="base" latinLnBrk="0" hangingPunct="1">
              <a:lnSpc>
                <a:spcPts val="72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GOOGLE PLAY STORE</a:t>
            </a:r>
          </a:p>
        </p:txBody>
      </p:sp>
      <p:sp>
        <p:nvSpPr>
          <p:cNvPr id="2062" name="object 6">
            <a:extLst>
              <a:ext uri="{FF2B5EF4-FFF2-40B4-BE49-F238E27FC236}">
                <a16:creationId xmlns:a16="http://schemas.microsoft.com/office/drawing/2014/main" id="{1D1C4841-F9F3-4304-B474-34265B594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663" y="5383213"/>
            <a:ext cx="2058987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0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5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3"/>
              </a:rPr>
              <a:t>@patel8490</a:t>
            </a:r>
          </a:p>
        </p:txBody>
      </p:sp>
    </p:spTree>
    <p:extLst>
      <p:ext uri="{BB962C8B-B14F-4D97-AF65-F5344CB8AC3E}">
        <p14:creationId xmlns:p14="http://schemas.microsoft.com/office/powerpoint/2010/main" val="1359590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object 1">
            <a:extLst>
              <a:ext uri="{FF2B5EF4-FFF2-40B4-BE49-F238E27FC236}">
                <a16:creationId xmlns:a16="http://schemas.microsoft.com/office/drawing/2014/main" id="{2F046885-AA3F-44C8-9620-E2D1DAADA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3090" name="object 3">
            <a:extLst>
              <a:ext uri="{FF2B5EF4-FFF2-40B4-BE49-F238E27FC236}">
                <a16:creationId xmlns:a16="http://schemas.microsoft.com/office/drawing/2014/main" id="{5528EA23-84C0-4B61-B2BE-5CFBA6C87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130175"/>
            <a:ext cx="8351838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401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First Lets Look How to Export APK :</a:t>
            </a:r>
          </a:p>
        </p:txBody>
      </p:sp>
      <p:sp>
        <p:nvSpPr>
          <p:cNvPr id="3091" name="object 4">
            <a:extLst>
              <a:ext uri="{FF2B5EF4-FFF2-40B4-BE49-F238E27FC236}">
                <a16:creationId xmlns:a16="http://schemas.microsoft.com/office/drawing/2014/main" id="{87576815-1B37-4802-A126-D04D54DE4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825500"/>
            <a:ext cx="4703763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First Step is to Generate APK</a:t>
            </a:r>
          </a:p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ts val="388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Firstly, .apk stands for </a:t>
            </a:r>
            <a:r>
              <a:rPr kumimoji="0" lang="ru-RU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Android Package.</a:t>
            </a:r>
          </a:p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ts val="388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Application needs to generate .APK 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3092" name="object 5">
            <a:extLst>
              <a:ext uri="{FF2B5EF4-FFF2-40B4-BE49-F238E27FC236}">
                <a16:creationId xmlns:a16="http://schemas.microsoft.com/office/drawing/2014/main" id="{E8CF4AEC-65DD-4D45-BA6A-22652FEC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2143125"/>
            <a:ext cx="9021763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1. Right click the project click on Export.</a:t>
            </a:r>
          </a:p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ts val="388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2. Double Click on the Android folder and click on </a:t>
            </a:r>
            <a:r>
              <a:rPr kumimoji="0" lang="ru-RU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EXPORT ANDROID APPLICATION.</a:t>
            </a:r>
          </a:p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ts val="388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3. Select project do you want to export.</a:t>
            </a:r>
          </a:p>
        </p:txBody>
      </p:sp>
      <p:sp>
        <p:nvSpPr>
          <p:cNvPr id="3093" name="object 6">
            <a:extLst>
              <a:ext uri="{FF2B5EF4-FFF2-40B4-BE49-F238E27FC236}">
                <a16:creationId xmlns:a16="http://schemas.microsoft.com/office/drawing/2014/main" id="{8312E7E9-B328-4C79-B6F8-507BA20FE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3130550"/>
            <a:ext cx="98028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4. Generate a new key if we are exporting for the first time 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 </a:t>
            </a:r>
            <a:r>
              <a:rPr kumimoji="0" lang="ru-RU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show the path where you</a:t>
            </a:r>
          </a:p>
        </p:txBody>
      </p:sp>
      <p:sp>
        <p:nvSpPr>
          <p:cNvPr id="3094" name="object 7">
            <a:extLst>
              <a:ext uri="{FF2B5EF4-FFF2-40B4-BE49-F238E27FC236}">
                <a16:creationId xmlns:a16="http://schemas.microsoft.com/office/drawing/2014/main" id="{CDC43224-E38A-4F9F-859B-524D43500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3405188"/>
            <a:ext cx="695642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need to store the key and provide a password for its encryption.</a:t>
            </a:r>
          </a:p>
        </p:txBody>
      </p:sp>
      <p:sp>
        <p:nvSpPr>
          <p:cNvPr id="3095" name="object 8">
            <a:extLst>
              <a:ext uri="{FF2B5EF4-FFF2-40B4-BE49-F238E27FC236}">
                <a16:creationId xmlns:a16="http://schemas.microsoft.com/office/drawing/2014/main" id="{51AA365F-3C77-491A-9E03-9463F0087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3733800"/>
            <a:ext cx="10201275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0" algn="l" defTabSz="914400" rtl="0" eaLnBrk="1" fontAlgn="base" latinLnBrk="0" hangingPunct="1">
              <a:lnSpc>
                <a:spcPts val="218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5. When you click </a:t>
            </a:r>
            <a:r>
              <a:rPr kumimoji="0" lang="ru-RU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next a dialog appears where the details for key comes where you can enter</a:t>
            </a:r>
          </a:p>
          <a:p>
            <a:pPr marL="342900" marR="0" lvl="0" indent="0" algn="l" defTabSz="914400" rtl="0" eaLnBrk="1" fontAlgn="base" latinLnBrk="0" hangingPunct="1">
              <a:lnSpc>
                <a:spcPts val="215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alias</a:t>
            </a:r>
            <a:r>
              <a:rPr kumimoji="0" lang="ru-RU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, validity for key password etc. Then click Next where the dialog asks for the destination</a:t>
            </a:r>
          </a:p>
          <a:p>
            <a:pPr marL="342900" marR="0" lvl="0" indent="0" algn="l" defTabSz="914400" rtl="0" eaLnBrk="1" fontAlgn="base" latinLnBrk="0" hangingPunct="1">
              <a:lnSpc>
                <a:spcPts val="215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where you want to store the apk file and Bingo….</a:t>
            </a:r>
          </a:p>
        </p:txBody>
      </p:sp>
      <p:sp>
        <p:nvSpPr>
          <p:cNvPr id="3096" name="object 9">
            <a:extLst>
              <a:ext uri="{FF2B5EF4-FFF2-40B4-BE49-F238E27FC236}">
                <a16:creationId xmlns:a16="http://schemas.microsoft.com/office/drawing/2014/main" id="{E36AC945-03E7-47BB-BA49-621945DDC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4611688"/>
            <a:ext cx="326548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6. Its Done. APK is generated.</a:t>
            </a:r>
          </a:p>
        </p:txBody>
      </p:sp>
    </p:spTree>
    <p:extLst>
      <p:ext uri="{BB962C8B-B14F-4D97-AF65-F5344CB8AC3E}">
        <p14:creationId xmlns:p14="http://schemas.microsoft.com/office/powerpoint/2010/main" val="1510735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object 1">
            <a:extLst>
              <a:ext uri="{FF2B5EF4-FFF2-40B4-BE49-F238E27FC236}">
                <a16:creationId xmlns:a16="http://schemas.microsoft.com/office/drawing/2014/main" id="{264514FC-3E7C-4BE1-A49E-71C4A3A87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4124" name="object 3">
            <a:extLst>
              <a:ext uri="{FF2B5EF4-FFF2-40B4-BE49-F238E27FC236}">
                <a16:creationId xmlns:a16="http://schemas.microsoft.com/office/drawing/2014/main" id="{A8127DF4-CDA3-4419-A8AD-1D3A2D606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466725"/>
            <a:ext cx="1531938" cy="9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41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Step 1:</a:t>
            </a:r>
          </a:p>
        </p:txBody>
      </p:sp>
      <p:sp>
        <p:nvSpPr>
          <p:cNvPr id="4125" name="object 4">
            <a:extLst>
              <a:ext uri="{FF2B5EF4-FFF2-40B4-BE49-F238E27FC236}">
                <a16:creationId xmlns:a16="http://schemas.microsoft.com/office/drawing/2014/main" id="{3F59BB88-8590-44C8-8B8F-DBC2792D9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1320800"/>
            <a:ext cx="5557838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41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Right click on a project, Go To</a:t>
            </a:r>
          </a:p>
          <a:p>
            <a:pPr marL="0" marR="0" lvl="0" indent="0" algn="l" defTabSz="914400" rtl="0" eaLnBrk="1" fontAlgn="base" latinLnBrk="0" hangingPunct="1">
              <a:lnSpc>
                <a:spcPts val="335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EXPORT option that is highlighted</a:t>
            </a:r>
          </a:p>
          <a:p>
            <a:pPr marL="0" marR="0" lvl="0" indent="0" algn="l" defTabSz="914400" rtl="0" eaLnBrk="1" fontAlgn="base" latinLnBrk="0" hangingPunct="1">
              <a:lnSpc>
                <a:spcPts val="336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 the image.</a:t>
            </a:r>
          </a:p>
        </p:txBody>
      </p:sp>
    </p:spTree>
    <p:extLst>
      <p:ext uri="{BB962C8B-B14F-4D97-AF65-F5344CB8AC3E}">
        <p14:creationId xmlns:p14="http://schemas.microsoft.com/office/powerpoint/2010/main" val="3240160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object 1">
            <a:extLst>
              <a:ext uri="{FF2B5EF4-FFF2-40B4-BE49-F238E27FC236}">
                <a16:creationId xmlns:a16="http://schemas.microsoft.com/office/drawing/2014/main" id="{BC5F3442-93A6-4105-A1D7-E07ED02F1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5153" name="object 3">
            <a:extLst>
              <a:ext uri="{FF2B5EF4-FFF2-40B4-BE49-F238E27FC236}">
                <a16:creationId xmlns:a16="http://schemas.microsoft.com/office/drawing/2014/main" id="{844B301E-6BC4-4A82-83D6-8E0EC6A49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39688"/>
            <a:ext cx="1530350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41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Step 2:</a:t>
            </a:r>
          </a:p>
        </p:txBody>
      </p:sp>
      <p:sp>
        <p:nvSpPr>
          <p:cNvPr id="5154" name="object 4">
            <a:extLst>
              <a:ext uri="{FF2B5EF4-FFF2-40B4-BE49-F238E27FC236}">
                <a16:creationId xmlns:a16="http://schemas.microsoft.com/office/drawing/2014/main" id="{A582B17B-6C2C-453F-A4BA-1A31D134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893763"/>
            <a:ext cx="3998913" cy="310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41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Double click on the</a:t>
            </a:r>
          </a:p>
          <a:p>
            <a:pPr marL="0" marR="0" lvl="0" indent="0" algn="l" defTabSz="914400" rtl="0" eaLnBrk="1" fontAlgn="base" latinLnBrk="0" hangingPunct="1">
              <a:lnSpc>
                <a:spcPts val="335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Android folder </a:t>
            </a: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below</a:t>
            </a:r>
          </a:p>
          <a:p>
            <a:pPr marL="0" marR="0" lvl="0" indent="0" algn="l" defTabSz="914400" rtl="0" eaLnBrk="1" fontAlgn="base" latinLnBrk="0" hangingPunct="1">
              <a:lnSpc>
                <a:spcPts val="335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General Folder and</a:t>
            </a:r>
          </a:p>
          <a:p>
            <a:pPr marL="0" marR="0" lvl="0" indent="0" algn="l" defTabSz="914400" rtl="0" eaLnBrk="1" fontAlgn="base" latinLnBrk="0" hangingPunct="1">
              <a:lnSpc>
                <a:spcPts val="336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select the </a:t>
            </a:r>
            <a:r>
              <a:rPr kumimoji="0" lang="ru-RU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EXPORT TO</a:t>
            </a:r>
          </a:p>
          <a:p>
            <a:pPr marL="0" marR="0" lvl="0" indent="0" algn="l" defTabSz="914400" rtl="0" eaLnBrk="1" fontAlgn="base" latinLnBrk="0" hangingPunct="1">
              <a:lnSpc>
                <a:spcPts val="335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ANDROID APPLICATION</a:t>
            </a:r>
          </a:p>
          <a:p>
            <a:pPr marL="0" marR="0" lvl="0" indent="0" algn="l" defTabSz="914400" rtl="0" eaLnBrk="1" fontAlgn="base" latinLnBrk="0" hangingPunct="1">
              <a:lnSpc>
                <a:spcPts val="335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 shown in figure.</a:t>
            </a:r>
          </a:p>
        </p:txBody>
      </p:sp>
    </p:spTree>
    <p:extLst>
      <p:ext uri="{BB962C8B-B14F-4D97-AF65-F5344CB8AC3E}">
        <p14:creationId xmlns:p14="http://schemas.microsoft.com/office/powerpoint/2010/main" val="4282823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1" name="object 1">
            <a:extLst>
              <a:ext uri="{FF2B5EF4-FFF2-40B4-BE49-F238E27FC236}">
                <a16:creationId xmlns:a16="http://schemas.microsoft.com/office/drawing/2014/main" id="{3675B0C3-7784-4922-8B12-4E2F02E1C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6182" name="object 3">
            <a:extLst>
              <a:ext uri="{FF2B5EF4-FFF2-40B4-BE49-F238E27FC236}">
                <a16:creationId xmlns:a16="http://schemas.microsoft.com/office/drawing/2014/main" id="{2CF1127B-D680-4110-9D76-BCC56528E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39688"/>
            <a:ext cx="1530350" cy="96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41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Step 3:</a:t>
            </a:r>
          </a:p>
        </p:txBody>
      </p:sp>
      <p:sp>
        <p:nvSpPr>
          <p:cNvPr id="6183" name="object 4">
            <a:extLst>
              <a:ext uri="{FF2B5EF4-FFF2-40B4-BE49-F238E27FC236}">
                <a16:creationId xmlns:a16="http://schemas.microsoft.com/office/drawing/2014/main" id="{171CA366-B2A2-4194-B5D2-08362B4A7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879475"/>
            <a:ext cx="4111625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28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Enter name of the project</a:t>
            </a:r>
          </a:p>
          <a:p>
            <a:pPr marL="0" marR="0" lvl="0" indent="0" algn="l" defTabSz="914400" rtl="0" eaLnBrk="1" fontAlgn="base" latinLnBrk="0" hangingPunct="1">
              <a:lnSpc>
                <a:spcPts val="32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 the highlighted area or</a:t>
            </a:r>
          </a:p>
          <a:p>
            <a:pPr marL="0" marR="0" lvl="0" indent="0" algn="l" defTabSz="914400" rtl="0" eaLnBrk="1" fontAlgn="base" latinLnBrk="0" hangingPunct="1">
              <a:lnSpc>
                <a:spcPts val="32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browse and show the</a:t>
            </a:r>
          </a:p>
          <a:p>
            <a:pPr marL="0" marR="0" lvl="0" indent="0" algn="l" defTabSz="914400" rtl="0" eaLnBrk="1" fontAlgn="base" latinLnBrk="0" hangingPunct="1">
              <a:lnSpc>
                <a:spcPts val="32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project path.</a:t>
            </a:r>
          </a:p>
        </p:txBody>
      </p:sp>
    </p:spTree>
    <p:extLst>
      <p:ext uri="{BB962C8B-B14F-4D97-AF65-F5344CB8AC3E}">
        <p14:creationId xmlns:p14="http://schemas.microsoft.com/office/powerpoint/2010/main" val="322738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AA9F8C6-0690-496B-8224-0BA2DED49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Testing Strategy in General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DBEFBAF-970B-4C2B-B2D0-3BB7BDD6566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/>
              <a:t>Start with Unit Test and end with System Tests</a:t>
            </a:r>
          </a:p>
        </p:txBody>
      </p:sp>
      <p:pic>
        <p:nvPicPr>
          <p:cNvPr id="15364" name="Picture 2" descr="http://cdn.guru99.com/images/image4(1).png">
            <a:extLst>
              <a:ext uri="{FF2B5EF4-FFF2-40B4-BE49-F238E27FC236}">
                <a16:creationId xmlns:a16="http://schemas.microsoft.com/office/drawing/2014/main" id="{F85B415E-6AAF-428E-B2D3-716C27DE3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438400"/>
            <a:ext cx="63722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726434-02C2-4AED-8646-63262D0A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132002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0" name="object 1">
            <a:extLst>
              <a:ext uri="{FF2B5EF4-FFF2-40B4-BE49-F238E27FC236}">
                <a16:creationId xmlns:a16="http://schemas.microsoft.com/office/drawing/2014/main" id="{19E44BA7-C2A8-4CED-A442-B3280E4D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7211" name="object 3">
            <a:extLst>
              <a:ext uri="{FF2B5EF4-FFF2-40B4-BE49-F238E27FC236}">
                <a16:creationId xmlns:a16="http://schemas.microsoft.com/office/drawing/2014/main" id="{012AC2A7-12E8-4E89-96B2-70185E07F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39688"/>
            <a:ext cx="3209925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41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Step 4:</a:t>
            </a:r>
          </a:p>
          <a:p>
            <a:pPr marL="0" marR="0" lvl="0" indent="0" algn="l" defTabSz="914400" rtl="0" eaLnBrk="1" fontAlgn="base" latinLnBrk="0" hangingPunct="1">
              <a:lnSpc>
                <a:spcPts val="335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KeyStore Selection</a:t>
            </a:r>
          </a:p>
        </p:txBody>
      </p:sp>
      <p:sp>
        <p:nvSpPr>
          <p:cNvPr id="7212" name="object 4">
            <a:extLst>
              <a:ext uri="{FF2B5EF4-FFF2-40B4-BE49-F238E27FC236}">
                <a16:creationId xmlns:a16="http://schemas.microsoft.com/office/drawing/2014/main" id="{61A9E4F2-1501-4F83-8221-27C5A7173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1320800"/>
            <a:ext cx="3925888" cy="229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92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create new key for a fresh</a:t>
            </a:r>
          </a:p>
          <a:p>
            <a:pPr marL="0" marR="0" lvl="0" indent="0" algn="l" defTabSz="914400" rtl="0" eaLnBrk="1" fontAlgn="base" latinLnBrk="0" hangingPunct="1">
              <a:lnSpc>
                <a:spcPts val="28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project specify the location</a:t>
            </a:r>
          </a:p>
          <a:p>
            <a:pPr marL="0" marR="0" lvl="0" indent="0" algn="l" defTabSz="914400" rtl="0" eaLnBrk="1" fontAlgn="base" latinLnBrk="0" hangingPunct="1">
              <a:lnSpc>
                <a:spcPts val="28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where we want to store the</a:t>
            </a:r>
          </a:p>
          <a:p>
            <a:pPr marL="0" marR="0" lvl="0" indent="0" algn="l" defTabSz="914400" rtl="0" eaLnBrk="1" fontAlgn="base" latinLnBrk="0" hangingPunct="1">
              <a:lnSpc>
                <a:spcPts val="28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key and a password for its</a:t>
            </a:r>
          </a:p>
          <a:p>
            <a:pPr marL="0" marR="0" lvl="0" indent="0" algn="l" defTabSz="914400" rtl="0" eaLnBrk="1" fontAlgn="base" latinLnBrk="0" hangingPunct="1">
              <a:lnSpc>
                <a:spcPts val="28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encryption.</a:t>
            </a:r>
          </a:p>
        </p:txBody>
      </p:sp>
      <p:sp>
        <p:nvSpPr>
          <p:cNvPr id="7213" name="object 5">
            <a:extLst>
              <a:ext uri="{FF2B5EF4-FFF2-40B4-BE49-F238E27FC236}">
                <a16:creationId xmlns:a16="http://schemas.microsoft.com/office/drawing/2014/main" id="{6D9E94AC-E8A2-42FA-A7C6-94DA589AE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3516313"/>
            <a:ext cx="4173538" cy="144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Note: </a:t>
            </a:r>
            <a:r>
              <a:rPr kumimoji="0" lang="ru-RU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Keep this key that is generated</a:t>
            </a:r>
          </a:p>
          <a:p>
            <a:pPr marL="0" marR="0" lvl="0" indent="0" algn="l" defTabSz="914400" rtl="0" eaLnBrk="1" fontAlgn="base" latinLnBrk="0" hangingPunct="1">
              <a:lnSpc>
                <a:spcPts val="215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to a very safe place 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 it is the only</a:t>
            </a:r>
          </a:p>
          <a:p>
            <a:pPr marL="0" marR="0" lvl="0" indent="0" algn="l" defTabSz="914400" rtl="0" eaLnBrk="1" fontAlgn="base" latinLnBrk="0" hangingPunct="1">
              <a:lnSpc>
                <a:spcPts val="215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authentication for your code to be</a:t>
            </a:r>
          </a:p>
          <a:p>
            <a:pPr marL="0" marR="0" lvl="0" indent="0" algn="l" defTabSz="914400" rtl="0" eaLnBrk="1" fontAlgn="base" latinLnBrk="0" hangingPunct="1">
              <a:lnSpc>
                <a:spcPts val="215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yours.</a:t>
            </a:r>
          </a:p>
        </p:txBody>
      </p:sp>
    </p:spTree>
    <p:extLst>
      <p:ext uri="{BB962C8B-B14F-4D97-AF65-F5344CB8AC3E}">
        <p14:creationId xmlns:p14="http://schemas.microsoft.com/office/powerpoint/2010/main" val="3986940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0" name="object 1">
            <a:extLst>
              <a:ext uri="{FF2B5EF4-FFF2-40B4-BE49-F238E27FC236}">
                <a16:creationId xmlns:a16="http://schemas.microsoft.com/office/drawing/2014/main" id="{BE99834D-B0B6-4DB9-BFA7-25C17E3B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8241" name="object 3">
            <a:extLst>
              <a:ext uri="{FF2B5EF4-FFF2-40B4-BE49-F238E27FC236}">
                <a16:creationId xmlns:a16="http://schemas.microsoft.com/office/drawing/2014/main" id="{B61CD4BD-3E83-45A5-863E-845C5CB7B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39688"/>
            <a:ext cx="3533775" cy="177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41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Step 5:</a:t>
            </a:r>
          </a:p>
          <a:p>
            <a:pPr marL="0" marR="0" lvl="0" indent="0" algn="l" defTabSz="914400" rtl="0" eaLnBrk="1" fontAlgn="base" latinLnBrk="0" hangingPunct="1">
              <a:lnSpc>
                <a:spcPts val="32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1. Enter All Details for</a:t>
            </a:r>
          </a:p>
          <a:p>
            <a:pPr marL="0" marR="0" lvl="0" indent="0" algn="l" defTabSz="914400" rtl="0" eaLnBrk="1" fontAlgn="base" latinLnBrk="0" hangingPunct="1">
              <a:lnSpc>
                <a:spcPts val="32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keys creation</a:t>
            </a:r>
          </a:p>
        </p:txBody>
      </p:sp>
      <p:sp>
        <p:nvSpPr>
          <p:cNvPr id="8242" name="object 4">
            <a:extLst>
              <a:ext uri="{FF2B5EF4-FFF2-40B4-BE49-F238E27FC236}">
                <a16:creationId xmlns:a16="http://schemas.microsoft.com/office/drawing/2014/main" id="{3BA5F670-6851-413E-BE9B-96E61D2CC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1701800"/>
            <a:ext cx="3746500" cy="216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28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click Next store the apk</a:t>
            </a:r>
          </a:p>
          <a:p>
            <a:pPr marL="0" marR="0" lvl="0" indent="0" algn="l" defTabSz="914400" rtl="0" eaLnBrk="1" fontAlgn="base" latinLnBrk="0" hangingPunct="1">
              <a:lnSpc>
                <a:spcPts val="32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file and Bingo….</a:t>
            </a:r>
          </a:p>
          <a:p>
            <a:pPr marL="0" marR="0" lvl="0" indent="0" algn="l" defTabSz="914400" rtl="0" eaLnBrk="1" fontAlgn="base" latinLnBrk="0" hangingPunct="1">
              <a:lnSpc>
                <a:spcPts val="32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Its Done. APK is</a:t>
            </a:r>
          </a:p>
          <a:p>
            <a:pPr marL="0" marR="0" lvl="0" indent="0" algn="l" defTabSz="914400" rtl="0" eaLnBrk="1" fontAlgn="base" latinLnBrk="0" hangingPunct="1">
              <a:lnSpc>
                <a:spcPts val="32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7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generated.</a:t>
            </a:r>
          </a:p>
        </p:txBody>
      </p:sp>
    </p:spTree>
    <p:extLst>
      <p:ext uri="{BB962C8B-B14F-4D97-AF65-F5344CB8AC3E}">
        <p14:creationId xmlns:p14="http://schemas.microsoft.com/office/powerpoint/2010/main" val="26087558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9" name="object 1">
            <a:extLst>
              <a:ext uri="{FF2B5EF4-FFF2-40B4-BE49-F238E27FC236}">
                <a16:creationId xmlns:a16="http://schemas.microsoft.com/office/drawing/2014/main" id="{A80E67AA-0731-485D-AAE0-BCF83B202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9270" name="object 3">
            <a:extLst>
              <a:ext uri="{FF2B5EF4-FFF2-40B4-BE49-F238E27FC236}">
                <a16:creationId xmlns:a16="http://schemas.microsoft.com/office/drawing/2014/main" id="{3A211CB7-E205-48C9-90EF-B138A6D2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90488"/>
            <a:ext cx="8910638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53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Things Required to Publish an App</a:t>
            </a:r>
          </a:p>
        </p:txBody>
      </p:sp>
      <p:sp>
        <p:nvSpPr>
          <p:cNvPr id="9271" name="object 4">
            <a:extLst>
              <a:ext uri="{FF2B5EF4-FFF2-40B4-BE49-F238E27FC236}">
                <a16:creationId xmlns:a16="http://schemas.microsoft.com/office/drawing/2014/main" id="{C02AEBFD-EEE6-4977-B381-9D1474440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1192213"/>
            <a:ext cx="9172575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0" algn="l" defTabSz="914400" rtl="0" eaLnBrk="1" fontAlgn="base" latinLnBrk="0" hangingPunct="1">
              <a:lnSpc>
                <a:spcPts val="24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There are few things that you need to provide with your application while</a:t>
            </a:r>
          </a:p>
          <a:p>
            <a:pPr marL="34290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publishing it.</a:t>
            </a:r>
          </a:p>
          <a:p>
            <a:pPr marL="342900" marR="0" lvl="0" indent="0" algn="l" defTabSz="914400" rtl="0" eaLnBrk="1" fontAlgn="base" latinLnBrk="0" hangingPunct="1">
              <a:lnSpc>
                <a:spcPts val="2438"/>
              </a:lnSpc>
              <a:spcBef>
                <a:spcPts val="475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Such as:</a:t>
            </a:r>
          </a:p>
        </p:txBody>
      </p:sp>
      <p:sp>
        <p:nvSpPr>
          <p:cNvPr id="9272" name="object 5">
            <a:extLst>
              <a:ext uri="{FF2B5EF4-FFF2-40B4-BE49-F238E27FC236}">
                <a16:creationId xmlns:a16="http://schemas.microsoft.com/office/drawing/2014/main" id="{FDC93AFF-5856-4547-A531-49B5C4EC0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2251075"/>
            <a:ext cx="2765425" cy="96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41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Listing details</a:t>
            </a:r>
          </a:p>
        </p:txBody>
      </p:sp>
      <p:sp>
        <p:nvSpPr>
          <p:cNvPr id="9273" name="object 6">
            <a:extLst>
              <a:ext uri="{FF2B5EF4-FFF2-40B4-BE49-F238E27FC236}">
                <a16:creationId xmlns:a16="http://schemas.microsoft.com/office/drawing/2014/main" id="{00906FA4-9F41-48B4-8C20-933F8BDDC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2763838"/>
            <a:ext cx="4691063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341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Store Graphics</a:t>
            </a:r>
          </a:p>
          <a:p>
            <a:pPr marL="0" marR="0" lvl="0" indent="0" algn="l" defTabSz="914400" rtl="0" eaLnBrk="1" fontAlgn="base" latinLnBrk="0" hangingPunct="1">
              <a:lnSpc>
                <a:spcPts val="3413"/>
              </a:lnSpc>
              <a:spcBef>
                <a:spcPts val="613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Screenshots (Minimum 2)</a:t>
            </a:r>
          </a:p>
          <a:p>
            <a:pPr marL="0" marR="0" lvl="0" indent="0" algn="l" defTabSz="914400" rtl="0" eaLnBrk="1" fontAlgn="base" latinLnBrk="0" hangingPunct="1">
              <a:lnSpc>
                <a:spcPts val="3413"/>
              </a:lnSpc>
              <a:spcBef>
                <a:spcPts val="663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Videos (Optional)</a:t>
            </a:r>
          </a:p>
        </p:txBody>
      </p:sp>
    </p:spTree>
    <p:extLst>
      <p:ext uri="{BB962C8B-B14F-4D97-AF65-F5344CB8AC3E}">
        <p14:creationId xmlns:p14="http://schemas.microsoft.com/office/powerpoint/2010/main" val="1548199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0" name="object 1">
            <a:extLst>
              <a:ext uri="{FF2B5EF4-FFF2-40B4-BE49-F238E27FC236}">
                <a16:creationId xmlns:a16="http://schemas.microsoft.com/office/drawing/2014/main" id="{92CAC1BD-9592-472C-82AF-94C7668F8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0301" name="object 3">
            <a:extLst>
              <a:ext uri="{FF2B5EF4-FFF2-40B4-BE49-F238E27FC236}">
                <a16:creationId xmlns:a16="http://schemas.microsoft.com/office/drawing/2014/main" id="{2354D43E-9D26-4D5F-A196-E5F7C89C6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90488"/>
            <a:ext cx="8650288" cy="175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53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Listing Details</a:t>
            </a:r>
          </a:p>
          <a:p>
            <a:pPr marL="0" marR="0" lvl="0" indent="0" algn="l" defTabSz="914400" rtl="0" eaLnBrk="1" fontAlgn="base" latinLnBrk="0" hangingPunct="1">
              <a:lnSpc>
                <a:spcPts val="2925"/>
              </a:lnSpc>
              <a:spcBef>
                <a:spcPts val="988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 Name :- </a:t>
            </a: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Give suitable app name for your application.</a:t>
            </a:r>
          </a:p>
        </p:txBody>
      </p:sp>
      <p:sp>
        <p:nvSpPr>
          <p:cNvPr id="10302" name="object 4">
            <a:extLst>
              <a:ext uri="{FF2B5EF4-FFF2-40B4-BE49-F238E27FC236}">
                <a16:creationId xmlns:a16="http://schemas.microsoft.com/office/drawing/2014/main" id="{161B63A7-2974-4A88-B30E-B205B5A20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1703388"/>
            <a:ext cx="9999663" cy="163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0" algn="l" defTabSz="914400" rtl="0" eaLnBrk="1" fontAlgn="base" latinLnBrk="0" hangingPunct="1">
              <a:lnSpc>
                <a:spcPts val="292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 Description :- </a:t>
            </a: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Write suitable description for your app, not</a:t>
            </a:r>
          </a:p>
          <a:p>
            <a:pPr marL="342900" marR="0" lvl="0" indent="0" algn="l" defTabSz="914400" rtl="0" eaLnBrk="1" fontAlgn="base" latinLnBrk="0" hangingPunct="1">
              <a:lnSpc>
                <a:spcPts val="28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exceeding 4000 characters.</a:t>
            </a:r>
          </a:p>
          <a:p>
            <a:pPr marL="342900" marR="0" lvl="0" indent="0" algn="l" defTabSz="914400" rtl="0" eaLnBrk="1" fontAlgn="base" latinLnBrk="0" hangingPunct="1">
              <a:lnSpc>
                <a:spcPts val="2925"/>
              </a:lnSpc>
              <a:spcBef>
                <a:spcPts val="575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Category :- </a:t>
            </a: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It is required that you select an appropriate category for</a:t>
            </a:r>
          </a:p>
        </p:txBody>
      </p:sp>
      <p:sp>
        <p:nvSpPr>
          <p:cNvPr id="10303" name="object 5">
            <a:extLst>
              <a:ext uri="{FF2B5EF4-FFF2-40B4-BE49-F238E27FC236}">
                <a16:creationId xmlns:a16="http://schemas.microsoft.com/office/drawing/2014/main" id="{CFA894BE-8BCA-458C-8A4A-44648C657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2873375"/>
            <a:ext cx="2424113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92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 application.</a:t>
            </a:r>
          </a:p>
        </p:txBody>
      </p:sp>
      <p:sp>
        <p:nvSpPr>
          <p:cNvPr id="10304" name="object 6">
            <a:extLst>
              <a:ext uri="{FF2B5EF4-FFF2-40B4-BE49-F238E27FC236}">
                <a16:creationId xmlns:a16="http://schemas.microsoft.com/office/drawing/2014/main" id="{2E4EE38E-C2C7-4C83-9079-F9F312FEA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3313113"/>
            <a:ext cx="10161588" cy="250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0" algn="l" defTabSz="914400" rtl="0" eaLnBrk="1" fontAlgn="base" latinLnBrk="0" hangingPunct="1">
              <a:lnSpc>
                <a:spcPts val="292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Application Type :- </a:t>
            </a: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It is also required that you set a category for your</a:t>
            </a:r>
          </a:p>
          <a:p>
            <a:pPr marL="342900" marR="0" lvl="0" indent="0" algn="l" defTabSz="914400" rtl="0" eaLnBrk="1" fontAlgn="base" latinLnBrk="0" hangingPunct="1">
              <a:lnSpc>
                <a:spcPts val="325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application. This could be either set </a:t>
            </a:r>
            <a:r>
              <a:rPr kumimoji="0" lang="ru-RU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as application or game</a:t>
            </a:r>
          </a:p>
          <a:p>
            <a:pPr marL="342900" marR="0" lvl="0" indent="0" algn="l" defTabSz="914400" rtl="0" eaLnBrk="1" fontAlgn="base" latinLnBrk="0" hangingPunct="1">
              <a:lnSpc>
                <a:spcPts val="2925"/>
              </a:lnSpc>
              <a:spcBef>
                <a:spcPts val="625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Organization Name :- </a:t>
            </a: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It is also required that you mention the name</a:t>
            </a:r>
          </a:p>
          <a:p>
            <a:pPr marL="342900" marR="0" lvl="0" indent="0" algn="l" defTabSz="914400" rtl="0" eaLnBrk="1" fontAlgn="base" latinLnBrk="0" hangingPunct="1">
              <a:lnSpc>
                <a:spcPts val="28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of organization while filling up the details.</a:t>
            </a:r>
          </a:p>
          <a:p>
            <a:pPr marL="342900" marR="0" lvl="0" indent="0" algn="l" defTabSz="914400" rtl="0" eaLnBrk="1" fontAlgn="base" latinLnBrk="0" hangingPunct="1">
              <a:lnSpc>
                <a:spcPts val="2925"/>
              </a:lnSpc>
              <a:spcBef>
                <a:spcPts val="575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Support information :- </a:t>
            </a: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include</a:t>
            </a: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3"/>
              </a:rPr>
              <a:t>s URL , Email, Phone number etc.</a:t>
            </a:r>
          </a:p>
        </p:txBody>
      </p:sp>
    </p:spTree>
    <p:extLst>
      <p:ext uri="{BB962C8B-B14F-4D97-AF65-F5344CB8AC3E}">
        <p14:creationId xmlns:p14="http://schemas.microsoft.com/office/powerpoint/2010/main" val="996350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1" name="object 1">
            <a:extLst>
              <a:ext uri="{FF2B5EF4-FFF2-40B4-BE49-F238E27FC236}">
                <a16:creationId xmlns:a16="http://schemas.microsoft.com/office/drawing/2014/main" id="{95535B1C-5797-49DF-B90C-797D97D5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1332" name="object 3">
            <a:extLst>
              <a:ext uri="{FF2B5EF4-FFF2-40B4-BE49-F238E27FC236}">
                <a16:creationId xmlns:a16="http://schemas.microsoft.com/office/drawing/2014/main" id="{D29CB447-9640-49A9-8BE4-1311F6F51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90488"/>
            <a:ext cx="4141788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53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Store Graphics</a:t>
            </a:r>
          </a:p>
        </p:txBody>
      </p:sp>
      <p:sp>
        <p:nvSpPr>
          <p:cNvPr id="11333" name="object 4">
            <a:extLst>
              <a:ext uri="{FF2B5EF4-FFF2-40B4-BE49-F238E27FC236}">
                <a16:creationId xmlns:a16="http://schemas.microsoft.com/office/drawing/2014/main" id="{7E1F3F51-8973-45A4-A8A0-D9EF29098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836613"/>
            <a:ext cx="376238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7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</a:p>
        </p:txBody>
      </p:sp>
      <p:sp>
        <p:nvSpPr>
          <p:cNvPr id="11334" name="object 5">
            <a:extLst>
              <a:ext uri="{FF2B5EF4-FFF2-40B4-BE49-F238E27FC236}">
                <a16:creationId xmlns:a16="http://schemas.microsoft.com/office/drawing/2014/main" id="{BB876BEB-D533-4FC7-A216-553509391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827088"/>
            <a:ext cx="1047750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9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App Icon</a:t>
            </a:r>
          </a:p>
        </p:txBody>
      </p:sp>
      <p:sp>
        <p:nvSpPr>
          <p:cNvPr id="11335" name="object 6">
            <a:extLst>
              <a:ext uri="{FF2B5EF4-FFF2-40B4-BE49-F238E27FC236}">
                <a16:creationId xmlns:a16="http://schemas.microsoft.com/office/drawing/2014/main" id="{7107B435-1EAA-430F-B6A6-4AFC62D90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1117600"/>
            <a:ext cx="347663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32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</a:p>
        </p:txBody>
      </p:sp>
      <p:sp>
        <p:nvSpPr>
          <p:cNvPr id="11336" name="object 7">
            <a:extLst>
              <a:ext uri="{FF2B5EF4-FFF2-40B4-BE49-F238E27FC236}">
                <a16:creationId xmlns:a16="http://schemas.microsoft.com/office/drawing/2014/main" id="{9CFD37B3-EA9E-4C60-A30B-45310D1EA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1109663"/>
            <a:ext cx="1009650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46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512 x 512 px</a:t>
            </a:r>
          </a:p>
        </p:txBody>
      </p:sp>
      <p:sp>
        <p:nvSpPr>
          <p:cNvPr id="11337" name="object 8">
            <a:extLst>
              <a:ext uri="{FF2B5EF4-FFF2-40B4-BE49-F238E27FC236}">
                <a16:creationId xmlns:a16="http://schemas.microsoft.com/office/drawing/2014/main" id="{E4F7C827-4208-43E3-89B1-7DE092CE1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1339850"/>
            <a:ext cx="150336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9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32-bit PNG</a:t>
            </a:r>
          </a:p>
        </p:txBody>
      </p:sp>
      <p:sp>
        <p:nvSpPr>
          <p:cNvPr id="11338" name="object 9">
            <a:extLst>
              <a:ext uri="{FF2B5EF4-FFF2-40B4-BE49-F238E27FC236}">
                <a16:creationId xmlns:a16="http://schemas.microsoft.com/office/drawing/2014/main" id="{E50017ED-BC85-412A-A1F3-096B12E4A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1628775"/>
            <a:ext cx="349250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32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</a:p>
          <a:p>
            <a:pPr marL="0" marR="0" lvl="0" indent="0" algn="l" defTabSz="914400" rtl="0" eaLnBrk="1" fontAlgn="base" latinLnBrk="0" hangingPunct="1">
              <a:lnSpc>
                <a:spcPts val="1325"/>
              </a:lnSpc>
              <a:spcBef>
                <a:spcPts val="438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</a:p>
        </p:txBody>
      </p:sp>
      <p:sp>
        <p:nvSpPr>
          <p:cNvPr id="11339" name="object 10">
            <a:extLst>
              <a:ext uri="{FF2B5EF4-FFF2-40B4-BE49-F238E27FC236}">
                <a16:creationId xmlns:a16="http://schemas.microsoft.com/office/drawing/2014/main" id="{D3C74866-594B-45B5-A838-DE59434F5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1620838"/>
            <a:ext cx="1566863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46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Max size 1024KB</a:t>
            </a:r>
          </a:p>
          <a:p>
            <a:pPr marL="0" marR="0" lvl="0" indent="0" algn="l" defTabSz="914400" rtl="0" eaLnBrk="1" fontAlgn="base" latinLnBrk="0" hangingPunct="1">
              <a:lnSpc>
                <a:spcPts val="1463"/>
              </a:lnSpc>
              <a:spcBef>
                <a:spcPts val="20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Transparency allowed</a:t>
            </a:r>
          </a:p>
        </p:txBody>
      </p:sp>
      <p:sp>
        <p:nvSpPr>
          <p:cNvPr id="11340" name="object 11">
            <a:extLst>
              <a:ext uri="{FF2B5EF4-FFF2-40B4-BE49-F238E27FC236}">
                <a16:creationId xmlns:a16="http://schemas.microsoft.com/office/drawing/2014/main" id="{082D112C-9DE2-47A2-9D49-63F2986C7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2081213"/>
            <a:ext cx="376238" cy="53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7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</a:p>
        </p:txBody>
      </p:sp>
      <p:sp>
        <p:nvSpPr>
          <p:cNvPr id="11341" name="object 12">
            <a:extLst>
              <a:ext uri="{FF2B5EF4-FFF2-40B4-BE49-F238E27FC236}">
                <a16:creationId xmlns:a16="http://schemas.microsoft.com/office/drawing/2014/main" id="{2747D040-43EE-4241-8E89-5AF07D890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2071688"/>
            <a:ext cx="152558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9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Promo graphic</a:t>
            </a:r>
          </a:p>
        </p:txBody>
      </p:sp>
      <p:sp>
        <p:nvSpPr>
          <p:cNvPr id="11342" name="object 13">
            <a:extLst>
              <a:ext uri="{FF2B5EF4-FFF2-40B4-BE49-F238E27FC236}">
                <a16:creationId xmlns:a16="http://schemas.microsoft.com/office/drawing/2014/main" id="{A7FD3817-AB47-4A50-BEC8-845AA177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2360613"/>
            <a:ext cx="347663" cy="398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32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</a:p>
        </p:txBody>
      </p:sp>
      <p:sp>
        <p:nvSpPr>
          <p:cNvPr id="11343" name="object 14">
            <a:extLst>
              <a:ext uri="{FF2B5EF4-FFF2-40B4-BE49-F238E27FC236}">
                <a16:creationId xmlns:a16="http://schemas.microsoft.com/office/drawing/2014/main" id="{C27C5A63-9FD3-46C1-8B59-16FA828A8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2352675"/>
            <a:ext cx="100965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46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180 x 120 px</a:t>
            </a:r>
          </a:p>
        </p:txBody>
      </p:sp>
      <p:sp>
        <p:nvSpPr>
          <p:cNvPr id="11344" name="object 15">
            <a:extLst>
              <a:ext uri="{FF2B5EF4-FFF2-40B4-BE49-F238E27FC236}">
                <a16:creationId xmlns:a16="http://schemas.microsoft.com/office/drawing/2014/main" id="{9187F512-B421-469B-B346-4401970F9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2584450"/>
            <a:ext cx="146526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9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24-bit PNG</a:t>
            </a:r>
          </a:p>
          <a:p>
            <a:pPr marL="0" marR="0" lvl="0" indent="0" algn="l" defTabSz="914400" rtl="0" eaLnBrk="1" fontAlgn="base" latinLnBrk="0" hangingPunct="1">
              <a:lnSpc>
                <a:spcPts val="1463"/>
              </a:lnSpc>
              <a:spcBef>
                <a:spcPts val="363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 border</a:t>
            </a:r>
          </a:p>
        </p:txBody>
      </p:sp>
      <p:sp>
        <p:nvSpPr>
          <p:cNvPr id="11345" name="object 16">
            <a:extLst>
              <a:ext uri="{FF2B5EF4-FFF2-40B4-BE49-F238E27FC236}">
                <a16:creationId xmlns:a16="http://schemas.microsoft.com/office/drawing/2014/main" id="{E9370508-E4F7-4CE7-886A-B99EDF37D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3084513"/>
            <a:ext cx="1573213" cy="414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46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 Transparency</a:t>
            </a:r>
          </a:p>
        </p:txBody>
      </p:sp>
      <p:sp>
        <p:nvSpPr>
          <p:cNvPr id="11346" name="object 17">
            <a:extLst>
              <a:ext uri="{FF2B5EF4-FFF2-40B4-BE49-F238E27FC236}">
                <a16:creationId xmlns:a16="http://schemas.microsoft.com/office/drawing/2014/main" id="{9C1D0EF4-C6BC-471E-A93A-56E56482B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3314700"/>
            <a:ext cx="10142538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95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Feature graphic </a:t>
            </a: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is also optional but is required to get your app featured anywhere. This image has</a:t>
            </a:r>
          </a:p>
        </p:txBody>
      </p:sp>
      <p:sp>
        <p:nvSpPr>
          <p:cNvPr id="11347" name="object 18">
            <a:extLst>
              <a:ext uri="{FF2B5EF4-FFF2-40B4-BE49-F238E27FC236}">
                <a16:creationId xmlns:a16="http://schemas.microsoft.com/office/drawing/2014/main" id="{5560001E-E652-4948-BBAC-3D00CE28C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3559175"/>
            <a:ext cx="233521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9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the following constraints</a:t>
            </a:r>
          </a:p>
        </p:txBody>
      </p:sp>
      <p:sp>
        <p:nvSpPr>
          <p:cNvPr id="11348" name="object 19">
            <a:extLst>
              <a:ext uri="{FF2B5EF4-FFF2-40B4-BE49-F238E27FC236}">
                <a16:creationId xmlns:a16="http://schemas.microsoft.com/office/drawing/2014/main" id="{2D3048BC-3B3C-4EB6-8C9C-E38F1B757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3848100"/>
            <a:ext cx="347663" cy="61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32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</a:p>
          <a:p>
            <a:pPr marL="0" marR="0" lvl="0" indent="0" algn="l" defTabSz="914400" rtl="0" eaLnBrk="1" fontAlgn="base" latinLnBrk="0" hangingPunct="1">
              <a:lnSpc>
                <a:spcPts val="1325"/>
              </a:lnSpc>
              <a:spcBef>
                <a:spcPts val="438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</a:p>
        </p:txBody>
      </p:sp>
      <p:sp>
        <p:nvSpPr>
          <p:cNvPr id="11349" name="object 20">
            <a:extLst>
              <a:ext uri="{FF2B5EF4-FFF2-40B4-BE49-F238E27FC236}">
                <a16:creationId xmlns:a16="http://schemas.microsoft.com/office/drawing/2014/main" id="{A2A4F8C4-797A-49B2-97DE-72C8A2D44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3840163"/>
            <a:ext cx="1874838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46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1024 x 500 px</a:t>
            </a:r>
          </a:p>
          <a:p>
            <a:pPr marL="0" marR="0" lvl="0" indent="0" algn="l" defTabSz="914400" rtl="0" eaLnBrk="1" fontAlgn="base" latinLnBrk="0" hangingPunct="1">
              <a:lnSpc>
                <a:spcPts val="1463"/>
              </a:lnSpc>
              <a:spcBef>
                <a:spcPts val="213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safe frame of 924 x 400 px</a:t>
            </a:r>
          </a:p>
        </p:txBody>
      </p:sp>
      <p:sp>
        <p:nvSpPr>
          <p:cNvPr id="11350" name="object 21">
            <a:extLst>
              <a:ext uri="{FF2B5EF4-FFF2-40B4-BE49-F238E27FC236}">
                <a16:creationId xmlns:a16="http://schemas.microsoft.com/office/drawing/2014/main" id="{94790413-893C-4CA1-9671-C8895613A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4291013"/>
            <a:ext cx="1611313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9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24-bit PNG</a:t>
            </a:r>
          </a:p>
          <a:p>
            <a:pPr marL="0" marR="0" lvl="0" indent="0" algn="l" defTabSz="914400" rtl="0" eaLnBrk="1" fontAlgn="base" latinLnBrk="0" hangingPunct="1">
              <a:lnSpc>
                <a:spcPts val="1463"/>
              </a:lnSpc>
              <a:spcBef>
                <a:spcPts val="363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 Transparency</a:t>
            </a:r>
          </a:p>
        </p:txBody>
      </p:sp>
    </p:spTree>
    <p:extLst>
      <p:ext uri="{BB962C8B-B14F-4D97-AF65-F5344CB8AC3E}">
        <p14:creationId xmlns:p14="http://schemas.microsoft.com/office/powerpoint/2010/main" val="15237879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7" name="object 1">
            <a:extLst>
              <a:ext uri="{FF2B5EF4-FFF2-40B4-BE49-F238E27FC236}">
                <a16:creationId xmlns:a16="http://schemas.microsoft.com/office/drawing/2014/main" id="{BEAC345B-74D1-4CD8-996E-E0CFEEA12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2378" name="object 3">
            <a:extLst>
              <a:ext uri="{FF2B5EF4-FFF2-40B4-BE49-F238E27FC236}">
                <a16:creationId xmlns:a16="http://schemas.microsoft.com/office/drawing/2014/main" id="{453970C0-F0A4-4293-B3DF-E0E401B7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90488"/>
            <a:ext cx="10271125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53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Screenshots</a:t>
            </a:r>
          </a:p>
          <a:p>
            <a:pPr marL="0" marR="0" lvl="0" indent="0" algn="l" defTabSz="914400" rtl="0" eaLnBrk="1" fontAlgn="base" latinLnBrk="0" hangingPunct="1">
              <a:lnSpc>
                <a:spcPts val="2438"/>
              </a:lnSpc>
              <a:spcBef>
                <a:spcPts val="105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Screenshots are important because people will see screenshot before installing app</a:t>
            </a:r>
          </a:p>
        </p:txBody>
      </p:sp>
      <p:sp>
        <p:nvSpPr>
          <p:cNvPr id="12379" name="object 4">
            <a:extLst>
              <a:ext uri="{FF2B5EF4-FFF2-40B4-BE49-F238E27FC236}">
                <a16:creationId xmlns:a16="http://schemas.microsoft.com/office/drawing/2014/main" id="{DC37EA85-37AD-4F53-AF40-A8CF9C962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1130300"/>
            <a:ext cx="62293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4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 phone. So it must convey your main functionality.</a:t>
            </a:r>
          </a:p>
        </p:txBody>
      </p:sp>
      <p:sp>
        <p:nvSpPr>
          <p:cNvPr id="12380" name="object 5">
            <a:extLst>
              <a:ext uri="{FF2B5EF4-FFF2-40B4-BE49-F238E27FC236}">
                <a16:creationId xmlns:a16="http://schemas.microsoft.com/office/drawing/2014/main" id="{16D4A8BF-04BA-4FBC-A639-30E612E9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1862138"/>
            <a:ext cx="4603750" cy="100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marR="0" lvl="0" indent="0" algn="l" defTabSz="914400" rtl="0" eaLnBrk="1" fontAlgn="base" latinLnBrk="0" hangingPunct="1">
              <a:lnSpc>
                <a:spcPts val="24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Constraints for the screenshots </a:t>
            </a: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are</a:t>
            </a:r>
          </a:p>
          <a:p>
            <a:pPr marL="457200" marR="0" lvl="0" indent="0" algn="l" defTabSz="914400" rtl="0" eaLnBrk="1" fontAlgn="base" latinLnBrk="0" hangingPunct="1">
              <a:lnSpc>
                <a:spcPts val="2188"/>
              </a:lnSpc>
              <a:spcBef>
                <a:spcPts val="488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 additional optional</a:t>
            </a:r>
          </a:p>
        </p:txBody>
      </p:sp>
      <p:sp>
        <p:nvSpPr>
          <p:cNvPr id="12381" name="object 6">
            <a:extLst>
              <a:ext uri="{FF2B5EF4-FFF2-40B4-BE49-F238E27FC236}">
                <a16:creationId xmlns:a16="http://schemas.microsoft.com/office/drawing/2014/main" id="{CB6509ED-6B1B-4F67-AD2E-CDD2A223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2551113"/>
            <a:ext cx="3690938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480 x 800 px, or 480 x 854 px</a:t>
            </a:r>
          </a:p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ts val="388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72dpi, RGB, flattened</a:t>
            </a:r>
          </a:p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ts val="388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 transparency</a:t>
            </a:r>
          </a:p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ts val="388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High quality JPEG or 24-bit PNG</a:t>
            </a:r>
          </a:p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ts val="388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 borders</a:t>
            </a:r>
          </a:p>
        </p:txBody>
      </p:sp>
      <p:sp>
        <p:nvSpPr>
          <p:cNvPr id="12382" name="object 7">
            <a:extLst>
              <a:ext uri="{FF2B5EF4-FFF2-40B4-BE49-F238E27FC236}">
                <a16:creationId xmlns:a16="http://schemas.microsoft.com/office/drawing/2014/main" id="{5CC5F782-A443-4E87-9B57-116EC9059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4197350"/>
            <a:ext cx="249237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Can show status bar</a:t>
            </a:r>
          </a:p>
        </p:txBody>
      </p:sp>
    </p:spTree>
    <p:extLst>
      <p:ext uri="{BB962C8B-B14F-4D97-AF65-F5344CB8AC3E}">
        <p14:creationId xmlns:p14="http://schemas.microsoft.com/office/powerpoint/2010/main" val="2746465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9" name="object 1">
            <a:extLst>
              <a:ext uri="{FF2B5EF4-FFF2-40B4-BE49-F238E27FC236}">
                <a16:creationId xmlns:a16="http://schemas.microsoft.com/office/drawing/2014/main" id="{B63DAA29-6974-40B5-BA88-80355FD8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3410" name="object 3">
            <a:extLst>
              <a:ext uri="{FF2B5EF4-FFF2-40B4-BE49-F238E27FC236}">
                <a16:creationId xmlns:a16="http://schemas.microsoft.com/office/drawing/2014/main" id="{C7883B05-0C88-4552-9794-66CE75161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90488"/>
            <a:ext cx="9910763" cy="243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marR="0" lvl="0" indent="0" algn="l" defTabSz="914400" rtl="0" eaLnBrk="1" fontAlgn="base" latinLnBrk="0" hangingPunct="1">
              <a:lnSpc>
                <a:spcPts val="53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Video (Optional)</a:t>
            </a:r>
          </a:p>
          <a:p>
            <a:pPr marL="342900" marR="0" lvl="0" indent="0" algn="l" defTabSz="914400" rtl="0" eaLnBrk="1" fontAlgn="base" latinLnBrk="0" hangingPunct="1">
              <a:lnSpc>
                <a:spcPts val="2438"/>
              </a:lnSpc>
              <a:spcBef>
                <a:spcPts val="105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Finally you can even show how your app works through a video. This can greatly</a:t>
            </a:r>
          </a:p>
          <a:p>
            <a:pPr marL="34290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increase the chances of popularity of your app as the viewer can get synopses of</a:t>
            </a:r>
          </a:p>
          <a:p>
            <a:pPr marL="34290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your application. Google recommends the length of the video to be anything</a:t>
            </a:r>
          </a:p>
          <a:p>
            <a:pPr marL="34290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between 30 seconds to 2 minutes.</a:t>
            </a:r>
          </a:p>
        </p:txBody>
      </p:sp>
    </p:spTree>
    <p:extLst>
      <p:ext uri="{BB962C8B-B14F-4D97-AF65-F5344CB8AC3E}">
        <p14:creationId xmlns:p14="http://schemas.microsoft.com/office/powerpoint/2010/main" val="20924984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7" name="object 1">
            <a:extLst>
              <a:ext uri="{FF2B5EF4-FFF2-40B4-BE49-F238E27FC236}">
                <a16:creationId xmlns:a16="http://schemas.microsoft.com/office/drawing/2014/main" id="{0860DF1F-E4EB-445F-8ECD-BFC54F33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4438" name="object 3">
            <a:extLst>
              <a:ext uri="{FF2B5EF4-FFF2-40B4-BE49-F238E27FC236}">
                <a16:creationId xmlns:a16="http://schemas.microsoft.com/office/drawing/2014/main" id="{BDD2AD4D-5C02-4C12-87C2-CD00FD80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90488"/>
            <a:ext cx="7629525" cy="160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53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Final Check</a:t>
            </a:r>
          </a:p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ts val="1113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Apart from this you need to set some other parameters as well. Like</a:t>
            </a:r>
          </a:p>
        </p:txBody>
      </p:sp>
      <p:sp>
        <p:nvSpPr>
          <p:cNvPr id="14439" name="object 4">
            <a:extLst>
              <a:ext uri="{FF2B5EF4-FFF2-40B4-BE49-F238E27FC236}">
                <a16:creationId xmlns:a16="http://schemas.microsoft.com/office/drawing/2014/main" id="{E25FDD9E-F759-4624-B85F-AE5B0F804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1479550"/>
            <a:ext cx="8645525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95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600" b="1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Size- the size of the app should not exceed 50 Mb</a:t>
            </a:r>
          </a:p>
          <a:p>
            <a:pPr marL="0" marR="0" lvl="0" indent="0" algn="l" defTabSz="914400" rtl="0" eaLnBrk="1" fontAlgn="base" latinLnBrk="0" hangingPunct="1">
              <a:lnSpc>
                <a:spcPts val="1950"/>
              </a:lnSpc>
              <a:spcBef>
                <a:spcPts val="30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600" b="1" i="0" u="sng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Pricing- you need to decide whether your app should be free or priced.</a:t>
            </a:r>
          </a:p>
          <a:p>
            <a:pPr marL="0" marR="0" lvl="0" indent="0" algn="l" defTabSz="914400" rtl="0" eaLnBrk="1" fontAlgn="base" latinLnBrk="0" hangingPunct="1">
              <a:lnSpc>
                <a:spcPts val="1938"/>
              </a:lnSpc>
              <a:spcBef>
                <a:spcPts val="35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Country distribution</a:t>
            </a: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 you get to decide which country or territories your app should be</a:t>
            </a:r>
          </a:p>
        </p:txBody>
      </p:sp>
      <p:sp>
        <p:nvSpPr>
          <p:cNvPr id="14440" name="object 5">
            <a:extLst>
              <a:ext uri="{FF2B5EF4-FFF2-40B4-BE49-F238E27FC236}">
                <a16:creationId xmlns:a16="http://schemas.microsoft.com/office/drawing/2014/main" id="{3A83B685-CA57-4B66-ABE6-70F2AEB5B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2309813"/>
            <a:ext cx="126206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9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distributed.</a:t>
            </a:r>
          </a:p>
        </p:txBody>
      </p:sp>
      <p:sp>
        <p:nvSpPr>
          <p:cNvPr id="14441" name="object 6">
            <a:extLst>
              <a:ext uri="{FF2B5EF4-FFF2-40B4-BE49-F238E27FC236}">
                <a16:creationId xmlns:a16="http://schemas.microsoft.com/office/drawing/2014/main" id="{E694E2B5-3109-4969-804F-07E0E703B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2601913"/>
            <a:ext cx="856456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9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Rating- </a:t>
            </a: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is the maturity rating required of your app. You can set is as everyone, low</a:t>
            </a:r>
          </a:p>
        </p:txBody>
      </p:sp>
      <p:sp>
        <p:nvSpPr>
          <p:cNvPr id="14442" name="object 7">
            <a:extLst>
              <a:ext uri="{FF2B5EF4-FFF2-40B4-BE49-F238E27FC236}">
                <a16:creationId xmlns:a16="http://schemas.microsoft.com/office/drawing/2014/main" id="{FCC62A6D-CF3D-4FAA-8C16-227F5A3BE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2846388"/>
            <a:ext cx="3979863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9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maturity, medium maturity, high maturity.</a:t>
            </a:r>
          </a:p>
        </p:txBody>
      </p:sp>
      <p:sp>
        <p:nvSpPr>
          <p:cNvPr id="14443" name="object 8">
            <a:extLst>
              <a:ext uri="{FF2B5EF4-FFF2-40B4-BE49-F238E27FC236}">
                <a16:creationId xmlns:a16="http://schemas.microsoft.com/office/drawing/2014/main" id="{344AE087-4CC9-4D86-95DC-B5433B9C6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3402013"/>
            <a:ext cx="6824663" cy="117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marR="0" lvl="0" indent="0" algn="l" defTabSz="914400" rtl="0" eaLnBrk="1" fontAlgn="base" latinLnBrk="0" hangingPunct="1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At least once you need to read Google play store policies 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</a:t>
            </a:r>
          </a:p>
          <a:p>
            <a:pPr marL="457200" marR="0" lvl="0" indent="0" algn="l" defTabSz="914400" rtl="0" eaLnBrk="1" fontAlgn="base" latinLnBrk="0" hangingPunct="1">
              <a:lnSpc>
                <a:spcPts val="2188"/>
              </a:lnSpc>
              <a:spcBef>
                <a:spcPts val="363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This APK is then uploaded. This includes</a:t>
            </a:r>
          </a:p>
          <a:p>
            <a:pPr marL="457200" marR="0" lvl="0" indent="0" algn="l" defTabSz="914400" rtl="0" eaLnBrk="1" fontAlgn="base" latinLnBrk="0" hangingPunct="1">
              <a:lnSpc>
                <a:spcPts val="1713"/>
              </a:lnSpc>
              <a:spcBef>
                <a:spcPts val="40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Optimization</a:t>
            </a:r>
          </a:p>
        </p:txBody>
      </p:sp>
      <p:sp>
        <p:nvSpPr>
          <p:cNvPr id="14444" name="object 9">
            <a:extLst>
              <a:ext uri="{FF2B5EF4-FFF2-40B4-BE49-F238E27FC236}">
                <a16:creationId xmlns:a16="http://schemas.microsoft.com/office/drawing/2014/main" id="{63D90A96-8085-4216-81BA-B549A62B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4302125"/>
            <a:ext cx="276860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1713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Building</a:t>
            </a:r>
          </a:p>
          <a:p>
            <a:pPr marL="0" marR="0" lvl="0" indent="0" algn="l" defTabSz="914400" rtl="0" eaLnBrk="1" fontAlgn="base" latinLnBrk="0" hangingPunct="1">
              <a:lnSpc>
                <a:spcPts val="1713"/>
              </a:lnSpc>
              <a:spcBef>
                <a:spcPts val="30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signing with your release key</a:t>
            </a:r>
          </a:p>
          <a:p>
            <a:pPr marL="0" marR="0" lvl="0" indent="0" algn="l" defTabSz="914400" rtl="0" eaLnBrk="1" fontAlgn="base" latinLnBrk="0" hangingPunct="1">
              <a:lnSpc>
                <a:spcPts val="1713"/>
              </a:lnSpc>
              <a:spcBef>
                <a:spcPts val="30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Wingdings" panose="05000000000000000000" pitchFamily="2" charset="2"/>
                <a:ea typeface="Wingdings" panose="05000000000000000000" pitchFamily="2" charset="2"/>
                <a:cs typeface="Wingdings" panose="05000000000000000000" pitchFamily="2" charset="2"/>
              </a:rPr>
              <a:t></a:t>
            </a:r>
            <a:r>
              <a:rPr kumimoji="0" lang="ru-RU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Final testing.</a:t>
            </a:r>
          </a:p>
        </p:txBody>
      </p:sp>
      <p:sp>
        <p:nvSpPr>
          <p:cNvPr id="14445" name="object 10">
            <a:extLst>
              <a:ext uri="{FF2B5EF4-FFF2-40B4-BE49-F238E27FC236}">
                <a16:creationId xmlns:a16="http://schemas.microsoft.com/office/drawing/2014/main" id="{F9C02206-6BC1-4082-8109-E63D58C64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5081588"/>
            <a:ext cx="37703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18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All this and you are good to go.</a:t>
            </a:r>
          </a:p>
        </p:txBody>
      </p:sp>
    </p:spTree>
    <p:extLst>
      <p:ext uri="{BB962C8B-B14F-4D97-AF65-F5344CB8AC3E}">
        <p14:creationId xmlns:p14="http://schemas.microsoft.com/office/powerpoint/2010/main" val="1022160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2" name="object 1">
            <a:extLst>
              <a:ext uri="{FF2B5EF4-FFF2-40B4-BE49-F238E27FC236}">
                <a16:creationId xmlns:a16="http://schemas.microsoft.com/office/drawing/2014/main" id="{60AA7DCE-AED8-4577-A7A3-C3BA9BC9B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5473" name="object 3">
            <a:extLst>
              <a:ext uri="{FF2B5EF4-FFF2-40B4-BE49-F238E27FC236}">
                <a16:creationId xmlns:a16="http://schemas.microsoft.com/office/drawing/2014/main" id="{38A70AF2-18B1-4D58-A0E1-601B8ABD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90488"/>
            <a:ext cx="4148138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53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Go to the URL:</a:t>
            </a:r>
          </a:p>
        </p:txBody>
      </p:sp>
      <p:sp>
        <p:nvSpPr>
          <p:cNvPr id="15474" name="object 4">
            <a:extLst>
              <a:ext uri="{FF2B5EF4-FFF2-40B4-BE49-F238E27FC236}">
                <a16:creationId xmlns:a16="http://schemas.microsoft.com/office/drawing/2014/main" id="{ACF509D4-F5FA-4F68-A22B-D8AF5F1F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1839913"/>
            <a:ext cx="7691438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53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Click on the following Button:</a:t>
            </a:r>
          </a:p>
        </p:txBody>
      </p:sp>
    </p:spTree>
    <p:extLst>
      <p:ext uri="{BB962C8B-B14F-4D97-AF65-F5344CB8AC3E}">
        <p14:creationId xmlns:p14="http://schemas.microsoft.com/office/powerpoint/2010/main" val="128654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1" name="object 1">
            <a:extLst>
              <a:ext uri="{FF2B5EF4-FFF2-40B4-BE49-F238E27FC236}">
                <a16:creationId xmlns:a16="http://schemas.microsoft.com/office/drawing/2014/main" id="{14777A24-767C-46C9-A4AD-0FEE181AD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6502" name="object 3">
            <a:extLst>
              <a:ext uri="{FF2B5EF4-FFF2-40B4-BE49-F238E27FC236}">
                <a16:creationId xmlns:a16="http://schemas.microsoft.com/office/drawing/2014/main" id="{199977EB-8D89-4F3F-8DD1-8FA3EA06C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103188"/>
            <a:ext cx="9228138" cy="219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53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Give the path where your apk file is</a:t>
            </a:r>
          </a:p>
          <a:p>
            <a:pPr marL="0" marR="0" lvl="0" indent="0" algn="l" defTabSz="914400" rtl="0" eaLnBrk="1" fontAlgn="base" latinLnBrk="0" hangingPunct="1">
              <a:lnSpc>
                <a:spcPts val="52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placed and click on upload Button:</a:t>
            </a:r>
          </a:p>
        </p:txBody>
      </p:sp>
    </p:spTree>
    <p:extLst>
      <p:ext uri="{BB962C8B-B14F-4D97-AF65-F5344CB8AC3E}">
        <p14:creationId xmlns:p14="http://schemas.microsoft.com/office/powerpoint/2010/main" val="166723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3D20444-FE58-4AF5-BA30-8068D60D1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Another view of testing strategies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7E5C878C-5445-4F82-B6FC-5EFA703CCA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2892425" cy="4495800"/>
          </a:xfrm>
        </p:spPr>
        <p:txBody>
          <a:bodyPr/>
          <a:lstStyle/>
          <a:p>
            <a:r>
              <a:rPr lang="en-US" altLang="en-US"/>
              <a:t>For each “level” of design we have a corresponding “kind” of testing that can exercise/test the fulfillment of the design in the code</a:t>
            </a:r>
          </a:p>
        </p:txBody>
      </p:sp>
      <p:pic>
        <p:nvPicPr>
          <p:cNvPr id="16388" name="Picture 2" descr="Image result for testing part of software development">
            <a:extLst>
              <a:ext uri="{FF2B5EF4-FFF2-40B4-BE49-F238E27FC236}">
                <a16:creationId xmlns:a16="http://schemas.microsoft.com/office/drawing/2014/main" id="{BAD3C1DB-C2E5-4967-A6F4-6E381D4E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00200"/>
            <a:ext cx="4876800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8A9CC0-2F37-4C68-816A-598DF83A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588249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9" name="object 1">
            <a:extLst>
              <a:ext uri="{FF2B5EF4-FFF2-40B4-BE49-F238E27FC236}">
                <a16:creationId xmlns:a16="http://schemas.microsoft.com/office/drawing/2014/main" id="{2561BCCF-53C0-4DCE-AB52-9C2C8CDE5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7530" name="object 3">
            <a:extLst>
              <a:ext uri="{FF2B5EF4-FFF2-40B4-BE49-F238E27FC236}">
                <a16:creationId xmlns:a16="http://schemas.microsoft.com/office/drawing/2014/main" id="{1C9D6075-FD11-4BCE-BC67-5F5D26D29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" y="90488"/>
            <a:ext cx="8004175" cy="152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53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Attach assets of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117099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7" name="object 1">
            <a:extLst>
              <a:ext uri="{FF2B5EF4-FFF2-40B4-BE49-F238E27FC236}">
                <a16:creationId xmlns:a16="http://schemas.microsoft.com/office/drawing/2014/main" id="{82E46CDC-EA78-4FD7-B045-6FE71F254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8558" name="object 3">
            <a:extLst>
              <a:ext uri="{FF2B5EF4-FFF2-40B4-BE49-F238E27FC236}">
                <a16:creationId xmlns:a16="http://schemas.microsoft.com/office/drawing/2014/main" id="{A6D4C1CB-68FF-4A40-912E-FB5A65D87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92075"/>
            <a:ext cx="7740650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438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Fillup all Application Listing Details...</a:t>
            </a:r>
          </a:p>
        </p:txBody>
      </p:sp>
      <p:sp>
        <p:nvSpPr>
          <p:cNvPr id="18559" name="object 4">
            <a:extLst>
              <a:ext uri="{FF2B5EF4-FFF2-40B4-BE49-F238E27FC236}">
                <a16:creationId xmlns:a16="http://schemas.microsoft.com/office/drawing/2014/main" id="{87039385-2801-4C1F-AF55-5B9DBC0F6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75" y="5621338"/>
            <a:ext cx="19367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92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3"/>
              </a:rPr>
              <a:t>Part 1 of 4…</a:t>
            </a:r>
          </a:p>
        </p:txBody>
      </p:sp>
    </p:spTree>
    <p:extLst>
      <p:ext uri="{BB962C8B-B14F-4D97-AF65-F5344CB8AC3E}">
        <p14:creationId xmlns:p14="http://schemas.microsoft.com/office/powerpoint/2010/main" val="1764498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6" name="object 1">
            <a:extLst>
              <a:ext uri="{FF2B5EF4-FFF2-40B4-BE49-F238E27FC236}">
                <a16:creationId xmlns:a16="http://schemas.microsoft.com/office/drawing/2014/main" id="{492C9AB2-8860-4A5C-B076-D86608260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19587" name="object 3">
            <a:extLst>
              <a:ext uri="{FF2B5EF4-FFF2-40B4-BE49-F238E27FC236}">
                <a16:creationId xmlns:a16="http://schemas.microsoft.com/office/drawing/2014/main" id="{1D12D846-A029-40D5-8A72-7EE5C19A2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90488"/>
            <a:ext cx="9367838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53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Choose the appropriate publishing options </a:t>
            </a:r>
            <a:r>
              <a:rPr kumimoji="0" lang="ru-RU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19588" name="object 4">
            <a:extLst>
              <a:ext uri="{FF2B5EF4-FFF2-40B4-BE49-F238E27FC236}">
                <a16:creationId xmlns:a16="http://schemas.microsoft.com/office/drawing/2014/main" id="{25A570F4-4A5D-479B-8EF2-E55AB5A1F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75" y="5621338"/>
            <a:ext cx="19367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92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3"/>
              </a:rPr>
              <a:t>Part 2 of 4…</a:t>
            </a:r>
          </a:p>
        </p:txBody>
      </p:sp>
    </p:spTree>
    <p:extLst>
      <p:ext uri="{BB962C8B-B14F-4D97-AF65-F5344CB8AC3E}">
        <p14:creationId xmlns:p14="http://schemas.microsoft.com/office/powerpoint/2010/main" val="21880664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5" name="object 1">
            <a:extLst>
              <a:ext uri="{FF2B5EF4-FFF2-40B4-BE49-F238E27FC236}">
                <a16:creationId xmlns:a16="http://schemas.microsoft.com/office/drawing/2014/main" id="{756DBE65-8C67-4308-A9BA-839C688C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20616" name="object 3">
            <a:extLst>
              <a:ext uri="{FF2B5EF4-FFF2-40B4-BE49-F238E27FC236}">
                <a16:creationId xmlns:a16="http://schemas.microsoft.com/office/drawing/2014/main" id="{255D410B-5E32-44EF-A3E2-8CA9F5E6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" y="90488"/>
            <a:ext cx="4683125" cy="137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537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Contact Information </a:t>
            </a:r>
            <a:r>
              <a:rPr kumimoji="0" lang="ru-RU" altLang="en-US" sz="4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0617" name="object 4">
            <a:extLst>
              <a:ext uri="{FF2B5EF4-FFF2-40B4-BE49-F238E27FC236}">
                <a16:creationId xmlns:a16="http://schemas.microsoft.com/office/drawing/2014/main" id="{662A005A-287D-4C0D-AB21-5C8936550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75" y="5621338"/>
            <a:ext cx="19367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925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hlinkClick r:id="rId3"/>
              </a:rPr>
              <a:t>Part 3 of 4…</a:t>
            </a:r>
          </a:p>
        </p:txBody>
      </p:sp>
    </p:spTree>
    <p:extLst>
      <p:ext uri="{BB962C8B-B14F-4D97-AF65-F5344CB8AC3E}">
        <p14:creationId xmlns:p14="http://schemas.microsoft.com/office/powerpoint/2010/main" val="92818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4" name="object 1">
            <a:extLst>
              <a:ext uri="{FF2B5EF4-FFF2-40B4-BE49-F238E27FC236}">
                <a16:creationId xmlns:a16="http://schemas.microsoft.com/office/drawing/2014/main" id="{A8230994-367B-4A52-BC0A-E91DC95AB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/>
            </a:endParaRPr>
          </a:p>
        </p:txBody>
      </p:sp>
      <p:sp>
        <p:nvSpPr>
          <p:cNvPr id="21645" name="object 3">
            <a:extLst>
              <a:ext uri="{FF2B5EF4-FFF2-40B4-BE49-F238E27FC236}">
                <a16:creationId xmlns:a16="http://schemas.microsoft.com/office/drawing/2014/main" id="{59D6427C-3B10-43EA-968C-CD494FF0C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233363"/>
            <a:ext cx="2306637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438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At last....</a:t>
            </a:r>
          </a:p>
        </p:txBody>
      </p:sp>
      <p:sp>
        <p:nvSpPr>
          <p:cNvPr id="21646" name="object 4">
            <a:extLst>
              <a:ext uri="{FF2B5EF4-FFF2-40B4-BE49-F238E27FC236}">
                <a16:creationId xmlns:a16="http://schemas.microsoft.com/office/drawing/2014/main" id="{9568B529-4BA9-402A-91E3-573796356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1617663"/>
            <a:ext cx="8982075" cy="130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4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Once these all processes finished, You have to accept the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agreements. Finally, You can click on publish button to upload your app on</a:t>
            </a: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play store.</a:t>
            </a:r>
          </a:p>
        </p:txBody>
      </p:sp>
      <p:sp>
        <p:nvSpPr>
          <p:cNvPr id="21647" name="object 5">
            <a:extLst>
              <a:ext uri="{FF2B5EF4-FFF2-40B4-BE49-F238E27FC236}">
                <a16:creationId xmlns:a16="http://schemas.microsoft.com/office/drawing/2014/main" id="{34CE9B55-7CF2-46AA-8C3B-D31CAAA04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38" y="2836863"/>
            <a:ext cx="6589712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SzPct val="100000"/>
              <a:buFont typeface="Calibri" panose="020F050202020403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2438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Calibri" panose="020F0502020204030204" pitchFamily="34" charset="0"/>
              <a:buNone/>
              <a:tabLst/>
              <a:defRPr/>
            </a:pP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•</a:t>
            </a:r>
            <a:r>
              <a:rPr kumimoji="0" lang="ru-RU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Your App will be publish on market within 1-2 hours.</a:t>
            </a:r>
          </a:p>
        </p:txBody>
      </p:sp>
    </p:spTree>
    <p:extLst>
      <p:ext uri="{BB962C8B-B14F-4D97-AF65-F5344CB8AC3E}">
        <p14:creationId xmlns:p14="http://schemas.microsoft.com/office/powerpoint/2010/main" val="16832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98F8FFE-5DE6-4337-8989-B5AC32BE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138113"/>
            <a:ext cx="8153400" cy="990600"/>
          </a:xfrm>
        </p:spPr>
        <p:txBody>
          <a:bodyPr/>
          <a:lstStyle/>
          <a:p>
            <a:r>
              <a:rPr lang="en-US" altLang="en-US"/>
              <a:t>Some Terms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4287DC5D-6C7A-4C20-BE43-444FCF6D7D8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28600" y="2028825"/>
            <a:ext cx="81534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 i="1" dirty="0"/>
              <a:t>Unit Testing: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Testing a module by itself. </a:t>
            </a:r>
            <a:br>
              <a:rPr lang="en-US" altLang="en-US" sz="2400" dirty="0"/>
            </a:br>
            <a:r>
              <a:rPr lang="en-US" altLang="en-US" sz="2400" dirty="0"/>
              <a:t>Just test A alone or E alone</a:t>
            </a:r>
          </a:p>
          <a:p>
            <a:pPr>
              <a:lnSpc>
                <a:spcPct val="80000"/>
              </a:lnSpc>
            </a:pPr>
            <a:r>
              <a:rPr lang="en-US" altLang="en-US" sz="2800" b="1" i="1" dirty="0"/>
              <a:t>Integration Testing:</a:t>
            </a:r>
            <a:r>
              <a:rPr lang="en-US" altLang="en-US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tests groups of modules that have passed unit testing. </a:t>
            </a:r>
          </a:p>
          <a:p>
            <a:pPr lvl="1">
              <a:lnSpc>
                <a:spcPct val="80000"/>
              </a:lnSpc>
            </a:pPr>
            <a:r>
              <a:rPr lang="en-US" altLang="en-US" sz="2400" i="1" dirty="0"/>
              <a:t>Test A,B   then A, C and so on</a:t>
            </a:r>
            <a:endParaRPr lang="en-US" altLang="en-US" sz="2800" i="1" dirty="0"/>
          </a:p>
          <a:p>
            <a:pPr>
              <a:lnSpc>
                <a:spcPct val="80000"/>
              </a:lnSpc>
            </a:pPr>
            <a:r>
              <a:rPr lang="en-US" altLang="en-US" sz="2800" b="1" i="1" dirty="0"/>
              <a:t>System Testing:</a:t>
            </a:r>
            <a:r>
              <a:rPr lang="en-US" altLang="en-US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Full integration testing, testing of complete system</a:t>
            </a:r>
          </a:p>
          <a:p>
            <a:pPr>
              <a:lnSpc>
                <a:spcPct val="80000"/>
              </a:lnSpc>
            </a:pPr>
            <a:r>
              <a:rPr lang="en-US" altLang="en-US" sz="2800" b="1" i="1" dirty="0"/>
              <a:t>Acceptance Testing:</a:t>
            </a:r>
            <a:r>
              <a:rPr lang="en-US" altLang="en-US" sz="28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process of testing system in its real environment with real data </a:t>
            </a:r>
          </a:p>
        </p:txBody>
      </p:sp>
      <p:grpSp>
        <p:nvGrpSpPr>
          <p:cNvPr id="17412" name="Group 4">
            <a:extLst>
              <a:ext uri="{FF2B5EF4-FFF2-40B4-BE49-F238E27FC236}">
                <a16:creationId xmlns:a16="http://schemas.microsoft.com/office/drawing/2014/main" id="{A34B6CA0-9FC8-4AE0-991B-812F572B2F98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38113"/>
            <a:ext cx="3657600" cy="2847975"/>
            <a:chOff x="4724400" y="2895600"/>
            <a:chExt cx="4191000" cy="3657600"/>
          </a:xfrm>
        </p:grpSpPr>
        <p:sp>
          <p:nvSpPr>
            <p:cNvPr id="17413" name="Oval 4">
              <a:extLst>
                <a:ext uri="{FF2B5EF4-FFF2-40B4-BE49-F238E27FC236}">
                  <a16:creationId xmlns:a16="http://schemas.microsoft.com/office/drawing/2014/main" id="{63EBDE2F-095F-4342-A6FF-DBC29EAA2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048000"/>
              <a:ext cx="1143000" cy="914400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4" name="Oval 5">
              <a:extLst>
                <a:ext uri="{FF2B5EF4-FFF2-40B4-BE49-F238E27FC236}">
                  <a16:creationId xmlns:a16="http://schemas.microsoft.com/office/drawing/2014/main" id="{B85067AD-72A3-4DDF-A936-1E98BEAA2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495800"/>
              <a:ext cx="1143000" cy="914400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5" name="Oval 6">
              <a:extLst>
                <a:ext uri="{FF2B5EF4-FFF2-40B4-BE49-F238E27FC236}">
                  <a16:creationId xmlns:a16="http://schemas.microsoft.com/office/drawing/2014/main" id="{CD839CD0-6CB1-4C2C-87C8-0F64ABC15A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267200"/>
              <a:ext cx="1143000" cy="914400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6" name="Oval 7">
              <a:extLst>
                <a:ext uri="{FF2B5EF4-FFF2-40B4-BE49-F238E27FC236}">
                  <a16:creationId xmlns:a16="http://schemas.microsoft.com/office/drawing/2014/main" id="{4993C15B-87E4-48E3-854D-97D43123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5562600"/>
              <a:ext cx="1143000" cy="914400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417" name="Oval 8">
              <a:extLst>
                <a:ext uri="{FF2B5EF4-FFF2-40B4-BE49-F238E27FC236}">
                  <a16:creationId xmlns:a16="http://schemas.microsoft.com/office/drawing/2014/main" id="{4BA5B77D-BEC2-48BD-A88F-1F5AE02E2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5638800"/>
              <a:ext cx="1143000" cy="914400"/>
            </a:xfrm>
            <a:prstGeom prst="ellips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cxnSp>
          <p:nvCxnSpPr>
            <p:cNvPr id="17418" name="AutoShape 9">
              <a:extLst>
                <a:ext uri="{FF2B5EF4-FFF2-40B4-BE49-F238E27FC236}">
                  <a16:creationId xmlns:a16="http://schemas.microsoft.com/office/drawing/2014/main" id="{F0C58D38-AA03-4071-8AFF-73F6C5C1005B}"/>
                </a:ext>
              </a:extLst>
            </p:cNvPr>
            <p:cNvCxnSpPr>
              <a:cxnSpLocks noChangeShapeType="1"/>
              <a:stCxn id="17414" idx="7"/>
              <a:endCxn id="17413" idx="3"/>
            </p:cNvCxnSpPr>
            <p:nvPr/>
          </p:nvCxnSpPr>
          <p:spPr bwMode="auto">
            <a:xfrm flipV="1">
              <a:off x="5853113" y="3857625"/>
              <a:ext cx="1552575" cy="742950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19" name="AutoShape 10">
              <a:extLst>
                <a:ext uri="{FF2B5EF4-FFF2-40B4-BE49-F238E27FC236}">
                  <a16:creationId xmlns:a16="http://schemas.microsoft.com/office/drawing/2014/main" id="{569A7693-BCCA-44E7-9604-A9CAAC7F0336}"/>
                </a:ext>
              </a:extLst>
            </p:cNvPr>
            <p:cNvCxnSpPr>
              <a:cxnSpLocks noChangeShapeType="1"/>
              <a:stCxn id="17414" idx="6"/>
              <a:endCxn id="17415" idx="2"/>
            </p:cNvCxnSpPr>
            <p:nvPr/>
          </p:nvCxnSpPr>
          <p:spPr bwMode="auto">
            <a:xfrm flipV="1">
              <a:off x="6048375" y="4724400"/>
              <a:ext cx="1162050" cy="228600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0" name="AutoShape 11">
              <a:extLst>
                <a:ext uri="{FF2B5EF4-FFF2-40B4-BE49-F238E27FC236}">
                  <a16:creationId xmlns:a16="http://schemas.microsoft.com/office/drawing/2014/main" id="{6CC97532-AB3F-4395-9F16-F03DE4351F67}"/>
                </a:ext>
              </a:extLst>
            </p:cNvPr>
            <p:cNvCxnSpPr>
              <a:cxnSpLocks noChangeShapeType="1"/>
              <a:stCxn id="17414" idx="5"/>
              <a:endCxn id="17416" idx="1"/>
            </p:cNvCxnSpPr>
            <p:nvPr/>
          </p:nvCxnSpPr>
          <p:spPr bwMode="auto">
            <a:xfrm>
              <a:off x="5853113" y="5305425"/>
              <a:ext cx="333375" cy="361950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1" name="AutoShape 12">
              <a:extLst>
                <a:ext uri="{FF2B5EF4-FFF2-40B4-BE49-F238E27FC236}">
                  <a16:creationId xmlns:a16="http://schemas.microsoft.com/office/drawing/2014/main" id="{24AF28F1-81BA-4518-83E0-BF04E54FA7FB}"/>
                </a:ext>
              </a:extLst>
            </p:cNvPr>
            <p:cNvCxnSpPr>
              <a:cxnSpLocks noChangeShapeType="1"/>
              <a:stCxn id="17415" idx="4"/>
              <a:endCxn id="17417" idx="1"/>
            </p:cNvCxnSpPr>
            <p:nvPr/>
          </p:nvCxnSpPr>
          <p:spPr bwMode="auto">
            <a:xfrm>
              <a:off x="7810500" y="5210175"/>
              <a:ext cx="128588" cy="533400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22" name="AutoShape 13">
              <a:extLst>
                <a:ext uri="{FF2B5EF4-FFF2-40B4-BE49-F238E27FC236}">
                  <a16:creationId xmlns:a16="http://schemas.microsoft.com/office/drawing/2014/main" id="{FF1CDF0A-E3B3-4399-8BE7-89BB8096BBF0}"/>
                </a:ext>
              </a:extLst>
            </p:cNvPr>
            <p:cNvCxnSpPr>
              <a:cxnSpLocks noChangeShapeType="1"/>
              <a:stCxn id="17415" idx="3"/>
              <a:endCxn id="17416" idx="7"/>
            </p:cNvCxnSpPr>
            <p:nvPr/>
          </p:nvCxnSpPr>
          <p:spPr bwMode="auto">
            <a:xfrm flipH="1">
              <a:off x="6996113" y="5076825"/>
              <a:ext cx="409575" cy="590550"/>
            </a:xfrm>
            <a:prstGeom prst="straightConnector1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423" name="Text Box 15">
              <a:extLst>
                <a:ext uri="{FF2B5EF4-FFF2-40B4-BE49-F238E27FC236}">
                  <a16:creationId xmlns:a16="http://schemas.microsoft.com/office/drawing/2014/main" id="{EF0E96FC-16DF-4E33-809D-C23C1BFFC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3276600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1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7424" name="Text Box 16">
              <a:extLst>
                <a:ext uri="{FF2B5EF4-FFF2-40B4-BE49-F238E27FC236}">
                  <a16:creationId xmlns:a16="http://schemas.microsoft.com/office/drawing/2014/main" id="{9CB628C7-B3E4-482C-BB54-1BFE7873A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7800" y="4648200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7425" name="Text Box 17">
              <a:extLst>
                <a:ext uri="{FF2B5EF4-FFF2-40B4-BE49-F238E27FC236}">
                  <a16:creationId xmlns:a16="http://schemas.microsoft.com/office/drawing/2014/main" id="{052CC5D7-4942-40ED-803E-17D026F98C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00" y="4419600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1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7426" name="Text Box 18">
              <a:extLst>
                <a:ext uri="{FF2B5EF4-FFF2-40B4-BE49-F238E27FC236}">
                  <a16:creationId xmlns:a16="http://schemas.microsoft.com/office/drawing/2014/main" id="{C267F44D-83B4-4475-998D-874C8D262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5715000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7427" name="Text Box 19">
              <a:extLst>
                <a:ext uri="{FF2B5EF4-FFF2-40B4-BE49-F238E27FC236}">
                  <a16:creationId xmlns:a16="http://schemas.microsoft.com/office/drawing/2014/main" id="{D84D14E8-FEA6-4614-902E-FE0FBD9E6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3400" y="5867400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7428" name="Text Box 20">
              <a:extLst>
                <a:ext uri="{FF2B5EF4-FFF2-40B4-BE49-F238E27FC236}">
                  <a16:creationId xmlns:a16="http://schemas.microsoft.com/office/drawing/2014/main" id="{E11CBEDB-0F20-4B2D-90E5-50B600E18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0" y="2895600"/>
              <a:ext cx="2584450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en-US"/>
                <a:t>Units/Modules</a:t>
              </a:r>
            </a:p>
            <a:p>
              <a:r>
                <a:rPr lang="en-US" altLang="en-US"/>
                <a:t>showing connectivity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3DC3C0-A1AC-4408-9ECF-4F5EDD22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55426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Placeholder 1">
            <a:extLst>
              <a:ext uri="{FF2B5EF4-FFF2-40B4-BE49-F238E27FC236}">
                <a16:creationId xmlns:a16="http://schemas.microsoft.com/office/drawing/2014/main" id="{D17C7DA2-478E-4716-B8A5-D80EFFC3E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Unit Testing</a:t>
            </a:r>
            <a:endParaRPr lang="en-US" altLang="en-US">
              <a:sym typeface="Wingdings" panose="05000000000000000000" pitchFamily="2" charset="2"/>
            </a:endParaRPr>
          </a:p>
          <a:p>
            <a:endParaRPr lang="en-US" altLang="en-US">
              <a:sym typeface="Wingdings" panose="05000000000000000000" pitchFamily="2" charset="2"/>
            </a:endParaRPr>
          </a:p>
          <a:p>
            <a:r>
              <a:rPr lang="en-US" altLang="en-US">
                <a:sym typeface="Wingdings" panose="05000000000000000000" pitchFamily="2" charset="2"/>
              </a:rPr>
              <a:t>Which is good because that is</a:t>
            </a:r>
            <a:br>
              <a:rPr lang="en-US" altLang="en-US">
                <a:sym typeface="Wingdings" panose="05000000000000000000" pitchFamily="2" charset="2"/>
              </a:rPr>
            </a:br>
            <a:r>
              <a:rPr lang="en-US" altLang="en-US">
                <a:sym typeface="Wingdings" panose="05000000000000000000" pitchFamily="2" charset="2"/>
              </a:rPr>
              <a:t>most of the testing you may do (see recommendation 70%) and it is</a:t>
            </a:r>
            <a:br>
              <a:rPr lang="en-US" altLang="en-US">
                <a:sym typeface="Wingdings" panose="05000000000000000000" pitchFamily="2" charset="2"/>
              </a:rPr>
            </a:br>
            <a:r>
              <a:rPr lang="en-US" altLang="en-US">
                <a:sym typeface="Wingdings" panose="05000000000000000000" pitchFamily="2" charset="2"/>
              </a:rPr>
              <a:t>the first kind of testing to do</a:t>
            </a:r>
            <a:endParaRPr lang="en-US" altLang="en-US"/>
          </a:p>
        </p:txBody>
      </p:sp>
      <p:sp>
        <p:nvSpPr>
          <p:cNvPr id="18435" name="Title 2">
            <a:extLst>
              <a:ext uri="{FF2B5EF4-FFF2-40B4-BE49-F238E27FC236}">
                <a16:creationId xmlns:a16="http://schemas.microsoft.com/office/drawing/2014/main" id="{D2EA20DA-CF70-4100-84D4-D6BC55D1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What kind of testing are we covering???</a:t>
            </a:r>
          </a:p>
        </p:txBody>
      </p:sp>
      <p:sp>
        <p:nvSpPr>
          <p:cNvPr id="18436" name="AutoShape 2" descr="Testing Strategy for Android">
            <a:extLst>
              <a:ext uri="{FF2B5EF4-FFF2-40B4-BE49-F238E27FC236}">
                <a16:creationId xmlns:a16="http://schemas.microsoft.com/office/drawing/2014/main" id="{6330BFC0-4A1F-406F-BAD6-0702DFD5D7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3038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pic>
        <p:nvPicPr>
          <p:cNvPr id="18437" name="Picture 3">
            <a:extLst>
              <a:ext uri="{FF2B5EF4-FFF2-40B4-BE49-F238E27FC236}">
                <a16:creationId xmlns:a16="http://schemas.microsoft.com/office/drawing/2014/main" id="{E9655706-812A-4B6D-B18C-5B971FB4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648200"/>
            <a:ext cx="24574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76A06-48AE-4304-AF27-450FE40022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186214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5A48-CC1B-4C38-BBA3-B2F5A20E50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Setting up for Unit Testing</a:t>
            </a:r>
            <a:endParaRPr lang="en-US" cap="none" dirty="0"/>
          </a:p>
        </p:txBody>
      </p:sp>
      <p:sp>
        <p:nvSpPr>
          <p:cNvPr id="19459" name="Subtitle 2">
            <a:extLst>
              <a:ext uri="{FF2B5EF4-FFF2-40B4-BE49-F238E27FC236}">
                <a16:creationId xmlns:a16="http://schemas.microsoft.com/office/drawing/2014/main" id="{F2585374-E1D0-4707-B6FA-98F89DAA2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/>
          <a:lstStyle/>
          <a:p>
            <a:r>
              <a:rPr lang="en-US" altLang="en-US"/>
              <a:t>With Android Studio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8964F-AB21-41F1-94B6-F9A49EA5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EBDDC3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01818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BBB6C2A-9850-4C25-A75A-CAF6F820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altLang="en-US"/>
              <a:t>Setup Configurations</a:t>
            </a:r>
          </a:p>
        </p:txBody>
      </p:sp>
      <p:sp>
        <p:nvSpPr>
          <p:cNvPr id="20483" name="Content Placeholder 3">
            <a:extLst>
              <a:ext uri="{FF2B5EF4-FFF2-40B4-BE49-F238E27FC236}">
                <a16:creationId xmlns:a16="http://schemas.microsoft.com/office/drawing/2014/main" id="{F4142BEE-D84E-4AF6-A02F-402124BA1B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altLang="en-US"/>
              <a:t>STEP 1:Run-&gt;Edit Configurations</a:t>
            </a:r>
            <a:br>
              <a:rPr lang="en-US" altLang="en-US"/>
            </a:br>
            <a:br>
              <a:rPr lang="en-US" altLang="en-US"/>
            </a:br>
            <a:br>
              <a:rPr lang="en-US" altLang="en-US"/>
            </a:br>
            <a:endParaRPr lang="en-US" altLang="en-US"/>
          </a:p>
          <a:p>
            <a:r>
              <a:rPr lang="en-US" altLang="en-US"/>
              <a:t>STEP 2: Hit + in Config window and add Android Tests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0668F1B0-7867-4ABA-8018-BC2C0FA42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224" r="56528" b="77864"/>
          <a:stretch>
            <a:fillRect/>
          </a:stretch>
        </p:blipFill>
        <p:spPr bwMode="auto">
          <a:xfrm>
            <a:off x="914400" y="1981200"/>
            <a:ext cx="2776538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3">
            <a:extLst>
              <a:ext uri="{FF2B5EF4-FFF2-40B4-BE49-F238E27FC236}">
                <a16:creationId xmlns:a16="http://schemas.microsoft.com/office/drawing/2014/main" id="{9B930B63-4B9A-4203-8C62-2310B3970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889375"/>
            <a:ext cx="4583113" cy="295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7">
            <a:extLst>
              <a:ext uri="{FF2B5EF4-FFF2-40B4-BE49-F238E27FC236}">
                <a16:creationId xmlns:a16="http://schemas.microsoft.com/office/drawing/2014/main" id="{BAB624DD-8730-4A06-AC98-CF4A66B53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49775"/>
            <a:ext cx="2427288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0FCB98-6293-40AB-AAAE-5875C0181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33008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7685A09-097C-4869-8966-AA7D03DC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76200"/>
            <a:ext cx="8153400" cy="990600"/>
          </a:xfrm>
        </p:spPr>
        <p:txBody>
          <a:bodyPr/>
          <a:lstStyle/>
          <a:p>
            <a:r>
              <a:rPr lang="en-US" altLang="en-US"/>
              <a:t>Setup continued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D5780E4-9C01-4D34-A77B-F091E91DD59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153400" cy="4495800"/>
          </a:xfrm>
        </p:spPr>
        <p:txBody>
          <a:bodyPr/>
          <a:lstStyle/>
          <a:p>
            <a:r>
              <a:rPr lang="en-US" altLang="en-US"/>
              <a:t>Step 3: Now configure Testing configuration to point to the module of your app</a:t>
            </a:r>
          </a:p>
          <a:p>
            <a:endParaRPr lang="en-US" altLang="en-US"/>
          </a:p>
          <a:p>
            <a:r>
              <a:rPr lang="en-US" altLang="en-US"/>
              <a:t>select“All in Module” </a:t>
            </a:r>
            <a:br>
              <a:rPr lang="en-US" altLang="en-US"/>
            </a:br>
            <a:r>
              <a:rPr lang="en-US" altLang="en-US"/>
              <a:t>and Android Studio</a:t>
            </a:r>
            <a:br>
              <a:rPr lang="en-US" altLang="en-US"/>
            </a:br>
            <a:r>
              <a:rPr lang="en-US" altLang="en-US"/>
              <a:t>will automatically</a:t>
            </a:r>
            <a:br>
              <a:rPr lang="en-US" altLang="en-US"/>
            </a:br>
            <a:r>
              <a:rPr lang="en-US" altLang="en-US"/>
              <a:t>find any test inside</a:t>
            </a:r>
            <a:br>
              <a:rPr lang="en-US" altLang="en-US"/>
            </a:br>
            <a:r>
              <a:rPr lang="en-US" altLang="en-US"/>
              <a:t>your whole Module! </a:t>
            </a:r>
            <a:br>
              <a:rPr lang="en-US" altLang="en-US"/>
            </a:br>
            <a:r>
              <a:rPr lang="en-US" altLang="en-US"/>
              <a:t>You can also get more</a:t>
            </a:r>
            <a:br>
              <a:rPr lang="en-US" altLang="en-US"/>
            </a:br>
            <a:r>
              <a:rPr lang="en-US" altLang="en-US"/>
              <a:t>specific and select “Class” or even “Method” option to narrow the scope of your testing down further.</a:t>
            </a:r>
          </a:p>
        </p:txBody>
      </p:sp>
      <p:sp>
        <p:nvSpPr>
          <p:cNvPr id="21508" name="TextBox 3">
            <a:extLst>
              <a:ext uri="{FF2B5EF4-FFF2-40B4-BE49-F238E27FC236}">
                <a16:creationId xmlns:a16="http://schemas.microsoft.com/office/drawing/2014/main" id="{B4C324B4-9B9F-4199-8CDF-53ECA96C8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804863"/>
            <a:ext cx="7772400" cy="923925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 i="1"/>
              <a:t>All test methods MUST start with the “test-” prefix or Android Studio will not detect them as tests and you will get all kinds of weird errors and nothing will work.</a:t>
            </a:r>
            <a:endParaRPr lang="en-US" altLang="en-US"/>
          </a:p>
        </p:txBody>
      </p:sp>
      <p:pic>
        <p:nvPicPr>
          <p:cNvPr id="21509" name="Picture 6">
            <a:extLst>
              <a:ext uri="{FF2B5EF4-FFF2-40B4-BE49-F238E27FC236}">
                <a16:creationId xmlns:a16="http://schemas.microsoft.com/office/drawing/2014/main" id="{3BA42269-DA0F-4D32-B326-837E417BA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14600"/>
            <a:ext cx="52578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5E4F47-1DBF-4E1B-90FC-81D1F207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75F55"/>
                </a:solidFill>
              </a:rPr>
              <a:t>Module -  VI Android Testing and Publishing                                by Prof. J. Christy Jackson</a:t>
            </a:r>
          </a:p>
        </p:txBody>
      </p:sp>
    </p:spTree>
    <p:extLst>
      <p:ext uri="{BB962C8B-B14F-4D97-AF65-F5344CB8AC3E}">
        <p14:creationId xmlns:p14="http://schemas.microsoft.com/office/powerpoint/2010/main" val="4025905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Theme Office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Calibri" panose="020F0502020204030204" pitchFamily="34" charset="0"/>
          <a:buNone/>
          <a:tabLst/>
          <a:defRPr kumimoji="0" lang="ru-R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 typeface="Calibri" panose="020F0502020204030204" pitchFamily="34" charset="0"/>
          <a:buNone/>
          <a:tabLst/>
          <a:defRPr kumimoji="0" lang="ru-RU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6574</TotalTime>
  <Words>1927</Words>
  <Application>Microsoft Office PowerPoint</Application>
  <PresentationFormat>On-screen Show (4:3)</PresentationFormat>
  <Paragraphs>270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Times New Roman</vt:lpstr>
      <vt:lpstr>Tw Cen MT</vt:lpstr>
      <vt:lpstr>Verdana</vt:lpstr>
      <vt:lpstr>Wingdings</vt:lpstr>
      <vt:lpstr>Wingdings 2</vt:lpstr>
      <vt:lpstr>Median</vt:lpstr>
      <vt:lpstr>Theme Office</vt:lpstr>
      <vt:lpstr>Android testing and publishing</vt:lpstr>
      <vt:lpstr>Testing and Software Development</vt:lpstr>
      <vt:lpstr>Testing Strategy in General</vt:lpstr>
      <vt:lpstr>Another view of testing strategies</vt:lpstr>
      <vt:lpstr>Some Terms</vt:lpstr>
      <vt:lpstr>What kind of testing are we covering???</vt:lpstr>
      <vt:lpstr>Setting up for Unit Testing</vt:lpstr>
      <vt:lpstr>Setup Configurations</vt:lpstr>
      <vt:lpstr>Setup continued</vt:lpstr>
      <vt:lpstr>Setup finished</vt:lpstr>
      <vt:lpstr>When you create Project –you have testing directories (test and androidTest)</vt:lpstr>
      <vt:lpstr>2 kinds of Unit Tests-  JVM run (plain old jUnit) and Android Run (Instrumentation)</vt:lpstr>
      <vt:lpstr>Stop ---why 2 test directories???</vt:lpstr>
      <vt:lpstr>test/java   Tests</vt:lpstr>
      <vt:lpstr>androidTest/java   Tests</vt:lpstr>
      <vt:lpstr>androidTest    or test???</vt:lpstr>
      <vt:lpstr>Creating A Testing Class</vt:lpstr>
      <vt:lpstr>Steps to generate a Test Class</vt:lpstr>
      <vt:lpstr>Steps to generate a Test Class</vt:lpstr>
      <vt:lpstr>Steps to generate a Test Class</vt:lpstr>
      <vt:lpstr>Steps to generate a Test Class</vt:lpstr>
      <vt:lpstr>SPECIAL NOTE: For androidTest/java tests you need to also add this</vt:lpstr>
      <vt:lpstr>Project Review - III</vt:lpstr>
      <vt:lpstr>Android App Publishing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Windows User</cp:lastModifiedBy>
  <cp:revision>319</cp:revision>
  <dcterms:created xsi:type="dcterms:W3CDTF">2013-08-21T19:17:07Z</dcterms:created>
  <dcterms:modified xsi:type="dcterms:W3CDTF">2019-10-23T04:41:16Z</dcterms:modified>
</cp:coreProperties>
</file>