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4F"/>
    <a:srgbClr val="EF720B"/>
    <a:srgbClr val="D89102"/>
    <a:srgbClr val="003BC0"/>
    <a:srgbClr val="E20071"/>
    <a:srgbClr val="E20087"/>
    <a:srgbClr val="FFABCB"/>
    <a:srgbClr val="6F4001"/>
    <a:srgbClr val="CC9900"/>
    <a:srgbClr val="15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1A1F-ED98-4281-81D5-E049158281A8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73EE-7441-4757-9753-F42473796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7B3B0C6-7552-4F91-A06A-A313E8B69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2198082-9AD8-488A-BE62-A0EA4DE1CA29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454967B4-C703-4DE7-B020-7B41959327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66564" name="Rectangle 5">
            <a:extLst>
              <a:ext uri="{FF2B5EF4-FFF2-40B4-BE49-F238E27FC236}">
                <a16:creationId xmlns:a16="http://schemas.microsoft.com/office/drawing/2014/main" id="{FDC244A4-60FC-4E74-8C2B-5D9868EDB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27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571BE37C-BA02-4914-B749-53BD0FACCC94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7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91DC6BAB-0DAB-41DE-8685-AFF695150A95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35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2D504607-A6D3-491E-A302-E56F23C583F7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34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C18C875B-64A1-4C9F-ADEE-A250BAF40986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50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65C6A69D-33FE-4768-A45B-72CABE9EBF02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2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D4AE84E3-EBE4-4959-98BC-0AE73ACA4096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1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84B29A-D024-49AC-8F35-AC943E0D35E6}" type="slidenum">
              <a:rPr lang="en-US"/>
              <a:pPr/>
              <a:t>17</a:t>
            </a:fld>
            <a:endParaRPr lang="en-US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8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9AD597-A8F0-480C-B22C-D05CB6CC3161}" type="slidenum">
              <a:rPr lang="en-US"/>
              <a:pPr/>
              <a:t>18</a:t>
            </a:fld>
            <a:endParaRPr lang="en-US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2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526D91-49A1-4CD5-8938-8AF3D976A50C}" type="slidenum">
              <a:rPr lang="en-US"/>
              <a:pPr/>
              <a:t>19</a:t>
            </a:fld>
            <a:endParaRPr lang="en-US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3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34E0DD-623E-41B9-8930-7D22C03CBEA7}" type="slidenum">
              <a:rPr lang="en-US"/>
              <a:pPr/>
              <a:t>20</a:t>
            </a:fld>
            <a:endParaRPr lang="en-US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3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C4F2F95A-2908-408E-849C-77E05A04089B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71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931E11-6823-4627-8932-A3764432DFA6}" type="slidenum">
              <a:rPr lang="en-US"/>
              <a:pPr/>
              <a:t>21</a:t>
            </a:fld>
            <a:endParaRPr lang="en-US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25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8C01DF-C885-4888-AD59-A1E6141F952F}" type="slidenum">
              <a:rPr lang="en-US"/>
              <a:pPr/>
              <a:t>22</a:t>
            </a:fld>
            <a:endParaRPr 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92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F8EF04-9B00-4C1E-BF11-E8171F36105B}" type="slidenum">
              <a:rPr lang="en-US"/>
              <a:pPr/>
              <a:t>23</a:t>
            </a:fld>
            <a:endParaRPr lang="en-US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23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40B1F1-5C5A-485A-B029-FA1D5B8D0D16}" type="slidenum">
              <a:rPr lang="en-US"/>
              <a:pPr/>
              <a:t>24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29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38B161-34CD-4753-8675-7D187D802F04}" type="slidenum">
              <a:rPr lang="en-US"/>
              <a:pPr/>
              <a:t>25</a:t>
            </a:fld>
            <a:endParaRPr 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9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7146AC-8030-4E51-9B48-5CCDE28272B0}" type="slidenum">
              <a:rPr lang="en-US"/>
              <a:pPr/>
              <a:t>26</a:t>
            </a:fld>
            <a:endParaRPr lang="en-US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0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C671F2-8267-4770-9A20-D1EC72A0D6EB}" type="slidenum">
              <a:rPr lang="en-US"/>
              <a:pPr/>
              <a:t>27</a:t>
            </a:fld>
            <a:endParaRPr lang="en-US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8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875A8FB8-A43C-4FF0-A383-456380F2E1C3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3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4871545B-98AD-4F41-9B69-09FED7B7B8CF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5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71137146-0013-425D-A63D-0CABEE1F83B0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0A172A96-B6FD-4D1B-ACFE-ED5B774E5E65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5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CCF80E9B-8CED-45C0-AEC6-D1526883620A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7ED6A264-73BC-47EC-AE3C-B3571AC3DE71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6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256602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666893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077185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487476" indent="-205146" defTabSz="410291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/>
            <a:fld id="{EC86B323-2CB3-4557-9D18-F3B95972B1A7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80124FA-05D3-4999-AB9D-7E89BC35660C}" type="datetime1">
              <a:rPr lang="en-US" smtClean="0"/>
              <a:t>10/24/2019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EBDDC3"/>
                </a:solidFill>
              </a:rPr>
              <a:t>Module -  VII Android Applications              by Prof. J. Christy Jackson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8BBF3A-E0DE-42B1-9994-D0B388606006}" type="slidenum">
              <a:rPr lang="en-US">
                <a:solidFill>
                  <a:srgbClr val="EBDDC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3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569E8-3FE6-4B3F-B00A-9F2DAC9AC858}" type="datetime1">
              <a:rPr lang="en-US" smtClean="0">
                <a:solidFill>
                  <a:srgbClr val="775F55"/>
                </a:solidFill>
              </a:rPr>
              <a:t>10/24/2019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VII Android Applications              by Prof. J. Christy Jackson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92439-8691-45A8-BB2B-8ECCD1B06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EBFED-4058-4CD5-9951-7255F3F699A3}" type="datetime1">
              <a:rPr lang="en-US" smtClean="0">
                <a:solidFill>
                  <a:srgbClr val="775F55"/>
                </a:solidFill>
              </a:rPr>
              <a:t>10/24/2019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VII Android Applications              by Prof. J. Christy Jackson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2794B-6CE0-4DF2-82A1-58530FF4D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97" y="273514"/>
            <a:ext cx="8220523" cy="1134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696" y="6247632"/>
            <a:ext cx="2120682" cy="462095"/>
          </a:xfrm>
        </p:spPr>
        <p:txBody>
          <a:bodyPr/>
          <a:lstStyle>
            <a:lvl1pPr>
              <a:defRPr/>
            </a:lvl1pPr>
          </a:lstStyle>
          <a:p>
            <a:fld id="{F737C47E-B2FE-45DC-8365-0BC267643C1A}" type="datetime1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718" y="6247632"/>
            <a:ext cx="2888564" cy="46209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Module -  VII Android Applications              by Prof. J. Christy Jackson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538" y="6247632"/>
            <a:ext cx="2120682" cy="462095"/>
          </a:xfrm>
        </p:spPr>
        <p:txBody>
          <a:bodyPr/>
          <a:lstStyle>
            <a:lvl1pPr>
              <a:defRPr/>
            </a:lvl1pPr>
          </a:lstStyle>
          <a:p>
            <a:fld id="{F9308A5B-4B30-488B-8CCB-5A9E5DCDE0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93F3-E083-43EC-90FE-5BD52D0B6744}" type="datetime1">
              <a:rPr lang="en-US" smtClean="0">
                <a:solidFill>
                  <a:srgbClr val="775F55"/>
                </a:solidFill>
              </a:rPr>
              <a:t>10/24/2019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VII Android Applications              by Prof. J. Christy Jackson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5E3598-47E5-4677-AF6D-900DD99C8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3D3F1-C283-492C-A20D-F59E62FAAC0D}" type="datetime1">
              <a:rPr lang="en-US" smtClean="0">
                <a:solidFill>
                  <a:srgbClr val="775F55"/>
                </a:solidFill>
              </a:rPr>
              <a:t>10/24/2019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ABADED-8D5B-4CF9-A26A-5327ECAD8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11199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80866C9-D3DB-4688-B4AF-42EAC436DAA5}" type="datetime1">
              <a:rPr lang="en-US" smtClean="0">
                <a:solidFill>
                  <a:srgbClr val="775F55"/>
                </a:solidFill>
              </a:rPr>
              <a:t>10/24/2019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6D3C606-9CC9-4C81-B8AD-D63A39798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91878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AB353F6-69B5-499F-9853-62E99423A236}" type="datetime1">
              <a:rPr lang="en-US" smtClean="0">
                <a:solidFill>
                  <a:srgbClr val="775F55"/>
                </a:solidFill>
              </a:rPr>
              <a:t>10/24/2019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846CD2C-C7B6-4DB4-981F-8C8E16C0B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65804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9414F-B5D0-4C07-BF00-4935BBBA2F70}" type="datetime1">
              <a:rPr lang="en-US" smtClean="0">
                <a:solidFill>
                  <a:srgbClr val="775F55"/>
                </a:solidFill>
              </a:rPr>
              <a:t>10/24/2019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VII Android Applications              by Prof. J. Christy Jackson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B0F7FE-226C-4993-B890-321B8EB3F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80A8C-45B4-4BC9-934C-108CD13B77A9}" type="datetime1">
              <a:rPr lang="en-US" smtClean="0">
                <a:solidFill>
                  <a:srgbClr val="775F55"/>
                </a:solidFill>
              </a:rPr>
              <a:t>10/24/2019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VII Android Applications              by Prof. J. Christy 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7FB58B-6567-449C-AD04-3DA7968F6766}" type="slidenum">
              <a:rPr lang="en-US">
                <a:solidFill>
                  <a:srgbClr val="775F55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D4FED-24F1-44D5-A042-3509AED68F68}" type="datetime1">
              <a:rPr lang="en-US" smtClean="0">
                <a:solidFill>
                  <a:srgbClr val="775F55"/>
                </a:solidFill>
              </a:rPr>
              <a:t>10/24/2019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VII Android Applications              by Prof. J. Christy Jackson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5E1297-228E-4D9B-BEF2-0495C0635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1529B20-9C14-46CD-B96B-AF023CE999C3}" type="datetime1">
              <a:rPr lang="en-US" smtClean="0">
                <a:solidFill>
                  <a:srgbClr val="775F55"/>
                </a:solidFill>
              </a:rPr>
              <a:t>10/24/2019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619A3DE-3F99-4121-B58D-2AB7BD228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82325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A69F0-543B-42BE-A901-DED1F64E1835}" type="datetime1">
              <a:rPr lang="en-US" smtClean="0">
                <a:solidFill>
                  <a:srgbClr val="775F55"/>
                </a:solidFill>
                <a:latin typeface="Verdana" pitchFamily="34" charset="0"/>
              </a:rPr>
              <a:t>10/24/2019</a:t>
            </a:fld>
            <a:endParaRPr lang="en-US" dirty="0">
              <a:solidFill>
                <a:srgbClr val="775F55">
                  <a:shade val="90000"/>
                </a:srgbClr>
              </a:solidFill>
              <a:latin typeface="Verdana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775F55">
                    <a:shade val="90000"/>
                  </a:srgbClr>
                </a:solidFill>
                <a:latin typeface="Verdana" pitchFamily="34" charset="0"/>
              </a:rPr>
              <a:t>Module -  VII Android Applications              by Prof. J. Christy Jackson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8BCFD-62D7-4E57-9A9B-CD62AA8CE7C2}" type="slidenum">
              <a:rPr lang="en-US"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7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70" name="Rectangle 14">
            <a:extLst>
              <a:ext uri="{FF2B5EF4-FFF2-40B4-BE49-F238E27FC236}">
                <a16:creationId xmlns:a16="http://schemas.microsoft.com/office/drawing/2014/main" id="{6CEF71AA-4920-4710-ACD9-807025240D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2209800"/>
            <a:ext cx="77724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Android APPLICATIONSS</a:t>
            </a:r>
          </a:p>
        </p:txBody>
      </p:sp>
      <p:sp>
        <p:nvSpPr>
          <p:cNvPr id="13315" name="Rectangle 15">
            <a:extLst>
              <a:ext uri="{FF2B5EF4-FFF2-40B4-BE49-F238E27FC236}">
                <a16:creationId xmlns:a16="http://schemas.microsoft.com/office/drawing/2014/main" id="{80030A27-7881-494B-B8E1-32FDBCDAAB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43200" y="4267200"/>
            <a:ext cx="64008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Module VII </a:t>
            </a:r>
          </a:p>
        </p:txBody>
      </p:sp>
    </p:spTree>
    <p:extLst>
      <p:ext uri="{BB962C8B-B14F-4D97-AF65-F5344CB8AC3E}">
        <p14:creationId xmlns:p14="http://schemas.microsoft.com/office/powerpoint/2010/main" val="2187501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13814" y="1574864"/>
            <a:ext cx="8115786" cy="3750019"/>
          </a:xfrm>
          <a:prstGeom prst="rect">
            <a:avLst/>
          </a:prstGeom>
          <a:solidFill>
            <a:srgbClr val="E6E6E6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lIns="89813" tIns="74136" rIns="89813" bIns="48989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8080"/>
                </a:solidFill>
                <a:latin typeface="Courier New" pitchFamily="49" charset="0"/>
              </a:rPr>
              <a:t>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89000"/>
              </a:lnSpc>
              <a:buClrTx/>
              <a:buFontTx/>
              <a:buNone/>
            </a:pPr>
            <a:endParaRPr lang="en-US" dirty="0">
              <a:solidFill>
                <a:srgbClr val="008080"/>
              </a:solidFill>
              <a:latin typeface="Courier New" pitchFamily="49" charset="0"/>
            </a:endParaRP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1 </a:t>
            </a:r>
            <a:r>
              <a:rPr lang="en-US" dirty="0">
                <a:solidFill>
                  <a:srgbClr val="008080"/>
                </a:solidFill>
                <a:latin typeface="Courier New" pitchFamily="49" charset="0"/>
              </a:rPr>
              <a:t>&lt;?xml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itchFamily="49" charset="0"/>
              </a:rPr>
              <a:t>version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"1.0"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itchFamily="49" charset="0"/>
              </a:rPr>
              <a:t>encoding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"utf-8"</a:t>
            </a:r>
            <a:r>
              <a:rPr lang="en-US" dirty="0">
                <a:solidFill>
                  <a:srgbClr val="008080"/>
                </a:solidFill>
                <a:latin typeface="Courier New" pitchFamily="49" charset="0"/>
              </a:rPr>
              <a:t>?&gt;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2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3  </a:t>
            </a:r>
            <a:r>
              <a:rPr lang="en-US" b="1" dirty="0">
                <a:solidFill>
                  <a:srgbClr val="008080"/>
                </a:solidFill>
                <a:latin typeface="Courier New" pitchFamily="49" charset="0"/>
              </a:rPr>
              <a:t>&lt;edu.upenn.cs4hs.DrawableView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4</a:t>
            </a:r>
            <a:r>
              <a:rPr lang="en-US" dirty="0">
                <a:solidFill>
                  <a:srgbClr val="800080"/>
                </a:solidFill>
                <a:latin typeface="Courier New" pitchFamily="49" charset="0"/>
              </a:rPr>
              <a:t>   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</a:rPr>
              <a:t>xmlns:android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"http://schemas.android.com/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apk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/res/android"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5   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</a:rPr>
              <a:t>android:layout_width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fill_parent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"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6   </a:t>
            </a:r>
            <a:r>
              <a:rPr lang="en-US" b="1" dirty="0" err="1">
                <a:solidFill>
                  <a:srgbClr val="800080"/>
                </a:solidFill>
                <a:latin typeface="Courier New" pitchFamily="49" charset="0"/>
              </a:rPr>
              <a:t>android:layout_height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"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</a:rPr>
              <a:t>wrap_content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"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7  </a:t>
            </a:r>
            <a:r>
              <a:rPr lang="en-US" b="1" dirty="0">
                <a:solidFill>
                  <a:srgbClr val="008080"/>
                </a:solidFill>
                <a:latin typeface="Courier New" pitchFamily="49" charset="0"/>
              </a:rPr>
              <a:t>/&gt;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8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6697" y="273515"/>
            <a:ext cx="8213319" cy="1127165"/>
          </a:xfrm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Modify main.xml as follows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514726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6696" y="273514"/>
            <a:ext cx="7620504" cy="585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8009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5400" dirty="0">
                <a:solidFill>
                  <a:srgbClr val="000000"/>
                </a:solidFill>
              </a:rPr>
              <a:t>Detecting User Interaction and Touch Events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411637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96" y="273514"/>
            <a:ext cx="8230608" cy="1144440"/>
          </a:xfrm>
        </p:spPr>
        <p:txBody>
          <a:bodyPr tIns="35272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Detecting Touch Events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97" y="1605095"/>
            <a:ext cx="7239503" cy="5028336"/>
          </a:xfrm>
        </p:spPr>
        <p:txBody>
          <a:bodyPr tIns="40171"/>
          <a:lstStyle/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sz="2800" dirty="0"/>
              <a:t>When the user touches/clicks on the View, Android invokes the View's </a:t>
            </a:r>
            <a:r>
              <a:rPr lang="en-US" sz="2800" b="1" i="1" dirty="0" err="1"/>
              <a:t>onTouchEvent</a:t>
            </a:r>
            <a:r>
              <a:rPr lang="en-US" sz="2800" dirty="0"/>
              <a:t> method</a:t>
            </a:r>
          </a:p>
          <a:p>
            <a:pPr marL="374447" indent="-279395">
              <a:lnSpc>
                <a:spcPct val="89000"/>
              </a:lnSpc>
              <a:buClrTx/>
              <a:buSzPct val="45000"/>
              <a:buNone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endParaRPr lang="en-US" sz="2800" dirty="0"/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sz="2800" dirty="0"/>
              <a:t>A </a:t>
            </a:r>
            <a:r>
              <a:rPr lang="en-US" sz="2800" b="1" dirty="0" err="1"/>
              <a:t>MotionEvent</a:t>
            </a:r>
            <a:r>
              <a:rPr lang="en-US" sz="2800" dirty="0"/>
              <a:t> object is automatically generated and is passed to the method</a:t>
            </a:r>
          </a:p>
          <a:p>
            <a:pPr marL="374447" indent="-279395">
              <a:lnSpc>
                <a:spcPct val="89000"/>
              </a:lnSpc>
              <a:buClrTx/>
              <a:buSzPct val="45000"/>
              <a:buNone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endParaRPr lang="en-US" sz="2800" dirty="0"/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sz="2800" dirty="0"/>
              <a:t>From the </a:t>
            </a:r>
            <a:r>
              <a:rPr lang="en-US" sz="2800" dirty="0" err="1"/>
              <a:t>MotionEvent</a:t>
            </a:r>
            <a:r>
              <a:rPr lang="en-US" sz="2800" dirty="0"/>
              <a:t>, you can determine:</a:t>
            </a:r>
          </a:p>
          <a:p>
            <a:pPr marL="1333607" lvl="1" indent="-504063">
              <a:buFont typeface="Times New Roman" pitchFamily="16" charset="0"/>
              <a:buChar char="–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sz="2400" dirty="0"/>
              <a:t>the type of Action (down, up/release, move)</a:t>
            </a:r>
          </a:p>
          <a:p>
            <a:pPr marL="1333607" lvl="1" indent="-504063">
              <a:buFont typeface="Times New Roman" pitchFamily="16" charset="0"/>
              <a:buChar char="–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sz="2400" dirty="0"/>
              <a:t>where the event occurred (x/y coordinate)</a:t>
            </a:r>
          </a:p>
          <a:p>
            <a:pPr marL="1333607" lvl="1" indent="-504063">
              <a:buFont typeface="Times New Roman" pitchFamily="16" charset="0"/>
              <a:buChar char="–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sz="2400" dirty="0"/>
              <a:t>the time at which the event occurred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793046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96" y="273514"/>
            <a:ext cx="8230608" cy="1144440"/>
          </a:xfrm>
        </p:spPr>
        <p:txBody>
          <a:bodyPr tIns="35272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Modifying the DrawableView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97" y="1605095"/>
            <a:ext cx="7239503" cy="4525935"/>
          </a:xfrm>
        </p:spPr>
        <p:txBody>
          <a:bodyPr tIns="40171">
            <a:normAutofit/>
          </a:bodyPr>
          <a:lstStyle/>
          <a:p>
            <a:pPr marL="0" indent="0">
              <a:lnSpc>
                <a:spcPct val="89000"/>
              </a:lnSpc>
              <a:buFont typeface="Times New Roman" pitchFamily="16" charset="0"/>
              <a:buAutoNum type="arabicPeriod"/>
              <a:tabLst>
                <a:tab pos="0" algn="l"/>
                <a:tab pos="102253" algn="l"/>
                <a:tab pos="517025" algn="l"/>
                <a:tab pos="931797" algn="l"/>
                <a:tab pos="1346569" algn="l"/>
                <a:tab pos="1761341" algn="l"/>
                <a:tab pos="2176112" algn="l"/>
                <a:tab pos="2590884" algn="l"/>
                <a:tab pos="3005656" algn="l"/>
                <a:tab pos="3420428" algn="l"/>
                <a:tab pos="3835200" algn="l"/>
                <a:tab pos="4249972" algn="l"/>
                <a:tab pos="4664743" algn="l"/>
                <a:tab pos="5079515" algn="l"/>
                <a:tab pos="5494287" algn="l"/>
                <a:tab pos="5909059" algn="l"/>
                <a:tab pos="6323831" algn="l"/>
                <a:tab pos="6738603" algn="l"/>
                <a:tab pos="7153375" algn="l"/>
                <a:tab pos="7568146" algn="l"/>
                <a:tab pos="7982918" algn="l"/>
                <a:tab pos="8537387" algn="l"/>
              </a:tabLst>
            </a:pPr>
            <a:r>
              <a:rPr lang="en-US" sz="2800" dirty="0"/>
              <a:t> In your </a:t>
            </a:r>
            <a:r>
              <a:rPr lang="en-US" sz="2800" dirty="0" err="1"/>
              <a:t>DrawableView</a:t>
            </a:r>
            <a:r>
              <a:rPr lang="en-US" sz="2800" dirty="0"/>
              <a:t> class, modify </a:t>
            </a:r>
            <a:r>
              <a:rPr lang="en-US" sz="2800" i="1" dirty="0" err="1"/>
              <a:t>onDraw</a:t>
            </a:r>
            <a:r>
              <a:rPr lang="en-US" sz="2800" dirty="0"/>
              <a:t> so  that the color of the rectangle is randomized</a:t>
            </a:r>
          </a:p>
          <a:p>
            <a:pPr marL="0" indent="0">
              <a:lnSpc>
                <a:spcPct val="89000"/>
              </a:lnSpc>
              <a:buFont typeface="Times New Roman" pitchFamily="16" charset="0"/>
              <a:buAutoNum type="arabicPeriod"/>
              <a:tabLst>
                <a:tab pos="0" algn="l"/>
                <a:tab pos="102253" algn="l"/>
                <a:tab pos="517025" algn="l"/>
                <a:tab pos="931797" algn="l"/>
                <a:tab pos="1346569" algn="l"/>
                <a:tab pos="1761341" algn="l"/>
                <a:tab pos="2176112" algn="l"/>
                <a:tab pos="2590884" algn="l"/>
                <a:tab pos="3005656" algn="l"/>
                <a:tab pos="3420428" algn="l"/>
                <a:tab pos="3835200" algn="l"/>
                <a:tab pos="4249972" algn="l"/>
                <a:tab pos="4664743" algn="l"/>
                <a:tab pos="5079515" algn="l"/>
                <a:tab pos="5494287" algn="l"/>
                <a:tab pos="5909059" algn="l"/>
                <a:tab pos="6323831" algn="l"/>
                <a:tab pos="6738603" algn="l"/>
                <a:tab pos="7153375" algn="l"/>
                <a:tab pos="7568146" algn="l"/>
                <a:tab pos="7982918" algn="l"/>
                <a:tab pos="8537387" algn="l"/>
              </a:tabLst>
            </a:pPr>
            <a:endParaRPr lang="en-US" sz="2800" dirty="0"/>
          </a:p>
          <a:p>
            <a:pPr marL="0" indent="0">
              <a:lnSpc>
                <a:spcPct val="89000"/>
              </a:lnSpc>
              <a:buFont typeface="Times New Roman" pitchFamily="16" charset="0"/>
              <a:buAutoNum type="arabicPeriod"/>
              <a:tabLst>
                <a:tab pos="0" algn="l"/>
                <a:tab pos="102253" algn="l"/>
                <a:tab pos="517025" algn="l"/>
                <a:tab pos="931797" algn="l"/>
                <a:tab pos="1346569" algn="l"/>
                <a:tab pos="1761341" algn="l"/>
                <a:tab pos="2176112" algn="l"/>
                <a:tab pos="2590884" algn="l"/>
                <a:tab pos="3005656" algn="l"/>
                <a:tab pos="3420428" algn="l"/>
                <a:tab pos="3835200" algn="l"/>
                <a:tab pos="4249972" algn="l"/>
                <a:tab pos="4664743" algn="l"/>
                <a:tab pos="5079515" algn="l"/>
                <a:tab pos="5494287" algn="l"/>
                <a:tab pos="5909059" algn="l"/>
                <a:tab pos="6323831" algn="l"/>
                <a:tab pos="6738603" algn="l"/>
                <a:tab pos="7153375" algn="l"/>
                <a:tab pos="7568146" algn="l"/>
                <a:tab pos="7982918" algn="l"/>
                <a:tab pos="8537387" algn="l"/>
              </a:tabLst>
            </a:pPr>
            <a:r>
              <a:rPr lang="en-US" sz="2800" dirty="0"/>
              <a:t> Then add an </a:t>
            </a:r>
            <a:r>
              <a:rPr lang="en-US" sz="2800" i="1" dirty="0" err="1"/>
              <a:t>onTouchEvent</a:t>
            </a:r>
            <a:r>
              <a:rPr lang="en-US" sz="2800" dirty="0"/>
              <a:t> method that looks for      an “up” action and calls </a:t>
            </a:r>
            <a:r>
              <a:rPr lang="en-US" sz="2800" i="1" dirty="0" err="1"/>
              <a:t>this.invalidate</a:t>
            </a:r>
            <a:r>
              <a:rPr lang="en-US" sz="2800" dirty="0"/>
              <a:t> if the touch      is within the bounds of the rectangle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834782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0" y="1632446"/>
            <a:ext cx="9012898" cy="4387354"/>
          </a:xfrm>
          <a:prstGeom prst="rect">
            <a:avLst/>
          </a:prstGeom>
          <a:solidFill>
            <a:srgbClr val="E6E6E6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lIns="89813" tIns="74136" rIns="89813" bIns="48989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1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edu.upenn.cs4hs;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2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3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public</a:t>
            </a:r>
            <a:r>
              <a:rPr lang="en-US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DrawableView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View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4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5   </a:t>
            </a:r>
            <a:r>
              <a:rPr lang="en-US" dirty="0">
                <a:solidFill>
                  <a:srgbClr val="008080"/>
                </a:solidFill>
                <a:latin typeface="Courier New" pitchFamily="49" charset="0"/>
              </a:rPr>
              <a:t>// these constructors shouldn't change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6  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DrawableView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(Context c)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7      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(c);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8   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9  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DrawableView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(Context c,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AttributeSet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a)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10      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(c, a);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11   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89000"/>
              </a:lnSpc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6697" y="273515"/>
            <a:ext cx="8213319" cy="1127165"/>
          </a:xfrm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DrawableView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753674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76356" y="1475536"/>
            <a:ext cx="9012898" cy="5230064"/>
          </a:xfrm>
          <a:prstGeom prst="rect">
            <a:avLst/>
          </a:prstGeom>
          <a:solidFill>
            <a:srgbClr val="E6E6E6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lIns="89813" tIns="74136" rIns="89813" bIns="48989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13   </a:t>
            </a:r>
            <a:r>
              <a:rPr lang="en-US" dirty="0">
                <a:solidFill>
                  <a:srgbClr val="008080"/>
                </a:solidFill>
                <a:latin typeface="Courier New" pitchFamily="49" charset="0"/>
              </a:rPr>
              <a:t>// This version of </a:t>
            </a:r>
            <a:r>
              <a:rPr lang="en-US" dirty="0" err="1">
                <a:solidFill>
                  <a:srgbClr val="008080"/>
                </a:solidFill>
                <a:latin typeface="Courier New" pitchFamily="49" charset="0"/>
              </a:rPr>
              <a:t>onDraw</a:t>
            </a:r>
            <a:r>
              <a:rPr lang="en-US" dirty="0">
                <a:solidFill>
                  <a:srgbClr val="008080"/>
                </a:solidFill>
                <a:latin typeface="Courier New" pitchFamily="49" charset="0"/>
              </a:rPr>
              <a:t> randomly chooses a color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14   </a:t>
            </a:r>
            <a:r>
              <a:rPr lang="en-US" dirty="0">
                <a:solidFill>
                  <a:srgbClr val="008080"/>
                </a:solidFill>
                <a:latin typeface="Courier New" pitchFamily="49" charset="0"/>
              </a:rPr>
              <a:t>// to use when drawing the rectangle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15  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protected 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onDraw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(Canvas canvas)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16     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17      </a:t>
            </a:r>
            <a:r>
              <a:rPr lang="en-US" dirty="0">
                <a:solidFill>
                  <a:srgbClr val="008080"/>
                </a:solidFill>
                <a:latin typeface="Courier New" pitchFamily="49" charset="0"/>
              </a:rPr>
              <a:t>// this is the “paintbrush”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18      Paint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paint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Paint();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19     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20		  </a:t>
            </a:r>
            <a:r>
              <a:rPr lang="en-US" dirty="0">
                <a:solidFill>
                  <a:srgbClr val="008080"/>
                </a:solidFill>
                <a:latin typeface="Courier New" pitchFamily="49" charset="0"/>
              </a:rPr>
              <a:t>// set the color randomly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21      </a:t>
            </a:r>
            <a:r>
              <a:rPr lang="en-US" dirty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whichColor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 (</a:t>
            </a:r>
            <a:r>
              <a:rPr lang="en-US" dirty="0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Math.random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() * 4);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22      </a:t>
            </a:r>
            <a:r>
              <a:rPr lang="en-US" dirty="0">
                <a:solidFill>
                  <a:srgbClr val="80008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whichColor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== 0)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paint.setColor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Color.</a:t>
            </a:r>
            <a:r>
              <a:rPr lang="en-US" i="1" dirty="0" err="1">
                <a:solidFill>
                  <a:srgbClr val="0000FF"/>
                </a:solidFill>
                <a:latin typeface="Courier New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23      </a:t>
            </a:r>
            <a:r>
              <a:rPr lang="en-US" dirty="0">
                <a:solidFill>
                  <a:srgbClr val="800080"/>
                </a:solidFill>
                <a:latin typeface="Courier New" pitchFamily="49" charset="0"/>
              </a:rPr>
              <a:t>else 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whichColor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== 1)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paint.setColor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Color.</a:t>
            </a:r>
            <a:r>
              <a:rPr lang="en-US" i="1" dirty="0" err="1">
                <a:solidFill>
                  <a:srgbClr val="0000FF"/>
                </a:solidFill>
                <a:latin typeface="Courier New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24      </a:t>
            </a:r>
            <a:r>
              <a:rPr lang="en-US" dirty="0">
                <a:solidFill>
                  <a:srgbClr val="800080"/>
                </a:solidFill>
                <a:latin typeface="Courier New" pitchFamily="49" charset="0"/>
              </a:rPr>
              <a:t>else if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whichColor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== 2)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paint.setColor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Color.</a:t>
            </a:r>
            <a:r>
              <a:rPr lang="en-US" i="1" dirty="0" err="1">
                <a:solidFill>
                  <a:srgbClr val="0000FF"/>
                </a:solidFill>
                <a:latin typeface="Courier New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25      </a:t>
            </a:r>
            <a:r>
              <a:rPr lang="en-US" dirty="0">
                <a:solidFill>
                  <a:srgbClr val="800080"/>
                </a:solidFill>
                <a:latin typeface="Courier New" pitchFamily="49" charset="0"/>
              </a:rPr>
              <a:t>else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paint.setColor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Color.</a:t>
            </a:r>
            <a:r>
              <a:rPr lang="en-US" i="1" dirty="0" err="1">
                <a:solidFill>
                  <a:srgbClr val="0000FF"/>
                </a:solidFill>
                <a:latin typeface="Courier New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26     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27      </a:t>
            </a:r>
            <a:r>
              <a:rPr lang="en-US" dirty="0">
                <a:solidFill>
                  <a:srgbClr val="008080"/>
                </a:solidFill>
                <a:latin typeface="Courier New" pitchFamily="49" charset="0"/>
              </a:rPr>
              <a:t>// draw Rectangle with corners at (40, 20) and (90, 80)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28  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canvas.drawRect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(40, 20, 90, 80, paint);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29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30     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31   }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6697" y="273515"/>
            <a:ext cx="8213319" cy="1127165"/>
          </a:xfrm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Modify </a:t>
            </a:r>
            <a:r>
              <a:rPr lang="en-US" i="1">
                <a:solidFill>
                  <a:srgbClr val="004586"/>
                </a:solidFill>
              </a:rPr>
              <a:t>onDraw</a:t>
            </a:r>
            <a:r>
              <a:rPr lang="en-US">
                <a:solidFill>
                  <a:srgbClr val="004586"/>
                </a:solidFill>
              </a:rPr>
              <a:t> as follows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463032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131102" y="1243768"/>
            <a:ext cx="9012898" cy="5510584"/>
          </a:xfrm>
          <a:prstGeom prst="rect">
            <a:avLst/>
          </a:prstGeom>
          <a:solidFill>
            <a:srgbClr val="E6E6E6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lIns="89813" tIns="74136" rIns="89813" bIns="48989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32   </a:t>
            </a:r>
            <a:r>
              <a:rPr lang="en-US">
                <a:solidFill>
                  <a:srgbClr val="008080"/>
                </a:solidFill>
                <a:latin typeface="Courier New" pitchFamily="49" charset="0"/>
              </a:rPr>
              <a:t>// this method is called when the user touches the View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33   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public boolean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onTouchEvent(MotionEvent event)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34     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35      </a:t>
            </a:r>
            <a:r>
              <a:rPr lang="en-US">
                <a:solidFill>
                  <a:srgbClr val="008080"/>
                </a:solidFill>
                <a:latin typeface="Courier New" pitchFamily="49" charset="0"/>
              </a:rPr>
              <a:t>// if it's an up (“release”) action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36      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(event.getAction() == MotionEvent.</a:t>
            </a:r>
            <a:r>
              <a:rPr lang="en-US" i="1">
                <a:solidFill>
                  <a:srgbClr val="0000FF"/>
                </a:solidFill>
                <a:latin typeface="Courier New" pitchFamily="49" charset="0"/>
              </a:rPr>
              <a:t>ACTION_UP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37    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38         </a:t>
            </a:r>
            <a:r>
              <a:rPr lang="en-US">
                <a:solidFill>
                  <a:srgbClr val="008080"/>
                </a:solidFill>
                <a:latin typeface="Courier New" pitchFamily="49" charset="0"/>
              </a:rPr>
              <a:t>// get the coordinates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39         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float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x = event.getX();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40         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float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y = event.getY();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41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42         </a:t>
            </a:r>
            <a:r>
              <a:rPr lang="en-US">
                <a:solidFill>
                  <a:srgbClr val="008080"/>
                </a:solidFill>
                <a:latin typeface="Courier New" pitchFamily="49" charset="0"/>
              </a:rPr>
              <a:t>// see if they clicked on the box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43</a:t>
            </a:r>
            <a:r>
              <a:rPr lang="en-US">
                <a:solidFill>
                  <a:srgbClr val="008080"/>
                </a:solidFill>
                <a:latin typeface="Courier New" pitchFamily="49" charset="0"/>
              </a:rPr>
              <a:t>         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(x &gt;= 40 &amp;&amp; x &lt;= 90 &amp;&amp; y &gt;= 20 &amp;&amp; y &lt;= 80)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44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45             </a:t>
            </a:r>
            <a:r>
              <a:rPr lang="en-US">
                <a:solidFill>
                  <a:srgbClr val="008080"/>
                </a:solidFill>
                <a:latin typeface="Courier New" pitchFamily="49" charset="0"/>
              </a:rPr>
              <a:t>// redraw the View... this calls onDraw again!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46             invalidate();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47         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48      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49      </a:t>
            </a:r>
            <a:r>
              <a:rPr lang="en-US">
                <a:solidFill>
                  <a:srgbClr val="008080"/>
                </a:solidFill>
                <a:latin typeface="Courier New" pitchFamily="49" charset="0"/>
              </a:rPr>
              <a:t>// indicates that the event was handled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50      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return true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;   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51   } </a:t>
            </a:r>
            <a:r>
              <a:rPr lang="en-US">
                <a:solidFill>
                  <a:srgbClr val="008080"/>
                </a:solidFill>
                <a:latin typeface="Courier New" pitchFamily="49" charset="0"/>
              </a:rPr>
              <a:t>// end of onTouchEvent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52 } </a:t>
            </a:r>
            <a:r>
              <a:rPr lang="en-US">
                <a:solidFill>
                  <a:srgbClr val="008080"/>
                </a:solidFill>
                <a:latin typeface="Courier New" pitchFamily="49" charset="0"/>
              </a:rPr>
              <a:t>// end of DrawableView class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6697" y="273515"/>
            <a:ext cx="8213319" cy="1127165"/>
          </a:xfrm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Add an </a:t>
            </a:r>
            <a:r>
              <a:rPr lang="en-US" i="1">
                <a:solidFill>
                  <a:srgbClr val="004586"/>
                </a:solidFill>
              </a:rPr>
              <a:t>onTouchEvent</a:t>
            </a:r>
            <a:r>
              <a:rPr lang="en-US">
                <a:solidFill>
                  <a:srgbClr val="004586"/>
                </a:solidFill>
              </a:rPr>
              <a:t> method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743108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56696" y="273514"/>
            <a:ext cx="8230608" cy="585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8009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5400"/>
              <a:t>Android System</a:t>
            </a:r>
          </a:p>
          <a:p>
            <a:pPr algn="ctr">
              <a:buClrTx/>
              <a:buFontTx/>
              <a:buNone/>
            </a:pPr>
            <a:r>
              <a:rPr lang="en-US" sz="5400"/>
              <a:t>Services</a:t>
            </a:r>
          </a:p>
          <a:p>
            <a:pPr algn="ctr">
              <a:buClrTx/>
              <a:buFontTx/>
              <a:buNone/>
            </a:pPr>
            <a:endParaRPr lang="en-US" sz="5400"/>
          </a:p>
          <a:p>
            <a:pPr algn="ctr">
              <a:buClrTx/>
              <a:buFontTx/>
              <a:buNone/>
            </a:pPr>
            <a:endParaRPr lang="en-US" sz="5400"/>
          </a:p>
          <a:p>
            <a:pPr algn="ctr">
              <a:buClrTx/>
              <a:buFontTx/>
              <a:buNone/>
            </a:pPr>
            <a:endParaRPr lang="en-US" sz="5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70" y="3109420"/>
            <a:ext cx="3111870" cy="310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597027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96" y="273514"/>
            <a:ext cx="8230608" cy="1144440"/>
          </a:xfrm>
          <a:ln/>
        </p:spPr>
        <p:txBody>
          <a:bodyPr tIns="35272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Android System Services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97" y="1605095"/>
            <a:ext cx="7544303" cy="5238510"/>
          </a:xfrm>
          <a:ln/>
        </p:spPr>
        <p:txBody>
          <a:bodyPr/>
          <a:lstStyle/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/>
              <a:t>The underlying Android OS makes a variety of services available to the app via system calls</a:t>
            </a:r>
          </a:p>
          <a:p>
            <a:pPr marL="384529" indent="-289477">
              <a:buClrTx/>
              <a:buSzPct val="45000"/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endParaRPr lang="en-US" dirty="0"/>
          </a:p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 err="1"/>
              <a:t>ConnectivityManager</a:t>
            </a:r>
            <a:r>
              <a:rPr lang="en-US" dirty="0"/>
              <a:t>: info about network</a:t>
            </a:r>
          </a:p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 err="1"/>
              <a:t>LocationManager</a:t>
            </a:r>
            <a:r>
              <a:rPr lang="en-US" dirty="0"/>
              <a:t>: accessing location services</a:t>
            </a:r>
          </a:p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 err="1"/>
              <a:t>NotificationManager</a:t>
            </a:r>
            <a:r>
              <a:rPr lang="en-US" dirty="0"/>
              <a:t>: alerting the user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046124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96" y="273514"/>
            <a:ext cx="8230608" cy="1144440"/>
          </a:xfrm>
          <a:ln/>
        </p:spPr>
        <p:txBody>
          <a:bodyPr tIns="35272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ConnectivityManager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97" y="1605095"/>
            <a:ext cx="7772903" cy="5238510"/>
          </a:xfrm>
          <a:ln/>
        </p:spPr>
        <p:txBody>
          <a:bodyPr/>
          <a:lstStyle/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/>
              <a:t>Provides information about the networking capabilities of the device</a:t>
            </a:r>
          </a:p>
          <a:p>
            <a:pPr marL="384529" indent="-289477">
              <a:buClrTx/>
              <a:buSzPct val="45000"/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endParaRPr lang="en-US" dirty="0"/>
          </a:p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/>
              <a:t>Some applications may behave differently depending on whether the device has network connectivity, and what kind</a:t>
            </a:r>
          </a:p>
          <a:p>
            <a:pPr marL="384529" indent="-289477">
              <a:buClrTx/>
              <a:buSzPct val="45000"/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endParaRPr lang="en-US" dirty="0"/>
          </a:p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/>
              <a:t>There are no special APIs for doing networking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264600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this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Developing 2D graphics applications</a:t>
            </a:r>
          </a:p>
          <a:p>
            <a:pPr lvl="1"/>
            <a:r>
              <a:rPr lang="en-IN" sz="2800" dirty="0"/>
              <a:t>Handling Touch Events</a:t>
            </a:r>
          </a:p>
          <a:p>
            <a:pPr lvl="1"/>
            <a:r>
              <a:rPr lang="en-IN" sz="2800" dirty="0"/>
              <a:t>Drawing Shapes</a:t>
            </a:r>
          </a:p>
          <a:p>
            <a:pPr lvl="1"/>
            <a:r>
              <a:rPr lang="en-IN" sz="2800" dirty="0"/>
              <a:t>Filling Shapes</a:t>
            </a:r>
          </a:p>
          <a:p>
            <a:r>
              <a:rPr lang="en-IN" sz="2800" dirty="0"/>
              <a:t>Android System Services</a:t>
            </a:r>
          </a:p>
          <a:p>
            <a:pPr lvl="1"/>
            <a:r>
              <a:rPr lang="en-IN" sz="2800" dirty="0"/>
              <a:t>Connectivity Manager</a:t>
            </a:r>
          </a:p>
          <a:p>
            <a:pPr lvl="1"/>
            <a:r>
              <a:rPr lang="en-IN" sz="2800" dirty="0"/>
              <a:t>Location Manager</a:t>
            </a:r>
          </a:p>
          <a:p>
            <a:pPr lvl="1"/>
            <a:r>
              <a:rPr lang="en-IN" sz="2800" dirty="0"/>
              <a:t>Notification Manager</a:t>
            </a:r>
          </a:p>
          <a:p>
            <a:pPr marL="411480" lvl="1" indent="0">
              <a:buNone/>
            </a:pPr>
            <a:endParaRPr lang="en-IN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922138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32543" y="162670"/>
            <a:ext cx="9011457" cy="6521146"/>
          </a:xfrm>
          <a:prstGeom prst="rect">
            <a:avLst/>
          </a:prstGeom>
          <a:solidFill>
            <a:srgbClr val="E6E6E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>
              <a:buClrTx/>
              <a:buFontTx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 a class that extends Activity...</a:t>
            </a:r>
          </a:p>
          <a:p>
            <a:pPr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1  ConnectivityManager manager = (ConnectivityManager)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getSystemService(Context.</a:t>
            </a:r>
            <a:r>
              <a:rPr lang="en-US" sz="2000" i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CONNECTIVITY_SERVICE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3  NetworkInfo info = manager.getActiveNetworkInfo();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4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5  </a:t>
            </a:r>
            <a:r>
              <a:rPr lang="en-US" sz="20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(info.isConnected())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6  {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    // see what type of network it is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20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type = info.getType();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    // check if it's wifi connectivity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(type == ConnectivityManager.</a:t>
            </a:r>
            <a:r>
              <a:rPr lang="en-US" sz="2000" i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TYPE_WIFI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) ...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    // check if it's 3G connectivity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12			</a:t>
            </a:r>
            <a:r>
              <a:rPr lang="en-US" sz="20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(type == 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      ConnectivityManager.</a:t>
            </a:r>
            <a:r>
              <a:rPr lang="en-US" sz="2000" i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TYPE_MOBILE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) ...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13  }</a:t>
            </a:r>
          </a:p>
          <a:p>
            <a:pPr>
              <a:buClrTx/>
              <a:buFontTx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934056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96" y="273514"/>
            <a:ext cx="8230608" cy="1144440"/>
          </a:xfrm>
          <a:ln/>
        </p:spPr>
        <p:txBody>
          <a:bodyPr tIns="35272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LocationManager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97" y="1605095"/>
            <a:ext cx="7620503" cy="5238510"/>
          </a:xfrm>
          <a:ln/>
        </p:spPr>
        <p:txBody>
          <a:bodyPr/>
          <a:lstStyle/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/>
              <a:t>Provides information about the geophysical location of the device</a:t>
            </a:r>
          </a:p>
          <a:p>
            <a:pPr marL="384529" indent="-289477">
              <a:buClrTx/>
              <a:buSzPct val="45000"/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endParaRPr lang="en-US" dirty="0"/>
          </a:p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/>
              <a:t>Can quickly get the last known location, or register to be notified when the location changes</a:t>
            </a:r>
          </a:p>
          <a:p>
            <a:pPr marL="384529" indent="-289477">
              <a:buClrTx/>
              <a:buSzPct val="45000"/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endParaRPr lang="en-US" dirty="0"/>
          </a:p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/>
              <a:t>GPS is more accurate but slower (and tends to use more battery)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771712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132543" y="162670"/>
            <a:ext cx="9011457" cy="6521146"/>
          </a:xfrm>
          <a:prstGeom prst="rect">
            <a:avLst/>
          </a:prstGeom>
          <a:solidFill>
            <a:srgbClr val="E6E6E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>
              <a:buClrTx/>
              <a:buFontTx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 a method in the class that extends Activity...</a:t>
            </a:r>
          </a:p>
          <a:p>
            <a:pPr>
              <a:buClrTx/>
              <a:buFontTx/>
              <a:buNone/>
            </a:pP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1  LocationManager locationManager = (LocationManager)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      getSystemService(Context.</a:t>
            </a:r>
            <a:r>
              <a:rPr lang="en-US" sz="2000" i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LOCATION_SERVICE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2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3  String provider = LocationManager.</a:t>
            </a:r>
            <a:r>
              <a:rPr lang="en-US" sz="2000" i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GPS_PROVIDER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// Or use LocationManager.NETWORK_PROVIDER</a:t>
            </a:r>
          </a:p>
          <a:p>
            <a:pPr>
              <a:buClrTx/>
              <a:buFontTx/>
              <a:buNone/>
            </a:pP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5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now get the “current” location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7  Location lastKnownLocation =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locationManager.getLastKnownLocation(provider);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8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20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(lastKnownLocation != </a:t>
            </a:r>
            <a:r>
              <a:rPr lang="en-US" sz="2000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10  {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    // do whatever you want with the Location object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12      </a:t>
            </a: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you can get: latitude, longitude, altitude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    //              speed, bearing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    //              time, accuracy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00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16  }</a:t>
            </a:r>
          </a:p>
          <a:p>
            <a:pPr>
              <a:buClrTx/>
              <a:buFontTx/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889464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32543" y="162670"/>
            <a:ext cx="9011457" cy="6521146"/>
          </a:xfrm>
          <a:prstGeom prst="rect">
            <a:avLst/>
          </a:prstGeom>
          <a:solidFill>
            <a:srgbClr val="E6E6E6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8" tIns="40824" rIns="81648" bIns="40824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In a method in the class that extends Activity</a:t>
            </a:r>
          </a:p>
          <a:p>
            <a:pPr>
              <a:buClrTx/>
              <a:buFontTx/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1  LocationManager locationManager = (LocationManager) 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					getSystemService(Context.</a:t>
            </a:r>
            <a:r>
              <a:rPr lang="en-US" i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LOCATION_SERVICE</a:t>
            </a:r>
            <a:r>
              <a:rPr lang="en-US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2 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3  </a:t>
            </a:r>
            <a:r>
              <a:rPr lang="en-US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Define a listener that responds to location updates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4  LocationListener locationListener = 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>
                <a:latin typeface="Courier New" pitchFamily="49" charset="0"/>
                <a:cs typeface="Courier New" pitchFamily="49" charset="0"/>
              </a:rPr>
              <a:t> LocationListener() {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5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6    </a:t>
            </a:r>
            <a:r>
              <a:rPr lang="en-US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Called when a new location is found by the location provider.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7    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>
                <a:latin typeface="Courier New" pitchFamily="49" charset="0"/>
                <a:cs typeface="Courier New" pitchFamily="49" charset="0"/>
              </a:rPr>
              <a:t> onLocationChanged(Location location) {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8       </a:t>
            </a:r>
            <a:r>
              <a:rPr lang="en-US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do whatever with the Location object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9    }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11    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>
                <a:latin typeface="Courier New" pitchFamily="49" charset="0"/>
                <a:cs typeface="Courier New" pitchFamily="49" charset="0"/>
              </a:rPr>
              <a:t> onStatusChanged(String provider, 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>
                <a:latin typeface="Courier New" pitchFamily="49" charset="0"/>
                <a:cs typeface="Courier New" pitchFamily="49" charset="0"/>
              </a:rPr>
              <a:t> status, 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12															Bundle extras) {}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13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14    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>
                <a:latin typeface="Courier New" pitchFamily="49" charset="0"/>
                <a:cs typeface="Courier New" pitchFamily="49" charset="0"/>
              </a:rPr>
              <a:t> onProviderEnabled(String provider) {}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15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16    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>
                <a:latin typeface="Courier New" pitchFamily="49" charset="0"/>
                <a:cs typeface="Courier New" pitchFamily="49" charset="0"/>
              </a:rPr>
              <a:t> onProviderDisabled(String provider) {}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17  };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18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19  </a:t>
            </a:r>
            <a:r>
              <a:rPr lang="en-US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Register listener with Location Manager to receive updates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20  locationManager.requestLocationUpdates(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LocationManager.</a:t>
            </a:r>
            <a:r>
              <a:rPr lang="en-US" i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GPS_PROVIDER</a:t>
            </a:r>
            <a:r>
              <a:rPr lang="en-US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		0, </a:t>
            </a:r>
            <a:r>
              <a:rPr lang="en-US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time interval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		0, </a:t>
            </a:r>
            <a:r>
              <a:rPr lang="en-US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// distance interval</a:t>
            </a:r>
          </a:p>
          <a:p>
            <a:pPr>
              <a:buClrTx/>
              <a:buFontTx/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				locationListener);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854654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96" y="273514"/>
            <a:ext cx="8229167" cy="1145879"/>
          </a:xfrm>
          <a:ln/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Configuration and Control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97" y="1605095"/>
            <a:ext cx="7468103" cy="4527374"/>
          </a:xfrm>
          <a:ln/>
        </p:spPr>
        <p:txBody>
          <a:bodyPr/>
          <a:lstStyle/>
          <a:p>
            <a:pPr indent="-306759">
              <a:buClrTx/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  <a:tab pos="8537387" algn="l"/>
              </a:tabLst>
            </a:pPr>
            <a:r>
              <a:rPr lang="en-US" dirty="0"/>
              <a:t>Be sure to add the following line to the manifest</a:t>
            </a:r>
          </a:p>
          <a:p>
            <a:pPr indent="-306759">
              <a:buClrTx/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  <a:tab pos="8537387" algn="l"/>
              </a:tabLst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  <a:p>
            <a:pPr indent="-306759">
              <a:buClrTx/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  <a:tab pos="8537387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&lt;uses-permission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android.permission.ACCESS_FINE_LOCATION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indent="-306759">
              <a:buClrTx/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  <a:tab pos="8537387" algn="l"/>
              </a:tabLst>
            </a:pPr>
            <a:endParaRPr lang="en-US" dirty="0"/>
          </a:p>
          <a:p>
            <a:pPr indent="-306759">
              <a:buClrTx/>
              <a:buNone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  <a:tab pos="8537387" algn="l"/>
              </a:tabLst>
            </a:pPr>
            <a:r>
              <a:rPr lang="en-US" dirty="0"/>
              <a:t>Control GPS coordinates through Eclipse</a:t>
            </a:r>
          </a:p>
          <a:p>
            <a:pPr marL="1343688" lvl="1" indent="-514145">
              <a:buFont typeface="Times New Roman" pitchFamily="16" charset="0"/>
              <a:buChar char="–"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  <a:tab pos="8537387" algn="l"/>
              </a:tabLst>
            </a:pPr>
            <a:r>
              <a:rPr lang="en-US" dirty="0"/>
              <a:t>Window → Show View → Other → Android → Emulator Control</a:t>
            </a:r>
          </a:p>
          <a:p>
            <a:pPr marL="1343688" lvl="1" indent="-514145">
              <a:buFont typeface="Times New Roman" pitchFamily="16" charset="0"/>
              <a:buChar char="–"/>
              <a:tabLst>
                <a:tab pos="311079" algn="l"/>
                <a:tab pos="413332" algn="l"/>
                <a:tab pos="828104" algn="l"/>
                <a:tab pos="1242876" algn="l"/>
                <a:tab pos="1657648" algn="l"/>
                <a:tab pos="2072419" algn="l"/>
                <a:tab pos="2487191" algn="l"/>
                <a:tab pos="2901963" algn="l"/>
                <a:tab pos="3316735" algn="l"/>
                <a:tab pos="3731507" algn="l"/>
                <a:tab pos="4146279" algn="l"/>
                <a:tab pos="4561051" algn="l"/>
                <a:tab pos="4975822" algn="l"/>
                <a:tab pos="5390594" algn="l"/>
                <a:tab pos="5805366" algn="l"/>
                <a:tab pos="6220138" algn="l"/>
                <a:tab pos="6634910" algn="l"/>
                <a:tab pos="7049682" algn="l"/>
                <a:tab pos="7464453" algn="l"/>
                <a:tab pos="7879225" algn="l"/>
                <a:tab pos="8293997" algn="l"/>
                <a:tab pos="8537387" algn="l"/>
              </a:tabLst>
            </a:pPr>
            <a:r>
              <a:rPr lang="en-US" dirty="0"/>
              <a:t>enter coordinates manually, or use GPX or KML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1542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96" y="273514"/>
            <a:ext cx="8230608" cy="1144440"/>
          </a:xfrm>
          <a:ln/>
        </p:spPr>
        <p:txBody>
          <a:bodyPr tIns="35272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NotificationManager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97" y="1605095"/>
            <a:ext cx="7544303" cy="5238510"/>
          </a:xfrm>
          <a:ln/>
        </p:spPr>
        <p:txBody>
          <a:bodyPr/>
          <a:lstStyle/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/>
              <a:t>Allows an application to put a message in the status bar at the top of the display</a:t>
            </a:r>
          </a:p>
          <a:p>
            <a:pPr marL="384529" indent="-289477">
              <a:buClrTx/>
              <a:buSzPct val="45000"/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endParaRPr lang="en-US" dirty="0"/>
          </a:p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/>
              <a:t>Specify the icon and “alert text” to appear</a:t>
            </a:r>
          </a:p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/>
              <a:t>Also specify the “title” and the “message” that are shown when the user pulls down the status bar</a:t>
            </a:r>
          </a:p>
          <a:p>
            <a:pPr marL="384529" indent="-289477">
              <a:buClrTx/>
              <a:buSzPct val="45000"/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endParaRPr lang="en-US" dirty="0"/>
          </a:p>
          <a:p>
            <a:pPr marL="384529" indent="-289477">
              <a:buSzPct val="45000"/>
              <a:buFont typeface="Wingdings" charset="2"/>
              <a:buChar char=""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r>
              <a:rPr lang="en-US" dirty="0"/>
              <a:t>Can add sound, vibration, flashing lights, etc.</a:t>
            </a:r>
          </a:p>
          <a:p>
            <a:pPr marL="384529" indent="-289477">
              <a:buClrTx/>
              <a:buSzPct val="45000"/>
              <a:buNone/>
              <a:tabLst>
                <a:tab pos="384529" algn="l"/>
                <a:tab pos="486781" algn="l"/>
                <a:tab pos="901553" algn="l"/>
                <a:tab pos="1316325" algn="l"/>
                <a:tab pos="1731096" algn="l"/>
                <a:tab pos="2145868" algn="l"/>
                <a:tab pos="2560640" algn="l"/>
                <a:tab pos="2975412" algn="l"/>
                <a:tab pos="3390184" algn="l"/>
                <a:tab pos="3804956" algn="l"/>
                <a:tab pos="4219727" algn="l"/>
                <a:tab pos="4634499" algn="l"/>
                <a:tab pos="5049271" algn="l"/>
                <a:tab pos="5464043" algn="l"/>
                <a:tab pos="5878815" algn="l"/>
                <a:tab pos="6293587" algn="l"/>
                <a:tab pos="6708358" algn="l"/>
                <a:tab pos="7123130" algn="l"/>
                <a:tab pos="7537902" algn="l"/>
                <a:tab pos="7952674" algn="l"/>
                <a:tab pos="8367446" algn="l"/>
                <a:tab pos="8537387" algn="l"/>
              </a:tabLst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197848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006" y="1301351"/>
            <a:ext cx="2894327" cy="4276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2902972" y="1178989"/>
            <a:ext cx="1244748" cy="512479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54" tIns="41477" rIns="82954" bIns="41477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43499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12373" y="414589"/>
            <a:ext cx="9008576" cy="6426136"/>
          </a:xfrm>
          <a:prstGeom prst="rect">
            <a:avLst/>
          </a:prstGeom>
          <a:solidFill>
            <a:srgbClr val="E6E6E6"/>
          </a:solidFill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813" tIns="48989" rIns="89813" bIns="48989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 a class that extends Activity...</a:t>
            </a:r>
          </a:p>
          <a:p>
            <a:pPr>
              <a:buClrTx/>
              <a:buFontTx/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1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NOTIFICATION_ID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2    </a:t>
            </a:r>
            <a:r>
              <a:rPr lang="en-US" sz="14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call this method to show the notification/alert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3   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showNotification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4  		String ns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Context.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NOTIFICATION_SERVICE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5  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NotificationManager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mNotificationManager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NotificationManager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(ns);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6  	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icon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R.drawable.</a:t>
            </a:r>
            <a:r>
              <a:rPr lang="en-US" sz="1400" i="1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icon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7  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tickerText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"Alert!"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text at top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8  		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when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currentTimeMillis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9  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10  		Notification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Notification(icon,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													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tickerText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when);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11  		Context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12  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contentTitle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"Important message"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title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13  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CharSequence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contentText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"Hello World!"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4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// message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14  		Intent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notificationIntent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Intent(</a:t>
            </a: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															</a:t>
            </a:r>
            <a:r>
              <a:rPr lang="en-US" sz="1400" b="1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.getClass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15  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PendingIntent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contentIntent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PendingIntent.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getActivity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Tx/>
              <a:buFontTx/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											this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notificationIntent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0);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16  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17  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notification.setLatestEventInfo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(context,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contentTitle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									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contentText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contentIntent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18 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19    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mNotificationManager.notify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NOTIFICATION_ID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notification);</a:t>
            </a:r>
          </a:p>
          <a:p>
            <a:pPr>
              <a:buClrTx/>
              <a:buFontTx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20   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975636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96" y="273514"/>
            <a:ext cx="8230608" cy="1144440"/>
          </a:xfrm>
        </p:spPr>
        <p:txBody>
          <a:bodyPr tIns="35272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Android Graphics Programming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97" y="1605095"/>
            <a:ext cx="7696703" cy="5028336"/>
          </a:xfrm>
        </p:spPr>
        <p:txBody>
          <a:bodyPr tIns="40171"/>
          <a:lstStyle/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dirty="0"/>
              <a:t>There are many ways to do graphics programming in Android</a:t>
            </a:r>
          </a:p>
          <a:p>
            <a:pPr marL="1340808" lvl="1" indent="-511264">
              <a:buFont typeface="Times New Roman" pitchFamily="16" charset="0"/>
              <a:buChar char="–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dirty="0"/>
              <a:t>2D vs. 3D</a:t>
            </a:r>
          </a:p>
          <a:p>
            <a:pPr marL="1340808" lvl="1" indent="-511264">
              <a:buFont typeface="Times New Roman" pitchFamily="16" charset="0"/>
              <a:buChar char="–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dirty="0"/>
              <a:t>static vs. dynamic</a:t>
            </a:r>
          </a:p>
          <a:p>
            <a:pPr marL="374447" indent="-279395">
              <a:lnSpc>
                <a:spcPct val="89000"/>
              </a:lnSpc>
              <a:buClrTx/>
              <a:buSzPct val="45000"/>
              <a:buNone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endParaRPr lang="en-US" dirty="0"/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dirty="0"/>
              <a:t>Many of them require a lot of knowledge of the underlying graphics libraries</a:t>
            </a:r>
          </a:p>
          <a:p>
            <a:pPr marL="374447" indent="-279395">
              <a:lnSpc>
                <a:spcPct val="89000"/>
              </a:lnSpc>
              <a:buClrTx/>
              <a:buSzPct val="45000"/>
              <a:buNone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endParaRPr lang="en-US" dirty="0"/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dirty="0"/>
              <a:t>We will look at the very simplest form of 2D graphics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36912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96" y="273514"/>
            <a:ext cx="8230608" cy="1144440"/>
          </a:xfrm>
        </p:spPr>
        <p:txBody>
          <a:bodyPr tIns="35272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Drawing on a Canvas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8730" y="1605095"/>
            <a:ext cx="7566070" cy="5028336"/>
          </a:xfrm>
        </p:spPr>
        <p:txBody>
          <a:bodyPr tIns="40171">
            <a:normAutofit/>
          </a:bodyPr>
          <a:lstStyle/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sz="2800" dirty="0"/>
              <a:t>Visible elements in an Android UI are called </a:t>
            </a:r>
            <a:r>
              <a:rPr lang="en-US" sz="2800" b="1" dirty="0"/>
              <a:t>Views</a:t>
            </a:r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sz="2800" dirty="0"/>
              <a:t>Each View has an associated </a:t>
            </a:r>
            <a:r>
              <a:rPr lang="en-US" sz="2800" b="1" dirty="0"/>
              <a:t>Canvas</a:t>
            </a:r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sz="2800" dirty="0"/>
              <a:t>When the View is shown, its </a:t>
            </a:r>
            <a:r>
              <a:rPr lang="en-US" sz="2800" b="1" i="1" dirty="0" err="1"/>
              <a:t>onDraw</a:t>
            </a:r>
            <a:r>
              <a:rPr lang="en-US" sz="2800" dirty="0"/>
              <a:t> method is automatically called by Android </a:t>
            </a:r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sz="2800" dirty="0"/>
              <a:t>It uses the Canvas to render the different things it wants to display</a:t>
            </a:r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sz="2800" dirty="0"/>
              <a:t>We can create our own View with our own </a:t>
            </a:r>
            <a:r>
              <a:rPr lang="en-US" sz="2800" i="1" dirty="0" err="1"/>
              <a:t>onDraw</a:t>
            </a:r>
            <a:r>
              <a:rPr lang="en-US" sz="2800" dirty="0"/>
              <a:t> method to display basic objects using the Canvas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509206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96" y="273514"/>
            <a:ext cx="8230608" cy="1144440"/>
          </a:xfrm>
        </p:spPr>
        <p:txBody>
          <a:bodyPr tIns="35272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Canvas and Paint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97" y="1605095"/>
            <a:ext cx="7315703" cy="4525935"/>
          </a:xfrm>
        </p:spPr>
        <p:txBody>
          <a:bodyPr tIns="40171"/>
          <a:lstStyle/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b="1" dirty="0"/>
              <a:t>Canvas</a:t>
            </a:r>
            <a:r>
              <a:rPr lang="en-US" dirty="0"/>
              <a:t> has methods for drawing Arcs, Bitmaps, Circles, Lines, Ovals, Paths, Rectangles, etc.</a:t>
            </a:r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dirty="0"/>
              <a:t>Also methods to rotate, scale, translate</a:t>
            </a:r>
          </a:p>
          <a:p>
            <a:pPr marL="374447" indent="-279395">
              <a:lnSpc>
                <a:spcPct val="89000"/>
              </a:lnSpc>
              <a:buClrTx/>
              <a:buSzPct val="45000"/>
              <a:buNone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endParaRPr lang="en-US" dirty="0"/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b="1" dirty="0"/>
              <a:t>Paint</a:t>
            </a:r>
            <a:r>
              <a:rPr lang="en-US" dirty="0"/>
              <a:t> has methods for setting the color, shade, stroke,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538531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96" y="273514"/>
            <a:ext cx="8230608" cy="1144440"/>
          </a:xfrm>
        </p:spPr>
        <p:txBody>
          <a:bodyPr tIns="35272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Let's Create a New Project!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97" y="1605095"/>
            <a:ext cx="7468103" cy="4525935"/>
          </a:xfrm>
        </p:spPr>
        <p:txBody>
          <a:bodyPr tIns="40171"/>
          <a:lstStyle/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dirty="0"/>
              <a:t>In Eclipse, go to File → New → Project</a:t>
            </a:r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dirty="0"/>
              <a:t>Then select “Android Project”</a:t>
            </a:r>
          </a:p>
          <a:p>
            <a:pPr marL="374447" indent="-279395">
              <a:lnSpc>
                <a:spcPct val="89000"/>
              </a:lnSpc>
              <a:buSzPct val="45000"/>
              <a:buNone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endParaRPr lang="en-US" dirty="0"/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dirty="0"/>
              <a:t>Name the project “</a:t>
            </a:r>
            <a:r>
              <a:rPr lang="en-US" dirty="0" err="1"/>
              <a:t>FunWithDrawing</a:t>
            </a:r>
            <a:r>
              <a:rPr lang="en-US" dirty="0"/>
              <a:t>”</a:t>
            </a:r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dirty="0"/>
              <a:t>Specify the package as “edu.upenn.cs4hs”</a:t>
            </a:r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dirty="0"/>
              <a:t>Name the Activity class “</a:t>
            </a:r>
            <a:r>
              <a:rPr lang="en-US" dirty="0" err="1"/>
              <a:t>FunWithDrawingActivity</a:t>
            </a:r>
            <a:r>
              <a:rPr lang="en-US" dirty="0"/>
              <a:t>”</a:t>
            </a:r>
          </a:p>
          <a:p>
            <a:pPr marL="374447" indent="-279395">
              <a:lnSpc>
                <a:spcPct val="89000"/>
              </a:lnSpc>
              <a:buSzPct val="45000"/>
              <a:buNone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endParaRPr lang="en-US" dirty="0"/>
          </a:p>
          <a:p>
            <a:pPr marL="374447" indent="-279395">
              <a:lnSpc>
                <a:spcPct val="89000"/>
              </a:lnSpc>
              <a:buSzPct val="45000"/>
              <a:buFont typeface="Wingdings" charset="2"/>
              <a:buChar char=""/>
              <a:tabLst>
                <a:tab pos="374447" algn="l"/>
                <a:tab pos="476700" algn="l"/>
                <a:tab pos="891472" algn="l"/>
                <a:tab pos="1306244" algn="l"/>
                <a:tab pos="1721016" algn="l"/>
                <a:tab pos="2135787" algn="l"/>
                <a:tab pos="2550559" algn="l"/>
                <a:tab pos="2965331" algn="l"/>
                <a:tab pos="3380103" algn="l"/>
                <a:tab pos="3794875" algn="l"/>
                <a:tab pos="4209647" algn="l"/>
                <a:tab pos="4624418" algn="l"/>
                <a:tab pos="5039190" algn="l"/>
                <a:tab pos="5453962" algn="l"/>
                <a:tab pos="5868734" algn="l"/>
                <a:tab pos="6283506" algn="l"/>
                <a:tab pos="6698278" algn="l"/>
                <a:tab pos="7113049" algn="l"/>
                <a:tab pos="7527821" algn="l"/>
                <a:tab pos="7942593" algn="l"/>
                <a:tab pos="8357365" algn="l"/>
                <a:tab pos="8537387" algn="l"/>
              </a:tabLst>
            </a:pPr>
            <a:r>
              <a:rPr lang="en-US" dirty="0"/>
              <a:t>Next, create your own custom View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879614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696" y="273514"/>
            <a:ext cx="8230608" cy="1144440"/>
          </a:xfrm>
        </p:spPr>
        <p:txBody>
          <a:bodyPr tIns="35272"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Creating Your Own View Class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697" y="1605095"/>
            <a:ext cx="7010903" cy="4525935"/>
          </a:xfrm>
        </p:spPr>
        <p:txBody>
          <a:bodyPr tIns="40171"/>
          <a:lstStyle/>
          <a:p>
            <a:pPr marL="377327" indent="-279395">
              <a:lnSpc>
                <a:spcPct val="89000"/>
              </a:lnSpc>
              <a:buFont typeface="Times New Roman" pitchFamily="16" charset="0"/>
              <a:buAutoNum type="arabicPeriod"/>
              <a:tabLst>
                <a:tab pos="377327" algn="l"/>
                <a:tab pos="479580" algn="l"/>
                <a:tab pos="894352" algn="l"/>
                <a:tab pos="1309124" algn="l"/>
                <a:tab pos="1723896" algn="l"/>
                <a:tab pos="2138668" algn="l"/>
                <a:tab pos="2553440" algn="l"/>
                <a:tab pos="2968211" algn="l"/>
                <a:tab pos="3382983" algn="l"/>
                <a:tab pos="3797755" algn="l"/>
                <a:tab pos="4212527" algn="l"/>
                <a:tab pos="4627299" algn="l"/>
                <a:tab pos="5042071" algn="l"/>
                <a:tab pos="5456842" algn="l"/>
                <a:tab pos="5871614" algn="l"/>
                <a:tab pos="6286386" algn="l"/>
                <a:tab pos="6701158" algn="l"/>
                <a:tab pos="7115930" algn="l"/>
                <a:tab pos="7530702" algn="l"/>
                <a:tab pos="7945474" algn="l"/>
                <a:tab pos="8360245" algn="l"/>
                <a:tab pos="8537387" algn="l"/>
              </a:tabLst>
            </a:pPr>
            <a:r>
              <a:rPr lang="en-US" dirty="0"/>
              <a:t> Create a new Java class that extends View</a:t>
            </a:r>
          </a:p>
          <a:p>
            <a:pPr marL="377327" indent="-279395">
              <a:lnSpc>
                <a:spcPct val="89000"/>
              </a:lnSpc>
              <a:buFont typeface="Times New Roman" pitchFamily="16" charset="0"/>
              <a:buAutoNum type="arabicPeriod"/>
              <a:tabLst>
                <a:tab pos="377327" algn="l"/>
                <a:tab pos="479580" algn="l"/>
                <a:tab pos="894352" algn="l"/>
                <a:tab pos="1309124" algn="l"/>
                <a:tab pos="1723896" algn="l"/>
                <a:tab pos="2138668" algn="l"/>
                <a:tab pos="2553440" algn="l"/>
                <a:tab pos="2968211" algn="l"/>
                <a:tab pos="3382983" algn="l"/>
                <a:tab pos="3797755" algn="l"/>
                <a:tab pos="4212527" algn="l"/>
                <a:tab pos="4627299" algn="l"/>
                <a:tab pos="5042071" algn="l"/>
                <a:tab pos="5456842" algn="l"/>
                <a:tab pos="5871614" algn="l"/>
                <a:tab pos="6286386" algn="l"/>
                <a:tab pos="6701158" algn="l"/>
                <a:tab pos="7115930" algn="l"/>
                <a:tab pos="7530702" algn="l"/>
                <a:tab pos="7945474" algn="l"/>
                <a:tab pos="8360245" algn="l"/>
                <a:tab pos="8537387" algn="l"/>
              </a:tabLst>
            </a:pPr>
            <a:endParaRPr lang="en-US" dirty="0"/>
          </a:p>
          <a:p>
            <a:pPr marL="377327" indent="-279395">
              <a:lnSpc>
                <a:spcPct val="89000"/>
              </a:lnSpc>
              <a:buFont typeface="Times New Roman" pitchFamily="16" charset="0"/>
              <a:buAutoNum type="arabicPeriod"/>
              <a:tabLst>
                <a:tab pos="377327" algn="l"/>
                <a:tab pos="479580" algn="l"/>
                <a:tab pos="894352" algn="l"/>
                <a:tab pos="1309124" algn="l"/>
                <a:tab pos="1723896" algn="l"/>
                <a:tab pos="2138668" algn="l"/>
                <a:tab pos="2553440" algn="l"/>
                <a:tab pos="2968211" algn="l"/>
                <a:tab pos="3382983" algn="l"/>
                <a:tab pos="3797755" algn="l"/>
                <a:tab pos="4212527" algn="l"/>
                <a:tab pos="4627299" algn="l"/>
                <a:tab pos="5042071" algn="l"/>
                <a:tab pos="5456842" algn="l"/>
                <a:tab pos="5871614" algn="l"/>
                <a:tab pos="6286386" algn="l"/>
                <a:tab pos="6701158" algn="l"/>
                <a:tab pos="7115930" algn="l"/>
                <a:tab pos="7530702" algn="l"/>
                <a:tab pos="7945474" algn="l"/>
                <a:tab pos="8360245" algn="l"/>
                <a:tab pos="8537387" algn="l"/>
              </a:tabLst>
            </a:pPr>
            <a:r>
              <a:rPr lang="en-US" dirty="0"/>
              <a:t> Implement the necessary constructors</a:t>
            </a:r>
          </a:p>
          <a:p>
            <a:pPr marL="377327" indent="-279395">
              <a:lnSpc>
                <a:spcPct val="89000"/>
              </a:lnSpc>
              <a:buFont typeface="Times New Roman" pitchFamily="16" charset="0"/>
              <a:buAutoNum type="arabicPeriod"/>
              <a:tabLst>
                <a:tab pos="377327" algn="l"/>
                <a:tab pos="479580" algn="l"/>
                <a:tab pos="894352" algn="l"/>
                <a:tab pos="1309124" algn="l"/>
                <a:tab pos="1723896" algn="l"/>
                <a:tab pos="2138668" algn="l"/>
                <a:tab pos="2553440" algn="l"/>
                <a:tab pos="2968211" algn="l"/>
                <a:tab pos="3382983" algn="l"/>
                <a:tab pos="3797755" algn="l"/>
                <a:tab pos="4212527" algn="l"/>
                <a:tab pos="4627299" algn="l"/>
                <a:tab pos="5042071" algn="l"/>
                <a:tab pos="5456842" algn="l"/>
                <a:tab pos="5871614" algn="l"/>
                <a:tab pos="6286386" algn="l"/>
                <a:tab pos="6701158" algn="l"/>
                <a:tab pos="7115930" algn="l"/>
                <a:tab pos="7530702" algn="l"/>
                <a:tab pos="7945474" algn="l"/>
                <a:tab pos="8360245" algn="l"/>
                <a:tab pos="8537387" algn="l"/>
              </a:tabLst>
            </a:pPr>
            <a:endParaRPr lang="en-US" dirty="0"/>
          </a:p>
          <a:p>
            <a:pPr marL="377327" indent="-279395">
              <a:lnSpc>
                <a:spcPct val="89000"/>
              </a:lnSpc>
              <a:buFont typeface="Times New Roman" pitchFamily="16" charset="0"/>
              <a:buAutoNum type="arabicPeriod"/>
              <a:tabLst>
                <a:tab pos="377327" algn="l"/>
                <a:tab pos="479580" algn="l"/>
                <a:tab pos="894352" algn="l"/>
                <a:tab pos="1309124" algn="l"/>
                <a:tab pos="1723896" algn="l"/>
                <a:tab pos="2138668" algn="l"/>
                <a:tab pos="2553440" algn="l"/>
                <a:tab pos="2968211" algn="l"/>
                <a:tab pos="3382983" algn="l"/>
                <a:tab pos="3797755" algn="l"/>
                <a:tab pos="4212527" algn="l"/>
                <a:tab pos="4627299" algn="l"/>
                <a:tab pos="5042071" algn="l"/>
                <a:tab pos="5456842" algn="l"/>
                <a:tab pos="5871614" algn="l"/>
                <a:tab pos="6286386" algn="l"/>
                <a:tab pos="6701158" algn="l"/>
                <a:tab pos="7115930" algn="l"/>
                <a:tab pos="7530702" algn="l"/>
                <a:tab pos="7945474" algn="l"/>
                <a:tab pos="8360245" algn="l"/>
                <a:tab pos="8537387" algn="l"/>
              </a:tabLst>
            </a:pPr>
            <a:r>
              <a:rPr lang="en-US" dirty="0"/>
              <a:t> Implement the </a:t>
            </a:r>
            <a:r>
              <a:rPr lang="en-US" i="1" dirty="0" err="1"/>
              <a:t>onDraw</a:t>
            </a:r>
            <a:r>
              <a:rPr lang="en-US" dirty="0"/>
              <a:t> method and use the                          Canvas parameter to draw using a Paint object</a:t>
            </a:r>
          </a:p>
          <a:p>
            <a:pPr marL="377327" indent="-279395">
              <a:lnSpc>
                <a:spcPct val="89000"/>
              </a:lnSpc>
              <a:buFont typeface="Times New Roman" pitchFamily="16" charset="0"/>
              <a:buAutoNum type="arabicPeriod"/>
              <a:tabLst>
                <a:tab pos="377327" algn="l"/>
                <a:tab pos="479580" algn="l"/>
                <a:tab pos="894352" algn="l"/>
                <a:tab pos="1309124" algn="l"/>
                <a:tab pos="1723896" algn="l"/>
                <a:tab pos="2138668" algn="l"/>
                <a:tab pos="2553440" algn="l"/>
                <a:tab pos="2968211" algn="l"/>
                <a:tab pos="3382983" algn="l"/>
                <a:tab pos="3797755" algn="l"/>
                <a:tab pos="4212527" algn="l"/>
                <a:tab pos="4627299" algn="l"/>
                <a:tab pos="5042071" algn="l"/>
                <a:tab pos="5456842" algn="l"/>
                <a:tab pos="5871614" algn="l"/>
                <a:tab pos="6286386" algn="l"/>
                <a:tab pos="6701158" algn="l"/>
                <a:tab pos="7115930" algn="l"/>
                <a:tab pos="7530702" algn="l"/>
                <a:tab pos="7945474" algn="l"/>
                <a:tab pos="8360245" algn="l"/>
                <a:tab pos="8537387" algn="l"/>
              </a:tabLst>
            </a:pPr>
            <a:endParaRPr lang="en-US" dirty="0"/>
          </a:p>
          <a:p>
            <a:pPr marL="377327" indent="-279395">
              <a:lnSpc>
                <a:spcPct val="89000"/>
              </a:lnSpc>
              <a:buFont typeface="Times New Roman" pitchFamily="16" charset="0"/>
              <a:buAutoNum type="arabicPeriod"/>
              <a:tabLst>
                <a:tab pos="377327" algn="l"/>
                <a:tab pos="479580" algn="l"/>
                <a:tab pos="894352" algn="l"/>
                <a:tab pos="1309124" algn="l"/>
                <a:tab pos="1723896" algn="l"/>
                <a:tab pos="2138668" algn="l"/>
                <a:tab pos="2553440" algn="l"/>
                <a:tab pos="2968211" algn="l"/>
                <a:tab pos="3382983" algn="l"/>
                <a:tab pos="3797755" algn="l"/>
                <a:tab pos="4212527" algn="l"/>
                <a:tab pos="4627299" algn="l"/>
                <a:tab pos="5042071" algn="l"/>
                <a:tab pos="5456842" algn="l"/>
                <a:tab pos="5871614" algn="l"/>
                <a:tab pos="6286386" algn="l"/>
                <a:tab pos="6701158" algn="l"/>
                <a:tab pos="7115930" algn="l"/>
                <a:tab pos="7530702" algn="l"/>
                <a:tab pos="7945474" algn="l"/>
                <a:tab pos="8360245" algn="l"/>
                <a:tab pos="8537387" algn="l"/>
              </a:tabLst>
            </a:pPr>
            <a:r>
              <a:rPr lang="en-US" dirty="0"/>
              <a:t> Add your View to the application's Layout</a:t>
            </a:r>
          </a:p>
          <a:p>
            <a:pPr marL="377327" indent="-279395">
              <a:lnSpc>
                <a:spcPct val="89000"/>
              </a:lnSpc>
              <a:tabLst>
                <a:tab pos="377327" algn="l"/>
                <a:tab pos="479580" algn="l"/>
                <a:tab pos="894352" algn="l"/>
                <a:tab pos="1309124" algn="l"/>
                <a:tab pos="1723896" algn="l"/>
                <a:tab pos="2138668" algn="l"/>
                <a:tab pos="2553440" algn="l"/>
                <a:tab pos="2968211" algn="l"/>
                <a:tab pos="3382983" algn="l"/>
                <a:tab pos="3797755" algn="l"/>
                <a:tab pos="4212527" algn="l"/>
                <a:tab pos="4627299" algn="l"/>
                <a:tab pos="5042071" algn="l"/>
                <a:tab pos="5456842" algn="l"/>
                <a:tab pos="5871614" algn="l"/>
                <a:tab pos="6286386" algn="l"/>
                <a:tab pos="6701158" algn="l"/>
                <a:tab pos="7115930" algn="l"/>
                <a:tab pos="7530702" algn="l"/>
                <a:tab pos="7945474" algn="l"/>
                <a:tab pos="8360245" algn="l"/>
                <a:tab pos="8537387" algn="l"/>
              </a:tabLst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969958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113814" y="1658358"/>
            <a:ext cx="9012898" cy="4767778"/>
          </a:xfrm>
          <a:prstGeom prst="rect">
            <a:avLst/>
          </a:prstGeom>
          <a:solidFill>
            <a:srgbClr val="E6E6E6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lIns="89813" tIns="74136" rIns="89813" bIns="48989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8080"/>
                </a:solidFill>
                <a:latin typeface="Courier New" pitchFamily="49" charset="0"/>
              </a:rPr>
              <a:t>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endParaRPr lang="en-US" b="1" dirty="0">
              <a:solidFill>
                <a:srgbClr val="008080"/>
              </a:solidFill>
              <a:latin typeface="Courier New" pitchFamily="49" charset="0"/>
            </a:endParaRP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1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edu.upenn.cs4hs;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2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3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public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DrawableView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View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4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5   </a:t>
            </a:r>
            <a:r>
              <a:rPr lang="en-US" b="1" dirty="0">
                <a:solidFill>
                  <a:srgbClr val="008080"/>
                </a:solidFill>
                <a:latin typeface="Courier New" pitchFamily="49" charset="0"/>
              </a:rPr>
              <a:t>// Second, you must implement these constructors!!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6  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DrawableView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(Context c)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7      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(c);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8   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9  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DrawableView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(Context c,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AttributeSet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a)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10      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(c, a);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11   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12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... continued on next slide ...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6697" y="273515"/>
            <a:ext cx="8213319" cy="1127165"/>
          </a:xfrm>
        </p:spPr>
        <p:txBody>
          <a:bodyPr/>
          <a:lstStyle/>
          <a:p>
            <a:pPr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</a:pPr>
            <a:r>
              <a:rPr lang="en-US">
                <a:solidFill>
                  <a:srgbClr val="004586"/>
                </a:solidFill>
              </a:rPr>
              <a:t>Create a DrawableView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409490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3814" y="207295"/>
            <a:ext cx="9012898" cy="6652145"/>
          </a:xfrm>
          <a:prstGeom prst="rect">
            <a:avLst/>
          </a:prstGeom>
          <a:solidFill>
            <a:srgbClr val="E6E6E6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lIns="89813" tIns="74136" rIns="89813" bIns="48989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SimSun" charset="-122"/>
              </a:defRPr>
            </a:lvl9pPr>
          </a:lstStyle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Still in the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DrawableView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class...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endParaRPr lang="en-US" sz="2400" b="1" dirty="0">
              <a:solidFill>
                <a:srgbClr val="008080"/>
              </a:solidFill>
              <a:latin typeface="Courier New" pitchFamily="49" charset="0"/>
            </a:endParaRP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13   </a:t>
            </a:r>
            <a:r>
              <a:rPr lang="en-US" sz="2400" b="1" dirty="0">
                <a:solidFill>
                  <a:srgbClr val="008080"/>
                </a:solidFill>
                <a:latin typeface="Courier New" pitchFamily="49" charset="0"/>
              </a:rPr>
              <a:t>// Third, implement the </a:t>
            </a:r>
            <a:r>
              <a:rPr lang="en-US" sz="2400" b="1" dirty="0" err="1">
                <a:solidFill>
                  <a:srgbClr val="008080"/>
                </a:solidFill>
                <a:latin typeface="Courier New" pitchFamily="49" charset="0"/>
              </a:rPr>
              <a:t>onDraw</a:t>
            </a:r>
            <a:r>
              <a:rPr lang="en-US" sz="2400" b="1" dirty="0">
                <a:solidFill>
                  <a:srgbClr val="008080"/>
                </a:solidFill>
                <a:latin typeface="Courier New" pitchFamily="49" charset="0"/>
              </a:rPr>
              <a:t> method.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14   </a:t>
            </a:r>
            <a:r>
              <a:rPr lang="en-US" sz="2400" b="1" dirty="0">
                <a:solidFill>
                  <a:srgbClr val="008080"/>
                </a:solidFill>
                <a:latin typeface="Courier New" pitchFamily="49" charset="0"/>
              </a:rPr>
              <a:t>// This method is called when the View is displayed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15   </a:t>
            </a:r>
            <a:r>
              <a:rPr lang="en-US" sz="2400" b="1" dirty="0">
                <a:solidFill>
                  <a:srgbClr val="800080"/>
                </a:solidFill>
                <a:latin typeface="Courier New" pitchFamily="49" charset="0"/>
              </a:rPr>
              <a:t>protected void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onDraw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(Canvas canvas) {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16     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17      </a:t>
            </a:r>
            <a:r>
              <a:rPr lang="en-US" sz="2400" b="1" dirty="0">
                <a:solidFill>
                  <a:srgbClr val="008080"/>
                </a:solidFill>
                <a:latin typeface="Courier New" pitchFamily="49" charset="0"/>
              </a:rPr>
              <a:t>// this is the “paintbrush”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18      Paint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paint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24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Paint();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19      </a:t>
            </a:r>
            <a:r>
              <a:rPr lang="en-US" sz="2400" b="1" dirty="0">
                <a:solidFill>
                  <a:srgbClr val="008080"/>
                </a:solidFill>
                <a:latin typeface="Courier New" pitchFamily="49" charset="0"/>
              </a:rPr>
              <a:t>// set the color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20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paint.setColor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Color.</a:t>
            </a:r>
            <a:r>
              <a:rPr lang="en-US" sz="2400" b="1" i="1" dirty="0" err="1">
                <a:solidFill>
                  <a:srgbClr val="0000FF"/>
                </a:solidFill>
                <a:latin typeface="Courier New" pitchFamily="49" charset="0"/>
              </a:rPr>
              <a:t>RED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21      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22      </a:t>
            </a:r>
            <a:r>
              <a:rPr lang="en-US" sz="2400" b="1" dirty="0">
                <a:solidFill>
                  <a:srgbClr val="008080"/>
                </a:solidFill>
                <a:latin typeface="Courier New" pitchFamily="49" charset="0"/>
              </a:rPr>
              <a:t>// draw Rectangle with corners at (40, 20) and (90, 80)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23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canvas.drawRect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(40, 20, 90, 80, paint);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24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25  }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26</a:t>
            </a:r>
          </a:p>
          <a:p>
            <a:pPr eaLnBrk="1">
              <a:lnSpc>
                <a:spcPct val="89000"/>
              </a:lnSpc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27 } </a:t>
            </a:r>
            <a:r>
              <a:rPr lang="en-US" sz="2400" b="1" dirty="0">
                <a:solidFill>
                  <a:srgbClr val="008080"/>
                </a:solidFill>
                <a:latin typeface="Courier New" pitchFamily="49" charset="0"/>
              </a:rPr>
              <a:t>// end of </a:t>
            </a:r>
            <a:r>
              <a:rPr lang="en-US" sz="2400" b="1" dirty="0" err="1">
                <a:solidFill>
                  <a:srgbClr val="008080"/>
                </a:solidFill>
                <a:latin typeface="Courier New" pitchFamily="49" charset="0"/>
              </a:rPr>
              <a:t>DrawableView</a:t>
            </a:r>
            <a:r>
              <a:rPr lang="en-US" sz="2400" b="1" dirty="0">
                <a:solidFill>
                  <a:srgbClr val="008080"/>
                </a:solidFill>
                <a:latin typeface="Courier New" pitchFamily="49" charset="0"/>
              </a:rPr>
              <a:t> class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AC38B5-437A-47B3-BB1A-A08295CC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VII Android Applications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940424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6679</TotalTime>
  <Words>1775</Words>
  <Application>Microsoft Office PowerPoint</Application>
  <PresentationFormat>On-screen Show (4:3)</PresentationFormat>
  <Paragraphs>343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Courier New</vt:lpstr>
      <vt:lpstr>Times New Roman</vt:lpstr>
      <vt:lpstr>Tw Cen MT</vt:lpstr>
      <vt:lpstr>Verdana</vt:lpstr>
      <vt:lpstr>Wingdings</vt:lpstr>
      <vt:lpstr>Wingdings 2</vt:lpstr>
      <vt:lpstr>Median</vt:lpstr>
      <vt:lpstr>Android APPLICATIONSS</vt:lpstr>
      <vt:lpstr>Topics in this Module</vt:lpstr>
      <vt:lpstr>Android Graphics Programming</vt:lpstr>
      <vt:lpstr>Drawing on a Canvas</vt:lpstr>
      <vt:lpstr>Canvas and Paint</vt:lpstr>
      <vt:lpstr>Let's Create a New Project!</vt:lpstr>
      <vt:lpstr>Creating Your Own View Class</vt:lpstr>
      <vt:lpstr>Create a DrawableView class</vt:lpstr>
      <vt:lpstr>PowerPoint Presentation</vt:lpstr>
      <vt:lpstr>Modify main.xml as follows</vt:lpstr>
      <vt:lpstr>PowerPoint Presentation</vt:lpstr>
      <vt:lpstr>Detecting Touch Events</vt:lpstr>
      <vt:lpstr>Modifying the DrawableView</vt:lpstr>
      <vt:lpstr>DrawableView class</vt:lpstr>
      <vt:lpstr>Modify onDraw as follows</vt:lpstr>
      <vt:lpstr>Add an onTouchEvent method</vt:lpstr>
      <vt:lpstr>PowerPoint Presentation</vt:lpstr>
      <vt:lpstr>Android System Services</vt:lpstr>
      <vt:lpstr>ConnectivityManager</vt:lpstr>
      <vt:lpstr>PowerPoint Presentation</vt:lpstr>
      <vt:lpstr>LocationManager</vt:lpstr>
      <vt:lpstr>PowerPoint Presentation</vt:lpstr>
      <vt:lpstr>PowerPoint Presentation</vt:lpstr>
      <vt:lpstr>Configuration and Control</vt:lpstr>
      <vt:lpstr>NotificationManager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331</cp:revision>
  <dcterms:created xsi:type="dcterms:W3CDTF">2013-08-21T19:17:07Z</dcterms:created>
  <dcterms:modified xsi:type="dcterms:W3CDTF">2019-10-24T03:07:52Z</dcterms:modified>
</cp:coreProperties>
</file>