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2"/>
  </p:notesMasterIdLst>
  <p:handoutMasterIdLst>
    <p:handoutMasterId r:id="rId33"/>
  </p:handoutMasterIdLst>
  <p:sldIdLst>
    <p:sldId id="312" r:id="rId5"/>
    <p:sldId id="304" r:id="rId6"/>
    <p:sldId id="323" r:id="rId7"/>
    <p:sldId id="281" r:id="rId8"/>
    <p:sldId id="282" r:id="rId9"/>
    <p:sldId id="314" r:id="rId10"/>
    <p:sldId id="315" r:id="rId11"/>
    <p:sldId id="317" r:id="rId12"/>
    <p:sldId id="318" r:id="rId13"/>
    <p:sldId id="319" r:id="rId14"/>
    <p:sldId id="321" r:id="rId15"/>
    <p:sldId id="322" r:id="rId16"/>
    <p:sldId id="324" r:id="rId17"/>
    <p:sldId id="325" r:id="rId18"/>
    <p:sldId id="326" r:id="rId19"/>
    <p:sldId id="327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297" r:id="rId3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8C8C"/>
    <a:srgbClr val="202C8F"/>
    <a:srgbClr val="FDFBF6"/>
    <a:srgbClr val="AAC4E9"/>
    <a:srgbClr val="F5CDCE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412" autoAdjust="0"/>
  </p:normalViewPr>
  <p:slideViewPr>
    <p:cSldViewPr snapToGrid="0" snapToObjects="1">
      <p:cViewPr varScale="1">
        <p:scale>
          <a:sx n="74" d="100"/>
          <a:sy n="74" d="100"/>
        </p:scale>
        <p:origin x="1042" y="5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2" d="100"/>
          <a:sy n="22" d="100"/>
        </p:scale>
        <p:origin x="362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487867-D104-4102-AA37-A67D25682259}" type="doc">
      <dgm:prSet loTypeId="urn:microsoft.com/office/officeart/2005/8/layout/funnel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02D174-869E-4CE3-B6A3-85AA21E39129}">
      <dgm:prSet/>
      <dgm:spPr/>
      <dgm:t>
        <a:bodyPr/>
        <a:lstStyle/>
        <a:p>
          <a:r>
            <a:rPr lang="en-US" dirty="0"/>
            <a:t>Lead</a:t>
          </a:r>
          <a:endParaRPr lang="en-IN" dirty="0"/>
        </a:p>
      </dgm:t>
    </dgm:pt>
    <dgm:pt modelId="{D859A785-A048-4479-AD22-4BE417E3A16D}" type="parTrans" cxnId="{BC8C0762-14B4-4C84-B987-E80608FF679A}">
      <dgm:prSet/>
      <dgm:spPr/>
      <dgm:t>
        <a:bodyPr/>
        <a:lstStyle/>
        <a:p>
          <a:endParaRPr lang="en-IN"/>
        </a:p>
      </dgm:t>
    </dgm:pt>
    <dgm:pt modelId="{27E9FF0D-E633-463C-8698-C162BF1678C0}" type="sibTrans" cxnId="{BC8C0762-14B4-4C84-B987-E80608FF679A}">
      <dgm:prSet/>
      <dgm:spPr/>
      <dgm:t>
        <a:bodyPr/>
        <a:lstStyle/>
        <a:p>
          <a:endParaRPr lang="en-IN"/>
        </a:p>
      </dgm:t>
    </dgm:pt>
    <dgm:pt modelId="{211E49D3-21EF-4D95-9B4D-CC5249458657}">
      <dgm:prSet/>
      <dgm:spPr/>
      <dgm:t>
        <a:bodyPr/>
        <a:lstStyle/>
        <a:p>
          <a:endParaRPr lang="en-IN" dirty="0"/>
        </a:p>
      </dgm:t>
    </dgm:pt>
    <dgm:pt modelId="{01E3341D-BE64-41C9-852D-33858E6459F3}" type="parTrans" cxnId="{FBA49A53-DC67-4973-8C52-B017F4099DFE}">
      <dgm:prSet/>
      <dgm:spPr/>
      <dgm:t>
        <a:bodyPr/>
        <a:lstStyle/>
        <a:p>
          <a:endParaRPr lang="en-IN"/>
        </a:p>
      </dgm:t>
    </dgm:pt>
    <dgm:pt modelId="{31BFF0A4-4A54-4495-8FFC-913C9AAC18B8}" type="sibTrans" cxnId="{FBA49A53-DC67-4973-8C52-B017F4099DFE}">
      <dgm:prSet/>
      <dgm:spPr/>
      <dgm:t>
        <a:bodyPr/>
        <a:lstStyle/>
        <a:p>
          <a:endParaRPr lang="en-IN"/>
        </a:p>
      </dgm:t>
    </dgm:pt>
    <dgm:pt modelId="{935F84E5-4139-4022-9634-6CF841118DB8}">
      <dgm:prSet/>
      <dgm:spPr/>
      <dgm:t>
        <a:bodyPr/>
        <a:lstStyle/>
        <a:p>
          <a:endParaRPr lang="en-IN" dirty="0"/>
        </a:p>
      </dgm:t>
    </dgm:pt>
    <dgm:pt modelId="{321493D7-D7BB-4B82-A2A2-9679C05327F4}" type="parTrans" cxnId="{0D6D9B04-35DF-4B98-95BC-EF93F0398C94}">
      <dgm:prSet/>
      <dgm:spPr/>
      <dgm:t>
        <a:bodyPr/>
        <a:lstStyle/>
        <a:p>
          <a:endParaRPr lang="en-IN"/>
        </a:p>
      </dgm:t>
    </dgm:pt>
    <dgm:pt modelId="{FB026377-2038-4281-863F-2B8AB1BCC0CC}" type="sibTrans" cxnId="{0D6D9B04-35DF-4B98-95BC-EF93F0398C94}">
      <dgm:prSet/>
      <dgm:spPr/>
      <dgm:t>
        <a:bodyPr/>
        <a:lstStyle/>
        <a:p>
          <a:endParaRPr lang="en-IN"/>
        </a:p>
      </dgm:t>
    </dgm:pt>
    <dgm:pt modelId="{37181289-27F0-4F92-802C-2CD500A0EC2B}">
      <dgm:prSet/>
      <dgm:spPr/>
    </dgm:pt>
    <dgm:pt modelId="{9AD5496F-9D24-4235-9A90-AC6F3F1F6E56}" type="parTrans" cxnId="{12D1089A-A9AA-4F61-AEC0-BC5F3AE77AA2}">
      <dgm:prSet/>
      <dgm:spPr/>
      <dgm:t>
        <a:bodyPr/>
        <a:lstStyle/>
        <a:p>
          <a:endParaRPr lang="en-IN"/>
        </a:p>
      </dgm:t>
    </dgm:pt>
    <dgm:pt modelId="{C68A646E-585D-43AC-A5CF-EE7992C85F0D}" type="sibTrans" cxnId="{12D1089A-A9AA-4F61-AEC0-BC5F3AE77AA2}">
      <dgm:prSet/>
      <dgm:spPr/>
      <dgm:t>
        <a:bodyPr/>
        <a:lstStyle/>
        <a:p>
          <a:endParaRPr lang="en-IN"/>
        </a:p>
      </dgm:t>
    </dgm:pt>
    <dgm:pt modelId="{BF89A45A-B59A-47C1-9903-A255867AF4A0}">
      <dgm:prSet/>
      <dgm:spPr/>
    </dgm:pt>
    <dgm:pt modelId="{3250D0F2-E738-4BEB-88FC-EB4245DAC32A}" type="parTrans" cxnId="{684B5A4C-E9D8-49BB-8828-CB97A7E455AE}">
      <dgm:prSet/>
      <dgm:spPr/>
      <dgm:t>
        <a:bodyPr/>
        <a:lstStyle/>
        <a:p>
          <a:endParaRPr lang="en-IN"/>
        </a:p>
      </dgm:t>
    </dgm:pt>
    <dgm:pt modelId="{A35D5978-53BA-4BB6-BD3C-9DA84924662A}" type="sibTrans" cxnId="{684B5A4C-E9D8-49BB-8828-CB97A7E455AE}">
      <dgm:prSet/>
      <dgm:spPr/>
      <dgm:t>
        <a:bodyPr/>
        <a:lstStyle/>
        <a:p>
          <a:endParaRPr lang="en-IN"/>
        </a:p>
      </dgm:t>
    </dgm:pt>
    <dgm:pt modelId="{5F950B75-C5D8-48A7-87D9-D0B5E910860C}">
      <dgm:prSet/>
      <dgm:spPr/>
      <dgm:t>
        <a:bodyPr/>
        <a:lstStyle/>
        <a:p>
          <a:r>
            <a:rPr lang="en-US" dirty="0"/>
            <a:t>SQL</a:t>
          </a:r>
          <a:endParaRPr lang="en-IN" dirty="0"/>
        </a:p>
      </dgm:t>
    </dgm:pt>
    <dgm:pt modelId="{363D20D9-D9BE-46C5-91EF-04C5425DA6C6}" type="parTrans" cxnId="{476258C4-D8C8-4057-A0D2-24CFFADD1CC3}">
      <dgm:prSet/>
      <dgm:spPr/>
      <dgm:t>
        <a:bodyPr/>
        <a:lstStyle/>
        <a:p>
          <a:endParaRPr lang="en-IN"/>
        </a:p>
      </dgm:t>
    </dgm:pt>
    <dgm:pt modelId="{375E6D7A-3634-44F1-B640-99FF82F4B6DF}" type="sibTrans" cxnId="{476258C4-D8C8-4057-A0D2-24CFFADD1CC3}">
      <dgm:prSet/>
      <dgm:spPr/>
      <dgm:t>
        <a:bodyPr/>
        <a:lstStyle/>
        <a:p>
          <a:endParaRPr lang="en-IN"/>
        </a:p>
      </dgm:t>
    </dgm:pt>
    <dgm:pt modelId="{895CD2C0-54D4-4519-8BF4-7CB224F545DB}">
      <dgm:prSet/>
      <dgm:spPr/>
      <dgm:t>
        <a:bodyPr/>
        <a:lstStyle/>
        <a:p>
          <a:r>
            <a:rPr lang="fr-FR" dirty="0"/>
            <a:t>MQL</a:t>
          </a:r>
          <a:endParaRPr lang="en-IN" dirty="0"/>
        </a:p>
      </dgm:t>
    </dgm:pt>
    <dgm:pt modelId="{7E16E139-3FA0-45E4-B393-3DCCBA184B7F}" type="parTrans" cxnId="{373AC0F4-F885-4686-826E-6C82C77446F6}">
      <dgm:prSet/>
      <dgm:spPr/>
      <dgm:t>
        <a:bodyPr/>
        <a:lstStyle/>
        <a:p>
          <a:endParaRPr lang="en-IN"/>
        </a:p>
      </dgm:t>
    </dgm:pt>
    <dgm:pt modelId="{B1B2223C-BF9B-412C-9DC6-12CB36061CA4}" type="sibTrans" cxnId="{373AC0F4-F885-4686-826E-6C82C77446F6}">
      <dgm:prSet/>
      <dgm:spPr/>
      <dgm:t>
        <a:bodyPr/>
        <a:lstStyle/>
        <a:p>
          <a:endParaRPr lang="en-IN"/>
        </a:p>
      </dgm:t>
    </dgm:pt>
    <dgm:pt modelId="{E0AB4281-24E2-4C0B-8FEF-619F4164C73A}" type="pres">
      <dgm:prSet presAssocID="{56487867-D104-4102-AA37-A67D25682259}" presName="Name0" presStyleCnt="0">
        <dgm:presLayoutVars>
          <dgm:chMax val="4"/>
          <dgm:resizeHandles val="exact"/>
        </dgm:presLayoutVars>
      </dgm:prSet>
      <dgm:spPr/>
    </dgm:pt>
    <dgm:pt modelId="{7CD40EAB-4550-405A-8D95-FC47F2B9A5B1}" type="pres">
      <dgm:prSet presAssocID="{56487867-D104-4102-AA37-A67D25682259}" presName="ellipse" presStyleLbl="trBgShp" presStyleIdx="0" presStyleCnt="1" custScaleX="98313" custScaleY="64486"/>
      <dgm:spPr/>
    </dgm:pt>
    <dgm:pt modelId="{A6FA0550-9686-433B-8DE3-8160D79155F3}" type="pres">
      <dgm:prSet presAssocID="{56487867-D104-4102-AA37-A67D25682259}" presName="arrow1" presStyleLbl="fgShp" presStyleIdx="0" presStyleCnt="1" custFlipVert="0" custScaleX="82833" custScaleY="63427" custLinFactNeighborX="43772" custLinFactNeighborY="-9073"/>
      <dgm:spPr/>
    </dgm:pt>
    <dgm:pt modelId="{40E2F887-47FF-4CAE-9A1F-5ABCBBC9855E}" type="pres">
      <dgm:prSet presAssocID="{56487867-D104-4102-AA37-A67D25682259}" presName="rectangle" presStyleLbl="revTx" presStyleIdx="0" presStyleCnt="1">
        <dgm:presLayoutVars>
          <dgm:bulletEnabled val="1"/>
        </dgm:presLayoutVars>
      </dgm:prSet>
      <dgm:spPr/>
    </dgm:pt>
    <dgm:pt modelId="{6F101BC5-9D04-453F-8C43-14C79DA69124}" type="pres">
      <dgm:prSet presAssocID="{5F950B75-C5D8-48A7-87D9-D0B5E910860C}" presName="item1" presStyleLbl="node1" presStyleIdx="0" presStyleCnt="3" custScaleX="43283" custScaleY="36963" custLinFactNeighborX="15392" custLinFactNeighborY="61222">
        <dgm:presLayoutVars>
          <dgm:bulletEnabled val="1"/>
        </dgm:presLayoutVars>
      </dgm:prSet>
      <dgm:spPr/>
    </dgm:pt>
    <dgm:pt modelId="{A50DA6E1-CE3F-4DC1-BA0B-AF7292377C32}" type="pres">
      <dgm:prSet presAssocID="{0D02D174-869E-4CE3-B6A3-85AA21E39129}" presName="item2" presStyleLbl="node1" presStyleIdx="1" presStyleCnt="3" custScaleX="47630" custScaleY="50772" custLinFactNeighborX="41503" custLinFactNeighborY="93942">
        <dgm:presLayoutVars>
          <dgm:bulletEnabled val="1"/>
        </dgm:presLayoutVars>
      </dgm:prSet>
      <dgm:spPr/>
    </dgm:pt>
    <dgm:pt modelId="{B179D5C4-0152-4026-8188-2088FDCB92D2}" type="pres">
      <dgm:prSet presAssocID="{211E49D3-21EF-4D95-9B4D-CC5249458657}" presName="item3" presStyleLbl="node1" presStyleIdx="2" presStyleCnt="3" custScaleX="52417" custScaleY="52273" custLinFactY="18027" custLinFactNeighborX="8699" custLinFactNeighborY="100000">
        <dgm:presLayoutVars>
          <dgm:bulletEnabled val="1"/>
        </dgm:presLayoutVars>
      </dgm:prSet>
      <dgm:spPr/>
    </dgm:pt>
    <dgm:pt modelId="{940C3E69-1F9F-4A48-8D4A-6BFB539F3732}" type="pres">
      <dgm:prSet presAssocID="{56487867-D104-4102-AA37-A67D25682259}" presName="funnel" presStyleLbl="trAlignAcc1" presStyleIdx="0" presStyleCnt="1" custScaleX="66600" custScaleY="50533" custLinFactNeighborX="7377" custLinFactNeighborY="35065"/>
      <dgm:spPr/>
    </dgm:pt>
  </dgm:ptLst>
  <dgm:cxnLst>
    <dgm:cxn modelId="{0D6D9B04-35DF-4B98-95BC-EF93F0398C94}" srcId="{56487867-D104-4102-AA37-A67D25682259}" destId="{935F84E5-4139-4022-9634-6CF841118DB8}" srcOrd="4" destOrd="0" parTransId="{321493D7-D7BB-4B82-A2A2-9679C05327F4}" sibTransId="{FB026377-2038-4281-863F-2B8AB1BCC0CC}"/>
    <dgm:cxn modelId="{BC8C0762-14B4-4C84-B987-E80608FF679A}" srcId="{56487867-D104-4102-AA37-A67D25682259}" destId="{0D02D174-869E-4CE3-B6A3-85AA21E39129}" srcOrd="2" destOrd="0" parTransId="{D859A785-A048-4479-AD22-4BE417E3A16D}" sibTransId="{27E9FF0D-E633-463C-8698-C162BF1678C0}"/>
    <dgm:cxn modelId="{684B5A4C-E9D8-49BB-8828-CB97A7E455AE}" srcId="{56487867-D104-4102-AA37-A67D25682259}" destId="{BF89A45A-B59A-47C1-9903-A255867AF4A0}" srcOrd="6" destOrd="0" parTransId="{3250D0F2-E738-4BEB-88FC-EB4245DAC32A}" sibTransId="{A35D5978-53BA-4BB6-BD3C-9DA84924662A}"/>
    <dgm:cxn modelId="{22774451-BF18-44F4-87BD-CD96EA97BDD4}" type="presOf" srcId="{5F950B75-C5D8-48A7-87D9-D0B5E910860C}" destId="{A50DA6E1-CE3F-4DC1-BA0B-AF7292377C32}" srcOrd="0" destOrd="0" presId="urn:microsoft.com/office/officeart/2005/8/layout/funnel1"/>
    <dgm:cxn modelId="{FBA49A53-DC67-4973-8C52-B017F4099DFE}" srcId="{56487867-D104-4102-AA37-A67D25682259}" destId="{211E49D3-21EF-4D95-9B4D-CC5249458657}" srcOrd="3" destOrd="0" parTransId="{01E3341D-BE64-41C9-852D-33858E6459F3}" sibTransId="{31BFF0A4-4A54-4495-8FFC-913C9AAC18B8}"/>
    <dgm:cxn modelId="{30BE2558-B9E1-4D47-A357-61BDEF339E86}" type="presOf" srcId="{895CD2C0-54D4-4519-8BF4-7CB224F545DB}" destId="{B179D5C4-0152-4026-8188-2088FDCB92D2}" srcOrd="0" destOrd="0" presId="urn:microsoft.com/office/officeart/2005/8/layout/funnel1"/>
    <dgm:cxn modelId="{12D1089A-A9AA-4F61-AEC0-BC5F3AE77AA2}" srcId="{56487867-D104-4102-AA37-A67D25682259}" destId="{37181289-27F0-4F92-802C-2CD500A0EC2B}" srcOrd="5" destOrd="0" parTransId="{9AD5496F-9D24-4235-9A90-AC6F3F1F6E56}" sibTransId="{C68A646E-585D-43AC-A5CF-EE7992C85F0D}"/>
    <dgm:cxn modelId="{702542AA-CDFF-4B3F-9312-68D9D9314CC3}" type="presOf" srcId="{211E49D3-21EF-4D95-9B4D-CC5249458657}" destId="{40E2F887-47FF-4CAE-9A1F-5ABCBBC9855E}" srcOrd="0" destOrd="0" presId="urn:microsoft.com/office/officeart/2005/8/layout/funnel1"/>
    <dgm:cxn modelId="{4B095AB5-C1D1-4745-BD6F-03E5E149A788}" type="presOf" srcId="{56487867-D104-4102-AA37-A67D25682259}" destId="{E0AB4281-24E2-4C0B-8FEF-619F4164C73A}" srcOrd="0" destOrd="0" presId="urn:microsoft.com/office/officeart/2005/8/layout/funnel1"/>
    <dgm:cxn modelId="{476258C4-D8C8-4057-A0D2-24CFFADD1CC3}" srcId="{56487867-D104-4102-AA37-A67D25682259}" destId="{5F950B75-C5D8-48A7-87D9-D0B5E910860C}" srcOrd="1" destOrd="0" parTransId="{363D20D9-D9BE-46C5-91EF-04C5425DA6C6}" sibTransId="{375E6D7A-3634-44F1-B640-99FF82F4B6DF}"/>
    <dgm:cxn modelId="{2D4DBCE2-47ED-4275-A8F7-F6D2E194465E}" type="presOf" srcId="{0D02D174-869E-4CE3-B6A3-85AA21E39129}" destId="{6F101BC5-9D04-453F-8C43-14C79DA69124}" srcOrd="0" destOrd="0" presId="urn:microsoft.com/office/officeart/2005/8/layout/funnel1"/>
    <dgm:cxn modelId="{373AC0F4-F885-4686-826E-6C82C77446F6}" srcId="{56487867-D104-4102-AA37-A67D25682259}" destId="{895CD2C0-54D4-4519-8BF4-7CB224F545DB}" srcOrd="0" destOrd="0" parTransId="{7E16E139-3FA0-45E4-B393-3DCCBA184B7F}" sibTransId="{B1B2223C-BF9B-412C-9DC6-12CB36061CA4}"/>
    <dgm:cxn modelId="{0F0F758D-14AD-4E11-9F11-3A0C5113CA55}" type="presParOf" srcId="{E0AB4281-24E2-4C0B-8FEF-619F4164C73A}" destId="{7CD40EAB-4550-405A-8D95-FC47F2B9A5B1}" srcOrd="0" destOrd="0" presId="urn:microsoft.com/office/officeart/2005/8/layout/funnel1"/>
    <dgm:cxn modelId="{2DEDF652-CC55-4ABD-B3F9-9EDE2016CC64}" type="presParOf" srcId="{E0AB4281-24E2-4C0B-8FEF-619F4164C73A}" destId="{A6FA0550-9686-433B-8DE3-8160D79155F3}" srcOrd="1" destOrd="0" presId="urn:microsoft.com/office/officeart/2005/8/layout/funnel1"/>
    <dgm:cxn modelId="{3C689093-7010-4B3F-8551-C341FEA07289}" type="presParOf" srcId="{E0AB4281-24E2-4C0B-8FEF-619F4164C73A}" destId="{40E2F887-47FF-4CAE-9A1F-5ABCBBC9855E}" srcOrd="2" destOrd="0" presId="urn:microsoft.com/office/officeart/2005/8/layout/funnel1"/>
    <dgm:cxn modelId="{D2A6698D-37FC-4049-B8C2-757F664B2E23}" type="presParOf" srcId="{E0AB4281-24E2-4C0B-8FEF-619F4164C73A}" destId="{6F101BC5-9D04-453F-8C43-14C79DA69124}" srcOrd="3" destOrd="0" presId="urn:microsoft.com/office/officeart/2005/8/layout/funnel1"/>
    <dgm:cxn modelId="{C5B6DB8E-CB95-4F06-ADAB-506BD7572E66}" type="presParOf" srcId="{E0AB4281-24E2-4C0B-8FEF-619F4164C73A}" destId="{A50DA6E1-CE3F-4DC1-BA0B-AF7292377C32}" srcOrd="4" destOrd="0" presId="urn:microsoft.com/office/officeart/2005/8/layout/funnel1"/>
    <dgm:cxn modelId="{AEF76C5A-6DA2-46D4-B370-0A5AAF0B9026}" type="presParOf" srcId="{E0AB4281-24E2-4C0B-8FEF-619F4164C73A}" destId="{B179D5C4-0152-4026-8188-2088FDCB92D2}" srcOrd="5" destOrd="0" presId="urn:microsoft.com/office/officeart/2005/8/layout/funnel1"/>
    <dgm:cxn modelId="{5B787D6C-BEBC-401F-A06A-4D13A13ECD15}" type="presParOf" srcId="{E0AB4281-24E2-4C0B-8FEF-619F4164C73A}" destId="{940C3E69-1F9F-4A48-8D4A-6BFB539F3732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D40EAB-4550-405A-8D95-FC47F2B9A5B1}">
      <dsp:nvSpPr>
        <dsp:cNvPr id="0" name=""/>
        <dsp:cNvSpPr/>
      </dsp:nvSpPr>
      <dsp:spPr>
        <a:xfrm>
          <a:off x="2044345" y="289455"/>
          <a:ext cx="4750507" cy="1082138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FA0550-9686-433B-8DE3-8160D79155F3}">
      <dsp:nvSpPr>
        <dsp:cNvPr id="0" name=""/>
        <dsp:cNvSpPr/>
      </dsp:nvSpPr>
      <dsp:spPr>
        <a:xfrm>
          <a:off x="4449148" y="4155787"/>
          <a:ext cx="775680" cy="380131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E2F887-47FF-4CAE-9A1F-5ABCBBC9855E}">
      <dsp:nvSpPr>
        <dsp:cNvPr id="0" name=""/>
        <dsp:cNvSpPr/>
      </dsp:nvSpPr>
      <dsp:spPr>
        <a:xfrm>
          <a:off x="2179638" y="4580025"/>
          <a:ext cx="4494906" cy="1123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 dirty="0"/>
        </a:p>
      </dsp:txBody>
      <dsp:txXfrm>
        <a:off x="2179638" y="4580025"/>
        <a:ext cx="4494906" cy="1123726"/>
      </dsp:txXfrm>
    </dsp:sp>
    <dsp:sp modelId="{6F101BC5-9D04-453F-8C43-14C79DA69124}">
      <dsp:nvSpPr>
        <dsp:cNvPr id="0" name=""/>
        <dsp:cNvSpPr/>
      </dsp:nvSpPr>
      <dsp:spPr>
        <a:xfrm>
          <a:off x="4497800" y="3362401"/>
          <a:ext cx="729573" cy="62304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Lead</a:t>
          </a:r>
          <a:endParaRPr lang="en-IN" sz="1800" kern="1200" dirty="0"/>
        </a:p>
      </dsp:txBody>
      <dsp:txXfrm>
        <a:off x="4604643" y="3453644"/>
        <a:ext cx="515887" cy="440558"/>
      </dsp:txXfrm>
    </dsp:sp>
    <dsp:sp modelId="{A50DA6E1-CE3F-4DC1-BA0B-AF7292377C32}">
      <dsp:nvSpPr>
        <dsp:cNvPr id="0" name=""/>
        <dsp:cNvSpPr/>
      </dsp:nvSpPr>
      <dsp:spPr>
        <a:xfrm>
          <a:off x="3695155" y="2532978"/>
          <a:ext cx="802846" cy="85580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SQL</a:t>
          </a:r>
          <a:endParaRPr lang="en-IN" sz="1800" kern="1200" dirty="0"/>
        </a:p>
      </dsp:txBody>
      <dsp:txXfrm>
        <a:off x="3812729" y="2658308"/>
        <a:ext cx="567698" cy="605147"/>
      </dsp:txXfrm>
    </dsp:sp>
    <dsp:sp modelId="{B179D5C4-0152-4026-8188-2088FDCB92D2}">
      <dsp:nvSpPr>
        <dsp:cNvPr id="0" name=""/>
        <dsp:cNvSpPr/>
      </dsp:nvSpPr>
      <dsp:spPr>
        <a:xfrm>
          <a:off x="4824917" y="2518763"/>
          <a:ext cx="883535" cy="881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 dirty="0"/>
            <a:t>MQL</a:t>
          </a:r>
          <a:endParaRPr lang="en-IN" sz="1800" kern="1200" dirty="0"/>
        </a:p>
      </dsp:txBody>
      <dsp:txXfrm>
        <a:off x="4954308" y="2647798"/>
        <a:ext cx="624753" cy="623038"/>
      </dsp:txXfrm>
    </dsp:sp>
    <dsp:sp modelId="{940C3E69-1F9F-4A48-8D4A-6BFB539F3732}">
      <dsp:nvSpPr>
        <dsp:cNvPr id="0" name=""/>
        <dsp:cNvSpPr/>
      </dsp:nvSpPr>
      <dsp:spPr>
        <a:xfrm>
          <a:off x="3067674" y="2294153"/>
          <a:ext cx="3492541" cy="2119983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Each nurturing track is tailored to the lead’s intent — so we send the right message, on the right channel, at the right time. AI tools help personalize at scale and keep the pipeline warm.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017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“This funnel clarifies how a cold lead moves from capture to conversion. We define clear criteria for each stage:</a:t>
            </a:r>
          </a:p>
          <a:p>
            <a:r>
              <a:rPr lang="en-US" b="1" dirty="0"/>
              <a:t>Marketing</a:t>
            </a:r>
            <a:r>
              <a:rPr lang="en-US" dirty="0"/>
              <a:t> owns lead generation and qualification to MQL.</a:t>
            </a:r>
          </a:p>
          <a:p>
            <a:r>
              <a:rPr lang="en-US" b="1" dirty="0"/>
              <a:t>Sales</a:t>
            </a:r>
            <a:r>
              <a:rPr lang="en-US" dirty="0"/>
              <a:t> owns SQLs and Opportunities, ensuring leads are sales-ready.</a:t>
            </a:r>
          </a:p>
          <a:p>
            <a:r>
              <a:rPr lang="en-US" b="1" dirty="0"/>
              <a:t>Customer Success</a:t>
            </a:r>
            <a:r>
              <a:rPr lang="en-US" dirty="0"/>
              <a:t> owns the closed customer for smooth onboarding and long-term retention.</a:t>
            </a:r>
          </a:p>
          <a:p>
            <a:r>
              <a:rPr lang="en-US" dirty="0"/>
              <a:t>This clear handoff reduces drop-offs, improves accountability, and sets up the CRM for effective tracking.”</a:t>
            </a:r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These are the core data fields we’ll track for every lead and deal.</a:t>
            </a:r>
            <a:br>
              <a:rPr lang="en-US" dirty="0"/>
            </a:br>
            <a:r>
              <a:rPr lang="en-US" dirty="0"/>
              <a:t>They make sure Marketing and Sales have full context — from how the lead came in to when they were last contacted.</a:t>
            </a:r>
            <a:br>
              <a:rPr lang="en-US" dirty="0"/>
            </a:br>
            <a:r>
              <a:rPr lang="en-US" dirty="0"/>
              <a:t>Lead Score and Deal Stage help automate funnel progression, while Notes and Engagement Dates keep follow-ups timely.</a:t>
            </a:r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These automations ensure our CRM works as a living system.</a:t>
            </a:r>
            <a:br>
              <a:rPr lang="en-US" dirty="0"/>
            </a:br>
            <a:r>
              <a:rPr lang="en-US" dirty="0"/>
              <a:t>By auto-tagging and updating stages, we reduce human error.</a:t>
            </a:r>
            <a:br>
              <a:rPr lang="en-US" dirty="0"/>
            </a:br>
            <a:r>
              <a:rPr lang="en-US" dirty="0"/>
              <a:t>Follow-up reminders keep leads warm, and auto-assigning owners ensures no hot SQL goes unattended.</a:t>
            </a:r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Our CRM dashboards are tailored for each team.</a:t>
            </a:r>
            <a:br>
              <a:rPr lang="en-US" dirty="0"/>
            </a:br>
            <a:r>
              <a:rPr lang="en-US" dirty="0"/>
              <a:t>Sales Reps see their tasks and hot leads.</a:t>
            </a:r>
            <a:br>
              <a:rPr lang="en-US" dirty="0"/>
            </a:br>
            <a:r>
              <a:rPr lang="en-US" dirty="0"/>
              <a:t>Growth Managers track funnel efficiency and unit economics.</a:t>
            </a:r>
            <a:br>
              <a:rPr lang="en-US" dirty="0"/>
            </a:br>
            <a:r>
              <a:rPr lang="en-US" dirty="0"/>
              <a:t>The CEO gets high-level revenue forecasts and channel ROI.</a:t>
            </a:r>
            <a:br>
              <a:rPr lang="en-US" dirty="0"/>
            </a:br>
            <a:r>
              <a:rPr lang="en-US" dirty="0"/>
              <a:t>This ensures everyone has clear, relevant insights.</a:t>
            </a:r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1465006"/>
            <a:ext cx="6392421" cy="2192593"/>
          </a:xfrm>
        </p:spPr>
        <p:txBody>
          <a:bodyPr anchor="ctr"/>
          <a:lstStyle/>
          <a:p>
            <a:r>
              <a:rPr lang="en-US" sz="3200" dirty="0"/>
              <a:t>CRM Data Champion – Funnel Design &amp; CRM Structuring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991" y="1089213"/>
            <a:ext cx="10048009" cy="479814"/>
          </a:xfrm>
        </p:spPr>
        <p:txBody>
          <a:bodyPr/>
          <a:lstStyle/>
          <a:p>
            <a:r>
              <a:rPr lang="en-US" sz="2800" dirty="0"/>
              <a:t>Funnel &amp; CRM Blueprint Summary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446663A-C968-BD73-2C5A-B336674660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8424709" cy="370426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🔍 Clear Funnel Stages:</a:t>
            </a:r>
            <a:br>
              <a:rPr lang="en-US" dirty="0"/>
            </a:br>
            <a:r>
              <a:rPr lang="en-US" dirty="0"/>
              <a:t>Defined Lead → MQL → SQL → Opportunity → Customer flow, with ownership for Marketing, Sales, and 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📊 CRM Blueprint:</a:t>
            </a:r>
            <a:br>
              <a:rPr lang="en-US" dirty="0"/>
            </a:br>
            <a:r>
              <a:rPr lang="en-US" dirty="0"/>
              <a:t>Core fields like Lead Source, Last Engagement, Lead Score — ensure data quality for insights.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⚙️ Automations &amp; Dashboards:</a:t>
            </a:r>
            <a:br>
              <a:rPr lang="en-US" dirty="0"/>
            </a:br>
            <a:r>
              <a:rPr lang="en-US" dirty="0"/>
              <a:t>Auto-tagging, lifecycle updates, reminders, owner assignment — plus tailored dashboards for Sales, Growth, CEO.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✅ System Thinking:</a:t>
            </a:r>
            <a:br>
              <a:rPr lang="en-US" dirty="0"/>
            </a:br>
            <a:r>
              <a:rPr lang="en-US" dirty="0"/>
              <a:t>Funnel + CRM = No more lost leads, better CAC control, and founder visibility.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64" y="1057275"/>
            <a:ext cx="10577945" cy="522144"/>
          </a:xfrm>
        </p:spPr>
        <p:txBody>
          <a:bodyPr/>
          <a:lstStyle/>
          <a:p>
            <a:r>
              <a:rPr lang="en-IN" sz="2800" dirty="0"/>
              <a:t>Part 2 - Lead Nurturing Tracks - Overview</a:t>
            </a:r>
            <a:endParaRPr lang="en-US" sz="28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7468745" cy="260148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🔍 Segments leads into High, Mid &amp; Low Intent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📬 Uses multi-channel outreach: Email, WhatsApp, LinkedIn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🎯 Delivers relevant content to re-engage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📈 Tracks clear success metrics for each stage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IN" dirty="0"/>
              <a:t>High-Intent Lead Nurture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E80CD-9C1D-CCA9-4581-9B1DBAB08B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401" y="2316067"/>
            <a:ext cx="7907482" cy="264039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📌 </a:t>
            </a:r>
            <a:r>
              <a:rPr lang="en-US" sz="2000" b="1" i="1" dirty="0"/>
              <a:t>Who</a:t>
            </a:r>
            <a:r>
              <a:rPr lang="en-US" sz="2000" i="1" dirty="0"/>
              <a:t>:</a:t>
            </a:r>
            <a:r>
              <a:rPr lang="en-US" sz="2000" dirty="0"/>
              <a:t> Booked demo but didn’t convert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🔁 </a:t>
            </a:r>
            <a:r>
              <a:rPr lang="en-US" sz="2000" b="1" i="1" dirty="0"/>
              <a:t>Frequency</a:t>
            </a:r>
            <a:r>
              <a:rPr lang="en-US" sz="2000" i="1" dirty="0"/>
              <a:t>:</a:t>
            </a:r>
            <a:r>
              <a:rPr lang="en-US" sz="2000" dirty="0"/>
              <a:t> Follow-up every 2–3 days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📡 </a:t>
            </a:r>
            <a:r>
              <a:rPr lang="en-IN" sz="2000" b="1" i="1" dirty="0"/>
              <a:t>Channels</a:t>
            </a:r>
            <a:r>
              <a:rPr lang="en-IN" sz="2000" i="1" dirty="0"/>
              <a:t>:</a:t>
            </a:r>
            <a:r>
              <a:rPr lang="en-IN" sz="2000" dirty="0"/>
              <a:t> Email + LinkedIn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📚 </a:t>
            </a:r>
            <a:r>
              <a:rPr lang="en-US" sz="2000" b="1" i="1" dirty="0"/>
              <a:t>Content</a:t>
            </a:r>
            <a:r>
              <a:rPr lang="en-US" sz="2000" i="1" dirty="0"/>
              <a:t>:</a:t>
            </a:r>
            <a:r>
              <a:rPr lang="en-US" sz="2000" dirty="0"/>
              <a:t> Case studies, limited-time offers, success stories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🎯 </a:t>
            </a:r>
            <a:r>
              <a:rPr lang="en-US" sz="2000" b="1" i="1" dirty="0"/>
              <a:t>Metric</a:t>
            </a:r>
            <a:r>
              <a:rPr lang="en-US" sz="2000" i="1" dirty="0"/>
              <a:t>:</a:t>
            </a:r>
            <a:r>
              <a:rPr lang="en-US" sz="2000" dirty="0"/>
              <a:t> Demo re-booked, direct reply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DC6F0-8097-0DE3-DC09-799721D7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Mid-Intent Lead Nurture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FBDC-EC4D-4953-1D6C-38B34ACB07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2"/>
            <a:ext cx="7843837" cy="272858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📌 </a:t>
            </a:r>
            <a:r>
              <a:rPr lang="en-US" sz="2000" i="1" dirty="0"/>
              <a:t>Who:</a:t>
            </a:r>
            <a:r>
              <a:rPr lang="en-US" sz="2000" dirty="0"/>
              <a:t> Downloaded a resource, joined a webinar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IN" sz="2000" dirty="0"/>
              <a:t>🔁 </a:t>
            </a:r>
            <a:r>
              <a:rPr lang="en-IN" sz="2000" i="1" dirty="0"/>
              <a:t>Frequency:</a:t>
            </a:r>
            <a:r>
              <a:rPr lang="en-IN" sz="2000" dirty="0"/>
              <a:t> Weekly touchpoints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📡 </a:t>
            </a:r>
            <a:r>
              <a:rPr lang="en-IN" sz="2000" i="1" dirty="0"/>
              <a:t>Channels:</a:t>
            </a:r>
            <a:r>
              <a:rPr lang="en-IN" sz="2000" dirty="0"/>
              <a:t> Email + WhatsApp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📚 Content: How-to guides, industry trends, founder’s note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🎯 </a:t>
            </a:r>
            <a:r>
              <a:rPr lang="en-US" sz="2000" i="1" dirty="0"/>
              <a:t>Metric:</a:t>
            </a:r>
            <a:r>
              <a:rPr lang="en-US" sz="2000" dirty="0"/>
              <a:t> Click rate, reply rate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6385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17ED-0260-7D5E-0D73-4C752861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265" y="1057274"/>
            <a:ext cx="8069762" cy="678008"/>
          </a:xfrm>
        </p:spPr>
        <p:txBody>
          <a:bodyPr/>
          <a:lstStyle/>
          <a:p>
            <a:r>
              <a:rPr lang="en-IN" dirty="0"/>
              <a:t>Low-Intent Lead Nurture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73D9-2121-BC21-FA56-72983A2D8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28196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📌 </a:t>
            </a:r>
            <a:r>
              <a:rPr lang="en-IN" sz="2000" b="1" i="1" dirty="0"/>
              <a:t>Who</a:t>
            </a:r>
            <a:r>
              <a:rPr lang="en-IN" sz="2000" i="1" dirty="0"/>
              <a:t>:</a:t>
            </a:r>
            <a:r>
              <a:rPr lang="en-IN" sz="2000" dirty="0"/>
              <a:t> Newsletter subscribers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🔁 </a:t>
            </a:r>
            <a:r>
              <a:rPr lang="en-IN" sz="2000" b="1" i="1" dirty="0"/>
              <a:t>Frequency</a:t>
            </a:r>
            <a:r>
              <a:rPr lang="en-IN" sz="2000" i="1" dirty="0"/>
              <a:t>:</a:t>
            </a:r>
            <a:r>
              <a:rPr lang="en-IN" sz="2000" dirty="0"/>
              <a:t> Monthly newsletter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📡 </a:t>
            </a:r>
            <a:r>
              <a:rPr lang="en-IN" sz="2000" b="1" i="1" dirty="0"/>
              <a:t>Channels</a:t>
            </a:r>
            <a:r>
              <a:rPr lang="en-IN" sz="2000" i="1" dirty="0"/>
              <a:t>:</a:t>
            </a:r>
            <a:r>
              <a:rPr lang="en-IN" sz="2000" dirty="0"/>
              <a:t> Email only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📚 </a:t>
            </a:r>
            <a:r>
              <a:rPr lang="en-US" sz="2000" b="1" i="1" dirty="0"/>
              <a:t>Content</a:t>
            </a:r>
            <a:r>
              <a:rPr lang="en-US" sz="2000" i="1" dirty="0"/>
              <a:t>:</a:t>
            </a:r>
            <a:r>
              <a:rPr lang="en-US" sz="2000" dirty="0"/>
              <a:t> Educational blogs, community invites, upcoming events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🎯 </a:t>
            </a:r>
            <a:r>
              <a:rPr lang="en-US" sz="2000" b="1" i="1" dirty="0"/>
              <a:t>Metric</a:t>
            </a:r>
            <a:r>
              <a:rPr lang="en-US" sz="2000" i="1" dirty="0"/>
              <a:t>:</a:t>
            </a:r>
            <a:r>
              <a:rPr lang="en-US" sz="2000" dirty="0"/>
              <a:t> Open rate, click-throughs, new sign-ups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7860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75DD6-2E8A-A050-80E7-AEBB42D7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491" y="1057274"/>
            <a:ext cx="8329535" cy="994164"/>
          </a:xfrm>
        </p:spPr>
        <p:txBody>
          <a:bodyPr/>
          <a:lstStyle/>
          <a:p>
            <a:r>
              <a:rPr lang="en-IN" sz="3200" dirty="0"/>
              <a:t>AI Tools for Personalisation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0E189-A9E3-32D0-201D-6502DBFBD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270538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sz="2000" dirty="0"/>
              <a:t>🤖 ChatGPT or HubSpot AI for personalised messages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🧩 Auto-segment based on user </a:t>
            </a:r>
            <a:r>
              <a:rPr lang="en-US" sz="2000" dirty="0" err="1"/>
              <a:t>behaviour</a:t>
            </a:r>
            <a:endParaRPr lang="en-US" sz="2000" dirty="0"/>
          </a:p>
          <a:p>
            <a:pPr>
              <a:buFont typeface="Wingdings" panose="05000000000000000000" pitchFamily="2" charset="2"/>
              <a:buChar char="ü"/>
            </a:pPr>
            <a:r>
              <a:rPr lang="da-DK" sz="2000" dirty="0"/>
              <a:t>🔔 Smart reminders for re-engagement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📈 Next best action suggestions to boost replies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7492A-78B0-A2CC-4C7D-375089637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522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8DF1-1583-FE06-B129-810FED61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7A484-8503-FED6-C562-4318C6F5C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9746673" cy="2194560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US" dirty="0"/>
              <a:t>📢 </a:t>
            </a:r>
            <a:r>
              <a:rPr lang="en-US" b="1" dirty="0"/>
              <a:t>What to Say for Part 2:  </a:t>
            </a:r>
          </a:p>
          <a:p>
            <a:r>
              <a:rPr lang="en-US" dirty="0"/>
              <a:t>Each nurturing track is tailored to the lead’s intent — so we send the right message, on the right channel, at the right time. AI tools help personalize at scale and keep the pipeline warm.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166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5E2C-BCD4-EBDA-1A9F-C5F8BC69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411691" cy="584490"/>
          </a:xfrm>
        </p:spPr>
        <p:txBody>
          <a:bodyPr/>
          <a:lstStyle/>
          <a:p>
            <a:r>
              <a:rPr lang="en-US" sz="2800" dirty="0"/>
              <a:t>High-Intent Lead Nurture (Booked Demo)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F427-8FD7-D26D-7AB9-DF378DD847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9123218" cy="2396073"/>
          </a:xfrm>
        </p:spPr>
        <p:txBody>
          <a:bodyPr/>
          <a:lstStyle/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Frequency and Channels</a:t>
            </a:r>
            <a:r>
              <a:rPr lang="en-IN" sz="2000" dirty="0"/>
              <a:t>: </a:t>
            </a:r>
            <a:r>
              <a:rPr lang="en-US" sz="2000" dirty="0"/>
              <a:t>1–2 follow-ups per week via Email + WhatsApp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Content</a:t>
            </a:r>
            <a:r>
              <a:rPr lang="en-IN" sz="2000" dirty="0"/>
              <a:t>: Case studies, success stories, special offer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Success Metric</a:t>
            </a:r>
            <a:r>
              <a:rPr lang="en-IN" sz="2000" dirty="0"/>
              <a:t>: Demo rescheduled or re-engagement rate</a:t>
            </a:r>
          </a:p>
        </p:txBody>
      </p:sp>
    </p:spTree>
    <p:extLst>
      <p:ext uri="{BB962C8B-B14F-4D97-AF65-F5344CB8AC3E}">
        <p14:creationId xmlns:p14="http://schemas.microsoft.com/office/powerpoint/2010/main" val="1899890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448DF-8449-436F-1A66-45C3A1A17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9289473" cy="1012782"/>
          </a:xfrm>
        </p:spPr>
        <p:txBody>
          <a:bodyPr/>
          <a:lstStyle/>
          <a:p>
            <a:r>
              <a:rPr lang="en-US" sz="2400" dirty="0"/>
              <a:t>Mid-Intent Lead Nurture (Resource/Webinar)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B0B0-726C-106C-777D-54915A9DC6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8198427" cy="2946791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Frequency &amp; Channels:</a:t>
            </a:r>
            <a:r>
              <a:rPr lang="en-US" sz="2000" dirty="0"/>
              <a:t> 1 Email per week + LinkedIn touchpoint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Content</a:t>
            </a:r>
            <a:r>
              <a:rPr lang="en-IN" sz="2000" dirty="0"/>
              <a:t>: Educational blogs, relevant case study, light offer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Success Metric</a:t>
            </a:r>
            <a:r>
              <a:rPr lang="en-IN" sz="2000" dirty="0"/>
              <a:t>: Click – throughs, replies, next action booked</a:t>
            </a:r>
          </a:p>
        </p:txBody>
      </p:sp>
    </p:spTree>
    <p:extLst>
      <p:ext uri="{BB962C8B-B14F-4D97-AF65-F5344CB8AC3E}">
        <p14:creationId xmlns:p14="http://schemas.microsoft.com/office/powerpoint/2010/main" val="187243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C2D3-79C9-9AB3-C9BE-6F865B53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9133609" cy="771526"/>
          </a:xfrm>
        </p:spPr>
        <p:txBody>
          <a:bodyPr/>
          <a:lstStyle/>
          <a:p>
            <a:r>
              <a:rPr lang="en-IN" sz="2800" dirty="0"/>
              <a:t>Low-Intent Lead Nurture (Newsletter)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A2AD-7975-2533-5C39-E018BD92E6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7346373" cy="3721817"/>
          </a:xfrm>
        </p:spPr>
        <p:txBody>
          <a:bodyPr/>
          <a:lstStyle/>
          <a:p>
            <a:endParaRPr lang="en-IN" dirty="0"/>
          </a:p>
          <a:p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Frequency &amp; Channels:</a:t>
            </a:r>
            <a:r>
              <a:rPr lang="en-US" sz="2000" dirty="0"/>
              <a:t> Monthly Email Newsletter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Content</a:t>
            </a:r>
            <a:r>
              <a:rPr lang="en-IN" sz="2000" dirty="0"/>
              <a:t>: Industry insights, founder’s note, soft CTA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b="1" dirty="0"/>
              <a:t>Success Metric</a:t>
            </a:r>
            <a:r>
              <a:rPr lang="en-IN" sz="2000" dirty="0"/>
              <a:t>: open rate, re-engagement click</a:t>
            </a:r>
          </a:p>
        </p:txBody>
      </p:sp>
    </p:spTree>
    <p:extLst>
      <p:ext uri="{BB962C8B-B14F-4D97-AF65-F5344CB8AC3E}">
        <p14:creationId xmlns:p14="http://schemas.microsoft.com/office/powerpoint/2010/main" val="2855441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11" y="1057275"/>
            <a:ext cx="11346424" cy="860016"/>
          </a:xfrm>
        </p:spPr>
        <p:txBody>
          <a:bodyPr/>
          <a:lstStyle/>
          <a:p>
            <a:r>
              <a:rPr lang="en-US" sz="2400" dirty="0" err="1"/>
              <a:t>DeepThought</a:t>
            </a:r>
            <a:r>
              <a:rPr lang="en-US" sz="2400" dirty="0"/>
              <a:t> Fellowship Simulation – Round 2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IN" dirty="0"/>
              <a:t>Poornima KC</a:t>
            </a:r>
          </a:p>
          <a:p>
            <a:r>
              <a:rPr lang="en-IN" dirty="0"/>
              <a:t>July 4,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FD7C-DE7C-97B5-7CD9-1FF18A63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Scaling with AI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EA2C9-02F1-48C0-CAC5-D1CF68AD08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Use AI to segment by </a:t>
            </a:r>
            <a:r>
              <a:rPr lang="en-US" sz="2000" dirty="0" err="1"/>
              <a:t>behaviour</a:t>
            </a:r>
            <a:r>
              <a:rPr lang="en-US" sz="2000" dirty="0"/>
              <a:t> &amp; persona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Auto-personalise email copy at scale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A/B test content for better engagement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9017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D0C7-01A1-2866-91FE-B964DEDE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780318" cy="1012782"/>
          </a:xfrm>
        </p:spPr>
        <p:txBody>
          <a:bodyPr/>
          <a:lstStyle/>
          <a:p>
            <a:r>
              <a:rPr lang="en-IN" sz="3200" dirty="0"/>
              <a:t>Nurturing Design Key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941C4-12EA-805D-A888-46F74CEF980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7429500" cy="372181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3 tailored nurturing tracks keep the pipeline warm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Right message → Right audience → Right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AI supports scale without losing human touch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7776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49944-4580-EAB6-E17C-F66045B8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10453255" cy="1218335"/>
          </a:xfrm>
        </p:spPr>
        <p:txBody>
          <a:bodyPr/>
          <a:lstStyle/>
          <a:p>
            <a:r>
              <a:rPr lang="en-IN" sz="2800" dirty="0"/>
              <a:t>PART 3 - Funnel Analytics – Channel Performance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9367756-1A0E-93FC-C721-B9A4790E1B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1416965"/>
              </p:ext>
            </p:extLst>
          </p:nvPr>
        </p:nvGraphicFramePr>
        <p:xfrm>
          <a:off x="966787" y="2348345"/>
          <a:ext cx="10629468" cy="201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771578">
                  <a:extLst>
                    <a:ext uri="{9D8B030D-6E8A-4147-A177-3AD203B41FA5}">
                      <a16:colId xmlns:a16="http://schemas.microsoft.com/office/drawing/2014/main" val="3457213025"/>
                    </a:ext>
                  </a:extLst>
                </a:gridCol>
                <a:gridCol w="1771578">
                  <a:extLst>
                    <a:ext uri="{9D8B030D-6E8A-4147-A177-3AD203B41FA5}">
                      <a16:colId xmlns:a16="http://schemas.microsoft.com/office/drawing/2014/main" val="2040519455"/>
                    </a:ext>
                  </a:extLst>
                </a:gridCol>
                <a:gridCol w="1755775">
                  <a:extLst>
                    <a:ext uri="{9D8B030D-6E8A-4147-A177-3AD203B41FA5}">
                      <a16:colId xmlns:a16="http://schemas.microsoft.com/office/drawing/2014/main" val="229309451"/>
                    </a:ext>
                  </a:extLst>
                </a:gridCol>
                <a:gridCol w="1787381">
                  <a:extLst>
                    <a:ext uri="{9D8B030D-6E8A-4147-A177-3AD203B41FA5}">
                      <a16:colId xmlns:a16="http://schemas.microsoft.com/office/drawing/2014/main" val="1246167060"/>
                    </a:ext>
                  </a:extLst>
                </a:gridCol>
                <a:gridCol w="1771578">
                  <a:extLst>
                    <a:ext uri="{9D8B030D-6E8A-4147-A177-3AD203B41FA5}">
                      <a16:colId xmlns:a16="http://schemas.microsoft.com/office/drawing/2014/main" val="3650430874"/>
                    </a:ext>
                  </a:extLst>
                </a:gridCol>
                <a:gridCol w="1771578">
                  <a:extLst>
                    <a:ext uri="{9D8B030D-6E8A-4147-A177-3AD203B41FA5}">
                      <a16:colId xmlns:a16="http://schemas.microsoft.com/office/drawing/2014/main" val="395846615"/>
                    </a:ext>
                  </a:extLst>
                </a:gridCol>
              </a:tblGrid>
              <a:tr h="56866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Leads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Cost Incurred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Conversions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Conversion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Cost per Conversion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5183911"/>
                  </a:ext>
                </a:extLst>
              </a:tr>
              <a:tr h="324952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Facebook 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₹90,000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₹3,000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665806"/>
                  </a:ext>
                </a:extLst>
              </a:tr>
              <a:tr h="568666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Email Campaign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₹10,000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₹400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6870029"/>
                  </a:ext>
                </a:extLst>
              </a:tr>
              <a:tr h="32495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LinkedIn DMs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₹25,000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₹2,500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1768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1957670-2261-5950-22E9-7672E26E7A0F}"/>
              </a:ext>
            </a:extLst>
          </p:cNvPr>
          <p:cNvSpPr txBox="1"/>
          <p:nvPr/>
        </p:nvSpPr>
        <p:spPr>
          <a:xfrm>
            <a:off x="966787" y="4987636"/>
            <a:ext cx="1095158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3">
                    <a:lumMod val="50000"/>
                  </a:schemeClr>
                </a:solidFill>
              </a:rPr>
              <a:t>Key Insight: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Facebook Ads has high cost &amp; lowest conversion efficiency (₹3,000 per conversion vs. Email ₹400).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So, Facebook is the </a:t>
            </a:r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weak channel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you need to fix.</a:t>
            </a: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📢 What to Say:</a:t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“This snapshot highlights where our CAC is highest. Facebook Ads are expensive with the lowest conversion rate — we need to test improvements here first.”</a:t>
            </a:r>
            <a:endParaRPr lang="en-IN" sz="1600" dirty="0">
              <a:solidFill>
                <a:schemeClr val="accent3">
                  <a:lumMod val="50000"/>
                </a:schemeClr>
              </a:solidFill>
            </a:endParaRPr>
          </a:p>
          <a:p>
            <a:endParaRPr lang="en-US" sz="1600" dirty="0">
              <a:solidFill>
                <a:schemeClr val="accent3">
                  <a:lumMod val="5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66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8B79-207B-13FA-8874-9E89E3F2A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636444"/>
          </a:xfrm>
        </p:spPr>
        <p:txBody>
          <a:bodyPr/>
          <a:lstStyle/>
          <a:p>
            <a:r>
              <a:rPr lang="en-US" sz="2800" dirty="0"/>
              <a:t>Experiments to Optimize Facebook Ads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4A56D-172F-491C-4EDC-701053865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1922318"/>
            <a:ext cx="9619663" cy="434230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Refine Audience Targeting:</a:t>
            </a:r>
            <a:r>
              <a:rPr lang="en-US" dirty="0"/>
              <a:t> Use lookalike audiences based on top customers to get more qualified clicks.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Test Ad Creatives:</a:t>
            </a:r>
            <a:r>
              <a:rPr lang="en-US" dirty="0"/>
              <a:t> A/B test different headlines &amp; CTAs to boost click-through &amp; conversion.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Bonus:</a:t>
            </a:r>
            <a:br>
              <a:rPr lang="en-US" dirty="0"/>
            </a:br>
            <a:r>
              <a:rPr lang="en-US" dirty="0"/>
              <a:t>    “Run small budget splits to validate what works before scaling.”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📢 What to Say:</a:t>
            </a:r>
            <a:br>
              <a:rPr lang="en-US" dirty="0"/>
            </a:br>
            <a:r>
              <a:rPr lang="en-US" dirty="0"/>
              <a:t>    “These experiments aim to reduce wastage and lift conversions — tackling the root of high CAC.”</a:t>
            </a:r>
          </a:p>
        </p:txBody>
      </p:sp>
    </p:spTree>
    <p:extLst>
      <p:ext uri="{BB962C8B-B14F-4D97-AF65-F5344CB8AC3E}">
        <p14:creationId xmlns:p14="http://schemas.microsoft.com/office/powerpoint/2010/main" val="835782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C7DE-A5B7-F3E4-8B3C-BD54A84C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366281"/>
          </a:xfrm>
        </p:spPr>
        <p:txBody>
          <a:bodyPr/>
          <a:lstStyle/>
          <a:p>
            <a:r>
              <a:rPr lang="en-IN" sz="2800" dirty="0"/>
              <a:t>Weekly CAC:LTV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7332D-EC20-F096-0D96-DBDE7DC47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7664" y="2303029"/>
            <a:ext cx="5141181" cy="2746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Key Metrics to Track: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CAC by Channel</a:t>
            </a:r>
            <a:r>
              <a:rPr lang="en-US" dirty="0"/>
              <a:t> 💰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Total LTV</a:t>
            </a:r>
            <a:r>
              <a:rPr lang="en-US" dirty="0"/>
              <a:t> </a:t>
            </a:r>
            <a:r>
              <a:rPr lang="en-US" i="1" dirty="0"/>
              <a:t>(Avg deal size × repeat purchase rate)</a:t>
            </a:r>
            <a:r>
              <a:rPr lang="en-US" dirty="0"/>
              <a:t> 📈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Conversion Rate by Funnel Stage</a:t>
            </a:r>
            <a:r>
              <a:rPr lang="en-US" dirty="0"/>
              <a:t> 🔄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ROI per Channel</a:t>
            </a:r>
            <a:r>
              <a:rPr lang="en-US" dirty="0"/>
              <a:t> 📊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1FDB7-613F-6A52-40EF-893FCEDFFCD7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608618" y="2303029"/>
            <a:ext cx="4817408" cy="274695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Who Sees It Weekly: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👥 </a:t>
            </a:r>
            <a:r>
              <a:rPr lang="en-US" b="1" dirty="0"/>
              <a:t>Growth Manager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🧑‍💼 </a:t>
            </a:r>
            <a:r>
              <a:rPr lang="en-US" b="1" dirty="0"/>
              <a:t>Founder/CEO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🤝 </a:t>
            </a:r>
            <a:r>
              <a:rPr lang="en-US" b="1" dirty="0"/>
              <a:t>Sales Team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09D0F-7341-751A-70BB-199F581E264E}"/>
              </a:ext>
            </a:extLst>
          </p:cNvPr>
          <p:cNvSpPr txBox="1"/>
          <p:nvPr/>
        </p:nvSpPr>
        <p:spPr>
          <a:xfrm>
            <a:off x="1371600" y="5351318"/>
            <a:ext cx="10054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This dashboard keeps everyone aligned on spend efficiency.</a:t>
            </a:r>
          </a:p>
          <a:p>
            <a:br>
              <a:rPr lang="en-US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We watch CAC vs. LTV trends weekly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— so we can double down on winning channels and fix weak ones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2392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688FD-5830-BE8B-7B7D-6A965E2D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740353"/>
          </a:xfrm>
        </p:spPr>
        <p:txBody>
          <a:bodyPr/>
          <a:lstStyle/>
          <a:p>
            <a:r>
              <a:rPr lang="en-IN" sz="3200" dirty="0"/>
              <a:t>Recap: Funnel Analytics &amp; CAC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24148-90B0-BA13-939F-CB2FC690B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3" y="1926214"/>
            <a:ext cx="9245591" cy="4338408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💡</a:t>
            </a:r>
            <a:r>
              <a:rPr lang="en-US" b="1" dirty="0"/>
              <a:t>Facebook Ads underperform:</a:t>
            </a:r>
            <a:r>
              <a:rPr lang="en-US" dirty="0"/>
              <a:t> highest CAC, lowest conversion</a:t>
            </a: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🧪 </a:t>
            </a:r>
            <a:r>
              <a:rPr lang="en-IN" b="1" dirty="0"/>
              <a:t>2 focused experiments: </a:t>
            </a:r>
            <a:r>
              <a:rPr lang="en-IN" dirty="0"/>
              <a:t>audience and creative A/B tests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>
              <a:buFont typeface="Wingdings" panose="05000000000000000000" pitchFamily="2" charset="2"/>
              <a:buChar char="ü"/>
            </a:pPr>
            <a:r>
              <a:rPr lang="en-IN" dirty="0"/>
              <a:t>📈 </a:t>
            </a:r>
            <a:r>
              <a:rPr lang="en-IN" b="1" dirty="0"/>
              <a:t>Weekly dashboard: </a:t>
            </a:r>
            <a:r>
              <a:rPr lang="en-IN" dirty="0"/>
              <a:t>track CAC:LTV and channel ROI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Our aim: </a:t>
            </a:r>
            <a:r>
              <a:rPr lang="en-US" dirty="0"/>
              <a:t>Cut CAC by 40% this quarter with data-led experiments &amp; transparent tracking.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1EFE81-684B-1740-CA89-8A30D2C24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9066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639E-80C9-7999-845C-FA8753EF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82" y="1057274"/>
            <a:ext cx="10796154" cy="471489"/>
          </a:xfrm>
        </p:spPr>
        <p:txBody>
          <a:bodyPr/>
          <a:lstStyle/>
          <a:p>
            <a:r>
              <a:rPr lang="en-US" sz="2400" dirty="0"/>
              <a:t>Strategic Summary: Building Funnels &amp; Telling the Story</a:t>
            </a:r>
            <a:endParaRPr lang="en-IN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F9250-9731-078C-9EFD-25DC0C14F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89710" y="1787236"/>
            <a:ext cx="11315700" cy="4831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🗂️ When I design a funnel, I always think about one thing: Does it make sense for the people using it — and for the people inside it? I believe a good funnel must feel real. It should guide every lead clearly from first touch to final deal, but stay flexible enough for human unpredictability.</a:t>
            </a:r>
          </a:p>
          <a:p>
            <a:pPr marL="0" indent="0">
              <a:buNone/>
            </a:pPr>
            <a:r>
              <a:rPr lang="en-US" dirty="0"/>
              <a:t>🔍 For me, systems are only useful when they adapt. I balance structure with space for real conversations and decisions. A rigid system breaks; a responsive one grows.</a:t>
            </a:r>
          </a:p>
          <a:p>
            <a:pPr marL="0" indent="0">
              <a:buNone/>
            </a:pPr>
            <a:r>
              <a:rPr lang="en-US" dirty="0"/>
              <a:t>📊 Data storytelling is how I connect numbers to action. Anyone can share a dashboard — but I want my dashboards to make people stop, see what’s really happening, and act. It’s not just about past performance — it’s about what we do next.</a:t>
            </a:r>
          </a:p>
          <a:p>
            <a:pPr marL="0" indent="0">
              <a:buNone/>
            </a:pPr>
            <a:r>
              <a:rPr lang="en-US" dirty="0"/>
              <a:t>🤖 AI is my smart assistant — not my replacement. I use it to scale personalization, test new ideas faster, and catch patterns I might miss. But the core decisions always stay human.</a:t>
            </a:r>
          </a:p>
          <a:p>
            <a:pPr marL="0" indent="0">
              <a:buNone/>
            </a:pPr>
            <a:r>
              <a:rPr lang="en-US" dirty="0"/>
              <a:t>✨ In the end, I see myself as more than a data analyst. I’m here to protect clarity, build trust, and help the team                 </a:t>
            </a:r>
            <a:r>
              <a:rPr lang="en-US" b="1" dirty="0">
                <a:solidFill>
                  <a:srgbClr val="DF8C8C"/>
                </a:solidFill>
              </a:rPr>
              <a:t>grow</a:t>
            </a:r>
            <a:r>
              <a:rPr lang="en-US" dirty="0"/>
              <a:t> row with systems that truly work in the real world.</a:t>
            </a:r>
          </a:p>
          <a:p>
            <a:pPr marL="0" indent="0">
              <a:buNone/>
            </a:pPr>
            <a:r>
              <a:rPr lang="en-US" b="1" dirty="0"/>
              <a:t>This is how I think as a Data Champion — I build systems that stay human, insights that guide action, and stories that keep everyone aligned.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416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YOU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 lnSpcReduction="10000"/>
          </a:bodyPr>
          <a:lstStyle/>
          <a:p>
            <a:endParaRPr lang="en-US" sz="1800" dirty="0"/>
          </a:p>
          <a:p>
            <a:r>
              <a:rPr lang="en-US" sz="1800" dirty="0"/>
              <a:t>💡 “Excited to learn, build, and grow as a Data Champion.”</a:t>
            </a:r>
          </a:p>
          <a:p>
            <a:br>
              <a:rPr lang="en-US" sz="1800" dirty="0"/>
            </a:br>
            <a:r>
              <a:rPr lang="en-US" sz="1800" dirty="0"/>
              <a:t>💪 “Ready to design real systems that help teams win together.”</a:t>
            </a:r>
          </a:p>
          <a:p>
            <a:br>
              <a:rPr lang="en-US" sz="1800" dirty="0"/>
            </a:br>
            <a:r>
              <a:rPr lang="en-US" sz="1800" b="1" dirty="0"/>
              <a:t>Poornima KC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0DCD-B46A-6E32-70E6-2714CC46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 – PART1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E7368-7285-7DAF-18FB-452BC44CD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🚀 Sales Funnel Design: Defining clear qualification stages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000" dirty="0"/>
              <a:t>🔗 CRM Blueprint: Core fields, automations &amp; dashboards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🎯 How this builds LTV/CAC efficiency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18391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5"/>
            <a:ext cx="9409471" cy="722364"/>
          </a:xfrm>
        </p:spPr>
        <p:txBody>
          <a:bodyPr/>
          <a:lstStyle/>
          <a:p>
            <a:r>
              <a:rPr lang="en-IN" dirty="0"/>
              <a:t>The Current Problem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82762"/>
            <a:ext cx="10038735" cy="330363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MSME wants to grow: ₹1–5 Cr revenue, good word-of-mouth so far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New paid campaigns = more leads but unqualified, untracked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CAC rising, sales &amp; marketing blaming each other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CRM exists but is just a contact dump — no funnel, no logic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914400"/>
            <a:ext cx="7965461" cy="1137038"/>
          </a:xfrm>
        </p:spPr>
        <p:txBody>
          <a:bodyPr/>
          <a:lstStyle/>
          <a:p>
            <a:r>
              <a:rPr lang="en-US" dirty="0"/>
              <a:t>Sales Funnel Design – B2B SaaS Sales Cycle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832EC-DBDB-C39C-CBA2-94D118D467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Lead ➔ MQL ➔ SQL ➔ Opp. ➔ Cust.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EB0AEBB-9015-A4B2-45E3-C1C8C0940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8574586"/>
              </p:ext>
            </p:extLst>
          </p:nvPr>
        </p:nvGraphicFramePr>
        <p:xfrm>
          <a:off x="2831690" y="324465"/>
          <a:ext cx="8839199" cy="599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1F7992-4105-6E7F-2D4A-6A585F901048}"/>
              </a:ext>
            </a:extLst>
          </p:cNvPr>
          <p:cNvSpPr txBox="1"/>
          <p:nvPr/>
        </p:nvSpPr>
        <p:spPr>
          <a:xfrm>
            <a:off x="3023756" y="2641373"/>
            <a:ext cx="332509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Lead: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New contact via ads, outreach, website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MQL: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ICP fit &amp; engagement confirmed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SQL: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Ready to buy; demo done, budget clear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Opportunity: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High chance to close, revenue forecast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Customer: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Deal closed, onboarding starts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E6E7D5-34EB-9086-9248-D14BA4430463}"/>
              </a:ext>
            </a:extLst>
          </p:cNvPr>
          <p:cNvSpPr/>
          <p:nvPr/>
        </p:nvSpPr>
        <p:spPr>
          <a:xfrm>
            <a:off x="6244937" y="5195455"/>
            <a:ext cx="1485900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F638A5-F6F3-6919-CADD-E48DB58BDBD5}"/>
              </a:ext>
            </a:extLst>
          </p:cNvPr>
          <p:cNvSpPr/>
          <p:nvPr/>
        </p:nvSpPr>
        <p:spPr>
          <a:xfrm>
            <a:off x="8634845" y="5195455"/>
            <a:ext cx="997528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5E8EC3-8FF4-09B0-E719-E1831F77C2CC}"/>
              </a:ext>
            </a:extLst>
          </p:cNvPr>
          <p:cNvSpPr/>
          <p:nvPr/>
        </p:nvSpPr>
        <p:spPr>
          <a:xfrm>
            <a:off x="10536380" y="5195455"/>
            <a:ext cx="727365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CS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A03DAF-CCE0-F05D-9D30-8B6E4CB7D224}"/>
              </a:ext>
            </a:extLst>
          </p:cNvPr>
          <p:cNvCxnSpPr>
            <a:endCxn id="13" idx="1"/>
          </p:cNvCxnSpPr>
          <p:nvPr/>
        </p:nvCxnSpPr>
        <p:spPr>
          <a:xfrm flipV="1">
            <a:off x="7730837" y="5364732"/>
            <a:ext cx="904008" cy="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CF7CBE-37EF-2445-478E-361B6F99C2BE}"/>
              </a:ext>
            </a:extLst>
          </p:cNvPr>
          <p:cNvCxnSpPr>
            <a:endCxn id="14" idx="1"/>
          </p:cNvCxnSpPr>
          <p:nvPr/>
        </p:nvCxnSpPr>
        <p:spPr>
          <a:xfrm>
            <a:off x="9632373" y="5364732"/>
            <a:ext cx="904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2A2F2B-4738-2550-6DC2-990BADD5F1DB}"/>
              </a:ext>
            </a:extLst>
          </p:cNvPr>
          <p:cNvSpPr txBox="1"/>
          <p:nvPr/>
        </p:nvSpPr>
        <p:spPr>
          <a:xfrm>
            <a:off x="6348846" y="4727864"/>
            <a:ext cx="2285999" cy="377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Ownership Flow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781169-796D-42F0-737D-285D9D8CC519}"/>
              </a:ext>
            </a:extLst>
          </p:cNvPr>
          <p:cNvSpPr txBox="1"/>
          <p:nvPr/>
        </p:nvSpPr>
        <p:spPr>
          <a:xfrm>
            <a:off x="3106882" y="5985164"/>
            <a:ext cx="8839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3">
                    <a:lumMod val="50000"/>
                  </a:schemeClr>
                </a:solidFill>
              </a:rPr>
              <a:t>These views ensure that Sales, Growth, and CEO teams see only what they need — building trust and clarity</a:t>
            </a:r>
            <a:endParaRPr lang="en-IN" sz="16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540775"/>
            <a:ext cx="7043617" cy="1061884"/>
          </a:xfrm>
        </p:spPr>
        <p:txBody>
          <a:bodyPr/>
          <a:lstStyle/>
          <a:p>
            <a:r>
              <a:rPr lang="en-IN" dirty="0"/>
              <a:t>Qualification Criteria &amp; Ownership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7ABABFF-9E4C-0914-B46F-93A411441797}"/>
              </a:ext>
            </a:extLst>
          </p:cNvPr>
          <p:cNvGraphicFramePr>
            <a:graphicFrameLocks noGrp="1"/>
          </p:cNvGraphicFramePr>
          <p:nvPr>
            <p:ph idx="11"/>
            <p:extLst>
              <p:ext uri="{D42A27DB-BD31-4B8C-83A1-F6EECF244321}">
                <p14:modId xmlns:p14="http://schemas.microsoft.com/office/powerpoint/2010/main" val="2548695316"/>
              </p:ext>
            </p:extLst>
          </p:nvPr>
        </p:nvGraphicFramePr>
        <p:xfrm>
          <a:off x="4364038" y="1602660"/>
          <a:ext cx="6816580" cy="4377125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81248">
                  <a:extLst>
                    <a:ext uri="{9D8B030D-6E8A-4147-A177-3AD203B41FA5}">
                      <a16:colId xmlns:a16="http://schemas.microsoft.com/office/drawing/2014/main" val="1937723860"/>
                    </a:ext>
                  </a:extLst>
                </a:gridCol>
                <a:gridCol w="2798714">
                  <a:extLst>
                    <a:ext uri="{9D8B030D-6E8A-4147-A177-3AD203B41FA5}">
                      <a16:colId xmlns:a16="http://schemas.microsoft.com/office/drawing/2014/main" val="1712949701"/>
                    </a:ext>
                  </a:extLst>
                </a:gridCol>
                <a:gridCol w="2036618">
                  <a:extLst>
                    <a:ext uri="{9D8B030D-6E8A-4147-A177-3AD203B41FA5}">
                      <a16:colId xmlns:a16="http://schemas.microsoft.com/office/drawing/2014/main" val="1960366833"/>
                    </a:ext>
                  </a:extLst>
                </a:gridCol>
              </a:tblGrid>
              <a:tr h="729868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Criteria to Upgrade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Owner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67660"/>
                  </a:ext>
                </a:extLst>
              </a:tr>
              <a:tr h="81096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Lead ➜ MQL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Engaged content, ICP match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823587"/>
                  </a:ext>
                </a:extLst>
              </a:tr>
              <a:tr h="81096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MQL ➜ 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Demo booked, decision-maker engaged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433393"/>
                  </a:ext>
                </a:extLst>
              </a:tr>
              <a:tr h="71058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SQL ➜ 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likelihood, negotiation in process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628393"/>
                  </a:ext>
                </a:extLst>
              </a:tr>
              <a:tr h="810965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Opportunity ➜ Customer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Signed contract, payment 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Sales → 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5903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CRM Core Data Fields</a:t>
            </a:r>
            <a:br>
              <a:rPr lang="en-IN" dirty="0"/>
            </a:b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3615" y="2057020"/>
            <a:ext cx="7572630" cy="3772280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Lead Source</a:t>
            </a:r>
            <a:r>
              <a:rPr lang="en-US" dirty="0"/>
              <a:t> (Ad, Referral, LinkedIn, Website)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Company &amp; Industry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Contact Person Name &amp; Role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Deal Stage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Lead Score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Last Engagement Date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Notes/Interactions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  <a:p>
            <a:r>
              <a:rPr lang="en-US" b="1" dirty="0"/>
              <a:t>Why:</a:t>
            </a:r>
            <a:br>
              <a:rPr lang="en-US" dirty="0"/>
            </a:br>
            <a:r>
              <a:rPr lang="en-US" dirty="0"/>
              <a:t>This shows what key information the CRM must hold to support funnel qualification and smooth lead hand-offs.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9611591" cy="1091627"/>
          </a:xfrm>
        </p:spPr>
        <p:txBody>
          <a:bodyPr/>
          <a:lstStyle/>
          <a:p>
            <a:r>
              <a:rPr lang="en-IN" dirty="0"/>
              <a:t>CRM Automations &amp; Workflows</a:t>
            </a:r>
            <a:endParaRPr lang="en-US" dirty="0"/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4"/>
            <a:ext cx="8666019" cy="235166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Auto-tagging leads</a:t>
            </a:r>
            <a:r>
              <a:rPr lang="en-US" dirty="0"/>
              <a:t> by source &amp; campaign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Lifecycle stage auto-update</a:t>
            </a:r>
            <a:r>
              <a:rPr lang="en-US" dirty="0"/>
              <a:t> based on activity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Reminders to follow up</a:t>
            </a:r>
            <a:r>
              <a:rPr lang="en-US" dirty="0"/>
              <a:t> if no engagement in X days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Auto-assign lead owner</a:t>
            </a:r>
            <a:r>
              <a:rPr lang="en-US" dirty="0"/>
              <a:t> (Sales Rep) when SQL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318173" cy="574099"/>
          </a:xfrm>
        </p:spPr>
        <p:txBody>
          <a:bodyPr/>
          <a:lstStyle/>
          <a:p>
            <a:r>
              <a:rPr lang="en-IN" dirty="0"/>
              <a:t>CRM Blueprint – Dashboard Views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28B2C4E-5116-DB13-752D-05FB5521C88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334965627"/>
              </p:ext>
            </p:extLst>
          </p:nvPr>
        </p:nvGraphicFramePr>
        <p:xfrm>
          <a:off x="914400" y="2332038"/>
          <a:ext cx="7772400" cy="1647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448157">
                  <a:extLst>
                    <a:ext uri="{9D8B030D-6E8A-4147-A177-3AD203B41FA5}">
                      <a16:colId xmlns:a16="http://schemas.microsoft.com/office/drawing/2014/main" val="2415706466"/>
                    </a:ext>
                  </a:extLst>
                </a:gridCol>
                <a:gridCol w="5324243">
                  <a:extLst>
                    <a:ext uri="{9D8B030D-6E8A-4147-A177-3AD203B41FA5}">
                      <a16:colId xmlns:a16="http://schemas.microsoft.com/office/drawing/2014/main" val="3374216819"/>
                    </a:ext>
                  </a:extLst>
                </a:gridCol>
              </a:tblGrid>
              <a:tr h="41192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Dashboard Focus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061814"/>
                  </a:ext>
                </a:extLst>
              </a:tr>
              <a:tr h="41192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Sales Rep </a:t>
                      </a:r>
                      <a:r>
                        <a:rPr lang="en-IN" dirty="0"/>
                        <a:t>👨‍💼</a:t>
                      </a:r>
                      <a:endParaRPr lang="en-IN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Daily tasks, hot SQLs, follow-ups</a:t>
                      </a: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717620"/>
                  </a:ext>
                </a:extLst>
              </a:tr>
              <a:tr h="41192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Growth Manager </a:t>
                      </a:r>
                      <a:r>
                        <a:rPr lang="en-IN" dirty="0"/>
                        <a:t>👩‍💼</a:t>
                      </a:r>
                      <a:endParaRPr lang="en-IN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Funnel conversion %, CAC vs LTV trends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299182"/>
                  </a:ext>
                </a:extLst>
              </a:tr>
              <a:tr h="41192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CEO </a:t>
                      </a:r>
                      <a:r>
                        <a:rPr lang="en-IN" dirty="0"/>
                        <a:t>📈</a:t>
                      </a:r>
                      <a:endParaRPr lang="en-IN" b="1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Revenue forecast, channel ROI, CAC trends</a:t>
                      </a:r>
                      <a:endParaRPr lang="en-IN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16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{9D25D539-E563-4A78-B8A9-CE885FF6E384}tf78438558_win32</Template>
  <TotalTime>436</TotalTime>
  <Words>1780</Words>
  <Application>Microsoft Office PowerPoint</Application>
  <PresentationFormat>Widescreen</PresentationFormat>
  <Paragraphs>245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Sabon Next LT</vt:lpstr>
      <vt:lpstr>Wingdings</vt:lpstr>
      <vt:lpstr>Custom</vt:lpstr>
      <vt:lpstr>CRM Data Champion – Funnel Design &amp; CRM Structuring  </vt:lpstr>
      <vt:lpstr>DeepThought Fellowship Simulation – Round 2 Assignment</vt:lpstr>
      <vt:lpstr>Agenda – PART1</vt:lpstr>
      <vt:lpstr>The Current Problem</vt:lpstr>
      <vt:lpstr>Sales Funnel Design – B2B SaaS Sales Cycle</vt:lpstr>
      <vt:lpstr>Qualification Criteria &amp; Ownership</vt:lpstr>
      <vt:lpstr>CRM Core Data Fields </vt:lpstr>
      <vt:lpstr>CRM Automations &amp; Workflows</vt:lpstr>
      <vt:lpstr>CRM Blueprint – Dashboard Views</vt:lpstr>
      <vt:lpstr>Funnel &amp; CRM Blueprint Summary</vt:lpstr>
      <vt:lpstr>Part 2 - Lead Nurturing Tracks - Overview</vt:lpstr>
      <vt:lpstr>High-Intent Lead Nurture</vt:lpstr>
      <vt:lpstr>Mid-Intent Lead Nurture</vt:lpstr>
      <vt:lpstr>Low-Intent Lead Nurture</vt:lpstr>
      <vt:lpstr>AI Tools for Personalisation</vt:lpstr>
      <vt:lpstr>Key Message</vt:lpstr>
      <vt:lpstr>High-Intent Lead Nurture (Booked Demo)</vt:lpstr>
      <vt:lpstr>Mid-Intent Lead Nurture (Resource/Webinar) </vt:lpstr>
      <vt:lpstr>Low-Intent Lead Nurture (Newsletter)</vt:lpstr>
      <vt:lpstr>Scaling with AI Tools</vt:lpstr>
      <vt:lpstr>Nurturing Design Key Takeaway</vt:lpstr>
      <vt:lpstr>PART 3 - Funnel Analytics – Channel Performance</vt:lpstr>
      <vt:lpstr>Experiments to Optimize Facebook Ads</vt:lpstr>
      <vt:lpstr>Weekly CAC:LTV Dashboard</vt:lpstr>
      <vt:lpstr>Recap: Funnel Analytics &amp; CAC</vt:lpstr>
      <vt:lpstr>Strategic Summary: Building Funnels &amp; Telling the Story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Poornima Kc</dc:creator>
  <cp:lastModifiedBy>Poornima Kc</cp:lastModifiedBy>
  <cp:revision>14</cp:revision>
  <dcterms:created xsi:type="dcterms:W3CDTF">2025-07-03T05:46:26Z</dcterms:created>
  <dcterms:modified xsi:type="dcterms:W3CDTF">2025-07-03T13:03:00Z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