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8"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473" y="3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274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grpSp>
        <p:nvGrpSpPr>
          <p:cNvPr id="9" name="Google Shape;9;p2"/>
          <p:cNvGrpSpPr/>
          <p:nvPr/>
        </p:nvGrpSpPr>
        <p:grpSpPr>
          <a:xfrm rot="5400000">
            <a:off x="8405817" y="3069683"/>
            <a:ext cx="4449600" cy="3137600"/>
            <a:chOff x="5093575" y="539500"/>
            <a:chExt cx="3337200" cy="2353200"/>
          </a:xfrm>
        </p:grpSpPr>
        <p:sp>
          <p:nvSpPr>
            <p:cNvPr id="10" name="Google Shape;10;p2"/>
            <p:cNvSpPr/>
            <p:nvPr/>
          </p:nvSpPr>
          <p:spPr>
            <a:xfrm>
              <a:off x="5093575" y="544300"/>
              <a:ext cx="3337200" cy="1337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1" name="Google Shape;11;p2"/>
            <p:cNvSpPr/>
            <p:nvPr/>
          </p:nvSpPr>
          <p:spPr>
            <a:xfrm rot="5400000">
              <a:off x="6782714" y="1244650"/>
              <a:ext cx="2353200" cy="94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grpSp>
      <p:grpSp>
        <p:nvGrpSpPr>
          <p:cNvPr id="12" name="Google Shape;12;p2"/>
          <p:cNvGrpSpPr/>
          <p:nvPr/>
        </p:nvGrpSpPr>
        <p:grpSpPr>
          <a:xfrm>
            <a:off x="10865257" y="3"/>
            <a:ext cx="1326761" cy="2211207"/>
            <a:chOff x="8148941" y="0"/>
            <a:chExt cx="995070" cy="1658405"/>
          </a:xfrm>
        </p:grpSpPr>
        <p:sp>
          <p:nvSpPr>
            <p:cNvPr id="13" name="Google Shape;13;p2"/>
            <p:cNvSpPr/>
            <p:nvPr/>
          </p:nvSpPr>
          <p:spPr>
            <a:xfrm rot="5400000">
              <a:off x="8978111"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4" name="Google Shape;14;p2"/>
            <p:cNvSpPr/>
            <p:nvPr/>
          </p:nvSpPr>
          <p:spPr>
            <a:xfrm rot="5400000">
              <a:off x="8978111"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5" name="Google Shape;15;p2"/>
            <p:cNvSpPr/>
            <p:nvPr/>
          </p:nvSpPr>
          <p:spPr>
            <a:xfrm rot="5400000">
              <a:off x="8978111" y="8291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6" name="Google Shape;16;p2"/>
            <p:cNvSpPr/>
            <p:nvPr/>
          </p:nvSpPr>
          <p:spPr>
            <a:xfrm rot="5400000">
              <a:off x="8978111" y="116083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7" name="Google Shape;17;p2"/>
            <p:cNvSpPr/>
            <p:nvPr/>
          </p:nvSpPr>
          <p:spPr>
            <a:xfrm rot="5400000">
              <a:off x="8978111"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8" name="Google Shape;18;p2"/>
            <p:cNvSpPr/>
            <p:nvPr/>
          </p:nvSpPr>
          <p:spPr>
            <a:xfrm rot="5400000">
              <a:off x="8812277"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19" name="Google Shape;19;p2"/>
            <p:cNvSpPr/>
            <p:nvPr/>
          </p:nvSpPr>
          <p:spPr>
            <a:xfrm rot="5400000">
              <a:off x="8812277"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0" name="Google Shape;20;p2"/>
            <p:cNvSpPr/>
            <p:nvPr/>
          </p:nvSpPr>
          <p:spPr>
            <a:xfrm rot="5400000">
              <a:off x="8812277" y="99500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1" name="Google Shape;21;p2"/>
            <p:cNvSpPr/>
            <p:nvPr/>
          </p:nvSpPr>
          <p:spPr>
            <a:xfrm rot="5400000">
              <a:off x="8646443"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2" name="Google Shape;22;p2"/>
            <p:cNvSpPr/>
            <p:nvPr/>
          </p:nvSpPr>
          <p:spPr>
            <a:xfrm rot="5400000">
              <a:off x="8646443"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3" name="Google Shape;23;p2"/>
            <p:cNvSpPr/>
            <p:nvPr/>
          </p:nvSpPr>
          <p:spPr>
            <a:xfrm rot="5400000">
              <a:off x="8646443"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4" name="Google Shape;24;p2"/>
            <p:cNvSpPr/>
            <p:nvPr/>
          </p:nvSpPr>
          <p:spPr>
            <a:xfrm rot="5400000">
              <a:off x="8480609"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5" name="Google Shape;25;p2"/>
            <p:cNvSpPr/>
            <p:nvPr/>
          </p:nvSpPr>
          <p:spPr>
            <a:xfrm rot="5400000">
              <a:off x="8480609"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6" name="Google Shape;26;p2"/>
            <p:cNvSpPr/>
            <p:nvPr/>
          </p:nvSpPr>
          <p:spPr>
            <a:xfrm rot="5400000">
              <a:off x="8480609"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7" name="Google Shape;27;p2"/>
            <p:cNvSpPr/>
            <p:nvPr/>
          </p:nvSpPr>
          <p:spPr>
            <a:xfrm rot="5400000">
              <a:off x="8314775"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8" name="Google Shape;28;p2"/>
            <p:cNvSpPr/>
            <p:nvPr/>
          </p:nvSpPr>
          <p:spPr>
            <a:xfrm rot="5400000">
              <a:off x="8314775"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29" name="Google Shape;29;p2"/>
            <p:cNvSpPr/>
            <p:nvPr/>
          </p:nvSpPr>
          <p:spPr>
            <a:xfrm rot="5400000">
              <a:off x="8148941"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0" name="Google Shape;30;p2"/>
            <p:cNvSpPr/>
            <p:nvPr/>
          </p:nvSpPr>
          <p:spPr>
            <a:xfrm rot="5400000">
              <a:off x="8148941"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1" name="Google Shape;31;p2"/>
            <p:cNvSpPr/>
            <p:nvPr/>
          </p:nvSpPr>
          <p:spPr>
            <a:xfrm rot="5400000">
              <a:off x="8148941"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2" name="Google Shape;32;p2"/>
            <p:cNvSpPr/>
            <p:nvPr/>
          </p:nvSpPr>
          <p:spPr>
            <a:xfrm rot="5400000">
              <a:off x="8148941" y="132667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grpSp>
      <p:grpSp>
        <p:nvGrpSpPr>
          <p:cNvPr id="33" name="Google Shape;33;p2"/>
          <p:cNvGrpSpPr/>
          <p:nvPr/>
        </p:nvGrpSpPr>
        <p:grpSpPr>
          <a:xfrm>
            <a:off x="-10" y="5696400"/>
            <a:ext cx="3095655" cy="884536"/>
            <a:chOff x="-9" y="4272300"/>
            <a:chExt cx="2321741" cy="663402"/>
          </a:xfrm>
        </p:grpSpPr>
        <p:sp>
          <p:nvSpPr>
            <p:cNvPr id="34" name="Google Shape;34;p2"/>
            <p:cNvSpPr/>
            <p:nvPr/>
          </p:nvSpPr>
          <p:spPr>
            <a:xfrm rot="5400000">
              <a:off x="2155832"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5" name="Google Shape;35;p2"/>
            <p:cNvSpPr/>
            <p:nvPr/>
          </p:nvSpPr>
          <p:spPr>
            <a:xfrm rot="5400000">
              <a:off x="2155832"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6" name="Google Shape;36;p2"/>
            <p:cNvSpPr/>
            <p:nvPr/>
          </p:nvSpPr>
          <p:spPr>
            <a:xfrm rot="5400000">
              <a:off x="1989998"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7" name="Google Shape;37;p2"/>
            <p:cNvSpPr/>
            <p:nvPr/>
          </p:nvSpPr>
          <p:spPr>
            <a:xfrm rot="5400000">
              <a:off x="1989998"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8" name="Google Shape;38;p2"/>
            <p:cNvSpPr/>
            <p:nvPr/>
          </p:nvSpPr>
          <p:spPr>
            <a:xfrm rot="5400000">
              <a:off x="1824164"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39" name="Google Shape;39;p2"/>
            <p:cNvSpPr/>
            <p:nvPr/>
          </p:nvSpPr>
          <p:spPr>
            <a:xfrm rot="5400000">
              <a:off x="1824164"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0" name="Google Shape;40;p2"/>
            <p:cNvSpPr/>
            <p:nvPr/>
          </p:nvSpPr>
          <p:spPr>
            <a:xfrm rot="5400000">
              <a:off x="1658331"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1" name="Google Shape;41;p2"/>
            <p:cNvSpPr/>
            <p:nvPr/>
          </p:nvSpPr>
          <p:spPr>
            <a:xfrm rot="5400000">
              <a:off x="1658331"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2" name="Google Shape;42;p2"/>
            <p:cNvSpPr/>
            <p:nvPr/>
          </p:nvSpPr>
          <p:spPr>
            <a:xfrm rot="5400000">
              <a:off x="1492497"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3" name="Google Shape;43;p2"/>
            <p:cNvSpPr/>
            <p:nvPr/>
          </p:nvSpPr>
          <p:spPr>
            <a:xfrm rot="5400000">
              <a:off x="1492497"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4" name="Google Shape;44;p2"/>
            <p:cNvSpPr/>
            <p:nvPr/>
          </p:nvSpPr>
          <p:spPr>
            <a:xfrm rot="5400000">
              <a:off x="1326663"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5" name="Google Shape;45;p2"/>
            <p:cNvSpPr/>
            <p:nvPr/>
          </p:nvSpPr>
          <p:spPr>
            <a:xfrm rot="5400000">
              <a:off x="1326663"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6" name="Google Shape;46;p2"/>
            <p:cNvSpPr/>
            <p:nvPr/>
          </p:nvSpPr>
          <p:spPr>
            <a:xfrm rot="5400000">
              <a:off x="1160829"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7" name="Google Shape;47;p2"/>
            <p:cNvSpPr/>
            <p:nvPr/>
          </p:nvSpPr>
          <p:spPr>
            <a:xfrm rot="5400000">
              <a:off x="1160829"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8" name="Google Shape;48;p2"/>
            <p:cNvSpPr/>
            <p:nvPr/>
          </p:nvSpPr>
          <p:spPr>
            <a:xfrm rot="5400000">
              <a:off x="994995"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49" name="Google Shape;49;p2"/>
            <p:cNvSpPr/>
            <p:nvPr/>
          </p:nvSpPr>
          <p:spPr>
            <a:xfrm rot="5400000">
              <a:off x="994995"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0" name="Google Shape;50;p2"/>
            <p:cNvSpPr/>
            <p:nvPr/>
          </p:nvSpPr>
          <p:spPr>
            <a:xfrm rot="5400000">
              <a:off x="829161"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1" name="Google Shape;51;p2"/>
            <p:cNvSpPr/>
            <p:nvPr/>
          </p:nvSpPr>
          <p:spPr>
            <a:xfrm rot="5400000">
              <a:off x="829161"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2" name="Google Shape;52;p2"/>
            <p:cNvSpPr/>
            <p:nvPr/>
          </p:nvSpPr>
          <p:spPr>
            <a:xfrm rot="5400000">
              <a:off x="663327"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3" name="Google Shape;53;p2"/>
            <p:cNvSpPr/>
            <p:nvPr/>
          </p:nvSpPr>
          <p:spPr>
            <a:xfrm rot="5400000">
              <a:off x="663327"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4" name="Google Shape;54;p2"/>
            <p:cNvSpPr/>
            <p:nvPr/>
          </p:nvSpPr>
          <p:spPr>
            <a:xfrm rot="5400000">
              <a:off x="497493"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5" name="Google Shape;55;p2"/>
            <p:cNvSpPr/>
            <p:nvPr/>
          </p:nvSpPr>
          <p:spPr>
            <a:xfrm rot="5400000">
              <a:off x="497493"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6" name="Google Shape;56;p2"/>
            <p:cNvSpPr/>
            <p:nvPr/>
          </p:nvSpPr>
          <p:spPr>
            <a:xfrm rot="5400000">
              <a:off x="33165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7" name="Google Shape;57;p2"/>
            <p:cNvSpPr/>
            <p:nvPr/>
          </p:nvSpPr>
          <p:spPr>
            <a:xfrm rot="5400000">
              <a:off x="33165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8" name="Google Shape;58;p2"/>
            <p:cNvSpPr/>
            <p:nvPr/>
          </p:nvSpPr>
          <p:spPr>
            <a:xfrm rot="5400000">
              <a:off x="165825"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59" name="Google Shape;59;p2"/>
            <p:cNvSpPr/>
            <p:nvPr/>
          </p:nvSpPr>
          <p:spPr>
            <a:xfrm rot="5400000">
              <a:off x="165825"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0" name="Google Shape;60;p2"/>
            <p:cNvSpPr/>
            <p:nvPr/>
          </p:nvSpPr>
          <p:spPr>
            <a:xfrm rot="5400000">
              <a:off x="-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1" name="Google Shape;61;p2"/>
            <p:cNvSpPr/>
            <p:nvPr/>
          </p:nvSpPr>
          <p:spPr>
            <a:xfrm rot="5400000">
              <a:off x="-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grpSp>
      <p:sp>
        <p:nvSpPr>
          <p:cNvPr id="62" name="Google Shape;62;p2"/>
          <p:cNvSpPr/>
          <p:nvPr/>
        </p:nvSpPr>
        <p:spPr>
          <a:xfrm>
            <a:off x="1" y="0"/>
            <a:ext cx="2564400" cy="3344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191"/>
          </a:p>
        </p:txBody>
      </p:sp>
      <p:grpSp>
        <p:nvGrpSpPr>
          <p:cNvPr id="63" name="Google Shape;63;p2"/>
          <p:cNvGrpSpPr/>
          <p:nvPr/>
        </p:nvGrpSpPr>
        <p:grpSpPr>
          <a:xfrm>
            <a:off x="2564419" y="14"/>
            <a:ext cx="2432319" cy="1547871"/>
            <a:chOff x="1923311" y="8"/>
            <a:chExt cx="1824239" cy="1160903"/>
          </a:xfrm>
        </p:grpSpPr>
        <p:sp>
          <p:nvSpPr>
            <p:cNvPr id="64" name="Google Shape;64;p2"/>
            <p:cNvSpPr/>
            <p:nvPr/>
          </p:nvSpPr>
          <p:spPr>
            <a:xfrm rot="5400000">
              <a:off x="3581650"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5" name="Google Shape;65;p2"/>
            <p:cNvSpPr/>
            <p:nvPr/>
          </p:nvSpPr>
          <p:spPr>
            <a:xfrm rot="5400000">
              <a:off x="324998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6" name="Google Shape;66;p2"/>
            <p:cNvSpPr/>
            <p:nvPr/>
          </p:nvSpPr>
          <p:spPr>
            <a:xfrm rot="5400000">
              <a:off x="3249982"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7" name="Google Shape;67;p2"/>
            <p:cNvSpPr/>
            <p:nvPr/>
          </p:nvSpPr>
          <p:spPr>
            <a:xfrm rot="5400000">
              <a:off x="3249982"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8" name="Google Shape;68;p2"/>
            <p:cNvSpPr/>
            <p:nvPr/>
          </p:nvSpPr>
          <p:spPr>
            <a:xfrm rot="5400000">
              <a:off x="3084148"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69" name="Google Shape;69;p2"/>
            <p:cNvSpPr/>
            <p:nvPr/>
          </p:nvSpPr>
          <p:spPr>
            <a:xfrm rot="5400000">
              <a:off x="2918314"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0" name="Google Shape;70;p2"/>
            <p:cNvSpPr/>
            <p:nvPr/>
          </p:nvSpPr>
          <p:spPr>
            <a:xfrm rot="5400000">
              <a:off x="2752481"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1" name="Google Shape;71;p2"/>
            <p:cNvSpPr/>
            <p:nvPr/>
          </p:nvSpPr>
          <p:spPr>
            <a:xfrm rot="5400000">
              <a:off x="2752481"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2" name="Google Shape;72;p2"/>
            <p:cNvSpPr/>
            <p:nvPr/>
          </p:nvSpPr>
          <p:spPr>
            <a:xfrm rot="5400000">
              <a:off x="2586647"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3" name="Google Shape;73;p2"/>
            <p:cNvSpPr/>
            <p:nvPr/>
          </p:nvSpPr>
          <p:spPr>
            <a:xfrm rot="5400000">
              <a:off x="2586647"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4" name="Google Shape;74;p2"/>
            <p:cNvSpPr/>
            <p:nvPr/>
          </p:nvSpPr>
          <p:spPr>
            <a:xfrm rot="5400000">
              <a:off x="2586647"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5" name="Google Shape;75;p2"/>
            <p:cNvSpPr/>
            <p:nvPr/>
          </p:nvSpPr>
          <p:spPr>
            <a:xfrm rot="5400000">
              <a:off x="2420813"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6" name="Google Shape;76;p2"/>
            <p:cNvSpPr/>
            <p:nvPr/>
          </p:nvSpPr>
          <p:spPr>
            <a:xfrm rot="5400000">
              <a:off x="2420813"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7" name="Google Shape;77;p2"/>
            <p:cNvSpPr/>
            <p:nvPr/>
          </p:nvSpPr>
          <p:spPr>
            <a:xfrm rot="5400000">
              <a:off x="2420813"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8" name="Google Shape;78;p2"/>
            <p:cNvSpPr/>
            <p:nvPr/>
          </p:nvSpPr>
          <p:spPr>
            <a:xfrm rot="5400000">
              <a:off x="2254979"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79" name="Google Shape;79;p2"/>
            <p:cNvSpPr/>
            <p:nvPr/>
          </p:nvSpPr>
          <p:spPr>
            <a:xfrm rot="5400000">
              <a:off x="2254979"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0" name="Google Shape;80;p2"/>
            <p:cNvSpPr/>
            <p:nvPr/>
          </p:nvSpPr>
          <p:spPr>
            <a:xfrm rot="5400000">
              <a:off x="2254979"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1" name="Google Shape;81;p2"/>
            <p:cNvSpPr/>
            <p:nvPr/>
          </p:nvSpPr>
          <p:spPr>
            <a:xfrm rot="5400000">
              <a:off x="2089145"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2" name="Google Shape;82;p2"/>
            <p:cNvSpPr/>
            <p:nvPr/>
          </p:nvSpPr>
          <p:spPr>
            <a:xfrm rot="5400000">
              <a:off x="2089145"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3" name="Google Shape;83;p2"/>
            <p:cNvSpPr/>
            <p:nvPr/>
          </p:nvSpPr>
          <p:spPr>
            <a:xfrm rot="5400000">
              <a:off x="2089145"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4" name="Google Shape;84;p2"/>
            <p:cNvSpPr/>
            <p:nvPr/>
          </p:nvSpPr>
          <p:spPr>
            <a:xfrm rot="5400000">
              <a:off x="1923311"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5" name="Google Shape;85;p2"/>
            <p:cNvSpPr/>
            <p:nvPr/>
          </p:nvSpPr>
          <p:spPr>
            <a:xfrm rot="5400000">
              <a:off x="1923311"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sp>
          <p:nvSpPr>
            <p:cNvPr id="86" name="Google Shape;86;p2"/>
            <p:cNvSpPr/>
            <p:nvPr/>
          </p:nvSpPr>
          <p:spPr>
            <a:xfrm rot="5400000">
              <a:off x="1923311"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91"/>
            </a:p>
          </p:txBody>
        </p:sp>
      </p:grpSp>
      <p:sp>
        <p:nvSpPr>
          <p:cNvPr id="87" name="Google Shape;87;p2"/>
          <p:cNvSpPr txBox="1">
            <a:spLocks noGrp="1"/>
          </p:cNvSpPr>
          <p:nvPr>
            <p:ph type="ctrTitle"/>
          </p:nvPr>
        </p:nvSpPr>
        <p:spPr>
          <a:xfrm>
            <a:off x="951001" y="1538233"/>
            <a:ext cx="10290000" cy="2638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10533">
                <a:solidFill>
                  <a:srgbClr val="1B2A44"/>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88" name="Google Shape;88;p2"/>
          <p:cNvSpPr txBox="1">
            <a:spLocks noGrp="1"/>
          </p:cNvSpPr>
          <p:nvPr>
            <p:ph type="subTitle" idx="1"/>
          </p:nvPr>
        </p:nvSpPr>
        <p:spPr>
          <a:xfrm>
            <a:off x="2822800" y="4382201"/>
            <a:ext cx="6546400" cy="687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76289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 id="2147483716"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effectLst/>
      </p:bgPr>
    </p:bg>
    <p:spTree>
      <p:nvGrpSpPr>
        <p:cNvPr id="1" name="Shape 1296"/>
        <p:cNvGrpSpPr/>
        <p:nvPr/>
      </p:nvGrpSpPr>
      <p:grpSpPr>
        <a:xfrm>
          <a:off x="0" y="0"/>
          <a:ext cx="0" cy="0"/>
          <a:chOff x="0" y="0"/>
          <a:chExt cx="0" cy="0"/>
        </a:xfrm>
      </p:grpSpPr>
      <p:sp>
        <p:nvSpPr>
          <p:cNvPr id="1298" name="Google Shape;1298;p25"/>
          <p:cNvSpPr txBox="1">
            <a:spLocks noGrp="1"/>
          </p:cNvSpPr>
          <p:nvPr>
            <p:ph type="ctrTitle"/>
          </p:nvPr>
        </p:nvSpPr>
        <p:spPr>
          <a:xfrm rot="16200000">
            <a:off x="-1996318" y="1996318"/>
            <a:ext cx="4572000" cy="579363"/>
          </a:xfrm>
          <a:prstGeom prst="rect">
            <a:avLst/>
          </a:prstGeom>
          <a:gradFill flip="none" rotWithShape="0">
            <a:gsLst>
              <a:gs pos="0">
                <a:srgbClr val="92D050">
                  <a:alpha val="0"/>
                </a:srgbClr>
              </a:gs>
              <a:gs pos="73000">
                <a:schemeClr val="accent3">
                  <a:lumMod val="60000"/>
                  <a:lumOff val="40000"/>
                </a:schemeClr>
              </a:gs>
              <a:gs pos="100000">
                <a:schemeClr val="accent3">
                  <a:lumMod val="20000"/>
                  <a:lumOff val="80000"/>
                </a:schemeClr>
              </a:gs>
            </a:gsLst>
            <a:lin ang="16200000" scaled="1"/>
            <a:tileRect/>
          </a:gradFill>
        </p:spPr>
        <p:txBody>
          <a:bodyPr spcFirstLastPara="1" wrap="square" lIns="121900" tIns="121900" rIns="121900" bIns="121900" anchor="b" anchorCtr="0">
            <a:noAutofit/>
          </a:bodyPr>
          <a:lstStyle/>
          <a:p>
            <a:r>
              <a:rPr lang="en-US" sz="2800" dirty="0" smtClean="0">
                <a:latin typeface="Albert Sans ExtraBold" pitchFamily="2" charset="0"/>
              </a:rPr>
              <a:t>EXECUTIVE SUMMARY</a:t>
            </a:r>
            <a:endParaRPr lang="en-US" sz="2800" dirty="0">
              <a:latin typeface="Albert Sans ExtraBold"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1330" y="5959418"/>
            <a:ext cx="783213" cy="783213"/>
          </a:xfrm>
          <a:prstGeom prst="rect">
            <a:avLst/>
          </a:prstGeom>
        </p:spPr>
      </p:pic>
      <p:sp>
        <p:nvSpPr>
          <p:cNvPr id="2" name="Rectangle 1"/>
          <p:cNvSpPr/>
          <p:nvPr/>
        </p:nvSpPr>
        <p:spPr>
          <a:xfrm>
            <a:off x="6678992" y="441714"/>
            <a:ext cx="5094514" cy="3539430"/>
          </a:xfrm>
          <a:prstGeom prst="rect">
            <a:avLst/>
          </a:prstGeom>
        </p:spPr>
        <p:txBody>
          <a:bodyPr wrap="square">
            <a:spAutoFit/>
          </a:bodyPr>
          <a:lstStyle/>
          <a:p>
            <a:pPr algn="just"/>
            <a:r>
              <a:rPr lang="en-US" dirty="0" smtClean="0">
                <a:latin typeface="Albert Sans Black" pitchFamily="2" charset="0"/>
              </a:rPr>
              <a:t>Random Forest Machine Learning model</a:t>
            </a:r>
          </a:p>
          <a:p>
            <a:pPr algn="just"/>
            <a:endParaRPr lang="en-US" dirty="0" smtClean="0">
              <a:latin typeface="Albert Sans Black" pitchFamily="2" charset="0"/>
            </a:endParaRPr>
          </a:p>
          <a:p>
            <a:pPr algn="just"/>
            <a:r>
              <a:rPr lang="en-US" dirty="0">
                <a:latin typeface="Albert Sans" pitchFamily="2" charset="0"/>
              </a:rPr>
              <a:t>TPOT (an auto ML solver</a:t>
            </a:r>
            <a:r>
              <a:rPr lang="en-US" dirty="0" smtClean="0">
                <a:latin typeface="Albert Sans" pitchFamily="2" charset="0"/>
              </a:rPr>
              <a:t>) gave the best pipeline with internal cv score of 0.99. We ran it with our testing dataset, we had F1 Score and Recall Score of 1. This indicates an overfitting issue. Perhaps the dataset should divided into training, validating and testing before any data preprocessing steps.</a:t>
            </a:r>
          </a:p>
          <a:p>
            <a:pPr algn="just"/>
            <a:endParaRPr lang="en-US" dirty="0">
              <a:latin typeface="Albert Sans" pitchFamily="2" charset="0"/>
            </a:endParaRPr>
          </a:p>
          <a:p>
            <a:pPr algn="just"/>
            <a:r>
              <a:rPr lang="en-US" b="1" dirty="0" smtClean="0">
                <a:latin typeface="Albert Sans" pitchFamily="2" charset="0"/>
              </a:rPr>
              <a:t>Discount Impact Analysis</a:t>
            </a:r>
          </a:p>
          <a:p>
            <a:pPr algn="just"/>
            <a:endParaRPr lang="en-US" dirty="0">
              <a:latin typeface="Albert Sans" pitchFamily="2" charset="0"/>
            </a:endParaRPr>
          </a:p>
          <a:p>
            <a:pPr algn="just"/>
            <a:r>
              <a:rPr lang="en-US" dirty="0" smtClean="0">
                <a:latin typeface="Albert Sans" pitchFamily="2" charset="0"/>
              </a:rPr>
              <a:t>The next step of the project Is to determine the impact of discount given on net income.</a:t>
            </a:r>
            <a:endParaRPr lang="en-US" dirty="0">
              <a:latin typeface="Albert Sans" pitchFamily="2" charset="0"/>
            </a:endParaRPr>
          </a:p>
          <a:p>
            <a:pPr algn="just"/>
            <a:endParaRPr lang="en-US" dirty="0">
              <a:latin typeface="Albert Sans Black" pitchFamily="2" charset="0"/>
            </a:endParaRPr>
          </a:p>
          <a:p>
            <a:pPr algn="just"/>
            <a:endParaRPr lang="en-US" b="1" dirty="0">
              <a:latin typeface="Russo One" panose="020B0604020202020204" charset="0"/>
            </a:endParaRPr>
          </a:p>
          <a:p>
            <a:pPr algn="just"/>
            <a:endParaRPr lang="en-US" b="1" dirty="0" smtClean="0">
              <a:latin typeface="Albert Sans" pitchFamily="2" charset="0"/>
            </a:endParaRPr>
          </a:p>
        </p:txBody>
      </p:sp>
      <p:sp>
        <p:nvSpPr>
          <p:cNvPr id="6" name="Rectangle 5"/>
          <p:cNvSpPr/>
          <p:nvPr/>
        </p:nvSpPr>
        <p:spPr>
          <a:xfrm>
            <a:off x="951292" y="441714"/>
            <a:ext cx="5355772" cy="5909310"/>
          </a:xfrm>
          <a:prstGeom prst="rect">
            <a:avLst/>
          </a:prstGeom>
        </p:spPr>
        <p:txBody>
          <a:bodyPr wrap="square">
            <a:spAutoFit/>
          </a:bodyPr>
          <a:lstStyle/>
          <a:p>
            <a:pPr algn="just"/>
            <a:r>
              <a:rPr lang="en-US" dirty="0">
                <a:latin typeface="Albert Sans Black" pitchFamily="2" charset="0"/>
              </a:rPr>
              <a:t>Background information</a:t>
            </a:r>
          </a:p>
          <a:p>
            <a:pPr algn="just"/>
            <a:endParaRPr lang="en-US" dirty="0">
              <a:latin typeface="Russo One" panose="020B0604020202020204" charset="0"/>
            </a:endParaRPr>
          </a:p>
          <a:p>
            <a:pPr algn="just"/>
            <a:r>
              <a:rPr lang="en-US" dirty="0">
                <a:latin typeface="Albert Sans" pitchFamily="2" charset="0"/>
              </a:rPr>
              <a:t>The BCG project team </a:t>
            </a:r>
            <a:r>
              <a:rPr lang="en-US" dirty="0" smtClean="0">
                <a:latin typeface="Albert Sans" pitchFamily="2" charset="0"/>
              </a:rPr>
              <a:t>wants to develop a </a:t>
            </a:r>
            <a:r>
              <a:rPr lang="en-US" dirty="0">
                <a:latin typeface="Albert Sans" pitchFamily="2" charset="0"/>
              </a:rPr>
              <a:t>churn model to understand whether price sensitivity is the largest driver </a:t>
            </a:r>
            <a:r>
              <a:rPr lang="en-US" dirty="0" smtClean="0">
                <a:latin typeface="Albert Sans" pitchFamily="2" charset="0"/>
              </a:rPr>
              <a:t>of churn or not. Further to address the issue of churning, a discount of 20 percent is likely to be awarded to those who are predicted to churn. Will the discount given will compensate the net margin of the company.</a:t>
            </a:r>
          </a:p>
          <a:p>
            <a:pPr algn="just"/>
            <a:endParaRPr lang="en-US" dirty="0">
              <a:latin typeface="Albert Sans" pitchFamily="2" charset="0"/>
            </a:endParaRPr>
          </a:p>
          <a:p>
            <a:pPr algn="just"/>
            <a:r>
              <a:rPr lang="en-US" dirty="0">
                <a:latin typeface="Albert Sans Black" pitchFamily="2" charset="0"/>
              </a:rPr>
              <a:t>Strategy</a:t>
            </a:r>
          </a:p>
          <a:p>
            <a:pPr algn="just"/>
            <a:endParaRPr lang="en-US" dirty="0" smtClean="0">
              <a:latin typeface="Russo One" panose="020B0604020202020204" charset="0"/>
            </a:endParaRPr>
          </a:p>
          <a:p>
            <a:pPr algn="just"/>
            <a:r>
              <a:rPr lang="en-US" dirty="0" smtClean="0">
                <a:latin typeface="Russo One" panose="020B0604020202020204" charset="0"/>
              </a:rPr>
              <a:t>Data preparation, Exploratory Data Analysis (EDA), Feature Engineering, Model Building, Discount Impact Analysis, and Interpretation and Insights.</a:t>
            </a:r>
          </a:p>
          <a:p>
            <a:pPr algn="just"/>
            <a:endParaRPr lang="en-US" dirty="0">
              <a:latin typeface="Albert Sans" pitchFamily="2" charset="0"/>
            </a:endParaRPr>
          </a:p>
          <a:p>
            <a:pPr algn="just"/>
            <a:r>
              <a:rPr lang="en-US" dirty="0">
                <a:latin typeface="Albert Sans Black" pitchFamily="2" charset="0"/>
              </a:rPr>
              <a:t>The </a:t>
            </a:r>
            <a:r>
              <a:rPr lang="en-US" dirty="0" smtClean="0">
                <a:latin typeface="Albert Sans Black" pitchFamily="2" charset="0"/>
              </a:rPr>
              <a:t>hypothesis set for the problem statement</a:t>
            </a:r>
            <a:endParaRPr lang="en-US" dirty="0">
              <a:latin typeface="Albert Sans Black" pitchFamily="2" charset="0"/>
            </a:endParaRPr>
          </a:p>
          <a:p>
            <a:pPr algn="just"/>
            <a:endParaRPr lang="en-US" dirty="0">
              <a:latin typeface="Albert Sans Black" pitchFamily="2" charset="0"/>
            </a:endParaRPr>
          </a:p>
          <a:p>
            <a:pPr algn="just"/>
            <a:r>
              <a:rPr lang="en-US" dirty="0">
                <a:latin typeface="Albert Sans" pitchFamily="2" charset="0"/>
              </a:rPr>
              <a:t>- H0 (null hypothesis): price change does not affect the churning of customers.</a:t>
            </a:r>
          </a:p>
          <a:p>
            <a:pPr marL="285750" indent="-285750" algn="just">
              <a:buFontTx/>
              <a:buChar char="-"/>
            </a:pPr>
            <a:r>
              <a:rPr lang="en-US" dirty="0" smtClean="0">
                <a:latin typeface="Albert Sans" pitchFamily="2" charset="0"/>
              </a:rPr>
              <a:t>Ha </a:t>
            </a:r>
            <a:r>
              <a:rPr lang="en-US" dirty="0">
                <a:latin typeface="Albert Sans" pitchFamily="2" charset="0"/>
              </a:rPr>
              <a:t>(alternative hypothesis): price change does affect the churning of customers</a:t>
            </a:r>
            <a:r>
              <a:rPr lang="en-US" dirty="0" smtClean="0">
                <a:latin typeface="Albert Sans" pitchFamily="2" charset="0"/>
              </a:rPr>
              <a:t>.</a:t>
            </a:r>
          </a:p>
          <a:p>
            <a:pPr algn="just"/>
            <a:r>
              <a:rPr lang="en-US" b="1" i="1" dirty="0" smtClean="0">
                <a:latin typeface="Albert Sans" pitchFamily="2" charset="0"/>
              </a:rPr>
              <a:t>(Our </a:t>
            </a:r>
            <a:r>
              <a:rPr lang="en-US" b="1" i="1" dirty="0" err="1" smtClean="0">
                <a:latin typeface="Albert Sans" pitchFamily="2" charset="0"/>
              </a:rPr>
              <a:t>ttest</a:t>
            </a:r>
            <a:r>
              <a:rPr lang="en-US" b="1" i="1" dirty="0" smtClean="0">
                <a:latin typeface="Albert Sans" pitchFamily="2" charset="0"/>
              </a:rPr>
              <a:t> concludes that there isn’t any apparent relationship between the price and the rate of customers churning)</a:t>
            </a:r>
          </a:p>
          <a:p>
            <a:pPr algn="just"/>
            <a:endParaRPr lang="en-US" b="1" dirty="0" smtClean="0">
              <a:latin typeface="Albert Sans" pitchFamily="2" charset="0"/>
            </a:endParaRPr>
          </a:p>
          <a:p>
            <a:pPr algn="just"/>
            <a:r>
              <a:rPr lang="en-US" dirty="0" smtClean="0">
                <a:latin typeface="Albert Sans" pitchFamily="2" charset="0"/>
              </a:rPr>
              <a:t>Feature Selection with </a:t>
            </a:r>
            <a:r>
              <a:rPr lang="en-US" b="1" dirty="0" smtClean="0">
                <a:latin typeface="Albert Sans" pitchFamily="2" charset="0"/>
              </a:rPr>
              <a:t>Random Forest </a:t>
            </a:r>
            <a:r>
              <a:rPr lang="en-US" b="1" dirty="0" err="1" smtClean="0">
                <a:latin typeface="Albert Sans" pitchFamily="2" charset="0"/>
              </a:rPr>
              <a:t>Regressor</a:t>
            </a:r>
            <a:r>
              <a:rPr lang="en-US" b="1" dirty="0" smtClean="0">
                <a:latin typeface="Albert Sans" pitchFamily="2" charset="0"/>
              </a:rPr>
              <a:t> </a:t>
            </a:r>
            <a:r>
              <a:rPr lang="en-US" b="1" dirty="0" err="1" smtClean="0">
                <a:latin typeface="Albert Sans" pitchFamily="2" charset="0"/>
              </a:rPr>
              <a:t>Algo</a:t>
            </a:r>
            <a:r>
              <a:rPr lang="en-US" b="1" dirty="0" smtClean="0">
                <a:latin typeface="Albert Sans" pitchFamily="2" charset="0"/>
              </a:rPr>
              <a:t> </a:t>
            </a:r>
            <a:r>
              <a:rPr lang="en-US" dirty="0" smtClean="0">
                <a:latin typeface="Albert Sans" pitchFamily="2" charset="0"/>
              </a:rPr>
              <a:t>ranked a few other features as more relevant ones to our target column.</a:t>
            </a:r>
          </a:p>
        </p:txBody>
      </p:sp>
    </p:spTree>
    <p:extLst>
      <p:ext uri="{BB962C8B-B14F-4D97-AF65-F5344CB8AC3E}">
        <p14:creationId xmlns:p14="http://schemas.microsoft.com/office/powerpoint/2010/main" val="1332720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255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Albert Sans</vt:lpstr>
      <vt:lpstr>Albert Sans Black</vt:lpstr>
      <vt:lpstr>Albert Sans ExtraBold</vt:lpstr>
      <vt:lpstr>Arial</vt:lpstr>
      <vt:lpstr>Russo One</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Nima</cp:lastModifiedBy>
  <cp:revision>10</cp:revision>
  <dcterms:created xsi:type="dcterms:W3CDTF">2016-11-04T11:46:04Z</dcterms:created>
  <dcterms:modified xsi:type="dcterms:W3CDTF">2023-07-05T03:46:20Z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