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78" d="100"/>
          <a:sy n="78" d="100"/>
        </p:scale>
        <p:origin x="878"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PoornimaRaj0000/week1.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3355174" y="1974583"/>
            <a:ext cx="7715950" cy="4431983"/>
          </a:xfrm>
          <a:prstGeom prst="rect">
            <a:avLst/>
          </a:prstGeom>
          <a:noFill/>
        </p:spPr>
        <p:txBody>
          <a:bodyPr wrap="square" rtlCol="0">
            <a:spAutoFit/>
          </a:bodyPr>
          <a:lstStyle/>
          <a:p>
            <a:pPr algn="r"/>
            <a:r>
              <a:rPr lang="en-US" sz="1600" dirty="0">
                <a:solidFill>
                  <a:schemeClr val="bg1"/>
                </a:solidFill>
                <a:latin typeface="Arial" panose="020B0604020202020204" pitchFamily="34" charset="0"/>
                <a:cs typeface="Arial" panose="020B0604020202020204" pitchFamily="34" charset="0"/>
              </a:rPr>
              <a:t>   </a:t>
            </a:r>
          </a:p>
          <a:p>
            <a:pPr algn="r"/>
            <a:endParaRPr lang="en-US" sz="1600" dirty="0">
              <a:solidFill>
                <a:schemeClr val="bg1"/>
              </a:solidFill>
              <a:latin typeface="Arial" panose="020B0604020202020204" pitchFamily="34" charset="0"/>
              <a:cs typeface="Arial" panose="020B0604020202020204" pitchFamily="34" charset="0"/>
            </a:endParaRPr>
          </a:p>
          <a:p>
            <a:pPr algn="r"/>
            <a:r>
              <a:rPr lang="en-US" sz="1800" dirty="0">
                <a:solidFill>
                  <a:schemeClr val="bg1"/>
                </a:solidFill>
                <a:latin typeface="Arial" panose="020B0604020202020204" pitchFamily="34" charset="0"/>
                <a:cs typeface="Arial" panose="020B0604020202020204" pitchFamily="34" charset="0"/>
              </a:rPr>
              <a:t>FOREST FIRE DETECTION USING DEEP LEARNING </a:t>
            </a:r>
          </a:p>
          <a:p>
            <a:pPr algn="r"/>
            <a:endParaRPr lang="en-US" sz="2000" dirty="0">
              <a:solidFill>
                <a:schemeClr val="bg1"/>
              </a:solidFill>
              <a:latin typeface="Arial" panose="020B0604020202020204" pitchFamily="34" charset="0"/>
              <a:cs typeface="Arial" panose="020B0604020202020204" pitchFamily="34" charset="0"/>
            </a:endParaRPr>
          </a:p>
          <a:p>
            <a:pPr algn="r"/>
            <a:endParaRPr lang="en-US" sz="1600" dirty="0">
              <a:solidFill>
                <a:schemeClr val="bg1"/>
              </a:solidFill>
              <a:latin typeface="Arial" panose="020B0604020202020204" pitchFamily="34" charset="0"/>
              <a:cs typeface="Arial" panose="020B0604020202020204" pitchFamily="34" charset="0"/>
            </a:endParaRPr>
          </a:p>
          <a:p>
            <a:pPr algn="r"/>
            <a:endParaRPr lang="en-US" sz="1600" dirty="0">
              <a:solidFill>
                <a:schemeClr val="bg1"/>
              </a:solidFill>
              <a:latin typeface="Arial" panose="020B0604020202020204" pitchFamily="34" charset="0"/>
              <a:cs typeface="Arial" panose="020B0604020202020204" pitchFamily="34" charset="0"/>
            </a:endParaRPr>
          </a:p>
          <a:p>
            <a:pPr algn="r"/>
            <a:endParaRPr lang="en-US" sz="1600" dirty="0">
              <a:solidFill>
                <a:schemeClr val="bg1"/>
              </a:solidFill>
              <a:latin typeface="Arial" panose="020B0604020202020204" pitchFamily="34" charset="0"/>
              <a:cs typeface="Arial" panose="020B0604020202020204" pitchFamily="34" charset="0"/>
            </a:endParaRPr>
          </a:p>
          <a:p>
            <a:pPr algn="r"/>
            <a:endParaRPr lang="en-US" sz="1600" dirty="0">
              <a:solidFill>
                <a:schemeClr val="bg1"/>
              </a:solidFill>
              <a:latin typeface="Arial" panose="020B0604020202020204" pitchFamily="34" charset="0"/>
              <a:cs typeface="Arial" panose="020B0604020202020204" pitchFamily="34" charset="0"/>
            </a:endParaRPr>
          </a:p>
          <a:p>
            <a:pPr algn="r"/>
            <a:endParaRPr lang="en-US" sz="1600" dirty="0">
              <a:solidFill>
                <a:schemeClr val="bg1"/>
              </a:solidFill>
              <a:latin typeface="Arial" panose="020B0604020202020204" pitchFamily="34" charset="0"/>
              <a:cs typeface="Arial" panose="020B0604020202020204" pitchFamily="34" charset="0"/>
            </a:endParaRPr>
          </a:p>
          <a:p>
            <a:pPr algn="r"/>
            <a:r>
              <a:rPr lang="en-US" sz="1600" dirty="0">
                <a:solidFill>
                  <a:schemeClr val="bg1"/>
                </a:solidFill>
                <a:latin typeface="Arial" panose="020B0604020202020204" pitchFamily="34" charset="0"/>
                <a:cs typeface="Arial" panose="020B0604020202020204" pitchFamily="34" charset="0"/>
              </a:rPr>
              <a:t>NAME:POORNIMA M</a:t>
            </a:r>
          </a:p>
          <a:p>
            <a:pPr algn="r"/>
            <a:r>
              <a:rPr lang="en-US" sz="1600" b="1" dirty="0">
                <a:solidFill>
                  <a:schemeClr val="bg1"/>
                </a:solidFill>
                <a:latin typeface="Arial" panose="020B0604020202020204" pitchFamily="34" charset="0"/>
                <a:cs typeface="Arial" panose="020B0604020202020204" pitchFamily="34" charset="0"/>
              </a:rPr>
              <a:t> </a:t>
            </a:r>
            <a:r>
              <a:rPr lang="en-US" sz="1600" dirty="0">
                <a:solidFill>
                  <a:schemeClr val="bg1"/>
                </a:solidFill>
                <a:latin typeface="Arial" panose="020B0604020202020204" pitchFamily="34" charset="0"/>
                <a:cs typeface="Arial" panose="020B0604020202020204" pitchFamily="34" charset="0"/>
              </a:rPr>
              <a:t>AICTE</a:t>
            </a:r>
            <a:r>
              <a:rPr lang="en-US" sz="1600" b="1" dirty="0">
                <a:solidFill>
                  <a:schemeClr val="bg1"/>
                </a:solidFill>
                <a:latin typeface="Arial" panose="020B0604020202020204" pitchFamily="34" charset="0"/>
                <a:cs typeface="Arial" panose="020B0604020202020204" pitchFamily="34" charset="0"/>
              </a:rPr>
              <a:t>_</a:t>
            </a:r>
            <a:r>
              <a:rPr lang="en-US" sz="1600" dirty="0">
                <a:solidFill>
                  <a:schemeClr val="bg1"/>
                </a:solidFill>
                <a:latin typeface="Arial" panose="020B0604020202020204" pitchFamily="34" charset="0"/>
                <a:cs typeface="Arial" panose="020B0604020202020204" pitchFamily="34" charset="0"/>
              </a:rPr>
              <a:t>ID</a:t>
            </a:r>
            <a:r>
              <a:rPr lang="en-US" sz="1600" b="1" dirty="0">
                <a:solidFill>
                  <a:schemeClr val="bg1"/>
                </a:solidFill>
                <a:latin typeface="Arial" panose="020B0604020202020204" pitchFamily="34" charset="0"/>
                <a:cs typeface="Arial" panose="020B0604020202020204" pitchFamily="34" charset="0"/>
              </a:rPr>
              <a:t>:</a:t>
            </a:r>
            <a:r>
              <a:rPr lang="en-IN" sz="1600" dirty="0">
                <a:solidFill>
                  <a:srgbClr val="333333"/>
                </a:solidFill>
                <a:latin typeface="Helvetica Neue"/>
              </a:rPr>
              <a:t> </a:t>
            </a:r>
            <a:r>
              <a:rPr lang="en-IN" sz="1600" dirty="0">
                <a:solidFill>
                  <a:schemeClr val="bg1"/>
                </a:solidFill>
                <a:latin typeface="Helvetica Neue"/>
              </a:rPr>
              <a:t>STU67cc113460d051741426996</a:t>
            </a:r>
            <a:r>
              <a:rPr lang="en-US" sz="1600" b="1" dirty="0">
                <a:solidFill>
                  <a:schemeClr val="bg1"/>
                </a:solidFill>
                <a:latin typeface="Arial" panose="020B0604020202020204" pitchFamily="34" charset="0"/>
                <a:cs typeface="Arial" panose="020B0604020202020204" pitchFamily="34" charset="0"/>
              </a:rPr>
              <a:t>        </a:t>
            </a:r>
          </a:p>
          <a:p>
            <a:pPr algn="r"/>
            <a:endParaRPr lang="en-US" sz="1600" b="1" dirty="0">
              <a:solidFill>
                <a:schemeClr val="bg1"/>
              </a:solidFill>
              <a:latin typeface="Arial" panose="020B0604020202020204" pitchFamily="34" charset="0"/>
              <a:cs typeface="Arial" panose="020B0604020202020204" pitchFamily="34" charset="0"/>
            </a:endParaRPr>
          </a:p>
          <a:p>
            <a:pPr algn="r"/>
            <a:endParaRPr lang="en-US" sz="4800" b="1" dirty="0">
              <a:solidFill>
                <a:schemeClr val="bg1"/>
              </a:solidFill>
              <a:latin typeface="Arial" panose="020B0604020202020204" pitchFamily="34" charset="0"/>
              <a:cs typeface="Arial" panose="020B0604020202020204" pitchFamily="34" charset="0"/>
            </a:endParaRPr>
          </a:p>
          <a:p>
            <a:pPr algn="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57F4D219-1BED-266F-AA5C-C554190B08A0}"/>
              </a:ext>
            </a:extLst>
          </p:cNvPr>
          <p:cNvSpPr txBox="1"/>
          <p:nvPr/>
        </p:nvSpPr>
        <p:spPr>
          <a:xfrm>
            <a:off x="90067" y="1751019"/>
            <a:ext cx="7336436" cy="3754874"/>
          </a:xfrm>
          <a:prstGeom prst="rect">
            <a:avLst/>
          </a:prstGeom>
          <a:noFill/>
        </p:spPr>
        <p:txBody>
          <a:bodyPr wrap="square">
            <a:spAutoFit/>
          </a:bodyPr>
          <a:lstStyle/>
          <a:p>
            <a:r>
              <a:rPr lang="en-IN" sz="1400" b="1" dirty="0"/>
              <a:t>1. Understand the Importance of Forest Fire Detection:</a:t>
            </a:r>
          </a:p>
          <a:p>
            <a:r>
              <a:rPr lang="en-IN" sz="1400" dirty="0"/>
              <a:t>   - Explain the ecological and economic impacts of forest fires.</a:t>
            </a:r>
          </a:p>
          <a:p>
            <a:endParaRPr lang="en-IN" sz="1400" dirty="0"/>
          </a:p>
          <a:p>
            <a:r>
              <a:rPr lang="en-IN" sz="1400" b="1" dirty="0"/>
              <a:t>2. Familiarize with Deep Learning Concepts:</a:t>
            </a:r>
          </a:p>
          <a:p>
            <a:r>
              <a:rPr lang="en-IN" sz="1400" dirty="0"/>
              <a:t>   - Define deep learning and its relevance to image classification tasks.</a:t>
            </a:r>
          </a:p>
          <a:p>
            <a:r>
              <a:rPr lang="en-IN" sz="1400" dirty="0"/>
              <a:t>   - Introduce key concepts such as neural networks, convolutional layers, and activation functions</a:t>
            </a:r>
            <a:r>
              <a:rPr lang="en-IN" sz="1400" b="1" dirty="0"/>
              <a:t>.</a:t>
            </a:r>
          </a:p>
          <a:p>
            <a:endParaRPr lang="en-IN" sz="1400" b="1" dirty="0"/>
          </a:p>
          <a:p>
            <a:r>
              <a:rPr lang="en-IN" sz="1400" b="1" dirty="0"/>
              <a:t>3. Explore the Dataset:</a:t>
            </a:r>
          </a:p>
          <a:p>
            <a:r>
              <a:rPr lang="en-IN" sz="1400" b="1" dirty="0"/>
              <a:t>   </a:t>
            </a:r>
            <a:r>
              <a:rPr lang="en-IN" sz="1400" dirty="0"/>
              <a:t>- Describe the dataset sourced from Kaggle, including its structure and the two classes: "fire" and "no fire."</a:t>
            </a:r>
          </a:p>
          <a:p>
            <a:r>
              <a:rPr lang="en-IN" sz="1400" b="1" dirty="0"/>
              <a:t>   </a:t>
            </a:r>
          </a:p>
          <a:p>
            <a:r>
              <a:rPr lang="en-IN" sz="1400" b="1" dirty="0"/>
              <a:t>4. Implement a Deep Learning Model:</a:t>
            </a:r>
          </a:p>
          <a:p>
            <a:r>
              <a:rPr lang="en-IN" sz="1400" b="1" dirty="0"/>
              <a:t>   </a:t>
            </a:r>
            <a:r>
              <a:rPr lang="en-IN" sz="1400" dirty="0"/>
              <a:t>- Outline the steps to build a convolutional neural network (CNN) for fire detection.</a:t>
            </a:r>
          </a:p>
          <a:p>
            <a:r>
              <a:rPr lang="en-IN" sz="1400" dirty="0"/>
              <a:t>   - Explain the choice of architecture and hyperparameters.</a:t>
            </a:r>
          </a:p>
          <a:p>
            <a:endParaRPr lang="en-IN" sz="1400" b="1" dirty="0"/>
          </a:p>
          <a:p>
            <a:endParaRPr lang="en-IN" sz="1400" b="1"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Rectangle 4">
            <a:extLst>
              <a:ext uri="{FF2B5EF4-FFF2-40B4-BE49-F238E27FC236}">
                <a16:creationId xmlns:a16="http://schemas.microsoft.com/office/drawing/2014/main" id="{92C14F75-47A7-2E53-34E8-E4EC68D94574}"/>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9" name="Rectangle 6">
            <a:extLst>
              <a:ext uri="{FF2B5EF4-FFF2-40B4-BE49-F238E27FC236}">
                <a16:creationId xmlns:a16="http://schemas.microsoft.com/office/drawing/2014/main" id="{4A2DB76D-6831-5B6E-1AF6-0CAF41874BA4}"/>
              </a:ext>
            </a:extLst>
          </p:cNvPr>
          <p:cNvSpPr>
            <a:spLocks noChangeArrowheads="1"/>
          </p:cNvSpPr>
          <p:nvPr/>
        </p:nvSpPr>
        <p:spPr bwMode="auto">
          <a:xfrm>
            <a:off x="283317" y="1589288"/>
            <a:ext cx="1019786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lang="en-US" altLang="en-US" sz="1600" b="1" dirty="0">
                <a:solidFill>
                  <a:schemeClr val="tx1"/>
                </a:solidFill>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Python</a:t>
            </a:r>
            <a:r>
              <a:rPr kumimoji="0" lang="en-US" altLang="en-US" sz="1600" b="0" i="0" u="none" strike="noStrike" cap="none" normalizeH="0" baseline="0" dirty="0">
                <a:ln>
                  <a:noFill/>
                </a:ln>
                <a:solidFill>
                  <a:schemeClr val="tx1"/>
                </a:solidFill>
                <a:effectLst/>
                <a:latin typeface="Arial" panose="020B0604020202020204" pitchFamily="34" charset="0"/>
              </a:rPr>
              <a:t> – A widely used language in machine learning for its simplicity and strong library support. Used for data preprocessing, model building, and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Frameworks &amp; Libraries: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TensorFlow</a:t>
            </a:r>
            <a:r>
              <a:rPr kumimoji="0" lang="en-US" altLang="en-US" sz="1600" b="0" i="0" u="none" strike="noStrike" cap="none" normalizeH="0" baseline="0" dirty="0">
                <a:ln>
                  <a:noFill/>
                </a:ln>
                <a:solidFill>
                  <a:schemeClr val="tx1"/>
                </a:solidFill>
                <a:effectLst/>
                <a:latin typeface="Arial" panose="020B0604020202020204" pitchFamily="34" charset="0"/>
              </a:rPr>
              <a:t> – Open-source deep learning framework by Google, suitable for building and training models.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err="1">
                <a:ln>
                  <a:noFill/>
                </a:ln>
                <a:solidFill>
                  <a:schemeClr val="tx1"/>
                </a:solidFill>
                <a:effectLst/>
                <a:latin typeface="Arial" panose="020B0604020202020204" pitchFamily="34" charset="0"/>
              </a:rPr>
              <a:t>Keras</a:t>
            </a:r>
            <a:r>
              <a:rPr kumimoji="0" lang="en-US" altLang="en-US" sz="1600" b="0" i="0" u="none" strike="noStrike" cap="none" normalizeH="0" baseline="0" dirty="0">
                <a:ln>
                  <a:noFill/>
                </a:ln>
                <a:solidFill>
                  <a:schemeClr val="tx1"/>
                </a:solidFill>
                <a:effectLst/>
                <a:latin typeface="Arial" panose="020B0604020202020204" pitchFamily="34" charset="0"/>
              </a:rPr>
              <a:t> – High-level API on top of TensorFlow, simplifies neural network design.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Other Libraries</a:t>
            </a:r>
            <a:r>
              <a:rPr kumimoji="0" lang="en-US" altLang="en-US" sz="1600" b="0" i="0" u="none" strike="noStrike" cap="none" normalizeH="0" baseline="0" dirty="0">
                <a:ln>
                  <a:noFill/>
                </a:ln>
                <a:solidFill>
                  <a:schemeClr val="tx1"/>
                </a:solidFill>
                <a:effectLst/>
                <a:latin typeface="Arial" panose="020B0604020202020204" pitchFamily="34" charset="0"/>
              </a:rPr>
              <a:t> – </a:t>
            </a:r>
            <a:r>
              <a:rPr kumimoji="0" lang="en-US" altLang="en-US" sz="1600" b="0" i="0" u="none" strike="noStrike" cap="none" normalizeH="0" baseline="0" dirty="0">
                <a:ln>
                  <a:noFill/>
                </a:ln>
                <a:solidFill>
                  <a:schemeClr val="tx1"/>
                </a:solidFill>
                <a:effectLst/>
                <a:latin typeface="Arial Unicode MS"/>
              </a:rPr>
              <a:t>NumPy</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Pandas</a:t>
            </a:r>
            <a:r>
              <a:rPr kumimoji="0" lang="en-US" altLang="en-US" sz="1600" b="0" i="0" u="none" strike="noStrike" cap="none" normalizeH="0" baseline="0" dirty="0">
                <a:ln>
                  <a:noFill/>
                </a:ln>
                <a:solidFill>
                  <a:schemeClr val="tx1"/>
                </a:solidFill>
                <a:effectLst/>
              </a:rPr>
              <a:t> (data handling), </a:t>
            </a:r>
            <a:r>
              <a:rPr kumimoji="0" lang="en-US" altLang="en-US" sz="1600" b="0" i="0" u="none" strike="noStrike" cap="none" normalizeH="0" baseline="0" dirty="0">
                <a:ln>
                  <a:noFill/>
                </a:ln>
                <a:solidFill>
                  <a:schemeClr val="tx1"/>
                </a:solidFill>
                <a:effectLst/>
                <a:latin typeface="Arial Unicode MS"/>
              </a:rPr>
              <a:t>Matplotlib</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Seaborn</a:t>
            </a:r>
            <a:r>
              <a:rPr kumimoji="0" lang="en-US" altLang="en-US" sz="1600" b="0" i="0" u="none" strike="noStrike" cap="none" normalizeH="0" baseline="0" dirty="0">
                <a:ln>
                  <a:noFill/>
                </a:ln>
                <a:solidFill>
                  <a:schemeClr val="tx1"/>
                </a:solidFill>
                <a:effectLst/>
              </a:rPr>
              <a:t> (visualization), </a:t>
            </a:r>
            <a:r>
              <a:rPr kumimoji="0" lang="en-US" altLang="en-US" sz="1600" b="0" i="0" u="none" strike="noStrike" cap="none" normalizeH="0" baseline="0" dirty="0">
                <a:ln>
                  <a:noFill/>
                </a:ln>
                <a:solidFill>
                  <a:schemeClr val="tx1"/>
                </a:solidFill>
                <a:effectLst/>
                <a:latin typeface="Arial Unicode MS"/>
              </a:rPr>
              <a:t>OpenCV</a:t>
            </a:r>
            <a:r>
              <a:rPr kumimoji="0" lang="en-US" altLang="en-US" sz="1600" b="0" i="0" u="none" strike="noStrike" cap="none" normalizeH="0" baseline="0" dirty="0">
                <a:ln>
                  <a:noFill/>
                </a:ln>
                <a:solidFill>
                  <a:schemeClr val="tx1"/>
                </a:solidFill>
                <a:effectLst/>
              </a:rPr>
              <a:t> (image processing, if applicable).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Development Environment: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Google </a:t>
            </a:r>
            <a:r>
              <a:rPr kumimoji="0" lang="en-US" altLang="en-US" sz="1600" b="1" i="0" u="none" strike="noStrike" cap="none" normalizeH="0" baseline="0" dirty="0" err="1">
                <a:ln>
                  <a:noFill/>
                </a:ln>
                <a:solidFill>
                  <a:schemeClr val="tx1"/>
                </a:solidFill>
                <a:effectLst/>
                <a:latin typeface="Arial" panose="020B0604020202020204" pitchFamily="34" charset="0"/>
              </a:rPr>
              <a:t>Colab</a:t>
            </a:r>
            <a:r>
              <a:rPr kumimoji="0" lang="en-US" altLang="en-US" sz="1600" b="0" i="0" u="none" strike="noStrike" cap="none" normalizeH="0" baseline="0" dirty="0">
                <a:ln>
                  <a:noFill/>
                </a:ln>
                <a:solidFill>
                  <a:schemeClr val="tx1"/>
                </a:solidFill>
                <a:effectLst/>
                <a:latin typeface="Arial" panose="020B0604020202020204" pitchFamily="34" charset="0"/>
              </a:rPr>
              <a:t> – Cloud-based </a:t>
            </a:r>
            <a:r>
              <a:rPr kumimoji="0" lang="en-US" altLang="en-US" sz="1600" b="0" i="0" u="none" strike="noStrike" cap="none" normalizeH="0" baseline="0" dirty="0" err="1">
                <a:ln>
                  <a:noFill/>
                </a:ln>
                <a:solidFill>
                  <a:schemeClr val="tx1"/>
                </a:solidFill>
                <a:effectLst/>
                <a:latin typeface="Arial" panose="020B0604020202020204" pitchFamily="34" charset="0"/>
              </a:rPr>
              <a:t>Jupyter</a:t>
            </a:r>
            <a:r>
              <a:rPr kumimoji="0" lang="en-US" altLang="en-US" sz="1600" b="0" i="0" u="none" strike="noStrike" cap="none" normalizeH="0" baseline="0" dirty="0">
                <a:ln>
                  <a:noFill/>
                </a:ln>
                <a:solidFill>
                  <a:schemeClr val="tx1"/>
                </a:solidFill>
                <a:effectLst/>
                <a:latin typeface="Arial" panose="020B0604020202020204" pitchFamily="34" charset="0"/>
              </a:rPr>
              <a:t> notebook platform with free GPU/TPU support. Easy to use, no local setup needed, ideal for collaboration.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Dataset: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Kaggle</a:t>
            </a:r>
            <a:r>
              <a:rPr kumimoji="0" lang="en-US" altLang="en-US" sz="1600" b="0" i="0" u="none" strike="noStrike" cap="none" normalizeH="0" baseline="0" dirty="0">
                <a:ln>
                  <a:noFill/>
                </a:ln>
                <a:solidFill>
                  <a:schemeClr val="tx1"/>
                </a:solidFill>
                <a:effectLst/>
                <a:latin typeface="Arial" panose="020B0604020202020204" pitchFamily="34" charset="0"/>
              </a:rPr>
              <a:t> – A source of public datasets. Forest fire datasets may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Satellite or drone images (fire/no fi</a:t>
            </a:r>
            <a:r>
              <a:rPr lang="en-US" altLang="en-US" sz="1600" dirty="0">
                <a:solidFill>
                  <a:schemeClr val="tx1"/>
                </a:solidFill>
                <a:latin typeface="Arial" panose="020B0604020202020204" pitchFamily="34" charset="0"/>
              </a:rPr>
              <a:t>re)</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76AD90CD-898A-5D87-F794-9B3486B14F07}"/>
              </a:ext>
            </a:extLst>
          </p:cNvPr>
          <p:cNvSpPr>
            <a:spLocks noChangeArrowheads="1"/>
          </p:cNvSpPr>
          <p:nvPr/>
        </p:nvSpPr>
        <p:spPr bwMode="auto">
          <a:xfrm>
            <a:off x="0" y="9302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5" name="Rectangle 3">
            <a:extLst>
              <a:ext uri="{FF2B5EF4-FFF2-40B4-BE49-F238E27FC236}">
                <a16:creationId xmlns:a16="http://schemas.microsoft.com/office/drawing/2014/main" id="{927CDA6C-1DDE-D420-03E1-9697E7DF0F88}"/>
              </a:ext>
            </a:extLst>
          </p:cNvPr>
          <p:cNvSpPr>
            <a:spLocks noChangeArrowheads="1"/>
          </p:cNvSpPr>
          <p:nvPr/>
        </p:nvSpPr>
        <p:spPr bwMode="auto">
          <a:xfrm>
            <a:off x="268356" y="1746936"/>
            <a:ext cx="10707649"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1.Data collection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 collected data from Kaggle, including satellite images and environmental sensor data like temperature and humidity.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 cleaned the dataset by handling missing values, normalized the features, encoded the labels, and resized and augmented images. I also split the data into training, validation, and test sets.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Model Selection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 selected a suitable model based on the data type—CNN for image data, and other machine learning models for structured data. In some cases, I used pre-trained models to improve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Model Training</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 trained the model using TensorFlow and </a:t>
            </a:r>
            <a:r>
              <a:rPr kumimoji="0" lang="en-US" altLang="en-US" sz="1400" b="0" i="0" u="none" strike="noStrike" cap="none" normalizeH="0" baseline="0" dirty="0" err="1">
                <a:ln>
                  <a:noFill/>
                </a:ln>
                <a:solidFill>
                  <a:schemeClr val="tx1"/>
                </a:solidFill>
                <a:effectLst/>
                <a:latin typeface="Arial" panose="020B0604020202020204" pitchFamily="34" charset="0"/>
              </a:rPr>
              <a:t>Keras</a:t>
            </a:r>
            <a:r>
              <a:rPr kumimoji="0" lang="en-US" altLang="en-US" sz="1400" b="0" i="0" u="none" strike="noStrike" cap="none" normalizeH="0" baseline="0" dirty="0">
                <a:ln>
                  <a:noFill/>
                </a:ln>
                <a:solidFill>
                  <a:schemeClr val="tx1"/>
                </a:solidFill>
                <a:effectLst/>
                <a:latin typeface="Arial" panose="020B0604020202020204" pitchFamily="34" charset="0"/>
              </a:rPr>
              <a:t>, applied optimizers like Adam, and tuned hyperparameters such as learning rate and batch size.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rPr>
              <a:t>Evaluation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 evaluated the model using metrics like accuracy, precision, recall, F1-score, and confusion matrix to assess its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Arial" panose="020B0604020202020204" pitchFamily="34" charset="0"/>
              </a:rPr>
              <a:t>Validation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 used a validation set and applied techniques like cross-validation and early stopping to prevent overfitting and improve generalization.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674CFC1D-B3E0-A26A-6CAB-BE6D107F0DFD}"/>
              </a:ext>
            </a:extLst>
          </p:cNvPr>
          <p:cNvSpPr>
            <a:spLocks noChangeArrowheads="1"/>
          </p:cNvSpPr>
          <p:nvPr/>
        </p:nvSpPr>
        <p:spPr bwMode="auto">
          <a:xfrm>
            <a:off x="0" y="9302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Rectangle 1">
            <a:extLst>
              <a:ext uri="{FF2B5EF4-FFF2-40B4-BE49-F238E27FC236}">
                <a16:creationId xmlns:a16="http://schemas.microsoft.com/office/drawing/2014/main" id="{A3D70177-2BBE-58D3-C90A-8C3DA8A31C3D}"/>
              </a:ext>
            </a:extLst>
          </p:cNvPr>
          <p:cNvSpPr>
            <a:spLocks noChangeArrowheads="1"/>
          </p:cNvSpPr>
          <p:nvPr/>
        </p:nvSpPr>
        <p:spPr bwMode="auto">
          <a:xfrm>
            <a:off x="186278" y="1254467"/>
            <a:ext cx="1070484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Forest fires are becoming increasingly frequent and severe due to climate change, threatening ecosystems, wildlife, and human lives. I observed that traditional detection methods are often slow and reactive, leading to significant damage before action is taken. Through this project, I aim to develop an intelligent, real-time forest fire detection system using deep learning. By analyzing environmental data and imagery, my goal is to enable faster and more accurate fire detection, supporting early intervention and minimizing disaster impact.</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10" name="Rectangle 8">
            <a:extLst>
              <a:ext uri="{FF2B5EF4-FFF2-40B4-BE49-F238E27FC236}">
                <a16:creationId xmlns:a16="http://schemas.microsoft.com/office/drawing/2014/main" id="{962A0F3F-629E-E3E3-6DFF-7721852F454E}"/>
              </a:ext>
            </a:extLst>
          </p:cNvPr>
          <p:cNvSpPr>
            <a:spLocks noChangeArrowheads="1"/>
          </p:cNvSpPr>
          <p:nvPr/>
        </p:nvSpPr>
        <p:spPr bwMode="auto">
          <a:xfrm>
            <a:off x="255104" y="1454522"/>
            <a:ext cx="8584401"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chemeClr val="tx1"/>
                </a:solidFill>
                <a:latin typeface="Arial" panose="020B0604020202020204" pitchFamily="34" charset="0"/>
              </a:rPr>
              <a:t>1</a:t>
            </a:r>
            <a:r>
              <a:rPr lang="en-US" altLang="en-US" sz="900" b="1" dirty="0">
                <a:solidFill>
                  <a:schemeClr val="tx1"/>
                </a:solidFill>
                <a:latin typeface="Arial" panose="020B0604020202020204" pitchFamily="34" charset="0"/>
              </a:rPr>
              <a:t>,</a:t>
            </a:r>
            <a:r>
              <a:rPr kumimoji="0" lang="en-US" altLang="en-US" sz="1800" b="1" i="0" u="none" strike="noStrike" cap="none" normalizeH="0" baseline="0" dirty="0">
                <a:ln>
                  <a:noFill/>
                </a:ln>
                <a:solidFill>
                  <a:schemeClr val="tx1"/>
                </a:solidFill>
                <a:effectLst/>
                <a:latin typeface="Arial" panose="020B0604020202020204" pitchFamily="34" charset="0"/>
              </a:rPr>
              <a:t>Classifying Fire vs. No-Fire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built a model to classify data into </a:t>
            </a:r>
            <a:r>
              <a:rPr kumimoji="0" lang="en-US" altLang="en-US" sz="1800" b="1" i="0" u="none" strike="noStrike" cap="none" normalizeH="0" baseline="0" dirty="0">
                <a:ln>
                  <a:noFill/>
                </a:ln>
                <a:solidFill>
                  <a:schemeClr val="tx1"/>
                </a:solidFill>
                <a:effectLst/>
                <a:latin typeface="Arial" panose="020B0604020202020204" pitchFamily="34" charset="0"/>
              </a:rPr>
              <a:t>fire</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no-fire</a:t>
            </a:r>
            <a:r>
              <a:rPr kumimoji="0" lang="en-US" altLang="en-US" sz="1800" b="0" i="0" u="none" strike="noStrike" cap="none" normalizeH="0" baseline="0" dirty="0">
                <a:ln>
                  <a:noFill/>
                </a:ln>
                <a:solidFill>
                  <a:schemeClr val="tx1"/>
                </a:solidFill>
                <a:effectLst/>
                <a:latin typeface="Arial" panose="020B0604020202020204" pitchFamily="34" charset="0"/>
              </a:rPr>
              <a:t>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Achieving 76.8% Accuracy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model achieved </a:t>
            </a:r>
            <a:r>
              <a:rPr kumimoji="0" lang="en-US" altLang="en-US" sz="1800" b="1" i="0" u="none" strike="noStrike" cap="none" normalizeH="0" baseline="0" dirty="0">
                <a:ln>
                  <a:noFill/>
                </a:ln>
                <a:solidFill>
                  <a:schemeClr val="tx1"/>
                </a:solidFill>
                <a:effectLst/>
                <a:latin typeface="Arial" panose="020B0604020202020204" pitchFamily="34" charset="0"/>
              </a:rPr>
              <a:t>76.8%</a:t>
            </a:r>
            <a:r>
              <a:rPr kumimoji="0" lang="en-US" altLang="en-US" sz="1800" b="0" i="0" u="none" strike="noStrike" cap="none" normalizeH="0" baseline="0" dirty="0">
                <a:ln>
                  <a:noFill/>
                </a:ln>
                <a:solidFill>
                  <a:schemeClr val="tx1"/>
                </a:solidFill>
                <a:effectLst/>
                <a:latin typeface="Arial" panose="020B0604020202020204" pitchFamily="34" charset="0"/>
              </a:rPr>
              <a:t> accuracy, ensuring reliable fire detection.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Real-Time Detection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system enables quick fire identification, supporting faster response times.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Optimizing Performance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used CNNs for image classification and tuned the model for speed and accuracy.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Future Improvements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 plan to expand the dataset and explore transfer learning to boost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hlinkClick r:id="rId2"/>
              </a:rPr>
              <a:t>https://github.com/PoornimaRaj0000/week1.git</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021B8B30-FF1A-F652-0301-2A31F806446A}"/>
              </a:ext>
            </a:extLst>
          </p:cNvPr>
          <p:cNvSpPr>
            <a:spLocks noChangeArrowheads="1"/>
          </p:cNvSpPr>
          <p:nvPr/>
        </p:nvSpPr>
        <p:spPr bwMode="auto">
          <a:xfrm>
            <a:off x="0" y="9302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5615E99B-FDFC-7425-508A-34A29A775CB8}"/>
              </a:ext>
            </a:extLst>
          </p:cNvPr>
          <p:cNvPicPr>
            <a:picLocks noChangeAspect="1"/>
          </p:cNvPicPr>
          <p:nvPr/>
        </p:nvPicPr>
        <p:blipFill>
          <a:blip r:embed="rId2"/>
          <a:stretch>
            <a:fillRect/>
          </a:stretch>
        </p:blipFill>
        <p:spPr>
          <a:xfrm>
            <a:off x="5643716" y="1571856"/>
            <a:ext cx="5498400" cy="2134905"/>
          </a:xfrm>
          <a:prstGeom prst="rect">
            <a:avLst/>
          </a:prstGeom>
        </p:spPr>
      </p:pic>
      <p:pic>
        <p:nvPicPr>
          <p:cNvPr id="8" name="Picture 7">
            <a:extLst>
              <a:ext uri="{FF2B5EF4-FFF2-40B4-BE49-F238E27FC236}">
                <a16:creationId xmlns:a16="http://schemas.microsoft.com/office/drawing/2014/main" id="{E41BEDA4-96F6-CE79-03A3-BD77757CEE8E}"/>
              </a:ext>
            </a:extLst>
          </p:cNvPr>
          <p:cNvPicPr>
            <a:picLocks noChangeAspect="1"/>
          </p:cNvPicPr>
          <p:nvPr/>
        </p:nvPicPr>
        <p:blipFill>
          <a:blip r:embed="rId3"/>
          <a:stretch>
            <a:fillRect/>
          </a:stretch>
        </p:blipFill>
        <p:spPr>
          <a:xfrm>
            <a:off x="0" y="1571856"/>
            <a:ext cx="5378246" cy="2134905"/>
          </a:xfrm>
          <a:prstGeom prst="rect">
            <a:avLst/>
          </a:prstGeom>
        </p:spPr>
      </p:pic>
      <p:pic>
        <p:nvPicPr>
          <p:cNvPr id="10" name="Picture 9">
            <a:extLst>
              <a:ext uri="{FF2B5EF4-FFF2-40B4-BE49-F238E27FC236}">
                <a16:creationId xmlns:a16="http://schemas.microsoft.com/office/drawing/2014/main" id="{1EC9A16A-C60B-957D-797B-41E104BAA9F1}"/>
              </a:ext>
            </a:extLst>
          </p:cNvPr>
          <p:cNvPicPr>
            <a:picLocks noChangeAspect="1"/>
          </p:cNvPicPr>
          <p:nvPr/>
        </p:nvPicPr>
        <p:blipFill>
          <a:blip r:embed="rId4"/>
          <a:stretch>
            <a:fillRect/>
          </a:stretch>
        </p:blipFill>
        <p:spPr>
          <a:xfrm>
            <a:off x="147484" y="4100053"/>
            <a:ext cx="5230762" cy="2241754"/>
          </a:xfrm>
          <a:prstGeom prst="rect">
            <a:avLst/>
          </a:prstGeom>
        </p:spPr>
      </p:pic>
      <p:pic>
        <p:nvPicPr>
          <p:cNvPr id="12" name="Picture 11">
            <a:extLst>
              <a:ext uri="{FF2B5EF4-FFF2-40B4-BE49-F238E27FC236}">
                <a16:creationId xmlns:a16="http://schemas.microsoft.com/office/drawing/2014/main" id="{935DE3C6-86C2-0DEC-38F3-D5AF07EBBCF3}"/>
              </a:ext>
            </a:extLst>
          </p:cNvPr>
          <p:cNvPicPr>
            <a:picLocks noChangeAspect="1"/>
          </p:cNvPicPr>
          <p:nvPr/>
        </p:nvPicPr>
        <p:blipFill>
          <a:blip r:embed="rId5"/>
          <a:stretch>
            <a:fillRect/>
          </a:stretch>
        </p:blipFill>
        <p:spPr>
          <a:xfrm>
            <a:off x="5722374" y="4100051"/>
            <a:ext cx="5419742" cy="224175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6" name="Rectangle 4">
            <a:extLst>
              <a:ext uri="{FF2B5EF4-FFF2-40B4-BE49-F238E27FC236}">
                <a16:creationId xmlns:a16="http://schemas.microsoft.com/office/drawing/2014/main" id="{4F6429C8-8E2B-181B-F008-783456A9BBBC}"/>
              </a:ext>
            </a:extLst>
          </p:cNvPr>
          <p:cNvSpPr>
            <a:spLocks noChangeArrowheads="1"/>
          </p:cNvSpPr>
          <p:nvPr/>
        </p:nvSpPr>
        <p:spPr bwMode="auto">
          <a:xfrm>
            <a:off x="0" y="93027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10">
            <a:extLst>
              <a:ext uri="{FF2B5EF4-FFF2-40B4-BE49-F238E27FC236}">
                <a16:creationId xmlns:a16="http://schemas.microsoft.com/office/drawing/2014/main" id="{211DC969-F848-297B-39F5-4B897319454F}"/>
              </a:ext>
            </a:extLst>
          </p:cNvPr>
          <p:cNvSpPr>
            <a:spLocks noChangeArrowheads="1"/>
          </p:cNvSpPr>
          <p:nvPr/>
        </p:nvSpPr>
        <p:spPr bwMode="auto">
          <a:xfrm>
            <a:off x="149087" y="1656713"/>
            <a:ext cx="1032300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 developed a deep learning model that detects forest fires from images with about 76.8% accuracy, improving monitoring speed and reducing human error compared to manual methods. For future scopes, I plan to implement real-time detection using satellite or drone data, develop a mobile or web alert application, expand the model to classify fire severity, incorporate environmental factors to enhance accuracy, apply transfer learning with advanced architectures, and optimize the model for deployment on edge devices to enable remote and low-power monitoring.</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130</TotalTime>
  <Words>785</Words>
  <Application>Microsoft Office PowerPoint</Application>
  <PresentationFormat>Widescreen</PresentationFormat>
  <Paragraphs>71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Arial Unicode MS</vt:lpstr>
      <vt:lpstr>Helvetica Neue</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Poornima Raj</cp:lastModifiedBy>
  <cp:revision>8</cp:revision>
  <dcterms:created xsi:type="dcterms:W3CDTF">2024-12-31T09:40:01Z</dcterms:created>
  <dcterms:modified xsi:type="dcterms:W3CDTF">2025-05-16T09:30:50Z</dcterms:modified>
</cp:coreProperties>
</file>