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81" r:id="rId2"/>
    <p:sldId id="257" r:id="rId3"/>
    <p:sldId id="258" r:id="rId4"/>
    <p:sldId id="276" r:id="rId5"/>
    <p:sldId id="282" r:id="rId6"/>
    <p:sldId id="283" r:id="rId7"/>
    <p:sldId id="284" r:id="rId8"/>
    <p:sldId id="267" r:id="rId9"/>
    <p:sldId id="268" r:id="rId10"/>
    <p:sldId id="264" r:id="rId11"/>
    <p:sldId id="265" r:id="rId12"/>
    <p:sldId id="278" r:id="rId13"/>
    <p:sldId id="279" r:id="rId14"/>
    <p:sldId id="266" r:id="rId15"/>
    <p:sldId id="275"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1" d="100"/>
          <a:sy n="81" d="100"/>
        </p:scale>
        <p:origin x="5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50903E0-1830-4B48-81BB-370CFDDAC8DB}" type="slidenum">
              <a:rPr lang="en-IN" smtClean="0"/>
              <a:t>‹#›</a:t>
            </a:fld>
            <a:endParaRPr lang="en-IN"/>
          </a:p>
        </p:txBody>
      </p:sp>
    </p:spTree>
    <p:extLst>
      <p:ext uri="{BB962C8B-B14F-4D97-AF65-F5344CB8AC3E}">
        <p14:creationId xmlns:p14="http://schemas.microsoft.com/office/powerpoint/2010/main" val="670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6148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79562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01146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423067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796125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36991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75298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16863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56604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263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8153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2563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EAD37-01A8-4D15-AE3D-CC2E91993E9A}" type="datetimeFigureOut">
              <a:rPr lang="en-IN" smtClean="0"/>
              <a:t>29-08-2020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73999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EAD37-01A8-4D15-AE3D-CC2E91993E9A}" type="datetimeFigureOut">
              <a:rPr lang="en-IN" smtClean="0"/>
              <a:t>29-08-2020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50322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59264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76724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C5EAD37-01A8-4D15-AE3D-CC2E91993E9A}" type="datetimeFigureOut">
              <a:rPr lang="en-IN" smtClean="0"/>
              <a:t>29-08-2020</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50903E0-1830-4B48-81BB-370CFDDAC8DB}" type="slidenum">
              <a:rPr lang="en-IN" smtClean="0"/>
              <a:t>‹#›</a:t>
            </a:fld>
            <a:endParaRPr lang="en-IN"/>
          </a:p>
        </p:txBody>
      </p:sp>
    </p:spTree>
    <p:extLst>
      <p:ext uri="{BB962C8B-B14F-4D97-AF65-F5344CB8AC3E}">
        <p14:creationId xmlns:p14="http://schemas.microsoft.com/office/powerpoint/2010/main" val="18817929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6643-D8B9-4062-A7A5-7E646B3A79B1}"/>
              </a:ext>
            </a:extLst>
          </p:cNvPr>
          <p:cNvSpPr>
            <a:spLocks noGrp="1"/>
          </p:cNvSpPr>
          <p:nvPr>
            <p:ph type="title"/>
          </p:nvPr>
        </p:nvSpPr>
        <p:spPr>
          <a:xfrm>
            <a:off x="0" y="0"/>
            <a:ext cx="12192000" cy="1825626"/>
          </a:xfrm>
          <a:solidFill>
            <a:schemeClr val="tx1"/>
          </a:solidFill>
        </p:spPr>
        <p:txBody>
          <a:bodyPr/>
          <a:lstStyle/>
          <a:p>
            <a:pPr algn="ctr"/>
            <a:r>
              <a:rPr lang="en-IN" sz="4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Prediction of Air Quality Index using Machine Learning and Deep Learning Techniques</a:t>
            </a:r>
            <a:endParaRPr lang="en-IN" dirty="0">
              <a:solidFill>
                <a:schemeClr val="bg1"/>
              </a:solidFill>
            </a:endParaRPr>
          </a:p>
        </p:txBody>
      </p:sp>
      <p:pic>
        <p:nvPicPr>
          <p:cNvPr id="6" name="Content Placeholder 5">
            <a:extLst>
              <a:ext uri="{FF2B5EF4-FFF2-40B4-BE49-F238E27FC236}">
                <a16:creationId xmlns:a16="http://schemas.microsoft.com/office/drawing/2014/main" id="{A96B7717-929F-412B-ABE5-2CA9A9DB2FDC}"/>
              </a:ext>
            </a:extLst>
          </p:cNvPr>
          <p:cNvPicPr>
            <a:picLocks noGrp="1" noChangeAspect="1"/>
          </p:cNvPicPr>
          <p:nvPr>
            <p:ph sz="half" idx="1"/>
          </p:nvPr>
        </p:nvPicPr>
        <p:blipFill>
          <a:blip r:embed="rId2"/>
          <a:stretch>
            <a:fillRect/>
          </a:stretch>
        </p:blipFill>
        <p:spPr>
          <a:xfrm>
            <a:off x="0" y="1825625"/>
            <a:ext cx="12192000" cy="3571872"/>
          </a:xfrm>
          <a:prstGeom prst="rect">
            <a:avLst/>
          </a:prstGeom>
        </p:spPr>
      </p:pic>
      <p:sp>
        <p:nvSpPr>
          <p:cNvPr id="4" name="Content Placeholder 3">
            <a:extLst>
              <a:ext uri="{FF2B5EF4-FFF2-40B4-BE49-F238E27FC236}">
                <a16:creationId xmlns:a16="http://schemas.microsoft.com/office/drawing/2014/main" id="{40CC1091-7599-4830-84FF-326FAC29A787}"/>
              </a:ext>
            </a:extLst>
          </p:cNvPr>
          <p:cNvSpPr>
            <a:spLocks noGrp="1"/>
          </p:cNvSpPr>
          <p:nvPr>
            <p:ph sz="half" idx="2"/>
          </p:nvPr>
        </p:nvSpPr>
        <p:spPr>
          <a:xfrm>
            <a:off x="0" y="5397497"/>
            <a:ext cx="12192000" cy="1460501"/>
          </a:xfrm>
          <a:solidFill>
            <a:schemeClr val="tx1"/>
          </a:solidFill>
        </p:spPr>
        <p:txBody>
          <a:bodyPr>
            <a:normAutofit/>
          </a:bodyPr>
          <a:lstStyle/>
          <a:p>
            <a:pPr marL="0" indent="0" algn="r">
              <a:buNone/>
            </a:pPr>
            <a:r>
              <a:rPr lang="en-IN" dirty="0">
                <a:solidFill>
                  <a:schemeClr val="bg1"/>
                </a:solidFill>
              </a:rPr>
              <a:t>Presented by </a:t>
            </a:r>
          </a:p>
          <a:p>
            <a:pPr marL="0" indent="0" algn="r">
              <a:buNone/>
            </a:pPr>
            <a:r>
              <a:rPr lang="en-IN" dirty="0">
                <a:solidFill>
                  <a:schemeClr val="bg1"/>
                </a:solidFill>
              </a:rPr>
              <a:t>Poornima Ravindra</a:t>
            </a:r>
          </a:p>
          <a:p>
            <a:pPr marL="0" indent="0" algn="r">
              <a:buNone/>
            </a:pPr>
            <a:r>
              <a:rPr lang="en-IN" dirty="0">
                <a:solidFill>
                  <a:schemeClr val="bg1"/>
                </a:solidFill>
              </a:rPr>
              <a:t>10535945</a:t>
            </a:r>
          </a:p>
          <a:p>
            <a:pPr marL="0" indent="0">
              <a:buNone/>
            </a:pPr>
            <a:endParaRPr lang="en-IN" dirty="0">
              <a:solidFill>
                <a:schemeClr val="bg1"/>
              </a:solidFill>
            </a:endParaRPr>
          </a:p>
        </p:txBody>
      </p:sp>
    </p:spTree>
    <p:extLst>
      <p:ext uri="{BB962C8B-B14F-4D97-AF65-F5344CB8AC3E}">
        <p14:creationId xmlns:p14="http://schemas.microsoft.com/office/powerpoint/2010/main" val="331463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6ABF-74D6-4D00-AF7B-875C9A5DB302}"/>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F4FA7DD-9809-49DF-98E9-A3A6857165F1}"/>
              </a:ext>
            </a:extLst>
          </p:cNvPr>
          <p:cNvSpPr>
            <a:spLocks noGrp="1"/>
          </p:cNvSpPr>
          <p:nvPr>
            <p:ph sz="half" idx="1"/>
          </p:nvPr>
        </p:nvSpPr>
        <p:spPr>
          <a:xfrm>
            <a:off x="1154953" y="2603500"/>
            <a:ext cx="10279485" cy="3416301"/>
          </a:xfrm>
        </p:spPr>
        <p:txBody>
          <a:bodyPr/>
          <a:lstStyle/>
          <a:p>
            <a:r>
              <a:rPr lang="en-IN" sz="1800" dirty="0">
                <a:effectLst/>
                <a:latin typeface="Arial Black" panose="020B0A04020102020204" pitchFamily="34" charset="0"/>
                <a:ea typeface="Calibri" panose="020F0502020204030204" pitchFamily="34" charset="0"/>
              </a:rPr>
              <a:t>The dataset contains air quality data from various stations across multiple cities in India from 2015 to 2020. </a:t>
            </a:r>
          </a:p>
          <a:p>
            <a:r>
              <a:rPr lang="en-IN" sz="1800" b="0" dirty="0">
                <a:solidFill>
                  <a:srgbClr val="000000"/>
                </a:solidFill>
                <a:effectLst/>
                <a:latin typeface="Arial Black" panose="020B0A04020102020204" pitchFamily="34" charset="0"/>
                <a:ea typeface="Times New Roman" panose="02020603050405020304" pitchFamily="18" charset="0"/>
              </a:rPr>
              <a:t>The concentration levels of gases has been recorded and has been made publicly available by the Central Pollution Control Board. The dataset contains 14705 records.</a:t>
            </a:r>
            <a:endParaRPr lang="en-IN" sz="1800" dirty="0">
              <a:effectLst/>
              <a:latin typeface="Arial Black" panose="020B0A040201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0804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25A6-4AE9-48C9-B405-4E4B47B37CEE}"/>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08F13D17-B5BB-4DC4-9ABE-3077B2B038EC}"/>
              </a:ext>
            </a:extLst>
          </p:cNvPr>
          <p:cNvSpPr>
            <a:spLocks noGrp="1"/>
          </p:cNvSpPr>
          <p:nvPr>
            <p:ph sz="half" idx="1"/>
          </p:nvPr>
        </p:nvSpPr>
        <p:spPr>
          <a:xfrm>
            <a:off x="1154953" y="2603500"/>
            <a:ext cx="10252853" cy="3416301"/>
          </a:xfrm>
        </p:spPr>
        <p:txBody>
          <a:bodyPr>
            <a:normAutofit lnSpcReduction="10000"/>
          </a:bodyPr>
          <a:lstStyle/>
          <a:p>
            <a:pPr marL="0" indent="0" algn="ctr">
              <a:buNone/>
            </a:pPr>
            <a:r>
              <a:rPr lang="en-IN" sz="2000" b="1" dirty="0">
                <a:effectLst/>
                <a:latin typeface="Arial Black" panose="020B0A04020102020204" pitchFamily="34" charset="0"/>
                <a:ea typeface="Calibri" panose="020F0502020204030204" pitchFamily="34" charset="0"/>
                <a:cs typeface="Times New Roman" panose="02020603050405020304" pitchFamily="18" charset="0"/>
              </a:rPr>
              <a:t>Python</a:t>
            </a:r>
          </a:p>
          <a:p>
            <a:pPr marL="0" indent="0">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Python is a very powerful high-level and structured language with simple syntax and flexible semantics.</a:t>
            </a:r>
          </a:p>
          <a:p>
            <a:pPr marL="0" indent="0" algn="just">
              <a:lnSpc>
                <a:spcPct val="150000"/>
              </a:lnSpc>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Pandas </a:t>
            </a:r>
          </a:p>
          <a:p>
            <a:pPr marL="0" indent="0">
              <a:buNone/>
            </a:pPr>
            <a:r>
              <a:rPr lang="en-IN" sz="1800" dirty="0">
                <a:effectLst/>
                <a:latin typeface="Arial Black" panose="020B0A04020102020204" pitchFamily="34" charset="0"/>
                <a:ea typeface="Calibri" panose="020F0502020204030204" pitchFamily="34" charset="0"/>
              </a:rPr>
              <a:t>This module is used for data analysis. It should be manually installed as it is not bundled with Python. </a:t>
            </a:r>
            <a:endParaRPr lang="en-IN" sz="1800" dirty="0">
              <a:latin typeface="Arial Black" panose="020B0A0402010202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err="1">
                <a:effectLst/>
                <a:latin typeface="Arial Black" panose="020B0A04020102020204" pitchFamily="34" charset="0"/>
                <a:ea typeface="Calibri" panose="020F0502020204030204" pitchFamily="34" charset="0"/>
                <a:cs typeface="Times New Roman" panose="02020603050405020304" pitchFamily="18" charset="0"/>
              </a:rPr>
              <a:t>Keras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r>
              <a:rPr lang="en-IN" sz="1800" dirty="0" err="1">
                <a:effectLst/>
                <a:latin typeface="Arial Black" panose="020B0A04020102020204" pitchFamily="34" charset="0"/>
                <a:ea typeface="Calibri" panose="020F0502020204030204" pitchFamily="34" charset="0"/>
              </a:rPr>
              <a:t>Keras</a:t>
            </a:r>
            <a:r>
              <a:rPr lang="en-IN" sz="1800" dirty="0">
                <a:effectLst/>
                <a:latin typeface="Arial Black" panose="020B0A04020102020204" pitchFamily="34" charset="0"/>
                <a:ea typeface="Calibri" panose="020F0502020204030204" pitchFamily="34" charset="0"/>
              </a:rPr>
              <a:t> is a Python library built on top of the TensorFlow framework. </a:t>
            </a:r>
            <a:r>
              <a:rPr lang="en-IN" dirty="0">
                <a:latin typeface="Arial Black" panose="020B0A04020102020204" pitchFamily="34" charset="0"/>
                <a:ea typeface="Calibri" panose="020F0502020204030204" pitchFamily="34" charset="0"/>
              </a:rPr>
              <a:t>I</a:t>
            </a:r>
            <a:r>
              <a:rPr lang="en-IN" sz="1800" dirty="0">
                <a:effectLst/>
                <a:latin typeface="Arial Black" panose="020B0A04020102020204" pitchFamily="34" charset="0"/>
                <a:ea typeface="Calibri" panose="020F0502020204030204" pitchFamily="34" charset="0"/>
              </a:rPr>
              <a:t>t is flexible and convenient to learn. </a:t>
            </a:r>
            <a:endParaRPr lang="en-IN" dirty="0">
              <a:latin typeface="Arial Black" panose="020B0A04020102020204" pitchFamily="34" charset="0"/>
            </a:endParaRPr>
          </a:p>
        </p:txBody>
      </p:sp>
    </p:spTree>
    <p:extLst>
      <p:ext uri="{BB962C8B-B14F-4D97-AF65-F5344CB8AC3E}">
        <p14:creationId xmlns:p14="http://schemas.microsoft.com/office/powerpoint/2010/main" val="84338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110D-5DBC-4E9C-9582-6A6879A467B3}"/>
              </a:ext>
            </a:extLst>
          </p:cNvPr>
          <p:cNvSpPr>
            <a:spLocks noGrp="1"/>
          </p:cNvSpPr>
          <p:nvPr>
            <p:ph type="title"/>
          </p:nvPr>
        </p:nvSpPr>
        <p:spPr/>
        <p:txBody>
          <a:bodyPr/>
          <a:lstStyle/>
          <a:p>
            <a:r>
              <a:rPr lang="en-US" dirty="0"/>
              <a:t>Machine Learning models</a:t>
            </a:r>
            <a:r>
              <a:rPr lang="en-IN" dirty="0"/>
              <a:t> used to Predict Air Quality </a:t>
            </a:r>
          </a:p>
        </p:txBody>
      </p:sp>
      <p:sp>
        <p:nvSpPr>
          <p:cNvPr id="3" name="Content Placeholder 2">
            <a:extLst>
              <a:ext uri="{FF2B5EF4-FFF2-40B4-BE49-F238E27FC236}">
                <a16:creationId xmlns:a16="http://schemas.microsoft.com/office/drawing/2014/main" id="{5BB1C4E1-521E-4AD3-B0FE-35150C8E2584}"/>
              </a:ext>
            </a:extLst>
          </p:cNvPr>
          <p:cNvSpPr>
            <a:spLocks noGrp="1"/>
          </p:cNvSpPr>
          <p:nvPr>
            <p:ph sz="half" idx="1"/>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Artificial Neural Network</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Times New Roman" panose="02020603050405020304" pitchFamily="18" charset="0"/>
                <a:cs typeface="Times New Roman" panose="02020603050405020304" pitchFamily="18" charset="0"/>
              </a:rPr>
              <a:t>Support Vector Classification</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Times New Roman" panose="02020603050405020304" pitchFamily="18" charset="0"/>
                <a:cs typeface="Times New Roman" panose="02020603050405020304" pitchFamily="18" charset="0"/>
              </a:rPr>
              <a:t>Random Forest Classification</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Logistic Regression  </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Naïve Bayes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53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72F1-0DD6-407C-8527-D0B7217C3E37}"/>
              </a:ext>
            </a:extLst>
          </p:cNvPr>
          <p:cNvSpPr>
            <a:spLocks noGrp="1"/>
          </p:cNvSpPr>
          <p:nvPr>
            <p:ph type="title"/>
          </p:nvPr>
        </p:nvSpPr>
        <p:spPr/>
        <p:txBody>
          <a:bodyPr/>
          <a:lstStyle/>
          <a:p>
            <a:r>
              <a:rPr lang="en-US" dirty="0"/>
              <a:t>Evaluation</a:t>
            </a:r>
            <a:endParaRPr lang="en-IN" dirty="0"/>
          </a:p>
        </p:txBody>
      </p:sp>
      <p:sp>
        <p:nvSpPr>
          <p:cNvPr id="3" name="Content Placeholder 2">
            <a:extLst>
              <a:ext uri="{FF2B5EF4-FFF2-40B4-BE49-F238E27FC236}">
                <a16:creationId xmlns:a16="http://schemas.microsoft.com/office/drawing/2014/main" id="{DD3222E3-CB19-463A-B2E0-94DF05A6DC8A}"/>
              </a:ext>
            </a:extLst>
          </p:cNvPr>
          <p:cNvSpPr>
            <a:spLocks noGrp="1"/>
          </p:cNvSpPr>
          <p:nvPr>
            <p:ph sz="half" idx="1"/>
          </p:nvPr>
        </p:nvSpPr>
        <p:spPr/>
        <p:txBody>
          <a:bodyPr/>
          <a:lstStyle/>
          <a:p>
            <a:r>
              <a:rPr lang="en-US" dirty="0">
                <a:latin typeface="Arial Black" panose="020B0A04020102020204" pitchFamily="34" charset="0"/>
              </a:rPr>
              <a:t>Confusion Matrix</a:t>
            </a:r>
          </a:p>
          <a:p>
            <a:r>
              <a:rPr lang="en-US" dirty="0">
                <a:latin typeface="Arial Black" panose="020B0A04020102020204" pitchFamily="34" charset="0"/>
              </a:rPr>
              <a:t>Accuracy</a:t>
            </a:r>
          </a:p>
          <a:p>
            <a:r>
              <a:rPr lang="en-US" dirty="0">
                <a:latin typeface="Arial Black" panose="020B0A04020102020204" pitchFamily="34" charset="0"/>
              </a:rPr>
              <a:t>Precision</a:t>
            </a:r>
          </a:p>
          <a:p>
            <a:r>
              <a:rPr lang="en-US" dirty="0">
                <a:latin typeface="Arial Black" panose="020B0A04020102020204" pitchFamily="34" charset="0"/>
              </a:rPr>
              <a:t>Recall</a:t>
            </a:r>
          </a:p>
          <a:p>
            <a:pPr marL="0" indent="0">
              <a:buNone/>
            </a:pPr>
            <a:endParaRPr lang="en-IN" dirty="0"/>
          </a:p>
        </p:txBody>
      </p:sp>
    </p:spTree>
    <p:extLst>
      <p:ext uri="{BB962C8B-B14F-4D97-AF65-F5344CB8AC3E}">
        <p14:creationId xmlns:p14="http://schemas.microsoft.com/office/powerpoint/2010/main" val="219763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68CF-C152-4CAD-95DA-85A39E9051E2}"/>
              </a:ext>
            </a:extLst>
          </p:cNvPr>
          <p:cNvSpPr>
            <a:spLocks noGrp="1"/>
          </p:cNvSpPr>
          <p:nvPr>
            <p:ph type="title"/>
          </p:nvPr>
        </p:nvSpPr>
        <p:spPr/>
        <p:txBody>
          <a:bodyPr/>
          <a:lstStyle/>
          <a:p>
            <a:r>
              <a:rPr lang="en-IN" dirty="0"/>
              <a:t>Accuracy Comparison</a:t>
            </a:r>
          </a:p>
        </p:txBody>
      </p:sp>
      <p:sp>
        <p:nvSpPr>
          <p:cNvPr id="3" name="Content Placeholder 2">
            <a:extLst>
              <a:ext uri="{FF2B5EF4-FFF2-40B4-BE49-F238E27FC236}">
                <a16:creationId xmlns:a16="http://schemas.microsoft.com/office/drawing/2014/main" id="{ADDF67F6-2F5C-4FF2-854E-B36537F5079E}"/>
              </a:ext>
            </a:extLst>
          </p:cNvPr>
          <p:cNvSpPr>
            <a:spLocks noGrp="1"/>
          </p:cNvSpPr>
          <p:nvPr>
            <p:ph sz="half" idx="1"/>
          </p:nvPr>
        </p:nvSpPr>
        <p:spPr>
          <a:xfrm>
            <a:off x="1154954" y="3799643"/>
            <a:ext cx="4825158" cy="1047565"/>
          </a:xfrm>
        </p:spPr>
        <p:txBody>
          <a:bodyPr/>
          <a:lstStyle/>
          <a:p>
            <a:pPr marL="0" indent="0" algn="just">
              <a:buNone/>
            </a:pPr>
            <a:r>
              <a:rPr lang="en-US" dirty="0">
                <a:latin typeface="Arial Black" panose="020B0A04020102020204" pitchFamily="34" charset="0"/>
              </a:rPr>
              <a:t>The accuracy of Artificial Neural Network is compared with four Machine Learning Algorithms.</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43EE0624-8B0A-42CF-BF7F-A95D58A3EBE0}"/>
              </a:ext>
            </a:extLst>
          </p:cNvPr>
          <p:cNvPicPr>
            <a:picLocks noGrp="1"/>
          </p:cNvPicPr>
          <p:nvPr>
            <p:ph sz="half" idx="2"/>
          </p:nvPr>
        </p:nvPicPr>
        <p:blipFill>
          <a:blip r:embed="rId2"/>
          <a:stretch>
            <a:fillRect/>
          </a:stretch>
        </p:blipFill>
        <p:spPr>
          <a:xfrm>
            <a:off x="6311106" y="2816225"/>
            <a:ext cx="4619625" cy="2990850"/>
          </a:xfrm>
          <a:prstGeom prst="rect">
            <a:avLst/>
          </a:prstGeom>
        </p:spPr>
      </p:pic>
    </p:spTree>
    <p:extLst>
      <p:ext uri="{BB962C8B-B14F-4D97-AF65-F5344CB8AC3E}">
        <p14:creationId xmlns:p14="http://schemas.microsoft.com/office/powerpoint/2010/main" val="196217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0BD77-F2B6-4299-AFD2-A31C5773E367}"/>
              </a:ext>
            </a:extLst>
          </p:cNvPr>
          <p:cNvSpPr>
            <a:spLocks noGrp="1"/>
          </p:cNvSpPr>
          <p:nvPr>
            <p:ph sz="half" idx="1"/>
          </p:nvPr>
        </p:nvSpPr>
        <p:spPr>
          <a:xfrm>
            <a:off x="1154953" y="2603500"/>
            <a:ext cx="10208463" cy="3416301"/>
          </a:xfrm>
        </p:spPr>
        <p:txBody>
          <a:bodyPr/>
          <a:lstStyle/>
          <a:p>
            <a:pPr algn="just"/>
            <a:r>
              <a:rPr lang="en-IN" sz="1800" dirty="0">
                <a:effectLst/>
                <a:latin typeface="Arial Black" panose="020B0A04020102020204" pitchFamily="34" charset="0"/>
                <a:ea typeface="Calibri" panose="020F0502020204030204" pitchFamily="34" charset="0"/>
              </a:rPr>
              <a:t>Auto Regression is used to find next three months air quality.</a:t>
            </a:r>
            <a:r>
              <a:rPr lang="en-IN" sz="1800" dirty="0">
                <a:solidFill>
                  <a:srgbClr val="000000"/>
                </a:solidFill>
                <a:effectLst/>
                <a:latin typeface="Arial Black" panose="020B0A04020102020204" pitchFamily="34" charset="0"/>
                <a:ea typeface="Calibri" panose="020F0502020204030204" pitchFamily="34" charset="0"/>
              </a:rPr>
              <a:t> </a:t>
            </a:r>
          </a:p>
          <a:p>
            <a:pPr algn="just"/>
            <a:r>
              <a:rPr lang="en-IN" sz="1800" dirty="0">
                <a:effectLst/>
                <a:latin typeface="Arial Black" panose="020B0A04020102020204" pitchFamily="34" charset="0"/>
                <a:ea typeface="Calibri" panose="020F0502020204030204" pitchFamily="34" charset="0"/>
              </a:rPr>
              <a:t>The model is designed in such a way that the air quality can be found for any of the cities present in the dataset. Based on average value the air quality is classified into Good, Satisfactory, Moderate, Poor and Severe. </a:t>
            </a:r>
            <a:endParaRPr lang="en-IN" dirty="0">
              <a:latin typeface="Arial Black" panose="020B0A04020102020204" pitchFamily="34" charset="0"/>
            </a:endParaRPr>
          </a:p>
        </p:txBody>
      </p:sp>
    </p:spTree>
    <p:extLst>
      <p:ext uri="{BB962C8B-B14F-4D97-AF65-F5344CB8AC3E}">
        <p14:creationId xmlns:p14="http://schemas.microsoft.com/office/powerpoint/2010/main" val="3429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82D7-BAB1-408B-91CD-2971FC8D07B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B562019-32D4-456E-B1ED-DCA3F87F7D12}"/>
              </a:ext>
            </a:extLst>
          </p:cNvPr>
          <p:cNvSpPr>
            <a:spLocks noGrp="1"/>
          </p:cNvSpPr>
          <p:nvPr>
            <p:ph sz="half" idx="1"/>
          </p:nvPr>
        </p:nvSpPr>
        <p:spPr>
          <a:xfrm>
            <a:off x="1154953" y="2603500"/>
            <a:ext cx="10110809" cy="3416301"/>
          </a:xfrm>
        </p:spPr>
        <p:txBody>
          <a:bodyPr>
            <a:normAutofit/>
          </a:bodyPr>
          <a:lstStyle/>
          <a:p>
            <a:pPr algn="just"/>
            <a:r>
              <a:rPr lang="en-IN" sz="1800" dirty="0">
                <a:effectLst/>
                <a:latin typeface="Arial Black" panose="020B0A04020102020204" pitchFamily="34" charset="0"/>
                <a:ea typeface="Calibri" panose="020F0502020204030204" pitchFamily="34" charset="0"/>
                <a:cs typeface="Times New Roman" panose="02020603050405020304" pitchFamily="18" charset="0"/>
              </a:rPr>
              <a:t>Human activities can be scheduled in a defined geographical area using air quality predictors and it also helps in reducing the adverse impact of emissions. </a:t>
            </a:r>
          </a:p>
          <a:p>
            <a:pPr algn="just"/>
            <a:r>
              <a:rPr lang="en-IN" sz="1800" dirty="0">
                <a:effectLst/>
                <a:latin typeface="Arial Black" panose="020B0A04020102020204" pitchFamily="34" charset="0"/>
                <a:ea typeface="Calibri" panose="020F0502020204030204" pitchFamily="34" charset="0"/>
                <a:cs typeface="Times New Roman" panose="02020603050405020304" pitchFamily="18" charset="0"/>
              </a:rPr>
              <a:t>Machine Learning and Deep Learning models were constructed for predicting the air quality in different cities of India using five years database. </a:t>
            </a:r>
          </a:p>
          <a:p>
            <a:pPr marL="0" indent="0" algn="just">
              <a:buNone/>
            </a:pPr>
            <a:endParaRPr lang="en-IN" dirty="0">
              <a:latin typeface="Arial Black" panose="020B0A04020102020204" pitchFamily="34" charset="0"/>
            </a:endParaRPr>
          </a:p>
        </p:txBody>
      </p:sp>
    </p:spTree>
    <p:extLst>
      <p:ext uri="{BB962C8B-B14F-4D97-AF65-F5344CB8AC3E}">
        <p14:creationId xmlns:p14="http://schemas.microsoft.com/office/powerpoint/2010/main" val="317755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ADBE-EACF-43D0-84CD-DF4E733ECBD9}"/>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4105FA7B-C6A5-4A70-8E68-355856DF47C0}"/>
              </a:ext>
            </a:extLst>
          </p:cNvPr>
          <p:cNvSpPr>
            <a:spLocks noGrp="1"/>
          </p:cNvSpPr>
          <p:nvPr>
            <p:ph sz="half" idx="1"/>
          </p:nvPr>
        </p:nvSpPr>
        <p:spPr>
          <a:xfrm>
            <a:off x="1154953" y="2603500"/>
            <a:ext cx="10110809" cy="3416301"/>
          </a:xfrm>
        </p:spPr>
        <p:txBody>
          <a:bodyPr>
            <a:normAutofit/>
          </a:bodyPr>
          <a:lstStyle/>
          <a:p>
            <a:r>
              <a:rPr lang="en-IN" dirty="0">
                <a:effectLst/>
                <a:latin typeface="Arial Black" panose="020B0A04020102020204" pitchFamily="34" charset="0"/>
                <a:ea typeface="Calibri" panose="020F0502020204030204" pitchFamily="34" charset="0"/>
              </a:rPr>
              <a:t>This model can be interfaced with the user's web application which can benefit from the work and take precautions to maintain minimal air pollution levels.</a:t>
            </a:r>
            <a:r>
              <a:rPr lang="en-IN" dirty="0">
                <a:effectLst/>
                <a:latin typeface="Arial Black" panose="020B0A04020102020204" pitchFamily="34" charset="0"/>
                <a:ea typeface="Calibri" panose="020F0502020204030204" pitchFamily="34" charset="0"/>
                <a:cs typeface="Times New Roman" panose="02020603050405020304" pitchFamily="18" charset="0"/>
              </a:rPr>
              <a:t> </a:t>
            </a:r>
          </a:p>
          <a:p>
            <a:r>
              <a:rPr lang="en-IN" dirty="0">
                <a:effectLst/>
                <a:latin typeface="Arial Black" panose="020B0A04020102020204" pitchFamily="34" charset="0"/>
                <a:ea typeface="Calibri" panose="020F0502020204030204" pitchFamily="34" charset="0"/>
                <a:cs typeface="Times New Roman" panose="02020603050405020304" pitchFamily="18" charset="0"/>
              </a:rPr>
              <a:t>Only five algorithms are tested and evaluated, lot of other tools and techniques can be applied on this data. It will help bridge the gap that existed in this model.</a:t>
            </a:r>
            <a:r>
              <a:rPr lang="en-IN"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dirty="0">
              <a:latin typeface="Arial Black" panose="020B0A04020102020204" pitchFamily="34" charset="0"/>
            </a:endParaRPr>
          </a:p>
        </p:txBody>
      </p:sp>
    </p:spTree>
    <p:extLst>
      <p:ext uri="{BB962C8B-B14F-4D97-AF65-F5344CB8AC3E}">
        <p14:creationId xmlns:p14="http://schemas.microsoft.com/office/powerpoint/2010/main" val="152721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46D0-110C-47C2-B09C-A9CB16F0E52C}"/>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5B7B7556-F15C-4FCD-9897-F783665DDBF0}"/>
              </a:ext>
            </a:extLst>
          </p:cNvPr>
          <p:cNvSpPr>
            <a:spLocks noGrp="1"/>
          </p:cNvSpPr>
          <p:nvPr>
            <p:ph sz="half" idx="1"/>
          </p:nvPr>
        </p:nvSpPr>
        <p:spPr>
          <a:xfrm>
            <a:off x="1154953" y="2603500"/>
            <a:ext cx="9878917" cy="3416301"/>
          </a:xfrm>
        </p:spPr>
        <p:txBody>
          <a:bodyPr>
            <a:normAutofit fontScale="47500" lnSpcReduction="20000"/>
          </a:bodyPr>
          <a:lstStyle/>
          <a:p>
            <a:pPr>
              <a:lnSpc>
                <a:spcPct val="150000"/>
              </a:lnSpc>
              <a:spcAft>
                <a:spcPts val="800"/>
              </a:spcAft>
            </a:pP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Afzali</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M. A. A. a. Z. G., 2012. The Potential of Artificial Neural Network Technique in Daily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andMonthly</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Ambient Air Temperature Prediction..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International Journal of Environmental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Scienceand</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Development.,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33-38.</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a:effectLst/>
                <a:latin typeface="Arial Black" panose="020B0A04020102020204" pitchFamily="34" charset="0"/>
                <a:ea typeface="Calibri" panose="020F0502020204030204" pitchFamily="34" charset="0"/>
                <a:cs typeface="Times New Roman" panose="02020603050405020304" pitchFamily="18" charset="0"/>
              </a:rPr>
              <a:t>Anon., 2013. Identifying pollution sources and predicting urban air quality using ensemble learning methods.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Atmospheric environment,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426-437.</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Azid</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A. J. H. L. T. Z. M. a. O., 2013. Feed-Forward Artificial Neural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NetworkModel</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for Air Pollutant Index Prediction in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theSouthern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Region of Peninsular Malaysia.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EnergyJournal</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of Environmental Protection.,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1-10.</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a:effectLst/>
                <a:latin typeface="Arial Black" panose="020B0A04020102020204" pitchFamily="34" charset="0"/>
                <a:ea typeface="Calibri" panose="020F0502020204030204" pitchFamily="34" charset="0"/>
                <a:cs typeface="Times New Roman" panose="02020603050405020304" pitchFamily="18" charset="0"/>
              </a:rPr>
              <a:t>Barbes, L. N. C. M. L. I. V., 2009. The Use of Artificial Neural Network (ANN)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forPrediction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of Some Airborne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PollutantsConcentration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in Urban Areas.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Journal of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Rev.Chem</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301-307.</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728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1E52-6DE9-4377-957E-E399BAD4DD87}"/>
              </a:ext>
            </a:extLst>
          </p:cNvPr>
          <p:cNvSpPr>
            <a:spLocks noGrp="1"/>
          </p:cNvSpPr>
          <p:nvPr>
            <p:ph type="title"/>
          </p:nvPr>
        </p:nvSpPr>
        <p:spPr>
          <a:xfrm>
            <a:off x="914400" y="466724"/>
            <a:ext cx="10515600" cy="1325563"/>
          </a:xfrm>
        </p:spPr>
        <p:txBody>
          <a:bodyPr/>
          <a:lstStyle/>
          <a:p>
            <a:r>
              <a:rPr lang="en-US" dirty="0"/>
              <a:t>Thank you </a:t>
            </a:r>
            <a:endParaRPr lang="en-IN" dirty="0"/>
          </a:p>
        </p:txBody>
      </p:sp>
      <p:pic>
        <p:nvPicPr>
          <p:cNvPr id="8" name="Content Placeholder 7">
            <a:extLst>
              <a:ext uri="{FF2B5EF4-FFF2-40B4-BE49-F238E27FC236}">
                <a16:creationId xmlns:a16="http://schemas.microsoft.com/office/drawing/2014/main" id="{56686E70-DC93-4EAE-A8EC-A2F0679B4B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5748" y="2739023"/>
            <a:ext cx="7608163" cy="3216275"/>
          </a:xfrm>
        </p:spPr>
      </p:pic>
    </p:spTree>
    <p:extLst>
      <p:ext uri="{BB962C8B-B14F-4D97-AF65-F5344CB8AC3E}">
        <p14:creationId xmlns:p14="http://schemas.microsoft.com/office/powerpoint/2010/main" val="58964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5B47-8CDC-4662-AAF9-287F3D92F98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09A4BC3-B9E3-44A8-B8F0-090AB437B631}"/>
              </a:ext>
            </a:extLst>
          </p:cNvPr>
          <p:cNvSpPr>
            <a:spLocks noGrp="1"/>
          </p:cNvSpPr>
          <p:nvPr>
            <p:ph idx="1"/>
          </p:nvPr>
        </p:nvSpPr>
        <p:spPr/>
        <p:txBody>
          <a:bodyPr/>
          <a:lstStyle/>
          <a:p>
            <a:pPr marL="0" indent="0" algn="just">
              <a:buNone/>
            </a:pPr>
            <a:r>
              <a:rPr lang="en-IN" sz="1800" dirty="0">
                <a:effectLst/>
                <a:latin typeface="Arial Rounded MT Bold" panose="020F0704030504030204" pitchFamily="34" charset="0"/>
                <a:ea typeface="Calibri" panose="020F0502020204030204" pitchFamily="34" charset="0"/>
              </a:rPr>
              <a:t>Over the past few decades air emissions and its mitigation are the fundamental challenges faced by the world. The mortality rate is increased as the air </a:t>
            </a:r>
            <a:r>
              <a:rPr lang="en-IN" sz="1800">
                <a:effectLst/>
                <a:latin typeface="Arial Rounded MT Bold" panose="020F0704030504030204" pitchFamily="34" charset="0"/>
                <a:ea typeface="Calibri" panose="020F0502020204030204" pitchFamily="34" charset="0"/>
              </a:rPr>
              <a:t>pollution has </a:t>
            </a:r>
            <a:r>
              <a:rPr lang="en-IN" sz="1800" dirty="0">
                <a:effectLst/>
                <a:latin typeface="Arial Rounded MT Bold" panose="020F0704030504030204" pitchFamily="34" charset="0"/>
                <a:ea typeface="Calibri" panose="020F0502020204030204" pitchFamily="34" charset="0"/>
              </a:rPr>
              <a:t>adversely affected respiratory and cardiovascular system. Lots of efforts has been taken by the government to predict air quality levels which aims at improving public health. This research scientifically contributes to the air pollution challenges so that preventive measures can be taken by the people. Since this dataset doesn’t have any label so K-means Cluster is used to find the class for this dataset. Artificial Neural Network and other four Machine Learning techniques are used for classification and it is compared to check which gives more accuracy in predicting the Air Quality Index. Auto Regression is used to find next three months air quality.</a:t>
            </a:r>
            <a:r>
              <a:rPr lang="en-IN" sz="1800" dirty="0">
                <a:solidFill>
                  <a:srgbClr val="000000"/>
                </a:solidFill>
                <a:effectLst/>
                <a:latin typeface="Arial Rounded MT Bold" panose="020F0704030504030204" pitchFamily="34" charset="0"/>
                <a:ea typeface="Calibri" panose="020F05020202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30473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172B0B-88AB-4C66-8A05-34BBFB01A628}"/>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B72F8D1C-F883-455E-90D0-5A53037C382C}"/>
              </a:ext>
            </a:extLst>
          </p:cNvPr>
          <p:cNvSpPr>
            <a:spLocks noGrp="1"/>
          </p:cNvSpPr>
          <p:nvPr>
            <p:ph sz="half" idx="1"/>
          </p:nvPr>
        </p:nvSpPr>
        <p:spPr/>
        <p:txBody>
          <a:bodyPr>
            <a:normAutofit/>
          </a:bodyPr>
          <a:lstStyle/>
          <a:p>
            <a:r>
              <a:rPr lang="en-IN" sz="1800" dirty="0">
                <a:effectLst/>
                <a:latin typeface="Arial Black" panose="020B0A04020102020204" pitchFamily="34" charset="0"/>
                <a:ea typeface="Calibri" panose="020F0502020204030204" pitchFamily="34" charset="0"/>
              </a:rPr>
              <a:t>Air pollution can cause fatal diseases to human beings, damage to other living things and environment.</a:t>
            </a:r>
          </a:p>
          <a:p>
            <a:r>
              <a:rPr lang="en-IN" sz="1800" dirty="0">
                <a:effectLst/>
                <a:latin typeface="Arial Black" panose="020B0A04020102020204" pitchFamily="34" charset="0"/>
                <a:ea typeface="Calibri" panose="020F0502020204030204" pitchFamily="34" charset="0"/>
              </a:rPr>
              <a:t>Air pollution in India is a major concern</a:t>
            </a:r>
            <a:r>
              <a:rPr lang="en-IN" sz="1800" dirty="0">
                <a:solidFill>
                  <a:srgbClr val="252525"/>
                </a:solidFill>
                <a:effectLst/>
                <a:latin typeface="Arial Black" panose="020B0A04020102020204" pitchFamily="34" charset="0"/>
                <a:ea typeface="Calibri" panose="020F0502020204030204" pitchFamily="34" charset="0"/>
              </a:rPr>
              <a:t> so </a:t>
            </a:r>
            <a:r>
              <a:rPr lang="en-IN" sz="1800" dirty="0">
                <a:effectLst/>
                <a:latin typeface="Arial Black" panose="020B0A04020102020204" pitchFamily="34" charset="0"/>
                <a:ea typeface="Calibri" panose="020F0502020204030204" pitchFamily="34" charset="0"/>
              </a:rPr>
              <a:t>identifying and predicting the air quality will surely help in making decisions and will contribute in protecting the safety of residents. </a:t>
            </a:r>
            <a:endParaRPr lang="en-IN" sz="1800" dirty="0">
              <a:solidFill>
                <a:srgbClr val="252525"/>
              </a:solidFill>
              <a:latin typeface="Arial Black" panose="020B0A04020102020204" pitchFamily="34" charset="0"/>
              <a:ea typeface="Calibri" panose="020F0502020204030204" pitchFamily="34" charset="0"/>
            </a:endParaRPr>
          </a:p>
        </p:txBody>
      </p:sp>
      <p:pic>
        <p:nvPicPr>
          <p:cNvPr id="3" name="Content Placeholder 2">
            <a:extLst>
              <a:ext uri="{FF2B5EF4-FFF2-40B4-BE49-F238E27FC236}">
                <a16:creationId xmlns:a16="http://schemas.microsoft.com/office/drawing/2014/main" id="{5C5DBFD5-0204-404F-8AB0-EC4925D701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1890" y="2603500"/>
            <a:ext cx="5645374" cy="3472346"/>
          </a:xfrm>
        </p:spPr>
      </p:pic>
    </p:spTree>
    <p:extLst>
      <p:ext uri="{BB962C8B-B14F-4D97-AF65-F5344CB8AC3E}">
        <p14:creationId xmlns:p14="http://schemas.microsoft.com/office/powerpoint/2010/main" val="400820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DDA7-0131-4E51-A4C8-22272917E0BE}"/>
              </a:ext>
            </a:extLst>
          </p:cNvPr>
          <p:cNvSpPr>
            <a:spLocks noGrp="1"/>
          </p:cNvSpPr>
          <p:nvPr>
            <p:ph type="title"/>
          </p:nvPr>
        </p:nvSpPr>
        <p:spPr/>
        <p:txBody>
          <a:bodyPr/>
          <a:lstStyle/>
          <a:p>
            <a:r>
              <a:rPr lang="en-IN" dirty="0"/>
              <a:t>Air Quality Index</a:t>
            </a:r>
          </a:p>
        </p:txBody>
      </p:sp>
      <p:sp>
        <p:nvSpPr>
          <p:cNvPr id="3" name="Content Placeholder 2">
            <a:extLst>
              <a:ext uri="{FF2B5EF4-FFF2-40B4-BE49-F238E27FC236}">
                <a16:creationId xmlns:a16="http://schemas.microsoft.com/office/drawing/2014/main" id="{3A8B105E-3166-42C9-A614-CC1E4F0EA166}"/>
              </a:ext>
            </a:extLst>
          </p:cNvPr>
          <p:cNvSpPr>
            <a:spLocks noGrp="1"/>
          </p:cNvSpPr>
          <p:nvPr>
            <p:ph sz="half" idx="1"/>
          </p:nvPr>
        </p:nvSpPr>
        <p:spPr>
          <a:xfrm>
            <a:off x="838199" y="2459115"/>
            <a:ext cx="10515599" cy="1287262"/>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Arial Black" panose="020B0A04020102020204" pitchFamily="34" charset="0"/>
              </a:rPr>
              <a:t>An air quality index ( AQI) is used by government agencies to communicate to the public how polluted the air currently is or how polluted it is . Public health risks increase as the AQI rises. Different countries have their own air quality indices, corresponding to different national air quality standards.</a:t>
            </a:r>
            <a:br>
              <a:rPr lang="en-US" dirty="0">
                <a:latin typeface="Arial Black" panose="020B0A04020102020204" pitchFamily="34" charset="0"/>
              </a:rPr>
            </a:br>
            <a:endParaRPr lang="en-IN" dirty="0">
              <a:latin typeface="Arial Black" panose="020B0A04020102020204" pitchFamily="34" charset="0"/>
            </a:endParaRPr>
          </a:p>
        </p:txBody>
      </p:sp>
      <p:sp>
        <p:nvSpPr>
          <p:cNvPr id="4" name="Content Placeholder 3">
            <a:extLst>
              <a:ext uri="{FF2B5EF4-FFF2-40B4-BE49-F238E27FC236}">
                <a16:creationId xmlns:a16="http://schemas.microsoft.com/office/drawing/2014/main" id="{D4A78994-61DB-481F-AFAA-70E67377D9D5}"/>
              </a:ext>
            </a:extLst>
          </p:cNvPr>
          <p:cNvSpPr>
            <a:spLocks noGrp="1"/>
          </p:cNvSpPr>
          <p:nvPr>
            <p:ph sz="half" idx="2"/>
          </p:nvPr>
        </p:nvSpPr>
        <p:spPr/>
        <p:txBody>
          <a:bodyPr>
            <a:normAutofit fontScale="92500" lnSpcReduction="10000"/>
          </a:bodyPr>
          <a:lstStyle/>
          <a:p>
            <a:pPr marL="0" indent="0">
              <a:buNone/>
            </a:pPr>
            <a:br>
              <a:rPr lang="en-US" dirty="0"/>
            </a:br>
            <a:endParaRPr lang="en-IN" dirty="0"/>
          </a:p>
        </p:txBody>
      </p:sp>
      <p:pic>
        <p:nvPicPr>
          <p:cNvPr id="8" name="Picture 7">
            <a:extLst>
              <a:ext uri="{FF2B5EF4-FFF2-40B4-BE49-F238E27FC236}">
                <a16:creationId xmlns:a16="http://schemas.microsoft.com/office/drawing/2014/main" id="{683280B6-2BDB-46D0-BD2F-7BCAD9421013}"/>
              </a:ext>
            </a:extLst>
          </p:cNvPr>
          <p:cNvPicPr>
            <a:picLocks noChangeAspect="1"/>
          </p:cNvPicPr>
          <p:nvPr/>
        </p:nvPicPr>
        <p:blipFill>
          <a:blip r:embed="rId2"/>
          <a:stretch>
            <a:fillRect/>
          </a:stretch>
        </p:blipFill>
        <p:spPr>
          <a:xfrm>
            <a:off x="947737" y="3832934"/>
            <a:ext cx="10144125" cy="2743200"/>
          </a:xfrm>
          <a:prstGeom prst="rect">
            <a:avLst/>
          </a:prstGeom>
        </p:spPr>
      </p:pic>
    </p:spTree>
    <p:extLst>
      <p:ext uri="{BB962C8B-B14F-4D97-AF65-F5344CB8AC3E}">
        <p14:creationId xmlns:p14="http://schemas.microsoft.com/office/powerpoint/2010/main" val="80428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FFB3-98D0-44FB-A8AC-F0D16F204BDF}"/>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id="{0AE71899-AA7B-4003-AB12-671C0512DDEB}"/>
              </a:ext>
            </a:extLst>
          </p:cNvPr>
          <p:cNvSpPr>
            <a:spLocks noGrp="1"/>
          </p:cNvSpPr>
          <p:nvPr>
            <p:ph sz="half" idx="1"/>
          </p:nvPr>
        </p:nvSpPr>
        <p:spPr>
          <a:xfrm>
            <a:off x="1154954" y="2603500"/>
            <a:ext cx="10528060" cy="3416301"/>
          </a:xfrm>
        </p:spPr>
        <p:txBody>
          <a:bodyPr/>
          <a:lstStyle/>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Which algorithms will work better in classification; Traditional or Deep Learning algorithms?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How will Air Quality Index prediction help people?</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How can we apply this work in real-time?</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7612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7CD3-A62C-4212-B321-FF4ECA043EE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370024B-A1EF-4857-82EB-23300BBE4FEE}"/>
              </a:ext>
            </a:extLst>
          </p:cNvPr>
          <p:cNvSpPr>
            <a:spLocks noGrp="1"/>
          </p:cNvSpPr>
          <p:nvPr>
            <p:ph sz="half" idx="1"/>
          </p:nvPr>
        </p:nvSpPr>
        <p:spPr>
          <a:xfrm>
            <a:off x="1154953" y="2603500"/>
            <a:ext cx="10164075" cy="3416301"/>
          </a:xfrm>
        </p:spPr>
        <p:txBody>
          <a:bodyPr/>
          <a:lstStyle/>
          <a:p>
            <a:r>
              <a:rPr lang="en-US" dirty="0">
                <a:latin typeface="Arial Black" panose="020B0A04020102020204" pitchFamily="34" charset="0"/>
              </a:rPr>
              <a:t>To build a model that can predict Air Quality Index</a:t>
            </a:r>
          </a:p>
          <a:p>
            <a:r>
              <a:rPr lang="en-US" dirty="0">
                <a:latin typeface="Arial Black" panose="020B0A04020102020204" pitchFamily="34" charset="0"/>
              </a:rPr>
              <a:t>Compare the accuracy using different Machine Learning Techniques </a:t>
            </a:r>
            <a:endParaRPr lang="en-IN" dirty="0">
              <a:latin typeface="Arial Black" panose="020B0A04020102020204" pitchFamily="34" charset="0"/>
            </a:endParaRPr>
          </a:p>
        </p:txBody>
      </p:sp>
    </p:spTree>
    <p:extLst>
      <p:ext uri="{BB962C8B-B14F-4D97-AF65-F5344CB8AC3E}">
        <p14:creationId xmlns:p14="http://schemas.microsoft.com/office/powerpoint/2010/main" val="147521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551C-C96D-4C39-A5FA-0BF2BCDBF0B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3ACD038-81DE-4F83-B2A4-08DB3AFD6BB7}"/>
              </a:ext>
            </a:extLst>
          </p:cNvPr>
          <p:cNvSpPr>
            <a:spLocks noGrp="1"/>
          </p:cNvSpPr>
          <p:nvPr>
            <p:ph sz="half" idx="1"/>
          </p:nvPr>
        </p:nvSpPr>
        <p:spPr>
          <a:xfrm>
            <a:off x="1154954" y="2603500"/>
            <a:ext cx="10190708" cy="3416301"/>
          </a:xfrm>
        </p:spPr>
        <p:txBody>
          <a:bodyPr/>
          <a:lstStyle/>
          <a:p>
            <a:pPr marL="0" indent="0" algn="just">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Predicting air quality using multiple techniques has been proposed and implemented by many researchers. These approaches comprise all conventional methods as well as modern machine learning and deep learning algorithms. So, the discussion here will be about different types of algorithms developed and implemented to predict and identify the air quality by the researchers over a period of time.</a:t>
            </a:r>
          </a:p>
          <a:p>
            <a:endParaRPr lang="en-IN" dirty="0"/>
          </a:p>
        </p:txBody>
      </p:sp>
    </p:spTree>
    <p:extLst>
      <p:ext uri="{BB962C8B-B14F-4D97-AF65-F5344CB8AC3E}">
        <p14:creationId xmlns:p14="http://schemas.microsoft.com/office/powerpoint/2010/main" val="126593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E2AB-EBE1-4E3F-B260-8DB5203A5762}"/>
              </a:ext>
            </a:extLst>
          </p:cNvPr>
          <p:cNvSpPr>
            <a:spLocks noGrp="1"/>
          </p:cNvSpPr>
          <p:nvPr>
            <p:ph type="title"/>
          </p:nvPr>
        </p:nvSpPr>
        <p:spPr/>
        <p:txBody>
          <a:bodyPr/>
          <a:lstStyle/>
          <a:p>
            <a:r>
              <a:rPr lang="en-US" dirty="0"/>
              <a:t>Machine Learning Process</a:t>
            </a:r>
            <a:endParaRPr lang="en-IN" dirty="0"/>
          </a:p>
        </p:txBody>
      </p:sp>
      <p:pic>
        <p:nvPicPr>
          <p:cNvPr id="5" name="Content Placeholder 4">
            <a:extLst>
              <a:ext uri="{FF2B5EF4-FFF2-40B4-BE49-F238E27FC236}">
                <a16:creationId xmlns:a16="http://schemas.microsoft.com/office/drawing/2014/main" id="{8E99840C-9E1A-4BA0-B19F-579F4EA68930}"/>
              </a:ext>
            </a:extLst>
          </p:cNvPr>
          <p:cNvPicPr>
            <a:picLocks noGrp="1"/>
          </p:cNvPicPr>
          <p:nvPr>
            <p:ph sz="half" idx="2"/>
          </p:nvPr>
        </p:nvPicPr>
        <p:blipFill>
          <a:blip r:embed="rId2"/>
          <a:stretch>
            <a:fillRect/>
          </a:stretch>
        </p:blipFill>
        <p:spPr>
          <a:xfrm>
            <a:off x="2077375" y="2370338"/>
            <a:ext cx="7838991" cy="4163627"/>
          </a:xfrm>
          <a:prstGeom prst="rect">
            <a:avLst/>
          </a:prstGeom>
        </p:spPr>
      </p:pic>
    </p:spTree>
    <p:extLst>
      <p:ext uri="{BB962C8B-B14F-4D97-AF65-F5344CB8AC3E}">
        <p14:creationId xmlns:p14="http://schemas.microsoft.com/office/powerpoint/2010/main" val="243959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ADD3-AA77-44B4-BDCF-13C12DA79A4B}"/>
              </a:ext>
            </a:extLst>
          </p:cNvPr>
          <p:cNvSpPr>
            <a:spLocks noGrp="1"/>
          </p:cNvSpPr>
          <p:nvPr>
            <p:ph type="title"/>
          </p:nvPr>
        </p:nvSpPr>
        <p:spPr/>
        <p:txBody>
          <a:bodyPr/>
          <a:lstStyle/>
          <a:p>
            <a:r>
              <a:rPr lang="en-US" dirty="0"/>
              <a:t>Deep Learning Process</a:t>
            </a:r>
            <a:endParaRPr lang="en-IN" dirty="0"/>
          </a:p>
        </p:txBody>
      </p:sp>
      <p:pic>
        <p:nvPicPr>
          <p:cNvPr id="5" name="Content Placeholder 4">
            <a:extLst>
              <a:ext uri="{FF2B5EF4-FFF2-40B4-BE49-F238E27FC236}">
                <a16:creationId xmlns:a16="http://schemas.microsoft.com/office/drawing/2014/main" id="{46F983AE-5202-4AD6-84AD-B70302CD5846}"/>
              </a:ext>
            </a:extLst>
          </p:cNvPr>
          <p:cNvPicPr>
            <a:picLocks noGrp="1"/>
          </p:cNvPicPr>
          <p:nvPr>
            <p:ph sz="half" idx="1"/>
          </p:nvPr>
        </p:nvPicPr>
        <p:blipFill>
          <a:blip r:embed="rId2"/>
          <a:stretch>
            <a:fillRect/>
          </a:stretch>
        </p:blipFill>
        <p:spPr>
          <a:xfrm>
            <a:off x="2798685" y="2528418"/>
            <a:ext cx="6096739" cy="3993316"/>
          </a:xfrm>
          <a:prstGeom prst="rect">
            <a:avLst/>
          </a:prstGeom>
        </p:spPr>
      </p:pic>
    </p:spTree>
    <p:extLst>
      <p:ext uri="{BB962C8B-B14F-4D97-AF65-F5344CB8AC3E}">
        <p14:creationId xmlns:p14="http://schemas.microsoft.com/office/powerpoint/2010/main" val="2693014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651</TotalTime>
  <Words>874</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Arial Rounded MT Bold</vt:lpstr>
      <vt:lpstr>Calibri</vt:lpstr>
      <vt:lpstr>Century Gothic</vt:lpstr>
      <vt:lpstr>Wingdings 3</vt:lpstr>
      <vt:lpstr>Ion Boardroom</vt:lpstr>
      <vt:lpstr>Prediction of Air Quality Index using Machine Learning and Deep Learning Techniques</vt:lpstr>
      <vt:lpstr>ABSTRACT</vt:lpstr>
      <vt:lpstr>Introduction</vt:lpstr>
      <vt:lpstr>Air Quality Index</vt:lpstr>
      <vt:lpstr>Research Questions</vt:lpstr>
      <vt:lpstr>Objective</vt:lpstr>
      <vt:lpstr>Literature Review</vt:lpstr>
      <vt:lpstr>Machine Learning Process</vt:lpstr>
      <vt:lpstr>Deep Learning Process</vt:lpstr>
      <vt:lpstr>Dataset</vt:lpstr>
      <vt:lpstr>Software Used</vt:lpstr>
      <vt:lpstr>Machine Learning models used to Predict Air Quality </vt:lpstr>
      <vt:lpstr>Evaluation</vt:lpstr>
      <vt:lpstr>Accuracy Comparison</vt:lpstr>
      <vt:lpstr>PowerPoint Presentation</vt:lpstr>
      <vt:lpstr>Conclusion</vt:lpstr>
      <vt:lpstr>Future Enhancement</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Air Quality Index using Machine Learning and Deep Learning Techniques</dc:title>
  <dc:creator>poornima</dc:creator>
  <cp:lastModifiedBy>poornima</cp:lastModifiedBy>
  <cp:revision>42</cp:revision>
  <dcterms:created xsi:type="dcterms:W3CDTF">2020-08-25T04:39:12Z</dcterms:created>
  <dcterms:modified xsi:type="dcterms:W3CDTF">2020-08-29T06:59:40Z</dcterms:modified>
</cp:coreProperties>
</file>