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660"/>
  </p:normalViewPr>
  <p:slideViewPr>
    <p:cSldViewPr snapToGrid="0">
      <p:cViewPr varScale="1">
        <p:scale>
          <a:sx n="92" d="100"/>
          <a:sy n="92" d="100"/>
        </p:scale>
        <p:origin x="-690" y="-96"/>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Poornima</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:511321205022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Kingston Engineering </a:t>
            </a:r>
            <a:r>
              <a:rPr lang="en-US" sz="1100" dirty="0" err="1" smtClean="0">
                <a:solidFill>
                  <a:schemeClr val="tx1"/>
                </a:solidFill>
              </a:rPr>
              <a:t>College,Vellore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r>
              <a:rPr lang="en-US" sz="1600" dirty="0" err="1" smtClean="0"/>
              <a:t>Modelling</a:t>
            </a:r>
            <a:r>
              <a:rPr lang="en-US" sz="1600" dirty="0" smtClean="0"/>
              <a:t> &amp;Results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602673" y="1125200"/>
            <a:ext cx="7574972" cy="2893100"/>
          </a:xfrm>
          <a:prstGeom prst="rect">
            <a:avLst/>
          </a:prstGeom>
        </p:spPr>
        <p:txBody>
          <a:bodyPr wrap="square">
            <a:spAutoFit/>
          </a:bodyPr>
          <a:lstStyle/>
          <a:p>
            <a:r>
              <a:rPr lang="en-IN" b="1" dirty="0"/>
              <a:t>Database Schema </a:t>
            </a:r>
            <a:r>
              <a:rPr lang="en-IN" b="1" dirty="0" err="1"/>
              <a:t>Modeling</a:t>
            </a:r>
            <a:r>
              <a:rPr lang="en-IN" b="1" dirty="0" smtClean="0"/>
              <a:t>:</a:t>
            </a:r>
          </a:p>
          <a:p>
            <a:endParaRPr lang="en-IN" dirty="0"/>
          </a:p>
          <a:p>
            <a:pPr marL="285750" lvl="1" indent="-285750">
              <a:buFont typeface="Wingdings" pitchFamily="2" charset="2"/>
              <a:buChar char="§"/>
            </a:pPr>
            <a:r>
              <a:rPr lang="en-IN" dirty="0" smtClean="0"/>
              <a:t> Design </a:t>
            </a:r>
            <a:r>
              <a:rPr lang="en-IN" dirty="0"/>
              <a:t>a relational database schema to store information about buses, routes, schedules, bookings, users, and payments.</a:t>
            </a:r>
          </a:p>
          <a:p>
            <a:pPr marL="285750" lvl="1" indent="-285750">
              <a:buFont typeface="Wingdings" pitchFamily="2" charset="2"/>
              <a:buChar char="§"/>
            </a:pPr>
            <a:r>
              <a:rPr lang="en-IN" dirty="0"/>
              <a:t>Define appropriate tables, fields, relationships, and constraints using tools such as Entity-Relationship Diagrams (ERD</a:t>
            </a:r>
            <a:r>
              <a:rPr lang="en-IN" dirty="0" smtClean="0"/>
              <a:t>).</a:t>
            </a:r>
          </a:p>
          <a:p>
            <a:pPr marL="285750" lvl="1" indent="-285750">
              <a:buFont typeface="Wingdings" pitchFamily="2" charset="2"/>
              <a:buChar char="§"/>
            </a:pPr>
            <a:endParaRPr lang="en-IN" dirty="0"/>
          </a:p>
          <a:p>
            <a:r>
              <a:rPr lang="en-IN" b="1" dirty="0"/>
              <a:t>Class Diagram </a:t>
            </a:r>
            <a:r>
              <a:rPr lang="en-IN" b="1" dirty="0" err="1"/>
              <a:t>Modeling</a:t>
            </a:r>
            <a:r>
              <a:rPr lang="en-IN" b="1" dirty="0" smtClean="0"/>
              <a:t>:</a:t>
            </a:r>
          </a:p>
          <a:p>
            <a:endParaRPr lang="en-IN" dirty="0"/>
          </a:p>
          <a:p>
            <a:pPr marL="285750" lvl="1" indent="-285750">
              <a:buFont typeface="Wingdings" pitchFamily="2" charset="2"/>
              <a:buChar char="§"/>
            </a:pPr>
            <a:r>
              <a:rPr lang="en-IN" dirty="0"/>
              <a:t>Create a class diagram to represent the various entities and their relationships within the system.</a:t>
            </a:r>
          </a:p>
          <a:p>
            <a:pPr marL="285750" lvl="1" indent="-285750">
              <a:buFont typeface="Wingdings" pitchFamily="2" charset="2"/>
              <a:buChar char="§"/>
            </a:pPr>
            <a:r>
              <a:rPr lang="en-IN" dirty="0"/>
              <a:t>Define classes for entities such as Bus, Route, Schedule, Booking, User, Payment, etc., along with their attributes and methods.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580912" y="1152411"/>
            <a:ext cx="8046722" cy="3344285"/>
          </a:xfrm>
        </p:spPr>
        <p:txBody>
          <a:bodyPr/>
          <a:lstStyle/>
          <a:p>
            <a:endParaRPr lang="en-US" dirty="0"/>
          </a:p>
        </p:txBody>
      </p:sp>
      <p:pic>
        <p:nvPicPr>
          <p:cNvPr id="1028" name="Picture 4" descr="C:\Users\DELL\Downloads\Screenshot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12" y="1152411"/>
            <a:ext cx="8089751" cy="369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59" y="601132"/>
            <a:ext cx="6977097" cy="666517"/>
          </a:xfrm>
        </p:spPr>
        <p:txBody>
          <a:bodyPr/>
          <a:lstStyle/>
          <a:p>
            <a:pPr algn="ctr"/>
            <a:r>
              <a:rPr lang="en-US" b="1" dirty="0"/>
              <a:t>About-Us-Page</a:t>
            </a:r>
          </a:p>
        </p:txBody>
      </p:sp>
      <p:pic>
        <p:nvPicPr>
          <p:cNvPr id="2050" name="Picture 2" descr="C:\Users\DELL\Downloads\Finding bus.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5" y="1206877"/>
            <a:ext cx="4643545" cy="328981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DELL\Downloads\Screenshot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220" y="1206877"/>
            <a:ext cx="4137487" cy="3289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122" name="Picture 2" descr="C:\Users\DELL\Downloads\Screenshot (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609" y="1247886"/>
            <a:ext cx="8100509" cy="375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074" name="Picture 2" descr="C:\Users\DELL\Downloads\department 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47" y="1290426"/>
            <a:ext cx="8122023" cy="372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7"/>
            <a:ext cx="7886430" cy="254770"/>
          </a:xfrm>
        </p:spPr>
        <p:txBody>
          <a:bodyPr/>
          <a:lstStyle/>
          <a:p>
            <a:pPr algn="ctr"/>
            <a:r>
              <a:rPr lang="en-US" b="1" dirty="0"/>
              <a:t>Blog-Page</a:t>
            </a:r>
          </a:p>
        </p:txBody>
      </p:sp>
      <p:pic>
        <p:nvPicPr>
          <p:cNvPr id="4098" name="Picture 2" descr="C:\Users\DELL\Downloads\blog 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45" y="929625"/>
            <a:ext cx="8354291" cy="383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758537" y="1049482"/>
            <a:ext cx="7845136" cy="3754874"/>
          </a:xfrm>
          <a:prstGeom prst="rect">
            <a:avLst/>
          </a:prstGeom>
        </p:spPr>
        <p:txBody>
          <a:bodyPr wrap="square">
            <a:spAutoFit/>
          </a:bodyPr>
          <a:lstStyle/>
          <a:p>
            <a:r>
              <a:rPr lang="en-IN" dirty="0"/>
              <a:t>Mobile Application Development:</a:t>
            </a:r>
          </a:p>
          <a:p>
            <a:pPr lvl="1"/>
            <a:r>
              <a:rPr lang="en-IN" dirty="0"/>
              <a:t>Develop a mobile application for both Android and </a:t>
            </a:r>
            <a:r>
              <a:rPr lang="en-IN" dirty="0" err="1"/>
              <a:t>iOS</a:t>
            </a:r>
            <a:r>
              <a:rPr lang="en-IN" dirty="0"/>
              <a:t> platforms to provide passengers with a convenient and accessible way to book tickets on the go.</a:t>
            </a:r>
          </a:p>
          <a:p>
            <a:pPr lvl="1"/>
            <a:r>
              <a:rPr lang="en-IN" dirty="0"/>
              <a:t>Implement features such as push notifications, location-based services, and mobile wallet integration for enhanced user experience</a:t>
            </a:r>
            <a:r>
              <a:rPr lang="en-IN" dirty="0" smtClean="0"/>
              <a:t>.</a:t>
            </a:r>
          </a:p>
          <a:p>
            <a:pPr lvl="1"/>
            <a:endParaRPr lang="en-IN" dirty="0"/>
          </a:p>
          <a:p>
            <a:r>
              <a:rPr lang="en-IN" dirty="0"/>
              <a:t>Dynamic Pricing and Offers:</a:t>
            </a:r>
          </a:p>
          <a:p>
            <a:pPr lvl="1"/>
            <a:r>
              <a:rPr lang="en-IN" dirty="0"/>
              <a:t>Introduce dynamic pricing algorithms that adjust ticket fares based on factors such as demand, time of booking, and seat availability.</a:t>
            </a:r>
          </a:p>
          <a:p>
            <a:pPr lvl="1"/>
            <a:r>
              <a:rPr lang="en-IN" dirty="0"/>
              <a:t>Implement promotional offers, discounts, and loyalty programs to incentivize repeat bookings and attract new customers</a:t>
            </a:r>
            <a:r>
              <a:rPr lang="en-IN" dirty="0" smtClean="0"/>
              <a:t>.</a:t>
            </a:r>
          </a:p>
          <a:p>
            <a:pPr lvl="1"/>
            <a:endParaRPr lang="en-IN" dirty="0"/>
          </a:p>
          <a:p>
            <a:r>
              <a:rPr lang="en-IN" dirty="0"/>
              <a:t>Integration with Transportation Networks:</a:t>
            </a:r>
          </a:p>
          <a:p>
            <a:pPr lvl="1"/>
            <a:r>
              <a:rPr lang="en-IN" dirty="0"/>
              <a:t>Expand the system's capabilities by integrating with other transportation networks such as railways, airlines, and taxis to offer multi-modal travel solutions.</a:t>
            </a:r>
          </a:p>
          <a:p>
            <a:pPr lvl="1"/>
            <a:r>
              <a:rPr lang="en-IN" dirty="0"/>
              <a:t>Provide seamless booking experiences for passengers traveling across different modes of transportation.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059873"/>
            <a:ext cx="8308864" cy="3323987"/>
          </a:xfrm>
          <a:prstGeom prst="rect">
            <a:avLst/>
          </a:prstGeom>
        </p:spPr>
        <p:txBody>
          <a:bodyPr wrap="square">
            <a:spAutoFit/>
          </a:bodyPr>
          <a:lstStyle/>
          <a:p>
            <a:r>
              <a:rPr lang="en-IN" dirty="0"/>
              <a:t>The Bus Reservation System developed using Python and </a:t>
            </a:r>
            <a:r>
              <a:rPr lang="en-IN" dirty="0" err="1"/>
              <a:t>Django</a:t>
            </a:r>
            <a:r>
              <a:rPr lang="en-IN" dirty="0"/>
              <a:t> represents a significant advancement in the bus transportation industry, offering a modern and efficient solution for passengers and bus operators alike. Through the implementation of advanced functionalities and robust technologies, the system addresses key challenges faced by stakeholders and delivers a seamless booking experience while optimizing operational management</a:t>
            </a:r>
            <a:r>
              <a:rPr lang="en-IN" dirty="0" smtClean="0"/>
              <a:t>.</a:t>
            </a:r>
          </a:p>
          <a:p>
            <a:endParaRPr lang="en-IN" dirty="0"/>
          </a:p>
          <a:p>
            <a:r>
              <a:rPr lang="en-IN" dirty="0"/>
              <a:t>By leveraging Python's versatility and </a:t>
            </a:r>
            <a:r>
              <a:rPr lang="en-IN" dirty="0" err="1"/>
              <a:t>Django's</a:t>
            </a:r>
            <a:r>
              <a:rPr lang="en-IN" dirty="0"/>
              <a:t> powerful web development features, the system provides a user-friendly interface for passengers to search for buses, select seats, make reservations, and securely complete transactions online. Real-time updates and notifications enhance transparency and communication, ensuring passengers are well-informed throughout their journey</a:t>
            </a:r>
            <a:r>
              <a:rPr lang="en-IN" dirty="0" smtClean="0"/>
              <a:t>.</a:t>
            </a:r>
          </a:p>
          <a:p>
            <a:endParaRPr lang="en-IN" dirty="0"/>
          </a:p>
          <a:p>
            <a:r>
              <a:rPr lang="en-IN" dirty="0"/>
              <a:t>For bus operators, the system offers streamlined management tools to efficiently manage bus routes, schedules, fares, and bookings. Integration with payment gateways facilitates secure online transactions, while reporting and analytics capabilities provide valuable insights for optimizing operations and enhancing service quality.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633845" y="1153391"/>
            <a:ext cx="7990610" cy="3539430"/>
          </a:xfrm>
          <a:prstGeom prst="rect">
            <a:avLst/>
          </a:prstGeom>
        </p:spPr>
        <p:txBody>
          <a:bodyPr wrap="square">
            <a:spAutoFit/>
          </a:bodyPr>
          <a:lstStyle/>
          <a:p>
            <a:pPr marL="285750" indent="-285750">
              <a:buFont typeface="Arial" pitchFamily="34" charset="0"/>
              <a:buChar char="•"/>
            </a:pPr>
            <a:r>
              <a:rPr lang="en-IN" dirty="0"/>
              <a:t>This project aims to develop a Bus Reservation System (BRS) using Python programming language and the </a:t>
            </a:r>
            <a:r>
              <a:rPr lang="en-IN" dirty="0" err="1"/>
              <a:t>Django</a:t>
            </a:r>
            <a:r>
              <a:rPr lang="en-IN" dirty="0"/>
              <a:t> web framework. The BRS will provide an efficient and user-friendly platform for passengers to book bus tickets online, thereby streamlining the reservation process and enhancing customer satisfaction</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The system will consist of various modules including user authentication, bus route management, ticket booking, and administration. Users will be able to register/login to the system, search for available buses based on their desired routes and travel dates, view bus schedules and seat availability, select seats, make reservations, and pay securely online. Additionally, the system will provide features for administrators to manage bus routes, schedules, fares, and user bookings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Python, a versatile programming language known for its simplicity and readability, will be utilized for backend development, while </a:t>
            </a:r>
            <a:r>
              <a:rPr lang="en-IN" dirty="0" err="1"/>
              <a:t>Django</a:t>
            </a:r>
            <a:r>
              <a:rPr lang="en-IN" dirty="0"/>
              <a:t>, a powerful web framework for building web applications, will facilitate rapid development with its built-in features such as ORM (Object-Relational Mapping), admin interface, and </a:t>
            </a:r>
            <a:r>
              <a:rPr lang="en-IN" dirty="0" err="1"/>
              <a:t>templating</a:t>
            </a:r>
            <a:r>
              <a:rPr lang="en-IN" dirty="0"/>
              <a:t> system.</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477982"/>
            <a:ext cx="3038195" cy="52641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613063" y="917577"/>
            <a:ext cx="8042563" cy="3754874"/>
          </a:xfrm>
          <a:prstGeom prst="rect">
            <a:avLst/>
          </a:prstGeom>
        </p:spPr>
        <p:txBody>
          <a:bodyPr wrap="square">
            <a:spAutoFit/>
          </a:bodyPr>
          <a:lstStyle/>
          <a:p>
            <a:pPr marL="285750" indent="-285750">
              <a:buFont typeface="Arial" pitchFamily="34" charset="0"/>
              <a:buChar char="•"/>
            </a:pPr>
            <a:r>
              <a:rPr lang="en-IN" dirty="0"/>
              <a:t>Inefficiency in Booking Process: Manual booking processes are time-consuming and prone to errors, leading to delays and inconvenience for </a:t>
            </a:r>
            <a:r>
              <a:rPr lang="en-IN" dirty="0" smtClean="0"/>
              <a:t>passengers.</a:t>
            </a:r>
          </a:p>
          <a:p>
            <a:pPr marL="285750" indent="-285750">
              <a:buFont typeface="Arial" pitchFamily="34" charset="0"/>
              <a:buChar char="•"/>
            </a:pPr>
            <a:endParaRPr lang="en-IN" dirty="0"/>
          </a:p>
          <a:p>
            <a:pPr marL="285750" indent="-285750">
              <a:buFont typeface="Arial" pitchFamily="34" charset="0"/>
              <a:buChar char="•"/>
            </a:pPr>
            <a:r>
              <a:rPr lang="en-IN" dirty="0"/>
              <a:t>Limited Accessibility: Traditional booking systems often require passengers to visit bus terminals or travel agencies physically, limiting accessibility for individuals unable to visit in person</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Lack of Real-time Information: Passengers face challenges in obtaining real-time information about bus schedules, seat availability, and fares, resulting in uncertainty and difficulty in planning their travel</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Poor Customer Experience: Cumbersome booking processes, long queues, and limited payment options contribute to a poor overall customer experience, leading to customer dissatisfaction and loss of business for bus operators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Ineffective Management: Bus operators struggle to efficiently manage bus routes, schedules, seat allocations, and ticket sales using manual methods, leading to operational inefficiencies and revenue loss.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63683" y="1153391"/>
            <a:ext cx="8437418" cy="3323987"/>
          </a:xfrm>
          <a:prstGeom prst="rect">
            <a:avLst/>
          </a:prstGeom>
        </p:spPr>
        <p:txBody>
          <a:bodyPr wrap="square">
            <a:spAutoFit/>
          </a:bodyPr>
          <a:lstStyle/>
          <a:p>
            <a:pPr marL="342900" indent="-342900">
              <a:buFont typeface="Arial" pitchFamily="34" charset="0"/>
              <a:buChar char="•"/>
            </a:pPr>
            <a:r>
              <a:rPr lang="en-IN" dirty="0"/>
              <a:t>User Authentication: Users will be able to register and log in securely to the system to access booking functionalities</a:t>
            </a:r>
            <a:r>
              <a:rPr lang="en-IN" dirty="0" smtClean="0"/>
              <a:t>.</a:t>
            </a:r>
          </a:p>
          <a:p>
            <a:pPr marL="342900" indent="-342900">
              <a:buFont typeface="Arial" pitchFamily="34" charset="0"/>
              <a:buChar char="•"/>
            </a:pPr>
            <a:endParaRPr lang="en-IN" dirty="0"/>
          </a:p>
          <a:p>
            <a:pPr marL="342900" indent="-342900">
              <a:buFont typeface="Arial" pitchFamily="34" charset="0"/>
              <a:buChar char="•"/>
            </a:pPr>
            <a:r>
              <a:rPr lang="en-IN" dirty="0"/>
              <a:t>Bus Route Management: Administrators can manage bus routes, including adding, editing, and deleting routes as well as specifying schedules and fares</a:t>
            </a:r>
            <a:r>
              <a:rPr lang="en-IN" dirty="0" smtClean="0"/>
              <a:t>.</a:t>
            </a:r>
          </a:p>
          <a:p>
            <a:pPr marL="342900" indent="-342900">
              <a:buFont typeface="Arial" pitchFamily="34" charset="0"/>
              <a:buChar char="•"/>
            </a:pPr>
            <a:endParaRPr lang="en-IN" dirty="0"/>
          </a:p>
          <a:p>
            <a:pPr marL="342900" indent="-342900">
              <a:buFont typeface="Arial" pitchFamily="34" charset="0"/>
              <a:buChar char="•"/>
            </a:pPr>
            <a:r>
              <a:rPr lang="en-IN" dirty="0"/>
              <a:t>Ticket Booking: Passengers can search for available buses based on their desired routes and travel dates, view bus schedules and seat availability, select seats, make reservations, and pay securely online</a:t>
            </a:r>
            <a:r>
              <a:rPr lang="en-IN" dirty="0" smtClean="0"/>
              <a:t>.</a:t>
            </a:r>
          </a:p>
          <a:p>
            <a:pPr marL="342900" indent="-342900">
              <a:buFont typeface="Arial" pitchFamily="34" charset="0"/>
              <a:buChar char="•"/>
            </a:pPr>
            <a:endParaRPr lang="en-IN" dirty="0"/>
          </a:p>
          <a:p>
            <a:pPr marL="342900" indent="-342900">
              <a:buFont typeface="Arial" pitchFamily="34" charset="0"/>
              <a:buChar char="•"/>
            </a:pPr>
            <a:r>
              <a:rPr lang="en-IN" dirty="0"/>
              <a:t>Seat Selection: Passengers will have the option to select seats from available ones on the bus layout displayed during the booking process</a:t>
            </a:r>
            <a:r>
              <a:rPr lang="en-IN" dirty="0" smtClean="0"/>
              <a:t>.</a:t>
            </a:r>
          </a:p>
          <a:p>
            <a:pPr marL="342900" indent="-342900">
              <a:buFont typeface="Arial" pitchFamily="34" charset="0"/>
              <a:buChar char="•"/>
            </a:pPr>
            <a:endParaRPr lang="en-IN" dirty="0"/>
          </a:p>
          <a:p>
            <a:pPr marL="342900" indent="-342900">
              <a:buFont typeface="Arial" pitchFamily="34" charset="0"/>
              <a:buChar char="•"/>
            </a:pPr>
            <a:r>
              <a:rPr lang="en-IN" dirty="0"/>
              <a:t>Payment Integration: Integration with payment gateways to facilitate secure online payments for ticket reservations.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0" y="2068575"/>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051049"/>
            <a:ext cx="8187743" cy="3539430"/>
          </a:xfrm>
          <a:prstGeom prst="rect">
            <a:avLst/>
          </a:prstGeom>
        </p:spPr>
        <p:txBody>
          <a:bodyPr wrap="square">
            <a:spAutoFit/>
          </a:bodyPr>
          <a:lstStyle/>
          <a:p>
            <a:r>
              <a:rPr lang="en-IN" dirty="0"/>
              <a:t>Technology Stack</a:t>
            </a:r>
            <a:r>
              <a:rPr lang="en-IN" dirty="0" smtClean="0"/>
              <a:t>:</a:t>
            </a:r>
          </a:p>
          <a:p>
            <a:endParaRPr lang="en-IN" dirty="0"/>
          </a:p>
          <a:p>
            <a:pPr marL="285750" indent="-285750">
              <a:buFont typeface="Arial" pitchFamily="34" charset="0"/>
              <a:buChar char="•"/>
            </a:pPr>
            <a:r>
              <a:rPr lang="en-IN" dirty="0"/>
              <a:t>Python: Backend development language for its simplicity, versatility, and extensive </a:t>
            </a:r>
            <a:r>
              <a:rPr lang="en-IN" dirty="0" smtClean="0"/>
              <a:t>libraries.</a:t>
            </a:r>
          </a:p>
          <a:p>
            <a:pPr marL="285750" indent="-285750">
              <a:buFont typeface="Arial" pitchFamily="34" charset="0"/>
              <a:buChar char="•"/>
            </a:pPr>
            <a:endParaRPr lang="en-IN" dirty="0"/>
          </a:p>
          <a:p>
            <a:pPr marL="285750" indent="-285750">
              <a:buFont typeface="Arial" pitchFamily="34" charset="0"/>
              <a:buChar char="•"/>
            </a:pPr>
            <a:r>
              <a:rPr lang="en-IN" dirty="0" err="1"/>
              <a:t>Django</a:t>
            </a:r>
            <a:r>
              <a:rPr lang="en-IN" dirty="0"/>
              <a:t>: Web framework for rapid development, MVC architecture, and built-in security features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HTML/CSS/JavaScript: Frontend technologies for creating responsive and interactive user </a:t>
            </a:r>
            <a:r>
              <a:rPr lang="en-IN" dirty="0" smtClean="0"/>
              <a:t>interfaces.</a:t>
            </a:r>
          </a:p>
          <a:p>
            <a:pPr marL="285750" indent="-285750">
              <a:buFont typeface="Arial" pitchFamily="34" charset="0"/>
              <a:buChar char="•"/>
            </a:pPr>
            <a:endParaRPr lang="en-IN" dirty="0"/>
          </a:p>
          <a:p>
            <a:pPr marL="285750" indent="-285750">
              <a:buFont typeface="Arial" pitchFamily="34" charset="0"/>
              <a:buChar char="•"/>
            </a:pPr>
            <a:r>
              <a:rPr lang="en-IN" dirty="0" err="1"/>
              <a:t>PostgreSQL</a:t>
            </a:r>
            <a:r>
              <a:rPr lang="en-IN" dirty="0"/>
              <a:t>: Relational database management system for data storage and retrieval</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Bootstrap: Frontend framework for designing modern and mobile-friendly UIs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err="1"/>
              <a:t>RESTful</a:t>
            </a:r>
            <a:r>
              <a:rPr lang="en-IN" dirty="0"/>
              <a:t> APIs: Implement APIs for seamless integration with external systems and services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Payment Gateways: Integrate with popular payment gateways such as PayPal, Stripe, etc.</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727363" y="802035"/>
            <a:ext cx="7439891" cy="3754874"/>
          </a:xfrm>
          <a:prstGeom prst="rect">
            <a:avLst/>
          </a:prstGeom>
        </p:spPr>
        <p:txBody>
          <a:bodyPr wrap="square">
            <a:spAutoFit/>
          </a:bodyPr>
          <a:lstStyle/>
          <a:p>
            <a:r>
              <a:rPr lang="en-IN" dirty="0"/>
              <a:t>Implementation Approach</a:t>
            </a:r>
            <a:r>
              <a:rPr lang="en-IN" dirty="0" smtClean="0"/>
              <a:t>:</a:t>
            </a:r>
          </a:p>
          <a:p>
            <a:endParaRPr lang="en-IN" dirty="0"/>
          </a:p>
          <a:p>
            <a:pPr marL="285750" indent="-285750">
              <a:buFont typeface="Arial" pitchFamily="34" charset="0"/>
              <a:buChar char="•"/>
            </a:pPr>
            <a:r>
              <a:rPr lang="en-IN" dirty="0"/>
              <a:t>Requirements Gathering: Gather and </a:t>
            </a:r>
            <a:r>
              <a:rPr lang="en-IN" dirty="0" err="1"/>
              <a:t>analyze</a:t>
            </a:r>
            <a:r>
              <a:rPr lang="en-IN" dirty="0"/>
              <a:t> requirements from stakeholders to define project scope and objectives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System Design: Design the system architecture, database schema, and user interfaces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Development: Implement backend and frontend functionalities based on the design specifications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Testing: Conduct unit testing, integration testing, and system testing to ensure functionality, performance, and security</a:t>
            </a:r>
            <a:r>
              <a:rPr lang="en-IN" dirty="0" smtClean="0"/>
              <a:t>.</a:t>
            </a:r>
          </a:p>
          <a:p>
            <a:pPr marL="285750" indent="-285750">
              <a:buFont typeface="Arial" pitchFamily="34" charset="0"/>
              <a:buChar char="•"/>
            </a:pPr>
            <a:endParaRPr lang="en-IN" dirty="0" smtClean="0"/>
          </a:p>
          <a:p>
            <a:pPr marL="285750" indent="-285750">
              <a:buFont typeface="Arial" pitchFamily="34" charset="0"/>
              <a:buChar char="•"/>
            </a:pPr>
            <a:r>
              <a:rPr lang="en-IN" dirty="0" smtClean="0"/>
              <a:t>Deployment</a:t>
            </a:r>
            <a:r>
              <a:rPr lang="en-IN" dirty="0"/>
              <a:t>: Deploy the application to a web server or cloud platform for public access</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Maintenance and Support: Provide </a:t>
            </a:r>
            <a:r>
              <a:rPr lang="en-IN" dirty="0" err="1"/>
              <a:t>ongoing</a:t>
            </a:r>
            <a:r>
              <a:rPr lang="en-IN" dirty="0"/>
              <a:t> maintenance, bug fixes, and support to ensure smooth operation and user satisfaction.</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92236" y="752832"/>
            <a:ext cx="8267299" cy="3754874"/>
          </a:xfrm>
          <a:prstGeom prst="rect">
            <a:avLst/>
          </a:prstGeom>
        </p:spPr>
        <p:txBody>
          <a:bodyPr wrap="square">
            <a:spAutoFit/>
          </a:bodyPr>
          <a:lstStyle/>
          <a:p>
            <a:r>
              <a:rPr lang="en-IN" dirty="0"/>
              <a:t>User Authentication:</a:t>
            </a:r>
          </a:p>
          <a:p>
            <a:pPr marL="285750" lvl="1" indent="-285750">
              <a:buFont typeface="Arial" pitchFamily="34" charset="0"/>
              <a:buChar char="•"/>
            </a:pPr>
            <a:r>
              <a:rPr lang="en-IN" dirty="0"/>
              <a:t>Users will be able to register and log in securely to the system.</a:t>
            </a:r>
          </a:p>
          <a:p>
            <a:pPr marL="285750" lvl="1" indent="-285750">
              <a:buFont typeface="Arial" pitchFamily="34" charset="0"/>
              <a:buChar char="•"/>
            </a:pPr>
            <a:r>
              <a:rPr lang="en-IN" dirty="0"/>
              <a:t>Authentication mechanisms will ensure data security and user privacy</a:t>
            </a:r>
            <a:r>
              <a:rPr lang="en-IN" dirty="0" smtClean="0"/>
              <a:t>.</a:t>
            </a:r>
          </a:p>
          <a:p>
            <a:pPr marL="285750" indent="-285750">
              <a:buFont typeface="Arial" pitchFamily="34" charset="0"/>
              <a:buChar char="•"/>
            </a:pPr>
            <a:endParaRPr lang="en-IN" dirty="0"/>
          </a:p>
          <a:p>
            <a:r>
              <a:rPr lang="en-IN" dirty="0" smtClean="0"/>
              <a:t> Bus </a:t>
            </a:r>
            <a:r>
              <a:rPr lang="en-IN" dirty="0"/>
              <a:t>Route </a:t>
            </a:r>
            <a:r>
              <a:rPr lang="en-IN" dirty="0" smtClean="0"/>
              <a:t>Management:</a:t>
            </a:r>
          </a:p>
          <a:p>
            <a:pPr marL="285750" indent="-285750">
              <a:buFont typeface="Arial" pitchFamily="34" charset="0"/>
              <a:buChar char="•"/>
            </a:pPr>
            <a:r>
              <a:rPr lang="en-IN" dirty="0"/>
              <a:t> </a:t>
            </a:r>
            <a:r>
              <a:rPr lang="en-IN" dirty="0" smtClean="0"/>
              <a:t>Administrators </a:t>
            </a:r>
            <a:r>
              <a:rPr lang="en-IN" dirty="0"/>
              <a:t>can manage bus routes, schedules, fares, and seat allocations.</a:t>
            </a:r>
          </a:p>
          <a:p>
            <a:pPr marL="285750" lvl="1" indent="-285750">
              <a:buFont typeface="Arial" pitchFamily="34" charset="0"/>
              <a:buChar char="•"/>
            </a:pPr>
            <a:r>
              <a:rPr lang="en-IN" dirty="0"/>
              <a:t>CRUD (Create, Read, Update, Delete) operations will be implemented for route management</a:t>
            </a:r>
            <a:r>
              <a:rPr lang="en-IN" dirty="0" smtClean="0"/>
              <a:t>.</a:t>
            </a:r>
          </a:p>
          <a:p>
            <a:pPr marL="285750" lvl="1" indent="-285750">
              <a:buFont typeface="Arial" pitchFamily="34" charset="0"/>
              <a:buChar char="•"/>
            </a:pPr>
            <a:endParaRPr lang="en-IN" dirty="0"/>
          </a:p>
          <a:p>
            <a:r>
              <a:rPr lang="en-IN" dirty="0"/>
              <a:t>Ticket </a:t>
            </a:r>
            <a:r>
              <a:rPr lang="en-IN" dirty="0" smtClean="0"/>
              <a:t>Booking:</a:t>
            </a:r>
          </a:p>
          <a:p>
            <a:pPr marL="285750" indent="-285750">
              <a:buFont typeface="Arial" pitchFamily="34" charset="0"/>
              <a:buChar char="•"/>
            </a:pPr>
            <a:r>
              <a:rPr lang="en-IN" dirty="0" smtClean="0"/>
              <a:t>Passengers </a:t>
            </a:r>
            <a:r>
              <a:rPr lang="en-IN" dirty="0"/>
              <a:t>can search for available buses based on route, date, and time.</a:t>
            </a:r>
          </a:p>
          <a:p>
            <a:pPr marL="285750" lvl="1" indent="-285750">
              <a:buFont typeface="Arial" pitchFamily="34" charset="0"/>
              <a:buChar char="•"/>
            </a:pPr>
            <a:r>
              <a:rPr lang="en-IN" dirty="0"/>
              <a:t>Real-time seat availability will be displayed, allowing passengers to select seats.</a:t>
            </a:r>
          </a:p>
          <a:p>
            <a:pPr marL="285750" lvl="1" indent="-285750">
              <a:buFont typeface="Arial" pitchFamily="34" charset="0"/>
              <a:buChar char="•"/>
            </a:pPr>
            <a:r>
              <a:rPr lang="en-IN" dirty="0"/>
              <a:t>Passengers can proceed to make reservations and pay securely online</a:t>
            </a:r>
            <a:r>
              <a:rPr lang="en-IN" dirty="0" smtClean="0"/>
              <a:t>.</a:t>
            </a:r>
          </a:p>
          <a:p>
            <a:pPr marL="285750" lvl="1" indent="-285750">
              <a:buFont typeface="Arial" pitchFamily="34" charset="0"/>
              <a:buChar char="•"/>
            </a:pPr>
            <a:endParaRPr lang="en-IN" dirty="0" smtClean="0"/>
          </a:p>
          <a:p>
            <a:r>
              <a:rPr lang="en-IN" dirty="0" smtClean="0"/>
              <a:t>Payment Integration:</a:t>
            </a:r>
          </a:p>
          <a:p>
            <a:pPr marL="285750" indent="-285750">
              <a:buFont typeface="Arial" pitchFamily="34" charset="0"/>
              <a:buChar char="•"/>
            </a:pPr>
            <a:r>
              <a:rPr lang="en-IN" dirty="0" smtClean="0"/>
              <a:t>Integration </a:t>
            </a:r>
            <a:r>
              <a:rPr lang="en-IN" dirty="0"/>
              <a:t>with payment gateways for secure online transactions.</a:t>
            </a:r>
          </a:p>
          <a:p>
            <a:pPr marL="285750" lvl="1" indent="-285750">
              <a:buFont typeface="Arial" pitchFamily="34" charset="0"/>
              <a:buChar char="•"/>
            </a:pPr>
            <a:r>
              <a:rPr lang="en-IN" dirty="0"/>
              <a:t>Support for multiple payment methods such as credit/debit cards, mobile wallets, etc</a:t>
            </a:r>
            <a:r>
              <a:rPr lang="en-IN" dirty="0" smtClean="0"/>
              <a:t>.</a:t>
            </a:r>
          </a:p>
          <a:p>
            <a:pPr marL="285750" lvl="1" indent="-285750">
              <a:buFont typeface="Arial" pitchFamily="34" charset="0"/>
              <a:buChar char="•"/>
            </a:pP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purl.org/dc/dcmitype/"/>
    <ds:schemaRef ds:uri="9162bd5b-4ed9-4da3-b376-05204580ba3f"/>
    <ds:schemaRef ds:uri="http://purl.org/dc/term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c0fa2617-96bd-425d-8578-e93563fe37c5"/>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245</TotalTime>
  <Words>1284</Words>
  <Application>Microsoft Office PowerPoint</Application>
  <PresentationFormat>On-screen Show (16:9)</PresentationFormat>
  <Paragraphs>132</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16</cp:revision>
  <dcterms:modified xsi:type="dcterms:W3CDTF">2024-04-09T05:57:35Z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