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Maven Pro" charset="0"/>
      <p:regular r:id="rId18"/>
      <p:bold r:id="rId19"/>
    </p:embeddedFont>
    <p:embeddedFont>
      <p:font typeface="Roboto Medium" charset="0"/>
      <p:regular r:id="rId20"/>
      <p:bold r:id="rId21"/>
      <p:italic r:id="rId22"/>
      <p:boldItalic r:id="rId23"/>
    </p:embeddedFont>
    <p:embeddedFont>
      <p:font typeface="Nunito" charset="0"/>
      <p:regular r:id="rId24"/>
      <p:bold r:id="rId25"/>
      <p:italic r:id="rId26"/>
      <p:boldItalic r:id="rId27"/>
    </p:embeddedFont>
    <p:embeddedFont>
      <p:font typeface="Roboto"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1" d="100"/>
          <a:sy n="91" d="100"/>
        </p:scale>
        <p:origin x="-774"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2bfee45e4a_0_3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2bfee45e4a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2bfee45e4a_0_3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2bfee45e4a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12c0a5b2c55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g12c0a5b2c55_0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12c0ffe9df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g12c0ffe9df4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12c0a5b2c55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2" name="Google Shape;382;g12c0a5b2c55_0_1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2c0ffe9df4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2c0ffe9df4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2c0a5b2c55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2c0a5b2c5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2bfee45e4a_0_2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2bfee45e4a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2bfee45e4a_0_2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2bfee45e4a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2bfee45e4a_0_2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12bfee45e4a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2bfee45e4a_0_2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12bfee45e4a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2bfee45e4a_0_3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2bfee45e4a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2bfee45e4a_0_3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2bfee45e4a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2bfee45e4a_0_3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2bfee45e4a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splashbi.com/interactive-data-visualization/"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1464150" y="163450"/>
            <a:ext cx="7174500" cy="844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Clr>
                <a:srgbClr val="000000"/>
              </a:buClr>
              <a:buSzPts val="990"/>
              <a:buFont typeface="Arial"/>
              <a:buNone/>
            </a:pPr>
            <a:r>
              <a:rPr lang="en-GB" sz="2800" b="0">
                <a:latin typeface="Arial"/>
                <a:ea typeface="Arial"/>
                <a:cs typeface="Arial"/>
                <a:sym typeface="Arial"/>
              </a:rPr>
              <a:t>   TOPIC: </a:t>
            </a:r>
            <a:r>
              <a:rPr lang="en-GB" sz="2800" b="0" u="sng">
                <a:latin typeface="Arial"/>
                <a:ea typeface="Arial"/>
                <a:cs typeface="Arial"/>
                <a:sym typeface="Arial"/>
              </a:rPr>
              <a:t>Open Source Data Visualization.</a:t>
            </a:r>
            <a:endParaRPr/>
          </a:p>
        </p:txBody>
      </p:sp>
      <p:sp>
        <p:nvSpPr>
          <p:cNvPr id="278" name="Google Shape;278;p13"/>
          <p:cNvSpPr txBox="1">
            <a:spLocks noGrp="1"/>
          </p:cNvSpPr>
          <p:nvPr>
            <p:ph type="subTitle" idx="1"/>
          </p:nvPr>
        </p:nvSpPr>
        <p:spPr>
          <a:xfrm>
            <a:off x="1924625" y="1509050"/>
            <a:ext cx="4255500" cy="1978200"/>
          </a:xfrm>
          <a:prstGeom prst="rect">
            <a:avLst/>
          </a:prstGeom>
        </p:spPr>
        <p:txBody>
          <a:bodyPr spcFirstLastPara="1" wrap="square" lIns="91425" tIns="91425" rIns="91425" bIns="91425" anchor="t" anchorCtr="0">
            <a:normAutofit fontScale="85000" lnSpcReduction="20000"/>
          </a:bodyPr>
          <a:lstStyle/>
          <a:p>
            <a:pPr marL="0" lvl="0" indent="0" algn="l" rtl="0">
              <a:lnSpc>
                <a:spcPct val="115000"/>
              </a:lnSpc>
              <a:spcBef>
                <a:spcPts val="0"/>
              </a:spcBef>
              <a:spcAft>
                <a:spcPts val="0"/>
              </a:spcAft>
              <a:buClr>
                <a:srgbClr val="000000"/>
              </a:buClr>
              <a:buSzPts val="2118"/>
              <a:buFont typeface="Arial"/>
              <a:buNone/>
            </a:pPr>
            <a:r>
              <a:rPr lang="en-GB" sz="2900" dirty="0">
                <a:solidFill>
                  <a:srgbClr val="FFFBF0"/>
                </a:solidFill>
                <a:latin typeface="Roboto Medium"/>
                <a:ea typeface="Roboto Medium"/>
                <a:cs typeface="Roboto Medium"/>
                <a:sym typeface="Roboto Medium"/>
              </a:rPr>
              <a:t>Submitted by Tribe </a:t>
            </a:r>
            <a:r>
              <a:rPr lang="en-GB" sz="2900" dirty="0" smtClean="0">
                <a:solidFill>
                  <a:srgbClr val="FFFBF0"/>
                </a:solidFill>
                <a:latin typeface="Roboto Medium"/>
                <a:ea typeface="Roboto Medium"/>
                <a:cs typeface="Roboto Medium"/>
                <a:sym typeface="Roboto Medium"/>
              </a:rPr>
              <a:t>K:</a:t>
            </a:r>
            <a:endParaRPr lang="en-GB" sz="2900" dirty="0">
              <a:solidFill>
                <a:srgbClr val="FFFBF0"/>
              </a:solidFill>
              <a:latin typeface="Roboto Medium"/>
              <a:ea typeface="Roboto Medium"/>
              <a:cs typeface="Roboto Medium"/>
              <a:sym typeface="Roboto Medium"/>
            </a:endParaRPr>
          </a:p>
          <a:p>
            <a:pPr marL="0" lvl="0" indent="0" algn="l" rtl="0">
              <a:lnSpc>
                <a:spcPct val="115000"/>
              </a:lnSpc>
              <a:spcBef>
                <a:spcPts val="0"/>
              </a:spcBef>
              <a:spcAft>
                <a:spcPts val="0"/>
              </a:spcAft>
              <a:buClr>
                <a:srgbClr val="000000"/>
              </a:buClr>
              <a:buSzPts val="2118"/>
              <a:buFont typeface="Arial"/>
              <a:buNone/>
            </a:pPr>
            <a:r>
              <a:rPr lang="en-GB" dirty="0" smtClean="0">
                <a:solidFill>
                  <a:srgbClr val="FFFBF0"/>
                </a:solidFill>
                <a:latin typeface="Roboto Medium"/>
                <a:ea typeface="Roboto Medium"/>
                <a:cs typeface="Roboto Medium"/>
                <a:sym typeface="Roboto Medium"/>
              </a:rPr>
              <a:t>1)   </a:t>
            </a:r>
            <a:r>
              <a:rPr lang="en-GB" sz="2100" dirty="0" err="1" smtClean="0">
                <a:solidFill>
                  <a:srgbClr val="FFFBF0"/>
                </a:solidFill>
                <a:latin typeface="Roboto Medium"/>
                <a:ea typeface="Roboto Medium"/>
                <a:cs typeface="Roboto Medium"/>
                <a:sym typeface="Roboto Medium"/>
              </a:rPr>
              <a:t>Barsha</a:t>
            </a:r>
            <a:r>
              <a:rPr lang="en-GB" sz="2100" dirty="0" smtClean="0">
                <a:solidFill>
                  <a:srgbClr val="FFFBF0"/>
                </a:solidFill>
                <a:latin typeface="Roboto Medium"/>
                <a:ea typeface="Roboto Medium"/>
                <a:cs typeface="Roboto Medium"/>
                <a:sym typeface="Roboto Medium"/>
              </a:rPr>
              <a:t> </a:t>
            </a:r>
            <a:r>
              <a:rPr lang="en-GB" sz="2100" dirty="0" err="1" smtClean="0">
                <a:solidFill>
                  <a:srgbClr val="FFFBF0"/>
                </a:solidFill>
                <a:latin typeface="Roboto Medium"/>
                <a:ea typeface="Roboto Medium"/>
                <a:cs typeface="Roboto Medium"/>
                <a:sym typeface="Roboto Medium"/>
              </a:rPr>
              <a:t>Bahera</a:t>
            </a:r>
            <a:endParaRPr lang="en-GB" sz="2100" dirty="0" smtClean="0">
              <a:solidFill>
                <a:srgbClr val="FFFBF0"/>
              </a:solidFill>
              <a:latin typeface="Roboto Medium"/>
              <a:ea typeface="Roboto Medium"/>
              <a:cs typeface="Roboto Medium"/>
              <a:sym typeface="Roboto Medium"/>
            </a:endParaRPr>
          </a:p>
          <a:p>
            <a:pPr marL="0" lvl="0" indent="0" algn="l" rtl="0">
              <a:lnSpc>
                <a:spcPct val="115000"/>
              </a:lnSpc>
              <a:spcBef>
                <a:spcPts val="0"/>
              </a:spcBef>
              <a:spcAft>
                <a:spcPts val="0"/>
              </a:spcAft>
              <a:buClr>
                <a:srgbClr val="000000"/>
              </a:buClr>
              <a:buSzPts val="2118"/>
              <a:buFont typeface="Arial"/>
              <a:buNone/>
            </a:pPr>
            <a:r>
              <a:rPr lang="en-GB" dirty="0" smtClean="0">
                <a:solidFill>
                  <a:srgbClr val="FFFBF0"/>
                </a:solidFill>
                <a:latin typeface="Roboto Medium"/>
                <a:ea typeface="Roboto Medium"/>
                <a:cs typeface="Roboto Medium"/>
                <a:sym typeface="Roboto Medium"/>
              </a:rPr>
              <a:t>2)</a:t>
            </a:r>
            <a:r>
              <a:rPr lang="en-GB" sz="2900" dirty="0" smtClean="0">
                <a:solidFill>
                  <a:srgbClr val="FFFBF0"/>
                </a:solidFill>
                <a:latin typeface="Roboto Medium"/>
                <a:ea typeface="Roboto Medium"/>
                <a:cs typeface="Roboto Medium"/>
                <a:sym typeface="Roboto Medium"/>
              </a:rPr>
              <a:t>  </a:t>
            </a:r>
            <a:r>
              <a:rPr lang="en-GB" sz="2100" dirty="0" err="1" smtClean="0">
                <a:solidFill>
                  <a:srgbClr val="FFFBF0"/>
                </a:solidFill>
                <a:latin typeface="Roboto Medium"/>
                <a:ea typeface="Roboto Medium"/>
                <a:cs typeface="Roboto Medium"/>
                <a:sym typeface="Roboto Medium"/>
              </a:rPr>
              <a:t>Poornima</a:t>
            </a:r>
            <a:r>
              <a:rPr lang="en-GB" sz="2100" dirty="0" smtClean="0">
                <a:solidFill>
                  <a:srgbClr val="FFFBF0"/>
                </a:solidFill>
                <a:latin typeface="Roboto Medium"/>
                <a:ea typeface="Roboto Medium"/>
                <a:cs typeface="Roboto Medium"/>
                <a:sym typeface="Roboto Medium"/>
              </a:rPr>
              <a:t> </a:t>
            </a:r>
            <a:r>
              <a:rPr lang="en-GB" sz="2100" dirty="0" err="1" smtClean="0">
                <a:solidFill>
                  <a:srgbClr val="FFFBF0"/>
                </a:solidFill>
                <a:latin typeface="Roboto Medium"/>
                <a:ea typeface="Roboto Medium"/>
                <a:cs typeface="Roboto Medium"/>
                <a:sym typeface="Roboto Medium"/>
              </a:rPr>
              <a:t>Biradar</a:t>
            </a:r>
            <a:endParaRPr lang="en-GB" sz="2100" dirty="0">
              <a:solidFill>
                <a:srgbClr val="FFFBF0"/>
              </a:solidFill>
              <a:latin typeface="Roboto Medium"/>
              <a:ea typeface="Roboto Medium"/>
              <a:cs typeface="Roboto Medium"/>
              <a:sym typeface="Roboto Medium"/>
            </a:endParaRPr>
          </a:p>
          <a:p>
            <a:pPr marL="0" lvl="0" indent="0" algn="l" rtl="0">
              <a:lnSpc>
                <a:spcPct val="115000"/>
              </a:lnSpc>
              <a:spcBef>
                <a:spcPts val="0"/>
              </a:spcBef>
              <a:spcAft>
                <a:spcPts val="0"/>
              </a:spcAft>
              <a:buClr>
                <a:srgbClr val="000000"/>
              </a:buClr>
              <a:buSzPts val="2118"/>
              <a:buFont typeface="Arial"/>
              <a:buNone/>
            </a:pPr>
            <a:r>
              <a:rPr lang="en-GB" dirty="0" smtClean="0">
                <a:solidFill>
                  <a:srgbClr val="FFFBF0"/>
                </a:solidFill>
                <a:latin typeface="Roboto Medium"/>
                <a:ea typeface="Roboto Medium"/>
                <a:cs typeface="Roboto Medium"/>
                <a:sym typeface="Roboto Medium"/>
              </a:rPr>
              <a:t>3)    </a:t>
            </a:r>
            <a:r>
              <a:rPr lang="en-GB" sz="2100" dirty="0" err="1" smtClean="0">
                <a:solidFill>
                  <a:srgbClr val="FFFBF0"/>
                </a:solidFill>
                <a:latin typeface="Roboto Medium"/>
                <a:ea typeface="Roboto Medium"/>
                <a:cs typeface="Roboto Medium"/>
                <a:sym typeface="Roboto Medium"/>
              </a:rPr>
              <a:t>Shruti</a:t>
            </a:r>
            <a:r>
              <a:rPr lang="en-GB" sz="2100" dirty="0" smtClean="0">
                <a:solidFill>
                  <a:srgbClr val="FFFBF0"/>
                </a:solidFill>
                <a:latin typeface="Roboto Medium"/>
                <a:ea typeface="Roboto Medium"/>
                <a:cs typeface="Roboto Medium"/>
                <a:sym typeface="Roboto Medium"/>
              </a:rPr>
              <a:t> </a:t>
            </a:r>
            <a:r>
              <a:rPr lang="en-GB" sz="2100" dirty="0" err="1" smtClean="0">
                <a:solidFill>
                  <a:srgbClr val="FFFBF0"/>
                </a:solidFill>
                <a:latin typeface="Roboto Medium"/>
                <a:ea typeface="Roboto Medium"/>
                <a:cs typeface="Roboto Medium"/>
                <a:sym typeface="Roboto Medium"/>
              </a:rPr>
              <a:t>Pade</a:t>
            </a:r>
            <a:r>
              <a:rPr lang="en-GB" sz="2100" dirty="0">
                <a:solidFill>
                  <a:srgbClr val="FFFBF0"/>
                </a:solidFill>
                <a:latin typeface="Roboto Medium"/>
                <a:ea typeface="Roboto Medium"/>
                <a:cs typeface="Roboto Medium"/>
                <a:sym typeface="Roboto Medium"/>
              </a:rPr>
              <a:t>	</a:t>
            </a:r>
            <a:endParaRPr lang="en-GB" sz="2100" dirty="0" smtClean="0">
              <a:solidFill>
                <a:srgbClr val="FFFBF0"/>
              </a:solidFill>
              <a:latin typeface="Roboto Medium"/>
              <a:ea typeface="Roboto Medium"/>
              <a:cs typeface="Roboto Medium"/>
              <a:sym typeface="Roboto Medium"/>
            </a:endParaRPr>
          </a:p>
          <a:p>
            <a:pPr marL="0" lvl="0" indent="0" algn="l" rtl="0">
              <a:lnSpc>
                <a:spcPct val="115000"/>
              </a:lnSpc>
              <a:spcBef>
                <a:spcPts val="0"/>
              </a:spcBef>
              <a:spcAft>
                <a:spcPts val="0"/>
              </a:spcAft>
              <a:buClr>
                <a:srgbClr val="000000"/>
              </a:buClr>
              <a:buSzPts val="2118"/>
              <a:buFont typeface="Arial"/>
              <a:buNone/>
            </a:pPr>
            <a:r>
              <a:rPr lang="en-GB" dirty="0" smtClean="0">
                <a:solidFill>
                  <a:srgbClr val="FFFBF0"/>
                </a:solidFill>
                <a:latin typeface="Roboto Medium"/>
                <a:ea typeface="Roboto Medium"/>
                <a:cs typeface="Roboto Medium"/>
                <a:sym typeface="Roboto Medium"/>
              </a:rPr>
              <a:t>4)   </a:t>
            </a:r>
            <a:r>
              <a:rPr lang="en-GB" sz="2100" dirty="0" err="1" smtClean="0">
                <a:solidFill>
                  <a:srgbClr val="FFFBF0"/>
                </a:solidFill>
                <a:latin typeface="Roboto Medium"/>
                <a:ea typeface="Roboto Medium"/>
                <a:cs typeface="Roboto Medium"/>
                <a:sym typeface="Roboto Medium"/>
              </a:rPr>
              <a:t>Abhishek</a:t>
            </a:r>
            <a:r>
              <a:rPr lang="en-GB" sz="2100" dirty="0" smtClean="0">
                <a:solidFill>
                  <a:srgbClr val="FFFBF0"/>
                </a:solidFill>
                <a:latin typeface="Roboto Medium"/>
                <a:ea typeface="Roboto Medium"/>
                <a:cs typeface="Roboto Medium"/>
                <a:sym typeface="Roboto Medium"/>
              </a:rPr>
              <a:t> </a:t>
            </a:r>
            <a:r>
              <a:rPr lang="en-GB" sz="2100" dirty="0" err="1" smtClean="0">
                <a:solidFill>
                  <a:srgbClr val="FFFBF0"/>
                </a:solidFill>
                <a:latin typeface="Roboto Medium"/>
                <a:ea typeface="Roboto Medium"/>
                <a:cs typeface="Roboto Medium"/>
                <a:sym typeface="Roboto Medium"/>
              </a:rPr>
              <a:t>Bhimshenreddy</a:t>
            </a:r>
            <a:r>
              <a:rPr lang="en-GB" sz="2100" dirty="0">
                <a:solidFill>
                  <a:srgbClr val="FFFBF0"/>
                </a:solidFill>
                <a:latin typeface="Roboto Medium"/>
                <a:ea typeface="Roboto Medium"/>
                <a:cs typeface="Roboto Medium"/>
                <a:sym typeface="Roboto Medium"/>
              </a:rPr>
              <a:t>	</a:t>
            </a:r>
            <a:r>
              <a:rPr lang="en-GB" sz="2100" dirty="0" smtClean="0">
                <a:solidFill>
                  <a:srgbClr val="FFFBF0"/>
                </a:solidFill>
                <a:latin typeface="Roboto Medium"/>
                <a:ea typeface="Roboto Medium"/>
                <a:cs typeface="Roboto Medium"/>
                <a:sym typeface="Roboto Medium"/>
              </a:rPr>
              <a:t>               </a:t>
            </a:r>
            <a:r>
              <a:rPr lang="en-GB" dirty="0" smtClean="0">
                <a:solidFill>
                  <a:srgbClr val="FFFBF0"/>
                </a:solidFill>
                <a:latin typeface="Roboto Medium"/>
                <a:ea typeface="Roboto Medium"/>
                <a:cs typeface="Roboto Medium"/>
                <a:sym typeface="Roboto Medium"/>
              </a:rPr>
              <a:t>5)</a:t>
            </a:r>
            <a:r>
              <a:rPr lang="en-GB" sz="2100" dirty="0" smtClean="0">
                <a:solidFill>
                  <a:srgbClr val="FFFBF0"/>
                </a:solidFill>
                <a:latin typeface="Roboto Medium"/>
                <a:ea typeface="Roboto Medium"/>
                <a:cs typeface="Roboto Medium"/>
                <a:sym typeface="Roboto Medium"/>
              </a:rPr>
              <a:t>  </a:t>
            </a:r>
            <a:r>
              <a:rPr lang="en-GB" sz="2100" dirty="0" err="1" smtClean="0">
                <a:solidFill>
                  <a:srgbClr val="FFFBF0"/>
                </a:solidFill>
                <a:latin typeface="Roboto Medium"/>
                <a:ea typeface="Roboto Medium"/>
                <a:cs typeface="Roboto Medium"/>
                <a:sym typeface="Roboto Medium"/>
              </a:rPr>
              <a:t>Ritishkumar</a:t>
            </a:r>
            <a:endParaRPr>
              <a:latin typeface="Roboto Medium"/>
              <a:ea typeface="Roboto Medium"/>
              <a:cs typeface="Roboto Medium"/>
              <a:sym typeface="Roboto Medium"/>
            </a:endParaRPr>
          </a:p>
        </p:txBody>
      </p:sp>
      <p:pic>
        <p:nvPicPr>
          <p:cNvPr id="279" name="Google Shape;279;p13"/>
          <p:cNvPicPr preferRelativeResize="0"/>
          <p:nvPr/>
        </p:nvPicPr>
        <p:blipFill rotWithShape="1">
          <a:blip r:embed="rId3">
            <a:alphaModFix/>
          </a:blip>
          <a:srcRect/>
          <a:stretch/>
        </p:blipFill>
        <p:spPr>
          <a:xfrm>
            <a:off x="507998" y="220113"/>
            <a:ext cx="901674" cy="788174"/>
          </a:xfrm>
          <a:prstGeom prst="rect">
            <a:avLst/>
          </a:prstGeom>
          <a:noFill/>
          <a:ln>
            <a:noFill/>
          </a:ln>
        </p:spPr>
      </p:pic>
      <p:sp>
        <p:nvSpPr>
          <p:cNvPr id="280" name="Google Shape;280;p13"/>
          <p:cNvSpPr txBox="1"/>
          <p:nvPr/>
        </p:nvSpPr>
        <p:spPr>
          <a:xfrm>
            <a:off x="839100" y="4119150"/>
            <a:ext cx="161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p:txBody>
      </p:sp>
      <p:pic>
        <p:nvPicPr>
          <p:cNvPr id="281" name="Google Shape;281;p13"/>
          <p:cNvPicPr preferRelativeResize="0"/>
          <p:nvPr/>
        </p:nvPicPr>
        <p:blipFill rotWithShape="1">
          <a:blip r:embed="rId4">
            <a:alphaModFix/>
          </a:blip>
          <a:srcRect/>
          <a:stretch/>
        </p:blipFill>
        <p:spPr>
          <a:xfrm>
            <a:off x="446775" y="4119150"/>
            <a:ext cx="1017375" cy="769725"/>
          </a:xfrm>
          <a:prstGeom prst="rect">
            <a:avLst/>
          </a:prstGeom>
          <a:noFill/>
          <a:ln>
            <a:noFill/>
          </a:ln>
        </p:spPr>
      </p:pic>
      <p:pic>
        <p:nvPicPr>
          <p:cNvPr id="282" name="Google Shape;282;p13"/>
          <p:cNvPicPr preferRelativeResize="0"/>
          <p:nvPr/>
        </p:nvPicPr>
        <p:blipFill rotWithShape="1">
          <a:blip r:embed="rId5">
            <a:alphaModFix/>
          </a:blip>
          <a:srcRect/>
          <a:stretch/>
        </p:blipFill>
        <p:spPr>
          <a:xfrm>
            <a:off x="2571750" y="4119150"/>
            <a:ext cx="1788175" cy="769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Types of data visualization:</a:t>
            </a:r>
            <a:endParaRPr/>
          </a:p>
        </p:txBody>
      </p:sp>
      <p:pic>
        <p:nvPicPr>
          <p:cNvPr id="343" name="Google Shape;343;p22"/>
          <p:cNvPicPr preferRelativeResize="0"/>
          <p:nvPr/>
        </p:nvPicPr>
        <p:blipFill>
          <a:blip r:embed="rId3">
            <a:alphaModFix/>
          </a:blip>
          <a:stretch>
            <a:fillRect/>
          </a:stretch>
        </p:blipFill>
        <p:spPr>
          <a:xfrm>
            <a:off x="1154950" y="1663100"/>
            <a:ext cx="1495425" cy="981075"/>
          </a:xfrm>
          <a:prstGeom prst="rect">
            <a:avLst/>
          </a:prstGeom>
          <a:noFill/>
          <a:ln>
            <a:noFill/>
          </a:ln>
        </p:spPr>
      </p:pic>
      <p:sp>
        <p:nvSpPr>
          <p:cNvPr id="344" name="Google Shape;344;p22"/>
          <p:cNvSpPr txBox="1"/>
          <p:nvPr/>
        </p:nvSpPr>
        <p:spPr>
          <a:xfrm>
            <a:off x="1154900" y="2800575"/>
            <a:ext cx="14955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b="1">
                <a:solidFill>
                  <a:srgbClr val="4D5968"/>
                </a:solidFill>
                <a:highlight>
                  <a:srgbClr val="FFFFFF"/>
                </a:highlight>
                <a:latin typeface="Roboto"/>
                <a:ea typeface="Roboto"/>
                <a:cs typeface="Roboto"/>
                <a:sym typeface="Roboto"/>
              </a:rPr>
              <a:t>Stacked bar graphs</a:t>
            </a:r>
            <a:endParaRPr sz="1500" b="1">
              <a:latin typeface="Nunito"/>
              <a:ea typeface="Nunito"/>
              <a:cs typeface="Nunito"/>
              <a:sym typeface="Nunito"/>
            </a:endParaRPr>
          </a:p>
        </p:txBody>
      </p:sp>
      <p:pic>
        <p:nvPicPr>
          <p:cNvPr id="345" name="Google Shape;345;p22"/>
          <p:cNvPicPr preferRelativeResize="0"/>
          <p:nvPr/>
        </p:nvPicPr>
        <p:blipFill>
          <a:blip r:embed="rId4">
            <a:alphaModFix/>
          </a:blip>
          <a:stretch>
            <a:fillRect/>
          </a:stretch>
        </p:blipFill>
        <p:spPr>
          <a:xfrm>
            <a:off x="3105150" y="1492925"/>
            <a:ext cx="1466850" cy="1179825"/>
          </a:xfrm>
          <a:prstGeom prst="rect">
            <a:avLst/>
          </a:prstGeom>
          <a:noFill/>
          <a:ln>
            <a:noFill/>
          </a:ln>
        </p:spPr>
      </p:pic>
      <p:sp>
        <p:nvSpPr>
          <p:cNvPr id="346" name="Google Shape;346;p22"/>
          <p:cNvSpPr txBox="1"/>
          <p:nvPr/>
        </p:nvSpPr>
        <p:spPr>
          <a:xfrm>
            <a:off x="3105075" y="2935275"/>
            <a:ext cx="1467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50">
                <a:solidFill>
                  <a:srgbClr val="4D5968"/>
                </a:solidFill>
                <a:highlight>
                  <a:srgbClr val="FFFFFF"/>
                </a:highlight>
                <a:latin typeface="Roboto"/>
                <a:ea typeface="Roboto"/>
                <a:cs typeface="Roboto"/>
                <a:sym typeface="Roboto"/>
              </a:rPr>
              <a:t> </a:t>
            </a:r>
            <a:r>
              <a:rPr lang="en-GB" sz="1350" b="1">
                <a:solidFill>
                  <a:srgbClr val="4D5968"/>
                </a:solidFill>
                <a:highlight>
                  <a:srgbClr val="FFFFFF"/>
                </a:highlight>
                <a:latin typeface="Roboto"/>
                <a:ea typeface="Roboto"/>
                <a:cs typeface="Roboto"/>
                <a:sym typeface="Roboto"/>
              </a:rPr>
              <a:t>  </a:t>
            </a:r>
            <a:r>
              <a:rPr lang="en-GB" sz="1500" b="1">
                <a:solidFill>
                  <a:srgbClr val="4D5968"/>
                </a:solidFill>
                <a:highlight>
                  <a:srgbClr val="FFFFFF"/>
                </a:highlight>
                <a:latin typeface="Roboto"/>
                <a:ea typeface="Roboto"/>
                <a:cs typeface="Roboto"/>
                <a:sym typeface="Roboto"/>
              </a:rPr>
              <a:t>Scatter plots</a:t>
            </a:r>
            <a:endParaRPr sz="1500" b="1">
              <a:latin typeface="Nunito"/>
              <a:ea typeface="Nunito"/>
              <a:cs typeface="Nunito"/>
              <a:sym typeface="Nunito"/>
            </a:endParaRPr>
          </a:p>
        </p:txBody>
      </p:sp>
      <p:pic>
        <p:nvPicPr>
          <p:cNvPr id="347" name="Google Shape;347;p22"/>
          <p:cNvPicPr preferRelativeResize="0"/>
          <p:nvPr/>
        </p:nvPicPr>
        <p:blipFill>
          <a:blip r:embed="rId5">
            <a:alphaModFix/>
          </a:blip>
          <a:stretch>
            <a:fillRect/>
          </a:stretch>
        </p:blipFill>
        <p:spPr>
          <a:xfrm>
            <a:off x="5394150" y="1542788"/>
            <a:ext cx="1400575" cy="1080100"/>
          </a:xfrm>
          <a:prstGeom prst="rect">
            <a:avLst/>
          </a:prstGeom>
          <a:noFill/>
          <a:ln>
            <a:noFill/>
          </a:ln>
        </p:spPr>
      </p:pic>
      <p:sp>
        <p:nvSpPr>
          <p:cNvPr id="348" name="Google Shape;348;p22"/>
          <p:cNvSpPr txBox="1"/>
          <p:nvPr/>
        </p:nvSpPr>
        <p:spPr>
          <a:xfrm>
            <a:off x="5383250" y="2935275"/>
            <a:ext cx="14007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b="1">
                <a:latin typeface="Nunito"/>
                <a:ea typeface="Nunito"/>
                <a:cs typeface="Nunito"/>
                <a:sym typeface="Nunito"/>
              </a:rPr>
              <a:t>Heat maps</a:t>
            </a:r>
            <a:endParaRPr sz="1500" b="1">
              <a:latin typeface="Nunito"/>
              <a:ea typeface="Nunito"/>
              <a:cs typeface="Nunito"/>
              <a:sym typeface="Nunito"/>
            </a:endParaRPr>
          </a:p>
        </p:txBody>
      </p:sp>
      <p:pic>
        <p:nvPicPr>
          <p:cNvPr id="349" name="Google Shape;349;p22"/>
          <p:cNvPicPr preferRelativeResize="0"/>
          <p:nvPr/>
        </p:nvPicPr>
        <p:blipFill>
          <a:blip r:embed="rId6">
            <a:alphaModFix/>
          </a:blip>
          <a:stretch>
            <a:fillRect/>
          </a:stretch>
        </p:blipFill>
        <p:spPr>
          <a:xfrm>
            <a:off x="7616875" y="1542800"/>
            <a:ext cx="1149195" cy="999300"/>
          </a:xfrm>
          <a:prstGeom prst="rect">
            <a:avLst/>
          </a:prstGeom>
          <a:noFill/>
          <a:ln>
            <a:noFill/>
          </a:ln>
        </p:spPr>
      </p:pic>
      <p:sp>
        <p:nvSpPr>
          <p:cNvPr id="350" name="Google Shape;350;p22"/>
          <p:cNvSpPr txBox="1"/>
          <p:nvPr/>
        </p:nvSpPr>
        <p:spPr>
          <a:xfrm>
            <a:off x="7475475" y="2935275"/>
            <a:ext cx="12906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b="1">
                <a:latin typeface="Nunito"/>
                <a:ea typeface="Nunito"/>
                <a:cs typeface="Nunito"/>
                <a:sym typeface="Nunito"/>
              </a:rPr>
              <a:t> Pie Chart</a:t>
            </a:r>
            <a:endParaRPr sz="1500" b="1">
              <a:latin typeface="Nunito"/>
              <a:ea typeface="Nunito"/>
              <a:cs typeface="Nunito"/>
              <a:sym typeface="Nunito"/>
            </a:endParaRPr>
          </a:p>
        </p:txBody>
      </p:sp>
      <p:pic>
        <p:nvPicPr>
          <p:cNvPr id="351" name="Google Shape;351;p22"/>
          <p:cNvPicPr preferRelativeResize="0"/>
          <p:nvPr/>
        </p:nvPicPr>
        <p:blipFill rotWithShape="1">
          <a:blip r:embed="rId7">
            <a:alphaModFix/>
          </a:blip>
          <a:srcRect/>
          <a:stretch/>
        </p:blipFill>
        <p:spPr>
          <a:xfrm>
            <a:off x="1303800" y="3663175"/>
            <a:ext cx="1495500" cy="1080077"/>
          </a:xfrm>
          <a:prstGeom prst="rect">
            <a:avLst/>
          </a:prstGeom>
          <a:noFill/>
          <a:ln>
            <a:noFill/>
          </a:ln>
        </p:spPr>
      </p:pic>
      <p:sp>
        <p:nvSpPr>
          <p:cNvPr id="352" name="Google Shape;352;p22"/>
          <p:cNvSpPr txBox="1"/>
          <p:nvPr/>
        </p:nvSpPr>
        <p:spPr>
          <a:xfrm>
            <a:off x="1310950" y="4743250"/>
            <a:ext cx="149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latin typeface="Roboto"/>
                <a:ea typeface="Roboto"/>
                <a:cs typeface="Roboto"/>
                <a:sym typeface="Roboto"/>
              </a:rPr>
              <a:t>Map</a:t>
            </a:r>
            <a:endParaRPr b="1">
              <a:latin typeface="Roboto"/>
              <a:ea typeface="Roboto"/>
              <a:cs typeface="Roboto"/>
              <a:sym typeface="Roboto"/>
            </a:endParaRPr>
          </a:p>
        </p:txBody>
      </p:sp>
      <p:pic>
        <p:nvPicPr>
          <p:cNvPr id="353" name="Google Shape;353;p22"/>
          <p:cNvPicPr preferRelativeResize="0"/>
          <p:nvPr/>
        </p:nvPicPr>
        <p:blipFill rotWithShape="1">
          <a:blip r:embed="rId8">
            <a:alphaModFix/>
          </a:blip>
          <a:srcRect/>
          <a:stretch/>
        </p:blipFill>
        <p:spPr>
          <a:xfrm>
            <a:off x="3639675" y="3734625"/>
            <a:ext cx="1354176" cy="937174"/>
          </a:xfrm>
          <a:prstGeom prst="rect">
            <a:avLst/>
          </a:prstGeom>
          <a:noFill/>
          <a:ln>
            <a:noFill/>
          </a:ln>
        </p:spPr>
      </p:pic>
      <p:sp>
        <p:nvSpPr>
          <p:cNvPr id="354" name="Google Shape;354;p22"/>
          <p:cNvSpPr txBox="1"/>
          <p:nvPr/>
        </p:nvSpPr>
        <p:spPr>
          <a:xfrm>
            <a:off x="3639675" y="4743250"/>
            <a:ext cx="1354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latin typeface="Roboto"/>
                <a:ea typeface="Roboto"/>
                <a:cs typeface="Roboto"/>
                <a:sym typeface="Roboto"/>
              </a:rPr>
              <a:t>Table</a:t>
            </a:r>
            <a:endParaRPr b="1">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Some specific methods of data visualization:</a:t>
            </a:r>
            <a:endParaRPr/>
          </a:p>
        </p:txBody>
      </p:sp>
      <p:sp>
        <p:nvSpPr>
          <p:cNvPr id="360" name="Google Shape;360;p23"/>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914400" lvl="0" indent="-349250" algn="l" rtl="0">
              <a:spcBef>
                <a:spcPts val="0"/>
              </a:spcBef>
              <a:spcAft>
                <a:spcPts val="0"/>
              </a:spcAft>
              <a:buClr>
                <a:srgbClr val="333333"/>
              </a:buClr>
              <a:buSzPts val="1900"/>
              <a:buFont typeface="Roboto Medium"/>
              <a:buAutoNum type="arabicPeriod"/>
            </a:pPr>
            <a:r>
              <a:rPr lang="en-GB" sz="1800">
                <a:solidFill>
                  <a:srgbClr val="333333"/>
                </a:solidFill>
                <a:latin typeface="Roboto Medium"/>
                <a:ea typeface="Roboto Medium"/>
                <a:cs typeface="Roboto Medium"/>
                <a:sym typeface="Roboto Medium"/>
              </a:rPr>
              <a:t>Historograms</a:t>
            </a:r>
            <a:endParaRPr sz="1800">
              <a:solidFill>
                <a:srgbClr val="333333"/>
              </a:solidFill>
              <a:latin typeface="Roboto Medium"/>
              <a:ea typeface="Roboto Medium"/>
              <a:cs typeface="Roboto Medium"/>
              <a:sym typeface="Roboto Medium"/>
            </a:endParaRPr>
          </a:p>
          <a:p>
            <a:pPr marL="914400" lvl="0" indent="-349250" algn="l" rtl="0">
              <a:spcBef>
                <a:spcPts val="0"/>
              </a:spcBef>
              <a:spcAft>
                <a:spcPts val="0"/>
              </a:spcAft>
              <a:buClr>
                <a:srgbClr val="333333"/>
              </a:buClr>
              <a:buSzPts val="1900"/>
              <a:buFont typeface="Roboto Medium"/>
              <a:buAutoNum type="arabicPeriod"/>
            </a:pPr>
            <a:r>
              <a:rPr lang="en-GB" sz="1800">
                <a:solidFill>
                  <a:srgbClr val="333333"/>
                </a:solidFill>
                <a:latin typeface="Roboto Medium"/>
                <a:ea typeface="Roboto Medium"/>
                <a:cs typeface="Roboto Medium"/>
                <a:sym typeface="Roboto Medium"/>
              </a:rPr>
              <a:t>Heat Maps</a:t>
            </a:r>
            <a:endParaRPr sz="1800">
              <a:solidFill>
                <a:srgbClr val="333333"/>
              </a:solidFill>
              <a:latin typeface="Roboto Medium"/>
              <a:ea typeface="Roboto Medium"/>
              <a:cs typeface="Roboto Medium"/>
              <a:sym typeface="Roboto Medium"/>
            </a:endParaRPr>
          </a:p>
          <a:p>
            <a:pPr marL="914400" lvl="0" indent="-349250" algn="l" rtl="0">
              <a:spcBef>
                <a:spcPts val="0"/>
              </a:spcBef>
              <a:spcAft>
                <a:spcPts val="0"/>
              </a:spcAft>
              <a:buClr>
                <a:srgbClr val="333333"/>
              </a:buClr>
              <a:buSzPts val="1900"/>
              <a:buFont typeface="Roboto Medium"/>
              <a:buAutoNum type="arabicPeriod"/>
            </a:pPr>
            <a:r>
              <a:rPr lang="en-GB" sz="1800">
                <a:solidFill>
                  <a:srgbClr val="333333"/>
                </a:solidFill>
                <a:latin typeface="Roboto Medium"/>
                <a:ea typeface="Roboto Medium"/>
                <a:cs typeface="Roboto Medium"/>
                <a:sym typeface="Roboto Medium"/>
              </a:rPr>
              <a:t>Tree Maps</a:t>
            </a:r>
            <a:endParaRPr sz="1800">
              <a:solidFill>
                <a:srgbClr val="333333"/>
              </a:solidFill>
              <a:latin typeface="Roboto Medium"/>
              <a:ea typeface="Roboto Medium"/>
              <a:cs typeface="Roboto Medium"/>
              <a:sym typeface="Roboto Medium"/>
            </a:endParaRPr>
          </a:p>
          <a:p>
            <a:pPr marL="914400" lvl="0" indent="-342900" algn="l" rtl="0">
              <a:spcBef>
                <a:spcPts val="0"/>
              </a:spcBef>
              <a:spcAft>
                <a:spcPts val="0"/>
              </a:spcAft>
              <a:buClr>
                <a:srgbClr val="333333"/>
              </a:buClr>
              <a:buSzPts val="1800"/>
              <a:buFont typeface="Roboto Medium"/>
              <a:buAutoNum type="arabicPeriod"/>
            </a:pPr>
            <a:r>
              <a:rPr lang="en-GB" sz="1800">
                <a:solidFill>
                  <a:srgbClr val="333333"/>
                </a:solidFill>
                <a:latin typeface="Roboto Medium"/>
                <a:ea typeface="Roboto Medium"/>
                <a:cs typeface="Roboto Medium"/>
                <a:sym typeface="Roboto Medium"/>
              </a:rPr>
              <a:t>Correlation Matrices</a:t>
            </a:r>
            <a:endParaRPr sz="1800">
              <a:solidFill>
                <a:srgbClr val="333333"/>
              </a:solidFill>
              <a:latin typeface="Roboto Medium"/>
              <a:ea typeface="Roboto Medium"/>
              <a:cs typeface="Roboto Medium"/>
              <a:sym typeface="Roboto Medium"/>
            </a:endParaRPr>
          </a:p>
          <a:p>
            <a:pPr marL="914400" lvl="0" indent="-342900" algn="l" rtl="0">
              <a:spcBef>
                <a:spcPts val="0"/>
              </a:spcBef>
              <a:spcAft>
                <a:spcPts val="0"/>
              </a:spcAft>
              <a:buClr>
                <a:srgbClr val="333333"/>
              </a:buClr>
              <a:buSzPts val="1800"/>
              <a:buFont typeface="Roboto Medium"/>
              <a:buAutoNum type="arabicPeriod"/>
            </a:pPr>
            <a:r>
              <a:rPr lang="en-GB" sz="1800">
                <a:solidFill>
                  <a:srgbClr val="333333"/>
                </a:solidFill>
                <a:latin typeface="Roboto Medium"/>
                <a:ea typeface="Roboto Medium"/>
                <a:cs typeface="Roboto Medium"/>
                <a:sym typeface="Roboto Medium"/>
              </a:rPr>
              <a:t>Wedge stack Graphs</a:t>
            </a:r>
            <a:endParaRPr sz="1800">
              <a:solidFill>
                <a:srgbClr val="333333"/>
              </a:solidFill>
              <a:latin typeface="Roboto Medium"/>
              <a:ea typeface="Roboto Medium"/>
              <a:cs typeface="Roboto Medium"/>
              <a:sym typeface="Roboto Medium"/>
            </a:endParaRPr>
          </a:p>
          <a:p>
            <a:pPr marL="914400" lvl="0" indent="-342900" algn="l" rtl="0">
              <a:spcBef>
                <a:spcPts val="0"/>
              </a:spcBef>
              <a:spcAft>
                <a:spcPts val="0"/>
              </a:spcAft>
              <a:buClr>
                <a:srgbClr val="333333"/>
              </a:buClr>
              <a:buSzPts val="1800"/>
              <a:buFont typeface="Roboto Medium"/>
              <a:buAutoNum type="arabicPeriod"/>
            </a:pPr>
            <a:r>
              <a:rPr lang="en-GB" sz="1800">
                <a:solidFill>
                  <a:srgbClr val="333333"/>
                </a:solidFill>
                <a:latin typeface="Roboto Medium"/>
                <a:ea typeface="Roboto Medium"/>
                <a:cs typeface="Roboto Medium"/>
                <a:sym typeface="Roboto Medium"/>
              </a:rPr>
              <a:t>Scatter Plot</a:t>
            </a:r>
            <a:endParaRPr sz="1800">
              <a:solidFill>
                <a:srgbClr val="333333"/>
              </a:solidFill>
              <a:latin typeface="Roboto Medium"/>
              <a:ea typeface="Roboto Medium"/>
              <a:cs typeface="Roboto Medium"/>
              <a:sym typeface="Roboto Medium"/>
            </a:endParaRPr>
          </a:p>
          <a:p>
            <a:pPr marL="914400" lvl="0" indent="-342900" algn="l" rtl="0">
              <a:spcBef>
                <a:spcPts val="0"/>
              </a:spcBef>
              <a:spcAft>
                <a:spcPts val="0"/>
              </a:spcAft>
              <a:buClr>
                <a:srgbClr val="333333"/>
              </a:buClr>
              <a:buSzPts val="1800"/>
              <a:buFont typeface="Roboto Medium"/>
              <a:buAutoNum type="arabicPeriod"/>
            </a:pPr>
            <a:r>
              <a:rPr lang="en-GB" sz="1800">
                <a:solidFill>
                  <a:srgbClr val="333333"/>
                </a:solidFill>
                <a:latin typeface="Roboto Medium"/>
                <a:ea typeface="Roboto Medium"/>
                <a:cs typeface="Roboto Medium"/>
                <a:sym typeface="Roboto Medium"/>
              </a:rPr>
              <a:t>Pie Chart</a:t>
            </a:r>
            <a:endParaRPr sz="1800">
              <a:solidFill>
                <a:srgbClr val="333333"/>
              </a:solidFill>
              <a:latin typeface="Roboto Medium"/>
              <a:ea typeface="Roboto Medium"/>
              <a:cs typeface="Roboto Medium"/>
              <a:sym typeface="Roboto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24"/>
          <p:cNvSpPr txBox="1">
            <a:spLocks noGrp="1"/>
          </p:cNvSpPr>
          <p:nvPr>
            <p:ph type="title"/>
          </p:nvPr>
        </p:nvSpPr>
        <p:spPr>
          <a:xfrm>
            <a:off x="1285875" y="627125"/>
            <a:ext cx="7290300" cy="686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000"/>
              <a:buNone/>
            </a:pPr>
            <a:r>
              <a:rPr lang="en-GB" sz="2800"/>
              <a:t>Open </a:t>
            </a:r>
            <a:r>
              <a:rPr lang="en-GB"/>
              <a:t>s</a:t>
            </a:r>
            <a:r>
              <a:rPr lang="en-GB" sz="2800"/>
              <a:t>ource </a:t>
            </a:r>
            <a:r>
              <a:rPr lang="en-GB"/>
              <a:t>d</a:t>
            </a:r>
            <a:r>
              <a:rPr lang="en-GB" sz="2800"/>
              <a:t>ata </a:t>
            </a:r>
            <a:r>
              <a:rPr lang="en-GB"/>
              <a:t>v</a:t>
            </a:r>
            <a:r>
              <a:rPr lang="en-GB" sz="2800"/>
              <a:t>isualization </a:t>
            </a:r>
            <a:r>
              <a:rPr lang="en-GB"/>
              <a:t>t</a:t>
            </a:r>
            <a:r>
              <a:rPr lang="en-GB" sz="2800"/>
              <a:t>ools:</a:t>
            </a:r>
            <a:endParaRPr sz="2800"/>
          </a:p>
        </p:txBody>
      </p:sp>
      <p:pic>
        <p:nvPicPr>
          <p:cNvPr id="366" name="Google Shape;366;p24"/>
          <p:cNvPicPr preferRelativeResize="0"/>
          <p:nvPr/>
        </p:nvPicPr>
        <p:blipFill rotWithShape="1">
          <a:blip r:embed="rId3">
            <a:alphaModFix/>
          </a:blip>
          <a:srcRect l="-9830" r="9829"/>
          <a:stretch/>
        </p:blipFill>
        <p:spPr>
          <a:xfrm>
            <a:off x="1014825" y="1524992"/>
            <a:ext cx="1993825" cy="1046758"/>
          </a:xfrm>
          <a:prstGeom prst="rect">
            <a:avLst/>
          </a:prstGeom>
          <a:noFill/>
          <a:ln>
            <a:noFill/>
          </a:ln>
        </p:spPr>
      </p:pic>
      <p:pic>
        <p:nvPicPr>
          <p:cNvPr id="367" name="Google Shape;367;p24"/>
          <p:cNvPicPr preferRelativeResize="0"/>
          <p:nvPr/>
        </p:nvPicPr>
        <p:blipFill rotWithShape="1">
          <a:blip r:embed="rId4">
            <a:alphaModFix/>
          </a:blip>
          <a:srcRect/>
          <a:stretch/>
        </p:blipFill>
        <p:spPr>
          <a:xfrm>
            <a:off x="4050051" y="1525000"/>
            <a:ext cx="2826101" cy="855600"/>
          </a:xfrm>
          <a:prstGeom prst="rect">
            <a:avLst/>
          </a:prstGeom>
          <a:noFill/>
          <a:ln>
            <a:noFill/>
          </a:ln>
        </p:spPr>
      </p:pic>
      <p:pic>
        <p:nvPicPr>
          <p:cNvPr id="368" name="Google Shape;368;p24"/>
          <p:cNvPicPr preferRelativeResize="0"/>
          <p:nvPr/>
        </p:nvPicPr>
        <p:blipFill rotWithShape="1">
          <a:blip r:embed="rId5">
            <a:alphaModFix/>
          </a:blip>
          <a:srcRect/>
          <a:stretch/>
        </p:blipFill>
        <p:spPr>
          <a:xfrm>
            <a:off x="1536113" y="3508925"/>
            <a:ext cx="1306276" cy="938075"/>
          </a:xfrm>
          <a:prstGeom prst="rect">
            <a:avLst/>
          </a:prstGeom>
          <a:noFill/>
          <a:ln>
            <a:noFill/>
          </a:ln>
        </p:spPr>
      </p:pic>
      <p:pic>
        <p:nvPicPr>
          <p:cNvPr id="369" name="Google Shape;369;p24"/>
          <p:cNvPicPr preferRelativeResize="0"/>
          <p:nvPr/>
        </p:nvPicPr>
        <p:blipFill rotWithShape="1">
          <a:blip r:embed="rId6">
            <a:alphaModFix/>
          </a:blip>
          <a:srcRect/>
          <a:stretch/>
        </p:blipFill>
        <p:spPr>
          <a:xfrm>
            <a:off x="4445175" y="3130625"/>
            <a:ext cx="2594427" cy="1413525"/>
          </a:xfrm>
          <a:prstGeom prst="rect">
            <a:avLst/>
          </a:prstGeom>
          <a:noFill/>
          <a:ln>
            <a:noFill/>
          </a:ln>
        </p:spPr>
      </p:pic>
      <p:sp>
        <p:nvSpPr>
          <p:cNvPr id="370" name="Google Shape;370;p24"/>
          <p:cNvSpPr txBox="1"/>
          <p:nvPr/>
        </p:nvSpPr>
        <p:spPr>
          <a:xfrm>
            <a:off x="1666738" y="4499150"/>
            <a:ext cx="6900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a:latin typeface="Roboto Medium"/>
                <a:ea typeface="Roboto Medium"/>
                <a:cs typeface="Roboto Medium"/>
                <a:sym typeface="Roboto Medium"/>
              </a:rPr>
              <a:t> </a:t>
            </a:r>
            <a:r>
              <a:rPr lang="en-GB" sz="1400" i="0" u="none" strike="noStrike" cap="none">
                <a:solidFill>
                  <a:srgbClr val="000000"/>
                </a:solidFill>
                <a:latin typeface="Roboto Medium"/>
                <a:ea typeface="Roboto Medium"/>
                <a:cs typeface="Roboto Medium"/>
                <a:sym typeface="Roboto Medium"/>
              </a:rPr>
              <a:t>Vega</a:t>
            </a:r>
            <a:endParaRPr sz="1400" i="0" u="none" strike="noStrike" cap="none">
              <a:solidFill>
                <a:srgbClr val="000000"/>
              </a:solidFill>
              <a:latin typeface="Roboto Medium"/>
              <a:ea typeface="Roboto Medium"/>
              <a:cs typeface="Roboto Medium"/>
              <a:sym typeface="Roboto Medium"/>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71" name="Google Shape;371;p24"/>
          <p:cNvSpPr txBox="1"/>
          <p:nvPr/>
        </p:nvSpPr>
        <p:spPr>
          <a:xfrm>
            <a:off x="1751700" y="2571750"/>
            <a:ext cx="875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i="0" u="none" strike="noStrike" cap="none">
                <a:solidFill>
                  <a:srgbClr val="000000"/>
                </a:solidFill>
                <a:latin typeface="Roboto Medium"/>
                <a:ea typeface="Roboto Medium"/>
                <a:cs typeface="Roboto Medium"/>
                <a:sym typeface="Roboto Medium"/>
              </a:rPr>
              <a:t>D3.js</a:t>
            </a:r>
            <a:endParaRPr sz="1400" i="0" u="none" strike="noStrike" cap="none">
              <a:solidFill>
                <a:srgbClr val="000000"/>
              </a:solidFill>
              <a:latin typeface="Roboto Medium"/>
              <a:ea typeface="Roboto Medium"/>
              <a:cs typeface="Roboto Medium"/>
              <a:sym typeface="Roboto Medium"/>
            </a:endParaRPr>
          </a:p>
        </p:txBody>
      </p:sp>
      <p:sp>
        <p:nvSpPr>
          <p:cNvPr id="372" name="Google Shape;372;p24"/>
          <p:cNvSpPr txBox="1"/>
          <p:nvPr/>
        </p:nvSpPr>
        <p:spPr>
          <a:xfrm>
            <a:off x="4784900" y="2423750"/>
            <a:ext cx="11097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i="0" u="none" strike="noStrike" cap="none">
                <a:solidFill>
                  <a:srgbClr val="000000"/>
                </a:solidFill>
                <a:latin typeface="Roboto Medium"/>
                <a:ea typeface="Roboto Medium"/>
                <a:cs typeface="Roboto Medium"/>
                <a:sym typeface="Roboto Medium"/>
              </a:rPr>
              <a:t>ECharts</a:t>
            </a:r>
            <a:endParaRPr sz="1400" i="0" u="none" strike="noStrike" cap="none">
              <a:solidFill>
                <a:srgbClr val="000000"/>
              </a:solidFill>
              <a:latin typeface="Roboto Medium"/>
              <a:ea typeface="Roboto Medium"/>
              <a:cs typeface="Roboto Medium"/>
              <a:sym typeface="Roboto Medium"/>
            </a:endParaRPr>
          </a:p>
        </p:txBody>
      </p:sp>
      <p:sp>
        <p:nvSpPr>
          <p:cNvPr id="373" name="Google Shape;373;p24"/>
          <p:cNvSpPr txBox="1"/>
          <p:nvPr/>
        </p:nvSpPr>
        <p:spPr>
          <a:xfrm>
            <a:off x="4445175" y="4606850"/>
            <a:ext cx="2049000" cy="400200"/>
          </a:xfrm>
          <a:prstGeom prst="rect">
            <a:avLst/>
          </a:prstGeom>
          <a:noFill/>
          <a:ln>
            <a:noFill/>
          </a:ln>
        </p:spPr>
        <p:txBody>
          <a:bodyPr spcFirstLastPara="1" wrap="square" lIns="91425" tIns="91425" rIns="91425" bIns="91425" anchor="t" anchorCtr="0">
            <a:spAutoFit/>
          </a:bodyPr>
          <a:lstStyle/>
          <a:p>
            <a:pPr marL="0" marR="0" lvl="0" indent="457200" algn="l" rtl="0">
              <a:lnSpc>
                <a:spcPct val="100000"/>
              </a:lnSpc>
              <a:spcBef>
                <a:spcPts val="0"/>
              </a:spcBef>
              <a:spcAft>
                <a:spcPts val="0"/>
              </a:spcAft>
              <a:buClr>
                <a:srgbClr val="000000"/>
              </a:buClr>
              <a:buSzPts val="1400"/>
              <a:buFont typeface="Arial"/>
              <a:buNone/>
            </a:pPr>
            <a:r>
              <a:rPr lang="en-GB">
                <a:latin typeface="Roboto"/>
                <a:ea typeface="Roboto"/>
                <a:cs typeface="Roboto"/>
                <a:sym typeface="Roboto"/>
              </a:rPr>
              <a:t>  </a:t>
            </a:r>
            <a:r>
              <a:rPr lang="en-GB">
                <a:latin typeface="Roboto Medium"/>
                <a:ea typeface="Roboto Medium"/>
                <a:cs typeface="Roboto Medium"/>
                <a:sym typeface="Roboto Medium"/>
              </a:rPr>
              <a:t>   </a:t>
            </a:r>
            <a:r>
              <a:rPr lang="en-GB" sz="1400" i="0" u="none" strike="noStrike" cap="none">
                <a:solidFill>
                  <a:srgbClr val="000000"/>
                </a:solidFill>
                <a:latin typeface="Roboto Medium"/>
                <a:ea typeface="Roboto Medium"/>
                <a:cs typeface="Roboto Medium"/>
                <a:sym typeface="Roboto Medium"/>
              </a:rPr>
              <a:t>deck.gl</a:t>
            </a:r>
            <a:endParaRPr sz="1400" i="0" u="none" strike="noStrike" cap="none">
              <a:solidFill>
                <a:srgbClr val="000000"/>
              </a:solidFill>
              <a:latin typeface="Roboto Medium"/>
              <a:ea typeface="Roboto Medium"/>
              <a:cs typeface="Roboto Medium"/>
              <a:sym typeface="Roboto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5"/>
          <p:cNvSpPr txBox="1">
            <a:spLocks noGrp="1"/>
          </p:cNvSpPr>
          <p:nvPr>
            <p:ph type="title"/>
          </p:nvPr>
        </p:nvSpPr>
        <p:spPr>
          <a:xfrm>
            <a:off x="1303800" y="358825"/>
            <a:ext cx="6869100" cy="8508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000"/>
              <a:buNone/>
            </a:pPr>
            <a:r>
              <a:rPr lang="en-GB"/>
              <a:t>Open source data visualization tools:</a:t>
            </a:r>
            <a:endParaRPr/>
          </a:p>
        </p:txBody>
      </p:sp>
      <p:sp>
        <p:nvSpPr>
          <p:cNvPr id="379" name="Google Shape;379;p25"/>
          <p:cNvSpPr txBox="1">
            <a:spLocks noGrp="1"/>
          </p:cNvSpPr>
          <p:nvPr>
            <p:ph type="subTitle" idx="1"/>
          </p:nvPr>
        </p:nvSpPr>
        <p:spPr>
          <a:xfrm>
            <a:off x="1303800" y="1482025"/>
            <a:ext cx="6934500" cy="3204000"/>
          </a:xfrm>
          <a:prstGeom prst="rect">
            <a:avLst/>
          </a:prstGeom>
          <a:noFill/>
          <a:ln>
            <a:noFill/>
          </a:ln>
        </p:spPr>
        <p:txBody>
          <a:bodyPr spcFirstLastPara="1" wrap="square" lIns="91425" tIns="91425" rIns="91425" bIns="91425" anchor="t" anchorCtr="0">
            <a:normAutofit/>
          </a:bodyPr>
          <a:lstStyle/>
          <a:p>
            <a:pPr marL="0" lvl="0" indent="0" algn="just" rtl="0">
              <a:lnSpc>
                <a:spcPct val="80000"/>
              </a:lnSpc>
              <a:spcBef>
                <a:spcPts val="0"/>
              </a:spcBef>
              <a:spcAft>
                <a:spcPts val="0"/>
              </a:spcAft>
              <a:buSzPts val="1470"/>
              <a:buNone/>
            </a:pPr>
            <a:r>
              <a:rPr lang="en-GB" sz="1650">
                <a:latin typeface="Roboto"/>
                <a:ea typeface="Roboto"/>
                <a:cs typeface="Roboto"/>
                <a:sym typeface="Roboto"/>
              </a:rPr>
              <a:t>Open source libraries provide a way for analysts to present data in an interactive way.</a:t>
            </a:r>
            <a:endParaRPr sz="1650">
              <a:latin typeface="Roboto"/>
              <a:ea typeface="Roboto"/>
              <a:cs typeface="Roboto"/>
              <a:sym typeface="Roboto"/>
            </a:endParaRPr>
          </a:p>
          <a:p>
            <a:pPr marL="0" lvl="0" indent="0" algn="just" rtl="0">
              <a:lnSpc>
                <a:spcPct val="80000"/>
              </a:lnSpc>
              <a:spcBef>
                <a:spcPts val="0"/>
              </a:spcBef>
              <a:spcAft>
                <a:spcPts val="0"/>
              </a:spcAft>
              <a:buSzPts val="1470"/>
              <a:buNone/>
            </a:pPr>
            <a:endParaRPr sz="1650"/>
          </a:p>
          <a:p>
            <a:pPr marL="457200" lvl="0" indent="-333375" algn="just" rtl="0">
              <a:lnSpc>
                <a:spcPct val="95000"/>
              </a:lnSpc>
              <a:spcBef>
                <a:spcPts val="0"/>
              </a:spcBef>
              <a:spcAft>
                <a:spcPts val="0"/>
              </a:spcAft>
              <a:buSzPts val="1650"/>
              <a:buChar char="●"/>
            </a:pPr>
            <a:r>
              <a:rPr lang="en-GB" sz="1650" b="1" u="sng">
                <a:latin typeface="Roboto"/>
                <a:ea typeface="Roboto"/>
                <a:cs typeface="Roboto"/>
                <a:sym typeface="Roboto"/>
              </a:rPr>
              <a:t>D3.js:</a:t>
            </a:r>
            <a:r>
              <a:rPr lang="en-GB" sz="1650" b="1">
                <a:latin typeface="Roboto"/>
                <a:ea typeface="Roboto"/>
                <a:cs typeface="Roboto"/>
                <a:sym typeface="Roboto"/>
              </a:rPr>
              <a:t> </a:t>
            </a:r>
            <a:r>
              <a:rPr lang="en-GB" sz="1650">
                <a:latin typeface="Roboto"/>
                <a:ea typeface="Roboto"/>
                <a:cs typeface="Roboto"/>
                <a:sym typeface="Roboto"/>
              </a:rPr>
              <a:t>It is a javascript library producing dynamic, interactive visualization in web browsers</a:t>
            </a:r>
            <a:endParaRPr sz="1650">
              <a:latin typeface="Roboto"/>
              <a:ea typeface="Roboto"/>
              <a:cs typeface="Roboto"/>
              <a:sym typeface="Roboto"/>
            </a:endParaRPr>
          </a:p>
          <a:p>
            <a:pPr marL="457200" lvl="0" indent="-333375" algn="just" rtl="0">
              <a:lnSpc>
                <a:spcPct val="95000"/>
              </a:lnSpc>
              <a:spcBef>
                <a:spcPts val="1200"/>
              </a:spcBef>
              <a:spcAft>
                <a:spcPts val="0"/>
              </a:spcAft>
              <a:buSzPts val="1650"/>
              <a:buChar char="●"/>
            </a:pPr>
            <a:r>
              <a:rPr lang="en-GB" sz="1650" b="1" u="sng">
                <a:latin typeface="Roboto"/>
                <a:ea typeface="Roboto"/>
                <a:cs typeface="Roboto"/>
                <a:sym typeface="Roboto"/>
              </a:rPr>
              <a:t>ECharts:</a:t>
            </a:r>
            <a:r>
              <a:rPr lang="en-GB" sz="1650" b="1">
                <a:latin typeface="Roboto"/>
                <a:ea typeface="Roboto"/>
                <a:cs typeface="Roboto"/>
                <a:sym typeface="Roboto"/>
              </a:rPr>
              <a:t> </a:t>
            </a:r>
            <a:r>
              <a:rPr lang="en-GB" sz="1650">
                <a:latin typeface="Roboto"/>
                <a:ea typeface="Roboto"/>
                <a:cs typeface="Roboto"/>
                <a:sym typeface="Roboto"/>
              </a:rPr>
              <a:t>A charting library which offers an easy way to add highly interactive and customizable charts.</a:t>
            </a:r>
            <a:endParaRPr sz="1650">
              <a:latin typeface="Roboto"/>
              <a:ea typeface="Roboto"/>
              <a:cs typeface="Roboto"/>
              <a:sym typeface="Roboto"/>
            </a:endParaRPr>
          </a:p>
          <a:p>
            <a:pPr marL="457200" lvl="0" indent="-333375" algn="just" rtl="0">
              <a:lnSpc>
                <a:spcPct val="95000"/>
              </a:lnSpc>
              <a:spcBef>
                <a:spcPts val="1200"/>
              </a:spcBef>
              <a:spcAft>
                <a:spcPts val="0"/>
              </a:spcAft>
              <a:buSzPts val="1650"/>
              <a:buChar char="●"/>
            </a:pPr>
            <a:r>
              <a:rPr lang="en-GB" sz="1650" b="1" u="sng">
                <a:latin typeface="Roboto"/>
                <a:ea typeface="Roboto"/>
                <a:cs typeface="Roboto"/>
                <a:sym typeface="Roboto"/>
              </a:rPr>
              <a:t>Vega:</a:t>
            </a:r>
            <a:r>
              <a:rPr lang="en-GB" sz="1650" b="1">
                <a:latin typeface="Roboto"/>
                <a:ea typeface="Roboto"/>
                <a:cs typeface="Roboto"/>
                <a:sym typeface="Roboto"/>
              </a:rPr>
              <a:t> </a:t>
            </a:r>
            <a:r>
              <a:rPr lang="en-GB" sz="1650">
                <a:latin typeface="Roboto"/>
                <a:ea typeface="Roboto"/>
                <a:cs typeface="Roboto"/>
                <a:sym typeface="Roboto"/>
              </a:rPr>
              <a:t>Provides support to customize visualization across large dataset which are accessible from web.</a:t>
            </a:r>
            <a:endParaRPr sz="1650">
              <a:latin typeface="Roboto"/>
              <a:ea typeface="Roboto"/>
              <a:cs typeface="Roboto"/>
              <a:sym typeface="Roboto"/>
            </a:endParaRPr>
          </a:p>
          <a:p>
            <a:pPr marL="457200" lvl="0" indent="-333375" algn="just" rtl="0">
              <a:lnSpc>
                <a:spcPct val="95000"/>
              </a:lnSpc>
              <a:spcBef>
                <a:spcPts val="1200"/>
              </a:spcBef>
              <a:spcAft>
                <a:spcPts val="0"/>
              </a:spcAft>
              <a:buSzPts val="1650"/>
              <a:buChar char="●"/>
            </a:pPr>
            <a:r>
              <a:rPr lang="en-GB" sz="1650" b="1" u="sng">
                <a:latin typeface="Roboto"/>
                <a:ea typeface="Roboto"/>
                <a:cs typeface="Roboto"/>
                <a:sym typeface="Roboto"/>
              </a:rPr>
              <a:t>Deck.gl:</a:t>
            </a:r>
            <a:r>
              <a:rPr lang="en-GB" sz="1650" b="1">
                <a:latin typeface="Roboto"/>
                <a:ea typeface="Roboto"/>
                <a:cs typeface="Roboto"/>
                <a:sym typeface="Roboto"/>
              </a:rPr>
              <a:t> </a:t>
            </a:r>
            <a:r>
              <a:rPr lang="en-GB" sz="1650">
                <a:latin typeface="Roboto"/>
                <a:ea typeface="Roboto"/>
                <a:cs typeface="Roboto"/>
                <a:sym typeface="Roboto"/>
              </a:rPr>
              <a:t>A framework, which is used for exploratory data.</a:t>
            </a:r>
            <a:endParaRPr sz="1650">
              <a:latin typeface="Roboto"/>
              <a:ea typeface="Roboto"/>
              <a:cs typeface="Roboto"/>
              <a:sym typeface="Roboto"/>
            </a:endParaRPr>
          </a:p>
          <a:p>
            <a:pPr marL="0" lvl="0" indent="0" algn="l" rtl="0">
              <a:lnSpc>
                <a:spcPct val="80000"/>
              </a:lnSpc>
              <a:spcBef>
                <a:spcPts val="0"/>
              </a:spcBef>
              <a:spcAft>
                <a:spcPts val="0"/>
              </a:spcAft>
              <a:buSzPts val="1470"/>
              <a:buNone/>
            </a:pPr>
            <a:endParaRPr sz="112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26"/>
          <p:cNvSpPr txBox="1">
            <a:spLocks noGrp="1"/>
          </p:cNvSpPr>
          <p:nvPr>
            <p:ph type="title"/>
          </p:nvPr>
        </p:nvSpPr>
        <p:spPr>
          <a:xfrm>
            <a:off x="1303800" y="664725"/>
            <a:ext cx="7030500" cy="7302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000"/>
              <a:buNone/>
            </a:pPr>
            <a:r>
              <a:rPr lang="en-GB" sz="2800"/>
              <a:t>S</a:t>
            </a:r>
            <a:r>
              <a:rPr lang="en-GB"/>
              <a:t>oftware requirements:</a:t>
            </a:r>
            <a:endParaRPr sz="2800"/>
          </a:p>
        </p:txBody>
      </p:sp>
      <p:sp>
        <p:nvSpPr>
          <p:cNvPr id="385" name="Google Shape;385;p26"/>
          <p:cNvSpPr txBox="1"/>
          <p:nvPr/>
        </p:nvSpPr>
        <p:spPr>
          <a:xfrm>
            <a:off x="1111525" y="1743550"/>
            <a:ext cx="7134000" cy="2093400"/>
          </a:xfrm>
          <a:prstGeom prst="rect">
            <a:avLst/>
          </a:prstGeom>
          <a:noFill/>
          <a:ln>
            <a:noFill/>
          </a:ln>
        </p:spPr>
        <p:txBody>
          <a:bodyPr spcFirstLastPara="1" wrap="square" lIns="91425" tIns="91425" rIns="91425" bIns="91425" anchor="t" anchorCtr="0">
            <a:spAutoFit/>
          </a:bodyPr>
          <a:lstStyle/>
          <a:p>
            <a:pPr marL="914400" marR="0" lvl="0" indent="-342900" algn="l" rtl="0">
              <a:lnSpc>
                <a:spcPct val="100000"/>
              </a:lnSpc>
              <a:spcBef>
                <a:spcPts val="0"/>
              </a:spcBef>
              <a:spcAft>
                <a:spcPts val="0"/>
              </a:spcAft>
              <a:buClr>
                <a:srgbClr val="000000"/>
              </a:buClr>
              <a:buSzPts val="1800"/>
              <a:buFont typeface="Roboto"/>
              <a:buChar char="●"/>
            </a:pPr>
            <a:r>
              <a:rPr lang="en-GB" sz="1800" i="0" u="none" strike="noStrike" cap="none">
                <a:solidFill>
                  <a:srgbClr val="000000"/>
                </a:solidFill>
                <a:latin typeface="Roboto"/>
                <a:ea typeface="Roboto"/>
                <a:cs typeface="Roboto"/>
                <a:sym typeface="Roboto"/>
              </a:rPr>
              <a:t>OS: Windows</a:t>
            </a:r>
            <a:endParaRPr sz="1800">
              <a:latin typeface="Roboto"/>
              <a:ea typeface="Roboto"/>
              <a:cs typeface="Roboto"/>
              <a:sym typeface="Roboto"/>
            </a:endParaRPr>
          </a:p>
          <a:p>
            <a:pPr marL="914400" marR="0" lvl="0" indent="0" algn="l" rtl="0">
              <a:lnSpc>
                <a:spcPct val="100000"/>
              </a:lnSpc>
              <a:spcBef>
                <a:spcPts val="0"/>
              </a:spcBef>
              <a:spcAft>
                <a:spcPts val="0"/>
              </a:spcAft>
              <a:buNone/>
            </a:pPr>
            <a:endParaRPr sz="1800">
              <a:latin typeface="Roboto"/>
              <a:ea typeface="Roboto"/>
              <a:cs typeface="Roboto"/>
              <a:sym typeface="Roboto"/>
            </a:endParaRPr>
          </a:p>
          <a:p>
            <a:pPr marL="914400" marR="0" lvl="0" indent="-342900" algn="l" rtl="0">
              <a:lnSpc>
                <a:spcPct val="100000"/>
              </a:lnSpc>
              <a:spcBef>
                <a:spcPts val="0"/>
              </a:spcBef>
              <a:spcAft>
                <a:spcPts val="0"/>
              </a:spcAft>
              <a:buClr>
                <a:srgbClr val="000000"/>
              </a:buClr>
              <a:buSzPts val="1800"/>
              <a:buFont typeface="Roboto"/>
              <a:buChar char="●"/>
            </a:pPr>
            <a:r>
              <a:rPr lang="en-GB" sz="1800">
                <a:latin typeface="Roboto"/>
                <a:ea typeface="Roboto"/>
                <a:cs typeface="Roboto"/>
                <a:sym typeface="Roboto"/>
              </a:rPr>
              <a:t> </a:t>
            </a:r>
            <a:r>
              <a:rPr lang="en-GB" sz="1800" i="0" u="none" strike="noStrike" cap="none">
                <a:solidFill>
                  <a:srgbClr val="000000"/>
                </a:solidFill>
                <a:latin typeface="Roboto"/>
                <a:ea typeface="Roboto"/>
                <a:cs typeface="Roboto"/>
                <a:sym typeface="Roboto"/>
              </a:rPr>
              <a:t>IDE: jupyter notebook</a:t>
            </a:r>
            <a:endParaRPr sz="1800">
              <a:latin typeface="Roboto"/>
              <a:ea typeface="Roboto"/>
              <a:cs typeface="Roboto"/>
              <a:sym typeface="Roboto"/>
            </a:endParaRPr>
          </a:p>
          <a:p>
            <a:pPr marL="914400" marR="0" lvl="0" indent="0" algn="l" rtl="0">
              <a:lnSpc>
                <a:spcPct val="100000"/>
              </a:lnSpc>
              <a:spcBef>
                <a:spcPts val="0"/>
              </a:spcBef>
              <a:spcAft>
                <a:spcPts val="0"/>
              </a:spcAft>
              <a:buNone/>
            </a:pPr>
            <a:endParaRPr sz="1800">
              <a:latin typeface="Roboto"/>
              <a:ea typeface="Roboto"/>
              <a:cs typeface="Roboto"/>
              <a:sym typeface="Roboto"/>
            </a:endParaRPr>
          </a:p>
          <a:p>
            <a:pPr marL="914400" marR="0" lvl="0" indent="-342900" algn="l" rtl="0">
              <a:lnSpc>
                <a:spcPct val="100000"/>
              </a:lnSpc>
              <a:spcBef>
                <a:spcPts val="0"/>
              </a:spcBef>
              <a:spcAft>
                <a:spcPts val="0"/>
              </a:spcAft>
              <a:buClr>
                <a:srgbClr val="000000"/>
              </a:buClr>
              <a:buSzPts val="1800"/>
              <a:buFont typeface="Roboto"/>
              <a:buChar char="●"/>
            </a:pPr>
            <a:r>
              <a:rPr lang="en-GB" sz="1800">
                <a:latin typeface="Roboto"/>
                <a:ea typeface="Roboto"/>
                <a:cs typeface="Roboto"/>
                <a:sym typeface="Roboto"/>
              </a:rPr>
              <a:t> </a:t>
            </a:r>
            <a:r>
              <a:rPr lang="en-GB" sz="1800" i="0" u="none" strike="noStrike" cap="none">
                <a:solidFill>
                  <a:srgbClr val="000000"/>
                </a:solidFill>
                <a:latin typeface="Roboto"/>
                <a:ea typeface="Roboto"/>
                <a:cs typeface="Roboto"/>
                <a:sym typeface="Roboto"/>
              </a:rPr>
              <a:t>Programming language: Python</a:t>
            </a:r>
            <a:endParaRPr sz="180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2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Conclusion:</a:t>
            </a:r>
            <a:endParaRPr/>
          </a:p>
        </p:txBody>
      </p:sp>
      <p:sp>
        <p:nvSpPr>
          <p:cNvPr id="391" name="Google Shape;391;p27"/>
          <p:cNvSpPr txBox="1">
            <a:spLocks noGrp="1"/>
          </p:cNvSpPr>
          <p:nvPr>
            <p:ph type="body" idx="1"/>
          </p:nvPr>
        </p:nvSpPr>
        <p:spPr>
          <a:xfrm>
            <a:off x="1303800" y="1597875"/>
            <a:ext cx="7030500" cy="2933700"/>
          </a:xfrm>
          <a:prstGeom prst="rect">
            <a:avLst/>
          </a:prstGeom>
        </p:spPr>
        <p:txBody>
          <a:bodyPr spcFirstLastPara="1" wrap="square" lIns="91425" tIns="91425" rIns="91425" bIns="91425" anchor="t" anchorCtr="0">
            <a:noAutofit/>
          </a:bodyPr>
          <a:lstStyle/>
          <a:p>
            <a:pPr marL="0" lvl="0" indent="457200" algn="just" rtl="0">
              <a:spcBef>
                <a:spcPts val="0"/>
              </a:spcBef>
              <a:spcAft>
                <a:spcPts val="1200"/>
              </a:spcAft>
              <a:buNone/>
            </a:pPr>
            <a:r>
              <a:rPr lang="en-GB" sz="1850">
                <a:solidFill>
                  <a:srgbClr val="071E2D"/>
                </a:solidFill>
                <a:highlight>
                  <a:srgbClr val="FFFFFF"/>
                </a:highlight>
                <a:latin typeface="Roboto"/>
                <a:ea typeface="Roboto"/>
                <a:cs typeface="Roboto"/>
                <a:sym typeface="Roboto"/>
              </a:rPr>
              <a:t>Data visualization helps tell stories by curating data into a format that is easy to understand, highlighting trends, and illuminating outliers. However, it is not as easy as dressing up a graph to make it look better or slapping on the “info” part of an infographic. Effective data visualization is a delicate balancing act between form and function.</a:t>
            </a:r>
            <a:endParaRPr sz="19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pic>
        <p:nvPicPr>
          <p:cNvPr id="287" name="Google Shape;287;p14"/>
          <p:cNvPicPr preferRelativeResize="0"/>
          <p:nvPr/>
        </p:nvPicPr>
        <p:blipFill>
          <a:blip r:embed="rId3">
            <a:alphaModFix/>
          </a:blip>
          <a:stretch>
            <a:fillRect/>
          </a:stretch>
        </p:blipFill>
        <p:spPr>
          <a:xfrm>
            <a:off x="1122425" y="806400"/>
            <a:ext cx="7660750" cy="3885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pic>
        <p:nvPicPr>
          <p:cNvPr id="292" name="Google Shape;292;p15"/>
          <p:cNvPicPr preferRelativeResize="0"/>
          <p:nvPr/>
        </p:nvPicPr>
        <p:blipFill rotWithShape="1">
          <a:blip r:embed="rId3">
            <a:alphaModFix/>
          </a:blip>
          <a:srcRect/>
          <a:stretch/>
        </p:blipFill>
        <p:spPr>
          <a:xfrm>
            <a:off x="1139700" y="397750"/>
            <a:ext cx="7235126" cy="43479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rgbClr val="000000"/>
              </a:buClr>
              <a:buSzPts val="3200"/>
              <a:buFont typeface="Arial"/>
              <a:buNone/>
            </a:pPr>
            <a:r>
              <a:rPr lang="en-GB" sz="3200">
                <a:solidFill>
                  <a:srgbClr val="000000"/>
                </a:solidFill>
              </a:rPr>
              <a:t>What is data visualization</a:t>
            </a:r>
            <a:r>
              <a:rPr lang="en-GB" sz="3600">
                <a:solidFill>
                  <a:srgbClr val="000000"/>
                </a:solidFill>
              </a:rPr>
              <a:t>?</a:t>
            </a:r>
            <a:endParaRPr/>
          </a:p>
        </p:txBody>
      </p:sp>
      <p:pic>
        <p:nvPicPr>
          <p:cNvPr id="298" name="Google Shape;298;p16"/>
          <p:cNvPicPr preferRelativeResize="0"/>
          <p:nvPr/>
        </p:nvPicPr>
        <p:blipFill rotWithShape="1">
          <a:blip r:embed="rId3">
            <a:alphaModFix/>
          </a:blip>
          <a:srcRect/>
          <a:stretch/>
        </p:blipFill>
        <p:spPr>
          <a:xfrm>
            <a:off x="1133325" y="1597875"/>
            <a:ext cx="7682549" cy="3087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3200">
                <a:solidFill>
                  <a:srgbClr val="000000"/>
                </a:solidFill>
              </a:rPr>
              <a:t>What is data visualization</a:t>
            </a:r>
            <a:r>
              <a:rPr lang="en-GB" sz="3600">
                <a:solidFill>
                  <a:srgbClr val="000000"/>
                </a:solidFill>
              </a:rPr>
              <a:t>:</a:t>
            </a:r>
            <a:endParaRPr/>
          </a:p>
        </p:txBody>
      </p:sp>
      <p:sp>
        <p:nvSpPr>
          <p:cNvPr id="304" name="Google Shape;304;p17"/>
          <p:cNvSpPr txBox="1">
            <a:spLocks noGrp="1"/>
          </p:cNvSpPr>
          <p:nvPr>
            <p:ph type="body" idx="1"/>
          </p:nvPr>
        </p:nvSpPr>
        <p:spPr>
          <a:xfrm>
            <a:off x="1303800" y="1547400"/>
            <a:ext cx="7030500" cy="2984100"/>
          </a:xfrm>
          <a:prstGeom prst="rect">
            <a:avLst/>
          </a:prstGeom>
        </p:spPr>
        <p:txBody>
          <a:bodyPr spcFirstLastPara="1" wrap="square" lIns="91425" tIns="91425" rIns="91425" bIns="91425" anchor="t" anchorCtr="0">
            <a:noAutofit/>
          </a:bodyPr>
          <a:lstStyle/>
          <a:p>
            <a:pPr marL="457200" lvl="0" indent="457200" algn="just" rtl="0">
              <a:spcBef>
                <a:spcPts val="0"/>
              </a:spcBef>
              <a:spcAft>
                <a:spcPts val="1200"/>
              </a:spcAft>
              <a:buNone/>
            </a:pPr>
            <a:r>
              <a:rPr lang="en-GB" sz="1600">
                <a:solidFill>
                  <a:srgbClr val="333333"/>
                </a:solidFill>
                <a:highlight>
                  <a:schemeClr val="lt1"/>
                </a:highlight>
                <a:latin typeface="Roboto"/>
                <a:ea typeface="Roboto"/>
                <a:cs typeface="Roboto"/>
                <a:sym typeface="Roboto"/>
              </a:rPr>
              <a:t>Data visualization is the graphical representation of information and data in a pictorial or graphical format(Example: charts, graphs, and maps). Data visualization tools provide an accessible way to see and understand trends, patterns in data, and outliers. Data visualization tools and technologies are essential to analyzing massive amounts of information and making data-driven decisions. The concept of using pictures is to understand data that has been used for centuries. General types of data visualization are Charts, Tables, Graphs, Maps, Dashboards.</a:t>
            </a:r>
            <a:endParaRPr sz="1600">
              <a:solidFill>
                <a:srgbClr val="333333"/>
              </a:solidFill>
              <a:highlight>
                <a:schemeClr val="lt1"/>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8"/>
          <p:cNvSpPr txBox="1">
            <a:spLocks noGrp="1"/>
          </p:cNvSpPr>
          <p:nvPr>
            <p:ph type="title"/>
          </p:nvPr>
        </p:nvSpPr>
        <p:spPr>
          <a:xfrm>
            <a:off x="1303800" y="598575"/>
            <a:ext cx="70305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rgbClr val="000000"/>
              </a:buClr>
              <a:buSzPts val="811"/>
              <a:buFont typeface="Arial"/>
              <a:buNone/>
            </a:pPr>
            <a:r>
              <a:rPr lang="en-GB" sz="3200">
                <a:solidFill>
                  <a:srgbClr val="000000"/>
                </a:solidFill>
              </a:rPr>
              <a:t>Purpose of data visualization</a:t>
            </a:r>
            <a:r>
              <a:rPr lang="en-GB" sz="3600">
                <a:solidFill>
                  <a:srgbClr val="000000"/>
                </a:solidFill>
              </a:rPr>
              <a:t>:</a:t>
            </a:r>
            <a:endParaRPr/>
          </a:p>
        </p:txBody>
      </p:sp>
      <p:sp>
        <p:nvSpPr>
          <p:cNvPr id="310" name="Google Shape;310;p18"/>
          <p:cNvSpPr txBox="1">
            <a:spLocks noGrp="1"/>
          </p:cNvSpPr>
          <p:nvPr>
            <p:ph type="body" idx="1"/>
          </p:nvPr>
        </p:nvSpPr>
        <p:spPr>
          <a:xfrm>
            <a:off x="1303800" y="1667275"/>
            <a:ext cx="7030500" cy="2864400"/>
          </a:xfrm>
          <a:prstGeom prst="rect">
            <a:avLst/>
          </a:prstGeom>
        </p:spPr>
        <p:txBody>
          <a:bodyPr spcFirstLastPara="1" wrap="square" lIns="91425" tIns="91425" rIns="91425" bIns="91425" anchor="t" anchorCtr="0">
            <a:normAutofit fontScale="62500" lnSpcReduction="20000"/>
          </a:bodyPr>
          <a:lstStyle/>
          <a:p>
            <a:pPr marL="457200" lvl="0" indent="-327818" algn="just" rtl="0">
              <a:spcBef>
                <a:spcPts val="0"/>
              </a:spcBef>
              <a:spcAft>
                <a:spcPts val="0"/>
              </a:spcAft>
              <a:buClr>
                <a:srgbClr val="333333"/>
              </a:buClr>
              <a:buSzPct val="100000"/>
              <a:buFont typeface="Roboto"/>
              <a:buChar char="●"/>
            </a:pPr>
            <a:r>
              <a:rPr lang="en-GB" sz="2500">
                <a:solidFill>
                  <a:srgbClr val="333333"/>
                </a:solidFill>
                <a:highlight>
                  <a:srgbClr val="FFFFFF"/>
                </a:highlight>
                <a:latin typeface="Roboto"/>
                <a:ea typeface="Roboto"/>
                <a:cs typeface="Roboto"/>
                <a:sym typeface="Roboto"/>
              </a:rPr>
              <a:t>The purpose of data visualization is pretty clear. It is to make sense of the data and use the information for the organization’s benefits. That said, data is complicated, and it gains more value as and when it gets visualized. Without visualization, it is challenging to quickly communicate the data findings and identify patterns to pull insights and interact with the data seamlessly.</a:t>
            </a:r>
            <a:endParaRPr sz="2500">
              <a:solidFill>
                <a:srgbClr val="333333"/>
              </a:solidFill>
              <a:highlight>
                <a:srgbClr val="FFFFFF"/>
              </a:highlight>
              <a:latin typeface="Roboto"/>
              <a:ea typeface="Roboto"/>
              <a:cs typeface="Roboto"/>
              <a:sym typeface="Roboto"/>
            </a:endParaRPr>
          </a:p>
          <a:p>
            <a:pPr marL="457200" lvl="0" indent="0" algn="just" rtl="0">
              <a:spcBef>
                <a:spcPts val="0"/>
              </a:spcBef>
              <a:spcAft>
                <a:spcPts val="0"/>
              </a:spcAft>
              <a:buNone/>
            </a:pPr>
            <a:endParaRPr sz="2500">
              <a:solidFill>
                <a:srgbClr val="333333"/>
              </a:solidFill>
              <a:highlight>
                <a:srgbClr val="FFFFFF"/>
              </a:highlight>
              <a:latin typeface="Roboto"/>
              <a:ea typeface="Roboto"/>
              <a:cs typeface="Roboto"/>
              <a:sym typeface="Roboto"/>
            </a:endParaRPr>
          </a:p>
          <a:p>
            <a:pPr marL="457200" lvl="0" indent="-327818" algn="just" rtl="0">
              <a:spcBef>
                <a:spcPts val="0"/>
              </a:spcBef>
              <a:spcAft>
                <a:spcPts val="0"/>
              </a:spcAft>
              <a:buSzPct val="100000"/>
              <a:buFont typeface="Roboto"/>
              <a:buChar char="●"/>
            </a:pPr>
            <a:r>
              <a:rPr lang="en-GB" sz="2500">
                <a:solidFill>
                  <a:srgbClr val="333333"/>
                </a:solidFill>
                <a:highlight>
                  <a:srgbClr val="FFFFFF"/>
                </a:highlight>
                <a:latin typeface="Roboto"/>
                <a:ea typeface="Roboto"/>
                <a:cs typeface="Roboto"/>
                <a:sym typeface="Roboto"/>
              </a:rPr>
              <a:t>Data scientists may find patterns or errors without visualization. However, it is crucial to communicate data findings and identify critical information from them. And for this, </a:t>
            </a:r>
            <a:r>
              <a:rPr lang="en-GB" sz="2500">
                <a:solidFill>
                  <a:srgbClr val="005FAB"/>
                </a:solidFill>
                <a:highlight>
                  <a:srgbClr val="FFFFFF"/>
                </a:highlight>
                <a:uFill>
                  <a:noFill/>
                </a:uFill>
                <a:latin typeface="Roboto"/>
                <a:ea typeface="Roboto"/>
                <a:cs typeface="Roboto"/>
                <a:sym typeface="Roboto"/>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interactive data visualization</a:t>
            </a:r>
            <a:r>
              <a:rPr lang="en-GB" sz="2500">
                <a:solidFill>
                  <a:srgbClr val="333333"/>
                </a:solidFill>
                <a:highlight>
                  <a:srgbClr val="FFFFFF"/>
                </a:highlight>
                <a:latin typeface="Roboto"/>
                <a:ea typeface="Roboto"/>
                <a:cs typeface="Roboto"/>
                <a:sym typeface="Roboto"/>
              </a:rPr>
              <a:t> tools make all the difference.</a:t>
            </a:r>
            <a:endParaRPr sz="2500">
              <a:solidFill>
                <a:srgbClr val="333333"/>
              </a:solidFill>
              <a:highlight>
                <a:srgbClr val="FFFFFF"/>
              </a:highlight>
              <a:latin typeface="Roboto"/>
              <a:ea typeface="Roboto"/>
              <a:cs typeface="Roboto"/>
              <a:sym typeface="Roboto"/>
            </a:endParaRPr>
          </a:p>
          <a:p>
            <a:pPr marL="0" lvl="0" indent="0" algn="l" rtl="0">
              <a:spcBef>
                <a:spcPts val="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rgbClr val="000000"/>
                </a:solidFill>
              </a:rPr>
              <a:t>Problem statement:</a:t>
            </a:r>
            <a:endParaRPr>
              <a:solidFill>
                <a:srgbClr val="000000"/>
              </a:solidFill>
            </a:endParaRPr>
          </a:p>
        </p:txBody>
      </p:sp>
      <p:sp>
        <p:nvSpPr>
          <p:cNvPr id="316" name="Google Shape;316;p19"/>
          <p:cNvSpPr txBox="1">
            <a:spLocks noGrp="1"/>
          </p:cNvSpPr>
          <p:nvPr>
            <p:ph type="body" idx="1"/>
          </p:nvPr>
        </p:nvSpPr>
        <p:spPr>
          <a:xfrm>
            <a:off x="1303800" y="1689075"/>
            <a:ext cx="7030500" cy="2842500"/>
          </a:xfrm>
          <a:prstGeom prst="rect">
            <a:avLst/>
          </a:prstGeom>
        </p:spPr>
        <p:txBody>
          <a:bodyPr spcFirstLastPara="1" wrap="square" lIns="91425" tIns="91425" rIns="91425" bIns="91425" anchor="t" anchorCtr="0">
            <a:normAutofit fontScale="70000" lnSpcReduction="20000"/>
          </a:bodyPr>
          <a:lstStyle/>
          <a:p>
            <a:pPr marL="0" lvl="0" indent="0" algn="just" rtl="0">
              <a:spcBef>
                <a:spcPts val="0"/>
              </a:spcBef>
              <a:spcAft>
                <a:spcPts val="0"/>
              </a:spcAft>
              <a:buNone/>
            </a:pPr>
            <a:r>
              <a:rPr lang="en-GB" sz="2986">
                <a:solidFill>
                  <a:srgbClr val="334655"/>
                </a:solidFill>
                <a:highlight>
                  <a:srgbClr val="FFFFFF"/>
                </a:highlight>
                <a:latin typeface="Roboto"/>
                <a:ea typeface="Roboto"/>
                <a:cs typeface="Roboto"/>
                <a:sym typeface="Roboto"/>
              </a:rPr>
              <a:t>There are four main scenarios where data visualizations can hinder–not help–your users.</a:t>
            </a:r>
            <a:endParaRPr sz="2986">
              <a:solidFill>
                <a:srgbClr val="334655"/>
              </a:solidFill>
              <a:highlight>
                <a:srgbClr val="FFFFFF"/>
              </a:highlight>
              <a:latin typeface="Roboto"/>
              <a:ea typeface="Roboto"/>
              <a:cs typeface="Roboto"/>
              <a:sym typeface="Roboto"/>
            </a:endParaRPr>
          </a:p>
          <a:p>
            <a:pPr marL="457200" lvl="0" indent="-332898" algn="just" rtl="0">
              <a:spcBef>
                <a:spcPts val="2300"/>
              </a:spcBef>
              <a:spcAft>
                <a:spcPts val="0"/>
              </a:spcAft>
              <a:buClr>
                <a:srgbClr val="334655"/>
              </a:buClr>
              <a:buSzPct val="100000"/>
              <a:buFont typeface="Roboto"/>
              <a:buChar char="●"/>
            </a:pPr>
            <a:r>
              <a:rPr lang="en-GB" sz="2986">
                <a:solidFill>
                  <a:srgbClr val="334655"/>
                </a:solidFill>
                <a:highlight>
                  <a:srgbClr val="FFFFFF"/>
                </a:highlight>
                <a:latin typeface="Roboto"/>
                <a:ea typeface="Roboto"/>
                <a:cs typeface="Roboto"/>
                <a:sym typeface="Roboto"/>
              </a:rPr>
              <a:t>You don’t understand the type of data you need to display</a:t>
            </a:r>
            <a:endParaRPr sz="2986">
              <a:solidFill>
                <a:srgbClr val="334655"/>
              </a:solidFill>
              <a:highlight>
                <a:srgbClr val="FFFFFF"/>
              </a:highlight>
              <a:latin typeface="Roboto"/>
              <a:ea typeface="Roboto"/>
              <a:cs typeface="Roboto"/>
              <a:sym typeface="Roboto"/>
            </a:endParaRPr>
          </a:p>
          <a:p>
            <a:pPr marL="457200" lvl="0" indent="-332898" algn="just" rtl="0">
              <a:spcBef>
                <a:spcPts val="0"/>
              </a:spcBef>
              <a:spcAft>
                <a:spcPts val="0"/>
              </a:spcAft>
              <a:buClr>
                <a:srgbClr val="334655"/>
              </a:buClr>
              <a:buSzPct val="100000"/>
              <a:buFont typeface="Roboto"/>
              <a:buChar char="●"/>
            </a:pPr>
            <a:r>
              <a:rPr lang="en-GB" sz="2986">
                <a:solidFill>
                  <a:srgbClr val="334655"/>
                </a:solidFill>
                <a:highlight>
                  <a:srgbClr val="FFFFFF"/>
                </a:highlight>
                <a:latin typeface="Roboto"/>
                <a:ea typeface="Roboto"/>
                <a:cs typeface="Roboto"/>
                <a:sym typeface="Roboto"/>
              </a:rPr>
              <a:t>You understand the data, but not how to display it</a:t>
            </a:r>
            <a:endParaRPr sz="2986">
              <a:solidFill>
                <a:srgbClr val="334655"/>
              </a:solidFill>
              <a:highlight>
                <a:srgbClr val="FFFFFF"/>
              </a:highlight>
              <a:latin typeface="Roboto"/>
              <a:ea typeface="Roboto"/>
              <a:cs typeface="Roboto"/>
              <a:sym typeface="Roboto"/>
            </a:endParaRPr>
          </a:p>
          <a:p>
            <a:pPr marL="457200" lvl="0" indent="-332898" algn="just" rtl="0">
              <a:spcBef>
                <a:spcPts val="0"/>
              </a:spcBef>
              <a:spcAft>
                <a:spcPts val="0"/>
              </a:spcAft>
              <a:buClr>
                <a:srgbClr val="334655"/>
              </a:buClr>
              <a:buSzPct val="100000"/>
              <a:buFont typeface="Roboto"/>
              <a:buChar char="●"/>
            </a:pPr>
            <a:r>
              <a:rPr lang="en-GB" sz="2986">
                <a:solidFill>
                  <a:srgbClr val="334655"/>
                </a:solidFill>
                <a:highlight>
                  <a:srgbClr val="FFFFFF"/>
                </a:highlight>
                <a:latin typeface="Roboto"/>
                <a:ea typeface="Roboto"/>
                <a:cs typeface="Roboto"/>
                <a:sym typeface="Roboto"/>
              </a:rPr>
              <a:t>You’re overwhelming users with too much data or information</a:t>
            </a:r>
            <a:endParaRPr sz="2986">
              <a:solidFill>
                <a:srgbClr val="334655"/>
              </a:solidFill>
              <a:highlight>
                <a:srgbClr val="FFFFFF"/>
              </a:highlight>
              <a:latin typeface="Roboto"/>
              <a:ea typeface="Roboto"/>
              <a:cs typeface="Roboto"/>
              <a:sym typeface="Roboto"/>
            </a:endParaRPr>
          </a:p>
          <a:p>
            <a:pPr marL="457200" lvl="0" indent="-332898" algn="just" rtl="0">
              <a:spcBef>
                <a:spcPts val="0"/>
              </a:spcBef>
              <a:spcAft>
                <a:spcPts val="0"/>
              </a:spcAft>
              <a:buClr>
                <a:srgbClr val="334655"/>
              </a:buClr>
              <a:buSzPct val="100000"/>
              <a:buFont typeface="Roboto"/>
              <a:buChar char="●"/>
            </a:pPr>
            <a:r>
              <a:rPr lang="en-GB" sz="2986">
                <a:solidFill>
                  <a:srgbClr val="334655"/>
                </a:solidFill>
                <a:highlight>
                  <a:srgbClr val="FFFFFF"/>
                </a:highlight>
                <a:latin typeface="Roboto"/>
                <a:ea typeface="Roboto"/>
                <a:cs typeface="Roboto"/>
                <a:sym typeface="Roboto"/>
              </a:rPr>
              <a:t>A user understands the data but not how to apply it</a:t>
            </a:r>
            <a:endParaRPr sz="2986">
              <a:solidFill>
                <a:srgbClr val="334655"/>
              </a:solidFill>
              <a:highlight>
                <a:srgbClr val="FFFFFF"/>
              </a:highlight>
              <a:latin typeface="Roboto"/>
              <a:ea typeface="Roboto"/>
              <a:cs typeface="Roboto"/>
              <a:sym typeface="Roboto"/>
            </a:endParaRPr>
          </a:p>
          <a:p>
            <a:pPr marL="0" lvl="0" indent="0" algn="l" rtl="0">
              <a:spcBef>
                <a:spcPts val="46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rgbClr val="000000"/>
              </a:buClr>
              <a:buSzPts val="3000"/>
              <a:buFont typeface="Arial"/>
              <a:buNone/>
            </a:pPr>
            <a:r>
              <a:rPr lang="en-GB">
                <a:solidFill>
                  <a:srgbClr val="000000"/>
                </a:solidFill>
              </a:rPr>
              <a:t>Why data visualization:</a:t>
            </a:r>
            <a:endParaRPr/>
          </a:p>
        </p:txBody>
      </p:sp>
      <p:sp>
        <p:nvSpPr>
          <p:cNvPr id="322" name="Google Shape;322;p20"/>
          <p:cNvSpPr txBox="1">
            <a:spLocks noGrp="1"/>
          </p:cNvSpPr>
          <p:nvPr>
            <p:ph type="body" idx="1"/>
          </p:nvPr>
        </p:nvSpPr>
        <p:spPr>
          <a:xfrm>
            <a:off x="1303800" y="1597875"/>
            <a:ext cx="7030500" cy="29337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GB" sz="1600">
                <a:solidFill>
                  <a:srgbClr val="333333"/>
                </a:solidFill>
                <a:highlight>
                  <a:schemeClr val="lt1"/>
                </a:highlight>
                <a:latin typeface="Roboto"/>
                <a:ea typeface="Roboto"/>
                <a:cs typeface="Roboto"/>
                <a:sym typeface="Roboto"/>
              </a:rPr>
              <a:t>1. Better Agreement</a:t>
            </a:r>
            <a:endParaRPr sz="1600">
              <a:solidFill>
                <a:srgbClr val="333333"/>
              </a:solidFill>
              <a:highlight>
                <a:schemeClr val="lt1"/>
              </a:highlight>
              <a:latin typeface="Roboto"/>
              <a:ea typeface="Roboto"/>
              <a:cs typeface="Roboto"/>
              <a:sym typeface="Roboto"/>
            </a:endParaRPr>
          </a:p>
          <a:p>
            <a:pPr marL="0" lvl="0" indent="457200" algn="l" rtl="0">
              <a:spcBef>
                <a:spcPts val="1200"/>
              </a:spcBef>
              <a:spcAft>
                <a:spcPts val="0"/>
              </a:spcAft>
              <a:buNone/>
            </a:pPr>
            <a:r>
              <a:rPr lang="en-GB" sz="1600">
                <a:solidFill>
                  <a:srgbClr val="333333"/>
                </a:solidFill>
                <a:highlight>
                  <a:schemeClr val="lt1"/>
                </a:highlight>
                <a:latin typeface="Roboto"/>
                <a:ea typeface="Roboto"/>
                <a:cs typeface="Roboto"/>
                <a:sym typeface="Roboto"/>
              </a:rPr>
              <a:t>2. A Superior Method</a:t>
            </a:r>
            <a:endParaRPr sz="1600">
              <a:solidFill>
                <a:srgbClr val="333333"/>
              </a:solidFill>
              <a:highlight>
                <a:schemeClr val="lt1"/>
              </a:highlight>
              <a:latin typeface="Roboto"/>
              <a:ea typeface="Roboto"/>
              <a:cs typeface="Roboto"/>
              <a:sym typeface="Roboto"/>
            </a:endParaRPr>
          </a:p>
          <a:p>
            <a:pPr marL="0" lvl="0" indent="457200" algn="l" rtl="0">
              <a:spcBef>
                <a:spcPts val="1200"/>
              </a:spcBef>
              <a:spcAft>
                <a:spcPts val="0"/>
              </a:spcAft>
              <a:buNone/>
            </a:pPr>
            <a:r>
              <a:rPr lang="en-GB" sz="1600">
                <a:solidFill>
                  <a:srgbClr val="333333"/>
                </a:solidFill>
                <a:highlight>
                  <a:schemeClr val="lt1"/>
                </a:highlight>
                <a:latin typeface="Roboto"/>
                <a:ea typeface="Roboto"/>
                <a:cs typeface="Roboto"/>
                <a:sym typeface="Roboto"/>
              </a:rPr>
              <a:t>3. Simple Sharing of Data</a:t>
            </a:r>
            <a:endParaRPr sz="1600">
              <a:solidFill>
                <a:srgbClr val="333333"/>
              </a:solidFill>
              <a:highlight>
                <a:schemeClr val="lt1"/>
              </a:highlight>
              <a:latin typeface="Roboto"/>
              <a:ea typeface="Roboto"/>
              <a:cs typeface="Roboto"/>
              <a:sym typeface="Roboto"/>
            </a:endParaRPr>
          </a:p>
          <a:p>
            <a:pPr marL="0" lvl="0" indent="457200" algn="l" rtl="0">
              <a:spcBef>
                <a:spcPts val="1200"/>
              </a:spcBef>
              <a:spcAft>
                <a:spcPts val="0"/>
              </a:spcAft>
              <a:buNone/>
            </a:pPr>
            <a:r>
              <a:rPr lang="en-GB" sz="1600">
                <a:solidFill>
                  <a:srgbClr val="333333"/>
                </a:solidFill>
                <a:highlight>
                  <a:schemeClr val="lt1"/>
                </a:highlight>
                <a:latin typeface="Roboto"/>
                <a:ea typeface="Roboto"/>
                <a:cs typeface="Roboto"/>
                <a:sym typeface="Roboto"/>
              </a:rPr>
              <a:t>4. Deals Investigation</a:t>
            </a:r>
            <a:endParaRPr sz="1600">
              <a:solidFill>
                <a:srgbClr val="333333"/>
              </a:solidFill>
              <a:highlight>
                <a:schemeClr val="lt1"/>
              </a:highlight>
              <a:latin typeface="Roboto"/>
              <a:ea typeface="Roboto"/>
              <a:cs typeface="Roboto"/>
              <a:sym typeface="Roboto"/>
            </a:endParaRPr>
          </a:p>
          <a:p>
            <a:pPr marL="0" lvl="0" indent="457200" algn="l" rtl="0">
              <a:spcBef>
                <a:spcPts val="1200"/>
              </a:spcBef>
              <a:spcAft>
                <a:spcPts val="0"/>
              </a:spcAft>
              <a:buNone/>
            </a:pPr>
            <a:r>
              <a:rPr lang="en-GB" sz="1600">
                <a:solidFill>
                  <a:srgbClr val="333333"/>
                </a:solidFill>
                <a:highlight>
                  <a:schemeClr val="lt1"/>
                </a:highlight>
                <a:latin typeface="Roboto"/>
                <a:ea typeface="Roboto"/>
                <a:cs typeface="Roboto"/>
                <a:sym typeface="Roboto"/>
              </a:rPr>
              <a:t>5. Discovering Relations Between Occasions</a:t>
            </a:r>
            <a:endParaRPr sz="1600">
              <a:solidFill>
                <a:srgbClr val="333333"/>
              </a:solidFill>
              <a:highlight>
                <a:schemeClr val="lt1"/>
              </a:highlight>
              <a:latin typeface="Roboto"/>
              <a:ea typeface="Roboto"/>
              <a:cs typeface="Roboto"/>
              <a:sym typeface="Roboto"/>
            </a:endParaRPr>
          </a:p>
          <a:p>
            <a:pPr marL="0" lvl="0" indent="457200" algn="l" rtl="0">
              <a:spcBef>
                <a:spcPts val="1200"/>
              </a:spcBef>
              <a:spcAft>
                <a:spcPts val="0"/>
              </a:spcAft>
              <a:buNone/>
            </a:pPr>
            <a:r>
              <a:rPr lang="en-GB" sz="1600">
                <a:solidFill>
                  <a:srgbClr val="333333"/>
                </a:solidFill>
                <a:highlight>
                  <a:schemeClr val="lt1"/>
                </a:highlight>
                <a:latin typeface="Roboto"/>
                <a:ea typeface="Roboto"/>
                <a:cs typeface="Roboto"/>
                <a:sym typeface="Roboto"/>
              </a:rPr>
              <a:t>6. Investigating Openings and Patterns</a:t>
            </a:r>
            <a:endParaRPr sz="1600">
              <a:solidFill>
                <a:srgbClr val="333333"/>
              </a:solidFill>
              <a:highlight>
                <a:schemeClr val="lt1"/>
              </a:highlight>
              <a:latin typeface="Roboto"/>
              <a:ea typeface="Roboto"/>
              <a:cs typeface="Roboto"/>
              <a:sym typeface="Roboto"/>
            </a:endParaRPr>
          </a:p>
          <a:p>
            <a:pPr marL="0" lvl="0" indent="0" algn="l" rtl="0">
              <a:spcBef>
                <a:spcPts val="1200"/>
              </a:spcBef>
              <a:spcAft>
                <a:spcPts val="1200"/>
              </a:spcAft>
              <a:buNone/>
            </a:pPr>
            <a:endParaRPr sz="1600" b="1">
              <a:solidFill>
                <a:srgbClr val="333333"/>
              </a:solidFill>
              <a:highlight>
                <a:srgbClr val="FFFBF0"/>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How it works:</a:t>
            </a:r>
            <a:endParaRPr/>
          </a:p>
        </p:txBody>
      </p:sp>
      <p:pic>
        <p:nvPicPr>
          <p:cNvPr id="328" name="Google Shape;328;p21"/>
          <p:cNvPicPr preferRelativeResize="0"/>
          <p:nvPr/>
        </p:nvPicPr>
        <p:blipFill rotWithShape="1">
          <a:blip r:embed="rId3">
            <a:alphaModFix/>
          </a:blip>
          <a:srcRect t="-5833" b="-617"/>
          <a:stretch/>
        </p:blipFill>
        <p:spPr>
          <a:xfrm>
            <a:off x="1423900" y="1751250"/>
            <a:ext cx="920575" cy="820500"/>
          </a:xfrm>
          <a:prstGeom prst="rect">
            <a:avLst/>
          </a:prstGeom>
          <a:noFill/>
          <a:ln w="9525" cap="flat" cmpd="sng">
            <a:solidFill>
              <a:srgbClr val="333333"/>
            </a:solidFill>
            <a:prstDash val="solid"/>
            <a:round/>
            <a:headEnd type="none" w="sm" len="sm"/>
            <a:tailEnd type="none" w="sm" len="sm"/>
          </a:ln>
        </p:spPr>
      </p:pic>
      <p:sp>
        <p:nvSpPr>
          <p:cNvPr id="329" name="Google Shape;329;p21"/>
          <p:cNvSpPr txBox="1"/>
          <p:nvPr/>
        </p:nvSpPr>
        <p:spPr>
          <a:xfrm>
            <a:off x="3225575" y="1853700"/>
            <a:ext cx="1983300" cy="615600"/>
          </a:xfrm>
          <a:prstGeom prst="rect">
            <a:avLst/>
          </a:prstGeom>
          <a:noFill/>
          <a:ln w="9525" cap="flat" cmpd="sng">
            <a:solidFill>
              <a:srgbClr val="333333"/>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400"/>
              <a:buFont typeface="Arial"/>
              <a:buNone/>
            </a:pPr>
            <a:r>
              <a:rPr lang="en-GB"/>
              <a:t>imports a file into a tool Eg: .csv, excel etc </a:t>
            </a:r>
            <a:endParaRPr>
              <a:latin typeface="Nunito"/>
              <a:ea typeface="Nunito"/>
              <a:cs typeface="Nunito"/>
              <a:sym typeface="Nunito"/>
            </a:endParaRPr>
          </a:p>
        </p:txBody>
      </p:sp>
      <p:sp>
        <p:nvSpPr>
          <p:cNvPr id="330" name="Google Shape;330;p21"/>
          <p:cNvSpPr txBox="1"/>
          <p:nvPr/>
        </p:nvSpPr>
        <p:spPr>
          <a:xfrm>
            <a:off x="5862725" y="1853700"/>
            <a:ext cx="1939800" cy="615600"/>
          </a:xfrm>
          <a:prstGeom prst="rect">
            <a:avLst/>
          </a:prstGeom>
          <a:noFill/>
          <a:ln w="9525" cap="flat" cmpd="sng">
            <a:solidFill>
              <a:srgbClr val="333333"/>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400"/>
              <a:buFont typeface="Arial"/>
              <a:buNone/>
            </a:pPr>
            <a:r>
              <a:rPr lang="en-GB"/>
              <a:t>Validate the file format and data set </a:t>
            </a:r>
            <a:endParaRPr>
              <a:latin typeface="Nunito"/>
              <a:ea typeface="Nunito"/>
              <a:cs typeface="Nunito"/>
              <a:sym typeface="Nunito"/>
            </a:endParaRPr>
          </a:p>
        </p:txBody>
      </p:sp>
      <p:sp>
        <p:nvSpPr>
          <p:cNvPr id="331" name="Google Shape;331;p21"/>
          <p:cNvSpPr txBox="1"/>
          <p:nvPr/>
        </p:nvSpPr>
        <p:spPr>
          <a:xfrm>
            <a:off x="6941550" y="2953150"/>
            <a:ext cx="96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p:txBody>
      </p:sp>
      <p:pic>
        <p:nvPicPr>
          <p:cNvPr id="332" name="Google Shape;332;p21"/>
          <p:cNvPicPr preferRelativeResize="0"/>
          <p:nvPr/>
        </p:nvPicPr>
        <p:blipFill rotWithShape="1">
          <a:blip r:embed="rId4">
            <a:alphaModFix/>
          </a:blip>
          <a:srcRect/>
          <a:stretch/>
        </p:blipFill>
        <p:spPr>
          <a:xfrm>
            <a:off x="7096275" y="2799750"/>
            <a:ext cx="660449" cy="596651"/>
          </a:xfrm>
          <a:prstGeom prst="rect">
            <a:avLst/>
          </a:prstGeom>
          <a:noFill/>
          <a:ln w="9525" cap="flat" cmpd="sng">
            <a:solidFill>
              <a:srgbClr val="333333"/>
            </a:solidFill>
            <a:prstDash val="solid"/>
            <a:round/>
            <a:headEnd type="none" w="sm" len="sm"/>
            <a:tailEnd type="none" w="sm" len="sm"/>
          </a:ln>
        </p:spPr>
      </p:pic>
      <p:sp>
        <p:nvSpPr>
          <p:cNvPr id="333" name="Google Shape;333;p21"/>
          <p:cNvSpPr txBox="1"/>
          <p:nvPr/>
        </p:nvSpPr>
        <p:spPr>
          <a:xfrm>
            <a:off x="5720825" y="3695300"/>
            <a:ext cx="2081700" cy="1262100"/>
          </a:xfrm>
          <a:prstGeom prst="rect">
            <a:avLst/>
          </a:prstGeom>
          <a:noFill/>
          <a:ln w="9525" cap="flat" cmpd="sng">
            <a:solidFill>
              <a:srgbClr val="333333"/>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Clr>
                <a:srgbClr val="000000"/>
              </a:buClr>
              <a:buSzPts val="1400"/>
              <a:buFont typeface="Arial"/>
              <a:buNone/>
            </a:pPr>
            <a:r>
              <a:rPr lang="en-GB"/>
              <a:t>Generate the appropriate graph</a:t>
            </a:r>
            <a:endParaRPr>
              <a:latin typeface="Nunito"/>
              <a:ea typeface="Nunito"/>
              <a:cs typeface="Nunito"/>
              <a:sym typeface="Nunito"/>
            </a:endParaRPr>
          </a:p>
        </p:txBody>
      </p:sp>
      <p:pic>
        <p:nvPicPr>
          <p:cNvPr id="334" name="Google Shape;334;p21"/>
          <p:cNvPicPr preferRelativeResize="0"/>
          <p:nvPr/>
        </p:nvPicPr>
        <p:blipFill rotWithShape="1">
          <a:blip r:embed="rId5">
            <a:alphaModFix/>
          </a:blip>
          <a:srcRect/>
          <a:stretch/>
        </p:blipFill>
        <p:spPr>
          <a:xfrm>
            <a:off x="6836150" y="3837200"/>
            <a:ext cx="920575" cy="602864"/>
          </a:xfrm>
          <a:prstGeom prst="rect">
            <a:avLst/>
          </a:prstGeom>
          <a:noFill/>
          <a:ln w="9525" cap="flat" cmpd="sng">
            <a:solidFill>
              <a:srgbClr val="FFFBF0"/>
            </a:solidFill>
            <a:prstDash val="solid"/>
            <a:round/>
            <a:headEnd type="none" w="sm" len="sm"/>
            <a:tailEnd type="none" w="sm" len="sm"/>
          </a:ln>
        </p:spPr>
      </p:pic>
      <p:sp>
        <p:nvSpPr>
          <p:cNvPr id="335" name="Google Shape;335;p21"/>
          <p:cNvSpPr/>
          <p:nvPr/>
        </p:nvSpPr>
        <p:spPr>
          <a:xfrm>
            <a:off x="2528150" y="2070475"/>
            <a:ext cx="545700" cy="130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1"/>
          <p:cNvSpPr/>
          <p:nvPr/>
        </p:nvSpPr>
        <p:spPr>
          <a:xfrm>
            <a:off x="5262950" y="2096100"/>
            <a:ext cx="545700" cy="130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1"/>
          <p:cNvSpPr/>
          <p:nvPr/>
        </p:nvSpPr>
        <p:spPr>
          <a:xfrm>
            <a:off x="6440275" y="2582650"/>
            <a:ext cx="185400" cy="9993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583</Words>
  <PresentationFormat>On-screen Show (16:9)</PresentationFormat>
  <Paragraphs>70</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Maven Pro</vt:lpstr>
      <vt:lpstr>Roboto Medium</vt:lpstr>
      <vt:lpstr>Nunito</vt:lpstr>
      <vt:lpstr>Roboto</vt:lpstr>
      <vt:lpstr>Momentum</vt:lpstr>
      <vt:lpstr>   TOPIC: Open Source Data Visualization.</vt:lpstr>
      <vt:lpstr>Slide 2</vt:lpstr>
      <vt:lpstr>Slide 3</vt:lpstr>
      <vt:lpstr>What is data visualization?</vt:lpstr>
      <vt:lpstr>What is data visualization:</vt:lpstr>
      <vt:lpstr>Purpose of data visualization:</vt:lpstr>
      <vt:lpstr>Problem statement:</vt:lpstr>
      <vt:lpstr>Why data visualization:</vt:lpstr>
      <vt:lpstr>How it works:</vt:lpstr>
      <vt:lpstr>Types of data visualization:</vt:lpstr>
      <vt:lpstr>Some specific methods of data visualization:</vt:lpstr>
      <vt:lpstr>Open source data visualization tools:</vt:lpstr>
      <vt:lpstr>Open source data visualization tools:</vt:lpstr>
      <vt:lpstr>Software requirements: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Open Source Data Visualization.</dc:title>
  <dc:creator>user</dc:creator>
  <cp:lastModifiedBy>user</cp:lastModifiedBy>
  <cp:revision>1</cp:revision>
  <dcterms:modified xsi:type="dcterms:W3CDTF">2022-05-18T12:02:49Z</dcterms:modified>
</cp:coreProperties>
</file>