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E03E2-90C4-4F14-A149-33EEB9E1C114}" v="51" dt="2024-10-13T15:53:5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RNIMA KR" userId="674a5bf016350678" providerId="LiveId" clId="{C03E03E2-90C4-4F14-A149-33EEB9E1C114}"/>
    <pc:docChg chg="addSld delSld modSld">
      <pc:chgData name="POORNIMA KR" userId="674a5bf016350678" providerId="LiveId" clId="{C03E03E2-90C4-4F14-A149-33EEB9E1C114}" dt="2024-10-13T15:55:02.529" v="249" actId="2696"/>
      <pc:docMkLst>
        <pc:docMk/>
      </pc:docMkLst>
      <pc:sldChg chg="addSp modSp mod">
        <pc:chgData name="POORNIMA KR" userId="674a5bf016350678" providerId="LiveId" clId="{C03E03E2-90C4-4F14-A149-33EEB9E1C114}" dt="2024-10-13T15:42:28.772" v="22" actId="1076"/>
        <pc:sldMkLst>
          <pc:docMk/>
          <pc:sldMk cId="1587005977" sldId="259"/>
        </pc:sldMkLst>
        <pc:spChg chg="mod">
          <ac:chgData name="POORNIMA KR" userId="674a5bf016350678" providerId="LiveId" clId="{C03E03E2-90C4-4F14-A149-33EEB9E1C114}" dt="2024-10-13T15:39:52.053" v="4" actId="255"/>
          <ac:spMkLst>
            <pc:docMk/>
            <pc:sldMk cId="1587005977" sldId="259"/>
            <ac:spMk id="3" creationId="{0C0B6D51-5647-2B6B-EDCA-BFE7FE6871FE}"/>
          </ac:spMkLst>
        </pc:spChg>
        <pc:spChg chg="add mod">
          <ac:chgData name="POORNIMA KR" userId="674a5bf016350678" providerId="LiveId" clId="{C03E03E2-90C4-4F14-A149-33EEB9E1C114}" dt="2024-10-13T15:42:25.139" v="20" actId="14100"/>
          <ac:spMkLst>
            <pc:docMk/>
            <pc:sldMk cId="1587005977" sldId="259"/>
            <ac:spMk id="5" creationId="{7E51BF1B-9F8C-6DF3-BD53-B1B91EE0E79A}"/>
          </ac:spMkLst>
        </pc:spChg>
        <pc:picChg chg="add mod">
          <ac:chgData name="POORNIMA KR" userId="674a5bf016350678" providerId="LiveId" clId="{C03E03E2-90C4-4F14-A149-33EEB9E1C114}" dt="2024-10-13T15:42:28.772" v="22" actId="1076"/>
          <ac:picMkLst>
            <pc:docMk/>
            <pc:sldMk cId="1587005977" sldId="259"/>
            <ac:picMk id="1026" creationId="{432F0CD8-E43D-0F5C-8BDD-C35FC680BE83}"/>
          </ac:picMkLst>
        </pc:picChg>
        <pc:picChg chg="add mod">
          <ac:chgData name="POORNIMA KR" userId="674a5bf016350678" providerId="LiveId" clId="{C03E03E2-90C4-4F14-A149-33EEB9E1C114}" dt="2024-10-13T15:42:26.751" v="21" actId="1076"/>
          <ac:picMkLst>
            <pc:docMk/>
            <pc:sldMk cId="1587005977" sldId="259"/>
            <ac:picMk id="1028" creationId="{A499214B-F322-DFFE-5A29-1756A7DF2886}"/>
          </ac:picMkLst>
        </pc:picChg>
      </pc:sldChg>
      <pc:sldChg chg="addSp delSp modSp new mod">
        <pc:chgData name="POORNIMA KR" userId="674a5bf016350678" providerId="LiveId" clId="{C03E03E2-90C4-4F14-A149-33EEB9E1C114}" dt="2024-10-13T15:46:15.448" v="114" actId="20577"/>
        <pc:sldMkLst>
          <pc:docMk/>
          <pc:sldMk cId="3189046710" sldId="260"/>
        </pc:sldMkLst>
        <pc:spChg chg="add del mod">
          <ac:chgData name="POORNIMA KR" userId="674a5bf016350678" providerId="LiveId" clId="{C03E03E2-90C4-4F14-A149-33EEB9E1C114}" dt="2024-10-13T15:44:54.463" v="62"/>
          <ac:spMkLst>
            <pc:docMk/>
            <pc:sldMk cId="3189046710" sldId="260"/>
            <ac:spMk id="2" creationId="{1FC5D239-DBF8-B409-7F0B-76415A9E4BDE}"/>
          </ac:spMkLst>
        </pc:spChg>
        <pc:spChg chg="add mod">
          <ac:chgData name="POORNIMA KR" userId="674a5bf016350678" providerId="LiveId" clId="{C03E03E2-90C4-4F14-A149-33EEB9E1C114}" dt="2024-10-13T15:44:53.759" v="60" actId="14100"/>
          <ac:spMkLst>
            <pc:docMk/>
            <pc:sldMk cId="3189046710" sldId="260"/>
            <ac:spMk id="3" creationId="{32D6EEBA-7C31-955A-7A94-73388C801D34}"/>
          </ac:spMkLst>
        </pc:spChg>
        <pc:spChg chg="add mod">
          <ac:chgData name="POORNIMA KR" userId="674a5bf016350678" providerId="LiveId" clId="{C03E03E2-90C4-4F14-A149-33EEB9E1C114}" dt="2024-10-13T15:46:15.448" v="114" actId="20577"/>
          <ac:spMkLst>
            <pc:docMk/>
            <pc:sldMk cId="3189046710" sldId="260"/>
            <ac:spMk id="4" creationId="{E497EEB3-1869-A2FE-97FC-824C577BEB08}"/>
          </ac:spMkLst>
        </pc:spChg>
        <pc:picChg chg="add mod">
          <ac:chgData name="POORNIMA KR" userId="674a5bf016350678" providerId="LiveId" clId="{C03E03E2-90C4-4F14-A149-33EEB9E1C114}" dt="2024-10-13T15:44:02.063" v="27" actId="1076"/>
          <ac:picMkLst>
            <pc:docMk/>
            <pc:sldMk cId="3189046710" sldId="260"/>
            <ac:picMk id="2050" creationId="{65688EE9-643F-1FFD-00DB-6891D0F53011}"/>
          </ac:picMkLst>
        </pc:picChg>
      </pc:sldChg>
      <pc:sldChg chg="addSp modSp new mod">
        <pc:chgData name="POORNIMA KR" userId="674a5bf016350678" providerId="LiveId" clId="{C03E03E2-90C4-4F14-A149-33EEB9E1C114}" dt="2024-10-13T15:49:21.503" v="143" actId="14100"/>
        <pc:sldMkLst>
          <pc:docMk/>
          <pc:sldMk cId="4032560155" sldId="261"/>
        </pc:sldMkLst>
        <pc:spChg chg="add mod">
          <ac:chgData name="POORNIMA KR" userId="674a5bf016350678" providerId="LiveId" clId="{C03E03E2-90C4-4F14-A149-33EEB9E1C114}" dt="2024-10-13T15:47:47.155" v="125" actId="14100"/>
          <ac:spMkLst>
            <pc:docMk/>
            <pc:sldMk cId="4032560155" sldId="261"/>
            <ac:spMk id="3" creationId="{BA79BFA7-68D5-6DFA-82C4-36AB1956A6A9}"/>
          </ac:spMkLst>
        </pc:spChg>
        <pc:spChg chg="add mod">
          <ac:chgData name="POORNIMA KR" userId="674a5bf016350678" providerId="LiveId" clId="{C03E03E2-90C4-4F14-A149-33EEB9E1C114}" dt="2024-10-13T15:49:21.503" v="143" actId="14100"/>
          <ac:spMkLst>
            <pc:docMk/>
            <pc:sldMk cId="4032560155" sldId="261"/>
            <ac:spMk id="5" creationId="{A641222D-5F52-CF05-5615-351DFC80B7CF}"/>
          </ac:spMkLst>
        </pc:spChg>
        <pc:picChg chg="add mod">
          <ac:chgData name="POORNIMA KR" userId="674a5bf016350678" providerId="LiveId" clId="{C03E03E2-90C4-4F14-A149-33EEB9E1C114}" dt="2024-10-13T15:47:51.999" v="127" actId="14100"/>
          <ac:picMkLst>
            <pc:docMk/>
            <pc:sldMk cId="4032560155" sldId="261"/>
            <ac:picMk id="3074" creationId="{56F0B303-6ACA-8515-A948-DAAB71B70FB9}"/>
          </ac:picMkLst>
        </pc:picChg>
        <pc:picChg chg="add mod">
          <ac:chgData name="POORNIMA KR" userId="674a5bf016350678" providerId="LiveId" clId="{C03E03E2-90C4-4F14-A149-33EEB9E1C114}" dt="2024-10-13T15:48:29.366" v="135" actId="14100"/>
          <ac:picMkLst>
            <pc:docMk/>
            <pc:sldMk cId="4032560155" sldId="261"/>
            <ac:picMk id="3076" creationId="{EDF22DD3-AF95-ADAB-F69C-5B4E82C5736D}"/>
          </ac:picMkLst>
        </pc:picChg>
      </pc:sldChg>
      <pc:sldChg chg="addSp delSp modSp new mod">
        <pc:chgData name="POORNIMA KR" userId="674a5bf016350678" providerId="LiveId" clId="{C03E03E2-90C4-4F14-A149-33EEB9E1C114}" dt="2024-10-13T15:54:32.600" v="247"/>
        <pc:sldMkLst>
          <pc:docMk/>
          <pc:sldMk cId="1563854997" sldId="262"/>
        </pc:sldMkLst>
        <pc:spChg chg="add del mod">
          <ac:chgData name="POORNIMA KR" userId="674a5bf016350678" providerId="LiveId" clId="{C03E03E2-90C4-4F14-A149-33EEB9E1C114}" dt="2024-10-13T15:53:37.321" v="209"/>
          <ac:spMkLst>
            <pc:docMk/>
            <pc:sldMk cId="1563854997" sldId="262"/>
            <ac:spMk id="2" creationId="{A9A336D0-3E6C-25DB-34A0-8891CF4B37FF}"/>
          </ac:spMkLst>
        </pc:spChg>
        <pc:spChg chg="add mod">
          <ac:chgData name="POORNIMA KR" userId="674a5bf016350678" providerId="LiveId" clId="{C03E03E2-90C4-4F14-A149-33EEB9E1C114}" dt="2024-10-13T15:53:39.340" v="210" actId="122"/>
          <ac:spMkLst>
            <pc:docMk/>
            <pc:sldMk cId="1563854997" sldId="262"/>
            <ac:spMk id="3" creationId="{AA816DF7-8E5B-CF97-F5D3-D87E6C125122}"/>
          </ac:spMkLst>
        </pc:spChg>
        <pc:spChg chg="add del mod">
          <ac:chgData name="POORNIMA KR" userId="674a5bf016350678" providerId="LiveId" clId="{C03E03E2-90C4-4F14-A149-33EEB9E1C114}" dt="2024-10-13T15:54:32.600" v="247"/>
          <ac:spMkLst>
            <pc:docMk/>
            <pc:sldMk cId="1563854997" sldId="262"/>
            <ac:spMk id="4" creationId="{229B9237-1865-A859-1750-2D5F96DC4852}"/>
          </ac:spMkLst>
        </pc:spChg>
        <pc:spChg chg="add mod">
          <ac:chgData name="POORNIMA KR" userId="674a5bf016350678" providerId="LiveId" clId="{C03E03E2-90C4-4F14-A149-33EEB9E1C114}" dt="2024-10-13T15:54:31.455" v="245" actId="255"/>
          <ac:spMkLst>
            <pc:docMk/>
            <pc:sldMk cId="1563854997" sldId="262"/>
            <ac:spMk id="5" creationId="{4DC81E3B-A83E-FDD0-582F-84EA3ACC993D}"/>
          </ac:spMkLst>
        </pc:spChg>
        <pc:picChg chg="add mod">
          <ac:chgData name="POORNIMA KR" userId="674a5bf016350678" providerId="LiveId" clId="{C03E03E2-90C4-4F14-A149-33EEB9E1C114}" dt="2024-10-13T15:50:41.419" v="161" actId="1076"/>
          <ac:picMkLst>
            <pc:docMk/>
            <pc:sldMk cId="1563854997" sldId="262"/>
            <ac:picMk id="4098" creationId="{20D70FB4-840B-8825-C790-BCCC20199289}"/>
          </ac:picMkLst>
        </pc:picChg>
        <pc:picChg chg="add mod">
          <ac:chgData name="POORNIMA KR" userId="674a5bf016350678" providerId="LiveId" clId="{C03E03E2-90C4-4F14-A149-33EEB9E1C114}" dt="2024-10-13T15:50:36.599" v="159" actId="1076"/>
          <ac:picMkLst>
            <pc:docMk/>
            <pc:sldMk cId="1563854997" sldId="262"/>
            <ac:picMk id="4100" creationId="{D7F494FD-9335-4444-D863-69AC9D2D39B7}"/>
          </ac:picMkLst>
        </pc:picChg>
        <pc:picChg chg="add mod">
          <ac:chgData name="POORNIMA KR" userId="674a5bf016350678" providerId="LiveId" clId="{C03E03E2-90C4-4F14-A149-33EEB9E1C114}" dt="2024-10-13T15:50:32.148" v="158" actId="1076"/>
          <ac:picMkLst>
            <pc:docMk/>
            <pc:sldMk cId="1563854997" sldId="262"/>
            <ac:picMk id="4102" creationId="{87FC9EF7-1976-66CC-60D8-D81B8E34CAB5}"/>
          </ac:picMkLst>
        </pc:picChg>
      </pc:sldChg>
      <pc:sldChg chg="addSp modSp new mod">
        <pc:chgData name="POORNIMA KR" userId="674a5bf016350678" providerId="LiveId" clId="{C03E03E2-90C4-4F14-A149-33EEB9E1C114}" dt="2024-10-13T15:51:44.047" v="172" actId="14100"/>
        <pc:sldMkLst>
          <pc:docMk/>
          <pc:sldMk cId="721298963" sldId="263"/>
        </pc:sldMkLst>
        <pc:spChg chg="add mod">
          <ac:chgData name="POORNIMA KR" userId="674a5bf016350678" providerId="LiveId" clId="{C03E03E2-90C4-4F14-A149-33EEB9E1C114}" dt="2024-10-13T15:51:40.204" v="171" actId="255"/>
          <ac:spMkLst>
            <pc:docMk/>
            <pc:sldMk cId="721298963" sldId="263"/>
            <ac:spMk id="3" creationId="{20253924-30AD-6AA4-99E2-CE6CB308BF59}"/>
          </ac:spMkLst>
        </pc:spChg>
        <pc:picChg chg="add mod">
          <ac:chgData name="POORNIMA KR" userId="674a5bf016350678" providerId="LiveId" clId="{C03E03E2-90C4-4F14-A149-33EEB9E1C114}" dt="2024-10-13T15:51:44.047" v="172" actId="14100"/>
          <ac:picMkLst>
            <pc:docMk/>
            <pc:sldMk cId="721298963" sldId="263"/>
            <ac:picMk id="5122" creationId="{64FB69DD-C770-4F68-E27F-E3E20DEB83C8}"/>
          </ac:picMkLst>
        </pc:picChg>
      </pc:sldChg>
      <pc:sldChg chg="new del">
        <pc:chgData name="POORNIMA KR" userId="674a5bf016350678" providerId="LiveId" clId="{C03E03E2-90C4-4F14-A149-33EEB9E1C114}" dt="2024-10-13T15:55:02.529" v="249" actId="2696"/>
        <pc:sldMkLst>
          <pc:docMk/>
          <pc:sldMk cId="776584219"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395728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57521-26AE-4FE0-BC32-FF380243F588}"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25661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320916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3870203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408781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4240720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179095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189557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193914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183050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57521-26AE-4FE0-BC32-FF380243F588}"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316578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57521-26AE-4FE0-BC32-FF380243F588}"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331505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57521-26AE-4FE0-BC32-FF380243F588}"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403676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57521-26AE-4FE0-BC32-FF380243F588}"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190530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57521-26AE-4FE0-BC32-FF380243F588}"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379168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57521-26AE-4FE0-BC32-FF380243F588}"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5808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957521-26AE-4FE0-BC32-FF380243F588}"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F6AB3-67D8-4AAE-BC2D-798E5E5B2EED}" type="slidenum">
              <a:rPr lang="en-IN" smtClean="0"/>
              <a:t>‹#›</a:t>
            </a:fld>
            <a:endParaRPr lang="en-IN"/>
          </a:p>
        </p:txBody>
      </p:sp>
    </p:spTree>
    <p:extLst>
      <p:ext uri="{BB962C8B-B14F-4D97-AF65-F5344CB8AC3E}">
        <p14:creationId xmlns:p14="http://schemas.microsoft.com/office/powerpoint/2010/main" val="89898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957521-26AE-4FE0-BC32-FF380243F588}" type="datetimeFigureOut">
              <a:rPr lang="en-IN" smtClean="0"/>
              <a:t>13-10-2024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CF6AB3-67D8-4AAE-BC2D-798E5E5B2EED}" type="slidenum">
              <a:rPr lang="en-IN" smtClean="0"/>
              <a:t>‹#›</a:t>
            </a:fld>
            <a:endParaRPr lang="en-IN"/>
          </a:p>
        </p:txBody>
      </p:sp>
    </p:spTree>
    <p:extLst>
      <p:ext uri="{BB962C8B-B14F-4D97-AF65-F5344CB8AC3E}">
        <p14:creationId xmlns:p14="http://schemas.microsoft.com/office/powerpoint/2010/main" val="35500464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259AAF-4054-A208-3007-FF31C65F68F4}"/>
              </a:ext>
            </a:extLst>
          </p:cNvPr>
          <p:cNvSpPr>
            <a:spLocks noGrp="1"/>
          </p:cNvSpPr>
          <p:nvPr>
            <p:ph type="title"/>
          </p:nvPr>
        </p:nvSpPr>
        <p:spPr>
          <a:xfrm>
            <a:off x="838200" y="2005782"/>
            <a:ext cx="10515600" cy="1602658"/>
          </a:xfrm>
        </p:spPr>
        <p:txBody>
          <a:bodyPr>
            <a:normAutofit fontScale="90000"/>
          </a:bodyPr>
          <a:lstStyle/>
          <a:p>
            <a:pPr algn="ctr"/>
            <a:r>
              <a:rPr lang="en-IN" dirty="0" err="1">
                <a:latin typeface="Cambria Math" panose="02040503050406030204" pitchFamily="18" charset="0"/>
                <a:ea typeface="Cambria Math" panose="02040503050406030204" pitchFamily="18" charset="0"/>
              </a:rPr>
              <a:t>Analyzing</a:t>
            </a:r>
            <a:r>
              <a:rPr lang="en-IN" dirty="0">
                <a:latin typeface="Cambria Math" panose="02040503050406030204" pitchFamily="18" charset="0"/>
                <a:ea typeface="Cambria Math" panose="02040503050406030204" pitchFamily="18" charset="0"/>
              </a:rPr>
              <a:t> Amazon Sales data</a:t>
            </a:r>
            <a:br>
              <a:rPr lang="en-IN" dirty="0"/>
            </a:br>
            <a:r>
              <a:rPr lang="en-IN" dirty="0"/>
              <a:t>              </a:t>
            </a:r>
            <a:br>
              <a:rPr lang="en-IN" dirty="0"/>
            </a:br>
            <a:r>
              <a:rPr lang="en-IN" dirty="0"/>
              <a:t>                                                           </a:t>
            </a:r>
            <a:r>
              <a:rPr lang="en-IN" sz="3600" dirty="0">
                <a:latin typeface="Cambria" panose="02040503050406030204" pitchFamily="18" charset="0"/>
                <a:ea typeface="Cambria" panose="02040503050406030204" pitchFamily="18" charset="0"/>
              </a:rPr>
              <a:t>K.R.POORNIMA</a:t>
            </a:r>
          </a:p>
        </p:txBody>
      </p:sp>
    </p:spTree>
    <p:extLst>
      <p:ext uri="{BB962C8B-B14F-4D97-AF65-F5344CB8AC3E}">
        <p14:creationId xmlns:p14="http://schemas.microsoft.com/office/powerpoint/2010/main" val="342355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70A2A-BF0A-B1D8-21FE-5031B1D21B52}"/>
              </a:ext>
            </a:extLst>
          </p:cNvPr>
          <p:cNvSpPr txBox="1"/>
          <p:nvPr/>
        </p:nvSpPr>
        <p:spPr>
          <a:xfrm>
            <a:off x="2222090" y="98322"/>
            <a:ext cx="4286865" cy="1323439"/>
          </a:xfrm>
          <a:prstGeom prst="rect">
            <a:avLst/>
          </a:prstGeom>
          <a:noFill/>
        </p:spPr>
        <p:txBody>
          <a:bodyPr wrap="square">
            <a:spAutoFit/>
          </a:bodyPr>
          <a:lstStyle/>
          <a:p>
            <a:r>
              <a:rPr lang="en-ID" sz="3600" dirty="0">
                <a:latin typeface="Cambria Math" panose="02040503050406030204" pitchFamily="18" charset="0"/>
                <a:ea typeface="Cambria Math" panose="02040503050406030204" pitchFamily="18" charset="0"/>
              </a:rPr>
              <a:t>Problem Statement</a:t>
            </a:r>
          </a:p>
          <a:p>
            <a:pPr algn="l"/>
            <a:endParaRPr lang="en-ID" sz="4400" b="1" dirty="0"/>
          </a:p>
        </p:txBody>
      </p:sp>
      <p:sp>
        <p:nvSpPr>
          <p:cNvPr id="5" name="TextBox 4">
            <a:extLst>
              <a:ext uri="{FF2B5EF4-FFF2-40B4-BE49-F238E27FC236}">
                <a16:creationId xmlns:a16="http://schemas.microsoft.com/office/drawing/2014/main" id="{E9EC414F-165E-59D0-1C6C-9CAB91A7465C}"/>
              </a:ext>
            </a:extLst>
          </p:cNvPr>
          <p:cNvSpPr txBox="1"/>
          <p:nvPr/>
        </p:nvSpPr>
        <p:spPr>
          <a:xfrm>
            <a:off x="2222089" y="1170039"/>
            <a:ext cx="9016181"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232F3E"/>
                </a:solidFill>
                <a:latin typeface="Segoe UI" panose="020B0502040204020203" pitchFamily="34" charset="0"/>
                <a:cs typeface="Segoe UI" panose="020B0502040204020203" pitchFamily="34" charset="0"/>
                <a:sym typeface="Lexend"/>
              </a:rPr>
              <a:t>Sales management has gained importance to meet increasing competition and the need for improved methods of distribution to reduce cost and to increase profits. Sales management today is the most important function in a commercial and business enterprise.</a:t>
            </a:r>
          </a:p>
        </p:txBody>
      </p:sp>
      <p:sp>
        <p:nvSpPr>
          <p:cNvPr id="7" name="TextBox 6">
            <a:extLst>
              <a:ext uri="{FF2B5EF4-FFF2-40B4-BE49-F238E27FC236}">
                <a16:creationId xmlns:a16="http://schemas.microsoft.com/office/drawing/2014/main" id="{40614D80-0658-EFB6-CF3B-92934E87EF0D}"/>
              </a:ext>
            </a:extLst>
          </p:cNvPr>
          <p:cNvSpPr txBox="1"/>
          <p:nvPr/>
        </p:nvSpPr>
        <p:spPr>
          <a:xfrm>
            <a:off x="2222088" y="2370369"/>
            <a:ext cx="8229602" cy="2492990"/>
          </a:xfrm>
          <a:prstGeom prst="rect">
            <a:avLst/>
          </a:prstGeom>
          <a:noFill/>
        </p:spPr>
        <p:txBody>
          <a:bodyPr wrap="square">
            <a:spAutoFit/>
          </a:bodyPr>
          <a:lstStyle/>
          <a:p>
            <a:pPr>
              <a:lnSpc>
                <a:spcPct val="100000"/>
              </a:lnSpc>
            </a:pPr>
            <a:r>
              <a:rPr lang="en-IN" sz="1800" b="1" i="0" dirty="0">
                <a:solidFill>
                  <a:srgbClr val="222222"/>
                </a:solidFill>
                <a:effectLst/>
                <a:latin typeface="ArialMT"/>
              </a:rPr>
              <a:t>KPIs</a:t>
            </a:r>
            <a:r>
              <a:rPr lang="en-IN" sz="1800" b="0" i="0" dirty="0">
                <a:solidFill>
                  <a:srgbClr val="222222"/>
                </a:solidFill>
                <a:effectLst/>
                <a:latin typeface="ArialMT"/>
              </a:rPr>
              <a:t>:  ETL: Extract-Transform-Load </a:t>
            </a:r>
          </a:p>
          <a:p>
            <a:pPr>
              <a:lnSpc>
                <a:spcPct val="100000"/>
              </a:lnSpc>
            </a:pPr>
            <a:endParaRPr lang="en-IN" dirty="0">
              <a:solidFill>
                <a:srgbClr val="222222"/>
              </a:solidFill>
              <a:latin typeface="ArialMT"/>
            </a:endParaRPr>
          </a:p>
          <a:p>
            <a:pPr>
              <a:lnSpc>
                <a:spcPct val="100000"/>
              </a:lnSpc>
            </a:pPr>
            <a:r>
              <a:rPr lang="en-IN" sz="2000" dirty="0">
                <a:solidFill>
                  <a:srgbClr val="222222"/>
                </a:solidFill>
                <a:latin typeface="Cambria Math" panose="02040503050406030204" pitchFamily="18" charset="0"/>
                <a:ea typeface="Cambria Math" panose="02040503050406030204" pitchFamily="18" charset="0"/>
              </a:rPr>
              <a:t>TO DO:</a:t>
            </a:r>
            <a:r>
              <a:rPr lang="en-IN" sz="2000" dirty="0">
                <a:latin typeface="Cambria Math" panose="02040503050406030204" pitchFamily="18" charset="0"/>
                <a:ea typeface="Cambria Math" panose="02040503050406030204" pitchFamily="18" charset="0"/>
              </a:rPr>
              <a:t> </a:t>
            </a:r>
          </a:p>
          <a:p>
            <a:pPr marL="342900" indent="-342900">
              <a:lnSpc>
                <a:spcPct val="100000"/>
              </a:lnSpc>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Extract-Transform-Load some Amazon dataset </a:t>
            </a:r>
          </a:p>
          <a:p>
            <a:pPr marL="342900" indent="-342900">
              <a:lnSpc>
                <a:spcPct val="100000"/>
              </a:lnSpc>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Sales-trend -&gt; month-wise, year-wise, </a:t>
            </a:r>
            <a:r>
              <a:rPr lang="en-US" sz="2000" dirty="0" err="1">
                <a:latin typeface="Cambria Math" panose="02040503050406030204" pitchFamily="18" charset="0"/>
                <a:ea typeface="Cambria Math" panose="02040503050406030204" pitchFamily="18" charset="0"/>
              </a:rPr>
              <a:t>yearly_month</a:t>
            </a:r>
            <a:r>
              <a:rPr lang="en-US" sz="2000" dirty="0">
                <a:latin typeface="Cambria Math" panose="02040503050406030204" pitchFamily="18" charset="0"/>
                <a:ea typeface="Cambria Math" panose="02040503050406030204" pitchFamily="18" charset="0"/>
              </a:rPr>
              <a:t>-wise</a:t>
            </a:r>
          </a:p>
          <a:p>
            <a:pPr marL="342900" indent="-342900">
              <a:lnSpc>
                <a:spcPct val="100000"/>
              </a:lnSpc>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Find key metrics and factors </a:t>
            </a:r>
          </a:p>
          <a:p>
            <a:pPr marL="342900" indent="-342900">
              <a:lnSpc>
                <a:spcPct val="100000"/>
              </a:lnSpc>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Show the meaningful relationships between attributes.</a:t>
            </a:r>
            <a:br>
              <a:rPr lang="en-IN" sz="2000" dirty="0">
                <a:latin typeface="Cambria Math" panose="02040503050406030204" pitchFamily="18" charset="0"/>
                <a:ea typeface="Cambria Math" panose="02040503050406030204" pitchFamily="18" charset="0"/>
              </a:rPr>
            </a:br>
            <a:endParaRPr lang="en-US" sz="2000" dirty="0">
              <a:solidFill>
                <a:schemeClr val="bg1"/>
              </a:solidFill>
              <a:latin typeface="Cambria Math" panose="02040503050406030204" pitchFamily="18" charset="0"/>
              <a:ea typeface="Cambria Math" panose="02040503050406030204" pitchFamily="18" charset="0"/>
              <a:cs typeface="Segoe UI" panose="020B0502040204020203" pitchFamily="34" charset="0"/>
            </a:endParaRPr>
          </a:p>
        </p:txBody>
      </p:sp>
    </p:spTree>
    <p:extLst>
      <p:ext uri="{BB962C8B-B14F-4D97-AF65-F5344CB8AC3E}">
        <p14:creationId xmlns:p14="http://schemas.microsoft.com/office/powerpoint/2010/main" val="205107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BCB24-B384-21F1-5658-3780DC10285D}"/>
              </a:ext>
            </a:extLst>
          </p:cNvPr>
          <p:cNvSpPr txBox="1"/>
          <p:nvPr/>
        </p:nvSpPr>
        <p:spPr>
          <a:xfrm>
            <a:off x="2084440" y="940796"/>
            <a:ext cx="8937523" cy="6435416"/>
          </a:xfrm>
          <a:prstGeom prst="rect">
            <a:avLst/>
          </a:prstGeom>
          <a:noFill/>
        </p:spPr>
        <p:txBody>
          <a:bodyPr wrap="square">
            <a:spAutoFit/>
          </a:bodyPr>
          <a:lstStyle/>
          <a:p>
            <a:pPr marL="0" marR="0" lvl="0" indent="0" algn="l" rtl="0">
              <a:lnSpc>
                <a:spcPct val="115000"/>
              </a:lnSpc>
              <a:spcBef>
                <a:spcPts val="0"/>
              </a:spcBef>
              <a:spcAft>
                <a:spcPts val="0"/>
              </a:spcAft>
              <a:buClr>
                <a:srgbClr val="000000"/>
              </a:buClr>
              <a:buSzPts val="2200"/>
              <a:buFont typeface="Arial"/>
              <a:buNone/>
            </a:pPr>
            <a:r>
              <a:rPr lang="en-US" sz="1800" b="1" i="0" u="none" strike="noStrike" cap="none" dirty="0">
                <a:solidFill>
                  <a:srgbClr val="000000"/>
                </a:solidFill>
                <a:latin typeface="Oxygen"/>
                <a:ea typeface="Oxygen"/>
                <a:cs typeface="Oxygen"/>
                <a:sym typeface="Oxygen"/>
              </a:rPr>
              <a:t>Raw Data Collection : </a:t>
            </a:r>
            <a:r>
              <a:rPr lang="en-US" sz="1800" b="0" i="0" u="none" strike="noStrike" cap="none" dirty="0">
                <a:solidFill>
                  <a:srgbClr val="000000"/>
                </a:solidFill>
                <a:latin typeface="Oxygen"/>
                <a:ea typeface="Oxygen"/>
                <a:cs typeface="Oxygen"/>
                <a:sym typeface="Oxygen"/>
              </a:rPr>
              <a:t>The Dataset Provided by</a:t>
            </a:r>
            <a:r>
              <a:rPr lang="hi-IN" sz="1800" dirty="0">
                <a:solidFill>
                  <a:srgbClr val="000000"/>
                </a:solidFill>
                <a:latin typeface="Oxygen"/>
                <a:ea typeface="Oxygen"/>
                <a:cs typeface="Oxygen"/>
                <a:sym typeface="Oxygen"/>
              </a:rPr>
              <a:t> </a:t>
            </a:r>
            <a:r>
              <a:rPr lang="en-US" dirty="0">
                <a:solidFill>
                  <a:srgbClr val="000000"/>
                </a:solidFill>
                <a:latin typeface="Oxygen"/>
                <a:ea typeface="Oxygen"/>
                <a:cs typeface="Oxygen"/>
                <a:sym typeface="Oxygen"/>
              </a:rPr>
              <a:t>Unified mentor </a:t>
            </a:r>
            <a:r>
              <a:rPr lang="en-US" sz="1800" b="0" i="0" u="none" strike="noStrike" cap="none" dirty="0">
                <a:solidFill>
                  <a:srgbClr val="000000"/>
                </a:solidFill>
                <a:latin typeface="Oxygen"/>
                <a:ea typeface="Oxygen"/>
                <a:cs typeface="Oxygen"/>
                <a:sym typeface="Oxygen"/>
              </a:rPr>
              <a:t>Platform.</a:t>
            </a:r>
          </a:p>
          <a:p>
            <a:pPr marL="0" marR="0" lvl="0" indent="0" algn="l" rtl="0">
              <a:lnSpc>
                <a:spcPct val="115000"/>
              </a:lnSpc>
              <a:spcBef>
                <a:spcPts val="0"/>
              </a:spcBef>
              <a:spcAft>
                <a:spcPts val="0"/>
              </a:spcAft>
              <a:buClr>
                <a:srgbClr val="000000"/>
              </a:buClr>
              <a:buSzPts val="2200"/>
              <a:buFont typeface="Arial"/>
              <a:buNone/>
            </a:pPr>
            <a:endParaRPr lang="en-US" sz="1800" b="0" i="0" u="none" strike="noStrike" cap="none" dirty="0">
              <a:solidFill>
                <a:srgbClr val="000000"/>
              </a:solidFill>
              <a:latin typeface="Oxygen"/>
              <a:ea typeface="Oxygen"/>
              <a:cs typeface="Oxygen"/>
              <a:sym typeface="Oxygen"/>
            </a:endParaRPr>
          </a:p>
          <a:p>
            <a:pPr>
              <a:lnSpc>
                <a:spcPct val="115000"/>
              </a:lnSpc>
              <a:buClr>
                <a:srgbClr val="000000"/>
              </a:buClr>
              <a:buSzPts val="2200"/>
            </a:pPr>
            <a:r>
              <a:rPr lang="en-US" sz="1800" b="1" i="0" u="none" strike="noStrike" cap="none" dirty="0">
                <a:solidFill>
                  <a:srgbClr val="000000"/>
                </a:solidFill>
                <a:latin typeface="Oxygen"/>
                <a:ea typeface="Oxygen"/>
                <a:cs typeface="Oxygen"/>
                <a:sym typeface="Oxygen"/>
              </a:rPr>
              <a:t>Data Pre-Processing :</a:t>
            </a:r>
            <a:r>
              <a:rPr lang="en-US" sz="1800" b="0" i="0" u="none" strike="noStrike" cap="none" dirty="0">
                <a:solidFill>
                  <a:srgbClr val="000000"/>
                </a:solidFill>
                <a:latin typeface="Oxygen"/>
                <a:ea typeface="Oxygen"/>
                <a:cs typeface="Oxygen"/>
                <a:sym typeface="Oxygen"/>
              </a:rPr>
              <a:t> Before building any model, it is crucial to perform data pre-processing to feed the correct data to the model to learn and predict. Model performance depends on the quality of data fed to the model to train.</a:t>
            </a:r>
          </a:p>
          <a:p>
            <a:pPr>
              <a:lnSpc>
                <a:spcPct val="115000"/>
              </a:lnSpc>
              <a:buClr>
                <a:srgbClr val="000000"/>
              </a:buClr>
              <a:buSzPts val="2200"/>
            </a:pPr>
            <a:endParaRPr lang="en-US" sz="1800" b="0" i="0" u="none" strike="noStrike" cap="none" dirty="0">
              <a:solidFill>
                <a:srgbClr val="000000"/>
              </a:solidFill>
              <a:latin typeface="Oxygen"/>
              <a:ea typeface="Oxygen"/>
              <a:cs typeface="Oxygen"/>
              <a:sym typeface="Oxygen"/>
            </a:endParaRPr>
          </a:p>
          <a:p>
            <a:pPr>
              <a:lnSpc>
                <a:spcPct val="115000"/>
              </a:lnSpc>
              <a:buClr>
                <a:srgbClr val="000000"/>
              </a:buClr>
              <a:buSzPts val="2200"/>
            </a:pPr>
            <a:r>
              <a:rPr lang="en-US" sz="1800" b="1" i="0" u="none" strike="noStrike" cap="none" dirty="0">
                <a:solidFill>
                  <a:srgbClr val="000000"/>
                </a:solidFill>
                <a:latin typeface="Oxygen"/>
                <a:ea typeface="Oxygen"/>
                <a:cs typeface="Oxygen"/>
                <a:sym typeface="Oxygen"/>
              </a:rPr>
              <a:t>Data Cleaning : </a:t>
            </a:r>
            <a:r>
              <a:rPr lang="en-US" sz="1800" b="0" i="0" u="none" strike="noStrike" cap="none" dirty="0">
                <a:solidFill>
                  <a:srgbClr val="000000"/>
                </a:solidFill>
                <a:latin typeface="Oxygen"/>
                <a:ea typeface="Oxygen"/>
                <a:cs typeface="Oxygen"/>
                <a:sym typeface="Oxygen"/>
              </a:rPr>
              <a:t>is the process of fixing or removing incorrect, corrupted, incorrectly formatted, duplicate, or incomplete data within a dataset.</a:t>
            </a:r>
          </a:p>
          <a:p>
            <a:pPr>
              <a:lnSpc>
                <a:spcPct val="115000"/>
              </a:lnSpc>
              <a:buClr>
                <a:srgbClr val="000000"/>
              </a:buClr>
              <a:buSzPts val="2200"/>
            </a:pPr>
            <a:endParaRPr lang="en-US" sz="1800" b="0" i="0" u="none" strike="noStrike" cap="none" dirty="0">
              <a:solidFill>
                <a:srgbClr val="000000"/>
              </a:solidFill>
              <a:latin typeface="Oxygen"/>
              <a:ea typeface="Oxygen"/>
              <a:cs typeface="Oxygen"/>
              <a:sym typeface="Oxygen"/>
            </a:endParaRPr>
          </a:p>
          <a:p>
            <a:pPr>
              <a:lnSpc>
                <a:spcPct val="115000"/>
              </a:lnSpc>
              <a:buClr>
                <a:srgbClr val="000000"/>
              </a:buClr>
              <a:buSzPts val="2200"/>
            </a:pPr>
            <a:r>
              <a:rPr lang="en-US" sz="1800" b="1" i="0" u="none" strike="noStrike" cap="none" dirty="0">
                <a:solidFill>
                  <a:srgbClr val="000000"/>
                </a:solidFill>
                <a:latin typeface="Oxygen"/>
                <a:ea typeface="Oxygen"/>
                <a:cs typeface="Oxygen"/>
                <a:sym typeface="Oxygen"/>
              </a:rPr>
              <a:t>Exploratory Data Analysis (EDA) :  </a:t>
            </a:r>
            <a:r>
              <a:rPr lang="en-US" sz="1800" b="0" i="0" u="none" strike="noStrike" cap="none" dirty="0">
                <a:solidFill>
                  <a:srgbClr val="000000"/>
                </a:solidFill>
                <a:latin typeface="Oxygen"/>
                <a:ea typeface="Oxygen"/>
                <a:cs typeface="Oxygen"/>
                <a:sym typeface="Oxygen"/>
              </a:rPr>
              <a:t>refers </a:t>
            </a:r>
            <a:r>
              <a:rPr lang="en-US" sz="1800" b="0" i="0" u="none" strike="noStrike" cap="none" dirty="0">
                <a:solidFill>
                  <a:schemeClr val="dk1"/>
                </a:solidFill>
                <a:highlight>
                  <a:schemeClr val="lt1"/>
                </a:highlight>
                <a:latin typeface="Arial"/>
                <a:ea typeface="Arial"/>
                <a:cs typeface="Arial"/>
                <a:sym typeface="Arial"/>
              </a:rPr>
              <a:t>to analyze and investigate data sets and summarize their main characteristics, often employing data visualization methods.</a:t>
            </a:r>
          </a:p>
          <a:p>
            <a:pPr>
              <a:lnSpc>
                <a:spcPct val="115000"/>
              </a:lnSpc>
              <a:buClr>
                <a:srgbClr val="000000"/>
              </a:buClr>
              <a:buSzPts val="2200"/>
            </a:pPr>
            <a:endParaRPr lang="en-US" sz="1800" b="0" i="0" u="none" strike="noStrike" cap="none" dirty="0">
              <a:solidFill>
                <a:schemeClr val="dk1"/>
              </a:solidFill>
              <a:highlight>
                <a:schemeClr val="lt1"/>
              </a:highlight>
              <a:latin typeface="Arial"/>
              <a:ea typeface="Arial"/>
              <a:cs typeface="Arial"/>
              <a:sym typeface="Arial"/>
            </a:endParaRPr>
          </a:p>
          <a:p>
            <a:pPr>
              <a:lnSpc>
                <a:spcPct val="115000"/>
              </a:lnSpc>
              <a:buClr>
                <a:srgbClr val="000000"/>
              </a:buClr>
              <a:buSzPts val="2200"/>
            </a:pPr>
            <a:r>
              <a:rPr lang="en-US" sz="1800" b="1" i="0" u="none" strike="noStrike" cap="none" dirty="0">
                <a:solidFill>
                  <a:srgbClr val="000000"/>
                </a:solidFill>
                <a:latin typeface="Oxygen"/>
                <a:ea typeface="Oxygen"/>
                <a:cs typeface="Oxygen"/>
                <a:sym typeface="Oxygen"/>
              </a:rPr>
              <a:t>Reporting : </a:t>
            </a:r>
            <a:r>
              <a:rPr lang="en-US" sz="1800" b="0" i="0" u="none" strike="noStrike" cap="none" dirty="0">
                <a:solidFill>
                  <a:schemeClr val="dk1"/>
                </a:solidFill>
                <a:highlight>
                  <a:schemeClr val="lt1"/>
                </a:highlight>
                <a:latin typeface="Arial"/>
                <a:ea typeface="Arial"/>
                <a:cs typeface="Arial"/>
                <a:sym typeface="Arial"/>
              </a:rPr>
              <a:t>is the process of collecting and formatting raw data and translating it into a digestible format to assess the ongoing performance of your organization.</a:t>
            </a:r>
            <a:endParaRPr lang="da-DK" sz="1800" dirty="0">
              <a:latin typeface="Segoe UI" panose="020B0502040204020203" pitchFamily="34" charset="0"/>
              <a:cs typeface="Segoe UI" panose="020B0502040204020203" pitchFamily="34" charset="0"/>
            </a:endParaRPr>
          </a:p>
          <a:p>
            <a:pPr>
              <a:lnSpc>
                <a:spcPct val="115000"/>
              </a:lnSpc>
              <a:buClr>
                <a:srgbClr val="000000"/>
              </a:buClr>
              <a:buSzPts val="2200"/>
            </a:pPr>
            <a:endParaRPr lang="en-US" sz="1800" b="0" i="0" u="none" strike="noStrike" cap="none" dirty="0">
              <a:solidFill>
                <a:srgbClr val="000000"/>
              </a:solidFill>
              <a:latin typeface="Oxygen"/>
              <a:ea typeface="Oxygen"/>
              <a:cs typeface="Oxygen"/>
              <a:sym typeface="Oxygen"/>
            </a:endParaRPr>
          </a:p>
          <a:p>
            <a:pPr>
              <a:lnSpc>
                <a:spcPct val="115000"/>
              </a:lnSpc>
              <a:buClr>
                <a:srgbClr val="000000"/>
              </a:buClr>
              <a:buSzPts val="2200"/>
            </a:pPr>
            <a:r>
              <a:rPr lang="en-US" sz="1800" b="0" i="0" u="none" strike="noStrike" cap="none" dirty="0">
                <a:solidFill>
                  <a:schemeClr val="dk1"/>
                </a:solidFill>
                <a:highlight>
                  <a:schemeClr val="lt1"/>
                </a:highlight>
                <a:latin typeface="Arial"/>
                <a:ea typeface="Arial"/>
                <a:cs typeface="Arial"/>
                <a:sym typeface="Arial"/>
              </a:rPr>
              <a:t>.</a:t>
            </a:r>
            <a:endParaRPr lang="da-DK" sz="1800" dirty="0">
              <a:latin typeface="Segoe UI" panose="020B0502040204020203" pitchFamily="34" charset="0"/>
              <a:cs typeface="Segoe UI" panose="020B0502040204020203" pitchFamily="34" charset="0"/>
            </a:endParaRPr>
          </a:p>
          <a:p>
            <a:pPr>
              <a:lnSpc>
                <a:spcPct val="115000"/>
              </a:lnSpc>
              <a:buClr>
                <a:srgbClr val="000000"/>
              </a:buClr>
              <a:buSzPts val="2200"/>
            </a:pPr>
            <a:endParaRPr lang="da-DK" sz="1800" dirty="0">
              <a:latin typeface="Segoe UI" panose="020B0502040204020203" pitchFamily="34" charset="0"/>
              <a:cs typeface="Segoe UI" panose="020B0502040204020203" pitchFamily="34" charset="0"/>
            </a:endParaRPr>
          </a:p>
          <a:p>
            <a:pPr>
              <a:lnSpc>
                <a:spcPct val="115000"/>
              </a:lnSpc>
              <a:buClr>
                <a:srgbClr val="000000"/>
              </a:buClr>
              <a:buSzPts val="2200"/>
            </a:pPr>
            <a:endParaRPr lang="da-DK" sz="1800" dirty="0">
              <a:latin typeface="Segoe UI" panose="020B0502040204020203" pitchFamily="34" charset="0"/>
              <a:cs typeface="Segoe UI" panose="020B0502040204020203" pitchFamily="34" charset="0"/>
            </a:endParaRPr>
          </a:p>
          <a:p>
            <a:pPr marL="0" marR="0" lvl="0" indent="0" algn="l" rtl="0">
              <a:lnSpc>
                <a:spcPct val="115000"/>
              </a:lnSpc>
              <a:spcBef>
                <a:spcPts val="0"/>
              </a:spcBef>
              <a:spcAft>
                <a:spcPts val="0"/>
              </a:spcAft>
              <a:buClr>
                <a:srgbClr val="000000"/>
              </a:buClr>
              <a:buSzPts val="2200"/>
              <a:buFont typeface="Arial"/>
              <a:buNone/>
            </a:pPr>
            <a:endParaRPr lang="en-US" sz="1800" b="0" i="0" u="none" strike="noStrike" cap="none" dirty="0">
              <a:solidFill>
                <a:srgbClr val="000000"/>
              </a:solidFill>
              <a:latin typeface="Oxygen"/>
              <a:ea typeface="Oxygen"/>
              <a:cs typeface="Oxygen"/>
              <a:sym typeface="Oxygen"/>
            </a:endParaRPr>
          </a:p>
          <a:p>
            <a:pPr marL="0" marR="0" lvl="0" indent="0" algn="l" rtl="0">
              <a:lnSpc>
                <a:spcPct val="115000"/>
              </a:lnSpc>
              <a:spcBef>
                <a:spcPts val="0"/>
              </a:spcBef>
              <a:spcAft>
                <a:spcPts val="0"/>
              </a:spcAft>
              <a:buClr>
                <a:srgbClr val="000000"/>
              </a:buClr>
              <a:buSzPts val="2200"/>
              <a:buFont typeface="Arial"/>
              <a:buNone/>
            </a:pPr>
            <a:r>
              <a:rPr lang="en-US" sz="1800" b="0" i="0" u="none" strike="noStrike" cap="none" dirty="0">
                <a:solidFill>
                  <a:srgbClr val="000000"/>
                </a:solidFill>
                <a:latin typeface="Oxygen"/>
                <a:ea typeface="Oxygen"/>
                <a:cs typeface="Oxygen"/>
                <a:sym typeface="Oxygen"/>
              </a:rPr>
              <a:t> </a:t>
            </a:r>
          </a:p>
        </p:txBody>
      </p:sp>
      <p:sp>
        <p:nvSpPr>
          <p:cNvPr id="7" name="TextBox 6">
            <a:extLst>
              <a:ext uri="{FF2B5EF4-FFF2-40B4-BE49-F238E27FC236}">
                <a16:creationId xmlns:a16="http://schemas.microsoft.com/office/drawing/2014/main" id="{C7872FAF-5678-F59C-BCC1-A439E6AFDBDE}"/>
              </a:ext>
            </a:extLst>
          </p:cNvPr>
          <p:cNvSpPr txBox="1"/>
          <p:nvPr/>
        </p:nvSpPr>
        <p:spPr>
          <a:xfrm>
            <a:off x="2084440" y="181897"/>
            <a:ext cx="8219766" cy="584775"/>
          </a:xfrm>
          <a:prstGeom prst="rect">
            <a:avLst/>
          </a:prstGeom>
          <a:noFill/>
        </p:spPr>
        <p:txBody>
          <a:bodyPr wrap="square" rtlCol="0">
            <a:spAutoFit/>
          </a:bodyPr>
          <a:lstStyle/>
          <a:p>
            <a:pPr algn="ctr"/>
            <a:r>
              <a:rPr lang="en-IN" sz="3200" dirty="0">
                <a:latin typeface="Cambria Math" panose="02040503050406030204" pitchFamily="18" charset="0"/>
                <a:ea typeface="Cambria Math" panose="02040503050406030204" pitchFamily="18" charset="0"/>
              </a:rPr>
              <a:t>Architecture description</a:t>
            </a:r>
          </a:p>
        </p:txBody>
      </p:sp>
    </p:spTree>
    <p:extLst>
      <p:ext uri="{BB962C8B-B14F-4D97-AF65-F5344CB8AC3E}">
        <p14:creationId xmlns:p14="http://schemas.microsoft.com/office/powerpoint/2010/main" val="409158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0B6D51-5647-2B6B-EDCA-BFE7FE6871FE}"/>
              </a:ext>
            </a:extLst>
          </p:cNvPr>
          <p:cNvSpPr txBox="1"/>
          <p:nvPr/>
        </p:nvSpPr>
        <p:spPr>
          <a:xfrm>
            <a:off x="1779639" y="147484"/>
            <a:ext cx="8337755" cy="523220"/>
          </a:xfrm>
          <a:prstGeom prst="rect">
            <a:avLst/>
          </a:prstGeom>
          <a:noFill/>
        </p:spPr>
        <p:txBody>
          <a:bodyPr wrap="square">
            <a:spAutoFit/>
          </a:bodyPr>
          <a:lstStyle/>
          <a:p>
            <a:pPr algn="ctr"/>
            <a:r>
              <a:rPr lang="en-ID" sz="2800" b="1" dirty="0">
                <a:latin typeface="Cambria Math" panose="02040503050406030204" pitchFamily="18" charset="0"/>
                <a:ea typeface="Cambria Math" panose="02040503050406030204" pitchFamily="18" charset="0"/>
              </a:rPr>
              <a:t>Analysis</a:t>
            </a:r>
            <a:r>
              <a:rPr lang="en-ID" sz="2800" dirty="0">
                <a:latin typeface="Cambria Math" panose="02040503050406030204" pitchFamily="18" charset="0"/>
                <a:ea typeface="Cambria Math" panose="02040503050406030204" pitchFamily="18" charset="0"/>
              </a:rPr>
              <a:t> using Python</a:t>
            </a:r>
          </a:p>
        </p:txBody>
      </p:sp>
      <p:pic>
        <p:nvPicPr>
          <p:cNvPr id="1026" name="Picture 2">
            <a:extLst>
              <a:ext uri="{FF2B5EF4-FFF2-40B4-BE49-F238E27FC236}">
                <a16:creationId xmlns:a16="http://schemas.microsoft.com/office/drawing/2014/main" id="{432F0CD8-E43D-0F5C-8BDD-C35FC680B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076" y="2306893"/>
            <a:ext cx="4821175" cy="36072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99214B-F322-DFFE-5A29-1756A7DF2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766" y="2396960"/>
            <a:ext cx="3762375" cy="3267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51BF1B-9F8C-6DF3-BD53-B1B91EE0E79A}"/>
              </a:ext>
            </a:extLst>
          </p:cNvPr>
          <p:cNvSpPr txBox="1"/>
          <p:nvPr/>
        </p:nvSpPr>
        <p:spPr>
          <a:xfrm>
            <a:off x="2241755" y="943897"/>
            <a:ext cx="9202993" cy="923330"/>
          </a:xfrm>
          <a:prstGeom prst="rect">
            <a:avLst/>
          </a:prstGeom>
          <a:noFill/>
        </p:spPr>
        <p:txBody>
          <a:bodyPr wrap="square">
            <a:spAutoFit/>
          </a:bodyPr>
          <a:lstStyle/>
          <a:p>
            <a:r>
              <a:rPr lang="en-US" b="0" i="0">
                <a:solidFill>
                  <a:srgbClr val="000000"/>
                </a:solidFill>
                <a:effectLst/>
                <a:latin typeface="Helvetica Neue"/>
              </a:rPr>
              <a:t>As we can see in the above heatmap Unit Price and Unit Cost are Highly corelated. And Unit Price moderately related to Total Revenue and Total Cost but less related to Total Profit. lastly their is No relation between Order ID and rest other features.</a:t>
            </a:r>
            <a:endParaRPr lang="en-IN" dirty="0"/>
          </a:p>
        </p:txBody>
      </p:sp>
    </p:spTree>
    <p:extLst>
      <p:ext uri="{BB962C8B-B14F-4D97-AF65-F5344CB8AC3E}">
        <p14:creationId xmlns:p14="http://schemas.microsoft.com/office/powerpoint/2010/main" val="158700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5688EE9-643F-1FFD-00DB-6891D0F53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290" y="1807096"/>
            <a:ext cx="6204155" cy="44221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D6EEBA-7C31-955A-7A94-73388C801D34}"/>
              </a:ext>
            </a:extLst>
          </p:cNvPr>
          <p:cNvSpPr txBox="1"/>
          <p:nvPr/>
        </p:nvSpPr>
        <p:spPr>
          <a:xfrm>
            <a:off x="1848465" y="265472"/>
            <a:ext cx="9901083" cy="461665"/>
          </a:xfrm>
          <a:prstGeom prst="rect">
            <a:avLst/>
          </a:prstGeom>
          <a:noFill/>
        </p:spPr>
        <p:txBody>
          <a:bodyPr wrap="square" rtlCol="0">
            <a:spAutoFit/>
          </a:bodyPr>
          <a:lstStyle/>
          <a:p>
            <a:pPr algn="ctr"/>
            <a:r>
              <a:rPr lang="en-IN" sz="2400" dirty="0">
                <a:latin typeface="Cambria Math" panose="02040503050406030204" pitchFamily="18" charset="0"/>
                <a:ea typeface="Cambria Math" panose="02040503050406030204" pitchFamily="18" charset="0"/>
              </a:rPr>
              <a:t>TOTAL REVENUE OVER TIME</a:t>
            </a:r>
          </a:p>
        </p:txBody>
      </p:sp>
      <p:sp>
        <p:nvSpPr>
          <p:cNvPr id="4" name="Rectangle 3">
            <a:extLst>
              <a:ext uri="{FF2B5EF4-FFF2-40B4-BE49-F238E27FC236}">
                <a16:creationId xmlns:a16="http://schemas.microsoft.com/office/drawing/2014/main" id="{E497EEB3-1869-A2FE-97FC-824C577BEB08}"/>
              </a:ext>
            </a:extLst>
          </p:cNvPr>
          <p:cNvSpPr>
            <a:spLocks noChangeArrowheads="1"/>
          </p:cNvSpPr>
          <p:nvPr/>
        </p:nvSpPr>
        <p:spPr bwMode="auto">
          <a:xfrm>
            <a:off x="1769806" y="1113228"/>
            <a:ext cx="672177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rPr>
              <a:t>Total Revenue over time from 2010 to 2017 is 137348768.31</a:t>
            </a: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18904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9BFA7-68D5-6DFA-82C4-36AB1956A6A9}"/>
              </a:ext>
            </a:extLst>
          </p:cNvPr>
          <p:cNvSpPr txBox="1"/>
          <p:nvPr/>
        </p:nvSpPr>
        <p:spPr>
          <a:xfrm>
            <a:off x="1887794" y="78658"/>
            <a:ext cx="5702710" cy="584775"/>
          </a:xfrm>
          <a:prstGeom prst="rect">
            <a:avLst/>
          </a:prstGeom>
          <a:noFill/>
        </p:spPr>
        <p:txBody>
          <a:bodyPr wrap="square">
            <a:spAutoFit/>
          </a:bodyPr>
          <a:lstStyle/>
          <a:p>
            <a:pPr algn="ctr"/>
            <a:r>
              <a:rPr lang="en-IN" sz="3200" b="1" dirty="0">
                <a:latin typeface="Cambria Math" panose="02040503050406030204" pitchFamily="18" charset="0"/>
                <a:ea typeface="Cambria Math" panose="02040503050406030204" pitchFamily="18" charset="0"/>
              </a:rPr>
              <a:t>Month-wise Sales</a:t>
            </a:r>
          </a:p>
        </p:txBody>
      </p:sp>
      <p:pic>
        <p:nvPicPr>
          <p:cNvPr id="3074" name="Picture 2">
            <a:extLst>
              <a:ext uri="{FF2B5EF4-FFF2-40B4-BE49-F238E27FC236}">
                <a16:creationId xmlns:a16="http://schemas.microsoft.com/office/drawing/2014/main" id="{56F0B303-6ACA-8515-A948-DAAB71B70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45" y="838303"/>
            <a:ext cx="4856828" cy="42154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41222D-5F52-CF05-5615-351DFC80B7CF}"/>
              </a:ext>
            </a:extLst>
          </p:cNvPr>
          <p:cNvSpPr txBox="1"/>
          <p:nvPr/>
        </p:nvSpPr>
        <p:spPr>
          <a:xfrm>
            <a:off x="7079533" y="78658"/>
            <a:ext cx="4886018" cy="523220"/>
          </a:xfrm>
          <a:prstGeom prst="rect">
            <a:avLst/>
          </a:prstGeom>
          <a:noFill/>
        </p:spPr>
        <p:txBody>
          <a:bodyPr wrap="square">
            <a:spAutoFit/>
          </a:bodyPr>
          <a:lstStyle/>
          <a:p>
            <a:pPr algn="ctr"/>
            <a:r>
              <a:rPr lang="en-IN" sz="2800" b="1" dirty="0">
                <a:latin typeface="Cambria Math" panose="02040503050406030204" pitchFamily="18" charset="0"/>
                <a:ea typeface="Cambria Math" panose="02040503050406030204" pitchFamily="18" charset="0"/>
              </a:rPr>
              <a:t>Year-wise Sales</a:t>
            </a:r>
          </a:p>
        </p:txBody>
      </p:sp>
      <p:pic>
        <p:nvPicPr>
          <p:cNvPr id="3076" name="Picture 4">
            <a:extLst>
              <a:ext uri="{FF2B5EF4-FFF2-40B4-BE49-F238E27FC236}">
                <a16:creationId xmlns:a16="http://schemas.microsoft.com/office/drawing/2014/main" id="{EDF22DD3-AF95-ADAB-F69C-5B4E82C57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532" y="926793"/>
            <a:ext cx="4512699" cy="421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6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0D70FB4-840B-8825-C790-BCCC20199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870" y="781050"/>
            <a:ext cx="4360452"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7F494FD-9335-4444-D863-69AC9D2D3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544" y="1288026"/>
            <a:ext cx="3676650" cy="46339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7FC9EF7-1976-66CC-60D8-D81B8E34C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996" y="3855168"/>
            <a:ext cx="3886200" cy="27717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816DF7-8E5B-CF97-F5D3-D87E6C125122}"/>
              </a:ext>
            </a:extLst>
          </p:cNvPr>
          <p:cNvSpPr txBox="1"/>
          <p:nvPr/>
        </p:nvSpPr>
        <p:spPr>
          <a:xfrm>
            <a:off x="2209801" y="54077"/>
            <a:ext cx="4509395" cy="400110"/>
          </a:xfrm>
          <a:prstGeom prst="rect">
            <a:avLst/>
          </a:prstGeom>
          <a:noFill/>
        </p:spPr>
        <p:txBody>
          <a:bodyPr wrap="square" rtlCol="0">
            <a:spAutoFit/>
          </a:bodyPr>
          <a:lstStyle/>
          <a:p>
            <a:pPr algn="ctr"/>
            <a:r>
              <a:rPr lang="en-IN" sz="2000" dirty="0">
                <a:latin typeface="Cambria Math" panose="02040503050406030204" pitchFamily="18" charset="0"/>
                <a:ea typeface="Cambria Math" panose="02040503050406030204" pitchFamily="18" charset="0"/>
              </a:rPr>
              <a:t>Unit price vs Total Revenue</a:t>
            </a:r>
          </a:p>
        </p:txBody>
      </p:sp>
      <p:sp>
        <p:nvSpPr>
          <p:cNvPr id="5" name="TextBox 4">
            <a:extLst>
              <a:ext uri="{FF2B5EF4-FFF2-40B4-BE49-F238E27FC236}">
                <a16:creationId xmlns:a16="http://schemas.microsoft.com/office/drawing/2014/main" id="{4DC81E3B-A83E-FDD0-582F-84EA3ACC993D}"/>
              </a:ext>
            </a:extLst>
          </p:cNvPr>
          <p:cNvSpPr txBox="1"/>
          <p:nvPr/>
        </p:nvSpPr>
        <p:spPr>
          <a:xfrm>
            <a:off x="8200103" y="231058"/>
            <a:ext cx="3583091" cy="400110"/>
          </a:xfrm>
          <a:prstGeom prst="rect">
            <a:avLst/>
          </a:prstGeom>
          <a:noFill/>
        </p:spPr>
        <p:txBody>
          <a:bodyPr wrap="square" rtlCol="0">
            <a:spAutoFit/>
          </a:bodyPr>
          <a:lstStyle/>
          <a:p>
            <a:pPr algn="ctr"/>
            <a:r>
              <a:rPr lang="en-IN" sz="2000" dirty="0">
                <a:latin typeface="Cambria Math" panose="02040503050406030204" pitchFamily="18" charset="0"/>
                <a:ea typeface="Cambria Math" panose="02040503050406030204" pitchFamily="18" charset="0"/>
              </a:rPr>
              <a:t>Revenue by region</a:t>
            </a:r>
          </a:p>
        </p:txBody>
      </p:sp>
    </p:spTree>
    <p:extLst>
      <p:ext uri="{BB962C8B-B14F-4D97-AF65-F5344CB8AC3E}">
        <p14:creationId xmlns:p14="http://schemas.microsoft.com/office/powerpoint/2010/main" val="156385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253924-30AD-6AA4-99E2-CE6CB308BF59}"/>
              </a:ext>
            </a:extLst>
          </p:cNvPr>
          <p:cNvSpPr txBox="1"/>
          <p:nvPr/>
        </p:nvSpPr>
        <p:spPr>
          <a:xfrm>
            <a:off x="1818968" y="98323"/>
            <a:ext cx="7325032" cy="400110"/>
          </a:xfrm>
          <a:prstGeom prst="rect">
            <a:avLst/>
          </a:prstGeom>
          <a:noFill/>
        </p:spPr>
        <p:txBody>
          <a:bodyPr wrap="square">
            <a:spAutoFit/>
          </a:bodyPr>
          <a:lstStyle/>
          <a:p>
            <a:pPr algn="ctr"/>
            <a:r>
              <a:rPr lang="en-IN" sz="2000" b="1" dirty="0">
                <a:latin typeface="Cambria Math" panose="02040503050406030204" pitchFamily="18" charset="0"/>
                <a:ea typeface="Cambria Math" panose="02040503050406030204" pitchFamily="18" charset="0"/>
              </a:rPr>
              <a:t>Yearly-Month wise</a:t>
            </a:r>
          </a:p>
        </p:txBody>
      </p:sp>
      <p:pic>
        <p:nvPicPr>
          <p:cNvPr id="5122" name="Picture 2">
            <a:extLst>
              <a:ext uri="{FF2B5EF4-FFF2-40B4-BE49-F238E27FC236}">
                <a16:creationId xmlns:a16="http://schemas.microsoft.com/office/drawing/2014/main" id="{64FB69DD-C770-4F68-E27F-E3E20DEB8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393" y="550606"/>
            <a:ext cx="9662651" cy="620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98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40</TotalTime>
  <Words>306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ArialMT</vt:lpstr>
      <vt:lpstr>Cambria</vt:lpstr>
      <vt:lpstr>Cambria Math</vt:lpstr>
      <vt:lpstr>Corbel</vt:lpstr>
      <vt:lpstr>Helvetica Neue</vt:lpstr>
      <vt:lpstr>Oxygen</vt:lpstr>
      <vt:lpstr>Segoe UI</vt:lpstr>
      <vt:lpstr>Parallax</vt:lpstr>
      <vt:lpstr>Analyzing Amazon Sales data                                                                           K.R.POORNIMA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POORNIMA KR</dc:creator>
  <cp:lastModifiedBy>POORNIMA KR</cp:lastModifiedBy>
  <cp:revision>1</cp:revision>
  <dcterms:created xsi:type="dcterms:W3CDTF">2024-10-13T15:14:35Z</dcterms:created>
  <dcterms:modified xsi:type="dcterms:W3CDTF">2024-10-13T15:55:12Z</dcterms:modified>
</cp:coreProperties>
</file>