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08" d="100"/>
          <a:sy n="108" d="100"/>
        </p:scale>
        <p:origin x="-636" y="-12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[TANU SASHU DEEPZ PROJECT GOV.xlsx]Sheet3!PivotTable3</c:name>
    <c:fmtId val="2"/>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936240"/>
          </a:xfrm>
          <a:prstGeom prst="rect"/>
          <a:noFill/>
        </p:spPr>
        <p:txBody>
          <a:bodyPr rtlCol="0" wrap="square">
            <a:spAutoFit/>
          </a:bodyPr>
          <a:p>
            <a:r>
              <a:rPr dirty="0" sz="2400" lang="en-US" smtClean="0"/>
              <a:t>STUDENT </a:t>
            </a:r>
            <a:r>
              <a:rPr dirty="0" sz="2400" lang="en-US"/>
              <a:t>NAME</a:t>
            </a:r>
            <a:r>
              <a:rPr dirty="0" sz="2400" lang="en-US" smtClean="0"/>
              <a:t>: </a:t>
            </a:r>
            <a:r>
              <a:rPr dirty="0" sz="2400" lang="en-US" err="1" smtClean="0"/>
              <a:t>P</a:t>
            </a:r>
            <a:r>
              <a:rPr dirty="0" sz="2400" lang="en-US" err="1" smtClean="0"/>
              <a:t>o</a:t>
            </a:r>
            <a:r>
              <a:rPr dirty="0" sz="2400" lang="en-US" err="1" smtClean="0"/>
              <a:t>o</a:t>
            </a:r>
            <a:r>
              <a:rPr dirty="0" sz="2400" lang="en-US" err="1" smtClean="0"/>
              <a:t>r</a:t>
            </a:r>
            <a:r>
              <a:rPr dirty="0" sz="2400" lang="en-US" err="1" smtClean="0"/>
              <a:t>n</a:t>
            </a:r>
            <a:r>
              <a:rPr dirty="0" sz="2400" lang="en-US" err="1" smtClean="0"/>
              <a:t>ima </a:t>
            </a:r>
            <a:r>
              <a:rPr dirty="0" sz="2400" lang="en-US" err="1" smtClean="0"/>
              <a:t>K</a:t>
            </a:r>
            <a:endParaRPr dirty="0" sz="2400" lang="en-US"/>
          </a:p>
          <a:p>
            <a:r>
              <a:rPr dirty="0" sz="2400" lang="en-US"/>
              <a:t>REGISTER </a:t>
            </a:r>
            <a:r>
              <a:rPr dirty="0" sz="2400" lang="en-US" smtClean="0"/>
              <a:t>NO:3</a:t>
            </a:r>
            <a:r>
              <a:rPr dirty="0" sz="2400" lang="en-US" smtClean="0"/>
              <a:t>1</a:t>
            </a:r>
            <a:r>
              <a:rPr dirty="0" sz="2400" lang="en-US" smtClean="0"/>
              <a:t>2</a:t>
            </a:r>
            <a:r>
              <a:rPr dirty="0" sz="2400" lang="en-US" smtClean="0"/>
              <a:t>2</a:t>
            </a:r>
            <a:r>
              <a:rPr dirty="0" sz="2400" lang="en-US" smtClean="0"/>
              <a:t>1</a:t>
            </a:r>
            <a:r>
              <a:rPr dirty="0" sz="2400" lang="en-US" smtClean="0"/>
              <a:t>6</a:t>
            </a:r>
            <a:r>
              <a:rPr dirty="0" sz="2400" lang="en-US" smtClean="0"/>
              <a:t>0</a:t>
            </a:r>
            <a:r>
              <a:rPr dirty="0" sz="2400" lang="en-US" smtClean="0"/>
              <a:t>0</a:t>
            </a:r>
            <a:r>
              <a:rPr dirty="0" sz="2400" lang="en-US" smtClean="0"/>
              <a:t>7</a:t>
            </a:r>
            <a:endParaRPr dirty="0" sz="2400" lang="en-US"/>
          </a:p>
          <a:p>
            <a:r>
              <a:rPr dirty="0" sz="2400" lang="en-US" smtClean="0"/>
              <a:t>DEPARTMENT:B.Com</a:t>
            </a:r>
            <a:r>
              <a:rPr dirty="0" sz="2400" lang="en-US" smtClean="0"/>
              <a:t> </a:t>
            </a:r>
            <a:r>
              <a:rPr dirty="0" sz="2400" lang="en-US" smtClean="0"/>
              <a:t>G</a:t>
            </a:r>
            <a:r>
              <a:rPr dirty="0" sz="2400" lang="en-US" smtClean="0"/>
              <a:t>e</a:t>
            </a:r>
            <a:r>
              <a:rPr dirty="0" sz="2400" lang="en-US" smtClean="0"/>
              <a:t>neral </a:t>
            </a:r>
            <a:endParaRPr dirty="0" sz="2400" lang="en-US"/>
          </a:p>
          <a:p>
            <a:r>
              <a:rPr dirty="0" sz="2400" lang="en-US" smtClean="0"/>
              <a:t>COLLEGE: Shri Shankarlal Sundarbai Shasun Jain College for Women</a:t>
            </a:r>
          </a:p>
          <a:p>
            <a:r>
              <a:rPr dirty="0" sz="2400" lang="en-US" smtClean="0"/>
              <a:t/>
            </a:r>
            <a:br>
              <a:rPr dirty="0" sz="2400" lang="en-US" smtClean="0"/>
            </a:b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1023902" y="1571612"/>
            <a:ext cx="7500990" cy="4401205"/>
          </a:xfrm>
          <a:prstGeom prst="rect"/>
          <a:noFill/>
        </p:spPr>
        <p:txBody>
          <a:bodyPr rtlCol="0" wrap="square">
            <a:spAutoFit/>
          </a:bodyPr>
          <a:p>
            <a:r>
              <a:rPr b="1" dirty="0" sz="1400" lang="en-US" smtClean="0">
                <a:latin typeface="Times New Roman" pitchFamily="18" charset="0"/>
                <a:cs typeface="Times New Roman" pitchFamily="18" charset="0"/>
              </a:rPr>
              <a:t>1)DATA COLLECTION:</a:t>
            </a:r>
          </a:p>
          <a:p>
            <a:r>
              <a:rPr dirty="0" sz="1400" lang="en-US" smtClean="0">
                <a:latin typeface="Times New Roman" pitchFamily="18" charset="0"/>
                <a:cs typeface="Times New Roman" pitchFamily="18" charset="0"/>
              </a:rPr>
              <a:t>THE DATA HS BEEN COLLECTED THROUGH EDNUT DASH BOARD.</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2)FEATURE COLLECTION:</a:t>
            </a:r>
          </a:p>
          <a:p>
            <a:r>
              <a:rPr dirty="0" sz="1400" lang="en-US" smtClean="0">
                <a:latin typeface="Times New Roman" pitchFamily="18" charset="0"/>
                <a:cs typeface="Times New Roman" pitchFamily="18" charset="0"/>
              </a:rPr>
              <a:t>THE LISTED 10 FEATURES WERE TAKEN FOR THE ANALYSES OF DATA.</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3)DATA CLEANING:</a:t>
            </a:r>
          </a:p>
          <a:p>
            <a:r>
              <a:rPr dirty="0" sz="1400" lang="en-US" smtClean="0">
                <a:latin typeface="Times New Roman" pitchFamily="18" charset="0"/>
                <a:cs typeface="Times New Roman" pitchFamily="18" charset="0"/>
              </a:rPr>
              <a:t>IDENTIFYING THE MISSING VALUES.</a:t>
            </a:r>
          </a:p>
          <a:p>
            <a:r>
              <a:rPr dirty="0" sz="1400" lang="en-US" smtClean="0">
                <a:latin typeface="Times New Roman" pitchFamily="18" charset="0"/>
                <a:cs typeface="Times New Roman" pitchFamily="18" charset="0"/>
              </a:rPr>
              <a:t>FILTERING OF THOSE MISSING VALUES</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4)CALCULATION OF PERFORMANCE LEVEL:</a:t>
            </a:r>
          </a:p>
          <a:p>
            <a:r>
              <a:rPr dirty="0" sz="1400" lang="en-US" smtClean="0">
                <a:latin typeface="Times New Roman" pitchFamily="18" charset="0"/>
                <a:cs typeface="Times New Roman" pitchFamily="18" charset="0"/>
              </a:rPr>
              <a:t>BY CONSIDERING THE CURRENT EMPLOYEE RATING, I FOUND THE PERFORMANCE LEVEL USING THE FORMULA.</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5)SUMMARY OF PIVOT LEVEL:</a:t>
            </a:r>
          </a:p>
          <a:p>
            <a:r>
              <a:rPr dirty="0" sz="1400" lang="en-US" smtClean="0">
                <a:latin typeface="Times New Roman" pitchFamily="18" charset="0"/>
                <a:cs typeface="Times New Roman" pitchFamily="18" charset="0"/>
              </a:rPr>
              <a:t>SEGREGATING OF CERTAIN FEARURES TO ROWS, COLUMNS ,HEADING AND SO ON.</a:t>
            </a:r>
          </a:p>
          <a:p>
            <a:endParaRPr dirty="0" sz="1400" lang="en-US" smtClean="0">
              <a:latin typeface="Times New Roman" pitchFamily="18" charset="0"/>
              <a:cs typeface="Times New Roman" pitchFamily="18" charset="0"/>
            </a:endParaRPr>
          </a:p>
          <a:p>
            <a:r>
              <a:rPr dirty="0" sz="1400" lang="en-US" smtClean="0">
                <a:latin typeface="Times New Roman" pitchFamily="18" charset="0"/>
                <a:cs typeface="Times New Roman" pitchFamily="18" charset="0"/>
              </a:rPr>
              <a:t>6</a:t>
            </a:r>
            <a:r>
              <a:rPr b="1" dirty="0" sz="1400" lang="en-US" smtClean="0">
                <a:latin typeface="Times New Roman" pitchFamily="18" charset="0"/>
                <a:cs typeface="Times New Roman" pitchFamily="18" charset="0"/>
              </a:rPr>
              <a:t>)VISUALIZTION:</a:t>
            </a:r>
          </a:p>
          <a:p>
            <a:r>
              <a:rPr dirty="0" sz="1400" lang="en-US" smtClean="0">
                <a:latin typeface="Times New Roman" pitchFamily="18" charset="0"/>
                <a:cs typeface="Times New Roman" pitchFamily="18" charset="0"/>
              </a:rPr>
              <a:t>ONCE COMPLETED WITH PIVOTTABLEE, CREATED THE GRAPH FOR PREISE VISUALIZATION.</a:t>
            </a:r>
            <a:endParaRPr dirty="0" sz="1400" lang="en-US">
              <a:latin typeface="Times New Roman" pitchFamily="18" charset="0"/>
              <a:cs typeface="Times New Roman"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1"/>
          <p:cNvGraphicFramePr>
            <a:graphicFrameLocks/>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2"/>
          <p:cNvSpPr txBox="1"/>
          <p:nvPr/>
        </p:nvSpPr>
        <p:spPr>
          <a:xfrm>
            <a:off x="595274" y="1571612"/>
            <a:ext cx="6143668" cy="3108543"/>
          </a:xfrm>
          <a:prstGeom prst="rect"/>
          <a:noFill/>
        </p:spPr>
        <p:txBody>
          <a:bodyPr rtlCol="0" wrap="square">
            <a:spAutoFit/>
          </a:bodyPr>
          <a:p>
            <a:r>
              <a:rPr dirty="0" sz="1400" lang="en-US" smtClean="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dirty="0" sz="1400" lang="en-US" smtClean="0">
                <a:latin typeface="Times New Roman" pitchFamily="18" charset="0"/>
                <a:cs typeface="Times New Roman" pitchFamily="18" charset="0"/>
              </a:rPr>
            </a:br>
            <a:r>
              <a:rPr dirty="0" sz="1400" lang="en-US" smtClean="0"/>
              <a:t/>
            </a:r>
            <a:br>
              <a:rPr dirty="0" sz="1400" lang="en-US" smtClean="0"/>
            </a:br>
            <a:r>
              <a:rPr dirty="0" sz="1400" lang="en-US" smtClean="0"/>
              <a:t/>
            </a:r>
            <a:br>
              <a:rPr dirty="0" sz="1400" lang="en-US" smtClean="0"/>
            </a:br>
            <a:endParaRPr dirty="0" sz="140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smtClean="0"/>
              <a:t>PROJECT</a:t>
            </a:r>
            <a:r>
              <a:rPr sz="4250" spc="-85" smtClean="0"/>
              <a:t> </a:t>
            </a:r>
            <a:r>
              <a:rPr sz="4250" spc="25" smtClean="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smtClean="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80960" y="785794"/>
            <a:ext cx="7690820" cy="5121910"/>
          </a:xfrm>
          <a:prstGeom prst="rect"/>
        </p:spPr>
        <p:txBody>
          <a:bodyPr bIns="0" lIns="0" rIns="0" rtlCol="0" tIns="16510" vert="horz" wrap="square">
            <a:spAutoFit/>
          </a:bodyPr>
          <a:p>
            <a:pPr algn="l"/>
            <a:r>
              <a:rPr dirty="0" sz="4250" spc="-20"/>
              <a:t>P</a:t>
            </a:r>
            <a:r>
              <a:rPr dirty="0" sz="4250" spc="15"/>
              <a:t>ROB</a:t>
            </a:r>
            <a:r>
              <a:rPr dirty="0" sz="4250" spc="55"/>
              <a:t>L</a:t>
            </a:r>
            <a:r>
              <a:rPr dirty="0" sz="4250" spc="-20"/>
              <a:t>E</a:t>
            </a:r>
            <a:r>
              <a:rPr dirty="0" sz="4250" spc="2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dirty="0" sz="4250" lang="en-US" spc="10" smtClean="0"/>
              <a:t/>
            </a:r>
            <a:br>
              <a:rPr dirty="0" sz="4250" lang="en-US" spc="10" smtClean="0"/>
            </a:br>
            <a:r>
              <a:rPr dirty="0" sz="4250" lang="en-US" spc="10" smtClean="0"/>
              <a:t/>
            </a:r>
            <a:br>
              <a:rPr dirty="0" sz="4250" lang="en-US" spc="10" smtClean="0"/>
            </a:br>
            <a:r>
              <a:rPr dirty="0" sz="1400" lang="en-US" smtClean="0">
                <a:latin typeface="Times New Roman" pitchFamily="18" charset="0"/>
                <a:cs typeface="Times New Roman" pitchFamily="18" charset="0"/>
              </a:rPr>
              <a:t>Measurement Difficulties: </a:t>
            </a:r>
            <a:r>
              <a:rPr b="0" dirty="0" sz="1400" lang="en-US" smtClean="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Impact of Performance Factors: </a:t>
            </a:r>
            <a:r>
              <a:rPr b="0" dirty="0" sz="1400" lang="en-US" smtClean="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dirty="0" sz="1400" lang="en-US" smtClean="0">
                <a:latin typeface="Times New Roman" pitchFamily="18" charset="0"/>
                <a:cs typeface="Times New Roman" pitchFamily="18" charset="0"/>
              </a:rPr>
              <a:t>.</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Alignment with Organizational Goals: </a:t>
            </a:r>
            <a:r>
              <a:rPr b="0" dirty="0" sz="1400" lang="en-US" smtClean="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b="0" dirty="0" sz="1400" lang="en-US" smtClean="0">
                <a:latin typeface="Times New Roman" pitchFamily="18" charset="0"/>
                <a:cs typeface="Times New Roman" pitchFamily="18" charset="0"/>
              </a:rPr>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endParaRPr sz="14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666844" y="2571744"/>
            <a:ext cx="184731" cy="369332"/>
          </a:xfrm>
          <a:prstGeom prst="rect"/>
          <a:noFill/>
        </p:spPr>
        <p:txBody>
          <a:bodyPr rtlCol="0" wrap="none">
            <a:spAutoFit/>
          </a:bodyPr>
          <a:p>
            <a:endParaRPr dirty="0" lang="en-US">
              <a:latin typeface="Times New Roman" pitchFamily="18" charset="0"/>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3964941"/>
          </a:xfrm>
          <a:prstGeom prst="rect"/>
          <a:noFill/>
        </p:spPr>
        <p:txBody>
          <a:bodyPr rtlCol="0" wrap="square">
            <a:spAutoFit/>
          </a:bodyPr>
          <a:p>
            <a:r>
              <a:rPr dirty="0" sz="1200" lang="en-US" smtClean="0">
                <a:latin typeface="Times New Roman" pitchFamily="18" charset="0"/>
                <a:cs typeface="Times New Roman" pitchFamily="18" charset="0"/>
              </a:rPr>
              <a:t>The system's streamlined methods of data collection, analysis, and visualization are intended to improve performance data management's effectiveness.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It includes the subsequent elements:</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Gathering Data:</a:t>
            </a:r>
            <a:br>
              <a:rPr b="1"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Formulas and Data Entry:</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Arrange the information in Excel tables to guarantee well-organized storage.</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Apply the proper formulas to calculate efficiency metrics, performance scores, and other pertinent indicators.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Formatting on Condition:</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To find and draw attention to performance anomalies, such as underperformers and top performers, use conditional formatting techniques.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 Tools for Data Analysis:</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endParaRPr b="0" dirty="0" sz="1200" i="0" lang="en-US" smtClean="0">
              <a:solidFill>
                <a:srgbClr val="0D0D0D"/>
              </a:solidFill>
              <a:effectLst/>
              <a:latin typeface="Times New Roman" pitchFamily="18" charset="0"/>
              <a:cs typeface="Times New Roman" pitchFamily="18" charset="0"/>
            </a:endParaRPr>
          </a:p>
          <a:p>
            <a:endParaRPr dirty="0" sz="10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7674610"/>
          </a:xfrm>
          <a:prstGeom prst="rect"/>
        </p:spPr>
        <p:txBody>
          <a:bodyPr bIns="0" lIns="0" rIns="0" rtlCol="0" tIns="16510" vert="horz" wrap="square">
            <a:spAutoFit/>
          </a:bodyPr>
          <a:p>
            <a:pPr algn="l"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sz="3200" spc="-20"/>
              <a:t>E</a:t>
            </a:r>
            <a:r>
              <a:rPr sz="3200" spc="30"/>
              <a:t>N</a:t>
            </a:r>
            <a:r>
              <a:rPr sz="3200" spc="15"/>
              <a:t>D</a:t>
            </a:r>
            <a:r>
              <a:rPr sz="3200" spc="-45"/>
              <a:t> </a:t>
            </a:r>
            <a:r>
              <a:rPr sz="3200" smtClean="0"/>
              <a:t>U</a:t>
            </a:r>
            <a:r>
              <a:rPr sz="3200" spc="10" smtClean="0"/>
              <a:t>S</a:t>
            </a:r>
            <a:r>
              <a:rPr sz="3200" spc="-25" smtClean="0"/>
              <a:t>E</a:t>
            </a:r>
            <a:r>
              <a:rPr sz="3200" spc="-10" smtClean="0"/>
              <a:t>R</a:t>
            </a:r>
            <a:r>
              <a:rPr sz="3200" spc="5" smtClean="0"/>
              <a:t>S?</a:t>
            </a:r>
            <a:r>
              <a:rPr dirty="0" sz="3200" lang="en-US" spc="5" smtClean="0"/>
              <a:t/>
            </a:r>
            <a:br>
              <a:rPr dirty="0" sz="3200" lang="en-US" spc="5" smtClean="0"/>
            </a:br>
            <a:r>
              <a:rPr dirty="0" sz="3200" lang="en-US" spc="5" smtClean="0"/>
              <a:t/>
            </a:r>
            <a:br>
              <a:rPr dirty="0" sz="3200" lang="en-US" spc="5" smtClean="0"/>
            </a:br>
            <a:r>
              <a:rPr dirty="0" sz="1800" lang="en-US" spc="5" smtClean="0">
                <a:latin typeface="Times New Roman" pitchFamily="18" charset="0"/>
                <a:cs typeface="Times New Roman" pitchFamily="18" charset="0"/>
              </a:rPr>
              <a:t>Managers</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Employees</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Stakeholder</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mtClean="0">
                <a:latin typeface="Times New Roman" pitchFamily="18" charset="0"/>
                <a:cs typeface="Times New Roman" pitchFamily="18" charset="0"/>
              </a:rPr>
              <a:t>Executives</a:t>
            </a:r>
            <a:br>
              <a:rPr dirty="0" sz="1800" lang="en-US" smtClean="0">
                <a:latin typeface="Times New Roman" pitchFamily="18" charset="0"/>
                <a:cs typeface="Times New Roman" pitchFamily="18" charset="0"/>
              </a:rPr>
            </a:br>
            <a:r>
              <a:rPr dirty="0" sz="1200" lang="en-US" smtClean="0"/>
              <a:t>	</a:t>
            </a: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stakeholder pic.jpeg"/>
          <p:cNvPicPr>
            <a:picLocks noChangeAspect="1"/>
          </p:cNvPicPr>
          <p:nvPr/>
        </p:nvPicPr>
        <p:blipFill>
          <a:blip xmlns:r="http://schemas.openxmlformats.org/officeDocument/2006/relationships" r:embed="rId2"/>
          <a:stretch>
            <a:fillRect/>
          </a:stretch>
        </p:blipFill>
        <p:spPr>
          <a:xfrm>
            <a:off x="1309654" y="4214818"/>
            <a:ext cx="2390775" cy="1914525"/>
          </a:xfrm>
          <a:prstGeom prst="rect"/>
        </p:spPr>
      </p:pic>
      <p:pic>
        <p:nvPicPr>
          <p:cNvPr id="2097164" name="Picture 10" descr="mangaers pic.jpg"/>
          <p:cNvPicPr>
            <a:picLocks noChangeAspect="1"/>
          </p:cNvPicPr>
          <p:nvPr/>
        </p:nvPicPr>
        <p:blipFill>
          <a:blip xmlns:r="http://schemas.openxmlformats.org/officeDocument/2006/relationships" r:embed="rId3" cstate="print"/>
          <a:stretch>
            <a:fillRect/>
          </a:stretch>
        </p:blipFill>
        <p:spPr>
          <a:xfrm>
            <a:off x="4595802" y="4214818"/>
            <a:ext cx="3442263" cy="1928826"/>
          </a:xfrm>
          <a:prstGeom prst="rect"/>
        </p:spPr>
      </p:pic>
      <p:pic>
        <p:nvPicPr>
          <p:cNvPr id="2097165" name="Picture 12" descr="employee pic.jpg"/>
          <p:cNvPicPr>
            <a:picLocks noChangeAspect="1"/>
          </p:cNvPicPr>
          <p:nvPr/>
        </p:nvPicPr>
        <p:blipFill>
          <a:blip xmlns:r="http://schemas.openxmlformats.org/officeDocument/2006/relationships" r:embed="rId4"/>
          <a:stretch>
            <a:fillRect/>
          </a:stretch>
        </p:blipFill>
        <p:spPr>
          <a:xfrm>
            <a:off x="4095736" y="1714488"/>
            <a:ext cx="2476517" cy="1857388"/>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380960" y="1428736"/>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67463"/>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5" name="TextBox 9"/>
          <p:cNvSpPr txBox="1"/>
          <p:nvPr/>
        </p:nvSpPr>
        <p:spPr>
          <a:xfrm>
            <a:off x="3381356" y="2285992"/>
            <a:ext cx="6143668" cy="830997"/>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 </a:t>
            </a:r>
          </a:p>
          <a:p>
            <a:endParaRPr dirty="0" sz="2400" lang="en-US"/>
          </a:p>
        </p:txBody>
      </p:sp>
      <p:sp>
        <p:nvSpPr>
          <p:cNvPr id="1048666" name="TextBox 10"/>
          <p:cNvSpPr txBox="1"/>
          <p:nvPr/>
        </p:nvSpPr>
        <p:spPr>
          <a:xfrm>
            <a:off x="3524232" y="2143116"/>
            <a:ext cx="3714776" cy="4154984"/>
          </a:xfrm>
          <a:prstGeom prst="rect"/>
          <a:noFill/>
        </p:spPr>
        <p:txBody>
          <a:bodyPr rtlCol="0" wrap="square">
            <a:spAutoFit/>
          </a:bodyPr>
          <a:p>
            <a:r>
              <a:rPr dirty="0" sz="1200" lang="en-US" smtClean="0">
                <a:latin typeface="Times New Roman" pitchFamily="18" charset="0"/>
                <a:cs typeface="Times New Roman" pitchFamily="18" charset="0"/>
              </a:rPr>
              <a:t>It allows the company to methodically monitor, evaluate, and display worker performance according to important factors: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Automated data collection and calculation:</a:t>
            </a:r>
          </a:p>
          <a:p>
            <a:r>
              <a:rPr dirty="0" sz="1200" lang="en-US" smtClean="0">
                <a:latin typeface="Times New Roman" pitchFamily="18" charset="0"/>
                <a:cs typeface="Times New Roman" pitchFamily="18" charset="0"/>
              </a:rPr>
              <a:t> Using automated data collection and calculation helps the organization avoid issues.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Alerts:</a:t>
            </a:r>
          </a:p>
          <a:p>
            <a:r>
              <a:rPr dirty="0" sz="1200" lang="en-US" smtClean="0">
                <a:latin typeface="Times New Roman" pitchFamily="18" charset="0"/>
                <a:cs typeface="Times New Roman" pitchFamily="18" charset="0"/>
              </a:rPr>
              <a:t> By employing conditional formatting, it is possible to recognize top performers and pinpoint areas of underperformance. </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Detailed reporting:</a:t>
            </a:r>
          </a:p>
          <a:p>
            <a:r>
              <a:rPr dirty="0" sz="1200" lang="en-US" smtClean="0">
                <a:latin typeface="Times New Roman" pitchFamily="18" charset="0"/>
                <a:cs typeface="Times New Roman" pitchFamily="18" charset="0"/>
              </a:rPr>
              <a:t> It assists management and HR in making wise decisions and preventing misunderstandings. </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Customizable dashboards: </a:t>
            </a:r>
          </a:p>
          <a:p>
            <a:r>
              <a:rPr dirty="0" sz="1200" lang="en-US" smtClean="0">
                <a:latin typeface="Times New Roman" pitchFamily="18" charset="0"/>
                <a:cs typeface="Times New Roman" pitchFamily="18" charset="0"/>
              </a:rPr>
              <a:t>These aid in comparison-making and performance trend visualization for HR and management.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endParaRPr dirty="0" sz="1200" lang="en-US">
              <a:latin typeface="Times New Roman" pitchFamily="18" charset="0"/>
              <a:cs typeface="Times New Roman"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1166778" y="2000240"/>
            <a:ext cx="3000396" cy="3323987"/>
          </a:xfrm>
          <a:prstGeom prst="rect"/>
          <a:noFill/>
        </p:spPr>
        <p:txBody>
          <a:bodyPr rtlCol="0" wrap="square">
            <a:spAutoFit/>
          </a:bodyPr>
          <a:p>
            <a:r>
              <a:rPr dirty="0" sz="1400" lang="en-US" smtClean="0">
                <a:latin typeface="Times New Romen"/>
              </a:rPr>
              <a:t>The dataset used in this employee performance analysis contains various performance related attributes, which includes,</a:t>
            </a:r>
          </a:p>
          <a:p>
            <a:endParaRPr dirty="0" sz="1400" lang="en-US" smtClean="0">
              <a:latin typeface="Times New Romen"/>
            </a:endParaRPr>
          </a:p>
          <a:p>
            <a:pPr indent="-285750" marL="285750">
              <a:buFont typeface="Wingdings" pitchFamily="2" charset="2"/>
              <a:buChar char="q"/>
            </a:pPr>
            <a:r>
              <a:rPr dirty="0" sz="1400" lang="en-US" smtClean="0">
                <a:latin typeface="Times New Romen"/>
              </a:rPr>
              <a:t>Employee ID</a:t>
            </a:r>
          </a:p>
          <a:p>
            <a:pPr indent="-285750" marL="285750">
              <a:buFont typeface="Wingdings" pitchFamily="2" charset="2"/>
              <a:buChar char="q"/>
            </a:pPr>
            <a:r>
              <a:rPr dirty="0" sz="1400" lang="en-US" smtClean="0">
                <a:latin typeface="Times New Romen"/>
              </a:rPr>
              <a:t>First name</a:t>
            </a:r>
          </a:p>
          <a:p>
            <a:pPr indent="-285750" marL="285750">
              <a:buFont typeface="Wingdings" pitchFamily="2" charset="2"/>
              <a:buChar char="q"/>
            </a:pPr>
            <a:r>
              <a:rPr dirty="0" sz="1400" lang="en-US" smtClean="0">
                <a:latin typeface="Times New Romen"/>
              </a:rPr>
              <a:t>Last name</a:t>
            </a:r>
          </a:p>
          <a:p>
            <a:pPr indent="-285750" marL="285750">
              <a:buFont typeface="Wingdings" pitchFamily="2" charset="2"/>
              <a:buChar char="q"/>
            </a:pPr>
            <a:r>
              <a:rPr dirty="0" sz="1400" lang="en-US" smtClean="0">
                <a:latin typeface="Times New Romen"/>
              </a:rPr>
              <a:t>Business unit</a:t>
            </a:r>
          </a:p>
          <a:p>
            <a:pPr indent="-285750" marL="285750">
              <a:buFont typeface="Wingdings" pitchFamily="2" charset="2"/>
              <a:buChar char="q"/>
            </a:pPr>
            <a:r>
              <a:rPr dirty="0" sz="1400" lang="en-US" smtClean="0">
                <a:latin typeface="Times New Romen"/>
              </a:rPr>
              <a:t>Employee status</a:t>
            </a:r>
          </a:p>
          <a:p>
            <a:pPr indent="-285750" marL="285750">
              <a:buFont typeface="Wingdings" pitchFamily="2" charset="2"/>
              <a:buChar char="q"/>
            </a:pPr>
            <a:r>
              <a:rPr dirty="0" sz="1400" lang="en-US" smtClean="0">
                <a:latin typeface="Times New Romen"/>
              </a:rPr>
              <a:t>Employee type</a:t>
            </a:r>
          </a:p>
          <a:p>
            <a:pPr indent="-285750" marL="285750">
              <a:buFont typeface="Wingdings" pitchFamily="2" charset="2"/>
              <a:buChar char="q"/>
            </a:pPr>
            <a:r>
              <a:rPr dirty="0" sz="1400" lang="en-US" smtClean="0">
                <a:latin typeface="Times New Romen"/>
              </a:rPr>
              <a:t>Employee classification type </a:t>
            </a:r>
          </a:p>
          <a:p>
            <a:pPr indent="-285750" marL="285750">
              <a:buFont typeface="Wingdings" pitchFamily="2" charset="2"/>
              <a:buChar char="q"/>
            </a:pPr>
            <a:r>
              <a:rPr dirty="0" sz="1400" lang="en-US" smtClean="0">
                <a:latin typeface="Times New Romen"/>
              </a:rPr>
              <a:t>Performance score</a:t>
            </a:r>
          </a:p>
          <a:p>
            <a:pPr indent="-285750" marL="285750">
              <a:buFont typeface="Wingdings" pitchFamily="2" charset="2"/>
              <a:buChar char="q"/>
            </a:pPr>
            <a:r>
              <a:rPr dirty="0" sz="1400" lang="en-US" smtClean="0">
                <a:latin typeface="Times New Romen"/>
              </a:rPr>
              <a:t>Current employee rating </a:t>
            </a:r>
            <a:endParaRPr dirty="0" sz="1400" lang="en-IN" smtClean="0">
              <a:latin typeface="Times New Romen"/>
            </a:endParaRPr>
          </a:p>
          <a:p>
            <a:endParaRPr dirty="0" sz="140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2024034" y="2357430"/>
            <a:ext cx="6643734" cy="923330"/>
          </a:xfrm>
          <a:prstGeom prst="rect"/>
          <a:noFill/>
        </p:spPr>
        <p:txBody>
          <a:bodyPr rtlCol="0" wrap="square">
            <a:spAutoFit/>
          </a:bodyPr>
          <a:p>
            <a:r>
              <a:rPr dirty="0" lang="en-US" smtClean="0">
                <a:latin typeface="Times New Roman" panose="02020603050405020304" pitchFamily="18" charset="0"/>
                <a:cs typeface="Times New Roman" panose="02020603050405020304" pitchFamily="18" charset="0"/>
              </a:rPr>
              <a:t>Performance level=IF(AND(Z8&gt;=5),"VERY HIGH",IF(AND(Z8&gt;=4),"HIGH",IF(AND(Z8&gt;=3),"MED","LOW")))</a:t>
            </a:r>
          </a:p>
          <a:p>
            <a:endParaRPr dirty="0" lang="en-US"/>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2b9b4c68b3ae4d139d7714fdb2449b12</vt:lpwstr>
  </property>
</Properties>
</file>