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5" d="100"/>
          <a:sy n="65" d="100"/>
        </p:scale>
        <p:origin x="-56" y="-1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gha%20Sri\Downloads\employee_data%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varyColors val="0"/>
        <c:ser>
          <c:idx val="0"/>
          <c:order val="0"/>
          <c:tx>
            <c:strRef>
              <c:f>Sheet1!$B$3:$B$4</c:f>
              <c:strCache>
                <c:ptCount val="1"/>
                <c:pt idx="0">
                  <c:v>Sum of Aug-24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Sheet1!$B$5:$B$34</c:f>
              <c:numCache>
                <c:formatCode>General</c:formatCode>
                <c:ptCount val="29"/>
                <c:pt idx="0">
                  <c:v>26</c:v>
                </c:pt>
                <c:pt idx="1">
                  <c:v>24</c:v>
                </c:pt>
                <c:pt idx="2">
                  <c:v>28</c:v>
                </c:pt>
                <c:pt idx="3">
                  <c:v>27</c:v>
                </c:pt>
                <c:pt idx="4">
                  <c:v>17</c:v>
                </c:pt>
                <c:pt idx="5">
                  <c:v>23</c:v>
                </c:pt>
                <c:pt idx="6">
                  <c:v>13</c:v>
                </c:pt>
                <c:pt idx="7">
                  <c:v>24</c:v>
                </c:pt>
                <c:pt idx="8">
                  <c:v>25</c:v>
                </c:pt>
                <c:pt idx="9">
                  <c:v>26</c:v>
                </c:pt>
                <c:pt idx="10">
                  <c:v>25</c:v>
                </c:pt>
                <c:pt idx="11">
                  <c:v>28</c:v>
                </c:pt>
                <c:pt idx="12">
                  <c:v>24</c:v>
                </c:pt>
                <c:pt idx="13">
                  <c:v>24</c:v>
                </c:pt>
                <c:pt idx="14">
                  <c:v>27</c:v>
                </c:pt>
                <c:pt idx="15">
                  <c:v>14</c:v>
                </c:pt>
                <c:pt idx="16">
                  <c:v>29</c:v>
                </c:pt>
                <c:pt idx="17">
                  <c:v>24</c:v>
                </c:pt>
                <c:pt idx="18">
                  <c:v>16</c:v>
                </c:pt>
                <c:pt idx="19">
                  <c:v>29</c:v>
                </c:pt>
                <c:pt idx="20">
                  <c:v>18</c:v>
                </c:pt>
                <c:pt idx="21">
                  <c:v>22</c:v>
                </c:pt>
                <c:pt idx="22">
                  <c:v>22</c:v>
                </c:pt>
                <c:pt idx="23">
                  <c:v>24</c:v>
                </c:pt>
                <c:pt idx="24">
                  <c:v>27</c:v>
                </c:pt>
                <c:pt idx="25">
                  <c:v>24</c:v>
                </c:pt>
                <c:pt idx="26">
                  <c:v>26</c:v>
                </c:pt>
                <c:pt idx="27">
                  <c:v>20</c:v>
                </c:pt>
                <c:pt idx="28">
                  <c:v>25</c:v>
                </c:pt>
              </c:numCache>
            </c:numRef>
          </c:val>
        </c:ser>
        <c:ser>
          <c:idx val="1"/>
          <c:order val="1"/>
          <c:tx>
            <c:strRef>
              <c:f>Sheet1!$C$3:$C$4</c:f>
              <c:strCache>
                <c:ptCount val="1"/>
                <c:pt idx="0">
                  <c:v>Sum of Sep-24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Sheet1!$C$5:$C$34</c:f>
              <c:numCache>
                <c:formatCode>General</c:formatCode>
                <c:ptCount val="29"/>
                <c:pt idx="0">
                  <c:v>29</c:v>
                </c:pt>
                <c:pt idx="1">
                  <c:v>14</c:v>
                </c:pt>
                <c:pt idx="2">
                  <c:v>23</c:v>
                </c:pt>
                <c:pt idx="3">
                  <c:v>28</c:v>
                </c:pt>
                <c:pt idx="4">
                  <c:v>27</c:v>
                </c:pt>
                <c:pt idx="5">
                  <c:v>29</c:v>
                </c:pt>
                <c:pt idx="6">
                  <c:v>15</c:v>
                </c:pt>
                <c:pt idx="7">
                  <c:v>22</c:v>
                </c:pt>
                <c:pt idx="8">
                  <c:v>30</c:v>
                </c:pt>
                <c:pt idx="9">
                  <c:v>26</c:v>
                </c:pt>
                <c:pt idx="10">
                  <c:v>26</c:v>
                </c:pt>
                <c:pt idx="11">
                  <c:v>24</c:v>
                </c:pt>
                <c:pt idx="12">
                  <c:v>25</c:v>
                </c:pt>
                <c:pt idx="13">
                  <c:v>27</c:v>
                </c:pt>
                <c:pt idx="14">
                  <c:v>18</c:v>
                </c:pt>
                <c:pt idx="15">
                  <c:v>16</c:v>
                </c:pt>
                <c:pt idx="16">
                  <c:v>29</c:v>
                </c:pt>
                <c:pt idx="17">
                  <c:v>27</c:v>
                </c:pt>
                <c:pt idx="18">
                  <c:v>24</c:v>
                </c:pt>
                <c:pt idx="19">
                  <c:v>25</c:v>
                </c:pt>
                <c:pt idx="20">
                  <c:v>23</c:v>
                </c:pt>
                <c:pt idx="21">
                  <c:v>18</c:v>
                </c:pt>
                <c:pt idx="22">
                  <c:v>24</c:v>
                </c:pt>
                <c:pt idx="23">
                  <c:v>16</c:v>
                </c:pt>
                <c:pt idx="24">
                  <c:v>24</c:v>
                </c:pt>
                <c:pt idx="25">
                  <c:v>30</c:v>
                </c:pt>
                <c:pt idx="26">
                  <c:v>30</c:v>
                </c:pt>
                <c:pt idx="27">
                  <c:v>29</c:v>
                </c:pt>
                <c:pt idx="28">
                  <c:v>13</c:v>
                </c:pt>
              </c:numCache>
            </c:numRef>
          </c:val>
        </c:ser>
        <c:ser>
          <c:idx val="2"/>
          <c:order val="2"/>
          <c:tx>
            <c:strRef>
              <c:f>Sheet1!$D$3:$D$4</c:f>
              <c:strCache>
                <c:ptCount val="1"/>
                <c:pt idx="0">
                  <c:v>Sum of Oct-24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Sheet1!$D$5:$D$34</c:f>
              <c:numCache>
                <c:formatCode>General</c:formatCode>
                <c:ptCount val="29"/>
                <c:pt idx="0">
                  <c:v>26</c:v>
                </c:pt>
                <c:pt idx="1">
                  <c:v>16</c:v>
                </c:pt>
                <c:pt idx="2">
                  <c:v>19</c:v>
                </c:pt>
                <c:pt idx="3">
                  <c:v>26</c:v>
                </c:pt>
                <c:pt idx="4">
                  <c:v>24</c:v>
                </c:pt>
                <c:pt idx="5">
                  <c:v>30</c:v>
                </c:pt>
                <c:pt idx="6">
                  <c:v>24</c:v>
                </c:pt>
                <c:pt idx="7">
                  <c:v>23</c:v>
                </c:pt>
                <c:pt idx="8">
                  <c:v>29</c:v>
                </c:pt>
                <c:pt idx="9">
                  <c:v>28</c:v>
                </c:pt>
                <c:pt idx="10">
                  <c:v>28</c:v>
                </c:pt>
                <c:pt idx="11">
                  <c:v>23</c:v>
                </c:pt>
                <c:pt idx="12">
                  <c:v>26</c:v>
                </c:pt>
                <c:pt idx="13">
                  <c:v>29</c:v>
                </c:pt>
                <c:pt idx="14">
                  <c:v>18</c:v>
                </c:pt>
                <c:pt idx="15">
                  <c:v>20</c:v>
                </c:pt>
                <c:pt idx="16">
                  <c:v>24</c:v>
                </c:pt>
                <c:pt idx="17">
                  <c:v>25</c:v>
                </c:pt>
                <c:pt idx="18">
                  <c:v>24</c:v>
                </c:pt>
                <c:pt idx="19">
                  <c:v>24</c:v>
                </c:pt>
                <c:pt idx="20">
                  <c:v>22</c:v>
                </c:pt>
                <c:pt idx="21">
                  <c:v>30</c:v>
                </c:pt>
                <c:pt idx="22">
                  <c:v>24</c:v>
                </c:pt>
                <c:pt idx="23">
                  <c:v>23</c:v>
                </c:pt>
                <c:pt idx="24">
                  <c:v>27</c:v>
                </c:pt>
                <c:pt idx="25">
                  <c:v>30</c:v>
                </c:pt>
                <c:pt idx="26">
                  <c:v>26</c:v>
                </c:pt>
                <c:pt idx="27">
                  <c:v>30</c:v>
                </c:pt>
                <c:pt idx="28">
                  <c:v>17</c:v>
                </c:pt>
              </c:numCache>
            </c:numRef>
          </c:val>
        </c:ser>
        <c:dLbls>
          <c:showLegendKey val="0"/>
          <c:showVal val="0"/>
          <c:showCatName val="0"/>
          <c:showSerName val="0"/>
          <c:showPercent val="0"/>
          <c:showBubbleSize val="0"/>
        </c:dLbls>
        <c:gapWidth val="150"/>
        <c:axId val="135152384"/>
        <c:axId val="135153920"/>
      </c:barChart>
      <c:catAx>
        <c:axId val="135152384"/>
        <c:scaling>
          <c:orientation val="minMax"/>
        </c:scaling>
        <c:delete val="0"/>
        <c:axPos val="b"/>
        <c:majorTickMark val="out"/>
        <c:minorTickMark val="none"/>
        <c:tickLblPos val="nextTo"/>
        <c:crossAx val="135153920"/>
        <c:crosses val="autoZero"/>
        <c:auto val="1"/>
        <c:lblAlgn val="ctr"/>
        <c:lblOffset val="100"/>
        <c:noMultiLvlLbl val="0"/>
      </c:catAx>
      <c:valAx>
        <c:axId val="135153920"/>
        <c:scaling>
          <c:orientation val="minMax"/>
        </c:scaling>
        <c:delete val="0"/>
        <c:axPos val="l"/>
        <c:majorGridlines/>
        <c:numFmt formatCode="General" sourceLinked="1"/>
        <c:majorTickMark val="out"/>
        <c:minorTickMark val="none"/>
        <c:tickLblPos val="nextTo"/>
        <c:crossAx val="135152384"/>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9/6/2024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1983" y="1071546"/>
            <a:ext cx="9982200" cy="200183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490662" y="3311168"/>
            <a:ext cx="10069803" cy="2308324"/>
          </a:xfrm>
          <a:prstGeom prst="rect">
            <a:avLst/>
          </a:prstGeom>
          <a:noFill/>
        </p:spPr>
        <p:txBody>
          <a:bodyPr wrap="square" rtlCol="0">
            <a:spAutoFit/>
          </a:bodyPr>
          <a:lstStyle/>
          <a:p>
            <a:r>
              <a:rPr lang="en-US" sz="2400" dirty="0"/>
              <a:t>STUDENT </a:t>
            </a:r>
            <a:r>
              <a:rPr lang="en-US" sz="2400" dirty="0" smtClean="0"/>
              <a:t>NAME : </a:t>
            </a:r>
            <a:r>
              <a:rPr lang="en-US" sz="2400" dirty="0" err="1" smtClean="0"/>
              <a:t>Poornima</a:t>
            </a:r>
            <a:r>
              <a:rPr lang="en-US" sz="2400" dirty="0" smtClean="0"/>
              <a:t> V</a:t>
            </a:r>
            <a:endParaRPr lang="en-US" sz="2400" dirty="0"/>
          </a:p>
          <a:p>
            <a:r>
              <a:rPr lang="en-US" sz="2400" dirty="0"/>
              <a:t>REGISTER </a:t>
            </a:r>
            <a:r>
              <a:rPr lang="en-US" sz="2400" dirty="0" smtClean="0"/>
              <a:t>NO     : 312217214</a:t>
            </a:r>
          </a:p>
          <a:p>
            <a:r>
              <a:rPr lang="en-US" sz="2400" dirty="0" smtClean="0"/>
              <a:t>NM user id          : </a:t>
            </a:r>
            <a:r>
              <a:rPr lang="en-US" sz="2400" dirty="0"/>
              <a:t>69229092987166AAAB941640AD8494AC</a:t>
            </a:r>
            <a:endParaRPr lang="en-US" sz="2400" dirty="0"/>
          </a:p>
          <a:p>
            <a:r>
              <a:rPr lang="en-US" sz="2400" dirty="0" smtClean="0"/>
              <a:t>DEPARTMENT    : </a:t>
            </a:r>
            <a:r>
              <a:rPr lang="en-US" sz="2400" dirty="0" err="1" smtClean="0"/>
              <a:t>B.Com</a:t>
            </a:r>
            <a:r>
              <a:rPr lang="en-US" sz="2400" dirty="0" smtClean="0"/>
              <a:t> General</a:t>
            </a:r>
            <a:endParaRPr lang="en-US" sz="2400" dirty="0"/>
          </a:p>
          <a:p>
            <a:r>
              <a:rPr lang="en-US" sz="2400" dirty="0" smtClean="0"/>
              <a:t>COLLEGE           :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523968" y="1142984"/>
            <a:ext cx="6096000" cy="2308324"/>
          </a:xfrm>
          <a:prstGeom prst="rect">
            <a:avLst/>
          </a:prstGeom>
        </p:spPr>
        <p:txBody>
          <a:bodyPr>
            <a:spAutoFit/>
          </a:bodyPr>
          <a:lstStyle/>
          <a:p>
            <a:r>
              <a:rPr lang="en-US" sz="2400" dirty="0" smtClean="0"/>
              <a:t>Effective modeling is essential for creating a robust and insightful Excel-based solution for visualizing employee attendance trends. Below, we outline the key components of this modeling process, including data structure, chart selection, and interactivity.</a:t>
            </a:r>
            <a:endParaRPr lang="en-US" sz="2400" dirty="0"/>
          </a:p>
        </p:txBody>
      </p:sp>
      <p:sp>
        <p:nvSpPr>
          <p:cNvPr id="10" name="Rectangle 9"/>
          <p:cNvSpPr/>
          <p:nvPr/>
        </p:nvSpPr>
        <p:spPr>
          <a:xfrm>
            <a:off x="1666844" y="3786190"/>
            <a:ext cx="6096000" cy="2308324"/>
          </a:xfrm>
          <a:prstGeom prst="rect">
            <a:avLst/>
          </a:prstGeom>
        </p:spPr>
        <p:txBody>
          <a:bodyPr>
            <a:spAutoFit/>
          </a:bodyPr>
          <a:lstStyle/>
          <a:p>
            <a:r>
              <a:rPr lang="en-US" sz="2400" b="1" dirty="0" smtClean="0">
                <a:solidFill>
                  <a:srgbClr val="0070C0"/>
                </a:solidFill>
              </a:rPr>
              <a:t>Key </a:t>
            </a:r>
            <a:r>
              <a:rPr lang="en-US" sz="2400" b="1" dirty="0" err="1" smtClean="0">
                <a:solidFill>
                  <a:srgbClr val="0070C0"/>
                </a:solidFill>
              </a:rPr>
              <a:t>modelling</a:t>
            </a:r>
            <a:r>
              <a:rPr lang="en-US" sz="2400" b="1" dirty="0" smtClean="0">
                <a:solidFill>
                  <a:srgbClr val="0070C0"/>
                </a:solidFill>
              </a:rPr>
              <a:t> factors :</a:t>
            </a:r>
          </a:p>
          <a:p>
            <a:r>
              <a:rPr lang="en-US" sz="2400" b="1" dirty="0" smtClean="0">
                <a:solidFill>
                  <a:srgbClr val="0070C0"/>
                </a:solidFill>
              </a:rPr>
              <a:t>1. Data Structure and Preparation</a:t>
            </a:r>
            <a:endParaRPr lang="en-US" sz="2400" dirty="0" smtClean="0">
              <a:solidFill>
                <a:srgbClr val="0070C0"/>
              </a:solidFill>
            </a:endParaRPr>
          </a:p>
          <a:p>
            <a:r>
              <a:rPr lang="en-US" sz="2400" b="1" dirty="0" smtClean="0">
                <a:solidFill>
                  <a:srgbClr val="0070C0"/>
                </a:solidFill>
              </a:rPr>
              <a:t>2. Chart Selection and Design</a:t>
            </a:r>
          </a:p>
          <a:p>
            <a:r>
              <a:rPr lang="en-US" sz="2400" b="1" dirty="0" smtClean="0">
                <a:solidFill>
                  <a:srgbClr val="0070C0"/>
                </a:solidFill>
              </a:rPr>
              <a:t>3. Interactivity and User Experience</a:t>
            </a:r>
          </a:p>
          <a:p>
            <a:r>
              <a:rPr lang="en-US" sz="2400" b="1" dirty="0" smtClean="0">
                <a:solidFill>
                  <a:srgbClr val="0070C0"/>
                </a:solidFill>
              </a:rPr>
              <a:t>4. Analysis and Reporting</a:t>
            </a:r>
            <a:endParaRPr lang="en-US" sz="2400" dirty="0" smtClean="0">
              <a:solidFill>
                <a:srgbClr val="0070C0"/>
              </a:solidFill>
            </a:endParaRPr>
          </a:p>
          <a:p>
            <a:r>
              <a:rPr lang="en-US" sz="2400" b="1" dirty="0" smtClean="0">
                <a:solidFill>
                  <a:srgbClr val="0070C0"/>
                </a:solidFill>
              </a:rPr>
              <a:t>5. Documentation and Training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5"/>
            <a:ext cx="2437131" cy="67518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2024034" y="1225689"/>
            <a:ext cx="8215370" cy="4524315"/>
          </a:xfrm>
          <a:prstGeom prst="rect">
            <a:avLst/>
          </a:prstGeom>
        </p:spPr>
        <p:txBody>
          <a:bodyPr wrap="square">
            <a:spAutoFit/>
          </a:bodyPr>
          <a:lstStyle/>
          <a:p>
            <a:r>
              <a:rPr lang="en-US" sz="2400" dirty="0" smtClean="0"/>
              <a:t>Results  that enhance organizational efficiency, decision-making, and employee engagement. Here’s an overview of the key results:</a:t>
            </a:r>
          </a:p>
          <a:p>
            <a:r>
              <a:rPr lang="en-US" sz="2400" b="1" dirty="0" smtClean="0"/>
              <a:t>Enhanced Data Insights</a:t>
            </a:r>
          </a:p>
          <a:p>
            <a:r>
              <a:rPr lang="en-US" sz="2400" b="1" dirty="0" smtClean="0"/>
              <a:t>Clear Trend Visualization:</a:t>
            </a:r>
            <a:endParaRPr lang="en-US" sz="2400" dirty="0" smtClean="0"/>
          </a:p>
          <a:p>
            <a:r>
              <a:rPr lang="en-US" sz="2400" b="1" dirty="0" smtClean="0"/>
              <a:t>Outcome:</a:t>
            </a:r>
            <a:r>
              <a:rPr lang="en-US" sz="2400" dirty="0" smtClean="0"/>
              <a:t> Pie charts and heat maps illustrate the distribution of attendance statuses (e.g., present, absent, late) and highlight periods of high or low attendance.</a:t>
            </a:r>
          </a:p>
          <a:p>
            <a:r>
              <a:rPr lang="en-US" sz="2400" b="1" dirty="0" smtClean="0"/>
              <a:t>. Improved Decision-Making</a:t>
            </a:r>
          </a:p>
          <a:p>
            <a:r>
              <a:rPr lang="en-US" sz="2400" b="1" dirty="0" smtClean="0"/>
              <a:t> Data-Driven Decisions:</a:t>
            </a:r>
            <a:endParaRPr lang="en-US" sz="2400" dirty="0" smtClean="0"/>
          </a:p>
          <a:p>
            <a:r>
              <a:rPr lang="en-US" sz="2400" b="1" dirty="0" smtClean="0"/>
              <a:t>Outcome:</a:t>
            </a:r>
            <a:r>
              <a:rPr lang="en-US" sz="2400" dirty="0" smtClean="0"/>
              <a:t> Executives and managers can use visualized data to make informed decisions regarding workforce management, policy changes, and operational adjustments.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523836" y="0"/>
            <a:ext cx="9997440" cy="1143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6646" y="1000108"/>
            <a:ext cx="11787270" cy="3539430"/>
          </a:xfrm>
          <a:prstGeom prst="rect">
            <a:avLst/>
          </a:prstGeom>
        </p:spPr>
        <p:txBody>
          <a:bodyPr wrap="square">
            <a:spAutoFit/>
          </a:bodyPr>
          <a:lstStyle/>
          <a:p>
            <a:r>
              <a:rPr lang="en-US" sz="3200" b="1" dirty="0" smtClean="0"/>
              <a:t>Visualizing employee attendance trends with Excel charts</a:t>
            </a:r>
            <a:r>
              <a:rPr lang="en-US" sz="3200" dirty="0" smtClean="0"/>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r>
              <a:rPr lang="en-US" dirty="0" smtClean="0"/>
              <a:t>.</a:t>
            </a:r>
            <a:endParaRPr lang="en-US" dirty="0"/>
          </a:p>
        </p:txBody>
      </p:sp>
      <p:sp>
        <p:nvSpPr>
          <p:cNvPr id="4" name="Rectangle 3"/>
          <p:cNvSpPr/>
          <p:nvPr/>
        </p:nvSpPr>
        <p:spPr>
          <a:xfrm>
            <a:off x="238084" y="4572008"/>
            <a:ext cx="8739206" cy="1815882"/>
          </a:xfrm>
          <a:prstGeom prst="rect">
            <a:avLst/>
          </a:prstGeom>
        </p:spPr>
        <p:txBody>
          <a:bodyPr wrap="square">
            <a:spAutoFit/>
          </a:bodyPr>
          <a:lstStyle/>
          <a:p>
            <a:r>
              <a:rPr lang="en-US" sz="2800" dirty="0" smtClean="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4920" y="857232"/>
            <a:ext cx="11857080" cy="3209853"/>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smtClean="0"/>
              <a:t>TITLE</a:t>
            </a:r>
            <a:r>
              <a:rPr lang="en-US" sz="4250" spc="25" dirty="0" smtClean="0"/>
              <a:t/>
            </a:r>
            <a:br>
              <a:rPr lang="en-US" sz="4250" spc="25" dirty="0" smtClean="0"/>
            </a:br>
            <a:r>
              <a:rPr lang="en-US" sz="4250" spc="25" dirty="0" smtClean="0"/>
              <a:t/>
            </a:r>
            <a:br>
              <a:rPr lang="en-US" sz="4250" spc="25" dirty="0" smtClean="0"/>
            </a:br>
            <a:r>
              <a:rPr lang="en-US" sz="4250" spc="25" dirty="0" smtClean="0"/>
              <a:t/>
            </a:r>
            <a:br>
              <a:rPr lang="en-US" sz="4250" spc="25" dirty="0" smtClean="0"/>
            </a:br>
            <a:r>
              <a:rPr lang="en-US" sz="4000" dirty="0" smtClean="0"/>
              <a:t>VISUALIZING  EMPLOYEE  ATTENDANCE  TRENDS  WITH  EXCEL CHARTS</a:t>
            </a:r>
            <a:endParaRPr sz="4250"/>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2357120" cy="67518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Rectangle 10"/>
          <p:cNvSpPr/>
          <p:nvPr/>
        </p:nvSpPr>
        <p:spPr>
          <a:xfrm>
            <a:off x="380960" y="1214422"/>
            <a:ext cx="11453850" cy="5632311"/>
          </a:xfrm>
          <a:prstGeom prst="rect">
            <a:avLst/>
          </a:prstGeom>
        </p:spPr>
        <p:txBody>
          <a:bodyPr wrap="square">
            <a:spAutoFit/>
          </a:bodyPr>
          <a:lstStyle/>
          <a:p>
            <a:endParaRPr lang="en-US" b="1" dirty="0" smtClean="0"/>
          </a:p>
          <a:p>
            <a:pPr algn="just"/>
            <a:r>
              <a:rPr lang="en-US" dirty="0" smtClean="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pPr algn="just"/>
            <a:r>
              <a:rPr lang="en-US" b="1" dirty="0" smtClean="0"/>
              <a:t>Objective</a:t>
            </a:r>
          </a:p>
          <a:p>
            <a:pPr algn="just"/>
            <a:r>
              <a:rPr lang="en-US" dirty="0" smtClean="0"/>
              <a:t>To create an effective system for visualizing employee attendance trends using Excel charts, enabling managers to easily interpret attendance patterns, identify trends, and make data-driven decisions.</a:t>
            </a:r>
          </a:p>
          <a:p>
            <a:pPr algn="just"/>
            <a:r>
              <a:rPr lang="en-US" b="1" dirty="0" smtClean="0"/>
              <a:t>Requirements</a:t>
            </a:r>
          </a:p>
          <a:p>
            <a:pPr algn="just"/>
            <a:r>
              <a:rPr lang="en-US" b="1" dirty="0" smtClean="0"/>
              <a:t>Data Collection and Preparation:</a:t>
            </a:r>
            <a:endParaRPr lang="en-US" dirty="0" smtClean="0"/>
          </a:p>
          <a:p>
            <a:pPr lvl="1" algn="just"/>
            <a:r>
              <a:rPr lang="en-US" dirty="0" smtClean="0"/>
              <a:t>Collect attendance data for employees, including attributes such as dates, employee </a:t>
            </a:r>
          </a:p>
          <a:p>
            <a:pPr lvl="1" algn="just"/>
            <a:r>
              <a:rPr lang="en-US" dirty="0" smtClean="0"/>
              <a:t>IDs, names, attendance status  </a:t>
            </a:r>
            <a:r>
              <a:rPr lang="en-US" b="1" dirty="0" smtClean="0"/>
              <a:t>Chart Types and Visualization:</a:t>
            </a:r>
            <a:endParaRPr lang="en-US" dirty="0" smtClean="0"/>
          </a:p>
          <a:p>
            <a:pPr lvl="1" algn="just"/>
            <a:r>
              <a:rPr lang="en-US" dirty="0" smtClean="0"/>
              <a:t>Develop various types of charts to visualize attendance trends, including but</a:t>
            </a:r>
          </a:p>
          <a:p>
            <a:pPr lvl="1" algn="just"/>
            <a:r>
              <a:rPr lang="en-US" dirty="0" smtClean="0"/>
              <a:t> not limited to:</a:t>
            </a:r>
          </a:p>
          <a:p>
            <a:pPr marL="1200150" lvl="2" indent="-285750" algn="just">
              <a:buFont typeface="Arial" pitchFamily="34" charset="0"/>
              <a:buChar char="•"/>
            </a:pPr>
            <a:r>
              <a:rPr lang="en-US" b="1" dirty="0" smtClean="0"/>
              <a:t>Line Charts:</a:t>
            </a:r>
            <a:r>
              <a:rPr lang="en-US" dirty="0" smtClean="0"/>
              <a:t> To show attendance trends over time for individual employees</a:t>
            </a:r>
          </a:p>
          <a:p>
            <a:pPr lvl="2" algn="just"/>
            <a:r>
              <a:rPr lang="en-US" dirty="0" smtClean="0"/>
              <a:t> or teams.</a:t>
            </a:r>
          </a:p>
          <a:p>
            <a:pPr marL="1200150" lvl="2" indent="-285750" algn="just">
              <a:buFont typeface="Arial" pitchFamily="34" charset="0"/>
              <a:buChar char="•"/>
            </a:pPr>
            <a:r>
              <a:rPr lang="en-US" b="1" dirty="0" smtClean="0"/>
              <a:t>Bar Charts:</a:t>
            </a:r>
            <a:r>
              <a:rPr lang="en-US" dirty="0" smtClean="0"/>
              <a:t> To compare attendance rates across different departments or</a:t>
            </a:r>
          </a:p>
          <a:p>
            <a:pPr lvl="2" algn="just"/>
            <a:r>
              <a:rPr lang="en-US" dirty="0" smtClean="0"/>
              <a:t> time periods.</a:t>
            </a:r>
          </a:p>
          <a:p>
            <a:pPr marL="1200150" lvl="2" indent="-285750" algn="just">
              <a:buFont typeface="Arial" pitchFamily="34" charset="0"/>
              <a:buChar char="•"/>
            </a:pPr>
            <a:r>
              <a:rPr lang="en-US" b="1" dirty="0" smtClean="0"/>
              <a:t>Pie Charts:</a:t>
            </a:r>
            <a:r>
              <a:rPr lang="en-US" dirty="0" smtClean="0"/>
              <a:t> To represent the proportion of different attendance statuses </a:t>
            </a:r>
          </a:p>
          <a:p>
            <a:pPr marL="1200150" lvl="2" indent="-285750" algn="just">
              <a:buFont typeface="Arial" pitchFamily="34" charset="0"/>
              <a:buChar char="•"/>
            </a:pPr>
            <a:r>
              <a:rPr lang="en-US" b="1" dirty="0" smtClean="0"/>
              <a:t>Heat Maps:</a:t>
            </a:r>
            <a:r>
              <a:rPr lang="en-US" dirty="0" smtClean="0"/>
              <a:t> To highlight periods of high or low attendance.</a:t>
            </a:r>
          </a:p>
          <a:p>
            <a:pPr marL="285750" indent="-285750">
              <a:buFont typeface="Arial" pitchFamily="34" charset="0"/>
              <a:buChar char="•"/>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1785926"/>
            <a:ext cx="9572692" cy="4524315"/>
          </a:xfrm>
          <a:prstGeom prst="rect">
            <a:avLst/>
          </a:prstGeom>
        </p:spPr>
        <p:txBody>
          <a:bodyPr wrap="square">
            <a:spAutoFit/>
          </a:bodyPr>
          <a:lstStyle/>
          <a:p>
            <a:r>
              <a:rPr lang="en-US" sz="2400" dirty="0" smtClean="0"/>
              <a:t>The project aims to develop an Excel-based solution for visualizing employee attendance data, providing managers and HR professionals with intuitive charts and interactive tools to analyze attendance patterns, identify trends, and make data-driven decisions.</a:t>
            </a:r>
          </a:p>
          <a:p>
            <a:r>
              <a:rPr lang="en-US" sz="2400" b="1" dirty="0" smtClean="0"/>
              <a:t>Project Goals</a:t>
            </a:r>
          </a:p>
          <a:p>
            <a:pPr marL="342900" indent="-342900">
              <a:buFont typeface="Arial" pitchFamily="34" charset="0"/>
              <a:buChar char="•"/>
            </a:pPr>
            <a:r>
              <a:rPr lang="en-US" sz="2400" b="1" dirty="0" smtClean="0"/>
              <a:t>Effective Visualization</a:t>
            </a:r>
            <a:r>
              <a:rPr lang="en-US" sz="2400" dirty="0" smtClean="0"/>
              <a:t>: Create a suite of Excel charts that clearly represent attendance trends, facilitating easy interpretation of data.</a:t>
            </a:r>
          </a:p>
          <a:p>
            <a:pPr marL="342900" indent="-342900">
              <a:buFont typeface="Arial" pitchFamily="34" charset="0"/>
              <a:buChar char="•"/>
            </a:pPr>
            <a:r>
              <a:rPr lang="en-US" sz="2400" b="1" dirty="0" smtClean="0"/>
              <a:t>Interactive Features</a:t>
            </a:r>
            <a:r>
              <a:rPr lang="en-US" sz="2400" dirty="0" smtClean="0"/>
              <a:t>: Implement interactive elements to allow users to explore data dynamically and generate custom views based on their needs.</a:t>
            </a:r>
          </a:p>
          <a:p>
            <a:pPr marL="342900" indent="-342900">
              <a:buFont typeface="Arial" pitchFamily="34" charset="0"/>
              <a:buChar char="•"/>
            </a:pPr>
            <a:r>
              <a:rPr lang="en-US" sz="2400" b="1" dirty="0" smtClean="0"/>
              <a:t>Data Analysis</a:t>
            </a:r>
            <a:r>
              <a:rPr lang="en-US" sz="2400" dirty="0" smtClean="0"/>
              <a:t>: Enable detailed analysis of attendance patterns to support decision-making processes and improve organizational efficiency.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9" name="Rectangle 8"/>
          <p:cNvSpPr/>
          <p:nvPr/>
        </p:nvSpPr>
        <p:spPr>
          <a:xfrm>
            <a:off x="952464" y="1714488"/>
            <a:ext cx="8072494" cy="5078313"/>
          </a:xfrm>
          <a:prstGeom prst="rect">
            <a:avLst/>
          </a:prstGeom>
        </p:spPr>
        <p:txBody>
          <a:bodyPr wrap="square">
            <a:spAutoFit/>
          </a:bodyPr>
          <a:lstStyle/>
          <a:p>
            <a:r>
              <a:rPr lang="en-US" sz="3600" b="1" dirty="0" smtClean="0"/>
              <a:t>1. HR Managers and HR Personnel</a:t>
            </a:r>
          </a:p>
          <a:p>
            <a:r>
              <a:rPr lang="en-US" sz="3600" b="1" dirty="0" smtClean="0"/>
              <a:t>2. Department Managers and Team Leads</a:t>
            </a:r>
          </a:p>
          <a:p>
            <a:r>
              <a:rPr lang="en-US" sz="3600" b="1" dirty="0" smtClean="0"/>
              <a:t>3. Executives and Senior Leadership</a:t>
            </a:r>
          </a:p>
          <a:p>
            <a:r>
              <a:rPr lang="en-US" sz="3600" b="1" dirty="0" smtClean="0"/>
              <a:t>4. Data Analysts and Reporting Specialists</a:t>
            </a:r>
          </a:p>
          <a:p>
            <a:r>
              <a:rPr lang="en-US" sz="3600" b="1" dirty="0" smtClean="0"/>
              <a:t>5. Payroll Specialists</a:t>
            </a:r>
            <a:endParaRPr lang="en-US" sz="3600" dirty="0" smtClean="0"/>
          </a:p>
          <a:p>
            <a:r>
              <a:rPr lang="en-US" sz="3600" b="1" dirty="0" smtClean="0"/>
              <a:t>6. Employees (for Self-Monitoring)</a:t>
            </a:r>
          </a:p>
          <a:p>
            <a:r>
              <a:rPr lang="en-US" sz="3600" b="1" dirty="0" smtClean="0"/>
              <a:t>7. IT Support Staff</a:t>
            </a:r>
            <a:endParaRPr lang="en-US"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522" y="28572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a:t>S</a:t>
            </a:r>
            <a:r>
              <a:rPr sz="3600" spc="10"/>
              <a:t>O</a:t>
            </a:r>
            <a:r>
              <a:rPr sz="3600" spc="25"/>
              <a:t>LU</a:t>
            </a:r>
            <a:r>
              <a:rPr sz="3600" spc="-35"/>
              <a:t>T</a:t>
            </a:r>
            <a:r>
              <a:rPr sz="3600" spc="-30"/>
              <a:t>I</a:t>
            </a:r>
            <a:r>
              <a:rPr sz="3600" spc="10"/>
              <a:t>O</a:t>
            </a:r>
            <a:r>
              <a:rPr sz="3600"/>
              <a:t>N</a:t>
            </a:r>
            <a:r>
              <a:rPr sz="3600" spc="-345"/>
              <a:t> </a:t>
            </a:r>
            <a:r>
              <a:rPr lang="en-US" sz="3600" spc="-345" dirty="0" smtClean="0"/>
              <a:t> </a:t>
            </a:r>
            <a:r>
              <a:rPr sz="3600" spc="-35" smtClean="0"/>
              <a:t>A</a:t>
            </a:r>
            <a:r>
              <a:rPr sz="3600" spc="-5" smtClean="0"/>
              <a:t>N</a:t>
            </a:r>
            <a:r>
              <a:rPr sz="3600" smtClean="0"/>
              <a:t>D</a:t>
            </a:r>
            <a:r>
              <a:rPr sz="3600" spc="35" smtClean="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10" name="Rectangle 9"/>
          <p:cNvSpPr/>
          <p:nvPr/>
        </p:nvSpPr>
        <p:spPr>
          <a:xfrm>
            <a:off x="1055440" y="771083"/>
            <a:ext cx="10858576" cy="6186309"/>
          </a:xfrm>
          <a:prstGeom prst="rect">
            <a:avLst/>
          </a:prstGeom>
        </p:spPr>
        <p:txBody>
          <a:bodyPr wrap="square">
            <a:spAutoFit/>
          </a:bodyPr>
          <a:lstStyle/>
          <a:p>
            <a:r>
              <a:rPr lang="en-US" b="1" dirty="0" smtClean="0"/>
              <a:t>Solution and Value: Visualizing Employee Attendance Trends with Excel Charts</a:t>
            </a:r>
          </a:p>
          <a:p>
            <a:r>
              <a:rPr lang="en-US" b="1" dirty="0" smtClean="0"/>
              <a:t>Solution Overview</a:t>
            </a:r>
          </a:p>
          <a:p>
            <a:pPr marL="285750" indent="-285750">
              <a:buFont typeface="Arial" pitchFamily="34" charset="0"/>
              <a:buChar char="•"/>
            </a:pPr>
            <a:r>
              <a:rPr lang="en-US" b="1" dirty="0" smtClean="0"/>
              <a:t>Our solution</a:t>
            </a:r>
            <a:r>
              <a:rPr lang="en-US" dirty="0" smtClean="0"/>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pPr marL="285750" indent="-285750">
              <a:buFont typeface="Arial" pitchFamily="34" charset="0"/>
              <a:buChar char="•"/>
            </a:pPr>
            <a:r>
              <a:rPr lang="en-US" b="1" dirty="0" smtClean="0"/>
              <a:t>Documentation and Support:</a:t>
            </a:r>
            <a:endParaRPr lang="en-US" dirty="0" smtClean="0"/>
          </a:p>
          <a:p>
            <a:pPr marL="742950" lvl="1" indent="-285750">
              <a:buFont typeface="Arial" pitchFamily="34" charset="0"/>
              <a:buChar char="•"/>
            </a:pPr>
            <a:r>
              <a:rPr lang="en-US" b="1" dirty="0" smtClean="0"/>
              <a:t>User Guide:</a:t>
            </a:r>
            <a:r>
              <a:rPr lang="en-US" dirty="0" smtClean="0"/>
              <a:t> Detailed documentation on how to use the Excel workbook, including chart customization, data updates, and report generation.</a:t>
            </a:r>
          </a:p>
          <a:p>
            <a:pPr marL="742950" lvl="1" indent="-285750">
              <a:buFont typeface="Arial" pitchFamily="34" charset="0"/>
              <a:buChar char="•"/>
            </a:pPr>
            <a:r>
              <a:rPr lang="en-US" b="1" dirty="0" smtClean="0"/>
              <a:t>Training Materials:</a:t>
            </a:r>
            <a:r>
              <a:rPr lang="en-US" dirty="0" smtClean="0"/>
              <a:t> Provide training resources or sessions to ensure users can effectively utilize the solution.</a:t>
            </a:r>
          </a:p>
          <a:p>
            <a:r>
              <a:rPr lang="en-US" b="1" dirty="0" smtClean="0"/>
              <a:t>Value Proposition</a:t>
            </a:r>
          </a:p>
          <a:p>
            <a:r>
              <a:rPr lang="en-US" b="1" dirty="0" smtClean="0"/>
              <a:t>Enhanced Decision-Making:</a:t>
            </a:r>
            <a:endParaRPr lang="en-US" dirty="0" smtClean="0"/>
          </a:p>
          <a:p>
            <a:pPr marL="742950" lvl="1" indent="-285750">
              <a:buFont typeface="Arial" pitchFamily="34" charset="0"/>
              <a:buChar char="•"/>
            </a:pPr>
            <a:r>
              <a:rPr lang="en-US" b="1" dirty="0" smtClean="0"/>
              <a:t>Data-Driven Insights:</a:t>
            </a:r>
            <a:r>
              <a:rPr lang="en-US" dirty="0" smtClean="0"/>
              <a:t> Clear visualization of attendance trends helps managers and HR professionals make informed decisions based on real-time data.</a:t>
            </a:r>
          </a:p>
          <a:p>
            <a:pPr marL="742950" lvl="1" indent="-285750">
              <a:buFont typeface="Arial" pitchFamily="34" charset="0"/>
              <a:buChar char="•"/>
            </a:pPr>
            <a:r>
              <a:rPr lang="en-US" b="1" dirty="0" smtClean="0"/>
              <a:t>Identifying Patterns:</a:t>
            </a:r>
            <a:r>
              <a:rPr lang="en-US" dirty="0" smtClean="0"/>
              <a:t> Easily spot attendance patterns, peak absence periods, and potential issues, allowing for proactive management and interventions.</a:t>
            </a:r>
          </a:p>
          <a:p>
            <a:pPr marL="285750" indent="-285750">
              <a:buFont typeface="Arial" pitchFamily="34" charset="0"/>
              <a:buChar char="•"/>
            </a:pPr>
            <a:r>
              <a:rPr lang="en-US" b="1" dirty="0" smtClean="0"/>
              <a:t>Improved Efficiency:</a:t>
            </a:r>
            <a:endParaRPr lang="en-US" dirty="0" smtClean="0"/>
          </a:p>
          <a:p>
            <a:pPr marL="742950" lvl="1" indent="-285750">
              <a:buFont typeface="Arial" pitchFamily="34" charset="0"/>
              <a:buChar char="•"/>
            </a:pPr>
            <a:r>
              <a:rPr lang="en-US" b="1" dirty="0" smtClean="0"/>
              <a:t>Streamlined Reporting:</a:t>
            </a:r>
            <a:r>
              <a:rPr lang="en-US" dirty="0" smtClean="0"/>
              <a:t> Automated and customizable reports save time and reduce manual effort in preparing attendance summaries.</a:t>
            </a:r>
          </a:p>
          <a:p>
            <a:pPr marL="742950" lvl="1" indent="-285750">
              <a:buFont typeface="Arial" pitchFamily="34" charset="0"/>
              <a:buChar char="•"/>
            </a:pPr>
            <a:r>
              <a:rPr lang="en-US" b="1" dirty="0" smtClean="0"/>
              <a:t>Interactive Features:</a:t>
            </a:r>
            <a:r>
              <a:rPr lang="en-US" dirty="0" smtClean="0"/>
              <a:t> Real-time data exploration and filtering enhance users' ability to quickly access relevant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452530" y="0"/>
            <a:ext cx="9997440" cy="1143000"/>
          </a:xfrm>
        </p:spPr>
        <p:txBody>
          <a:bodyPr/>
          <a:lstStyle/>
          <a:p>
            <a:r>
              <a:rPr lang="en-IN" dirty="0"/>
              <a:t>Dataset Description</a:t>
            </a:r>
          </a:p>
        </p:txBody>
      </p:sp>
      <p:graphicFrame>
        <p:nvGraphicFramePr>
          <p:cNvPr id="3" name="Table 2"/>
          <p:cNvGraphicFramePr>
            <a:graphicFrameLocks noGrp="1"/>
          </p:cNvGraphicFramePr>
          <p:nvPr/>
        </p:nvGraphicFramePr>
        <p:xfrm>
          <a:off x="1595406" y="1214422"/>
          <a:ext cx="4143404" cy="5396469"/>
        </p:xfrm>
        <a:graphic>
          <a:graphicData uri="http://schemas.openxmlformats.org/drawingml/2006/table">
            <a:tbl>
              <a:tblPr/>
              <a:tblGrid>
                <a:gridCol w="1003140"/>
                <a:gridCol w="1061293"/>
                <a:gridCol w="1046755"/>
                <a:gridCol w="1032216"/>
              </a:tblGrid>
              <a:tr h="159373">
                <a:tc>
                  <a:txBody>
                    <a:bodyPr/>
                    <a:lstStyle/>
                    <a:p>
                      <a:pPr algn="l" fontAlgn="b"/>
                      <a:r>
                        <a:rPr lang="en-US" sz="900" b="0" i="0" u="none" strike="noStrike">
                          <a:solidFill>
                            <a:srgbClr val="000000"/>
                          </a:solidFill>
                          <a:latin typeface="Calibri"/>
                        </a:rPr>
                        <a:t>EmpID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0" i="0" u="none" strike="noStrike">
                          <a:solidFill>
                            <a:srgbClr val="000000"/>
                          </a:solidFill>
                          <a:latin typeface="Calibri"/>
                        </a:rPr>
                        <a:t>(All)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r>
              <a:tr h="159373">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r>
              <a:tr h="159373">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r>
                        <a:rPr lang="en-US" sz="900" b="1" i="0" u="none" strike="noStrike">
                          <a:solidFill>
                            <a:srgbClr val="000000"/>
                          </a:solidFill>
                          <a:latin typeface="Calibri"/>
                        </a:rPr>
                        <a:t>Values</a:t>
                      </a: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r>
              <a:tr h="159373">
                <a:tc>
                  <a:txBody>
                    <a:bodyPr/>
                    <a:lstStyle/>
                    <a:p>
                      <a:pPr algn="l" fontAlgn="b"/>
                      <a:r>
                        <a:rPr lang="en-US" sz="900" b="1" i="0" u="none" strike="noStrike">
                          <a:solidFill>
                            <a:srgbClr val="000000"/>
                          </a:solidFill>
                          <a:latin typeface="Calibri"/>
                        </a:rPr>
                        <a:t>FirstName</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r>
              <a:tr h="159373">
                <a:tc>
                  <a:txBody>
                    <a:bodyPr/>
                    <a:lstStyle/>
                    <a:p>
                      <a:pPr algn="l" fontAlgn="b"/>
                      <a:r>
                        <a:rPr lang="en-US" sz="900" b="0" i="0" u="none" strike="noStrike">
                          <a:solidFill>
                            <a:srgbClr val="000000"/>
                          </a:solidFill>
                          <a:latin typeface="Calibri"/>
                        </a:rPr>
                        <a:t>Angela</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r>
              <a:tr h="159373">
                <a:tc>
                  <a:txBody>
                    <a:bodyPr/>
                    <a:lstStyle/>
                    <a:p>
                      <a:pPr algn="l" fontAlgn="b"/>
                      <a:r>
                        <a:rPr lang="en-US" sz="900" b="0" i="0" u="none" strike="noStrike">
                          <a:solidFill>
                            <a:srgbClr val="000000"/>
                          </a:solidFill>
                          <a:latin typeface="Calibri"/>
                        </a:rPr>
                        <a:t>Bartholemew</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Bobby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19</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Bridger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Carlee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Charity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Dheepa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Edward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Gerald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Hector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Jac</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Jasmine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Jaydon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Joseph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r>
              <a:tr h="126379">
                <a:tc>
                  <a:txBody>
                    <a:bodyPr/>
                    <a:lstStyle/>
                    <a:p>
                      <a:pPr algn="l" fontAlgn="b"/>
                      <a:r>
                        <a:rPr lang="en-US" sz="900" b="0" i="0" u="none" strike="noStrike">
                          <a:solidFill>
                            <a:srgbClr val="000000"/>
                          </a:solidFill>
                          <a:latin typeface="Calibri"/>
                        </a:rPr>
                        <a:t>Kaylah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Kristen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Latia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Leon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Mariela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Maruk</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Michael</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Myriam</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Paula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Prater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Reid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Reilly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Sharlene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Uriah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Xana</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r>
              <a:tr h="159373">
                <a:tc>
                  <a:txBody>
                    <a:bodyPr/>
                    <a:lstStyle/>
                    <a:p>
                      <a:pPr algn="l" fontAlgn="b"/>
                      <a:r>
                        <a:rPr lang="en-US" sz="900" b="1" i="0" u="none" strike="noStrike">
                          <a:solidFill>
                            <a:srgbClr val="000000"/>
                          </a:solidFill>
                          <a:latin typeface="Calibri"/>
                        </a:rPr>
                        <a:t>Grand Total</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681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691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dirty="0">
                          <a:solidFill>
                            <a:srgbClr val="000000"/>
                          </a:solidFill>
                          <a:latin typeface="Calibri"/>
                        </a:rPr>
                        <a:t>715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r>
            </a:tbl>
          </a:graphicData>
        </a:graphic>
      </p:graphicFrame>
      <p:graphicFrame>
        <p:nvGraphicFramePr>
          <p:cNvPr id="4" name="Chart 3"/>
          <p:cNvGraphicFramePr/>
          <p:nvPr/>
        </p:nvGraphicFramePr>
        <p:xfrm>
          <a:off x="5953124" y="1571612"/>
          <a:ext cx="6072230" cy="3571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523836" y="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81158" y="642918"/>
            <a:ext cx="9715568" cy="5909310"/>
          </a:xfrm>
          <a:prstGeom prst="rect">
            <a:avLst/>
          </a:prstGeom>
        </p:spPr>
        <p:txBody>
          <a:bodyPr wrap="square">
            <a:spAutoFit/>
          </a:bodyPr>
          <a:lstStyle/>
          <a:p>
            <a:r>
              <a:rPr lang="en-US" b="1" dirty="0" smtClean="0"/>
              <a:t>1. Dynamic Interactivity</a:t>
            </a:r>
          </a:p>
          <a:p>
            <a:r>
              <a:rPr lang="en-US" b="1" dirty="0" smtClean="0"/>
              <a:t>Real-Time Data Exploration:</a:t>
            </a:r>
            <a:r>
              <a:rPr lang="en-US" dirty="0" smtClean="0"/>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r>
              <a:rPr lang="en-US" b="1" dirty="0" smtClean="0"/>
              <a:t>2. Comprehensive Visualization Suite</a:t>
            </a:r>
          </a:p>
          <a:p>
            <a:r>
              <a:rPr lang="en-US" b="1" dirty="0" smtClean="0"/>
              <a:t>Diverse Chart Types:</a:t>
            </a:r>
            <a:r>
              <a:rPr lang="en-US" dirty="0" smtClean="0"/>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r>
              <a:rPr lang="en-US" b="1" dirty="0" smtClean="0"/>
              <a:t>3. Enhanced User Experience</a:t>
            </a:r>
          </a:p>
          <a:p>
            <a:r>
              <a:rPr lang="en-US" b="1" dirty="0" smtClean="0"/>
              <a:t>Intuitive Design:</a:t>
            </a:r>
            <a:r>
              <a:rPr lang="en-US" dirty="0" smtClean="0"/>
              <a:t> The solution is designed with user-friendliness in mind. Clear labels, guided instructions, and easy-to-navigate interfaces ensure that users with varying levels of Excel proficiency can effectively utilize the tool.</a:t>
            </a:r>
          </a:p>
          <a:p>
            <a:r>
              <a:rPr lang="en-US" b="1" dirty="0" smtClean="0"/>
              <a:t>4. Powerful Analytical Capabilities</a:t>
            </a:r>
          </a:p>
          <a:p>
            <a:r>
              <a:rPr lang="en-US" b="1" dirty="0" smtClean="0"/>
              <a:t>Automated Insights:</a:t>
            </a:r>
            <a:r>
              <a:rPr lang="en-US" dirty="0" smtClean="0"/>
              <a:t> Built-in analytical tools generate summary reports and key insights automatically, reducing the need for manual data analysis and enhancing decision-making efficiency.</a:t>
            </a:r>
          </a:p>
          <a:p>
            <a:r>
              <a:rPr lang="en-US" b="1" dirty="0" smtClean="0"/>
              <a:t>5. Scalability and Adaptability</a:t>
            </a:r>
          </a:p>
          <a:p>
            <a:r>
              <a:rPr lang="en-US" b="1" dirty="0" smtClean="0"/>
              <a:t>Flexible Data Integration:</a:t>
            </a:r>
            <a:r>
              <a:rPr lang="en-US" dirty="0" smtClean="0"/>
              <a:t> The solution is adaptable to different scales and can handle large datasets without compromising performance. It also allows for easy updates and integration of new data, making it a future-proof investment.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244</TotalTime>
  <Words>1233</Words>
  <Application>Microsoft Office PowerPoint</Application>
  <PresentationFormat>Custom</PresentationFormat>
  <Paragraphs>237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Employee Data Analysis using Excel  </vt:lpstr>
      <vt:lpstr>PROJECT TITLE   VISUALIZING  EMPLOYEE  ATTENDANCE  TRENDS  WITH  EXCEL CHARTS</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anto0</cp:lastModifiedBy>
  <cp:revision>21</cp:revision>
  <dcterms:created xsi:type="dcterms:W3CDTF">2024-03-29T15:07:22Z</dcterms:created>
  <dcterms:modified xsi:type="dcterms:W3CDTF">2024-09-06T13:48:23Z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