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183404"/>
            <a:ext cx="8610600" cy="1938992"/>
          </a:xfrm>
          <a:prstGeom prst="rect">
            <a:avLst/>
          </a:prstGeom>
          <a:noFill/>
        </p:spPr>
        <p:txBody>
          <a:bodyPr wrap="square" rtlCol="0">
            <a:spAutoFit/>
          </a:bodyPr>
          <a:lstStyle/>
          <a:p>
            <a:r>
              <a:rPr lang="en-US" sz="2400" dirty="0"/>
              <a:t>STUDENT NAME:</a:t>
            </a:r>
            <a:r>
              <a:rPr lang="en-IN" sz="2400" dirty="0"/>
              <a:t> Poorva.R.C</a:t>
            </a:r>
            <a:endParaRPr lang="en-US" sz="2400" dirty="0"/>
          </a:p>
          <a:p>
            <a:r>
              <a:rPr lang="en-US" sz="2400" dirty="0"/>
              <a:t>REGISTER NO:</a:t>
            </a:r>
            <a:r>
              <a:rPr lang="en-IN" sz="2400"/>
              <a:t> 312215853</a:t>
            </a:r>
            <a:endParaRPr lang="en-US" sz="2400" dirty="0"/>
          </a:p>
          <a:p>
            <a:r>
              <a:rPr lang="en-US" sz="2400" dirty="0"/>
              <a:t>DEPARTMENT:</a:t>
            </a:r>
            <a:r>
              <a:rPr lang="en-IN" sz="2400" dirty="0"/>
              <a:t> B.com Accounting and Finance </a:t>
            </a:r>
            <a:endParaRPr lang="en-US" sz="2400" dirty="0"/>
          </a:p>
          <a:p>
            <a:r>
              <a:rPr lang="en-US" sz="2400" dirty="0"/>
              <a:t>COLLEGE</a:t>
            </a:r>
            <a:r>
              <a:rPr lang="en-IN" sz="2400" dirty="0"/>
              <a:t>: Shri Shankarlal Sundarbai Shasun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6A99A0A-B14A-4FAA-A44B-534F4676A898}"/>
              </a:ext>
            </a:extLst>
          </p:cNvPr>
          <p:cNvSpPr txBox="1"/>
          <p:nvPr/>
        </p:nvSpPr>
        <p:spPr>
          <a:xfrm>
            <a:off x="739775" y="1320087"/>
            <a:ext cx="6103338" cy="646331"/>
          </a:xfrm>
          <a:prstGeom prst="rect">
            <a:avLst/>
          </a:prstGeom>
          <a:noFill/>
        </p:spPr>
        <p:txBody>
          <a:bodyPr wrap="square">
            <a:spAutoFit/>
          </a:bodyPr>
          <a:lstStyle/>
          <a:p>
            <a:r>
              <a:rPr lang="en-IN" b="0" i="0">
                <a:solidFill>
                  <a:srgbClr val="000000"/>
                </a:solidFill>
                <a:effectLst/>
                <a:latin typeface="YAFcfrglpVA 0"/>
              </a:rPr>
              <a:t>1. DATA COLLECTION </a:t>
            </a:r>
            <a:endParaRPr lang="en-IN">
              <a:solidFill>
                <a:srgbClr val="000000"/>
              </a:solidFill>
              <a:effectLst/>
              <a:latin typeface="YAFcfrglpVA 0"/>
            </a:endParaRPr>
          </a:p>
          <a:p>
            <a:r>
              <a:rPr lang="en-IN" b="0" i="0">
                <a:solidFill>
                  <a:srgbClr val="000000"/>
                </a:solidFill>
                <a:effectLst/>
                <a:latin typeface="YAFcfrglpVA 0"/>
              </a:rPr>
              <a:t>• The data has been collected through edunet dash board.</a:t>
            </a:r>
            <a:endParaRPr lang="en-IN">
              <a:solidFill>
                <a:srgbClr val="000000"/>
              </a:solidFill>
              <a:effectLst/>
              <a:latin typeface="YAFcfrglpVA 0"/>
            </a:endParaRPr>
          </a:p>
        </p:txBody>
      </p:sp>
      <p:sp>
        <p:nvSpPr>
          <p:cNvPr id="7" name="TextBox 6">
            <a:extLst>
              <a:ext uri="{FF2B5EF4-FFF2-40B4-BE49-F238E27FC236}">
                <a16:creationId xmlns:a16="http://schemas.microsoft.com/office/drawing/2014/main" id="{6E3A081A-C465-9BCD-A7B2-3F1C89A6572F}"/>
              </a:ext>
            </a:extLst>
          </p:cNvPr>
          <p:cNvSpPr txBox="1"/>
          <p:nvPr/>
        </p:nvSpPr>
        <p:spPr>
          <a:xfrm>
            <a:off x="739775" y="2066188"/>
            <a:ext cx="6103338" cy="646331"/>
          </a:xfrm>
          <a:prstGeom prst="rect">
            <a:avLst/>
          </a:prstGeom>
          <a:noFill/>
        </p:spPr>
        <p:txBody>
          <a:bodyPr wrap="square">
            <a:spAutoFit/>
          </a:bodyPr>
          <a:lstStyle/>
          <a:p>
            <a:r>
              <a:rPr lang="en-IN" b="0" i="0">
                <a:solidFill>
                  <a:srgbClr val="000000"/>
                </a:solidFill>
                <a:effectLst/>
                <a:latin typeface="YAFcfrglpVA 0"/>
              </a:rPr>
              <a:t>2.FEATURE COLLECTION </a:t>
            </a:r>
            <a:endParaRPr lang="en-IN">
              <a:solidFill>
                <a:srgbClr val="000000"/>
              </a:solidFill>
              <a:effectLst/>
              <a:latin typeface="YAFcfrglpVA 0"/>
            </a:endParaRPr>
          </a:p>
          <a:p>
            <a:r>
              <a:rPr lang="en-IN" b="0" i="0">
                <a:solidFill>
                  <a:srgbClr val="000000"/>
                </a:solidFill>
                <a:effectLst/>
                <a:latin typeface="YAFcfrglpVA 0"/>
              </a:rPr>
              <a:t>• The listed 10 features were taken for the analysis of data. </a:t>
            </a:r>
            <a:endParaRPr lang="en-IN">
              <a:solidFill>
                <a:srgbClr val="000000"/>
              </a:solidFill>
              <a:effectLst/>
              <a:latin typeface="YAFcfrglpVA 0"/>
            </a:endParaRPr>
          </a:p>
        </p:txBody>
      </p:sp>
      <p:sp>
        <p:nvSpPr>
          <p:cNvPr id="11" name="TextBox 10">
            <a:extLst>
              <a:ext uri="{FF2B5EF4-FFF2-40B4-BE49-F238E27FC236}">
                <a16:creationId xmlns:a16="http://schemas.microsoft.com/office/drawing/2014/main" id="{D0B9624D-F58D-EA3C-C43B-066B80A70582}"/>
              </a:ext>
            </a:extLst>
          </p:cNvPr>
          <p:cNvSpPr txBox="1"/>
          <p:nvPr/>
        </p:nvSpPr>
        <p:spPr>
          <a:xfrm>
            <a:off x="739775" y="2712519"/>
            <a:ext cx="6098682" cy="923330"/>
          </a:xfrm>
          <a:prstGeom prst="rect">
            <a:avLst/>
          </a:prstGeom>
          <a:noFill/>
        </p:spPr>
        <p:txBody>
          <a:bodyPr wrap="square">
            <a:spAutoFit/>
          </a:bodyPr>
          <a:lstStyle/>
          <a:p>
            <a:r>
              <a:rPr lang="en-IN" b="0" i="0">
                <a:solidFill>
                  <a:srgbClr val="000000"/>
                </a:solidFill>
                <a:effectLst/>
                <a:latin typeface="YAFcfrglpVA 0"/>
              </a:rPr>
              <a:t>3. DATA CLEANING </a:t>
            </a:r>
            <a:endParaRPr lang="en-IN">
              <a:solidFill>
                <a:srgbClr val="000000"/>
              </a:solidFill>
              <a:effectLst/>
              <a:latin typeface="YAFcfrglpVA 0"/>
            </a:endParaRPr>
          </a:p>
          <a:p>
            <a:r>
              <a:rPr lang="en-IN" b="0" i="0">
                <a:solidFill>
                  <a:srgbClr val="000000"/>
                </a:solidFill>
                <a:effectLst/>
                <a:latin typeface="YAFcfrglpVA 0"/>
              </a:rPr>
              <a:t>• Identifying the missing values.</a:t>
            </a:r>
            <a:endParaRPr lang="en-IN">
              <a:solidFill>
                <a:srgbClr val="000000"/>
              </a:solidFill>
              <a:effectLst/>
              <a:latin typeface="YAFcfrglpVA 0"/>
            </a:endParaRPr>
          </a:p>
          <a:p>
            <a:r>
              <a:rPr lang="en-IN" b="0" i="0">
                <a:solidFill>
                  <a:srgbClr val="000000"/>
                </a:solidFill>
                <a:effectLst/>
                <a:latin typeface="YAFcfrglpVA 0"/>
              </a:rPr>
              <a:t>• Filtering of those missing values.</a:t>
            </a:r>
            <a:endParaRPr lang="en-IN">
              <a:solidFill>
                <a:srgbClr val="000000"/>
              </a:solidFill>
              <a:effectLst/>
              <a:latin typeface="YAFcfrglpVA 0"/>
            </a:endParaRPr>
          </a:p>
        </p:txBody>
      </p:sp>
      <p:sp>
        <p:nvSpPr>
          <p:cNvPr id="13" name="TextBox 12">
            <a:extLst>
              <a:ext uri="{FF2B5EF4-FFF2-40B4-BE49-F238E27FC236}">
                <a16:creationId xmlns:a16="http://schemas.microsoft.com/office/drawing/2014/main" id="{F75BF1C4-CC18-3C3E-FC16-D382A824235E}"/>
              </a:ext>
            </a:extLst>
          </p:cNvPr>
          <p:cNvSpPr txBox="1"/>
          <p:nvPr/>
        </p:nvSpPr>
        <p:spPr>
          <a:xfrm>
            <a:off x="739775" y="3635849"/>
            <a:ext cx="6103338" cy="923330"/>
          </a:xfrm>
          <a:prstGeom prst="rect">
            <a:avLst/>
          </a:prstGeom>
          <a:noFill/>
        </p:spPr>
        <p:txBody>
          <a:bodyPr wrap="square">
            <a:spAutoFit/>
          </a:bodyPr>
          <a:lstStyle/>
          <a:p>
            <a:r>
              <a:rPr lang="en-IN" b="0" i="0">
                <a:solidFill>
                  <a:srgbClr val="000000"/>
                </a:solidFill>
                <a:effectLst/>
                <a:latin typeface="YAFcfrglpVA 0"/>
              </a:rPr>
              <a:t>4. CALCULATION OF PERFORMANCE LEVEL </a:t>
            </a:r>
            <a:endParaRPr lang="en-IN">
              <a:solidFill>
                <a:srgbClr val="000000"/>
              </a:solidFill>
              <a:effectLst/>
              <a:latin typeface="YAFcfrglpVA 0"/>
            </a:endParaRPr>
          </a:p>
          <a:p>
            <a:r>
              <a:rPr lang="en-IN" b="0" i="0">
                <a:solidFill>
                  <a:srgbClr val="000000"/>
                </a:solidFill>
                <a:effectLst/>
                <a:latin typeface="YAFcfrglpVA 0"/>
              </a:rPr>
              <a:t>• By considering the current employee rating, i found the performance level using the formula.</a:t>
            </a:r>
            <a:endParaRPr lang="en-IN">
              <a:solidFill>
                <a:srgbClr val="000000"/>
              </a:solidFill>
              <a:effectLst/>
              <a:latin typeface="YAFcfrglpVA 0"/>
            </a:endParaRPr>
          </a:p>
        </p:txBody>
      </p:sp>
      <p:sp>
        <p:nvSpPr>
          <p:cNvPr id="16" name="TextBox 15">
            <a:extLst>
              <a:ext uri="{FF2B5EF4-FFF2-40B4-BE49-F238E27FC236}">
                <a16:creationId xmlns:a16="http://schemas.microsoft.com/office/drawing/2014/main" id="{5BBE2225-8C3E-9DD5-9BA0-B43DE27F8646}"/>
              </a:ext>
            </a:extLst>
          </p:cNvPr>
          <p:cNvSpPr txBox="1"/>
          <p:nvPr/>
        </p:nvSpPr>
        <p:spPr>
          <a:xfrm>
            <a:off x="737307" y="4620815"/>
            <a:ext cx="6101150" cy="923330"/>
          </a:xfrm>
          <a:prstGeom prst="rect">
            <a:avLst/>
          </a:prstGeom>
          <a:noFill/>
        </p:spPr>
        <p:txBody>
          <a:bodyPr wrap="square">
            <a:spAutoFit/>
          </a:bodyPr>
          <a:lstStyle/>
          <a:p>
            <a:r>
              <a:rPr lang="en-IN" b="0" i="0">
                <a:solidFill>
                  <a:srgbClr val="000000"/>
                </a:solidFill>
                <a:effectLst/>
                <a:latin typeface="YAFcfrglpVA 0"/>
              </a:rPr>
              <a:t>5. SUMMARY OF PIVOT LEVEL </a:t>
            </a:r>
            <a:endParaRPr lang="en-IN">
              <a:solidFill>
                <a:srgbClr val="000000"/>
              </a:solidFill>
              <a:effectLst/>
              <a:latin typeface="YAFcfrglpVA 0"/>
            </a:endParaRPr>
          </a:p>
          <a:p>
            <a:r>
              <a:rPr lang="en-IN" b="0" i="0">
                <a:solidFill>
                  <a:srgbClr val="000000"/>
                </a:solidFill>
                <a:effectLst/>
                <a:latin typeface="YAFcfrglpVA 0"/>
              </a:rPr>
              <a:t>• Segregating of certain features to rows, columns, heading and so on.</a:t>
            </a:r>
            <a:endParaRPr lang="en-IN">
              <a:solidFill>
                <a:srgbClr val="000000"/>
              </a:solidFill>
              <a:effectLst/>
              <a:latin typeface="YAFcfrglpVA 0"/>
            </a:endParaRPr>
          </a:p>
        </p:txBody>
      </p:sp>
      <p:sp>
        <p:nvSpPr>
          <p:cNvPr id="18" name="TextBox 17">
            <a:extLst>
              <a:ext uri="{FF2B5EF4-FFF2-40B4-BE49-F238E27FC236}">
                <a16:creationId xmlns:a16="http://schemas.microsoft.com/office/drawing/2014/main" id="{8DFA1F30-49A3-4273-9118-7C2FA06C1607}"/>
              </a:ext>
            </a:extLst>
          </p:cNvPr>
          <p:cNvSpPr txBox="1"/>
          <p:nvPr/>
        </p:nvSpPr>
        <p:spPr>
          <a:xfrm>
            <a:off x="735119" y="5524797"/>
            <a:ext cx="6103338" cy="923330"/>
          </a:xfrm>
          <a:prstGeom prst="rect">
            <a:avLst/>
          </a:prstGeom>
          <a:noFill/>
        </p:spPr>
        <p:txBody>
          <a:bodyPr wrap="square">
            <a:spAutoFit/>
          </a:bodyPr>
          <a:lstStyle/>
          <a:p>
            <a:r>
              <a:rPr lang="en-IN" b="0" i="0">
                <a:solidFill>
                  <a:srgbClr val="000000"/>
                </a:solidFill>
                <a:effectLst/>
                <a:latin typeface="YAFcfrglpVA 0"/>
              </a:rPr>
              <a:t>6. VISUALIZATION </a:t>
            </a:r>
            <a:endParaRPr lang="en-IN">
              <a:solidFill>
                <a:srgbClr val="000000"/>
              </a:solidFill>
              <a:effectLst/>
              <a:latin typeface="YAFcfrglpVA 0"/>
            </a:endParaRPr>
          </a:p>
          <a:p>
            <a:r>
              <a:rPr lang="en-IN" b="0" i="0">
                <a:solidFill>
                  <a:srgbClr val="000000"/>
                </a:solidFill>
                <a:effectLst/>
                <a:latin typeface="YAFcfrglpVA 0"/>
              </a:rPr>
              <a:t>• Once completed with pivot table, created the graph for precise visualisation.</a:t>
            </a:r>
            <a:endParaRPr lang="en-IN">
              <a:solidFill>
                <a:srgbClr val="000000"/>
              </a:solidFill>
              <a:effectLst/>
              <a:latin typeface="YAFcfrglpVA 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3FE35CA-69F0-516B-3B79-4C1D7230C455}"/>
              </a:ext>
            </a:extLst>
          </p:cNvPr>
          <p:cNvSpPr txBox="1"/>
          <p:nvPr/>
        </p:nvSpPr>
        <p:spPr>
          <a:xfrm rot="10800000" flipV="1">
            <a:off x="262847" y="1510784"/>
            <a:ext cx="8971541" cy="369332"/>
          </a:xfrm>
          <a:prstGeom prst="rect">
            <a:avLst/>
          </a:prstGeom>
          <a:noFill/>
        </p:spPr>
        <p:txBody>
          <a:bodyPr wrap="square">
            <a:spAutoFit/>
          </a:bodyPr>
          <a:lstStyle/>
          <a:p>
            <a:r>
              <a:rPr lang="en-US" dirty="0"/>
              <a:t>=IF(AND(Z8&gt;=5),"VERY HIGH",IF(AND(Z8&gt;=4),"HIGH",IF(AND(Z8&gt;=3),"MED","LOW")))</a:t>
            </a:r>
          </a:p>
        </p:txBody>
      </p:sp>
      <p:sp>
        <p:nvSpPr>
          <p:cNvPr id="10" name="TextBox 9">
            <a:extLst>
              <a:ext uri="{FF2B5EF4-FFF2-40B4-BE49-F238E27FC236}">
                <a16:creationId xmlns:a16="http://schemas.microsoft.com/office/drawing/2014/main" id="{DDEA6877-E95D-23BB-14F9-166EC06DF18C}"/>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25698086-24D7-5A9C-9160-26509498F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049" y="2551881"/>
            <a:ext cx="4313166" cy="2511812"/>
          </a:xfrm>
          <a:prstGeom prst="rect">
            <a:avLst/>
          </a:prstGeom>
        </p:spPr>
      </p:pic>
      <p:pic>
        <p:nvPicPr>
          <p:cNvPr id="12" name="Picture 11">
            <a:extLst>
              <a:ext uri="{FF2B5EF4-FFF2-40B4-BE49-F238E27FC236}">
                <a16:creationId xmlns:a16="http://schemas.microsoft.com/office/drawing/2014/main" id="{0BAE65AB-0707-4CDC-00C9-CC66CA2B6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2007" y="2551879"/>
            <a:ext cx="3742518" cy="25118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EA64E75-80A4-CF95-92BB-C2C75F5FAEE4}"/>
              </a:ext>
            </a:extLst>
          </p:cNvPr>
          <p:cNvSpPr txBox="1"/>
          <p:nvPr/>
        </p:nvSpPr>
        <p:spPr>
          <a:xfrm>
            <a:off x="585872" y="1536653"/>
            <a:ext cx="6103338" cy="1754326"/>
          </a:xfrm>
          <a:prstGeom prst="rect">
            <a:avLst/>
          </a:prstGeom>
          <a:noFill/>
        </p:spPr>
        <p:txBody>
          <a:bodyPr wrap="square">
            <a:spAutoFit/>
          </a:bodyPr>
          <a:lstStyle/>
          <a:p>
            <a:r>
              <a:rPr lang="en-IN" b="0" i="0">
                <a:solidFill>
                  <a:srgbClr val="000000"/>
                </a:solidFill>
                <a:effectLst/>
              </a:rPr>
              <a:t>The analysis provides clear evidence that regular attendance and active project participation are critical to high employee performance. We recommend implementing a rewards system for attendance and creating more opportunities for employees to engage in key projects. These steps are likely to result in a more motivated and high-performing workforce.</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5BC890B-BE80-1CBF-DD19-63C7854F6886}"/>
              </a:ext>
            </a:extLst>
          </p:cNvPr>
          <p:cNvSpPr txBox="1"/>
          <p:nvPr/>
        </p:nvSpPr>
        <p:spPr>
          <a:xfrm>
            <a:off x="907062" y="2106029"/>
            <a:ext cx="6103338" cy="1754326"/>
          </a:xfrm>
          <a:prstGeom prst="rect">
            <a:avLst/>
          </a:prstGeom>
          <a:noFill/>
        </p:spPr>
        <p:txBody>
          <a:bodyPr wrap="square">
            <a:spAutoFit/>
          </a:bodyPr>
          <a:lstStyle/>
          <a:p>
            <a:r>
              <a:rPr lang="en-IN"/>
              <a:t>In the fast-paced corporate environment, maintaining high employee performance is crucial. However, organizations often struggle to identify the key factors influencing employee productivity. This project aims to analyze employee performance data to pinpoint these factors and suggest actionable improvements.”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2F53C68-C500-9DA6-D199-27D1C585701D}"/>
              </a:ext>
            </a:extLst>
          </p:cNvPr>
          <p:cNvSpPr txBox="1"/>
          <p:nvPr/>
        </p:nvSpPr>
        <p:spPr>
          <a:xfrm>
            <a:off x="990600" y="2092400"/>
            <a:ext cx="6103338" cy="1477328"/>
          </a:xfrm>
          <a:prstGeom prst="rect">
            <a:avLst/>
          </a:prstGeom>
          <a:noFill/>
        </p:spPr>
        <p:txBody>
          <a:bodyPr wrap="square">
            <a:spAutoFit/>
          </a:bodyPr>
          <a:lstStyle/>
          <a:p>
            <a:r>
              <a:rPr lang="en-IN"/>
              <a:t>The project focuses on analyzing a dataset containing various employee metrics like attendance, project involvement, and performance scores. The goal is to use Excel-based analysis to identify patterns and correlations that can guide management in enhancing employee productivity.”</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139827-4F7E-572E-7F4B-04A9F262186B}"/>
              </a:ext>
            </a:extLst>
          </p:cNvPr>
          <p:cNvSpPr txBox="1"/>
          <p:nvPr/>
        </p:nvSpPr>
        <p:spPr>
          <a:xfrm>
            <a:off x="699452" y="1933707"/>
            <a:ext cx="6103338" cy="1200329"/>
          </a:xfrm>
          <a:prstGeom prst="rect">
            <a:avLst/>
          </a:prstGeom>
          <a:noFill/>
        </p:spPr>
        <p:txBody>
          <a:bodyPr wrap="square">
            <a:spAutoFit/>
          </a:bodyPr>
          <a:lstStyle/>
          <a:p>
            <a:r>
              <a:rPr lang="en-US"/>
              <a:t>The primary end users are HR Managers, Team Leaders, and Senior Management. This analysis will help them make informed decisions regarding employee development and performance improvement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815B99-EDCE-FC03-305E-1C55A723966B}"/>
              </a:ext>
            </a:extLst>
          </p:cNvPr>
          <p:cNvSpPr txBox="1"/>
          <p:nvPr/>
        </p:nvSpPr>
        <p:spPr>
          <a:xfrm>
            <a:off x="3044331" y="2072505"/>
            <a:ext cx="6103338" cy="1477328"/>
          </a:xfrm>
          <a:prstGeom prst="rect">
            <a:avLst/>
          </a:prstGeom>
          <a:noFill/>
        </p:spPr>
        <p:txBody>
          <a:bodyPr wrap="square">
            <a:spAutoFit/>
          </a:bodyPr>
          <a:lstStyle/>
          <a:p>
            <a:r>
              <a:rPr lang="en-US"/>
              <a:t>Our Solution:"We utilized Excel to perform data cleaning, correlation analysis, and visualization to uncover hidden patterns in the employee data. The analysis reveals critical factors such as the impact of consistent attendance and skill development on performance</a:t>
            </a:r>
          </a:p>
        </p:txBody>
      </p:sp>
      <p:sp>
        <p:nvSpPr>
          <p:cNvPr id="12" name="TextBox 11">
            <a:extLst>
              <a:ext uri="{FF2B5EF4-FFF2-40B4-BE49-F238E27FC236}">
                <a16:creationId xmlns:a16="http://schemas.microsoft.com/office/drawing/2014/main" id="{C1777FEE-4789-7C46-1F30-068242C09E57}"/>
              </a:ext>
            </a:extLst>
          </p:cNvPr>
          <p:cNvSpPr txBox="1"/>
          <p:nvPr/>
        </p:nvSpPr>
        <p:spPr>
          <a:xfrm>
            <a:off x="3044331" y="3815278"/>
            <a:ext cx="6103338" cy="1200329"/>
          </a:xfrm>
          <a:prstGeom prst="rect">
            <a:avLst/>
          </a:prstGeom>
          <a:noFill/>
        </p:spPr>
        <p:txBody>
          <a:bodyPr wrap="square">
            <a:spAutoFit/>
          </a:bodyPr>
          <a:lstStyle/>
          <a:p>
            <a:r>
              <a:rPr lang="en-US"/>
              <a:t>Value Proposition:"By identifying these key factors, our solution enables organizations to implement targeted strategies, such as personalized training programs and attendance incentives, leading to a more engaged and productive workforce."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CA9643B-D194-8444-1ACC-7E170446477D}"/>
              </a:ext>
            </a:extLst>
          </p:cNvPr>
          <p:cNvSpPr txBox="1"/>
          <p:nvPr/>
        </p:nvSpPr>
        <p:spPr>
          <a:xfrm>
            <a:off x="755332" y="1352824"/>
            <a:ext cx="6103338" cy="923330"/>
          </a:xfrm>
          <a:prstGeom prst="rect">
            <a:avLst/>
          </a:prstGeom>
          <a:noFill/>
        </p:spPr>
        <p:txBody>
          <a:bodyPr wrap="square">
            <a:spAutoFit/>
          </a:bodyPr>
          <a:lstStyle/>
          <a:p>
            <a:r>
              <a:rPr lang="en-IN" b="0" i="0">
                <a:solidFill>
                  <a:srgbClr val="000000"/>
                </a:solidFill>
                <a:effectLst/>
                <a:latin typeface="YAFcfrglpVA 0"/>
              </a:rPr>
              <a:t>• Employee data set taken fromthe KAGGLE.</a:t>
            </a:r>
            <a:endParaRPr lang="en-IN">
              <a:solidFill>
                <a:srgbClr val="000000"/>
              </a:solidFill>
              <a:effectLst/>
              <a:latin typeface="YAFcfrglpVA 0"/>
            </a:endParaRPr>
          </a:p>
          <a:p>
            <a:r>
              <a:rPr lang="en-IN" b="0" i="0">
                <a:solidFill>
                  <a:srgbClr val="000000"/>
                </a:solidFill>
                <a:effectLst/>
                <a:latin typeface="YAFcfrglpVA 0"/>
              </a:rPr>
              <a:t>• In dataset , out of 26 data I took only 9 features out of it.</a:t>
            </a:r>
            <a:endParaRPr lang="en-IN">
              <a:solidFill>
                <a:srgbClr val="000000"/>
              </a:solidFill>
              <a:effectLst/>
              <a:latin typeface="YAFcfrglpVA 0"/>
            </a:endParaRPr>
          </a:p>
          <a:p>
            <a:r>
              <a:rPr lang="en-IN" b="0" i="0">
                <a:solidFill>
                  <a:srgbClr val="000000"/>
                </a:solidFill>
                <a:effectLst/>
                <a:latin typeface="YAFcfrglpVA 0"/>
              </a:rPr>
              <a:t>• The selected 10 features are listed below:</a:t>
            </a:r>
            <a:endParaRPr lang="en-IN">
              <a:solidFill>
                <a:srgbClr val="000000"/>
              </a:solidFill>
              <a:effectLst/>
              <a:latin typeface="YAFcfrglpVA 0"/>
            </a:endParaRPr>
          </a:p>
        </p:txBody>
      </p:sp>
      <p:sp>
        <p:nvSpPr>
          <p:cNvPr id="6" name="TextBox 5">
            <a:extLst>
              <a:ext uri="{FF2B5EF4-FFF2-40B4-BE49-F238E27FC236}">
                <a16:creationId xmlns:a16="http://schemas.microsoft.com/office/drawing/2014/main" id="{89E4C8C0-BF9A-FE86-C6B6-5937B9A801D1}"/>
              </a:ext>
            </a:extLst>
          </p:cNvPr>
          <p:cNvSpPr txBox="1"/>
          <p:nvPr/>
        </p:nvSpPr>
        <p:spPr>
          <a:xfrm>
            <a:off x="755332" y="2485344"/>
            <a:ext cx="6103338" cy="2862322"/>
          </a:xfrm>
          <a:prstGeom prst="rect">
            <a:avLst/>
          </a:prstGeom>
          <a:noFill/>
        </p:spPr>
        <p:txBody>
          <a:bodyPr wrap="square">
            <a:spAutoFit/>
          </a:bodyPr>
          <a:lstStyle/>
          <a:p>
            <a:r>
              <a:rPr lang="en-IN" b="0" i="0">
                <a:solidFill>
                  <a:srgbClr val="000000"/>
                </a:solidFill>
                <a:effectLst/>
                <a:latin typeface="YAFcfrglpVA 0"/>
              </a:rPr>
              <a:t>1. Employee ID</a:t>
            </a:r>
            <a:endParaRPr lang="en-IN">
              <a:solidFill>
                <a:srgbClr val="000000"/>
              </a:solidFill>
              <a:effectLst/>
              <a:latin typeface="YAFcfrglpVA 0"/>
            </a:endParaRPr>
          </a:p>
          <a:p>
            <a:r>
              <a:rPr lang="en-IN" b="0" i="0">
                <a:solidFill>
                  <a:srgbClr val="000000"/>
                </a:solidFill>
                <a:effectLst/>
                <a:latin typeface="YAFcfrglpVA 0"/>
              </a:rPr>
              <a:t>2. First name</a:t>
            </a:r>
            <a:endParaRPr lang="en-IN">
              <a:solidFill>
                <a:srgbClr val="000000"/>
              </a:solidFill>
              <a:effectLst/>
              <a:latin typeface="YAFcfrglpVA 0"/>
            </a:endParaRPr>
          </a:p>
          <a:p>
            <a:r>
              <a:rPr lang="en-IN" b="0" i="0">
                <a:solidFill>
                  <a:srgbClr val="000000"/>
                </a:solidFill>
                <a:effectLst/>
                <a:latin typeface="YAFcfrglpVA 0"/>
              </a:rPr>
              <a:t>3. Last name </a:t>
            </a:r>
            <a:endParaRPr lang="en-IN">
              <a:solidFill>
                <a:srgbClr val="000000"/>
              </a:solidFill>
              <a:effectLst/>
              <a:latin typeface="YAFcfrglpVA 0"/>
            </a:endParaRPr>
          </a:p>
          <a:p>
            <a:r>
              <a:rPr lang="en-IN" b="0" i="0">
                <a:solidFill>
                  <a:srgbClr val="000000"/>
                </a:solidFill>
                <a:effectLst/>
                <a:latin typeface="YAFcfrglpVA 0"/>
              </a:rPr>
              <a:t>4. Business unit </a:t>
            </a:r>
            <a:endParaRPr lang="en-IN">
              <a:solidFill>
                <a:srgbClr val="000000"/>
              </a:solidFill>
              <a:effectLst/>
              <a:latin typeface="YAFcfrglpVA 0"/>
            </a:endParaRPr>
          </a:p>
          <a:p>
            <a:r>
              <a:rPr lang="en-IN" b="0" i="0">
                <a:solidFill>
                  <a:srgbClr val="000000"/>
                </a:solidFill>
                <a:effectLst/>
                <a:latin typeface="YAFcfrglpVA 0"/>
              </a:rPr>
              <a:t>5. Employee type</a:t>
            </a:r>
            <a:endParaRPr lang="en-IN">
              <a:solidFill>
                <a:srgbClr val="000000"/>
              </a:solidFill>
              <a:effectLst/>
              <a:latin typeface="YAFcfrglpVA 0"/>
            </a:endParaRPr>
          </a:p>
          <a:p>
            <a:r>
              <a:rPr lang="en-IN" b="0" i="0">
                <a:solidFill>
                  <a:srgbClr val="000000"/>
                </a:solidFill>
                <a:effectLst/>
                <a:latin typeface="YAFcfrglpVA 0"/>
              </a:rPr>
              <a:t>6. Employee status </a:t>
            </a:r>
            <a:endParaRPr lang="en-IN">
              <a:solidFill>
                <a:srgbClr val="000000"/>
              </a:solidFill>
              <a:effectLst/>
              <a:latin typeface="YAFcfrglpVA 0"/>
            </a:endParaRPr>
          </a:p>
          <a:p>
            <a:r>
              <a:rPr lang="en-IN" b="0" i="0">
                <a:solidFill>
                  <a:srgbClr val="000000"/>
                </a:solidFill>
                <a:effectLst/>
                <a:latin typeface="YAFcfrglpVA 0"/>
              </a:rPr>
              <a:t>7. Employee classification type</a:t>
            </a:r>
            <a:endParaRPr lang="en-IN">
              <a:solidFill>
                <a:srgbClr val="000000"/>
              </a:solidFill>
              <a:effectLst/>
              <a:latin typeface="YAFcfrglpVA 0"/>
            </a:endParaRPr>
          </a:p>
          <a:p>
            <a:r>
              <a:rPr lang="en-IN" b="0" i="0">
                <a:solidFill>
                  <a:srgbClr val="000000"/>
                </a:solidFill>
                <a:effectLst/>
                <a:latin typeface="YAFcfrglpVA 0"/>
              </a:rPr>
              <a:t>8. Gender code</a:t>
            </a:r>
            <a:endParaRPr lang="en-IN">
              <a:solidFill>
                <a:srgbClr val="000000"/>
              </a:solidFill>
              <a:effectLst/>
              <a:latin typeface="YAFcfrglpVA 0"/>
            </a:endParaRPr>
          </a:p>
          <a:p>
            <a:r>
              <a:rPr lang="en-IN" b="0" i="0">
                <a:solidFill>
                  <a:srgbClr val="000000"/>
                </a:solidFill>
                <a:effectLst/>
                <a:latin typeface="YAFcfrglpVA 0"/>
              </a:rPr>
              <a:t>9. Performance score</a:t>
            </a:r>
            <a:endParaRPr lang="en-IN">
              <a:solidFill>
                <a:srgbClr val="000000"/>
              </a:solidFill>
              <a:effectLst/>
              <a:latin typeface="YAFcfrglpVA 0"/>
            </a:endParaRPr>
          </a:p>
          <a:p>
            <a:r>
              <a:rPr lang="en-IN" b="0" i="0">
                <a:solidFill>
                  <a:srgbClr val="000000"/>
                </a:solidFill>
                <a:effectLst/>
                <a:latin typeface="YAFcfrglpVA 0"/>
              </a:rPr>
              <a:t>10. Current employee rating </a:t>
            </a:r>
            <a:endParaRPr lang="en-IN">
              <a:solidFill>
                <a:srgbClr val="000000"/>
              </a:solidFill>
              <a:effectLst/>
              <a:latin typeface="YAFcfrglpVA 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AE21DE66-36E3-BC35-2B19-4314D84B09FF}"/>
              </a:ext>
            </a:extLst>
          </p:cNvPr>
          <p:cNvSpPr txBox="1"/>
          <p:nvPr/>
        </p:nvSpPr>
        <p:spPr>
          <a:xfrm>
            <a:off x="2533650" y="2139935"/>
            <a:ext cx="6103338" cy="1477328"/>
          </a:xfrm>
          <a:prstGeom prst="rect">
            <a:avLst/>
          </a:prstGeom>
          <a:noFill/>
        </p:spPr>
        <p:txBody>
          <a:bodyPr wrap="square">
            <a:spAutoFit/>
          </a:bodyPr>
          <a:lstStyle/>
          <a:p>
            <a:r>
              <a:rPr lang="en-IN" b="0" i="0">
                <a:solidFill>
                  <a:srgbClr val="000000"/>
                </a:solidFill>
                <a:effectLst/>
              </a:rPr>
              <a:t>"Our solution stands out by leveraging advanced Excel functions like pivot tables and conditional formatting to create dynamic, interactive dashboards. These tools allow management to quickly visualize and drill down into the data, making the insights both accessible and actionable."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TotalTime>
  <Words>624</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YAFcfrglpVA 0</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GIRIJA R</cp:lastModifiedBy>
  <cp:revision>16</cp:revision>
  <dcterms:created xsi:type="dcterms:W3CDTF">2024-03-29T15:07:22Z</dcterms:created>
  <dcterms:modified xsi:type="dcterms:W3CDTF">2024-08-31T15:15:13Z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