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  <p:sldMasterId id="2147483672" r:id="rId6"/>
    <p:sldMasterId id="214748367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y="6858000" cx="9144000"/>
  <p:notesSz cx="6858000" cy="9144000"/>
  <p:embeddedFontLst>
    <p:embeddedFont>
      <p:font typeface="Arial Narrow"/>
      <p:regular r:id="rId40"/>
      <p:bold r:id="rId41"/>
      <p:italic r:id="rId42"/>
      <p:boldItalic r:id="rId43"/>
    </p:embeddedFont>
    <p:embeddedFont>
      <p:font typeface="Arial Black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regular.fntdata"/><Relationship Id="rId20" Type="http://schemas.openxmlformats.org/officeDocument/2006/relationships/slide" Target="slides/slide12.xml"/><Relationship Id="rId42" Type="http://schemas.openxmlformats.org/officeDocument/2006/relationships/font" Target="fonts/ArialNarrow-italic.fntdata"/><Relationship Id="rId41" Type="http://schemas.openxmlformats.org/officeDocument/2006/relationships/font" Target="fonts/ArialNarrow-bold.fntdata"/><Relationship Id="rId22" Type="http://schemas.openxmlformats.org/officeDocument/2006/relationships/slide" Target="slides/slide14.xml"/><Relationship Id="rId44" Type="http://schemas.openxmlformats.org/officeDocument/2006/relationships/font" Target="fonts/ArialBlack-regular.fntdata"/><Relationship Id="rId21" Type="http://schemas.openxmlformats.org/officeDocument/2006/relationships/slide" Target="slides/slide13.xml"/><Relationship Id="rId43" Type="http://schemas.openxmlformats.org/officeDocument/2006/relationships/font" Target="fonts/ArialNarrow-boldItalic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" name="Google Shape;19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5" name="Google Shape;32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4" name="Google Shape;21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400050" lvl="1" marL="9144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2pPr>
            <a:lvl3pPr indent="-400050" lvl="2" marL="13716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3pPr>
            <a:lvl4pPr indent="-400050" lvl="3" marL="18288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4pPr>
            <a:lvl5pPr indent="-400050" lvl="4" marL="22860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5pPr>
            <a:lvl6pPr indent="-400050" lvl="5" marL="27432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6pPr>
            <a:lvl7pPr indent="-400050" lvl="6" marL="32004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7pPr>
            <a:lvl8pPr indent="-400050" lvl="7" marL="36576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8pPr>
            <a:lvl9pPr indent="-400050" lvl="8" marL="41148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0" type="dt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1" type="ftr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 rot="5400000">
            <a:off x="4791075" y="2276475"/>
            <a:ext cx="5410200" cy="192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 rot="5400000">
            <a:off x="866775" y="428625"/>
            <a:ext cx="5410200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400050" lvl="1" marL="9144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2pPr>
            <a:lvl3pPr indent="-400050" lvl="2" marL="13716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3pPr>
            <a:lvl4pPr indent="-400050" lvl="3" marL="18288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4pPr>
            <a:lvl5pPr indent="-400050" lvl="4" marL="22860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5pPr>
            <a:lvl6pPr indent="-400050" lvl="5" marL="27432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6pPr>
            <a:lvl7pPr indent="-400050" lvl="6" marL="32004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7pPr>
            <a:lvl8pPr indent="-400050" lvl="7" marL="36576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8pPr>
            <a:lvl9pPr indent="-400050" lvl="8" marL="41148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0" type="dt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1" type="ftr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 rot="5400000">
            <a:off x="2590800" y="76200"/>
            <a:ext cx="4038600" cy="76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400050" lvl="1" marL="9144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2pPr>
            <a:lvl3pPr indent="-400050" lvl="2" marL="13716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3pPr>
            <a:lvl4pPr indent="-400050" lvl="3" marL="18288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4pPr>
            <a:lvl5pPr indent="-400050" lvl="4" marL="22860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5pPr>
            <a:lvl6pPr indent="-400050" lvl="5" marL="27432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6pPr>
            <a:lvl7pPr indent="-400050" lvl="6" marL="32004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7pPr>
            <a:lvl8pPr indent="-400050" lvl="7" marL="36576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8pPr>
            <a:lvl9pPr indent="-400050" lvl="8" marL="41148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0" type="dt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8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5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indent="-495300" lvl="1" marL="914400" algn="l">
              <a:spcBef>
                <a:spcPts val="560"/>
              </a:spcBef>
              <a:spcAft>
                <a:spcPts val="0"/>
              </a:spcAft>
              <a:buSzPts val="4200"/>
              <a:buFont typeface="Arial"/>
              <a:buChar char="•"/>
              <a:defRPr sz="2800"/>
            </a:lvl2pPr>
            <a:lvl3pPr indent="-457200" lvl="2" marL="1371600" algn="l">
              <a:spcBef>
                <a:spcPts val="480"/>
              </a:spcBef>
              <a:spcAft>
                <a:spcPts val="0"/>
              </a:spcAft>
              <a:buSzPts val="3600"/>
              <a:buFont typeface="Arial"/>
              <a:buChar char="•"/>
              <a:defRPr sz="2400"/>
            </a:lvl3pPr>
            <a:lvl4pPr indent="-419100" lvl="3" marL="18288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Char char="•"/>
              <a:defRPr sz="2000"/>
            </a:lvl4pPr>
            <a:lvl5pPr indent="-419100" lvl="4" marL="22860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Char char="•"/>
              <a:defRPr sz="2000"/>
            </a:lvl5pPr>
            <a:lvl6pPr indent="-419100" lvl="5" marL="27432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Char char="•"/>
              <a:defRPr sz="2000"/>
            </a:lvl6pPr>
            <a:lvl7pPr indent="-419100" lvl="6" marL="32004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Char char="•"/>
              <a:defRPr sz="2000"/>
            </a:lvl7pPr>
            <a:lvl8pPr indent="-419100" lvl="7" marL="36576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Char char="•"/>
              <a:defRPr sz="2000"/>
            </a:lvl8pPr>
            <a:lvl9pPr indent="-419100" lvl="8" marL="41148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Char char="•"/>
              <a:defRPr sz="2000"/>
            </a:lvl9pPr>
          </a:lstStyle>
          <a:p/>
        </p:txBody>
      </p:sp>
      <p:sp>
        <p:nvSpPr>
          <p:cNvPr id="145" name="Google Shape;145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8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5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9pPr>
          </a:lstStyle>
          <a:p/>
        </p:txBody>
      </p:sp>
      <p:sp>
        <p:nvSpPr>
          <p:cNvPr id="146" name="Google Shape;146;p19"/>
          <p:cNvSpPr txBox="1"/>
          <p:nvPr>
            <p:ph idx="10" type="dt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1" type="ftr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idx="10" type="dt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11" type="ftr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10" type="dt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b="1" sz="1600"/>
            </a:lvl9pPr>
          </a:lstStyle>
          <a:p/>
        </p:txBody>
      </p:sp>
      <p:sp>
        <p:nvSpPr>
          <p:cNvPr id="161" name="Google Shape;161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419100" lvl="1" marL="9144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Char char="•"/>
              <a:defRPr sz="2000"/>
            </a:lvl2pPr>
            <a:lvl3pPr indent="-400050" lvl="2" marL="137160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3pPr>
            <a:lvl4pPr indent="-381000" lvl="3" marL="18288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4pPr>
            <a:lvl5pPr indent="-381000" lvl="4" marL="22860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5pPr>
            <a:lvl6pPr indent="-381000" lvl="5" marL="27432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6pPr>
            <a:lvl7pPr indent="-381000" lvl="6" marL="32004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7pPr>
            <a:lvl8pPr indent="-381000" lvl="7" marL="36576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8pPr>
            <a:lvl9pPr indent="-381000" lvl="8" marL="41148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9pPr>
          </a:lstStyle>
          <a:p/>
        </p:txBody>
      </p:sp>
      <p:sp>
        <p:nvSpPr>
          <p:cNvPr id="162" name="Google Shape;162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b="1" sz="1600"/>
            </a:lvl9pPr>
          </a:lstStyle>
          <a:p/>
        </p:txBody>
      </p:sp>
      <p:sp>
        <p:nvSpPr>
          <p:cNvPr id="163" name="Google Shape;163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419100" lvl="1" marL="9144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Char char="•"/>
              <a:defRPr sz="2000"/>
            </a:lvl2pPr>
            <a:lvl3pPr indent="-400050" lvl="2" marL="137160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3pPr>
            <a:lvl4pPr indent="-381000" lvl="3" marL="18288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4pPr>
            <a:lvl5pPr indent="-381000" lvl="4" marL="22860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5pPr>
            <a:lvl6pPr indent="-381000" lvl="5" marL="27432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6pPr>
            <a:lvl7pPr indent="-381000" lvl="6" marL="32004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7pPr>
            <a:lvl8pPr indent="-381000" lvl="7" marL="36576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8pPr>
            <a:lvl9pPr indent="-381000" lvl="8" marL="41148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9pPr>
          </a:lstStyle>
          <a:p/>
        </p:txBody>
      </p:sp>
      <p:sp>
        <p:nvSpPr>
          <p:cNvPr id="164" name="Google Shape;164;p22"/>
          <p:cNvSpPr txBox="1"/>
          <p:nvPr>
            <p:ph idx="10" type="dt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11" type="ftr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762000" y="1905000"/>
            <a:ext cx="37719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457200" lvl="1" marL="914400" algn="l">
              <a:spcBef>
                <a:spcPts val="480"/>
              </a:spcBef>
              <a:spcAft>
                <a:spcPts val="0"/>
              </a:spcAft>
              <a:buSzPts val="3600"/>
              <a:buFont typeface="Arial"/>
              <a:buChar char="•"/>
              <a:defRPr sz="2400"/>
            </a:lvl2pPr>
            <a:lvl3pPr indent="-419100" lvl="2" marL="13716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Char char="•"/>
              <a:defRPr sz="2000"/>
            </a:lvl3pPr>
            <a:lvl4pPr indent="-400050" lvl="3" marL="182880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4pPr>
            <a:lvl5pPr indent="-400050" lvl="4" marL="228600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5pPr>
            <a:lvl6pPr indent="-400050" lvl="5" marL="274320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6pPr>
            <a:lvl7pPr indent="-400050" lvl="6" marL="320040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7pPr>
            <a:lvl8pPr indent="-400050" lvl="7" marL="365760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8pPr>
            <a:lvl9pPr indent="-400050" lvl="8" marL="411480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body"/>
          </p:nvPr>
        </p:nvSpPr>
        <p:spPr>
          <a:xfrm>
            <a:off x="4686300" y="1905000"/>
            <a:ext cx="37719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457200" lvl="1" marL="914400" algn="l">
              <a:spcBef>
                <a:spcPts val="480"/>
              </a:spcBef>
              <a:spcAft>
                <a:spcPts val="0"/>
              </a:spcAft>
              <a:buSzPts val="3600"/>
              <a:buFont typeface="Arial"/>
              <a:buChar char="•"/>
              <a:defRPr sz="2400"/>
            </a:lvl2pPr>
            <a:lvl3pPr indent="-419100" lvl="2" marL="13716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Char char="•"/>
              <a:defRPr sz="2000"/>
            </a:lvl3pPr>
            <a:lvl4pPr indent="-400050" lvl="3" marL="182880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4pPr>
            <a:lvl5pPr indent="-400050" lvl="4" marL="228600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5pPr>
            <a:lvl6pPr indent="-400050" lvl="5" marL="274320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6pPr>
            <a:lvl7pPr indent="-400050" lvl="6" marL="320040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7pPr>
            <a:lvl8pPr indent="-400050" lvl="7" marL="365760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8pPr>
            <a:lvl9pPr indent="-400050" lvl="8" marL="411480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9pPr>
          </a:lstStyle>
          <a:p/>
        </p:txBody>
      </p:sp>
      <p:sp>
        <p:nvSpPr>
          <p:cNvPr id="171" name="Google Shape;171;p23"/>
          <p:cNvSpPr txBox="1"/>
          <p:nvPr>
            <p:ph idx="10" type="dt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1" type="ftr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21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21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21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21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21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2100"/>
              <a:buFont typeface="Arial"/>
              <a:buNone/>
              <a:defRPr sz="1400"/>
            </a:lvl9pPr>
          </a:lstStyle>
          <a:p/>
        </p:txBody>
      </p:sp>
      <p:sp>
        <p:nvSpPr>
          <p:cNvPr id="177" name="Google Shape;177;p24"/>
          <p:cNvSpPr txBox="1"/>
          <p:nvPr>
            <p:ph idx="10" type="dt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1" type="ftr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ctrTitle"/>
          </p:nvPr>
        </p:nvSpPr>
        <p:spPr>
          <a:xfrm>
            <a:off x="685800" y="857250"/>
            <a:ext cx="7772400" cy="22669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1"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1" type="subTitle"/>
          </p:nvPr>
        </p:nvSpPr>
        <p:spPr>
          <a:xfrm>
            <a:off x="1752600" y="3567113"/>
            <a:ext cx="5410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660"/>
              </a:spcBef>
              <a:spcAft>
                <a:spcPts val="0"/>
              </a:spcAft>
              <a:buSzPts val="2310"/>
              <a:buFont typeface="Noto Sans Symbols"/>
              <a:buNone/>
              <a:defRPr sz="3300"/>
            </a:lvl1pPr>
            <a:lvl2pPr lvl="1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10" type="dt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11" type="ftr"/>
          </p:nvPr>
        </p:nvSpPr>
        <p:spPr>
          <a:xfrm>
            <a:off x="3352800" y="63912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0" name="Google Shape;70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7" name="Google Shape;77;p10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50000">
              <a:schemeClr val="dk2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144000" cy="6918325"/>
            <a:chOff x="0" y="0"/>
            <a:chExt cx="5760" cy="4358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5533" y="280"/>
              <a:ext cx="227" cy="1986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hlink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0"/>
              <a:ext cx="5760" cy="1344"/>
            </a:xfrm>
            <a:custGeom>
              <a:rect b="b" l="l" r="r" t="t"/>
              <a:pathLst>
                <a:path extrusionOk="0" h="1104" w="576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0" y="733"/>
              <a:ext cx="5760" cy="3587"/>
            </a:xfrm>
            <a:custGeom>
              <a:rect b="b" l="l" r="r" t="t"/>
              <a:pathLst>
                <a:path extrusionOk="0" h="3587" w="576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0" y="184"/>
              <a:ext cx="5760" cy="538"/>
            </a:xfrm>
            <a:custGeom>
              <a:rect b="b" l="l" r="r" t="t"/>
              <a:pathLst>
                <a:path extrusionOk="0" h="538" w="576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0" y="1515"/>
              <a:ext cx="5760" cy="674"/>
            </a:xfrm>
            <a:custGeom>
              <a:rect b="b" l="l" r="r" t="t"/>
              <a:pathLst>
                <a:path extrusionOk="0" h="674" w="576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560" y="959"/>
              <a:ext cx="4200" cy="3361"/>
            </a:xfrm>
            <a:custGeom>
              <a:rect b="b" l="l" r="r" t="t"/>
              <a:pathLst>
                <a:path extrusionOk="0" h="3361" w="420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dk2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0" y="2169"/>
              <a:ext cx="5760" cy="1925"/>
            </a:xfrm>
            <a:custGeom>
              <a:rect b="b" l="l" r="r" t="t"/>
              <a:pathLst>
                <a:path extrusionOk="0" h="1925" w="576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0" y="2238"/>
              <a:ext cx="3929" cy="2120"/>
            </a:xfrm>
            <a:custGeom>
              <a:rect b="b" l="l" r="r" t="t"/>
              <a:pathLst>
                <a:path extrusionOk="0" h="2120" w="4196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dk2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" name="Google Shape;19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50000">
              <a:schemeClr val="dk2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0"/>
            <a:ext cx="9144000" cy="6918325"/>
            <a:chOff x="0" y="0"/>
            <a:chExt cx="5760" cy="4358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5533" y="280"/>
              <a:ext cx="227" cy="1986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hlink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0" y="0"/>
              <a:ext cx="5760" cy="1344"/>
            </a:xfrm>
            <a:custGeom>
              <a:rect b="b" l="l" r="r" t="t"/>
              <a:pathLst>
                <a:path extrusionOk="0" h="1104" w="576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0" y="733"/>
              <a:ext cx="5760" cy="3587"/>
            </a:xfrm>
            <a:custGeom>
              <a:rect b="b" l="l" r="r" t="t"/>
              <a:pathLst>
                <a:path extrusionOk="0" h="3587" w="576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0" y="184"/>
              <a:ext cx="5760" cy="538"/>
            </a:xfrm>
            <a:custGeom>
              <a:rect b="b" l="l" r="r" t="t"/>
              <a:pathLst>
                <a:path extrusionOk="0" h="538" w="576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0" y="1515"/>
              <a:ext cx="5760" cy="674"/>
            </a:xfrm>
            <a:custGeom>
              <a:rect b="b" l="l" r="r" t="t"/>
              <a:pathLst>
                <a:path extrusionOk="0" h="674" w="576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1560" y="959"/>
              <a:ext cx="4200" cy="3361"/>
            </a:xfrm>
            <a:custGeom>
              <a:rect b="b" l="l" r="r" t="t"/>
              <a:pathLst>
                <a:path extrusionOk="0" h="3361" w="420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dk2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0" y="2169"/>
              <a:ext cx="5760" cy="1925"/>
            </a:xfrm>
            <a:custGeom>
              <a:rect b="b" l="l" r="r" t="t"/>
              <a:pathLst>
                <a:path extrusionOk="0" h="1925" w="576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0" y="2238"/>
              <a:ext cx="3929" cy="2120"/>
            </a:xfrm>
            <a:custGeom>
              <a:rect b="b" l="l" r="r" t="t"/>
              <a:pathLst>
                <a:path extrusionOk="0" h="2120" w="4196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dk2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7" name="Google Shape;97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395" lvl="0" marL="457200" marR="0" rtl="0" algn="l"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7625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815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14"/>
          <p:cNvGrpSpPr/>
          <p:nvPr/>
        </p:nvGrpSpPr>
        <p:grpSpPr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115" name="Google Shape;115;p14"/>
            <p:cNvSpPr/>
            <p:nvPr/>
          </p:nvSpPr>
          <p:spPr>
            <a:xfrm>
              <a:off x="106" y="144"/>
              <a:ext cx="5558" cy="3840"/>
            </a:xfrm>
            <a:prstGeom prst="roundRect">
              <a:avLst>
                <a:gd fmla="val 2386" name="adj"/>
              </a:avLst>
            </a:prstGeom>
            <a:noFill/>
            <a:ln cap="flat" cmpd="sng" w="28575">
              <a:solidFill>
                <a:schemeClr val="fol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6" name="Google Shape;116;p14"/>
            <p:cNvCxnSpPr/>
            <p:nvPr/>
          </p:nvCxnSpPr>
          <p:spPr>
            <a:xfrm>
              <a:off x="480" y="1077"/>
              <a:ext cx="4848" cy="0"/>
            </a:xfrm>
            <a:prstGeom prst="straightConnector1">
              <a:avLst/>
            </a:prstGeom>
            <a:noFill/>
            <a:ln cap="flat" cmpd="sng" w="38100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/>
          <p:nvPr/>
        </p:nvSpPr>
        <p:spPr>
          <a:xfrm>
            <a:off x="228600" y="381000"/>
            <a:ext cx="8686800" cy="5638800"/>
          </a:xfrm>
          <a:prstGeom prst="roundRect">
            <a:avLst>
              <a:gd fmla="val 1709" name="adj"/>
            </a:avLst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27025" y="488950"/>
            <a:ext cx="8435975" cy="4768850"/>
          </a:xfrm>
          <a:prstGeom prst="roundRect">
            <a:avLst>
              <a:gd fmla="val 15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1371600" y="3338512"/>
            <a:ext cx="6400800" cy="228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508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5"/>
          <p:cNvSpPr txBox="1"/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395" lvl="0" marL="457200" marR="0" rtl="0" algn="l"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7625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815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idx="10" type="dt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7" name="Google Shape;187;p25"/>
          <p:cNvSpPr txBox="1"/>
          <p:nvPr>
            <p:ph idx="11" type="ftr"/>
          </p:nvPr>
        </p:nvSpPr>
        <p:spPr>
          <a:xfrm>
            <a:off x="3352800" y="63912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free-computerscience-ebooks.blogspot.com/" TargetMode="External"/><Relationship Id="rId4" Type="http://schemas.openxmlformats.org/officeDocument/2006/relationships/hyperlink" Target="http://recent-computer-technology.blogspot.com/" TargetMode="External"/><Relationship Id="rId5" Type="http://schemas.openxmlformats.org/officeDocument/2006/relationships/hyperlink" Target="http://computertechnologiesebooks.blogspot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idx="4294967295" type="ctrTitle"/>
          </p:nvPr>
        </p:nvSpPr>
        <p:spPr>
          <a:xfrm>
            <a:off x="381000" y="1371600"/>
            <a:ext cx="830580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VPN: Virtual Private Network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/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sng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VPN Topology: Types of VPNs</a:t>
            </a:r>
            <a:endParaRPr/>
          </a:p>
        </p:txBody>
      </p:sp>
      <p:sp>
        <p:nvSpPr>
          <p:cNvPr id="263" name="Google Shape;263;p36"/>
          <p:cNvSpPr txBox="1"/>
          <p:nvPr/>
        </p:nvSpPr>
        <p:spPr>
          <a:xfrm>
            <a:off x="762000" y="1752600"/>
            <a:ext cx="7696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access VPN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- Employee to Business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Intranet VPN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- Within an organization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Extranet VPN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Outside an organization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Black"/>
              <a:buNone/>
            </a:pPr>
            <a:r>
              <a:rPr b="0" i="0" lang="en-US" sz="33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VPN Topology: Remote Access VPN</a:t>
            </a:r>
            <a:endParaRPr/>
          </a:p>
        </p:txBody>
      </p:sp>
      <p:pic>
        <p:nvPicPr>
          <p:cNvPr id="274" name="Google Shape;274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87" y="2009775"/>
            <a:ext cx="583882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Black"/>
              <a:buNone/>
            </a:pPr>
            <a:r>
              <a:rPr b="0" i="0" lang="en-US" sz="33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VPN Topology: Intranet VPN</a:t>
            </a:r>
            <a:endParaRPr/>
          </a:p>
        </p:txBody>
      </p:sp>
      <p:pic>
        <p:nvPicPr>
          <p:cNvPr id="280" name="Google Shape;280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2" y="1981200"/>
            <a:ext cx="612457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Black"/>
              <a:buNone/>
            </a:pPr>
            <a:r>
              <a:rPr b="0" i="0" lang="en-US" sz="33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VPN Topology: Extranet VPN</a:t>
            </a:r>
            <a:endParaRPr/>
          </a:p>
        </p:txBody>
      </p:sp>
      <p:pic>
        <p:nvPicPr>
          <p:cNvPr id="286" name="Google Shape;286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00" y="1905000"/>
            <a:ext cx="6094412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idx="4294967295" type="title"/>
          </p:nvPr>
        </p:nvSpPr>
        <p:spPr>
          <a:xfrm>
            <a:off x="838200" y="3810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VPN Topology: Advantages and Disadvantages of VPN</a:t>
            </a:r>
            <a:endParaRPr/>
          </a:p>
        </p:txBody>
      </p:sp>
      <p:sp>
        <p:nvSpPr>
          <p:cNvPr id="292" name="Google Shape;292;p41"/>
          <p:cNvSpPr txBox="1"/>
          <p:nvPr>
            <p:ph idx="4294967295" type="body"/>
          </p:nvPr>
        </p:nvSpPr>
        <p:spPr>
          <a:xfrm>
            <a:off x="1219200" y="1905000"/>
            <a:ext cx="769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scalability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add/remove users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Reduced long-distance telecommunications costs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VPN Topology: Advantages and Disadvantages of VPN</a:t>
            </a:r>
            <a:endParaRPr/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standards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of security issues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Unpredictable Internet traffic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to accommodate products from different vendors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sng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VPN Topology: What is needed?</a:t>
            </a:r>
            <a:endParaRPr/>
          </a:p>
        </p:txBody>
      </p:sp>
      <p:sp>
        <p:nvSpPr>
          <p:cNvPr id="304" name="Google Shape;304;p43"/>
          <p:cNvSpPr txBox="1"/>
          <p:nvPr>
            <p:ph idx="1" type="body"/>
          </p:nvPr>
        </p:nvSpPr>
        <p:spPr>
          <a:xfrm>
            <a:off x="381000" y="190500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hardware (Servers, workstations,…)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connection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VPN - Router/Switch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to create and manage tunnels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Device such as firewall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VPN Topology: How it works</a:t>
            </a:r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Operates at layer 2 or 3 of OSI model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 2 frame – Ethernet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 3 packet – IP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Tunneling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senders to encapsulate their data in IP packets that hide the routing and switching infrastructure of the Internet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ensure data security against unwanted viewers, or hackers. </a:t>
            </a:r>
            <a:endParaRPr b="0" i="0" sz="2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VPN COMPONENTS</a:t>
            </a:r>
            <a:endParaRPr/>
          </a:p>
        </p:txBody>
      </p:sp>
      <p:sp>
        <p:nvSpPr>
          <p:cNvPr id="316" name="Google Shape;316;p4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components of VPN?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idx="1" type="subTitle"/>
          </p:nvPr>
        </p:nvSpPr>
        <p:spPr>
          <a:xfrm>
            <a:off x="457200" y="838200"/>
            <a:ext cx="7543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By. </a:t>
            </a:r>
            <a:endParaRPr b="0" i="0" sz="2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 Victer Paul</a:t>
            </a:r>
            <a:r>
              <a:rPr b="0" i="0" lang="en-US" sz="2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Dear,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We planned to share our eBooks and project/seminar contents for free to all needed friends like u.. To get to know about more free computerscience ebooks and technology advancements in computer science. Please visit....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rPr b="0" i="0" lang="en-US" sz="2200" u="sng">
                <a:solidFill>
                  <a:schemeClr val="hlink"/>
                </a:solidFill>
                <a:hlinkClick r:id="rId3"/>
              </a:rPr>
              <a:t>http://free-computerscience-ebooks.blogspot.com/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None/>
            </a:pPr>
            <a:r>
              <a:t/>
            </a:r>
            <a:endParaRPr b="0" i="0" sz="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rPr b="0" i="0" lang="en-US" sz="2200" u="sng">
                <a:solidFill>
                  <a:schemeClr val="hlink"/>
                </a:solidFill>
                <a:hlinkClick r:id="rId4"/>
              </a:rPr>
              <a:t>http://recent-computer-technology.blogspot.com/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rPr b="0" i="0" lang="en-US" sz="2200" u="sng">
                <a:solidFill>
                  <a:schemeClr val="hlink"/>
                </a:solidFill>
                <a:hlinkClick r:id="rId5"/>
              </a:rPr>
              <a:t>http://computertechnologiesebooks.blogspot.com/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to keep provide many eBooks and technology news for FREE. Encourage us by Clicking on the advertisement in these Blog.</a:t>
            </a:r>
            <a:endParaRPr/>
          </a:p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VPN Components</a:t>
            </a:r>
            <a:endParaRPr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Appliances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VPN Components: Protocols</a:t>
            </a:r>
            <a:endParaRPr/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762000" y="19050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Security (IPSec)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 mode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Tunnel mode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Point-to-Point Tunneling Protocol (PPTP)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Voluntary tunneling method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PPP (Point-to-Point Protocol)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VPN Components: Protocols </a:t>
            </a:r>
            <a:endParaRPr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 2 Tunneling Protocol (L2TP)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Exists at the data link layer of OSI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Composed from PPTP and L2F (Layer 2 Forwarding)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Compulsory tunneling method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Black"/>
              <a:buNone/>
            </a:pPr>
            <a:r>
              <a:rPr b="0" i="0" lang="en-US" sz="33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Example of packet encapsulation</a:t>
            </a:r>
            <a:endParaRPr/>
          </a:p>
        </p:txBody>
      </p:sp>
      <p:pic>
        <p:nvPicPr>
          <p:cNvPr descr="vpn" id="341" name="Google Shape;341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00200"/>
            <a:ext cx="7772400" cy="4684712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9"/>
          <p:cNvSpPr txBox="1"/>
          <p:nvPr/>
        </p:nvSpPr>
        <p:spPr>
          <a:xfrm>
            <a:off x="533400" y="63246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49"/>
          <p:cNvSpPr/>
          <p:nvPr/>
        </p:nvSpPr>
        <p:spPr>
          <a:xfrm>
            <a:off x="533400" y="5715000"/>
            <a:ext cx="685800" cy="38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5000" y="60000"/>
                </a:moveTo>
                <a:lnTo>
                  <a:pt x="85000" y="15000"/>
                </a:lnTo>
                <a:lnTo>
                  <a:pt x="85000" y="105000"/>
                </a:lnTo>
                <a:close/>
              </a:path>
              <a:path extrusionOk="0" fill="darken" h="120000" w="120000">
                <a:moveTo>
                  <a:pt x="35000" y="60000"/>
                </a:moveTo>
                <a:lnTo>
                  <a:pt x="85000" y="15000"/>
                </a:lnTo>
                <a:lnTo>
                  <a:pt x="85000" y="105000"/>
                </a:lnTo>
                <a:close/>
              </a:path>
              <a:path extrusionOk="0" fill="none" h="120000" w="120000">
                <a:moveTo>
                  <a:pt x="35000" y="60000"/>
                </a:moveTo>
                <a:lnTo>
                  <a:pt x="85000" y="15000"/>
                </a:lnTo>
                <a:lnTo>
                  <a:pt x="85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idx="4294967295" type="title"/>
          </p:nvPr>
        </p:nvSpPr>
        <p:spPr>
          <a:xfrm>
            <a:off x="914400" y="3810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VPN Components: Security</a:t>
            </a:r>
            <a:endParaRPr/>
          </a:p>
        </p:txBody>
      </p:sp>
      <p:sp>
        <p:nvSpPr>
          <p:cNvPr id="349" name="Google Shape;349;p50"/>
          <p:cNvSpPr txBox="1"/>
          <p:nvPr>
            <p:ph idx="4294967295" type="body"/>
          </p:nvPr>
        </p:nvSpPr>
        <p:spPr>
          <a:xfrm>
            <a:off x="914400" y="1905000"/>
            <a:ext cx="769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 for scrambling and unscrambling information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Unscramble – called  plain-text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Scrambled information – cipher-text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762000" y="3810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VPN Components: Security</a:t>
            </a:r>
            <a:endParaRPr/>
          </a:p>
        </p:txBody>
      </p:sp>
      <p:sp>
        <p:nvSpPr>
          <p:cNvPr id="355" name="Google Shape;355;p5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Char char="•"/>
            </a:pPr>
            <a:r>
              <a:rPr b="0" i="0" lang="en-US" sz="27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–"/>
            </a:pPr>
            <a:r>
              <a:rPr b="0" i="0" lang="en-US" sz="2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 code that the encryption algorithm uses to create a unique version of cipher-text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–"/>
            </a:pPr>
            <a:r>
              <a:rPr b="0" i="0" lang="en-US" sz="2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8-bits keys = 256 combinations or two to the eighth power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–"/>
            </a:pPr>
            <a:r>
              <a:rPr b="0" i="0" lang="en-US" sz="2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16-bits keys = 65,536 combinations or two to the 16</a:t>
            </a:r>
            <a:r>
              <a:rPr b="0" baseline="30000" i="0" lang="en-US" sz="2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2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power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–"/>
            </a:pPr>
            <a:r>
              <a:rPr b="0" i="0" lang="en-US" sz="2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56-bits keys = 72,057,594,037,927,900 or two to the 56</a:t>
            </a:r>
            <a:r>
              <a:rPr b="0" baseline="30000" i="0" lang="en-US" sz="2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2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power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–"/>
            </a:pPr>
            <a:r>
              <a:rPr b="0" i="0" lang="en-US" sz="2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168-bits keys …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/>
          <p:nvPr>
            <p:ph type="title"/>
          </p:nvPr>
        </p:nvSpPr>
        <p:spPr>
          <a:xfrm>
            <a:off x="762000" y="4572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VPN Components: Security</a:t>
            </a:r>
            <a:endParaRPr/>
          </a:p>
        </p:txBody>
      </p:sp>
      <p:sp>
        <p:nvSpPr>
          <p:cNvPr id="361" name="Google Shape;361;p5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if the sender is the authorized person and if the data has been redirect or corrupted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User/System Authentication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Authentication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VPN Components: Appliances	</a:t>
            </a:r>
            <a:endParaRPr/>
          </a:p>
        </p:txBody>
      </p:sp>
      <p:sp>
        <p:nvSpPr>
          <p:cNvPr id="367" name="Google Shape;367;p5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Intrusion detection firewalls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Monitors traffic crossing network parameters and protects enterprises from unauthorized 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Packet-level firewall checks source and destination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Application-level firewall acts as a host computer between the organization’s network and the Internet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4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VPN PRODUCTIVITY AND COST BENEFITS</a:t>
            </a:r>
            <a:endParaRPr/>
          </a:p>
        </p:txBody>
      </p:sp>
      <p:sp>
        <p:nvSpPr>
          <p:cNvPr id="373" name="Google Shape;373;p5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companies benefit from VPN?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sng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VPN Productivity and Cost Benefits: Benefits</a:t>
            </a:r>
            <a:endParaRPr/>
          </a:p>
        </p:txBody>
      </p:sp>
      <p:sp>
        <p:nvSpPr>
          <p:cNvPr id="379" name="Google Shape;379;p55"/>
          <p:cNvSpPr txBox="1"/>
          <p:nvPr>
            <p:ph idx="1" type="body"/>
          </p:nvPr>
        </p:nvSpPr>
        <p:spPr>
          <a:xfrm>
            <a:off x="685800" y="2362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 geographic connectivity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Boosts employee productivity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Improves Internet security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Scales easily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sng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Introduction: What is a VPN?</a:t>
            </a:r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381000" y="12954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- the artificial connection.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- </a:t>
            </a: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is restricted to  defined set of entities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- collection of devices that can communicate in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some fashion.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sng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VPN Productivity and Cost Benefit: Costs</a:t>
            </a:r>
            <a:endParaRPr/>
          </a:p>
        </p:txBody>
      </p:sp>
      <p:sp>
        <p:nvSpPr>
          <p:cNvPr id="385" name="Google Shape;385;p56"/>
          <p:cNvSpPr txBox="1"/>
          <p:nvPr>
            <p:ph idx="1" type="body"/>
          </p:nvPr>
        </p:nvSpPr>
        <p:spPr>
          <a:xfrm>
            <a:off x="685800" y="2133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Costs associated with implementing VPN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House implementation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Outsourced implementation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Middle Ground implementation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/>
        </p:nvSpPr>
        <p:spPr>
          <a:xfrm>
            <a:off x="685800" y="914400"/>
            <a:ext cx="81534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 VPN is a set of tools which allow networks at different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locations to be securely connected, using a public network 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the transport layer.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 VPN is private network constructed within a public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network infrastructure, such as the global Internet.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VPNs use cryptography to provide protections against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eavesdropping and active attacks.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VPNs are most commonly used today for telecommuting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linking branch offices via secure WANs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/>
        </p:nvSpPr>
        <p:spPr>
          <a:xfrm>
            <a:off x="1219200" y="533400"/>
            <a:ext cx="66294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Wide area network before VPNs</a:t>
            </a:r>
            <a:endParaRPr/>
          </a:p>
        </p:txBody>
      </p:sp>
      <p:sp>
        <p:nvSpPr>
          <p:cNvPr id="223" name="Google Shape;223;p31"/>
          <p:cNvSpPr txBox="1"/>
          <p:nvPr/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Firms would spend thousands of dollars per month for private, dedicated circuits to link branch offices.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rise of the internet created cheap but insecure bandwidth.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VPN concept was to produce the virtual “dedicated circuit”, pump it over the internet, and use cryptography to make it secure.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657600"/>
            <a:ext cx="91440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idx="4294967295" type="body"/>
          </p:nvPr>
        </p:nvSpPr>
        <p:spPr>
          <a:xfrm>
            <a:off x="457200" y="1524000"/>
            <a:ext cx="8686800" cy="44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virtual point-to-point connection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made through a public network.  It transports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encapsulated datagram's.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4038600" y="3886200"/>
            <a:ext cx="25908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Encrypted Inner Datagram</a:t>
            </a:r>
            <a:endParaRPr/>
          </a:p>
        </p:txBody>
      </p:sp>
      <p:sp>
        <p:nvSpPr>
          <p:cNvPr id="236" name="Google Shape;236;p33"/>
          <p:cNvSpPr txBox="1"/>
          <p:nvPr/>
        </p:nvSpPr>
        <p:spPr>
          <a:xfrm>
            <a:off x="2438400" y="4495800"/>
            <a:ext cx="419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Datagram Header        Outer Datagram Data Area</a:t>
            </a:r>
            <a:endParaRPr/>
          </a:p>
        </p:txBody>
      </p:sp>
      <p:cxnSp>
        <p:nvCxnSpPr>
          <p:cNvPr id="237" name="Google Shape;237;p33"/>
          <p:cNvCxnSpPr/>
          <p:nvPr/>
        </p:nvCxnSpPr>
        <p:spPr>
          <a:xfrm>
            <a:off x="4191000" y="36576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E9E9CE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8" name="Google Shape;238;p33"/>
          <p:cNvCxnSpPr/>
          <p:nvPr/>
        </p:nvCxnSpPr>
        <p:spPr>
          <a:xfrm>
            <a:off x="4191000" y="42672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E9E9CE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3314700" y="8450262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0" name="Google Shape;240;p33"/>
          <p:cNvCxnSpPr/>
          <p:nvPr/>
        </p:nvCxnSpPr>
        <p:spPr>
          <a:xfrm>
            <a:off x="3467100" y="8602662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1" name="Google Shape;241;p33"/>
          <p:cNvCxnSpPr/>
          <p:nvPr/>
        </p:nvCxnSpPr>
        <p:spPr>
          <a:xfrm>
            <a:off x="4038600" y="44958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2" name="Google Shape;242;p33"/>
          <p:cNvSpPr txBox="1"/>
          <p:nvPr/>
        </p:nvSpPr>
        <p:spPr>
          <a:xfrm>
            <a:off x="2971800" y="4953000"/>
            <a:ext cx="29130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Encapsulation  [From Comer]</a:t>
            </a:r>
            <a:endParaRPr/>
          </a:p>
        </p:txBody>
      </p:sp>
      <p:sp>
        <p:nvSpPr>
          <p:cNvPr id="243" name="Google Shape;243;p33"/>
          <p:cNvSpPr txBox="1"/>
          <p:nvPr/>
        </p:nvSpPr>
        <p:spPr>
          <a:xfrm>
            <a:off x="381000" y="5486400"/>
            <a:ext cx="732155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types of end points:  	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Remote Access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Site-to-Site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4038600" y="3276600"/>
            <a:ext cx="25908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Datagram</a:t>
            </a:r>
            <a:endParaRPr/>
          </a:p>
        </p:txBody>
      </p:sp>
      <p:cxnSp>
        <p:nvCxnSpPr>
          <p:cNvPr id="245" name="Google Shape;245;p33"/>
          <p:cNvCxnSpPr/>
          <p:nvPr/>
        </p:nvCxnSpPr>
        <p:spPr>
          <a:xfrm flipH="1" rot="-5400000">
            <a:off x="3810000" y="4648200"/>
            <a:ext cx="3810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6" name="Google Shape;246;p33"/>
          <p:cNvSpPr txBox="1"/>
          <p:nvPr/>
        </p:nvSpPr>
        <p:spPr>
          <a:xfrm>
            <a:off x="2133600" y="381000"/>
            <a:ext cx="40386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E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rgbClr val="FFFF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Tunneling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 Narrow"/>
              <a:buNone/>
            </a:pPr>
            <a:r>
              <a:rPr b="1" i="0" lang="en-US" sz="40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Virtual Private Networks (VPN)</a:t>
            </a:r>
            <a:br>
              <a:rPr b="1" i="0" lang="en-US" sz="40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32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Basic Architecture</a:t>
            </a:r>
            <a:br>
              <a:rPr b="1" i="0" lang="en-US" sz="32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/>
          </a:p>
        </p:txBody>
      </p:sp>
      <p:pic>
        <p:nvPicPr>
          <p:cNvPr descr="08" id="257" name="Google Shape;257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7800"/>
            <a:ext cx="9296400" cy="5562600"/>
          </a:xfrm>
          <a:prstGeom prst="rect">
            <a:avLst/>
          </a:prstGeom>
          <a:noFill/>
          <a:ln cap="flat" cmpd="sng" w="9525">
            <a:solidFill>
              <a:srgbClr val="6600CC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ibbons">
  <a:themeElements>
    <a:clrScheme name="Ribbon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Ribbons">
  <a:themeElements>
    <a:clrScheme name="Ribbon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