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84" r:id="rId5"/>
    <p:sldId id="287" r:id="rId6"/>
    <p:sldId id="285" r:id="rId7"/>
    <p:sldId id="288" r:id="rId8"/>
    <p:sldId id="294" r:id="rId9"/>
    <p:sldId id="296" r:id="rId10"/>
    <p:sldId id="297" r:id="rId11"/>
    <p:sldId id="29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899" autoAdjust="0"/>
  </p:normalViewPr>
  <p:slideViewPr>
    <p:cSldViewPr snapToGrid="0" snapToObjects="1" showGuides="1">
      <p:cViewPr varScale="1">
        <p:scale>
          <a:sx n="81" d="100"/>
          <a:sy n="81" d="100"/>
        </p:scale>
        <p:origin x="114" y="1884"/>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dirty="0"/>
              <a:t>RSVP Movie DB </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sz="1800" dirty="0"/>
              <a:t>By Jaya Modi , </a:t>
            </a:r>
            <a:r>
              <a:rPr lang="en-US" sz="1800" dirty="0" err="1"/>
              <a:t>Poorvi</a:t>
            </a:r>
            <a:r>
              <a:rPr lang="en-US" sz="1800" dirty="0"/>
              <a:t> , S Prem Kumar</a:t>
            </a:r>
          </a:p>
          <a:p>
            <a:endParaRPr lang="en-US" dirty="0"/>
          </a:p>
        </p:txBody>
      </p:sp>
      <p:pic>
        <p:nvPicPr>
          <p:cNvPr id="9" name="Picture Placeholder 8">
            <a:extLst>
              <a:ext uri="{FF2B5EF4-FFF2-40B4-BE49-F238E27FC236}">
                <a16:creationId xmlns:a16="http://schemas.microsoft.com/office/drawing/2014/main" id="{573F2E06-AF92-498B-E412-6D2A958B0745}"/>
              </a:ext>
            </a:extLst>
          </p:cNvPr>
          <p:cNvPicPr>
            <a:picLocks noGrp="1" noChangeAspect="1"/>
          </p:cNvPicPr>
          <p:nvPr>
            <p:ph type="pic" sz="quarter" idx="10"/>
          </p:nvPr>
        </p:nvPicPr>
        <p:blipFill>
          <a:blip r:embed="rId2"/>
          <a:srcRect l="30100" r="30100"/>
          <a:stretch>
            <a:fillRect/>
          </a:stretch>
        </p:blipFill>
        <p:spPr/>
      </p:pic>
    </p:spTree>
    <p:extLst>
      <p:ext uri="{BB962C8B-B14F-4D97-AF65-F5344CB8AC3E}">
        <p14:creationId xmlns:p14="http://schemas.microsoft.com/office/powerpoint/2010/main" val="409702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1719072"/>
            <a:ext cx="5038344" cy="697557"/>
          </a:xfrm>
        </p:spPr>
        <p:txBody>
          <a:bodyPr/>
          <a:lstStyle/>
          <a:p>
            <a:r>
              <a:rPr lang="en-US" sz="3600" dirty="0">
                <a:latin typeface="Arial Narrow" panose="020B0606020202030204" pitchFamily="34" charset="0"/>
              </a:rPr>
              <a:t>Problem Statement</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89888" y="2609959"/>
            <a:ext cx="5010912" cy="2130552"/>
          </a:xfrm>
        </p:spPr>
        <p:txBody>
          <a:bodyPr/>
          <a:lstStyle/>
          <a:p>
            <a:r>
              <a:rPr lang="en-US" b="0" i="0" dirty="0">
                <a:solidFill>
                  <a:srgbClr val="091E42"/>
                </a:solidFill>
                <a:effectLst/>
                <a:latin typeface="freight-text-pro"/>
              </a:rPr>
              <a:t>To provide a summary consisting of the important insights derived from the data provided and some recommendations to be given to RSVP movies for their future  project.</a:t>
            </a:r>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2</a:t>
            </a:fld>
            <a:endParaRPr lang="en-US" dirty="0"/>
          </a:p>
        </p:txBody>
      </p:sp>
      <p:pic>
        <p:nvPicPr>
          <p:cNvPr id="9" name="Picture Placeholder 8">
            <a:extLst>
              <a:ext uri="{FF2B5EF4-FFF2-40B4-BE49-F238E27FC236}">
                <a16:creationId xmlns:a16="http://schemas.microsoft.com/office/drawing/2014/main" id="{0C83EE73-3712-0251-36AC-490B713E4A89}"/>
              </a:ext>
            </a:extLst>
          </p:cNvPr>
          <p:cNvPicPr>
            <a:picLocks noGrp="1" noChangeAspect="1"/>
          </p:cNvPicPr>
          <p:nvPr>
            <p:ph type="pic" sz="quarter" idx="13"/>
          </p:nvPr>
        </p:nvPicPr>
        <p:blipFill>
          <a:blip r:embed="rId2"/>
          <a:srcRect l="33990" r="33990"/>
          <a:stretch>
            <a:fillRect/>
          </a:stretch>
        </p:blipFill>
        <p:spPr/>
      </p:pic>
    </p:spTree>
    <p:extLst>
      <p:ext uri="{BB962C8B-B14F-4D97-AF65-F5344CB8AC3E}">
        <p14:creationId xmlns:p14="http://schemas.microsoft.com/office/powerpoint/2010/main" val="378000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740664" y="719763"/>
            <a:ext cx="3017520" cy="743277"/>
          </a:xfrm>
        </p:spPr>
        <p:txBody>
          <a:bodyPr/>
          <a:lstStyle/>
          <a:p>
            <a:r>
              <a:rPr lang="en-US" sz="3200" dirty="0">
                <a:latin typeface="Arial Rounded MT Bold" panose="020F0704030504030204" pitchFamily="34" charset="0"/>
              </a:rPr>
              <a:t>Primary goals</a:t>
            </a:r>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a:xfrm>
            <a:off x="758952" y="1463039"/>
            <a:ext cx="2980944" cy="4859384"/>
          </a:xfrm>
        </p:spPr>
        <p:txBody>
          <a:bodyPr/>
          <a:lstStyle/>
          <a:p>
            <a:r>
              <a:rPr lang="en-US" altLang="zh-CN" dirty="0"/>
              <a:t>Which genre movies has made well in the box office.</a:t>
            </a:r>
          </a:p>
          <a:p>
            <a:endParaRPr lang="en-US" altLang="zh-CN" dirty="0"/>
          </a:p>
          <a:p>
            <a:r>
              <a:rPr lang="en-US" altLang="zh-CN" dirty="0"/>
              <a:t>Top directors for the new project. </a:t>
            </a:r>
          </a:p>
          <a:p>
            <a:endParaRPr lang="en-US" altLang="zh-CN" dirty="0"/>
          </a:p>
          <a:p>
            <a:r>
              <a:rPr lang="en-US" altLang="zh-CN" dirty="0"/>
              <a:t>Top production house made successful movies.</a:t>
            </a:r>
          </a:p>
          <a:p>
            <a:endParaRPr lang="en-US" altLang="zh-CN" dirty="0"/>
          </a:p>
          <a:p>
            <a:r>
              <a:rPr lang="en-US" altLang="zh-CN" dirty="0"/>
              <a:t>Seasonal Affect on Movies .</a:t>
            </a:r>
          </a:p>
          <a:p>
            <a:endParaRPr lang="en-US" altLang="zh-CN" dirty="0"/>
          </a:p>
          <a:p>
            <a:r>
              <a:rPr lang="en-US" altLang="zh-CN" dirty="0"/>
              <a:t>Best actress and actors in the last three years .</a:t>
            </a:r>
          </a:p>
          <a:p>
            <a:endParaRPr lang="en-US" altLang="zh-CN" dirty="0"/>
          </a:p>
          <a:p>
            <a:r>
              <a:rPr lang="en-US" altLang="zh-CN" dirty="0"/>
              <a:t>Best rated movies so far.</a:t>
            </a:r>
          </a:p>
          <a:p>
            <a:endParaRPr lang="en-US" altLang="zh-CN" dirty="0"/>
          </a:p>
          <a:p>
            <a:endParaRPr lang="en-US" altLang="zh-CN" dirty="0"/>
          </a:p>
          <a:p>
            <a:endParaRPr lang="en-US" altLang="zh-CN" dirty="0"/>
          </a:p>
        </p:txBody>
      </p:sp>
      <p:pic>
        <p:nvPicPr>
          <p:cNvPr id="6" name="Picture Placeholder 5">
            <a:extLst>
              <a:ext uri="{FF2B5EF4-FFF2-40B4-BE49-F238E27FC236}">
                <a16:creationId xmlns:a16="http://schemas.microsoft.com/office/drawing/2014/main" id="{8D696C2E-9A20-51D4-AD82-AC482D8147EB}"/>
              </a:ext>
            </a:extLst>
          </p:cNvPr>
          <p:cNvPicPr>
            <a:picLocks noGrp="1" noChangeAspect="1"/>
          </p:cNvPicPr>
          <p:nvPr>
            <p:ph type="pic" sz="quarter" idx="10"/>
          </p:nvPr>
        </p:nvPicPr>
        <p:blipFill>
          <a:blip r:embed="rId2"/>
          <a:srcRect l="21986" r="21986"/>
          <a:stretch>
            <a:fillRect/>
          </a:stretch>
        </p:blipFill>
        <p:spPr>
          <a:xfrm>
            <a:off x="5249962" y="603504"/>
            <a:ext cx="5897880" cy="5897880"/>
          </a:xfrm>
        </p:spPr>
      </p:pic>
    </p:spTree>
    <p:extLst>
      <p:ext uri="{BB962C8B-B14F-4D97-AF65-F5344CB8AC3E}">
        <p14:creationId xmlns:p14="http://schemas.microsoft.com/office/powerpoint/2010/main" val="37522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p:txBody>
          <a:bodyPr/>
          <a:lstStyle/>
          <a:p>
            <a:r>
              <a:rPr lang="en-US" b="0" i="0" dirty="0">
                <a:solidFill>
                  <a:srgbClr val="202124"/>
                </a:solidFill>
                <a:effectLst/>
                <a:latin typeface="arial" panose="020B0604020202020204" pitchFamily="34" charset="0"/>
              </a:rPr>
              <a:t>"I'm gonna make him an offer he can't refuse." </a:t>
            </a:r>
            <a:br>
              <a:rPr lang="en-US" b="0" i="0" dirty="0">
                <a:solidFill>
                  <a:srgbClr val="202124"/>
                </a:solidFill>
                <a:effectLst/>
                <a:latin typeface="arial" panose="020B0604020202020204" pitchFamily="34" charset="0"/>
              </a:rPr>
            </a:br>
            <a:r>
              <a:rPr lang="en-US" b="0" i="0" dirty="0">
                <a:solidFill>
                  <a:srgbClr val="202124"/>
                </a:solidFill>
                <a:effectLst/>
                <a:latin typeface="arial" panose="020B0604020202020204" pitchFamily="34" charset="0"/>
              </a:rPr>
              <a:t>                       </a:t>
            </a:r>
            <a:r>
              <a:rPr lang="en-US" sz="2400" b="0" i="0" dirty="0">
                <a:solidFill>
                  <a:srgbClr val="202124"/>
                </a:solidFill>
                <a:effectLst/>
                <a:latin typeface="Arial Narrow" panose="020B0606020202030204" pitchFamily="34" charset="0"/>
              </a:rPr>
              <a:t>The Godfather (1972)</a:t>
            </a:r>
            <a:endParaRPr lang="en-US" dirty="0">
              <a:latin typeface="Arial Narrow" panose="020B0606020202030204" pitchFamily="34" charset="0"/>
            </a:endParaRPr>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4</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Tree>
    <p:extLst>
      <p:ext uri="{BB962C8B-B14F-4D97-AF65-F5344CB8AC3E}">
        <p14:creationId xmlns:p14="http://schemas.microsoft.com/office/powerpoint/2010/main" val="61328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394960" y="965241"/>
            <a:ext cx="5157851" cy="685800"/>
          </a:xfrm>
        </p:spPr>
        <p:txBody>
          <a:bodyPr/>
          <a:lstStyle/>
          <a:p>
            <a:r>
              <a:rPr lang="en-US" altLang="zh-CN" sz="4000" dirty="0">
                <a:latin typeface="Arial Rounded MT Bold" panose="020F0704030504030204" pitchFamily="34" charset="0"/>
              </a:rPr>
              <a:t>Executive Summary</a:t>
            </a:r>
            <a:br>
              <a:rPr lang="en-US" sz="5400" dirty="0">
                <a:latin typeface="Arial Rounded MT Bold" panose="020F0704030504030204" pitchFamily="34" charset="0"/>
              </a:rPr>
            </a:br>
            <a:endParaRPr lang="en-US" sz="54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431430" y="1695454"/>
            <a:ext cx="5658936" cy="3856259"/>
          </a:xfrm>
        </p:spPr>
        <p:txBody>
          <a:bodyPr/>
          <a:lstStyle/>
          <a:p>
            <a:r>
              <a:rPr lang="en-US" b="0" i="0" dirty="0">
                <a:solidFill>
                  <a:srgbClr val="181A1C"/>
                </a:solidFill>
                <a:effectLst/>
                <a:latin typeface="open sans" panose="020B0604020202020204" pitchFamily="34" charset="0"/>
              </a:rPr>
              <a:t>Most of the movies were produced in the month of March with an average of about </a:t>
            </a:r>
            <a:r>
              <a:rPr lang="en-US" b="0" i="0" dirty="0">
                <a:solidFill>
                  <a:srgbClr val="181A1C"/>
                </a:solidFill>
                <a:effectLst/>
                <a:highlight>
                  <a:srgbClr val="00FF00"/>
                </a:highlight>
                <a:latin typeface="open sans" panose="020B0604020202020204" pitchFamily="34" charset="0"/>
              </a:rPr>
              <a:t>2300</a:t>
            </a:r>
            <a:r>
              <a:rPr lang="en-US" b="0" i="0" dirty="0">
                <a:solidFill>
                  <a:srgbClr val="181A1C"/>
                </a:solidFill>
                <a:effectLst/>
                <a:latin typeface="open sans" panose="020B0604020202020204" pitchFamily="34" charset="0"/>
              </a:rPr>
              <a:t> movies per year.</a:t>
            </a:r>
            <a:r>
              <a:rPr lang="en-US" b="0" i="0" dirty="0">
                <a:solidFill>
                  <a:srgbClr val="181A1C"/>
                </a:solidFill>
                <a:effectLst/>
                <a:latin typeface="open sans" panose="020B0606030504020204" pitchFamily="34" charset="0"/>
              </a:rPr>
              <a:t> Drama was the most popular genre with </a:t>
            </a:r>
            <a:r>
              <a:rPr lang="en-US" b="0" i="0" dirty="0">
                <a:solidFill>
                  <a:srgbClr val="181A1C"/>
                </a:solidFill>
                <a:effectLst/>
                <a:highlight>
                  <a:srgbClr val="00FF00"/>
                </a:highlight>
                <a:latin typeface="open sans" panose="020B0606030504020204" pitchFamily="34" charset="0"/>
              </a:rPr>
              <a:t>4285</a:t>
            </a:r>
            <a:r>
              <a:rPr lang="en-US" b="0" i="0" dirty="0">
                <a:solidFill>
                  <a:srgbClr val="181A1C"/>
                </a:solidFill>
                <a:effectLst/>
                <a:latin typeface="open sans" panose="020B0606030504020204" pitchFamily="34" charset="0"/>
              </a:rPr>
              <a:t> number of movies and an avg duration of 106.7746. RSVP movies can focus on this genre for its future films. Action and Thriller genres also hold potential. Most of the movies were rated between 6-8 on a median rating scale. Aiming for 8+ on a median rating will increase chances of a superhit movie. Dream warrior Pictures and National Theatre Live had produced highest rated films. Star Cinema and Twentieth Century Fox are also good contenders due to high number of multilingual movies as the movie will be for Indian audience primarily. </a:t>
            </a:r>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5</a:t>
            </a:fld>
            <a:endParaRPr lang="en-US" dirty="0"/>
          </a:p>
        </p:txBody>
      </p:sp>
    </p:spTree>
    <p:extLst>
      <p:ext uri="{BB962C8B-B14F-4D97-AF65-F5344CB8AC3E}">
        <p14:creationId xmlns:p14="http://schemas.microsoft.com/office/powerpoint/2010/main" val="591722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86C38-EAD2-CB06-BB06-645BFBB019E5}"/>
              </a:ext>
            </a:extLst>
          </p:cNvPr>
          <p:cNvSpPr>
            <a:spLocks noGrp="1"/>
          </p:cNvSpPr>
          <p:nvPr>
            <p:ph type="title"/>
          </p:nvPr>
        </p:nvSpPr>
        <p:spPr>
          <a:xfrm>
            <a:off x="5390195" y="933994"/>
            <a:ext cx="4959821" cy="476794"/>
          </a:xfrm>
        </p:spPr>
        <p:txBody>
          <a:bodyPr/>
          <a:lstStyle/>
          <a:p>
            <a:r>
              <a:rPr lang="en-IN" sz="3600" dirty="0">
                <a:latin typeface="Arial Rounded MT Bold" panose="020F0704030504030204" pitchFamily="34" charset="0"/>
              </a:rPr>
              <a:t>Executive Summary</a:t>
            </a:r>
          </a:p>
        </p:txBody>
      </p:sp>
      <p:sp>
        <p:nvSpPr>
          <p:cNvPr id="4" name="Content Placeholder 3">
            <a:extLst>
              <a:ext uri="{FF2B5EF4-FFF2-40B4-BE49-F238E27FC236}">
                <a16:creationId xmlns:a16="http://schemas.microsoft.com/office/drawing/2014/main" id="{3B4665AF-257B-C545-3FFE-6C4346B181D1}"/>
              </a:ext>
            </a:extLst>
          </p:cNvPr>
          <p:cNvSpPr>
            <a:spLocks noGrp="1"/>
          </p:cNvSpPr>
          <p:nvPr>
            <p:ph idx="1"/>
          </p:nvPr>
        </p:nvSpPr>
        <p:spPr>
          <a:xfrm>
            <a:off x="5390195" y="1554480"/>
            <a:ext cx="5739359" cy="4206240"/>
          </a:xfrm>
        </p:spPr>
        <p:txBody>
          <a:bodyPr/>
          <a:lstStyle/>
          <a:p>
            <a:pPr marL="285750" indent="-285750">
              <a:buFont typeface="Arial" panose="020B0604020202020204" pitchFamily="34" charset="0"/>
              <a:buChar char="•"/>
            </a:pPr>
            <a:r>
              <a:rPr lang="en-US" b="0" i="0" dirty="0">
                <a:solidFill>
                  <a:srgbClr val="181A1C"/>
                </a:solidFill>
                <a:effectLst/>
                <a:latin typeface="open sans" panose="020B0606030504020204" pitchFamily="34" charset="0"/>
              </a:rPr>
              <a:t>Top directors observed from the analysis are James Mangold, Anthony Russo, Joe Russo and Soubin Shahir. With the later 3 tied at #2 spot. RSVP can have its future projects with them.</a:t>
            </a:r>
          </a:p>
          <a:p>
            <a:pPr marL="285750" indent="-285750">
              <a:buFont typeface="Arial" panose="020B0604020202020204" pitchFamily="34" charset="0"/>
              <a:buChar char="•"/>
            </a:pPr>
            <a:r>
              <a:rPr lang="en-US" b="0" i="0" dirty="0">
                <a:solidFill>
                  <a:srgbClr val="181A1C"/>
                </a:solidFill>
                <a:effectLst/>
                <a:highlight>
                  <a:srgbClr val="00FF00"/>
                </a:highlight>
                <a:latin typeface="open sans" panose="020B0606030504020204" pitchFamily="34" charset="0"/>
              </a:rPr>
              <a:t>Mammooty</a:t>
            </a:r>
            <a:r>
              <a:rPr lang="en-US" b="0" i="0" dirty="0">
                <a:solidFill>
                  <a:srgbClr val="181A1C"/>
                </a:solidFill>
                <a:effectLst/>
                <a:latin typeface="open sans" panose="020B0606030504020204" pitchFamily="34" charset="0"/>
              </a:rPr>
              <a:t> and </a:t>
            </a:r>
            <a:r>
              <a:rPr lang="en-US" b="0" i="0" dirty="0">
                <a:solidFill>
                  <a:srgbClr val="181A1C"/>
                </a:solidFill>
                <a:effectLst/>
                <a:highlight>
                  <a:srgbClr val="00FF00"/>
                </a:highlight>
                <a:latin typeface="open sans" panose="020B0606030504020204" pitchFamily="34" charset="0"/>
              </a:rPr>
              <a:t>Mohanlal</a:t>
            </a:r>
            <a:r>
              <a:rPr lang="en-US" b="0" i="0" dirty="0">
                <a:solidFill>
                  <a:srgbClr val="181A1C"/>
                </a:solidFill>
                <a:effectLst/>
                <a:latin typeface="open sans" panose="020B0606030504020204" pitchFamily="34" charset="0"/>
              </a:rPr>
              <a:t> are the top actors with highest number of rating.</a:t>
            </a:r>
            <a:endParaRPr lang="en-US" dirty="0">
              <a:solidFill>
                <a:srgbClr val="181A1C"/>
              </a:solidFill>
              <a:latin typeface="open sans" panose="020B0606030504020204" pitchFamily="34" charset="0"/>
            </a:endParaRPr>
          </a:p>
          <a:p>
            <a:pPr marL="285750" indent="-285750">
              <a:buFont typeface="Arial" panose="020B0604020202020204" pitchFamily="34" charset="0"/>
              <a:buChar char="•"/>
            </a:pPr>
            <a:r>
              <a:rPr lang="en-US" b="0" i="0" dirty="0">
                <a:solidFill>
                  <a:srgbClr val="181A1C"/>
                </a:solidFill>
                <a:effectLst/>
                <a:highlight>
                  <a:srgbClr val="00FF00"/>
                </a:highlight>
                <a:latin typeface="open sans" panose="020B0606030504020204" pitchFamily="34" charset="0"/>
              </a:rPr>
              <a:t>Taapsee Pannu </a:t>
            </a:r>
            <a:r>
              <a:rPr lang="en-US" b="0" i="0" dirty="0">
                <a:solidFill>
                  <a:srgbClr val="181A1C"/>
                </a:solidFill>
                <a:effectLst/>
                <a:latin typeface="open sans" panose="020B0606030504020204" pitchFamily="34" charset="0"/>
              </a:rPr>
              <a:t>can be chosen as actress as she is on the top of the list with average rating 7.74 and maximum votes.</a:t>
            </a:r>
          </a:p>
          <a:p>
            <a:pPr marL="285750" indent="-285750">
              <a:buFont typeface="Arial" panose="020B0604020202020204" pitchFamily="34" charset="0"/>
              <a:buChar char="•"/>
            </a:pPr>
            <a:r>
              <a:rPr lang="en-US" b="0" i="0" dirty="0">
                <a:solidFill>
                  <a:srgbClr val="181A1C"/>
                </a:solidFill>
                <a:effectLst/>
                <a:latin typeface="open sans" panose="020B0606030504020204" pitchFamily="34" charset="0"/>
              </a:rPr>
              <a:t>Marvel Studios(1st) Twentieth Century Fox(2nd) &amp; Warner Bros.(3rd) can be chosen as its Global Partners as number of votes received is maximum of their movies.</a:t>
            </a:r>
          </a:p>
          <a:p>
            <a:pPr marL="285750" indent="-285750">
              <a:buFont typeface="Arial" panose="020B0604020202020204" pitchFamily="34" charset="0"/>
              <a:buChar char="•"/>
            </a:pPr>
            <a:r>
              <a:rPr lang="en-US" b="0" i="0" dirty="0">
                <a:solidFill>
                  <a:srgbClr val="181A1C"/>
                </a:solidFill>
                <a:effectLst/>
                <a:latin typeface="open sans" panose="020B0606030504020204" pitchFamily="34" charset="0"/>
              </a:rPr>
              <a:t>Marvel Studios(1st) Twentieth Century Fox(2nd) &amp; Warner Bros.(3rd) can be chosen as its Global Partners as number of votes received is maximum of their movies.</a:t>
            </a:r>
            <a:endParaRPr lang="en-IN" dirty="0"/>
          </a:p>
        </p:txBody>
      </p:sp>
      <p:sp>
        <p:nvSpPr>
          <p:cNvPr id="5" name="Slide Number Placeholder 4">
            <a:extLst>
              <a:ext uri="{FF2B5EF4-FFF2-40B4-BE49-F238E27FC236}">
                <a16:creationId xmlns:a16="http://schemas.microsoft.com/office/drawing/2014/main" id="{48F899DE-5F58-B469-A260-13BAE2277B8F}"/>
              </a:ext>
            </a:extLst>
          </p:cNvPr>
          <p:cNvSpPr>
            <a:spLocks noGrp="1"/>
          </p:cNvSpPr>
          <p:nvPr>
            <p:ph type="sldNum" sz="quarter" idx="12"/>
          </p:nvPr>
        </p:nvSpPr>
        <p:spPr/>
        <p:txBody>
          <a:bodyPr/>
          <a:lstStyle/>
          <a:p>
            <a:fld id="{8D0AFDD5-844D-364D-8AEC-50CF4D36D55D}" type="slidenum">
              <a:rPr lang="en-US" noProof="0" smtClean="0"/>
              <a:pPr/>
              <a:t>6</a:t>
            </a:fld>
            <a:endParaRPr lang="en-US" noProof="0"/>
          </a:p>
        </p:txBody>
      </p:sp>
    </p:spTree>
    <p:extLst>
      <p:ext uri="{BB962C8B-B14F-4D97-AF65-F5344CB8AC3E}">
        <p14:creationId xmlns:p14="http://schemas.microsoft.com/office/powerpoint/2010/main" val="3107974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75FB-1CB6-DA67-375E-81BF42276E1B}"/>
              </a:ext>
            </a:extLst>
          </p:cNvPr>
          <p:cNvSpPr>
            <a:spLocks noGrp="1"/>
          </p:cNvSpPr>
          <p:nvPr>
            <p:ph type="title"/>
          </p:nvPr>
        </p:nvSpPr>
        <p:spPr>
          <a:xfrm>
            <a:off x="5416321" y="973183"/>
            <a:ext cx="4959821" cy="450669"/>
          </a:xfrm>
        </p:spPr>
        <p:txBody>
          <a:bodyPr/>
          <a:lstStyle/>
          <a:p>
            <a:r>
              <a:rPr lang="en-IN" sz="2800" dirty="0">
                <a:latin typeface="Arial Rounded MT Bold" panose="020F0704030504030204" pitchFamily="34" charset="0"/>
              </a:rPr>
              <a:t>CONCLUSION</a:t>
            </a:r>
          </a:p>
        </p:txBody>
      </p:sp>
      <p:sp>
        <p:nvSpPr>
          <p:cNvPr id="4" name="Content Placeholder 3">
            <a:extLst>
              <a:ext uri="{FF2B5EF4-FFF2-40B4-BE49-F238E27FC236}">
                <a16:creationId xmlns:a16="http://schemas.microsoft.com/office/drawing/2014/main" id="{A878CFC6-A136-48B7-4DD3-26EAE4CD5FC7}"/>
              </a:ext>
            </a:extLst>
          </p:cNvPr>
          <p:cNvSpPr>
            <a:spLocks noGrp="1"/>
          </p:cNvSpPr>
          <p:nvPr>
            <p:ph idx="1"/>
          </p:nvPr>
        </p:nvSpPr>
        <p:spPr>
          <a:xfrm>
            <a:off x="5416321" y="1423852"/>
            <a:ext cx="5752422" cy="4127862"/>
          </a:xfrm>
        </p:spPr>
        <p:txBody>
          <a:bodyPr/>
          <a:lstStyle/>
          <a:p>
            <a:r>
              <a:rPr lang="en-US" altLang="zh-CN" dirty="0"/>
              <a:t>Which genre movies Could make  well in the box office: </a:t>
            </a:r>
            <a:r>
              <a:rPr lang="en-US" altLang="zh-CN" dirty="0">
                <a:highlight>
                  <a:srgbClr val="00FF00"/>
                </a:highlight>
              </a:rPr>
              <a:t>Drama was the most popular genre.</a:t>
            </a:r>
          </a:p>
          <a:p>
            <a:endParaRPr lang="en-US" altLang="zh-CN" dirty="0"/>
          </a:p>
          <a:p>
            <a:r>
              <a:rPr lang="en-US" altLang="zh-CN" dirty="0"/>
              <a:t>Top directors for the new project. </a:t>
            </a:r>
            <a:r>
              <a:rPr lang="en-US" altLang="zh-CN" dirty="0">
                <a:highlight>
                  <a:srgbClr val="00FF00"/>
                </a:highlight>
              </a:rPr>
              <a:t>James Mangold, Anthony Russo, Joe Russo and Soubin  Shahir</a:t>
            </a:r>
            <a:r>
              <a:rPr lang="en-US" altLang="zh-CN" dirty="0"/>
              <a:t> </a:t>
            </a:r>
          </a:p>
          <a:p>
            <a:endParaRPr lang="en-US" altLang="zh-CN" dirty="0"/>
          </a:p>
          <a:p>
            <a:r>
              <a:rPr lang="en-US" altLang="zh-CN" dirty="0"/>
              <a:t>Top production house made successful movies.  </a:t>
            </a:r>
            <a:r>
              <a:rPr lang="en-US" altLang="zh-CN" dirty="0">
                <a:highlight>
                  <a:srgbClr val="00FF00"/>
                </a:highlight>
              </a:rPr>
              <a:t>Marvel Studios(1st) Twentieth Century Fox(2nd) &amp; Warner Bros.(3rd)</a:t>
            </a:r>
          </a:p>
          <a:p>
            <a:endParaRPr lang="en-US" altLang="zh-CN" dirty="0"/>
          </a:p>
          <a:p>
            <a:r>
              <a:rPr lang="en-US" altLang="zh-CN" dirty="0"/>
              <a:t>Seasonal Affect on Movies . </a:t>
            </a:r>
            <a:r>
              <a:rPr lang="en-US" altLang="zh-CN" dirty="0">
                <a:highlight>
                  <a:srgbClr val="00FF00"/>
                </a:highlight>
              </a:rPr>
              <a:t>Most of the movies were produced in the month of March with an average of about 2300 movies per  year. </a:t>
            </a:r>
          </a:p>
          <a:p>
            <a:endParaRPr lang="en-US" altLang="zh-CN" dirty="0"/>
          </a:p>
          <a:p>
            <a:r>
              <a:rPr lang="en-US" altLang="zh-CN" dirty="0"/>
              <a:t>Best actress and actors in the last three years :</a:t>
            </a:r>
            <a:r>
              <a:rPr lang="en-US" altLang="zh-CN" dirty="0">
                <a:highlight>
                  <a:srgbClr val="00FF00"/>
                </a:highlight>
              </a:rPr>
              <a:t> Mammooty and Mohanlal , Taapsee Pannu</a:t>
            </a:r>
          </a:p>
          <a:p>
            <a:endParaRPr lang="en-US" altLang="zh-CN" dirty="0"/>
          </a:p>
          <a:p>
            <a:endParaRPr lang="en-IN" dirty="0"/>
          </a:p>
        </p:txBody>
      </p:sp>
      <p:sp>
        <p:nvSpPr>
          <p:cNvPr id="5" name="Slide Number Placeholder 4">
            <a:extLst>
              <a:ext uri="{FF2B5EF4-FFF2-40B4-BE49-F238E27FC236}">
                <a16:creationId xmlns:a16="http://schemas.microsoft.com/office/drawing/2014/main" id="{B18A81B2-7423-13F3-369B-E4D1047029EF}"/>
              </a:ext>
            </a:extLst>
          </p:cNvPr>
          <p:cNvSpPr>
            <a:spLocks noGrp="1"/>
          </p:cNvSpPr>
          <p:nvPr>
            <p:ph type="sldNum" sz="quarter" idx="12"/>
          </p:nvPr>
        </p:nvSpPr>
        <p:spPr/>
        <p:txBody>
          <a:bodyPr/>
          <a:lstStyle/>
          <a:p>
            <a:fld id="{8D0AFDD5-844D-364D-8AEC-50CF4D36D55D}" type="slidenum">
              <a:rPr lang="en-US" noProof="0" smtClean="0"/>
              <a:pPr/>
              <a:t>7</a:t>
            </a:fld>
            <a:endParaRPr lang="en-US" noProof="0"/>
          </a:p>
        </p:txBody>
      </p:sp>
    </p:spTree>
    <p:extLst>
      <p:ext uri="{BB962C8B-B14F-4D97-AF65-F5344CB8AC3E}">
        <p14:creationId xmlns:p14="http://schemas.microsoft.com/office/powerpoint/2010/main" val="1226352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443921" y="2885704"/>
            <a:ext cx="4873752" cy="1581139"/>
          </a:xfrm>
        </p:spPr>
        <p:txBody>
          <a:bodyPr/>
          <a:lstStyle/>
          <a:p>
            <a:r>
              <a:rPr lang="en-US" dirty="0"/>
              <a:t>Thank you</a:t>
            </a:r>
            <a:br>
              <a:rPr lang="en-US" dirty="0"/>
            </a:br>
            <a:br>
              <a:rPr lang="en-US" dirty="0"/>
            </a:br>
            <a:endParaRPr lang="en-US" dirty="0"/>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a:p>
            <a:endParaRPr lang="en-US" dirty="0"/>
          </a:p>
        </p:txBody>
      </p:sp>
      <p:pic>
        <p:nvPicPr>
          <p:cNvPr id="9" name="Picture Placeholder 8">
            <a:extLst>
              <a:ext uri="{FF2B5EF4-FFF2-40B4-BE49-F238E27FC236}">
                <a16:creationId xmlns:a16="http://schemas.microsoft.com/office/drawing/2014/main" id="{CA6B9C28-6BC1-8B2D-9E22-813E8228C6BE}"/>
              </a:ext>
            </a:extLst>
          </p:cNvPr>
          <p:cNvPicPr>
            <a:picLocks noGrp="1" noChangeAspect="1"/>
          </p:cNvPicPr>
          <p:nvPr>
            <p:ph type="pic" sz="quarter" idx="10"/>
          </p:nvPr>
        </p:nvPicPr>
        <p:blipFill>
          <a:blip r:embed="rId2"/>
          <a:srcRect l="23542" r="23542"/>
          <a:stretch>
            <a:fillRect/>
          </a:stretch>
        </p:blipFill>
        <p:spPr>
          <a:xfrm>
            <a:off x="6526610" y="812094"/>
            <a:ext cx="4636008" cy="4928616"/>
          </a:xfrm>
        </p:spPr>
      </p:pic>
    </p:spTree>
    <p:extLst>
      <p:ext uri="{BB962C8B-B14F-4D97-AF65-F5344CB8AC3E}">
        <p14:creationId xmlns:p14="http://schemas.microsoft.com/office/powerpoint/2010/main" val="2397583386"/>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{AD07F48C-89D9-4F91-B256-E45AD06DE79B}tf11429527_win32</Template>
  <TotalTime>39</TotalTime>
  <Words>505</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Arial</vt:lpstr>
      <vt:lpstr>Arial Narrow</vt:lpstr>
      <vt:lpstr>Arial Rounded MT Bold</vt:lpstr>
      <vt:lpstr>Calibri</vt:lpstr>
      <vt:lpstr>Century Gothic</vt:lpstr>
      <vt:lpstr>freight-text-pro</vt:lpstr>
      <vt:lpstr>Karla</vt:lpstr>
      <vt:lpstr>open sans</vt:lpstr>
      <vt:lpstr>Univers Condensed Light</vt:lpstr>
      <vt:lpstr>Office Theme</vt:lpstr>
      <vt:lpstr>RSVP Movie DB </vt:lpstr>
      <vt:lpstr>Problem Statement </vt:lpstr>
      <vt:lpstr>Primary goals</vt:lpstr>
      <vt:lpstr>"I'm gonna make him an offer he can't refuse."                         The Godfather (1972)</vt:lpstr>
      <vt:lpstr>Executive Summary </vt:lpstr>
      <vt:lpstr>Executive Summary</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RSVP Movie DB </dc:title>
  <dc:creator>prem kumar</dc:creator>
  <cp:lastModifiedBy>prem kumar</cp:lastModifiedBy>
  <cp:revision>1</cp:revision>
  <dcterms:created xsi:type="dcterms:W3CDTF">2023-01-30T09:04:45Z</dcterms:created>
  <dcterms:modified xsi:type="dcterms:W3CDTF">2023-01-30T09:44:00Z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