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66" d="100"/>
          <a:sy n="166" d="100"/>
        </p:scale>
        <p:origin x="18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c:style val="2"/>
  <c:chart>
    <c:autoTitleDeleted val="1"/>
    <c:plotArea>
      <c:layout/>
      <c:barChart>
        <c:barDir val="col"/>
        <c:grouping val="clustered"/>
        <c:varyColors val="0"/>
        <c:ser>
          <c:idx val="0"/>
          <c:order val="0"/>
          <c:tx>
            <c:strRef>
              <c:f>Sheet1!$B$1</c:f>
              <c:strCache>
                <c:ptCount val="1"/>
                <c:pt idx="0">
                  <c:v>growth</c:v>
                </c:pt>
              </c:strCache>
            </c:strRef>
          </c:tx>
          <c:spPr>
            <a:solidFill>
              <a:srgbClr val="E4D292"/>
            </a:solidFill>
            <a:effectLst/>
          </c:spPr>
          <c:invertIfNegative val="0"/>
          <c:cat>
            <c:strRef>
              <c:f>Sheet1!$A$2:$A$5</c:f>
              <c:strCache>
                <c:ptCount val="4"/>
                <c:pt idx="0">
                  <c:v>Crop Prediction Accuracy</c:v>
                </c:pt>
                <c:pt idx="1">
                  <c:v>Disease Detection Rate</c:v>
                </c:pt>
                <c:pt idx="2">
                  <c:v>Data Integration Efficiency</c:v>
                </c:pt>
                <c:pt idx="3">
                  <c:v>User Satisfaction Level</c:v>
                </c:pt>
              </c:strCache>
            </c:strRef>
          </c:cat>
          <c:val>
            <c:numRef>
              <c:f>Sheet1!$B$2:$B$5</c:f>
              <c:numCache>
                <c:formatCode>General</c:formatCode>
                <c:ptCount val="4"/>
                <c:pt idx="0">
                  <c:v>75</c:v>
                </c:pt>
                <c:pt idx="1">
                  <c:v>60</c:v>
                </c:pt>
                <c:pt idx="2">
                  <c:v>85</c:v>
                </c:pt>
                <c:pt idx="3">
                  <c:v>90</c:v>
                </c:pt>
              </c:numCache>
            </c:numRef>
          </c:val>
          <c:extLst>
            <c:ext xmlns:c16="http://schemas.microsoft.com/office/drawing/2014/chart" uri="{C3380CC4-5D6E-409C-BE32-E72D297353CC}">
              <c16:uniqueId val="{00000000-2874-C24F-9B81-C0E63A2C4AF6}"/>
            </c:ext>
          </c:extLst>
        </c:ser>
        <c:dLbls>
          <c:showLegendKey val="0"/>
          <c:showVal val="0"/>
          <c:showCatName val="0"/>
          <c:showSerName val="0"/>
          <c:showPercent val="0"/>
          <c:showBubbleSize val="0"/>
        </c:dLbls>
        <c:gapWidth val="150"/>
        <c:axId val="2094734554"/>
        <c:axId val="2094734552"/>
      </c:barChart>
      <c:catAx>
        <c:axId val="2094734554"/>
        <c:scaling>
          <c:orientation val="minMax"/>
        </c:scaling>
        <c:delete val="0"/>
        <c:axPos val="b"/>
        <c:numFmt formatCode="General" sourceLinked="1"/>
        <c:majorTickMark val="out"/>
        <c:minorTickMark val="none"/>
        <c:tickLblPos val="low"/>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valAx>
      <c:spPr>
        <a:noFill/>
        <a:ln>
          <a:noFill/>
        </a:ln>
        <a:effectLst/>
      </c:spPr>
    </c:plotArea>
    <c:plotVisOnly val="1"/>
    <c:dispBlanksAs val="span"/>
    <c:showDLblsOverMax val="1"/>
  </c:chart>
  <c:spPr>
    <a:solidFill>
      <a:srgbClr val="F9EFDC"/>
    </a:solid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33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ASTER_SLIDE">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jpe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57200" y="1697355"/>
            <a:ext cx="5029200" cy="914400"/>
          </a:xfrm>
          <a:prstGeom prst="rect">
            <a:avLst/>
          </a:prstGeom>
          <a:noFill/>
          <a:ln/>
        </p:spPr>
        <p:txBody>
          <a:bodyPr wrap="square" rtlCol="0" anchor="t"/>
          <a:lstStyle/>
          <a:p>
            <a:pPr marL="0" indent="0" algn="l">
              <a:buNone/>
            </a:pPr>
            <a:r>
              <a:rPr lang="en-US" sz="3000" b="1" dirty="0">
                <a:solidFill>
                  <a:srgbClr val="FFFFFF"/>
                </a:solidFill>
                <a:latin typeface="Plus Jakarta Sans" pitchFamily="34" charset="0"/>
                <a:ea typeface="Plus Jakarta Sans" pitchFamily="34" charset="-122"/>
                <a:cs typeface="Plus Jakarta Sans" pitchFamily="34" charset="-120"/>
              </a:rPr>
              <a:t>Crop protection and disease detection</a:t>
            </a:r>
            <a:endParaRPr lang="en-US" sz="3000" dirty="0"/>
          </a:p>
        </p:txBody>
      </p:sp>
      <p:sp>
        <p:nvSpPr>
          <p:cNvPr id="3" name="Text 1"/>
          <p:cNvSpPr/>
          <p:nvPr/>
        </p:nvSpPr>
        <p:spPr>
          <a:xfrm>
            <a:off x="457200" y="3086100"/>
            <a:ext cx="5029200" cy="731520"/>
          </a:xfrm>
          <a:prstGeom prst="rect">
            <a:avLst/>
          </a:prstGeom>
          <a:noFill/>
          <a:ln/>
        </p:spPr>
        <p:txBody>
          <a:bodyPr wrap="square" rtlCol="0" anchor="t"/>
          <a:lstStyle/>
          <a:p>
            <a:pPr marL="0" indent="0" algn="l">
              <a:buNone/>
            </a:pPr>
            <a:r>
              <a:rPr lang="en-US" sz="1300" dirty="0">
                <a:solidFill>
                  <a:srgbClr val="FFFFFF"/>
                </a:solidFill>
                <a:latin typeface="Plus Jakarta Sans" pitchFamily="34" charset="0"/>
                <a:ea typeface="Plus Jakarta Sans" pitchFamily="34" charset="-122"/>
                <a:cs typeface="Plus Jakarta Sans" pitchFamily="34" charset="-120"/>
              </a:rPr>
              <a:t>Empowering Farmers through Data-Driven Decisions and Automation</a:t>
            </a:r>
            <a:endParaRPr lang="en-US" sz="1300" dirty="0"/>
          </a:p>
        </p:txBody>
      </p:sp>
      <p:sp>
        <p:nvSpPr>
          <p:cNvPr id="5" name="Text 2"/>
          <p:cNvSpPr/>
          <p:nvPr/>
        </p:nvSpPr>
        <p:spPr>
          <a:xfrm>
            <a:off x="6217920" y="3343275"/>
            <a:ext cx="1828800" cy="457200"/>
          </a:xfrm>
          <a:prstGeom prst="rect">
            <a:avLst/>
          </a:prstGeom>
          <a:noFill/>
          <a:ln/>
        </p:spPr>
        <p:txBody>
          <a:bodyPr wrap="square" rtlCol="0" anchor="ctr"/>
          <a:lstStyle/>
          <a:p>
            <a:pPr marL="0" indent="0">
              <a:buNone/>
            </a:pPr>
            <a:endParaRPr lang="en-US" sz="800" dirty="0"/>
          </a:p>
        </p:txBody>
      </p:sp>
      <p:pic>
        <p:nvPicPr>
          <p:cNvPr id="8" name="Picture 7">
            <a:extLst>
              <a:ext uri="{FF2B5EF4-FFF2-40B4-BE49-F238E27FC236}">
                <a16:creationId xmlns:a16="http://schemas.microsoft.com/office/drawing/2014/main" id="{EC732A70-8D0E-AB64-21B9-F9BBFDC01A53}"/>
              </a:ext>
            </a:extLst>
          </p:cNvPr>
          <p:cNvPicPr>
            <a:picLocks noChangeAspect="1"/>
          </p:cNvPicPr>
          <p:nvPr/>
        </p:nvPicPr>
        <p:blipFill>
          <a:blip r:embed="rId4"/>
          <a:stretch>
            <a:fillRect/>
          </a:stretch>
        </p:blipFill>
        <p:spPr>
          <a:xfrm>
            <a:off x="5348444" y="725992"/>
            <a:ext cx="3687980" cy="37715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360045"/>
            <a:ext cx="8229600" cy="457200"/>
          </a:xfrm>
          <a:prstGeom prst="rect">
            <a:avLst/>
          </a:prstGeom>
          <a:noFill/>
          <a:ln/>
        </p:spPr>
        <p:txBody>
          <a:bodyPr wrap="square" rtlCol="0" anchor="b"/>
          <a:lstStyle/>
          <a:p>
            <a:pPr marL="0" indent="0">
              <a:lnSpc>
                <a:spcPts val="3500"/>
              </a:lnSpc>
              <a:buNone/>
            </a:pPr>
            <a:r>
              <a:rPr lang="en-US" sz="3000" b="1" dirty="0">
                <a:solidFill>
                  <a:srgbClr val="000000"/>
                </a:solidFill>
                <a:latin typeface="Plus Jakarta Sans" pitchFamily="34" charset="0"/>
                <a:ea typeface="Plus Jakarta Sans" pitchFamily="34" charset="-122"/>
                <a:cs typeface="Plus Jakarta Sans" pitchFamily="34" charset="-120"/>
              </a:rPr>
              <a:t>Table of content</a:t>
            </a:r>
            <a:endParaRPr lang="en-US" sz="3000" dirty="0"/>
          </a:p>
        </p:txBody>
      </p:sp>
      <p:pic>
        <p:nvPicPr>
          <p:cNvPr id="3" name="Image 0" descr="https://djgurnpwsdoqjscwqbsj.supabase.co/storage/v1/object/public/presentation-templates-data/section16_tableOfCont_box.png"/>
          <p:cNvPicPr>
            <a:picLocks noChangeAspect="1"/>
          </p:cNvPicPr>
          <p:nvPr/>
        </p:nvPicPr>
        <p:blipFill>
          <a:blip r:embed="rId4"/>
          <a:stretch>
            <a:fillRect/>
          </a:stretch>
        </p:blipFill>
        <p:spPr>
          <a:xfrm>
            <a:off x="182880" y="1028700"/>
            <a:ext cx="4206240" cy="514350"/>
          </a:xfrm>
          <a:prstGeom prst="rect">
            <a:avLst/>
          </a:prstGeom>
        </p:spPr>
      </p:pic>
      <p:pic>
        <p:nvPicPr>
          <p:cNvPr id="4" name="Image 1" descr="https://djgurnpwsdoqjscwqbsj.supabase.co/storage/v1/object/public/presentation-templates-data/section16_no_box.png"/>
          <p:cNvPicPr>
            <a:picLocks noChangeAspect="1"/>
          </p:cNvPicPr>
          <p:nvPr/>
        </p:nvPicPr>
        <p:blipFill>
          <a:blip r:embed="rId5"/>
          <a:stretch>
            <a:fillRect/>
          </a:stretch>
        </p:blipFill>
        <p:spPr>
          <a:xfrm>
            <a:off x="274320" y="1080135"/>
            <a:ext cx="411480" cy="411480"/>
          </a:xfrm>
          <a:prstGeom prst="rect">
            <a:avLst/>
          </a:prstGeom>
        </p:spPr>
      </p:pic>
      <p:sp>
        <p:nvSpPr>
          <p:cNvPr id="5" name="Text 1"/>
          <p:cNvSpPr/>
          <p:nvPr/>
        </p:nvSpPr>
        <p:spPr>
          <a:xfrm>
            <a:off x="274320" y="113157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01</a:t>
            </a:r>
            <a:endParaRPr lang="en-US" sz="1300" dirty="0"/>
          </a:p>
        </p:txBody>
      </p:sp>
      <p:sp>
        <p:nvSpPr>
          <p:cNvPr id="6" name="Text 2"/>
          <p:cNvSpPr/>
          <p:nvPr/>
        </p:nvSpPr>
        <p:spPr>
          <a:xfrm>
            <a:off x="731520" y="1080135"/>
            <a:ext cx="3017520" cy="411480"/>
          </a:xfrm>
          <a:prstGeom prst="rect">
            <a:avLst/>
          </a:prstGeom>
          <a:noFill/>
          <a:ln/>
        </p:spPr>
        <p:txBody>
          <a:bodyPr wrap="square" rtlCol="0" anchor="ctr"/>
          <a:lstStyle/>
          <a:p>
            <a:pPr marL="0" indent="0" algn="l">
              <a:buNone/>
            </a:pPr>
            <a:r>
              <a:rPr lang="en-US" sz="1300" b="1" dirty="0">
                <a:solidFill>
                  <a:srgbClr val="000000"/>
                </a:solidFill>
                <a:latin typeface="Plus Jakarta Sans" pitchFamily="34" charset="0"/>
                <a:ea typeface="Plus Jakarta Sans" pitchFamily="34" charset="-122"/>
                <a:cs typeface="Plus Jakarta Sans" pitchFamily="34" charset="-120"/>
              </a:rPr>
              <a:t>Introduction to Agricultural AI</a:t>
            </a:r>
            <a:endParaRPr lang="en-US" sz="1300" dirty="0"/>
          </a:p>
        </p:txBody>
      </p:sp>
      <p:pic>
        <p:nvPicPr>
          <p:cNvPr id="7" name="Image 2" descr="https://djgurnpwsdoqjscwqbsj.supabase.co/storage/v1/object/public/presentation-templates-data/section16_Button%20Arrow.png"/>
          <p:cNvPicPr>
            <a:picLocks noChangeAspect="1"/>
          </p:cNvPicPr>
          <p:nvPr/>
        </p:nvPicPr>
        <p:blipFill>
          <a:blip r:embed="rId6"/>
          <a:stretch>
            <a:fillRect/>
          </a:stretch>
        </p:blipFill>
        <p:spPr>
          <a:xfrm>
            <a:off x="4069080" y="1157288"/>
            <a:ext cx="274320" cy="257175"/>
          </a:xfrm>
          <a:prstGeom prst="rect">
            <a:avLst/>
          </a:prstGeom>
        </p:spPr>
      </p:pic>
      <p:pic>
        <p:nvPicPr>
          <p:cNvPr id="8" name="Image 3" descr="https://djgurnpwsdoqjscwqbsj.supabase.co/storage/v1/object/public/presentation-templates-data/section16_tableOfCont_box.png"/>
          <p:cNvPicPr>
            <a:picLocks noChangeAspect="1"/>
          </p:cNvPicPr>
          <p:nvPr/>
        </p:nvPicPr>
        <p:blipFill>
          <a:blip r:embed="rId4"/>
          <a:stretch>
            <a:fillRect/>
          </a:stretch>
        </p:blipFill>
        <p:spPr>
          <a:xfrm>
            <a:off x="4480560" y="1028700"/>
            <a:ext cx="4206240" cy="514350"/>
          </a:xfrm>
          <a:prstGeom prst="rect">
            <a:avLst/>
          </a:prstGeom>
        </p:spPr>
      </p:pic>
      <p:pic>
        <p:nvPicPr>
          <p:cNvPr id="9" name="Image 4" descr="https://djgurnpwsdoqjscwqbsj.supabase.co/storage/v1/object/public/presentation-templates-data/section16_no_box.png"/>
          <p:cNvPicPr>
            <a:picLocks noChangeAspect="1"/>
          </p:cNvPicPr>
          <p:nvPr/>
        </p:nvPicPr>
        <p:blipFill>
          <a:blip r:embed="rId5"/>
          <a:stretch>
            <a:fillRect/>
          </a:stretch>
        </p:blipFill>
        <p:spPr>
          <a:xfrm>
            <a:off x="4572000" y="1080135"/>
            <a:ext cx="411480" cy="411480"/>
          </a:xfrm>
          <a:prstGeom prst="rect">
            <a:avLst/>
          </a:prstGeom>
        </p:spPr>
      </p:pic>
      <p:sp>
        <p:nvSpPr>
          <p:cNvPr id="10" name="Text 3"/>
          <p:cNvSpPr/>
          <p:nvPr/>
        </p:nvSpPr>
        <p:spPr>
          <a:xfrm>
            <a:off x="4572000" y="113157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02</a:t>
            </a:r>
            <a:endParaRPr lang="en-US" sz="1300" dirty="0"/>
          </a:p>
        </p:txBody>
      </p:sp>
      <p:sp>
        <p:nvSpPr>
          <p:cNvPr id="11" name="Text 4"/>
          <p:cNvSpPr/>
          <p:nvPr/>
        </p:nvSpPr>
        <p:spPr>
          <a:xfrm>
            <a:off x="5029200" y="1080135"/>
            <a:ext cx="3017520" cy="411480"/>
          </a:xfrm>
          <a:prstGeom prst="rect">
            <a:avLst/>
          </a:prstGeom>
          <a:noFill/>
          <a:ln/>
        </p:spPr>
        <p:txBody>
          <a:bodyPr wrap="square" rtlCol="0" anchor="ctr"/>
          <a:lstStyle/>
          <a:p>
            <a:pPr marL="0" indent="0" algn="l">
              <a:buNone/>
            </a:pPr>
            <a:r>
              <a:rPr lang="en-US" sz="1300" b="1" dirty="0">
                <a:solidFill>
                  <a:srgbClr val="000000"/>
                </a:solidFill>
                <a:latin typeface="Plus Jakarta Sans" pitchFamily="34" charset="0"/>
                <a:ea typeface="Plus Jakarta Sans" pitchFamily="34" charset="-122"/>
                <a:cs typeface="Plus Jakarta Sans" pitchFamily="34" charset="-120"/>
              </a:rPr>
              <a:t>Key Features of the App</a:t>
            </a:r>
            <a:endParaRPr lang="en-US" sz="1300" dirty="0"/>
          </a:p>
        </p:txBody>
      </p:sp>
      <p:pic>
        <p:nvPicPr>
          <p:cNvPr id="12" name="Image 5" descr="https://djgurnpwsdoqjscwqbsj.supabase.co/storage/v1/object/public/presentation-templates-data/section16_Button%20Arrow.png"/>
          <p:cNvPicPr>
            <a:picLocks noChangeAspect="1"/>
          </p:cNvPicPr>
          <p:nvPr/>
        </p:nvPicPr>
        <p:blipFill>
          <a:blip r:embed="rId6"/>
          <a:stretch>
            <a:fillRect/>
          </a:stretch>
        </p:blipFill>
        <p:spPr>
          <a:xfrm>
            <a:off x="8366760" y="1157288"/>
            <a:ext cx="274320" cy="257175"/>
          </a:xfrm>
          <a:prstGeom prst="rect">
            <a:avLst/>
          </a:prstGeom>
        </p:spPr>
      </p:pic>
      <p:pic>
        <p:nvPicPr>
          <p:cNvPr id="13" name="Image 6" descr="https://djgurnpwsdoqjscwqbsj.supabase.co/storage/v1/object/public/presentation-templates-data/section16_tableOfCont_box.png"/>
          <p:cNvPicPr>
            <a:picLocks noChangeAspect="1"/>
          </p:cNvPicPr>
          <p:nvPr/>
        </p:nvPicPr>
        <p:blipFill>
          <a:blip r:embed="rId4"/>
          <a:stretch>
            <a:fillRect/>
          </a:stretch>
        </p:blipFill>
        <p:spPr>
          <a:xfrm>
            <a:off x="182880" y="1748790"/>
            <a:ext cx="4206240" cy="514350"/>
          </a:xfrm>
          <a:prstGeom prst="rect">
            <a:avLst/>
          </a:prstGeom>
        </p:spPr>
      </p:pic>
      <p:pic>
        <p:nvPicPr>
          <p:cNvPr id="14" name="Image 7" descr="https://djgurnpwsdoqjscwqbsj.supabase.co/storage/v1/object/public/presentation-templates-data/section16_no_box.png"/>
          <p:cNvPicPr>
            <a:picLocks noChangeAspect="1"/>
          </p:cNvPicPr>
          <p:nvPr/>
        </p:nvPicPr>
        <p:blipFill>
          <a:blip r:embed="rId5"/>
          <a:stretch>
            <a:fillRect/>
          </a:stretch>
        </p:blipFill>
        <p:spPr>
          <a:xfrm>
            <a:off x="274320" y="1800225"/>
            <a:ext cx="411480" cy="411480"/>
          </a:xfrm>
          <a:prstGeom prst="rect">
            <a:avLst/>
          </a:prstGeom>
        </p:spPr>
      </p:pic>
      <p:sp>
        <p:nvSpPr>
          <p:cNvPr id="15" name="Text 5"/>
          <p:cNvSpPr/>
          <p:nvPr/>
        </p:nvSpPr>
        <p:spPr>
          <a:xfrm>
            <a:off x="274320" y="185166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03</a:t>
            </a:r>
            <a:endParaRPr lang="en-US" sz="1300" dirty="0"/>
          </a:p>
        </p:txBody>
      </p:sp>
      <p:sp>
        <p:nvSpPr>
          <p:cNvPr id="16" name="Text 6"/>
          <p:cNvSpPr/>
          <p:nvPr/>
        </p:nvSpPr>
        <p:spPr>
          <a:xfrm>
            <a:off x="731520" y="1800225"/>
            <a:ext cx="3017520" cy="411480"/>
          </a:xfrm>
          <a:prstGeom prst="rect">
            <a:avLst/>
          </a:prstGeom>
          <a:noFill/>
          <a:ln/>
        </p:spPr>
        <p:txBody>
          <a:bodyPr wrap="square" rtlCol="0" anchor="ctr"/>
          <a:lstStyle/>
          <a:p>
            <a:pPr marL="0" indent="0" algn="l">
              <a:buNone/>
            </a:pPr>
            <a:r>
              <a:rPr lang="en-US" sz="1300" b="1" dirty="0">
                <a:solidFill>
                  <a:srgbClr val="000000"/>
                </a:solidFill>
                <a:latin typeface="Plus Jakarta Sans" pitchFamily="34" charset="0"/>
                <a:ea typeface="Plus Jakarta Sans" pitchFamily="34" charset="-122"/>
                <a:cs typeface="Plus Jakarta Sans" pitchFamily="34" charset="-120"/>
              </a:rPr>
              <a:t>Technical Architecture Breakdown</a:t>
            </a:r>
            <a:endParaRPr lang="en-US" sz="1300" dirty="0"/>
          </a:p>
        </p:txBody>
      </p:sp>
      <p:pic>
        <p:nvPicPr>
          <p:cNvPr id="17" name="Image 8" descr="https://djgurnpwsdoqjscwqbsj.supabase.co/storage/v1/object/public/presentation-templates-data/section16_Button%20Arrow.png"/>
          <p:cNvPicPr>
            <a:picLocks noChangeAspect="1"/>
          </p:cNvPicPr>
          <p:nvPr/>
        </p:nvPicPr>
        <p:blipFill>
          <a:blip r:embed="rId6"/>
          <a:stretch>
            <a:fillRect/>
          </a:stretch>
        </p:blipFill>
        <p:spPr>
          <a:xfrm>
            <a:off x="4069080" y="1877378"/>
            <a:ext cx="274320" cy="257175"/>
          </a:xfrm>
          <a:prstGeom prst="rect">
            <a:avLst/>
          </a:prstGeom>
        </p:spPr>
      </p:pic>
      <p:pic>
        <p:nvPicPr>
          <p:cNvPr id="18" name="Image 9" descr="https://djgurnpwsdoqjscwqbsj.supabase.co/storage/v1/object/public/presentation-templates-data/section16_tableOfCont_box.png"/>
          <p:cNvPicPr>
            <a:picLocks noChangeAspect="1"/>
          </p:cNvPicPr>
          <p:nvPr/>
        </p:nvPicPr>
        <p:blipFill>
          <a:blip r:embed="rId4"/>
          <a:stretch>
            <a:fillRect/>
          </a:stretch>
        </p:blipFill>
        <p:spPr>
          <a:xfrm>
            <a:off x="4480560" y="1748790"/>
            <a:ext cx="4206240" cy="514350"/>
          </a:xfrm>
          <a:prstGeom prst="rect">
            <a:avLst/>
          </a:prstGeom>
        </p:spPr>
      </p:pic>
      <p:pic>
        <p:nvPicPr>
          <p:cNvPr id="19" name="Image 10" descr="https://djgurnpwsdoqjscwqbsj.supabase.co/storage/v1/object/public/presentation-templates-data/section16_no_box.png"/>
          <p:cNvPicPr>
            <a:picLocks noChangeAspect="1"/>
          </p:cNvPicPr>
          <p:nvPr/>
        </p:nvPicPr>
        <p:blipFill>
          <a:blip r:embed="rId5"/>
          <a:stretch>
            <a:fillRect/>
          </a:stretch>
        </p:blipFill>
        <p:spPr>
          <a:xfrm>
            <a:off x="4572000" y="1800225"/>
            <a:ext cx="411480" cy="411480"/>
          </a:xfrm>
          <a:prstGeom prst="rect">
            <a:avLst/>
          </a:prstGeom>
        </p:spPr>
      </p:pic>
      <p:sp>
        <p:nvSpPr>
          <p:cNvPr id="20" name="Text 7"/>
          <p:cNvSpPr/>
          <p:nvPr/>
        </p:nvSpPr>
        <p:spPr>
          <a:xfrm>
            <a:off x="4572000" y="185166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04</a:t>
            </a:r>
            <a:endParaRPr lang="en-US" sz="1300" dirty="0"/>
          </a:p>
        </p:txBody>
      </p:sp>
      <p:sp>
        <p:nvSpPr>
          <p:cNvPr id="21" name="Text 8"/>
          <p:cNvSpPr/>
          <p:nvPr/>
        </p:nvSpPr>
        <p:spPr>
          <a:xfrm>
            <a:off x="5029200" y="1800225"/>
            <a:ext cx="3017520" cy="411480"/>
          </a:xfrm>
          <a:prstGeom prst="rect">
            <a:avLst/>
          </a:prstGeom>
          <a:noFill/>
          <a:ln/>
        </p:spPr>
        <p:txBody>
          <a:bodyPr wrap="square" rtlCol="0" anchor="ctr"/>
          <a:lstStyle/>
          <a:p>
            <a:pPr marL="0" indent="0" algn="l">
              <a:buNone/>
            </a:pPr>
            <a:r>
              <a:rPr lang="en-US" sz="1300" b="1" dirty="0">
                <a:solidFill>
                  <a:srgbClr val="000000"/>
                </a:solidFill>
                <a:latin typeface="Plus Jakarta Sans" pitchFamily="34" charset="0"/>
                <a:ea typeface="Plus Jakarta Sans" pitchFamily="34" charset="-122"/>
                <a:cs typeface="Plus Jakarta Sans" pitchFamily="34" charset="-120"/>
              </a:rPr>
              <a:t>Seamless Application Flow in Crop Management</a:t>
            </a:r>
            <a:endParaRPr lang="en-US" sz="1300" dirty="0"/>
          </a:p>
        </p:txBody>
      </p:sp>
      <p:pic>
        <p:nvPicPr>
          <p:cNvPr id="22" name="Image 11" descr="https://djgurnpwsdoqjscwqbsj.supabase.co/storage/v1/object/public/presentation-templates-data/section16_Button%20Arrow.png"/>
          <p:cNvPicPr>
            <a:picLocks noChangeAspect="1"/>
          </p:cNvPicPr>
          <p:nvPr/>
        </p:nvPicPr>
        <p:blipFill>
          <a:blip r:embed="rId6"/>
          <a:stretch>
            <a:fillRect/>
          </a:stretch>
        </p:blipFill>
        <p:spPr>
          <a:xfrm>
            <a:off x="8366760" y="1877378"/>
            <a:ext cx="274320" cy="257175"/>
          </a:xfrm>
          <a:prstGeom prst="rect">
            <a:avLst/>
          </a:prstGeom>
        </p:spPr>
      </p:pic>
      <p:pic>
        <p:nvPicPr>
          <p:cNvPr id="23" name="Image 12" descr="https://djgurnpwsdoqjscwqbsj.supabase.co/storage/v1/object/public/presentation-templates-data/section16_tableOfCont_box.png"/>
          <p:cNvPicPr>
            <a:picLocks noChangeAspect="1"/>
          </p:cNvPicPr>
          <p:nvPr/>
        </p:nvPicPr>
        <p:blipFill>
          <a:blip r:embed="rId4"/>
          <a:stretch>
            <a:fillRect/>
          </a:stretch>
        </p:blipFill>
        <p:spPr>
          <a:xfrm>
            <a:off x="182880" y="2468880"/>
            <a:ext cx="4206240" cy="514350"/>
          </a:xfrm>
          <a:prstGeom prst="rect">
            <a:avLst/>
          </a:prstGeom>
        </p:spPr>
      </p:pic>
      <p:pic>
        <p:nvPicPr>
          <p:cNvPr id="24" name="Image 13" descr="https://djgurnpwsdoqjscwqbsj.supabase.co/storage/v1/object/public/presentation-templates-data/section16_no_box.png"/>
          <p:cNvPicPr>
            <a:picLocks noChangeAspect="1"/>
          </p:cNvPicPr>
          <p:nvPr/>
        </p:nvPicPr>
        <p:blipFill>
          <a:blip r:embed="rId5"/>
          <a:stretch>
            <a:fillRect/>
          </a:stretch>
        </p:blipFill>
        <p:spPr>
          <a:xfrm>
            <a:off x="274320" y="2520315"/>
            <a:ext cx="411480" cy="411480"/>
          </a:xfrm>
          <a:prstGeom prst="rect">
            <a:avLst/>
          </a:prstGeom>
        </p:spPr>
      </p:pic>
      <p:sp>
        <p:nvSpPr>
          <p:cNvPr id="25" name="Text 9"/>
          <p:cNvSpPr/>
          <p:nvPr/>
        </p:nvSpPr>
        <p:spPr>
          <a:xfrm>
            <a:off x="274320" y="2571750"/>
            <a:ext cx="411480" cy="360045"/>
          </a:xfrm>
          <a:prstGeom prst="rect">
            <a:avLst/>
          </a:prstGeom>
          <a:noFill/>
          <a:ln/>
        </p:spPr>
        <p:txBody>
          <a:bodyPr wrap="square" rtlCol="0" anchor="ctr"/>
          <a:lstStyle/>
          <a:p>
            <a:pPr marL="0" indent="0" algn="ctr">
              <a:buNone/>
            </a:pPr>
            <a:r>
              <a:rPr lang="en-US" sz="1300" b="1" dirty="0">
                <a:solidFill>
                  <a:srgbClr val="FFFFFF"/>
                </a:solidFill>
                <a:latin typeface="Plus Jakarta Sans" pitchFamily="34" charset="0"/>
                <a:ea typeface="Plus Jakarta Sans" pitchFamily="34" charset="-122"/>
                <a:cs typeface="Plus Jakarta Sans" pitchFamily="34" charset="-120"/>
              </a:rPr>
              <a:t>05</a:t>
            </a:r>
            <a:endParaRPr lang="en-US" sz="1300" dirty="0"/>
          </a:p>
        </p:txBody>
      </p:sp>
      <p:sp>
        <p:nvSpPr>
          <p:cNvPr id="26" name="Text 10"/>
          <p:cNvSpPr/>
          <p:nvPr/>
        </p:nvSpPr>
        <p:spPr>
          <a:xfrm>
            <a:off x="731520" y="2520315"/>
            <a:ext cx="3017520" cy="411480"/>
          </a:xfrm>
          <a:prstGeom prst="rect">
            <a:avLst/>
          </a:prstGeom>
          <a:noFill/>
          <a:ln/>
        </p:spPr>
        <p:txBody>
          <a:bodyPr wrap="square" rtlCol="0" anchor="ctr"/>
          <a:lstStyle/>
          <a:p>
            <a:pPr marL="0" indent="0" algn="l">
              <a:buNone/>
            </a:pPr>
            <a:r>
              <a:rPr lang="en-US" sz="1300" b="1" dirty="0">
                <a:solidFill>
                  <a:srgbClr val="000000"/>
                </a:solidFill>
                <a:latin typeface="Plus Jakarta Sans" pitchFamily="34" charset="0"/>
                <a:ea typeface="Plus Jakarta Sans" pitchFamily="34" charset="-122"/>
                <a:cs typeface="Plus Jakarta Sans" pitchFamily="34" charset="-120"/>
              </a:rPr>
              <a:t>Future Enhancements &amp; Benefits in Farming</a:t>
            </a:r>
            <a:endParaRPr lang="en-US" sz="1300" dirty="0"/>
          </a:p>
        </p:txBody>
      </p:sp>
      <p:pic>
        <p:nvPicPr>
          <p:cNvPr id="27" name="Image 14" descr="https://djgurnpwsdoqjscwqbsj.supabase.co/storage/v1/object/public/presentation-templates-data/section16_Button%20Arrow.png"/>
          <p:cNvPicPr>
            <a:picLocks noChangeAspect="1"/>
          </p:cNvPicPr>
          <p:nvPr/>
        </p:nvPicPr>
        <p:blipFill>
          <a:blip r:embed="rId6"/>
          <a:stretch>
            <a:fillRect/>
          </a:stretch>
        </p:blipFill>
        <p:spPr>
          <a:xfrm>
            <a:off x="4069080" y="2597468"/>
            <a:ext cx="274320" cy="257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257175"/>
            <a:ext cx="5486400" cy="914400"/>
          </a:xfrm>
          <a:prstGeom prst="rect">
            <a:avLst/>
          </a:prstGeom>
          <a:noFill/>
          <a:ln/>
        </p:spPr>
        <p:txBody>
          <a:bodyPr wrap="square" rtlCol="0" anchor="b"/>
          <a:lstStyle/>
          <a:p>
            <a:pPr marL="0" indent="0">
              <a:buNone/>
            </a:pPr>
            <a:r>
              <a:rPr lang="en-US" sz="3000" b="1" dirty="0">
                <a:solidFill>
                  <a:srgbClr val="000000"/>
                </a:solidFill>
                <a:latin typeface="Plus Jakarta Sans" pitchFamily="34" charset="0"/>
                <a:ea typeface="Plus Jakarta Sans" pitchFamily="34" charset="-122"/>
                <a:cs typeface="Plus Jakarta Sans" pitchFamily="34" charset="-120"/>
              </a:rPr>
              <a:t>Introduction to Agricultural AI</a:t>
            </a:r>
            <a:endParaRPr lang="en-US" sz="3000" dirty="0"/>
          </a:p>
        </p:txBody>
      </p:sp>
      <p:sp>
        <p:nvSpPr>
          <p:cNvPr id="3" name="Text 1"/>
          <p:cNvSpPr/>
          <p:nvPr/>
        </p:nvSpPr>
        <p:spPr>
          <a:xfrm>
            <a:off x="274320" y="1285875"/>
            <a:ext cx="4572000" cy="914400"/>
          </a:xfrm>
          <a:prstGeom prst="rect">
            <a:avLst/>
          </a:prstGeom>
          <a:noFill/>
          <a:ln/>
        </p:spPr>
        <p:txBody>
          <a:bodyPr wrap="square" rtlCol="0" anchor="t"/>
          <a:lstStyle/>
          <a:p>
            <a:pPr marL="0" indent="0">
              <a:buNone/>
            </a:pPr>
            <a:r>
              <a:rPr lang="en-US" sz="1200" dirty="0">
                <a:solidFill>
                  <a:srgbClr val="000000"/>
                </a:solidFill>
                <a:latin typeface="Plus Jakarta Sans" pitchFamily="34" charset="0"/>
                <a:ea typeface="Plus Jakarta Sans" pitchFamily="34" charset="-122"/>
                <a:cs typeface="Plus Jakarta Sans" pitchFamily="34" charset="-120"/>
              </a:rPr>
              <a:t>Explore how Agricultural AI and a Flask-based web app can enhance crop prediction and disease detection, transforming farming practices for better yields.</a:t>
            </a:r>
            <a:endParaRPr lang="en-US" sz="1200" dirty="0"/>
          </a:p>
        </p:txBody>
      </p:sp>
      <p:sp>
        <p:nvSpPr>
          <p:cNvPr id="4" name="Shape 2"/>
          <p:cNvSpPr/>
          <p:nvPr/>
        </p:nvSpPr>
        <p:spPr>
          <a:xfrm>
            <a:off x="274320" y="2314575"/>
            <a:ext cx="548640" cy="514350"/>
          </a:xfrm>
          <a:prstGeom prst="ellipse">
            <a:avLst/>
          </a:prstGeom>
          <a:solidFill>
            <a:srgbClr val="F9EFDC"/>
          </a:solidFill>
          <a:ln/>
        </p:spPr>
        <p:txBody>
          <a:bodyPr/>
          <a:lstStyle/>
          <a:p>
            <a:endParaRPr lang="en-US"/>
          </a:p>
        </p:txBody>
      </p:sp>
      <p:sp>
        <p:nvSpPr>
          <p:cNvPr id="5" name="Text 3"/>
          <p:cNvSpPr/>
          <p:nvPr/>
        </p:nvSpPr>
        <p:spPr>
          <a:xfrm>
            <a:off x="365760" y="2443163"/>
            <a:ext cx="4572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01</a:t>
            </a:r>
            <a:endParaRPr lang="en-US" sz="1500" dirty="0"/>
          </a:p>
        </p:txBody>
      </p:sp>
      <p:sp>
        <p:nvSpPr>
          <p:cNvPr id="6" name="Text 4"/>
          <p:cNvSpPr/>
          <p:nvPr/>
        </p:nvSpPr>
        <p:spPr>
          <a:xfrm>
            <a:off x="914400" y="2314575"/>
            <a:ext cx="45720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What is Agricultural AI?</a:t>
            </a:r>
            <a:endParaRPr lang="en-US" sz="1500" dirty="0"/>
          </a:p>
        </p:txBody>
      </p:sp>
      <p:sp>
        <p:nvSpPr>
          <p:cNvPr id="7" name="Text 5"/>
          <p:cNvSpPr/>
          <p:nvPr/>
        </p:nvSpPr>
        <p:spPr>
          <a:xfrm>
            <a:off x="914400" y="2571750"/>
            <a:ext cx="457200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Agricultural AI refers to the application of artificial intelligence technologies to enhance agricultural processes, including crop monitoring, predictive analytics, and...</a:t>
            </a:r>
            <a:endParaRPr lang="en-US" sz="1000" dirty="0"/>
          </a:p>
        </p:txBody>
      </p:sp>
      <p:sp>
        <p:nvSpPr>
          <p:cNvPr id="8" name="Shape 6"/>
          <p:cNvSpPr/>
          <p:nvPr/>
        </p:nvSpPr>
        <p:spPr>
          <a:xfrm>
            <a:off x="274320" y="3086100"/>
            <a:ext cx="548640" cy="514350"/>
          </a:xfrm>
          <a:prstGeom prst="ellipse">
            <a:avLst/>
          </a:prstGeom>
          <a:solidFill>
            <a:srgbClr val="F9EFDC"/>
          </a:solidFill>
          <a:ln/>
        </p:spPr>
        <p:txBody>
          <a:bodyPr/>
          <a:lstStyle/>
          <a:p>
            <a:endParaRPr lang="en-US"/>
          </a:p>
        </p:txBody>
      </p:sp>
      <p:sp>
        <p:nvSpPr>
          <p:cNvPr id="9" name="Text 7"/>
          <p:cNvSpPr/>
          <p:nvPr/>
        </p:nvSpPr>
        <p:spPr>
          <a:xfrm>
            <a:off x="365760" y="3214688"/>
            <a:ext cx="4572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02</a:t>
            </a:r>
            <a:endParaRPr lang="en-US" sz="1500" dirty="0"/>
          </a:p>
        </p:txBody>
      </p:sp>
      <p:sp>
        <p:nvSpPr>
          <p:cNvPr id="10" name="Text 8"/>
          <p:cNvSpPr/>
          <p:nvPr/>
        </p:nvSpPr>
        <p:spPr>
          <a:xfrm>
            <a:off x="914400" y="3086100"/>
            <a:ext cx="45720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The Role of Flask in Development</a:t>
            </a:r>
            <a:endParaRPr lang="en-US" sz="1500" dirty="0"/>
          </a:p>
        </p:txBody>
      </p:sp>
      <p:sp>
        <p:nvSpPr>
          <p:cNvPr id="11" name="Text 9"/>
          <p:cNvSpPr/>
          <p:nvPr/>
        </p:nvSpPr>
        <p:spPr>
          <a:xfrm>
            <a:off x="914400" y="3343275"/>
            <a:ext cx="457200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Flask is a lightweight web framework for Python, allowing developers to build web applications quickly. It is ideal for creating...</a:t>
            </a:r>
            <a:endParaRPr lang="en-US" sz="1000" dirty="0"/>
          </a:p>
        </p:txBody>
      </p:sp>
      <p:sp>
        <p:nvSpPr>
          <p:cNvPr id="12" name="Shape 10"/>
          <p:cNvSpPr/>
          <p:nvPr/>
        </p:nvSpPr>
        <p:spPr>
          <a:xfrm>
            <a:off x="274320" y="3857625"/>
            <a:ext cx="548640" cy="514350"/>
          </a:xfrm>
          <a:prstGeom prst="ellipse">
            <a:avLst/>
          </a:prstGeom>
          <a:solidFill>
            <a:srgbClr val="F9EFDC"/>
          </a:solidFill>
          <a:ln/>
        </p:spPr>
        <p:txBody>
          <a:bodyPr/>
          <a:lstStyle/>
          <a:p>
            <a:endParaRPr lang="en-US"/>
          </a:p>
        </p:txBody>
      </p:sp>
      <p:sp>
        <p:nvSpPr>
          <p:cNvPr id="13" name="Text 11"/>
          <p:cNvSpPr/>
          <p:nvPr/>
        </p:nvSpPr>
        <p:spPr>
          <a:xfrm>
            <a:off x="365760" y="3986213"/>
            <a:ext cx="4572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03</a:t>
            </a:r>
            <a:endParaRPr lang="en-US" sz="1500" dirty="0"/>
          </a:p>
        </p:txBody>
      </p:sp>
      <p:sp>
        <p:nvSpPr>
          <p:cNvPr id="14" name="Text 12"/>
          <p:cNvSpPr/>
          <p:nvPr/>
        </p:nvSpPr>
        <p:spPr>
          <a:xfrm>
            <a:off x="914400" y="3857625"/>
            <a:ext cx="45720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Crop Prediction Techniques</a:t>
            </a:r>
            <a:endParaRPr lang="en-US" sz="1500" dirty="0"/>
          </a:p>
        </p:txBody>
      </p:sp>
      <p:sp>
        <p:nvSpPr>
          <p:cNvPr id="15" name="Text 13"/>
          <p:cNvSpPr/>
          <p:nvPr/>
        </p:nvSpPr>
        <p:spPr>
          <a:xfrm>
            <a:off x="914400" y="4114800"/>
            <a:ext cx="457200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Explore various machine learning techniques used for crop prediction, including statistical models, regression analysis, and neural networks, ensuring optimal crop...</a:t>
            </a:r>
            <a:endParaRPr lang="en-US" sz="1000" dirty="0"/>
          </a:p>
        </p:txBody>
      </p:sp>
      <p:pic>
        <p:nvPicPr>
          <p:cNvPr id="16" name="Image 0" descr="https://djgurnpwsdoqjscwqbsj.supabase.co/storage/v1/object/public/presentation-templates-data/section16_2nd_image.png"/>
          <p:cNvPicPr>
            <a:picLocks noChangeAspect="1"/>
          </p:cNvPicPr>
          <p:nvPr/>
        </p:nvPicPr>
        <p:blipFill>
          <a:blip r:embed="rId4"/>
          <a:stretch>
            <a:fillRect/>
          </a:stretch>
        </p:blipFill>
        <p:spPr>
          <a:xfrm>
            <a:off x="5669280" y="1131570"/>
            <a:ext cx="3200400" cy="3600450"/>
          </a:xfrm>
          <a:prstGeom prst="rect">
            <a:avLst/>
          </a:prstGeom>
        </p:spPr>
      </p:pic>
      <p:sp>
        <p:nvSpPr>
          <p:cNvPr id="17" name="Text 14"/>
          <p:cNvSpPr/>
          <p:nvPr/>
        </p:nvSpPr>
        <p:spPr>
          <a:xfrm>
            <a:off x="6858000" y="3343275"/>
            <a:ext cx="1828800" cy="457200"/>
          </a:xfrm>
          <a:prstGeom prst="rect">
            <a:avLst/>
          </a:prstGeom>
          <a:noFill/>
          <a:ln/>
        </p:spPr>
        <p:txBody>
          <a:bodyPr wrap="square" rtlCol="0" anchor="ctr"/>
          <a:lstStyle/>
          <a:p>
            <a:pPr marL="0" indent="0">
              <a:buNone/>
            </a:pP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257175"/>
            <a:ext cx="5486400" cy="914400"/>
          </a:xfrm>
          <a:prstGeom prst="rect">
            <a:avLst/>
          </a:prstGeom>
          <a:noFill/>
          <a:ln/>
        </p:spPr>
        <p:txBody>
          <a:bodyPr wrap="square" rtlCol="0" anchor="b"/>
          <a:lstStyle/>
          <a:p>
            <a:pPr marL="0" indent="0">
              <a:buNone/>
            </a:pPr>
            <a:r>
              <a:rPr lang="en-US" sz="3000" b="1" dirty="0">
                <a:solidFill>
                  <a:srgbClr val="000000"/>
                </a:solidFill>
                <a:latin typeface="Plus Jakarta Sans" pitchFamily="34" charset="0"/>
                <a:ea typeface="Plus Jakarta Sans" pitchFamily="34" charset="-122"/>
                <a:cs typeface="Plus Jakarta Sans" pitchFamily="34" charset="-120"/>
              </a:rPr>
              <a:t>Introduction to Agricultural AI</a:t>
            </a:r>
            <a:endParaRPr lang="en-US" sz="3000" dirty="0"/>
          </a:p>
        </p:txBody>
      </p:sp>
      <p:sp>
        <p:nvSpPr>
          <p:cNvPr id="3" name="Text 1"/>
          <p:cNvSpPr/>
          <p:nvPr/>
        </p:nvSpPr>
        <p:spPr>
          <a:xfrm>
            <a:off x="274320" y="1285875"/>
            <a:ext cx="4572000" cy="914400"/>
          </a:xfrm>
          <a:prstGeom prst="rect">
            <a:avLst/>
          </a:prstGeom>
          <a:noFill/>
          <a:ln/>
        </p:spPr>
        <p:txBody>
          <a:bodyPr wrap="square" rtlCol="0" anchor="t"/>
          <a:lstStyle/>
          <a:p>
            <a:pPr marL="0" indent="0">
              <a:buNone/>
            </a:pPr>
            <a:r>
              <a:rPr lang="en-US" sz="1200" dirty="0">
                <a:solidFill>
                  <a:srgbClr val="000000"/>
                </a:solidFill>
                <a:latin typeface="Plus Jakarta Sans" pitchFamily="34" charset="0"/>
                <a:ea typeface="Plus Jakarta Sans" pitchFamily="34" charset="-122"/>
                <a:cs typeface="Plus Jakarta Sans" pitchFamily="34" charset="-120"/>
              </a:rPr>
              <a:t>Explore how Agricultural AI and a Flask-based web app can enhance crop prediction and disease detection, transforming farming practices for better yields.</a:t>
            </a:r>
            <a:endParaRPr lang="en-US" sz="1200" dirty="0"/>
          </a:p>
        </p:txBody>
      </p:sp>
      <p:sp>
        <p:nvSpPr>
          <p:cNvPr id="4" name="Shape 2"/>
          <p:cNvSpPr/>
          <p:nvPr/>
        </p:nvSpPr>
        <p:spPr>
          <a:xfrm>
            <a:off x="274320" y="2314575"/>
            <a:ext cx="548640" cy="514350"/>
          </a:xfrm>
          <a:prstGeom prst="ellipse">
            <a:avLst/>
          </a:prstGeom>
          <a:solidFill>
            <a:srgbClr val="F9EFDC"/>
          </a:solidFill>
          <a:ln/>
        </p:spPr>
        <p:txBody>
          <a:bodyPr/>
          <a:lstStyle/>
          <a:p>
            <a:endParaRPr lang="en-US"/>
          </a:p>
        </p:txBody>
      </p:sp>
      <p:sp>
        <p:nvSpPr>
          <p:cNvPr id="5" name="Text 3"/>
          <p:cNvSpPr/>
          <p:nvPr/>
        </p:nvSpPr>
        <p:spPr>
          <a:xfrm>
            <a:off x="365760" y="2443163"/>
            <a:ext cx="4572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04</a:t>
            </a:r>
            <a:endParaRPr lang="en-US" sz="1500" dirty="0"/>
          </a:p>
        </p:txBody>
      </p:sp>
      <p:sp>
        <p:nvSpPr>
          <p:cNvPr id="6" name="Text 4"/>
          <p:cNvSpPr/>
          <p:nvPr/>
        </p:nvSpPr>
        <p:spPr>
          <a:xfrm>
            <a:off x="914400" y="2314575"/>
            <a:ext cx="45720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Disease Detection in Crops</a:t>
            </a:r>
            <a:endParaRPr lang="en-US" sz="1500" dirty="0"/>
          </a:p>
        </p:txBody>
      </p:sp>
      <p:sp>
        <p:nvSpPr>
          <p:cNvPr id="7" name="Text 5"/>
          <p:cNvSpPr/>
          <p:nvPr/>
        </p:nvSpPr>
        <p:spPr>
          <a:xfrm>
            <a:off x="914400" y="2571750"/>
            <a:ext cx="457200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Learn how AI can detect diseases in crops through image processing and machine learning algorithms, helping farmers respond proactively to...</a:t>
            </a:r>
            <a:endParaRPr lang="en-US" sz="1000" dirty="0"/>
          </a:p>
        </p:txBody>
      </p:sp>
      <p:sp>
        <p:nvSpPr>
          <p:cNvPr id="8" name="Shape 6"/>
          <p:cNvSpPr/>
          <p:nvPr/>
        </p:nvSpPr>
        <p:spPr>
          <a:xfrm>
            <a:off x="274320" y="3086100"/>
            <a:ext cx="548640" cy="514350"/>
          </a:xfrm>
          <a:prstGeom prst="ellipse">
            <a:avLst/>
          </a:prstGeom>
          <a:solidFill>
            <a:srgbClr val="F9EFDC"/>
          </a:solidFill>
          <a:ln/>
        </p:spPr>
        <p:txBody>
          <a:bodyPr/>
          <a:lstStyle/>
          <a:p>
            <a:endParaRPr lang="en-US"/>
          </a:p>
        </p:txBody>
      </p:sp>
      <p:sp>
        <p:nvSpPr>
          <p:cNvPr id="9" name="Text 7"/>
          <p:cNvSpPr/>
          <p:nvPr/>
        </p:nvSpPr>
        <p:spPr>
          <a:xfrm>
            <a:off x="365760" y="3214688"/>
            <a:ext cx="4572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05</a:t>
            </a:r>
            <a:endParaRPr lang="en-US" sz="1500" dirty="0"/>
          </a:p>
        </p:txBody>
      </p:sp>
      <p:sp>
        <p:nvSpPr>
          <p:cNvPr id="10" name="Text 8"/>
          <p:cNvSpPr/>
          <p:nvPr/>
        </p:nvSpPr>
        <p:spPr>
          <a:xfrm>
            <a:off x="914400" y="3086100"/>
            <a:ext cx="4572000" cy="228600"/>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Case Studies and Applications</a:t>
            </a:r>
            <a:endParaRPr lang="en-US" sz="1500" dirty="0"/>
          </a:p>
        </p:txBody>
      </p:sp>
      <p:sp>
        <p:nvSpPr>
          <p:cNvPr id="11" name="Text 9"/>
          <p:cNvSpPr/>
          <p:nvPr/>
        </p:nvSpPr>
        <p:spPr>
          <a:xfrm>
            <a:off x="914400" y="3343275"/>
            <a:ext cx="457200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Review real-world examples of agricultural AI applications that have successfully improved crop yields and disease management through innovative technologies.</a:t>
            </a:r>
            <a:endParaRPr lang="en-US" sz="1000" dirty="0"/>
          </a:p>
        </p:txBody>
      </p:sp>
      <p:pic>
        <p:nvPicPr>
          <p:cNvPr id="12" name="Image 0" descr="https://djgurnpwsdoqjscwqbsj.supabase.co/storage/v1/object/public/presentation-templates-data/section16_2nd_image.png"/>
          <p:cNvPicPr>
            <a:picLocks noChangeAspect="1"/>
          </p:cNvPicPr>
          <p:nvPr/>
        </p:nvPicPr>
        <p:blipFill>
          <a:blip r:embed="rId4"/>
          <a:stretch>
            <a:fillRect/>
          </a:stretch>
        </p:blipFill>
        <p:spPr>
          <a:xfrm>
            <a:off x="5669280" y="1131570"/>
            <a:ext cx="3200400" cy="3600450"/>
          </a:xfrm>
          <a:prstGeom prst="rect">
            <a:avLst/>
          </a:prstGeom>
        </p:spPr>
      </p:pic>
      <p:sp>
        <p:nvSpPr>
          <p:cNvPr id="13" name="Text 10"/>
          <p:cNvSpPr/>
          <p:nvPr/>
        </p:nvSpPr>
        <p:spPr>
          <a:xfrm>
            <a:off x="6858000" y="3343275"/>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514350"/>
            <a:ext cx="8229600" cy="457200"/>
          </a:xfrm>
          <a:prstGeom prst="rect">
            <a:avLst/>
          </a:prstGeom>
          <a:noFill/>
          <a:ln/>
        </p:spPr>
        <p:txBody>
          <a:bodyPr wrap="square" rtlCol="0" anchor="b"/>
          <a:lstStyle/>
          <a:p>
            <a:pPr marL="0" indent="0">
              <a:buNone/>
            </a:pPr>
            <a:r>
              <a:rPr lang="en-US" sz="3000" b="1" dirty="0">
                <a:solidFill>
                  <a:srgbClr val="000000"/>
                </a:solidFill>
                <a:latin typeface="Plus Jakarta Sans" pitchFamily="34" charset="0"/>
                <a:ea typeface="Plus Jakarta Sans" pitchFamily="34" charset="-122"/>
                <a:cs typeface="Plus Jakarta Sans" pitchFamily="34" charset="-120"/>
              </a:rPr>
              <a:t>Key Features of the App</a:t>
            </a:r>
            <a:endParaRPr lang="en-US" sz="3000" dirty="0"/>
          </a:p>
        </p:txBody>
      </p:sp>
      <p:sp>
        <p:nvSpPr>
          <p:cNvPr id="3" name="Shape 1"/>
          <p:cNvSpPr/>
          <p:nvPr/>
        </p:nvSpPr>
        <p:spPr>
          <a:xfrm>
            <a:off x="548640" y="1285875"/>
            <a:ext cx="45720" cy="3857625"/>
          </a:xfrm>
          <a:prstGeom prst="rect">
            <a:avLst/>
          </a:prstGeom>
          <a:solidFill>
            <a:srgbClr val="000000"/>
          </a:solidFill>
          <a:ln/>
        </p:spPr>
        <p:txBody>
          <a:bodyPr/>
          <a:lstStyle/>
          <a:p>
            <a:endParaRPr lang="en-US"/>
          </a:p>
        </p:txBody>
      </p:sp>
      <p:sp>
        <p:nvSpPr>
          <p:cNvPr id="4" name="Shape 2"/>
          <p:cNvSpPr/>
          <p:nvPr/>
        </p:nvSpPr>
        <p:spPr>
          <a:xfrm>
            <a:off x="530352" y="1285875"/>
            <a:ext cx="82296" cy="82296"/>
          </a:xfrm>
          <a:prstGeom prst="ellipse">
            <a:avLst/>
          </a:prstGeom>
          <a:solidFill>
            <a:srgbClr val="FFFFFF"/>
          </a:solidFill>
          <a:ln w="12700">
            <a:solidFill>
              <a:srgbClr val="000000"/>
            </a:solidFill>
            <a:prstDash val="solid"/>
          </a:ln>
        </p:spPr>
        <p:txBody>
          <a:bodyPr/>
          <a:lstStyle/>
          <a:p>
            <a:endParaRPr lang="en-US"/>
          </a:p>
        </p:txBody>
      </p:sp>
      <p:pic>
        <p:nvPicPr>
          <p:cNvPr id="5" name="Image 0" descr="https://djgurnpwsdoqjscwqbsj.supabase.co/storage/v1/object/public/presentation-templates-data/section16_arrowbox.png"/>
          <p:cNvPicPr>
            <a:picLocks noChangeAspect="1"/>
          </p:cNvPicPr>
          <p:nvPr/>
        </p:nvPicPr>
        <p:blipFill>
          <a:blip r:embed="rId4"/>
          <a:stretch>
            <a:fillRect/>
          </a:stretch>
        </p:blipFill>
        <p:spPr>
          <a:xfrm>
            <a:off x="731520" y="1414463"/>
            <a:ext cx="1463040" cy="438912"/>
          </a:xfrm>
          <a:prstGeom prst="rect">
            <a:avLst/>
          </a:prstGeom>
        </p:spPr>
      </p:pic>
      <p:sp>
        <p:nvSpPr>
          <p:cNvPr id="6" name="Text 3"/>
          <p:cNvSpPr/>
          <p:nvPr/>
        </p:nvSpPr>
        <p:spPr>
          <a:xfrm>
            <a:off x="822960" y="1414463"/>
            <a:ext cx="1463040" cy="438912"/>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2023</a:t>
            </a:r>
            <a:endParaRPr lang="en-US" sz="1500" dirty="0"/>
          </a:p>
        </p:txBody>
      </p:sp>
      <p:sp>
        <p:nvSpPr>
          <p:cNvPr id="7" name="Text 4"/>
          <p:cNvSpPr/>
          <p:nvPr/>
        </p:nvSpPr>
        <p:spPr>
          <a:xfrm>
            <a:off x="2286000" y="1347597"/>
            <a:ext cx="1828800" cy="365760"/>
          </a:xfrm>
          <a:prstGeom prst="rect">
            <a:avLst/>
          </a:prstGeom>
          <a:noFill/>
          <a:ln/>
        </p:spPr>
        <p:txBody>
          <a:bodyPr wrap="square" rtlCol="0" anchor="t"/>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Crop Recommendation System</a:t>
            </a:r>
            <a:endParaRPr lang="en-US" sz="1500" dirty="0"/>
          </a:p>
        </p:txBody>
      </p:sp>
      <p:sp>
        <p:nvSpPr>
          <p:cNvPr id="8" name="Text 5"/>
          <p:cNvSpPr/>
          <p:nvPr/>
        </p:nvSpPr>
        <p:spPr>
          <a:xfrm>
            <a:off x="4114800" y="1347597"/>
            <a:ext cx="484632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The app features an advanced crop recommendation system that analyzes soil quality, weather patterns, and market trends to suggest the best crops for farmers. This helps optimize yields and reduces resource wastage, contributing to both sustainability and profitability.</a:t>
            </a:r>
            <a:endParaRPr lang="en-US" sz="1000" dirty="0"/>
          </a:p>
        </p:txBody>
      </p:sp>
      <p:sp>
        <p:nvSpPr>
          <p:cNvPr id="9" name="Shape 6"/>
          <p:cNvSpPr/>
          <p:nvPr/>
        </p:nvSpPr>
        <p:spPr>
          <a:xfrm>
            <a:off x="530352" y="2160270"/>
            <a:ext cx="82296" cy="82296"/>
          </a:xfrm>
          <a:prstGeom prst="ellipse">
            <a:avLst/>
          </a:prstGeom>
          <a:solidFill>
            <a:srgbClr val="FFFFFF"/>
          </a:solidFill>
          <a:ln w="12700">
            <a:solidFill>
              <a:srgbClr val="000000"/>
            </a:solidFill>
            <a:prstDash val="solid"/>
          </a:ln>
        </p:spPr>
        <p:txBody>
          <a:bodyPr/>
          <a:lstStyle/>
          <a:p>
            <a:endParaRPr lang="en-US"/>
          </a:p>
        </p:txBody>
      </p:sp>
      <p:pic>
        <p:nvPicPr>
          <p:cNvPr id="10" name="Image 1" descr="https://djgurnpwsdoqjscwqbsj.supabase.co/storage/v1/object/public/presentation-templates-data/section16_arrowbox.png"/>
          <p:cNvPicPr>
            <a:picLocks noChangeAspect="1"/>
          </p:cNvPicPr>
          <p:nvPr/>
        </p:nvPicPr>
        <p:blipFill>
          <a:blip r:embed="rId4"/>
          <a:stretch>
            <a:fillRect/>
          </a:stretch>
        </p:blipFill>
        <p:spPr>
          <a:xfrm>
            <a:off x="731520" y="2288858"/>
            <a:ext cx="1463040" cy="438912"/>
          </a:xfrm>
          <a:prstGeom prst="rect">
            <a:avLst/>
          </a:prstGeom>
        </p:spPr>
      </p:pic>
      <p:sp>
        <p:nvSpPr>
          <p:cNvPr id="11" name="Text 7"/>
          <p:cNvSpPr/>
          <p:nvPr/>
        </p:nvSpPr>
        <p:spPr>
          <a:xfrm>
            <a:off x="822960" y="2288858"/>
            <a:ext cx="1463040" cy="438912"/>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2023</a:t>
            </a:r>
            <a:endParaRPr lang="en-US" sz="1500" dirty="0"/>
          </a:p>
        </p:txBody>
      </p:sp>
      <p:sp>
        <p:nvSpPr>
          <p:cNvPr id="12" name="Text 8"/>
          <p:cNvSpPr/>
          <p:nvPr/>
        </p:nvSpPr>
        <p:spPr>
          <a:xfrm>
            <a:off x="2286000" y="2221992"/>
            <a:ext cx="1828800" cy="365760"/>
          </a:xfrm>
          <a:prstGeom prst="rect">
            <a:avLst/>
          </a:prstGeom>
          <a:noFill/>
          <a:ln/>
        </p:spPr>
        <p:txBody>
          <a:bodyPr wrap="square" rtlCol="0" anchor="t"/>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Real-Time Disease Diagnosis</a:t>
            </a:r>
            <a:endParaRPr lang="en-US" sz="1500" dirty="0"/>
          </a:p>
        </p:txBody>
      </p:sp>
      <p:sp>
        <p:nvSpPr>
          <p:cNvPr id="13" name="Text 9"/>
          <p:cNvSpPr/>
          <p:nvPr/>
        </p:nvSpPr>
        <p:spPr>
          <a:xfrm>
            <a:off x="4114800" y="2221992"/>
            <a:ext cx="484632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Utilizing AI and machine learning, the application provides real-time disease diagnosis by analyzing images of crop leaves. This allows farmers to take immediate action, thus reducing potential damage and ensuring healthier crops throughout the growing season.</a:t>
            </a:r>
            <a:endParaRPr lang="en-US" sz="1000" dirty="0"/>
          </a:p>
        </p:txBody>
      </p:sp>
      <p:sp>
        <p:nvSpPr>
          <p:cNvPr id="14" name="Shape 10"/>
          <p:cNvSpPr/>
          <p:nvPr/>
        </p:nvSpPr>
        <p:spPr>
          <a:xfrm>
            <a:off x="530352" y="3034665"/>
            <a:ext cx="82296" cy="82296"/>
          </a:xfrm>
          <a:prstGeom prst="ellipse">
            <a:avLst/>
          </a:prstGeom>
          <a:solidFill>
            <a:srgbClr val="FFFFFF"/>
          </a:solidFill>
          <a:ln w="12700">
            <a:solidFill>
              <a:srgbClr val="000000"/>
            </a:solidFill>
            <a:prstDash val="solid"/>
          </a:ln>
        </p:spPr>
        <p:txBody>
          <a:bodyPr/>
          <a:lstStyle/>
          <a:p>
            <a:endParaRPr lang="en-US"/>
          </a:p>
        </p:txBody>
      </p:sp>
      <p:pic>
        <p:nvPicPr>
          <p:cNvPr id="15" name="Image 2" descr="https://djgurnpwsdoqjscwqbsj.supabase.co/storage/v1/object/public/presentation-templates-data/section16_arrowbox.png"/>
          <p:cNvPicPr>
            <a:picLocks noChangeAspect="1"/>
          </p:cNvPicPr>
          <p:nvPr/>
        </p:nvPicPr>
        <p:blipFill>
          <a:blip r:embed="rId4"/>
          <a:stretch>
            <a:fillRect/>
          </a:stretch>
        </p:blipFill>
        <p:spPr>
          <a:xfrm>
            <a:off x="731520" y="3163253"/>
            <a:ext cx="1463040" cy="438912"/>
          </a:xfrm>
          <a:prstGeom prst="rect">
            <a:avLst/>
          </a:prstGeom>
        </p:spPr>
      </p:pic>
      <p:sp>
        <p:nvSpPr>
          <p:cNvPr id="16" name="Text 11"/>
          <p:cNvSpPr/>
          <p:nvPr/>
        </p:nvSpPr>
        <p:spPr>
          <a:xfrm>
            <a:off x="822960" y="3163253"/>
            <a:ext cx="1463040" cy="438912"/>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2023</a:t>
            </a:r>
            <a:endParaRPr lang="en-US" sz="1500" dirty="0"/>
          </a:p>
        </p:txBody>
      </p:sp>
      <p:sp>
        <p:nvSpPr>
          <p:cNvPr id="17" name="Text 12"/>
          <p:cNvSpPr/>
          <p:nvPr/>
        </p:nvSpPr>
        <p:spPr>
          <a:xfrm>
            <a:off x="2286000" y="3096387"/>
            <a:ext cx="1828800" cy="365760"/>
          </a:xfrm>
          <a:prstGeom prst="rect">
            <a:avLst/>
          </a:prstGeom>
          <a:noFill/>
          <a:ln/>
        </p:spPr>
        <p:txBody>
          <a:bodyPr wrap="square" rtlCol="0" anchor="t"/>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User-Friendly Interface</a:t>
            </a:r>
            <a:endParaRPr lang="en-US" sz="1500" dirty="0"/>
          </a:p>
        </p:txBody>
      </p:sp>
      <p:sp>
        <p:nvSpPr>
          <p:cNvPr id="18" name="Text 13"/>
          <p:cNvSpPr/>
          <p:nvPr/>
        </p:nvSpPr>
        <p:spPr>
          <a:xfrm>
            <a:off x="4114800" y="3096387"/>
            <a:ext cx="484632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The application boasts a user-friendly interface that allows farmers of all tech levels to navigate easily. With straightforward instructions and intuitive design, users can access vital information quickly, enhancing their decision-making process.</a:t>
            </a:r>
            <a:endParaRPr lang="en-US" sz="1000" dirty="0"/>
          </a:p>
        </p:txBody>
      </p:sp>
      <p:sp>
        <p:nvSpPr>
          <p:cNvPr id="19" name="Shape 14"/>
          <p:cNvSpPr/>
          <p:nvPr/>
        </p:nvSpPr>
        <p:spPr>
          <a:xfrm>
            <a:off x="530352" y="3909060"/>
            <a:ext cx="82296" cy="82296"/>
          </a:xfrm>
          <a:prstGeom prst="ellipse">
            <a:avLst/>
          </a:prstGeom>
          <a:solidFill>
            <a:srgbClr val="FFFFFF"/>
          </a:solidFill>
          <a:ln w="12700">
            <a:solidFill>
              <a:srgbClr val="000000"/>
            </a:solidFill>
            <a:prstDash val="solid"/>
          </a:ln>
        </p:spPr>
        <p:txBody>
          <a:bodyPr/>
          <a:lstStyle/>
          <a:p>
            <a:endParaRPr lang="en-US"/>
          </a:p>
        </p:txBody>
      </p:sp>
      <p:pic>
        <p:nvPicPr>
          <p:cNvPr id="20" name="Image 3" descr="https://djgurnpwsdoqjscwqbsj.supabase.co/storage/v1/object/public/presentation-templates-data/section16_arrowbox.png"/>
          <p:cNvPicPr>
            <a:picLocks noChangeAspect="1"/>
          </p:cNvPicPr>
          <p:nvPr/>
        </p:nvPicPr>
        <p:blipFill>
          <a:blip r:embed="rId4"/>
          <a:stretch>
            <a:fillRect/>
          </a:stretch>
        </p:blipFill>
        <p:spPr>
          <a:xfrm>
            <a:off x="731520" y="4037648"/>
            <a:ext cx="1463040" cy="438912"/>
          </a:xfrm>
          <a:prstGeom prst="rect">
            <a:avLst/>
          </a:prstGeom>
        </p:spPr>
      </p:pic>
      <p:sp>
        <p:nvSpPr>
          <p:cNvPr id="21" name="Text 15"/>
          <p:cNvSpPr/>
          <p:nvPr/>
        </p:nvSpPr>
        <p:spPr>
          <a:xfrm>
            <a:off x="822960" y="4037648"/>
            <a:ext cx="1463040" cy="438912"/>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2023</a:t>
            </a:r>
            <a:endParaRPr lang="en-US" sz="1500" dirty="0"/>
          </a:p>
        </p:txBody>
      </p:sp>
      <p:sp>
        <p:nvSpPr>
          <p:cNvPr id="22" name="Text 16"/>
          <p:cNvSpPr/>
          <p:nvPr/>
        </p:nvSpPr>
        <p:spPr>
          <a:xfrm>
            <a:off x="2286000" y="3970782"/>
            <a:ext cx="1828800" cy="365760"/>
          </a:xfrm>
          <a:prstGeom prst="rect">
            <a:avLst/>
          </a:prstGeom>
          <a:noFill/>
          <a:ln/>
        </p:spPr>
        <p:txBody>
          <a:bodyPr wrap="square" rtlCol="0" anchor="t"/>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Community Support Feature</a:t>
            </a:r>
            <a:endParaRPr lang="en-US" sz="1500" dirty="0"/>
          </a:p>
        </p:txBody>
      </p:sp>
      <p:sp>
        <p:nvSpPr>
          <p:cNvPr id="23" name="Text 17"/>
          <p:cNvSpPr/>
          <p:nvPr/>
        </p:nvSpPr>
        <p:spPr>
          <a:xfrm>
            <a:off x="4114800" y="3970782"/>
            <a:ext cx="484632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The app includes a community support feature that connects users with agricultural experts and fellow farmers. This platform fosters knowledge sharing, providing valuable insights and solutions to common farming challenges.</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514350"/>
            <a:ext cx="8229600" cy="457200"/>
          </a:xfrm>
          <a:prstGeom prst="rect">
            <a:avLst/>
          </a:prstGeom>
          <a:noFill/>
          <a:ln/>
        </p:spPr>
        <p:txBody>
          <a:bodyPr wrap="square" rtlCol="0" anchor="b"/>
          <a:lstStyle/>
          <a:p>
            <a:pPr marL="0" indent="0">
              <a:buNone/>
            </a:pPr>
            <a:r>
              <a:rPr lang="en-US" sz="3000" b="1" dirty="0">
                <a:solidFill>
                  <a:srgbClr val="000000"/>
                </a:solidFill>
                <a:latin typeface="Plus Jakarta Sans" pitchFamily="34" charset="0"/>
                <a:ea typeface="Plus Jakarta Sans" pitchFamily="34" charset="-122"/>
                <a:cs typeface="Plus Jakarta Sans" pitchFamily="34" charset="-120"/>
              </a:rPr>
              <a:t>Technical Architecture Breakdown</a:t>
            </a:r>
            <a:endParaRPr lang="en-US" sz="3000" dirty="0"/>
          </a:p>
        </p:txBody>
      </p:sp>
      <p:sp>
        <p:nvSpPr>
          <p:cNvPr id="3" name="Shape 1"/>
          <p:cNvSpPr/>
          <p:nvPr/>
        </p:nvSpPr>
        <p:spPr>
          <a:xfrm>
            <a:off x="548640" y="1285875"/>
            <a:ext cx="45720" cy="3857625"/>
          </a:xfrm>
          <a:prstGeom prst="rect">
            <a:avLst/>
          </a:prstGeom>
          <a:solidFill>
            <a:srgbClr val="000000"/>
          </a:solidFill>
          <a:ln/>
        </p:spPr>
        <p:txBody>
          <a:bodyPr/>
          <a:lstStyle/>
          <a:p>
            <a:endParaRPr lang="en-US"/>
          </a:p>
        </p:txBody>
      </p:sp>
      <p:sp>
        <p:nvSpPr>
          <p:cNvPr id="4" name="Shape 2"/>
          <p:cNvSpPr/>
          <p:nvPr/>
        </p:nvSpPr>
        <p:spPr>
          <a:xfrm>
            <a:off x="530352" y="1285875"/>
            <a:ext cx="82296" cy="82296"/>
          </a:xfrm>
          <a:prstGeom prst="ellipse">
            <a:avLst/>
          </a:prstGeom>
          <a:solidFill>
            <a:srgbClr val="FFFFFF"/>
          </a:solidFill>
          <a:ln w="12700">
            <a:solidFill>
              <a:srgbClr val="000000"/>
            </a:solidFill>
            <a:prstDash val="solid"/>
          </a:ln>
        </p:spPr>
        <p:txBody>
          <a:bodyPr/>
          <a:lstStyle/>
          <a:p>
            <a:endParaRPr lang="en-US"/>
          </a:p>
        </p:txBody>
      </p:sp>
      <p:pic>
        <p:nvPicPr>
          <p:cNvPr id="5" name="Image 0" descr="https://djgurnpwsdoqjscwqbsj.supabase.co/storage/v1/object/public/presentation-templates-data/section16_arrowbox.png"/>
          <p:cNvPicPr>
            <a:picLocks noChangeAspect="1"/>
          </p:cNvPicPr>
          <p:nvPr/>
        </p:nvPicPr>
        <p:blipFill>
          <a:blip r:embed="rId4"/>
          <a:stretch>
            <a:fillRect/>
          </a:stretch>
        </p:blipFill>
        <p:spPr>
          <a:xfrm>
            <a:off x="731520" y="1414463"/>
            <a:ext cx="1463040" cy="438912"/>
          </a:xfrm>
          <a:prstGeom prst="rect">
            <a:avLst/>
          </a:prstGeom>
        </p:spPr>
      </p:pic>
      <p:sp>
        <p:nvSpPr>
          <p:cNvPr id="6" name="Text 3"/>
          <p:cNvSpPr/>
          <p:nvPr/>
        </p:nvSpPr>
        <p:spPr>
          <a:xfrm>
            <a:off x="822960" y="1414463"/>
            <a:ext cx="1463040" cy="438912"/>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2021</a:t>
            </a:r>
            <a:endParaRPr lang="en-US" sz="1500" dirty="0"/>
          </a:p>
        </p:txBody>
      </p:sp>
      <p:sp>
        <p:nvSpPr>
          <p:cNvPr id="7" name="Text 4"/>
          <p:cNvSpPr/>
          <p:nvPr/>
        </p:nvSpPr>
        <p:spPr>
          <a:xfrm>
            <a:off x="2286000" y="1347597"/>
            <a:ext cx="1828800" cy="365760"/>
          </a:xfrm>
          <a:prstGeom prst="rect">
            <a:avLst/>
          </a:prstGeom>
          <a:noFill/>
          <a:ln/>
        </p:spPr>
        <p:txBody>
          <a:bodyPr wrap="square" rtlCol="0" anchor="t"/>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Framework Selection</a:t>
            </a:r>
            <a:endParaRPr lang="en-US" sz="1500" dirty="0"/>
          </a:p>
        </p:txBody>
      </p:sp>
      <p:sp>
        <p:nvSpPr>
          <p:cNvPr id="8" name="Text 5"/>
          <p:cNvSpPr/>
          <p:nvPr/>
        </p:nvSpPr>
        <p:spPr>
          <a:xfrm>
            <a:off x="4114800" y="1347597"/>
            <a:ext cx="484632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In 2021, the decision-making process for selecting backend frameworks became critical. Many developers opted for frameworks like Django and Node.js due to their scalability and efficiency in handling complex backend tasks.</a:t>
            </a:r>
            <a:endParaRPr lang="en-US" sz="1000" dirty="0"/>
          </a:p>
        </p:txBody>
      </p:sp>
      <p:sp>
        <p:nvSpPr>
          <p:cNvPr id="9" name="Shape 6"/>
          <p:cNvSpPr/>
          <p:nvPr/>
        </p:nvSpPr>
        <p:spPr>
          <a:xfrm>
            <a:off x="530352" y="2160270"/>
            <a:ext cx="82296" cy="82296"/>
          </a:xfrm>
          <a:prstGeom prst="ellipse">
            <a:avLst/>
          </a:prstGeom>
          <a:solidFill>
            <a:srgbClr val="FFFFFF"/>
          </a:solidFill>
          <a:ln w="12700">
            <a:solidFill>
              <a:srgbClr val="000000"/>
            </a:solidFill>
            <a:prstDash val="solid"/>
          </a:ln>
        </p:spPr>
        <p:txBody>
          <a:bodyPr/>
          <a:lstStyle/>
          <a:p>
            <a:endParaRPr lang="en-US"/>
          </a:p>
        </p:txBody>
      </p:sp>
      <p:pic>
        <p:nvPicPr>
          <p:cNvPr id="10" name="Image 1" descr="https://djgurnpwsdoqjscwqbsj.supabase.co/storage/v1/object/public/presentation-templates-data/section16_arrowbox.png"/>
          <p:cNvPicPr>
            <a:picLocks noChangeAspect="1"/>
          </p:cNvPicPr>
          <p:nvPr/>
        </p:nvPicPr>
        <p:blipFill>
          <a:blip r:embed="rId4"/>
          <a:stretch>
            <a:fillRect/>
          </a:stretch>
        </p:blipFill>
        <p:spPr>
          <a:xfrm>
            <a:off x="731520" y="2288858"/>
            <a:ext cx="1463040" cy="438912"/>
          </a:xfrm>
          <a:prstGeom prst="rect">
            <a:avLst/>
          </a:prstGeom>
        </p:spPr>
      </p:pic>
      <p:sp>
        <p:nvSpPr>
          <p:cNvPr id="11" name="Text 7"/>
          <p:cNvSpPr/>
          <p:nvPr/>
        </p:nvSpPr>
        <p:spPr>
          <a:xfrm>
            <a:off x="822960" y="2288858"/>
            <a:ext cx="1463040" cy="438912"/>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2022</a:t>
            </a:r>
            <a:endParaRPr lang="en-US" sz="1500" dirty="0"/>
          </a:p>
        </p:txBody>
      </p:sp>
      <p:sp>
        <p:nvSpPr>
          <p:cNvPr id="12" name="Text 8"/>
          <p:cNvSpPr/>
          <p:nvPr/>
        </p:nvSpPr>
        <p:spPr>
          <a:xfrm>
            <a:off x="2286000" y="2221992"/>
            <a:ext cx="1828800" cy="365760"/>
          </a:xfrm>
          <a:prstGeom prst="rect">
            <a:avLst/>
          </a:prstGeom>
          <a:noFill/>
          <a:ln/>
        </p:spPr>
        <p:txBody>
          <a:bodyPr wrap="square" rtlCol="0" anchor="t"/>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Machine Learning Integration</a:t>
            </a:r>
            <a:endParaRPr lang="en-US" sz="1500" dirty="0"/>
          </a:p>
        </p:txBody>
      </p:sp>
      <p:sp>
        <p:nvSpPr>
          <p:cNvPr id="13" name="Text 9"/>
          <p:cNvSpPr/>
          <p:nvPr/>
        </p:nvSpPr>
        <p:spPr>
          <a:xfrm>
            <a:off x="4114800" y="2221992"/>
            <a:ext cx="484632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The integration of machine learning models into backend frameworks surged in 2022. Popular models such as TensorFlow and PyTorch were widely adopted, enabling developers to create intelligent applications capable of predictive analytics and automation.</a:t>
            </a:r>
            <a:endParaRPr lang="en-US" sz="1000" dirty="0"/>
          </a:p>
        </p:txBody>
      </p:sp>
      <p:sp>
        <p:nvSpPr>
          <p:cNvPr id="14" name="Shape 10"/>
          <p:cNvSpPr/>
          <p:nvPr/>
        </p:nvSpPr>
        <p:spPr>
          <a:xfrm>
            <a:off x="530352" y="3034665"/>
            <a:ext cx="82296" cy="82296"/>
          </a:xfrm>
          <a:prstGeom prst="ellipse">
            <a:avLst/>
          </a:prstGeom>
          <a:solidFill>
            <a:srgbClr val="FFFFFF"/>
          </a:solidFill>
          <a:ln w="12700">
            <a:solidFill>
              <a:srgbClr val="000000"/>
            </a:solidFill>
            <a:prstDash val="solid"/>
          </a:ln>
        </p:spPr>
        <p:txBody>
          <a:bodyPr/>
          <a:lstStyle/>
          <a:p>
            <a:endParaRPr lang="en-US"/>
          </a:p>
        </p:txBody>
      </p:sp>
      <p:pic>
        <p:nvPicPr>
          <p:cNvPr id="15" name="Image 2" descr="https://djgurnpwsdoqjscwqbsj.supabase.co/storage/v1/object/public/presentation-templates-data/section16_arrowbox.png"/>
          <p:cNvPicPr>
            <a:picLocks noChangeAspect="1"/>
          </p:cNvPicPr>
          <p:nvPr/>
        </p:nvPicPr>
        <p:blipFill>
          <a:blip r:embed="rId4"/>
          <a:stretch>
            <a:fillRect/>
          </a:stretch>
        </p:blipFill>
        <p:spPr>
          <a:xfrm>
            <a:off x="731520" y="3163253"/>
            <a:ext cx="1463040" cy="438912"/>
          </a:xfrm>
          <a:prstGeom prst="rect">
            <a:avLst/>
          </a:prstGeom>
        </p:spPr>
      </p:pic>
      <p:sp>
        <p:nvSpPr>
          <p:cNvPr id="16" name="Text 11"/>
          <p:cNvSpPr/>
          <p:nvPr/>
        </p:nvSpPr>
        <p:spPr>
          <a:xfrm>
            <a:off x="822960" y="3163253"/>
            <a:ext cx="1463040" cy="438912"/>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2023</a:t>
            </a:r>
            <a:endParaRPr lang="en-US" sz="1500" dirty="0"/>
          </a:p>
        </p:txBody>
      </p:sp>
      <p:sp>
        <p:nvSpPr>
          <p:cNvPr id="17" name="Text 12"/>
          <p:cNvSpPr/>
          <p:nvPr/>
        </p:nvSpPr>
        <p:spPr>
          <a:xfrm>
            <a:off x="2286000" y="3096387"/>
            <a:ext cx="1828800" cy="365760"/>
          </a:xfrm>
          <a:prstGeom prst="rect">
            <a:avLst/>
          </a:prstGeom>
          <a:noFill/>
          <a:ln/>
        </p:spPr>
        <p:txBody>
          <a:bodyPr wrap="square" rtlCol="0" anchor="t"/>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Framework Evolution</a:t>
            </a:r>
            <a:endParaRPr lang="en-US" sz="1500" dirty="0"/>
          </a:p>
        </p:txBody>
      </p:sp>
      <p:sp>
        <p:nvSpPr>
          <p:cNvPr id="18" name="Text 13"/>
          <p:cNvSpPr/>
          <p:nvPr/>
        </p:nvSpPr>
        <p:spPr>
          <a:xfrm>
            <a:off x="4114800" y="3096387"/>
            <a:ext cx="484632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As of 2023, backend frameworks have evolved with microservices architecture becoming a prominent trend. This shift allows for better scalability and maintainability, making room for innovative machine learning applications in various sectors.</a:t>
            </a:r>
            <a:endParaRPr lang="en-US" sz="1000" dirty="0"/>
          </a:p>
        </p:txBody>
      </p:sp>
      <p:sp>
        <p:nvSpPr>
          <p:cNvPr id="19" name="Shape 14"/>
          <p:cNvSpPr/>
          <p:nvPr/>
        </p:nvSpPr>
        <p:spPr>
          <a:xfrm>
            <a:off x="530352" y="3909060"/>
            <a:ext cx="82296" cy="82296"/>
          </a:xfrm>
          <a:prstGeom prst="ellipse">
            <a:avLst/>
          </a:prstGeom>
          <a:solidFill>
            <a:srgbClr val="FFFFFF"/>
          </a:solidFill>
          <a:ln w="12700">
            <a:solidFill>
              <a:srgbClr val="000000"/>
            </a:solidFill>
            <a:prstDash val="solid"/>
          </a:ln>
        </p:spPr>
        <p:txBody>
          <a:bodyPr/>
          <a:lstStyle/>
          <a:p>
            <a:endParaRPr lang="en-US"/>
          </a:p>
        </p:txBody>
      </p:sp>
      <p:pic>
        <p:nvPicPr>
          <p:cNvPr id="20" name="Image 3" descr="https://djgurnpwsdoqjscwqbsj.supabase.co/storage/v1/object/public/presentation-templates-data/section16_arrowbox.png"/>
          <p:cNvPicPr>
            <a:picLocks noChangeAspect="1"/>
          </p:cNvPicPr>
          <p:nvPr/>
        </p:nvPicPr>
        <p:blipFill>
          <a:blip r:embed="rId4"/>
          <a:stretch>
            <a:fillRect/>
          </a:stretch>
        </p:blipFill>
        <p:spPr>
          <a:xfrm>
            <a:off x="731520" y="4037648"/>
            <a:ext cx="1463040" cy="438912"/>
          </a:xfrm>
          <a:prstGeom prst="rect">
            <a:avLst/>
          </a:prstGeom>
        </p:spPr>
      </p:pic>
      <p:sp>
        <p:nvSpPr>
          <p:cNvPr id="21" name="Text 15"/>
          <p:cNvSpPr/>
          <p:nvPr/>
        </p:nvSpPr>
        <p:spPr>
          <a:xfrm>
            <a:off x="822960" y="4037648"/>
            <a:ext cx="1463040" cy="438912"/>
          </a:xfrm>
          <a:prstGeom prst="rect">
            <a:avLst/>
          </a:prstGeom>
          <a:noFill/>
          <a:ln/>
        </p:spPr>
        <p:txBody>
          <a:bodyPr wrap="square" rtlCol="0" anchor="ctr"/>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2023</a:t>
            </a:r>
            <a:endParaRPr lang="en-US" sz="1500" dirty="0"/>
          </a:p>
        </p:txBody>
      </p:sp>
      <p:sp>
        <p:nvSpPr>
          <p:cNvPr id="22" name="Text 16"/>
          <p:cNvSpPr/>
          <p:nvPr/>
        </p:nvSpPr>
        <p:spPr>
          <a:xfrm>
            <a:off x="2286000" y="3970782"/>
            <a:ext cx="1828800" cy="365760"/>
          </a:xfrm>
          <a:prstGeom prst="rect">
            <a:avLst/>
          </a:prstGeom>
          <a:noFill/>
          <a:ln/>
        </p:spPr>
        <p:txBody>
          <a:bodyPr wrap="square" rtlCol="0" anchor="t"/>
          <a:lstStyle/>
          <a:p>
            <a:pPr marL="0" indent="0" algn="l">
              <a:buNone/>
            </a:pPr>
            <a:r>
              <a:rPr lang="en-US" sz="1500" b="1" dirty="0">
                <a:solidFill>
                  <a:srgbClr val="000000"/>
                </a:solidFill>
                <a:latin typeface="Plus Jakarta Sans" pitchFamily="34" charset="0"/>
                <a:ea typeface="Plus Jakarta Sans" pitchFamily="34" charset="-122"/>
                <a:cs typeface="Plus Jakarta Sans" pitchFamily="34" charset="-120"/>
              </a:rPr>
              <a:t>Future Trends</a:t>
            </a:r>
            <a:endParaRPr lang="en-US" sz="1500" dirty="0"/>
          </a:p>
        </p:txBody>
      </p:sp>
      <p:sp>
        <p:nvSpPr>
          <p:cNvPr id="23" name="Text 17"/>
          <p:cNvSpPr/>
          <p:nvPr/>
        </p:nvSpPr>
        <p:spPr>
          <a:xfrm>
            <a:off x="4114800" y="3970782"/>
            <a:ext cx="4846320" cy="457200"/>
          </a:xfrm>
          <a:prstGeom prst="rect">
            <a:avLst/>
          </a:prstGeom>
          <a:noFill/>
          <a:ln/>
        </p:spPr>
        <p:txBody>
          <a:bodyPr wrap="square" rtlCol="0" anchor="t"/>
          <a:lstStyle/>
          <a:p>
            <a:pPr marL="0" indent="0" algn="l">
              <a:buNone/>
            </a:pPr>
            <a:r>
              <a:rPr lang="en-US" sz="1000" dirty="0">
                <a:solidFill>
                  <a:srgbClr val="000000"/>
                </a:solidFill>
                <a:latin typeface="Plus Jakarta Sans" pitchFamily="34" charset="0"/>
                <a:ea typeface="Plus Jakarta Sans" pitchFamily="34" charset="-122"/>
                <a:cs typeface="Plus Jakarta Sans" pitchFamily="34" charset="-120"/>
              </a:rPr>
              <a:t>Looking towards the future, emerging technologies like serverless architecture and AI-driven frameworks are expected to transform backend development. By utilizing advanced machine learning models, developers will optimize performance and enhance user experience.</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28600" y="411480"/>
            <a:ext cx="8046720" cy="685800"/>
          </a:xfrm>
          <a:prstGeom prst="rect">
            <a:avLst/>
          </a:prstGeom>
          <a:noFill/>
          <a:ln/>
        </p:spPr>
        <p:txBody>
          <a:bodyPr wrap="square" rtlCol="0" anchor="b"/>
          <a:lstStyle/>
          <a:p>
            <a:pPr marL="0" indent="0" algn="l">
              <a:buNone/>
            </a:pPr>
            <a:r>
              <a:rPr lang="en-US" sz="3000" b="1" dirty="0">
                <a:solidFill>
                  <a:srgbClr val="000000"/>
                </a:solidFill>
              </a:rPr>
              <a:t>Seamless Application Flow in Crop Management</a:t>
            </a:r>
            <a:endParaRPr lang="en-US" sz="3000" dirty="0"/>
          </a:p>
        </p:txBody>
      </p:sp>
      <p:sp>
        <p:nvSpPr>
          <p:cNvPr id="3" name="Text 1"/>
          <p:cNvSpPr/>
          <p:nvPr/>
        </p:nvSpPr>
        <p:spPr>
          <a:xfrm>
            <a:off x="228600" y="1285875"/>
            <a:ext cx="4572000" cy="914400"/>
          </a:xfrm>
          <a:prstGeom prst="rect">
            <a:avLst/>
          </a:prstGeom>
          <a:noFill/>
          <a:ln/>
        </p:spPr>
        <p:txBody>
          <a:bodyPr wrap="square" rtlCol="0" anchor="t"/>
          <a:lstStyle/>
          <a:p>
            <a:pPr marL="0" indent="0" algn="l">
              <a:buNone/>
            </a:pPr>
            <a:r>
              <a:rPr lang="en-US" sz="1100" dirty="0">
                <a:solidFill>
                  <a:srgbClr val="000000"/>
                </a:solidFill>
              </a:rPr>
              <a:t>Explore the integrated processes of crop prediction and disease detection, showcasing how data flows and decisions are made to enhance agricultural productivity and sustainability.</a:t>
            </a:r>
            <a:endParaRPr lang="en-US" sz="1100" dirty="0"/>
          </a:p>
        </p:txBody>
      </p:sp>
      <p:pic>
        <p:nvPicPr>
          <p:cNvPr id="4" name="Image 0" descr="https://images.pexels.com/photos/6572155/pexels-photo-6572155.jpeg?auto=compress&amp;cs=tinysrgb&amp;fit=crop&amp;h=1200&amp;w=800"/>
          <p:cNvPicPr>
            <a:picLocks noChangeAspect="1"/>
          </p:cNvPicPr>
          <p:nvPr/>
        </p:nvPicPr>
        <p:blipFill>
          <a:blip r:embed="rId4"/>
          <a:stretch>
            <a:fillRect/>
          </a:stretch>
        </p:blipFill>
        <p:spPr>
          <a:xfrm>
            <a:off x="228600" y="3086100"/>
            <a:ext cx="3200400" cy="1800225"/>
          </a:xfrm>
          <a:prstGeom prst="rect">
            <a:avLst/>
          </a:prstGeom>
        </p:spPr>
      </p:pic>
      <p:pic>
        <p:nvPicPr>
          <p:cNvPr id="5" name="Image 1" descr="https://djgurnpwsdoqjscwqbsj.supabase.co/storage/v1/object/public/presentation-templates-data/section16_graphbox.png"/>
          <p:cNvPicPr>
            <a:picLocks noChangeAspect="1"/>
          </p:cNvPicPr>
          <p:nvPr/>
        </p:nvPicPr>
        <p:blipFill>
          <a:blip r:embed="rId5"/>
          <a:stretch>
            <a:fillRect/>
          </a:stretch>
        </p:blipFill>
        <p:spPr>
          <a:xfrm>
            <a:off x="5212080" y="1285875"/>
            <a:ext cx="3657600" cy="3600450"/>
          </a:xfrm>
          <a:prstGeom prst="rect">
            <a:avLst/>
          </a:prstGeom>
        </p:spPr>
      </p:pic>
      <p:graphicFrame>
        <p:nvGraphicFramePr>
          <p:cNvPr id="6" name="Chart 0"/>
          <p:cNvGraphicFramePr/>
          <p:nvPr/>
        </p:nvGraphicFramePr>
        <p:xfrm>
          <a:off x="5303520" y="1371600"/>
          <a:ext cx="3474720" cy="3474720"/>
        </p:xfrm>
        <a:graphic>
          <a:graphicData uri="http://schemas.openxmlformats.org/drawingml/2006/chart">
            <c:chart xmlns:c="http://schemas.openxmlformats.org/drawingml/2006/chart" xmlns:r="http://schemas.openxmlformats.org/officeDocument/2006/relationships" r:id="rId6"/>
          </a:graphicData>
        </a:graphic>
      </p:graphicFrame>
      <p:sp>
        <p:nvSpPr>
          <p:cNvPr id="7" name="Text 2"/>
          <p:cNvSpPr/>
          <p:nvPr/>
        </p:nvSpPr>
        <p:spPr>
          <a:xfrm>
            <a:off x="1828800" y="3857625"/>
            <a:ext cx="1828800" cy="457200"/>
          </a:xfrm>
          <a:prstGeom prst="rect">
            <a:avLst/>
          </a:prstGeom>
          <a:noFill/>
          <a:ln/>
        </p:spPr>
        <p:txBody>
          <a:bodyPr wrap="square" rtlCol="0" anchor="ctr"/>
          <a:lstStyle/>
          <a:p>
            <a:pPr marL="0" indent="0">
              <a:buNone/>
            </a:pPr>
            <a:r>
              <a:rPr lang="en-US" sz="800" u="sng" dirty="0">
                <a:solidFill>
                  <a:srgbClr val="FFFFFF"/>
                </a:solidFill>
                <a:hlinkClick r:id="rId7"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74320" y="0"/>
            <a:ext cx="8229600" cy="914400"/>
          </a:xfrm>
          <a:prstGeom prst="rect">
            <a:avLst/>
          </a:prstGeom>
          <a:noFill/>
          <a:ln/>
        </p:spPr>
        <p:txBody>
          <a:bodyPr wrap="square" rtlCol="0" anchor="ctr"/>
          <a:lstStyle/>
          <a:p>
            <a:pPr marL="0" indent="0" algn="l">
              <a:lnSpc>
                <a:spcPts val="2700"/>
              </a:lnSpc>
              <a:buNone/>
            </a:pPr>
            <a:r>
              <a:rPr lang="en-US" sz="3000" b="1" dirty="0">
                <a:solidFill>
                  <a:srgbClr val="000000"/>
                </a:solidFill>
              </a:rPr>
              <a:t>Future Enhancements &amp; Benefits in Farming</a:t>
            </a:r>
            <a:endParaRPr lang="en-US" sz="3000" dirty="0"/>
          </a:p>
        </p:txBody>
      </p:sp>
      <p:sp>
        <p:nvSpPr>
          <p:cNvPr id="3" name="Shape 1"/>
          <p:cNvSpPr/>
          <p:nvPr/>
        </p:nvSpPr>
        <p:spPr>
          <a:xfrm>
            <a:off x="274320" y="1080135"/>
            <a:ext cx="4023360" cy="411480"/>
          </a:xfrm>
          <a:prstGeom prst="roundRect">
            <a:avLst/>
          </a:prstGeom>
          <a:solidFill>
            <a:srgbClr val="F9EFDC"/>
          </a:solidFill>
          <a:ln/>
        </p:spPr>
        <p:txBody>
          <a:bodyPr/>
          <a:lstStyle/>
          <a:p>
            <a:endParaRPr lang="en-US"/>
          </a:p>
        </p:txBody>
      </p:sp>
      <p:sp>
        <p:nvSpPr>
          <p:cNvPr id="4" name="Text 2"/>
          <p:cNvSpPr/>
          <p:nvPr/>
        </p:nvSpPr>
        <p:spPr>
          <a:xfrm>
            <a:off x="274320" y="1080135"/>
            <a:ext cx="3474720" cy="411480"/>
          </a:xfrm>
          <a:prstGeom prst="rect">
            <a:avLst/>
          </a:prstGeom>
          <a:noFill/>
          <a:ln/>
        </p:spPr>
        <p:txBody>
          <a:bodyPr wrap="square" rtlCol="0" anchor="ctr"/>
          <a:lstStyle/>
          <a:p>
            <a:pPr marL="0" indent="0" algn="l">
              <a:buNone/>
            </a:pPr>
            <a:r>
              <a:rPr lang="en-US" sz="2000" b="1" dirty="0">
                <a:solidFill>
                  <a:srgbClr val="000000"/>
                </a:solidFill>
                <a:latin typeface="Plus Jakarta Sans" pitchFamily="34" charset="0"/>
                <a:ea typeface="Plus Jakarta Sans" pitchFamily="34" charset="-122"/>
                <a:cs typeface="Plus Jakarta Sans" pitchFamily="34" charset="-120"/>
              </a:rPr>
              <a:t>Advantages of Enhancements</a:t>
            </a:r>
            <a:endParaRPr lang="en-US" sz="2000" dirty="0"/>
          </a:p>
        </p:txBody>
      </p:sp>
      <p:pic>
        <p:nvPicPr>
          <p:cNvPr id="5" name="Image 0" descr="https://djgurnpwsdoqjscwqbsj.supabase.co/storage/v1/object/public/presentation-templates-data/ThumbsUp_green.png"/>
          <p:cNvPicPr>
            <a:picLocks noChangeAspect="1"/>
          </p:cNvPicPr>
          <p:nvPr/>
        </p:nvPicPr>
        <p:blipFill>
          <a:blip r:embed="rId4"/>
          <a:stretch>
            <a:fillRect/>
          </a:stretch>
        </p:blipFill>
        <p:spPr>
          <a:xfrm>
            <a:off x="3840480" y="1131570"/>
            <a:ext cx="320040" cy="334328"/>
          </a:xfrm>
          <a:prstGeom prst="rect">
            <a:avLst/>
          </a:prstGeom>
        </p:spPr>
      </p:pic>
      <p:pic>
        <p:nvPicPr>
          <p:cNvPr id="6" name="Image 1" descr="https://djgurnpwsdoqjscwqbsj.supabase.co/storage/v1/object/public/presentation-templates-data/section16_pros.png"/>
          <p:cNvPicPr>
            <a:picLocks noChangeAspect="1"/>
          </p:cNvPicPr>
          <p:nvPr/>
        </p:nvPicPr>
        <p:blipFill>
          <a:blip r:embed="rId5"/>
          <a:stretch>
            <a:fillRect/>
          </a:stretch>
        </p:blipFill>
        <p:spPr>
          <a:xfrm>
            <a:off x="274320" y="1594485"/>
            <a:ext cx="4023360" cy="771525"/>
          </a:xfrm>
          <a:prstGeom prst="rect">
            <a:avLst/>
          </a:prstGeom>
        </p:spPr>
      </p:pic>
      <p:sp>
        <p:nvSpPr>
          <p:cNvPr id="7" name="Text 3"/>
          <p:cNvSpPr/>
          <p:nvPr/>
        </p:nvSpPr>
        <p:spPr>
          <a:xfrm>
            <a:off x="640080" y="1671638"/>
            <a:ext cx="3657600" cy="685800"/>
          </a:xfrm>
          <a:prstGeom prst="rect">
            <a:avLst/>
          </a:prstGeom>
          <a:noFill/>
          <a:ln/>
        </p:spPr>
        <p:txBody>
          <a:bodyPr wrap="square" rtlCol="0" anchor="t"/>
          <a:lstStyle/>
          <a:p>
            <a:pPr marL="0" indent="0" algn="l">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Innovative technologies can boost crop yields, leading to increased profits for farmers and greater food security worldwide.</a:t>
            </a:r>
            <a:endParaRPr lang="en-US" sz="1000" dirty="0"/>
          </a:p>
        </p:txBody>
      </p:sp>
      <p:pic>
        <p:nvPicPr>
          <p:cNvPr id="8" name="Image 2" descr="https://djgurnpwsdoqjscwqbsj.supabase.co/storage/v1/object/public/presentation-templates-data/Checkmark.png"/>
          <p:cNvPicPr>
            <a:picLocks noChangeAspect="1"/>
          </p:cNvPicPr>
          <p:nvPr/>
        </p:nvPicPr>
        <p:blipFill>
          <a:blip r:embed="rId6"/>
          <a:stretch>
            <a:fillRect/>
          </a:stretch>
        </p:blipFill>
        <p:spPr>
          <a:xfrm>
            <a:off x="365760" y="1851660"/>
            <a:ext cx="219456" cy="205740"/>
          </a:xfrm>
          <a:prstGeom prst="rect">
            <a:avLst/>
          </a:prstGeom>
        </p:spPr>
      </p:pic>
      <p:pic>
        <p:nvPicPr>
          <p:cNvPr id="9" name="Image 3" descr="https://djgurnpwsdoqjscwqbsj.supabase.co/storage/v1/object/public/presentation-templates-data/section16_pros.png"/>
          <p:cNvPicPr>
            <a:picLocks noChangeAspect="1"/>
          </p:cNvPicPr>
          <p:nvPr/>
        </p:nvPicPr>
        <p:blipFill>
          <a:blip r:embed="rId5"/>
          <a:stretch>
            <a:fillRect/>
          </a:stretch>
        </p:blipFill>
        <p:spPr>
          <a:xfrm>
            <a:off x="274320" y="2623185"/>
            <a:ext cx="4023360" cy="771525"/>
          </a:xfrm>
          <a:prstGeom prst="rect">
            <a:avLst/>
          </a:prstGeom>
        </p:spPr>
      </p:pic>
      <p:sp>
        <p:nvSpPr>
          <p:cNvPr id="10" name="Text 4"/>
          <p:cNvSpPr/>
          <p:nvPr/>
        </p:nvSpPr>
        <p:spPr>
          <a:xfrm>
            <a:off x="640080" y="2700338"/>
            <a:ext cx="3657600" cy="685800"/>
          </a:xfrm>
          <a:prstGeom prst="rect">
            <a:avLst/>
          </a:prstGeom>
          <a:noFill/>
          <a:ln/>
        </p:spPr>
        <p:txBody>
          <a:bodyPr wrap="square" rtlCol="0" anchor="t"/>
          <a:lstStyle/>
          <a:p>
            <a:pPr marL="0" indent="0" algn="l">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Sustainability practices can reduce environmental impact, promoting healthier ecosystems and preserving resources for future generations.</a:t>
            </a:r>
            <a:endParaRPr lang="en-US" sz="1000" dirty="0"/>
          </a:p>
        </p:txBody>
      </p:sp>
      <p:pic>
        <p:nvPicPr>
          <p:cNvPr id="11" name="Image 4" descr="https://djgurnpwsdoqjscwqbsj.supabase.co/storage/v1/object/public/presentation-templates-data/Checkmark.png"/>
          <p:cNvPicPr>
            <a:picLocks noChangeAspect="1"/>
          </p:cNvPicPr>
          <p:nvPr/>
        </p:nvPicPr>
        <p:blipFill>
          <a:blip r:embed="rId6"/>
          <a:stretch>
            <a:fillRect/>
          </a:stretch>
        </p:blipFill>
        <p:spPr>
          <a:xfrm>
            <a:off x="365760" y="2880360"/>
            <a:ext cx="219456" cy="205740"/>
          </a:xfrm>
          <a:prstGeom prst="rect">
            <a:avLst/>
          </a:prstGeom>
        </p:spPr>
      </p:pic>
      <p:pic>
        <p:nvPicPr>
          <p:cNvPr id="12" name="Image 5" descr="https://djgurnpwsdoqjscwqbsj.supabase.co/storage/v1/object/public/presentation-templates-data/section16_pros.png"/>
          <p:cNvPicPr>
            <a:picLocks noChangeAspect="1"/>
          </p:cNvPicPr>
          <p:nvPr/>
        </p:nvPicPr>
        <p:blipFill>
          <a:blip r:embed="rId5"/>
          <a:stretch>
            <a:fillRect/>
          </a:stretch>
        </p:blipFill>
        <p:spPr>
          <a:xfrm>
            <a:off x="274320" y="3651885"/>
            <a:ext cx="4023360" cy="771525"/>
          </a:xfrm>
          <a:prstGeom prst="rect">
            <a:avLst/>
          </a:prstGeom>
        </p:spPr>
      </p:pic>
      <p:sp>
        <p:nvSpPr>
          <p:cNvPr id="13" name="Text 5"/>
          <p:cNvSpPr/>
          <p:nvPr/>
        </p:nvSpPr>
        <p:spPr>
          <a:xfrm>
            <a:off x="640080" y="3729038"/>
            <a:ext cx="3657600" cy="685800"/>
          </a:xfrm>
          <a:prstGeom prst="rect">
            <a:avLst/>
          </a:prstGeom>
          <a:noFill/>
          <a:ln/>
        </p:spPr>
        <p:txBody>
          <a:bodyPr wrap="square" rtlCol="0" anchor="t"/>
          <a:lstStyle/>
          <a:p>
            <a:pPr marL="0" indent="0" algn="l">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Data-driven decision making allows farmers to optimize their operations, minimizing costs and improving efficiency in farming practices.</a:t>
            </a:r>
            <a:endParaRPr lang="en-US" sz="1000" dirty="0"/>
          </a:p>
        </p:txBody>
      </p:sp>
      <p:pic>
        <p:nvPicPr>
          <p:cNvPr id="14" name="Image 6" descr="https://djgurnpwsdoqjscwqbsj.supabase.co/storage/v1/object/public/presentation-templates-data/Checkmark.png"/>
          <p:cNvPicPr>
            <a:picLocks noChangeAspect="1"/>
          </p:cNvPicPr>
          <p:nvPr/>
        </p:nvPicPr>
        <p:blipFill>
          <a:blip r:embed="rId6"/>
          <a:stretch>
            <a:fillRect/>
          </a:stretch>
        </p:blipFill>
        <p:spPr>
          <a:xfrm>
            <a:off x="365760" y="3909060"/>
            <a:ext cx="219456" cy="205740"/>
          </a:xfrm>
          <a:prstGeom prst="rect">
            <a:avLst/>
          </a:prstGeom>
        </p:spPr>
      </p:pic>
      <p:sp>
        <p:nvSpPr>
          <p:cNvPr id="15" name="Shape 6"/>
          <p:cNvSpPr/>
          <p:nvPr/>
        </p:nvSpPr>
        <p:spPr>
          <a:xfrm>
            <a:off x="4663440" y="1080135"/>
            <a:ext cx="4023360" cy="411480"/>
          </a:xfrm>
          <a:prstGeom prst="roundRect">
            <a:avLst/>
          </a:prstGeom>
          <a:solidFill>
            <a:srgbClr val="F9EFDC"/>
          </a:solidFill>
          <a:ln/>
        </p:spPr>
        <p:txBody>
          <a:bodyPr/>
          <a:lstStyle/>
          <a:p>
            <a:endParaRPr lang="en-US"/>
          </a:p>
        </p:txBody>
      </p:sp>
      <p:sp>
        <p:nvSpPr>
          <p:cNvPr id="16" name="Text 7"/>
          <p:cNvSpPr/>
          <p:nvPr/>
        </p:nvSpPr>
        <p:spPr>
          <a:xfrm>
            <a:off x="4663440" y="1080135"/>
            <a:ext cx="3474720" cy="411480"/>
          </a:xfrm>
          <a:prstGeom prst="rect">
            <a:avLst/>
          </a:prstGeom>
          <a:noFill/>
          <a:ln/>
        </p:spPr>
        <p:txBody>
          <a:bodyPr wrap="square" rtlCol="0" anchor="ctr"/>
          <a:lstStyle/>
          <a:p>
            <a:pPr marL="0" indent="0" algn="l">
              <a:buNone/>
            </a:pPr>
            <a:r>
              <a:rPr lang="en-US" sz="2000" b="1" dirty="0">
                <a:solidFill>
                  <a:srgbClr val="000000"/>
                </a:solidFill>
                <a:latin typeface="Plus Jakarta Sans" pitchFamily="34" charset="0"/>
                <a:ea typeface="Plus Jakarta Sans" pitchFamily="34" charset="-122"/>
                <a:cs typeface="Plus Jakarta Sans" pitchFamily="34" charset="-120"/>
              </a:rPr>
              <a:t>Drawbacks to Consider</a:t>
            </a:r>
            <a:endParaRPr lang="en-US" sz="2000" dirty="0"/>
          </a:p>
        </p:txBody>
      </p:sp>
      <p:pic>
        <p:nvPicPr>
          <p:cNvPr id="17" name="Image 7" descr="https://djgurnpwsdoqjscwqbsj.supabase.co/storage/v1/object/public/presentation-templates-data/thumbdown_red.png"/>
          <p:cNvPicPr>
            <a:picLocks noChangeAspect="1"/>
          </p:cNvPicPr>
          <p:nvPr/>
        </p:nvPicPr>
        <p:blipFill>
          <a:blip r:embed="rId7"/>
          <a:stretch>
            <a:fillRect/>
          </a:stretch>
        </p:blipFill>
        <p:spPr>
          <a:xfrm>
            <a:off x="8229600" y="1183005"/>
            <a:ext cx="274320" cy="257175"/>
          </a:xfrm>
          <a:prstGeom prst="rect">
            <a:avLst/>
          </a:prstGeom>
        </p:spPr>
      </p:pic>
      <p:pic>
        <p:nvPicPr>
          <p:cNvPr id="18" name="Image 8" descr="https://djgurnpwsdoqjscwqbsj.supabase.co/storage/v1/object/public/presentation-templates-data/section16_consbox.png"/>
          <p:cNvPicPr>
            <a:picLocks noChangeAspect="1"/>
          </p:cNvPicPr>
          <p:nvPr/>
        </p:nvPicPr>
        <p:blipFill>
          <a:blip r:embed="rId8"/>
          <a:stretch>
            <a:fillRect/>
          </a:stretch>
        </p:blipFill>
        <p:spPr>
          <a:xfrm>
            <a:off x="4663440" y="1594485"/>
            <a:ext cx="4023360" cy="771525"/>
          </a:xfrm>
          <a:prstGeom prst="rect">
            <a:avLst/>
          </a:prstGeom>
        </p:spPr>
      </p:pic>
      <p:sp>
        <p:nvSpPr>
          <p:cNvPr id="19" name="Text 8"/>
          <p:cNvSpPr/>
          <p:nvPr/>
        </p:nvSpPr>
        <p:spPr>
          <a:xfrm>
            <a:off x="5029200" y="1671638"/>
            <a:ext cx="3657600" cy="685800"/>
          </a:xfrm>
          <a:prstGeom prst="rect">
            <a:avLst/>
          </a:prstGeom>
          <a:noFill/>
          <a:ln/>
        </p:spPr>
        <p:txBody>
          <a:bodyPr wrap="square" rtlCol="0" anchor="t"/>
          <a:lstStyle/>
          <a:p>
            <a:pPr marL="0" indent="0" algn="l">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The initial costs of implementing new technologies can be high, posing a barrier for smaller farmers and potentially widening the gap between large and small-scale operations.</a:t>
            </a:r>
            <a:endParaRPr lang="en-US" sz="1000" dirty="0"/>
          </a:p>
        </p:txBody>
      </p:sp>
      <p:pic>
        <p:nvPicPr>
          <p:cNvPr id="20" name="Image 9" descr="https://djgurnpwsdoqjscwqbsj.supabase.co/storage/v1/object/public/presentation-templates-data/yellow%20checkmark.png"/>
          <p:cNvPicPr>
            <a:picLocks noChangeAspect="1"/>
          </p:cNvPicPr>
          <p:nvPr/>
        </p:nvPicPr>
        <p:blipFill>
          <a:blip r:embed="rId9"/>
          <a:stretch>
            <a:fillRect/>
          </a:stretch>
        </p:blipFill>
        <p:spPr>
          <a:xfrm>
            <a:off x="4754880" y="1851660"/>
            <a:ext cx="219456" cy="205740"/>
          </a:xfrm>
          <a:prstGeom prst="rect">
            <a:avLst/>
          </a:prstGeom>
        </p:spPr>
      </p:pic>
      <p:pic>
        <p:nvPicPr>
          <p:cNvPr id="21" name="Image 10" descr="https://djgurnpwsdoqjscwqbsj.supabase.co/storage/v1/object/public/presentation-templates-data/section16_consbox.png"/>
          <p:cNvPicPr>
            <a:picLocks noChangeAspect="1"/>
          </p:cNvPicPr>
          <p:nvPr/>
        </p:nvPicPr>
        <p:blipFill>
          <a:blip r:embed="rId8"/>
          <a:stretch>
            <a:fillRect/>
          </a:stretch>
        </p:blipFill>
        <p:spPr>
          <a:xfrm>
            <a:off x="4663440" y="2623185"/>
            <a:ext cx="4023360" cy="771525"/>
          </a:xfrm>
          <a:prstGeom prst="rect">
            <a:avLst/>
          </a:prstGeom>
        </p:spPr>
      </p:pic>
      <p:sp>
        <p:nvSpPr>
          <p:cNvPr id="22" name="Text 9"/>
          <p:cNvSpPr/>
          <p:nvPr/>
        </p:nvSpPr>
        <p:spPr>
          <a:xfrm>
            <a:off x="5029200" y="2700338"/>
            <a:ext cx="3657600" cy="685800"/>
          </a:xfrm>
          <a:prstGeom prst="rect">
            <a:avLst/>
          </a:prstGeom>
          <a:noFill/>
          <a:ln/>
        </p:spPr>
        <p:txBody>
          <a:bodyPr wrap="square" rtlCol="0" anchor="t"/>
          <a:lstStyle/>
          <a:p>
            <a:pPr marL="0" indent="0" algn="l">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Some enhancements may require significant training and adaptation, which can be a challenge for farmers accustomed to traditional methods.</a:t>
            </a:r>
            <a:endParaRPr lang="en-US" sz="1000" dirty="0"/>
          </a:p>
        </p:txBody>
      </p:sp>
      <p:pic>
        <p:nvPicPr>
          <p:cNvPr id="23" name="Image 11" descr="https://djgurnpwsdoqjscwqbsj.supabase.co/storage/v1/object/public/presentation-templates-data/yellow%20checkmark.png"/>
          <p:cNvPicPr>
            <a:picLocks noChangeAspect="1"/>
          </p:cNvPicPr>
          <p:nvPr/>
        </p:nvPicPr>
        <p:blipFill>
          <a:blip r:embed="rId9"/>
          <a:stretch>
            <a:fillRect/>
          </a:stretch>
        </p:blipFill>
        <p:spPr>
          <a:xfrm>
            <a:off x="4754880" y="2880360"/>
            <a:ext cx="219456" cy="205740"/>
          </a:xfrm>
          <a:prstGeom prst="rect">
            <a:avLst/>
          </a:prstGeom>
        </p:spPr>
      </p:pic>
      <p:pic>
        <p:nvPicPr>
          <p:cNvPr id="24" name="Image 12" descr="https://djgurnpwsdoqjscwqbsj.supabase.co/storage/v1/object/public/presentation-templates-data/section16_consbox.png"/>
          <p:cNvPicPr>
            <a:picLocks noChangeAspect="1"/>
          </p:cNvPicPr>
          <p:nvPr/>
        </p:nvPicPr>
        <p:blipFill>
          <a:blip r:embed="rId8"/>
          <a:stretch>
            <a:fillRect/>
          </a:stretch>
        </p:blipFill>
        <p:spPr>
          <a:xfrm>
            <a:off x="4663440" y="3651885"/>
            <a:ext cx="4023360" cy="771525"/>
          </a:xfrm>
          <a:prstGeom prst="rect">
            <a:avLst/>
          </a:prstGeom>
        </p:spPr>
      </p:pic>
      <p:sp>
        <p:nvSpPr>
          <p:cNvPr id="25" name="Text 10"/>
          <p:cNvSpPr/>
          <p:nvPr/>
        </p:nvSpPr>
        <p:spPr>
          <a:xfrm>
            <a:off x="5029200" y="3729038"/>
            <a:ext cx="3657600" cy="685800"/>
          </a:xfrm>
          <a:prstGeom prst="rect">
            <a:avLst/>
          </a:prstGeom>
          <a:noFill/>
          <a:ln/>
        </p:spPr>
        <p:txBody>
          <a:bodyPr wrap="square" rtlCol="0" anchor="t"/>
          <a:lstStyle/>
          <a:p>
            <a:pPr marL="0" indent="0" algn="l">
              <a:lnSpc>
                <a:spcPts val="1200"/>
              </a:lnSpc>
              <a:buNone/>
            </a:pPr>
            <a:r>
              <a:rPr lang="en-US" sz="1000" dirty="0">
                <a:solidFill>
                  <a:srgbClr val="000000"/>
                </a:solidFill>
                <a:latin typeface="Plus Jakarta Sans" pitchFamily="34" charset="0"/>
                <a:ea typeface="Plus Jakarta Sans" pitchFamily="34" charset="-122"/>
                <a:cs typeface="Plus Jakarta Sans" pitchFamily="34" charset="-120"/>
              </a:rPr>
              <a:t>Rapid changes in technology can lead to uncertainty and anxiety among farmers regarding the best practices to adopt.</a:t>
            </a:r>
            <a:endParaRPr lang="en-US" sz="1000" dirty="0"/>
          </a:p>
        </p:txBody>
      </p:sp>
      <p:pic>
        <p:nvPicPr>
          <p:cNvPr id="26" name="Image 13" descr="https://djgurnpwsdoqjscwqbsj.supabase.co/storage/v1/object/public/presentation-templates-data/yellow%20checkmark.png"/>
          <p:cNvPicPr>
            <a:picLocks noChangeAspect="1"/>
          </p:cNvPicPr>
          <p:nvPr/>
        </p:nvPicPr>
        <p:blipFill>
          <a:blip r:embed="rId9"/>
          <a:stretch>
            <a:fillRect/>
          </a:stretch>
        </p:blipFill>
        <p:spPr>
          <a:xfrm>
            <a:off x="4754880" y="3909060"/>
            <a:ext cx="219456" cy="2057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755</Words>
  <Application>Microsoft Macintosh PowerPoint</Application>
  <PresentationFormat>On-screen Show (16:9)</PresentationFormat>
  <Paragraphs>79</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Plus Jakarta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Avinash  Nagar</cp:lastModifiedBy>
  <cp:revision>2</cp:revision>
  <dcterms:created xsi:type="dcterms:W3CDTF">2024-11-17T09:23:04Z</dcterms:created>
  <dcterms:modified xsi:type="dcterms:W3CDTF">2024-11-17T09:36:29Z</dcterms:modified>
</cp:coreProperties>
</file>