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1496DE4-FFED-4879-BB6E-1A91ACABE034}" type="datetimeFigureOut">
              <a:rPr lang="en-US" smtClean="0"/>
              <a:t>9/5/2018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49143C3-F24F-44A0-B3EA-89BA66D862B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871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496DE4-FFED-4879-BB6E-1A91ACABE034}"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143C3-F24F-44A0-B3EA-89BA66D862BD}" type="slidenum">
              <a:rPr lang="en-US" smtClean="0"/>
              <a:t>‹#›</a:t>
            </a:fld>
            <a:endParaRPr lang="en-US"/>
          </a:p>
        </p:txBody>
      </p:sp>
    </p:spTree>
    <p:extLst>
      <p:ext uri="{BB962C8B-B14F-4D97-AF65-F5344CB8AC3E}">
        <p14:creationId xmlns:p14="http://schemas.microsoft.com/office/powerpoint/2010/main" val="352687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496DE4-FFED-4879-BB6E-1A91ACABE034}"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143C3-F24F-44A0-B3EA-89BA66D862BD}" type="slidenum">
              <a:rPr lang="en-US" smtClean="0"/>
              <a:t>‹#›</a:t>
            </a:fld>
            <a:endParaRPr lang="en-US"/>
          </a:p>
        </p:txBody>
      </p:sp>
    </p:spTree>
    <p:extLst>
      <p:ext uri="{BB962C8B-B14F-4D97-AF65-F5344CB8AC3E}">
        <p14:creationId xmlns:p14="http://schemas.microsoft.com/office/powerpoint/2010/main" val="2113297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496DE4-FFED-4879-BB6E-1A91ACABE034}"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143C3-F24F-44A0-B3EA-89BA66D862BD}" type="slidenum">
              <a:rPr lang="en-US" smtClean="0"/>
              <a:t>‹#›</a:t>
            </a:fld>
            <a:endParaRPr lang="en-US"/>
          </a:p>
        </p:txBody>
      </p:sp>
    </p:spTree>
    <p:extLst>
      <p:ext uri="{BB962C8B-B14F-4D97-AF65-F5344CB8AC3E}">
        <p14:creationId xmlns:p14="http://schemas.microsoft.com/office/powerpoint/2010/main" val="157987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1496DE4-FFED-4879-BB6E-1A91ACABE034}" type="datetimeFigureOut">
              <a:rPr lang="en-US" smtClean="0"/>
              <a:t>9/5/2018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49143C3-F24F-44A0-B3EA-89BA66D862B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198335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496DE4-FFED-4879-BB6E-1A91ACABE034}"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143C3-F24F-44A0-B3EA-89BA66D862BD}" type="slidenum">
              <a:rPr lang="en-US" smtClean="0"/>
              <a:t>‹#›</a:t>
            </a:fld>
            <a:endParaRPr lang="en-US"/>
          </a:p>
        </p:txBody>
      </p:sp>
    </p:spTree>
    <p:extLst>
      <p:ext uri="{BB962C8B-B14F-4D97-AF65-F5344CB8AC3E}">
        <p14:creationId xmlns:p14="http://schemas.microsoft.com/office/powerpoint/2010/main" val="1006962800"/>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496DE4-FFED-4879-BB6E-1A91ACABE034}" type="datetimeFigureOut">
              <a:rPr lang="en-US" smtClean="0"/>
              <a:t>9/5/2018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143C3-F24F-44A0-B3EA-89BA66D862BD}" type="slidenum">
              <a:rPr lang="en-US" smtClean="0"/>
              <a:t>‹#›</a:t>
            </a:fld>
            <a:endParaRPr lang="en-US"/>
          </a:p>
        </p:txBody>
      </p:sp>
    </p:spTree>
    <p:extLst>
      <p:ext uri="{BB962C8B-B14F-4D97-AF65-F5344CB8AC3E}">
        <p14:creationId xmlns:p14="http://schemas.microsoft.com/office/powerpoint/2010/main" val="333028456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496DE4-FFED-4879-BB6E-1A91ACABE034}"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143C3-F24F-44A0-B3EA-89BA66D862BD}" type="slidenum">
              <a:rPr lang="en-US" smtClean="0"/>
              <a:t>‹#›</a:t>
            </a:fld>
            <a:endParaRPr lang="en-US"/>
          </a:p>
        </p:txBody>
      </p:sp>
    </p:spTree>
    <p:extLst>
      <p:ext uri="{BB962C8B-B14F-4D97-AF65-F5344CB8AC3E}">
        <p14:creationId xmlns:p14="http://schemas.microsoft.com/office/powerpoint/2010/main" val="1000649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96DE4-FFED-4879-BB6E-1A91ACABE034}" type="datetimeFigureOut">
              <a:rPr lang="en-US" smtClean="0"/>
              <a:t>9/5/2018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143C3-F24F-44A0-B3EA-89BA66D862BD}" type="slidenum">
              <a:rPr lang="en-US" smtClean="0"/>
              <a:t>‹#›</a:t>
            </a:fld>
            <a:endParaRPr lang="en-US"/>
          </a:p>
        </p:txBody>
      </p:sp>
    </p:spTree>
    <p:extLst>
      <p:ext uri="{BB962C8B-B14F-4D97-AF65-F5344CB8AC3E}">
        <p14:creationId xmlns:p14="http://schemas.microsoft.com/office/powerpoint/2010/main" val="372500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1496DE4-FFED-4879-BB6E-1A91ACABE034}" type="datetimeFigureOut">
              <a:rPr lang="en-US" smtClean="0"/>
              <a:t>9/5/2018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49143C3-F24F-44A0-B3EA-89BA66D862B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299981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1496DE4-FFED-4879-BB6E-1A91ACABE034}" type="datetimeFigureOut">
              <a:rPr lang="en-US" smtClean="0"/>
              <a:t>9/5/2018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49143C3-F24F-44A0-B3EA-89BA66D862BD}" type="slidenum">
              <a:rPr lang="en-US" smtClean="0"/>
              <a:t>‹#›</a:t>
            </a:fld>
            <a:endParaRPr lang="en-US"/>
          </a:p>
        </p:txBody>
      </p:sp>
    </p:spTree>
    <p:extLst>
      <p:ext uri="{BB962C8B-B14F-4D97-AF65-F5344CB8AC3E}">
        <p14:creationId xmlns:p14="http://schemas.microsoft.com/office/powerpoint/2010/main" val="302371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1496DE4-FFED-4879-BB6E-1A91ACABE034}" type="datetimeFigureOut">
              <a:rPr lang="en-US" smtClean="0"/>
              <a:t>9/5/2018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49143C3-F24F-44A0-B3EA-89BA66D862B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150052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259" y="1290260"/>
            <a:ext cx="9427684" cy="5226218"/>
          </a:xfrm>
          <a:prstGeom prst="rect">
            <a:avLst/>
          </a:prstGeom>
        </p:spPr>
      </p:pic>
      <p:sp>
        <p:nvSpPr>
          <p:cNvPr id="7" name="TextBox 6"/>
          <p:cNvSpPr txBox="1"/>
          <p:nvPr/>
        </p:nvSpPr>
        <p:spPr>
          <a:xfrm>
            <a:off x="8835528" y="5525470"/>
            <a:ext cx="196926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Presented By:</a:t>
            </a:r>
          </a:p>
          <a:p>
            <a:r>
              <a:rPr lang="en-US" b="1" dirty="0">
                <a:latin typeface="Times New Roman" panose="02020603050405020304" pitchFamily="18" charset="0"/>
                <a:cs typeface="Times New Roman" panose="02020603050405020304" pitchFamily="18" charset="0"/>
              </a:rPr>
              <a:t>Poorwa </a:t>
            </a:r>
            <a:r>
              <a:rPr lang="en-US" b="1" dirty="0" err="1">
                <a:latin typeface="Times New Roman" panose="02020603050405020304" pitchFamily="18" charset="0"/>
                <a:cs typeface="Times New Roman" panose="02020603050405020304" pitchFamily="18" charset="0"/>
              </a:rPr>
              <a:t>Kumbhaj</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142743</a:t>
            </a:r>
          </a:p>
          <a:p>
            <a:endParaRPr lang="en-US" b="1" dirty="0"/>
          </a:p>
        </p:txBody>
      </p:sp>
      <p:sp>
        <p:nvSpPr>
          <p:cNvPr id="8" name="Title 7"/>
          <p:cNvSpPr>
            <a:spLocks noGrp="1"/>
          </p:cNvSpPr>
          <p:nvPr>
            <p:ph type="title"/>
          </p:nvPr>
        </p:nvSpPr>
        <p:spPr>
          <a:xfrm>
            <a:off x="5308752" y="568655"/>
            <a:ext cx="1762699" cy="512284"/>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LI-FI</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10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448486"/>
            <a:ext cx="10178322" cy="1492132"/>
          </a:xfrm>
        </p:spPr>
        <p:txBody>
          <a:bodyPr/>
          <a:lstStyle/>
          <a:p>
            <a:pPr algn="ctr"/>
            <a:r>
              <a:rPr lang="en-US" dirty="0" smtClean="0">
                <a:latin typeface="Times New Roman" panose="02020603050405020304" pitchFamily="18" charset="0"/>
                <a:cs typeface="Times New Roman" panose="02020603050405020304" pitchFamily="18" charset="0"/>
              </a:rPr>
              <a:t>Li-Fi Vs Wi-Fi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1639" y="2341493"/>
            <a:ext cx="10058400" cy="2682199"/>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Li-Fi can be thought of as a light based Wi-Fi. That is, it uses light instead of  radio waves to transmit information.</a:t>
            </a:r>
          </a:p>
          <a:p>
            <a:pPr algn="just"/>
            <a:r>
              <a:rPr lang="en-US" sz="1800" dirty="0" smtClean="0">
                <a:solidFill>
                  <a:schemeClr val="tx1"/>
                </a:solidFill>
                <a:latin typeface="Times New Roman" panose="02020603050405020304" pitchFamily="18" charset="0"/>
                <a:cs typeface="Times New Roman" panose="02020603050405020304" pitchFamily="18" charset="0"/>
              </a:rPr>
              <a:t>Instead of Wi-Fi modems, Li-Fi would use transceiver fitted LED lamps that can light a room as well as transmit and receive information.</a:t>
            </a:r>
          </a:p>
          <a:p>
            <a:pPr algn="just"/>
            <a:r>
              <a:rPr lang="en-US" sz="1800" dirty="0" smtClean="0">
                <a:solidFill>
                  <a:schemeClr val="tx1"/>
                </a:solidFill>
                <a:latin typeface="Times New Roman" panose="02020603050405020304" pitchFamily="18" charset="0"/>
                <a:cs typeface="Times New Roman" panose="02020603050405020304" pitchFamily="18" charset="0"/>
              </a:rPr>
              <a:t>Wi-Fi is great for general wireless coverage within buildings and Li-Fi is ideal for high density wireless data coverage in confined areas.</a:t>
            </a: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258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890" y="331021"/>
            <a:ext cx="9864099" cy="6014695"/>
          </a:xfrm>
          <a:prstGeom prst="rect">
            <a:avLst/>
          </a:prstGeom>
        </p:spPr>
      </p:pic>
    </p:spTree>
    <p:extLst>
      <p:ext uri="{BB962C8B-B14F-4D97-AF65-F5344CB8AC3E}">
        <p14:creationId xmlns:p14="http://schemas.microsoft.com/office/powerpoint/2010/main" val="1131491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Limitations And Challenges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1639" y="2352510"/>
            <a:ext cx="10058400" cy="3343211"/>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Light cannot pass through objects.</a:t>
            </a:r>
          </a:p>
          <a:p>
            <a:pPr algn="just"/>
            <a:r>
              <a:rPr lang="en-US" sz="1800" dirty="0">
                <a:solidFill>
                  <a:schemeClr val="tx1"/>
                </a:solidFill>
                <a:latin typeface="Times New Roman" panose="02020603050405020304" pitchFamily="18" charset="0"/>
                <a:cs typeface="Times New Roman" panose="02020603050405020304" pitchFamily="18" charset="0"/>
              </a:rPr>
              <a:t>Li-Fi requires the light bulb is on at </a:t>
            </a:r>
            <a:r>
              <a:rPr lang="en-US" sz="1800" dirty="0" smtClean="0">
                <a:solidFill>
                  <a:schemeClr val="tx1"/>
                </a:solidFill>
                <a:latin typeface="Times New Roman" panose="02020603050405020304" pitchFamily="18" charset="0"/>
                <a:cs typeface="Times New Roman" panose="02020603050405020304" pitchFamily="18" charset="0"/>
              </a:rPr>
              <a:t>all the time </a:t>
            </a:r>
            <a:r>
              <a:rPr lang="en-US" sz="1800" dirty="0">
                <a:solidFill>
                  <a:schemeClr val="tx1"/>
                </a:solidFill>
                <a:latin typeface="Times New Roman" panose="02020603050405020304" pitchFamily="18" charset="0"/>
                <a:cs typeface="Times New Roman" panose="02020603050405020304" pitchFamily="18" charset="0"/>
              </a:rPr>
              <a:t>to provide connectivity, meaning that the </a:t>
            </a:r>
            <a:r>
              <a:rPr lang="en-US" sz="1800" dirty="0" smtClean="0">
                <a:solidFill>
                  <a:schemeClr val="tx1"/>
                </a:solidFill>
                <a:latin typeface="Times New Roman" panose="02020603050405020304" pitchFamily="18" charset="0"/>
                <a:cs typeface="Times New Roman" panose="02020603050405020304" pitchFamily="18" charset="0"/>
              </a:rPr>
              <a:t>light </a:t>
            </a:r>
            <a:r>
              <a:rPr lang="en-US" sz="1800" dirty="0">
                <a:solidFill>
                  <a:schemeClr val="tx1"/>
                </a:solidFill>
                <a:latin typeface="Times New Roman" panose="02020603050405020304" pitchFamily="18" charset="0"/>
                <a:cs typeface="Times New Roman" panose="02020603050405020304" pitchFamily="18" charset="0"/>
              </a:rPr>
              <a:t>will need to be on during the day</a:t>
            </a:r>
            <a:r>
              <a:rPr lang="en-US" sz="1800" dirty="0" smtClean="0">
                <a:solidFill>
                  <a:schemeClr val="tx1"/>
                </a:solidFill>
                <a:latin typeface="Times New Roman" panose="02020603050405020304" pitchFamily="18" charset="0"/>
                <a:cs typeface="Times New Roman" panose="02020603050405020304" pitchFamily="18" charset="0"/>
              </a:rPr>
              <a:t>.</a:t>
            </a:r>
          </a:p>
          <a:p>
            <a:pPr algn="just"/>
            <a:r>
              <a:rPr lang="en-US" sz="1800" dirty="0" smtClean="0">
                <a:solidFill>
                  <a:schemeClr val="tx1"/>
                </a:solidFill>
                <a:latin typeface="Times New Roman" panose="02020603050405020304" pitchFamily="18" charset="0"/>
                <a:cs typeface="Times New Roman" panose="02020603050405020304" pitchFamily="18" charset="0"/>
              </a:rPr>
              <a:t>Interferences from external light source like sunlight, normal bulbs and opaque materials in the path of transmission will cause interruption in the communication.</a:t>
            </a:r>
          </a:p>
          <a:p>
            <a:pPr algn="just"/>
            <a:r>
              <a:rPr lang="en-US" sz="1800" dirty="0" smtClean="0">
                <a:solidFill>
                  <a:schemeClr val="tx1"/>
                </a:solidFill>
                <a:latin typeface="Times New Roman" panose="02020603050405020304" pitchFamily="18" charset="0"/>
                <a:cs typeface="Times New Roman" panose="02020603050405020304" pitchFamily="18" charset="0"/>
              </a:rPr>
              <a:t>Li-Fi requires line of sight.</a:t>
            </a:r>
          </a:p>
          <a:p>
            <a:pPr algn="just"/>
            <a:r>
              <a:rPr lang="en-US" sz="1800" dirty="0" smtClean="0">
                <a:solidFill>
                  <a:schemeClr val="tx1"/>
                </a:solidFill>
                <a:latin typeface="Times New Roman" panose="02020603050405020304" pitchFamily="18" charset="0"/>
                <a:cs typeface="Times New Roman" panose="02020603050405020304" pitchFamily="18" charset="0"/>
              </a:rPr>
              <a:t>High installation cost of the VLS system.</a:t>
            </a:r>
          </a:p>
          <a:p>
            <a:pPr algn="just"/>
            <a:r>
              <a:rPr lang="en-US" sz="1800" dirty="0" smtClean="0">
                <a:solidFill>
                  <a:schemeClr val="tx1"/>
                </a:solidFill>
                <a:latin typeface="Times New Roman" panose="02020603050405020304" pitchFamily="18" charset="0"/>
                <a:cs typeface="Times New Roman" panose="02020603050405020304" pitchFamily="18" charset="0"/>
              </a:rPr>
              <a:t>Major challenge of Li-Fi is how the receiving device will transmit back to transmitter.</a:t>
            </a:r>
          </a:p>
        </p:txBody>
      </p:sp>
    </p:spTree>
    <p:extLst>
      <p:ext uri="{BB962C8B-B14F-4D97-AF65-F5344CB8AC3E}">
        <p14:creationId xmlns:p14="http://schemas.microsoft.com/office/powerpoint/2010/main" val="667317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11646"/>
          </a:xfrm>
        </p:spPr>
        <p:txBody>
          <a:bodyPr/>
          <a:lstStyle/>
          <a:p>
            <a:pPr algn="ctr"/>
            <a:r>
              <a:rPr lang="en-US" dirty="0" smtClean="0">
                <a:latin typeface="Times New Roman" panose="02020603050405020304" pitchFamily="18" charset="0"/>
                <a:cs typeface="Times New Roman" panose="02020603050405020304" pitchFamily="18" charset="0"/>
              </a:rPr>
              <a:t>Applications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740664"/>
            <a:ext cx="9700352" cy="3624551"/>
          </a:xfrm>
        </p:spPr>
        <p:txBody>
          <a:bodyPr>
            <a:noAutofit/>
          </a:bodyPr>
          <a:lstStyle/>
          <a:p>
            <a:pPr marL="514350" indent="-514350" algn="just">
              <a:buFont typeface="+mj-lt"/>
              <a:buAutoNum type="arabicPeriod"/>
            </a:pPr>
            <a:r>
              <a:rPr lang="en-US" sz="1800" b="1" dirty="0" smtClean="0">
                <a:solidFill>
                  <a:schemeClr val="tx1"/>
                </a:solidFill>
                <a:latin typeface="Times New Roman" panose="02020603050405020304" pitchFamily="18" charset="0"/>
                <a:cs typeface="Times New Roman" panose="02020603050405020304" pitchFamily="18" charset="0"/>
              </a:rPr>
              <a:t>Traffic Lights</a:t>
            </a:r>
          </a:p>
          <a:p>
            <a:pPr marL="457200" lvl="1" indent="0" algn="just">
              <a:buNone/>
            </a:pPr>
            <a:r>
              <a:rPr lang="en-US" dirty="0">
                <a:solidFill>
                  <a:schemeClr val="tx1"/>
                </a:solidFill>
                <a:latin typeface="Times New Roman" panose="02020603050405020304" pitchFamily="18" charset="0"/>
                <a:cs typeface="Times New Roman" panose="02020603050405020304" pitchFamily="18" charset="0"/>
              </a:rPr>
              <a:t>Traffic Lights can communicate to the car and with each other. Cars have LED based headlights and backlights and </a:t>
            </a:r>
            <a:r>
              <a:rPr lang="en-US" dirty="0" smtClean="0">
                <a:solidFill>
                  <a:schemeClr val="tx1"/>
                </a:solidFill>
                <a:latin typeface="Times New Roman" panose="02020603050405020304" pitchFamily="18" charset="0"/>
                <a:cs typeface="Times New Roman" panose="02020603050405020304" pitchFamily="18" charset="0"/>
              </a:rPr>
              <a:t>cars can </a:t>
            </a:r>
            <a:r>
              <a:rPr lang="en-US" dirty="0">
                <a:solidFill>
                  <a:schemeClr val="tx1"/>
                </a:solidFill>
                <a:latin typeface="Times New Roman" panose="02020603050405020304" pitchFamily="18" charset="0"/>
                <a:cs typeface="Times New Roman" panose="02020603050405020304" pitchFamily="18" charset="0"/>
              </a:rPr>
              <a:t>communicate with each other and prevent accidents by </a:t>
            </a:r>
            <a:r>
              <a:rPr lang="en-US">
                <a:solidFill>
                  <a:schemeClr val="tx1"/>
                </a:solidFill>
                <a:latin typeface="Times New Roman" panose="02020603050405020304" pitchFamily="18" charset="0"/>
                <a:cs typeface="Times New Roman" panose="02020603050405020304" pitchFamily="18" charset="0"/>
              </a:rPr>
              <a:t>exchanging </a:t>
            </a:r>
            <a:r>
              <a:rPr lang="en-US" smtClean="0">
                <a:solidFill>
                  <a:schemeClr val="tx1"/>
                </a:solidFill>
                <a:latin typeface="Times New Roman" panose="02020603050405020304" pitchFamily="18" charset="0"/>
                <a:cs typeface="Times New Roman" panose="02020603050405020304" pitchFamily="18" charset="0"/>
              </a:rPr>
              <a:t>information.</a:t>
            </a:r>
            <a:endParaRPr lang="en-US" b="1"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b="1" dirty="0" smtClean="0">
                <a:solidFill>
                  <a:schemeClr val="tx1"/>
                </a:solidFill>
                <a:latin typeface="Times New Roman" panose="02020603050405020304" pitchFamily="18" charset="0"/>
                <a:cs typeface="Times New Roman" panose="02020603050405020304" pitchFamily="18" charset="0"/>
              </a:rPr>
              <a:t>Safe Environment</a:t>
            </a:r>
          </a:p>
          <a:p>
            <a:pPr marL="457200" lvl="1" indent="0" algn="just">
              <a:buNone/>
            </a:pPr>
            <a:r>
              <a:rPr lang="en-US" dirty="0">
                <a:solidFill>
                  <a:schemeClr val="tx1"/>
                </a:solidFill>
                <a:latin typeface="Times New Roman" panose="02020603050405020304" pitchFamily="18" charset="0"/>
                <a:cs typeface="Times New Roman" panose="02020603050405020304" pitchFamily="18" charset="0"/>
              </a:rPr>
              <a:t>Visible light is more safe than RF, hence it can be used at places where RF cannot be used such as petrochemical plants</a:t>
            </a:r>
            <a:r>
              <a:rPr lang="en-US"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b="1" dirty="0" smtClean="0">
                <a:solidFill>
                  <a:schemeClr val="tx1"/>
                </a:solidFill>
                <a:latin typeface="Times New Roman" panose="02020603050405020304" pitchFamily="18" charset="0"/>
                <a:cs typeface="Times New Roman" panose="02020603050405020304" pitchFamily="18" charset="0"/>
              </a:rPr>
              <a:t>Airlines</a:t>
            </a:r>
          </a:p>
          <a:p>
            <a:pPr marL="457200" lvl="1" indent="0" algn="just">
              <a:buNone/>
            </a:pPr>
            <a:r>
              <a:rPr lang="en-US" dirty="0" smtClean="0">
                <a:solidFill>
                  <a:schemeClr val="tx1"/>
                </a:solidFill>
                <a:latin typeface="Times New Roman" panose="02020603050405020304" pitchFamily="18" charset="0"/>
                <a:cs typeface="Times New Roman" panose="02020603050405020304" pitchFamily="18" charset="0"/>
              </a:rPr>
              <a:t>Whenever </a:t>
            </a:r>
            <a:r>
              <a:rPr lang="en-US" dirty="0">
                <a:solidFill>
                  <a:schemeClr val="tx1"/>
                </a:solidFill>
                <a:latin typeface="Times New Roman" panose="02020603050405020304" pitchFamily="18" charset="0"/>
                <a:cs typeface="Times New Roman" panose="02020603050405020304" pitchFamily="18" charset="0"/>
              </a:rPr>
              <a:t>we travel in airways we face problem in communication media because whole airways communication is performed on the basis of radio waves</a:t>
            </a:r>
            <a:r>
              <a:rPr lang="en-US" dirty="0" smtClean="0">
                <a:solidFill>
                  <a:schemeClr val="tx1"/>
                </a:solidFill>
                <a:latin typeface="Times New Roman" panose="02020603050405020304" pitchFamily="18" charset="0"/>
                <a:cs typeface="Times New Roman" panose="02020603050405020304" pitchFamily="18" charset="0"/>
              </a:rPr>
              <a:t>.</a:t>
            </a:r>
            <a:endParaRPr lang="en-US" b="1" dirty="0" smtClean="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b="1" dirty="0" smtClean="0">
                <a:solidFill>
                  <a:schemeClr val="tx1"/>
                </a:solidFill>
                <a:latin typeface="Times New Roman" panose="02020603050405020304" pitchFamily="18" charset="0"/>
                <a:cs typeface="Times New Roman" panose="02020603050405020304" pitchFamily="18" charset="0"/>
              </a:rPr>
              <a:t>On Ocean Beds</a:t>
            </a:r>
          </a:p>
          <a:p>
            <a:pPr marL="457200" lvl="1" indent="0" algn="just">
              <a:buNone/>
            </a:pPr>
            <a:r>
              <a:rPr lang="en-US" dirty="0" smtClean="0">
                <a:solidFill>
                  <a:schemeClr val="tx1"/>
                </a:solidFill>
                <a:latin typeface="Times New Roman" panose="02020603050405020304" pitchFamily="18" charset="0"/>
                <a:cs typeface="Times New Roman" panose="02020603050405020304" pitchFamily="18" charset="0"/>
              </a:rPr>
              <a:t>Li-Fi can even work under water where Wi-Fi completely fails. Therefore, Li-Fi can be used in military and navigation operations.</a:t>
            </a:r>
          </a:p>
          <a:p>
            <a:pPr marL="457200" lvl="1"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457200" lvl="1" indent="0" algn="just">
              <a:buNone/>
            </a:pPr>
            <a:endParaRPr lang="en-US" dirty="0" smtClean="0">
              <a:solidFill>
                <a:schemeClr val="tx1"/>
              </a:solidFill>
              <a:latin typeface="Times New Roman" panose="02020603050405020304" pitchFamily="18" charset="0"/>
              <a:cs typeface="Times New Roman" panose="02020603050405020304" pitchFamily="18" charset="0"/>
            </a:endParaRPr>
          </a:p>
          <a:p>
            <a:pPr marL="457200" lvl="1"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457200" lvl="1" indent="0" algn="just">
              <a:buNone/>
            </a:pP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501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99142" y="1874517"/>
            <a:ext cx="10030858" cy="1147404"/>
          </a:xfrm>
        </p:spPr>
        <p:txBody>
          <a:bodyPr>
            <a:normAutofit lnSpcReduction="10000"/>
          </a:bodyPr>
          <a:lstStyle/>
          <a:p>
            <a:pPr algn="just"/>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The possibilities are numerous and can be explored further. If this technology can be put into practical use, every bulb can be used as a Wi-Fi hotspots to transmit wireless data.</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5099" y="3485560"/>
            <a:ext cx="6191479" cy="2872335"/>
          </a:xfrm>
          <a:prstGeom prst="rect">
            <a:avLst/>
          </a:prstGeom>
        </p:spPr>
      </p:pic>
    </p:spTree>
    <p:extLst>
      <p:ext uri="{BB962C8B-B14F-4D97-AF65-F5344CB8AC3E}">
        <p14:creationId xmlns:p14="http://schemas.microsoft.com/office/powerpoint/2010/main" val="120048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1678" y="1713124"/>
            <a:ext cx="10178322" cy="3593591"/>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Li-Fi is known as Light Fidelity. </a:t>
            </a:r>
          </a:p>
          <a:p>
            <a:pPr algn="just"/>
            <a:r>
              <a:rPr lang="en-US" sz="1800" dirty="0" smtClean="0">
                <a:solidFill>
                  <a:schemeClr val="tx1"/>
                </a:solidFill>
                <a:latin typeface="Times New Roman" panose="02020603050405020304" pitchFamily="18" charset="0"/>
                <a:cs typeface="Times New Roman" panose="02020603050405020304" pitchFamily="18" charset="0"/>
              </a:rPr>
              <a:t>It was introduced by Prof. Harald Haas on July 2011 at TED Global Talk.</a:t>
            </a:r>
          </a:p>
          <a:p>
            <a:pPr algn="just"/>
            <a:r>
              <a:rPr lang="en-US" sz="1800" dirty="0" smtClean="0">
                <a:solidFill>
                  <a:schemeClr val="tx1"/>
                </a:solidFill>
                <a:latin typeface="Times New Roman" panose="02020603050405020304" pitchFamily="18" charset="0"/>
                <a:cs typeface="Times New Roman" panose="02020603050405020304" pitchFamily="18" charset="0"/>
              </a:rPr>
              <a:t>Li-Fi is a Visual Light Communication (VLC) system that uses light emitting diodes (LEDs) </a:t>
            </a:r>
            <a:r>
              <a:rPr lang="en-US" sz="1800" dirty="0">
                <a:solidFill>
                  <a:schemeClr val="tx1"/>
                </a:solidFill>
                <a:latin typeface="Times New Roman" panose="02020603050405020304" pitchFamily="18" charset="0"/>
                <a:cs typeface="Times New Roman" panose="02020603050405020304" pitchFamily="18" charset="0"/>
              </a:rPr>
              <a:t> which runs wireless communications that travel at very high speeds.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4343" y="3709745"/>
            <a:ext cx="6412992" cy="2346960"/>
          </a:xfrm>
          <a:prstGeom prst="rect">
            <a:avLst/>
          </a:prstGeom>
        </p:spPr>
      </p:pic>
    </p:spTree>
    <p:extLst>
      <p:ext uri="{BB962C8B-B14F-4D97-AF65-F5344CB8AC3E}">
        <p14:creationId xmlns:p14="http://schemas.microsoft.com/office/powerpoint/2010/main" val="2575635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HISTORY OF Li-Fi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The technology began during 1990’s in countries like Korea, Japan and Germany where they discovered LED’s to send information.</a:t>
            </a:r>
          </a:p>
          <a:p>
            <a:pPr algn="just"/>
            <a:r>
              <a:rPr lang="en-US" sz="1800" dirty="0" smtClean="0">
                <a:solidFill>
                  <a:schemeClr val="tx1"/>
                </a:solidFill>
                <a:latin typeface="Times New Roman" panose="02020603050405020304" pitchFamily="18" charset="0"/>
                <a:cs typeface="Times New Roman" panose="02020603050405020304" pitchFamily="18" charset="0"/>
              </a:rPr>
              <a:t>In October 2011, companies and industry groups formed Li-Fi consortium, to promote high-speed optical wireless system and to overcome the limited amount of radio-based wireless spectrum.</a:t>
            </a:r>
          </a:p>
          <a:p>
            <a:pPr algn="just"/>
            <a:r>
              <a:rPr lang="en-US" sz="1800" dirty="0" smtClean="0">
                <a:solidFill>
                  <a:schemeClr val="tx1"/>
                </a:solidFill>
                <a:latin typeface="Times New Roman" panose="02020603050405020304" pitchFamily="18" charset="0"/>
                <a:cs typeface="Times New Roman" panose="02020603050405020304" pitchFamily="18" charset="0"/>
              </a:rPr>
              <a:t>By August 2013, data rates of over 1.6 </a:t>
            </a:r>
            <a:r>
              <a:rPr lang="en-US" sz="1800" dirty="0" err="1" smtClean="0">
                <a:solidFill>
                  <a:schemeClr val="tx1"/>
                </a:solidFill>
                <a:latin typeface="Times New Roman" panose="02020603050405020304" pitchFamily="18" charset="0"/>
                <a:cs typeface="Times New Roman" panose="02020603050405020304" pitchFamily="18" charset="0"/>
              </a:rPr>
              <a:t>Gbits</a:t>
            </a:r>
            <a:r>
              <a:rPr lang="en-US" sz="1800" dirty="0" smtClean="0">
                <a:solidFill>
                  <a:schemeClr val="tx1"/>
                </a:solidFill>
                <a:latin typeface="Times New Roman" panose="02020603050405020304" pitchFamily="18" charset="0"/>
                <a:cs typeface="Times New Roman" panose="02020603050405020304" pitchFamily="18" charset="0"/>
              </a:rPr>
              <a:t> were demonstrated over a single color LED.</a:t>
            </a:r>
          </a:p>
          <a:p>
            <a:pPr algn="just"/>
            <a:r>
              <a:rPr lang="en-US" sz="1800" dirty="0" smtClean="0">
                <a:solidFill>
                  <a:schemeClr val="tx1"/>
                </a:solidFill>
                <a:latin typeface="Times New Roman" panose="02020603050405020304" pitchFamily="18" charset="0"/>
                <a:cs typeface="Times New Roman" panose="02020603050405020304" pitchFamily="18" charset="0"/>
              </a:rPr>
              <a:t>In October 2013, it was reported that Chinese manufacturers were working on Li-Fi development kits.</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648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PRESENT SCENARIO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1680" y="1753331"/>
            <a:ext cx="9678318" cy="3581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At present we have as many as 1.5 million radio wave base stations across globe.</a:t>
            </a:r>
          </a:p>
          <a:p>
            <a:pPr algn="just"/>
            <a:r>
              <a:rPr lang="en-US" sz="1800" dirty="0" smtClean="0">
                <a:solidFill>
                  <a:schemeClr val="tx1"/>
                </a:solidFill>
                <a:latin typeface="Times New Roman" panose="02020603050405020304" pitchFamily="18" charset="0"/>
                <a:cs typeface="Times New Roman" panose="02020603050405020304" pitchFamily="18" charset="0"/>
              </a:rPr>
              <a:t>We also have close to 5 billion mobile connections which transmit a data over 600 TB.</a:t>
            </a:r>
          </a:p>
          <a:p>
            <a:pPr algn="just"/>
            <a:r>
              <a:rPr lang="en-US" sz="1800" dirty="0" smtClean="0">
                <a:solidFill>
                  <a:schemeClr val="tx1"/>
                </a:solidFill>
                <a:latin typeface="Times New Roman" panose="02020603050405020304" pitchFamily="18" charset="0"/>
                <a:cs typeface="Times New Roman" panose="02020603050405020304" pitchFamily="18" charset="0"/>
              </a:rPr>
              <a:t>This penetration of mobile devices into our lives has led to a wide recognition of  Wi-Fi technology.</a:t>
            </a:r>
          </a:p>
          <a:p>
            <a:pPr algn="just"/>
            <a:r>
              <a:rPr lang="en-US" sz="1800" dirty="0" smtClean="0">
                <a:solidFill>
                  <a:schemeClr val="tx1"/>
                </a:solidFill>
                <a:latin typeface="Times New Roman" panose="02020603050405020304" pitchFamily="18" charset="0"/>
                <a:cs typeface="Times New Roman" panose="02020603050405020304" pitchFamily="18" charset="0"/>
              </a:rPr>
              <a:t>Radio spectrum is congested but the demand for wireless data gets double every year.</a:t>
            </a:r>
          </a:p>
          <a:p>
            <a:pPr algn="just"/>
            <a:r>
              <a:rPr lang="en-US" sz="1800" dirty="0" smtClean="0">
                <a:solidFill>
                  <a:schemeClr val="tx1"/>
                </a:solidFill>
                <a:latin typeface="Times New Roman" panose="02020603050405020304" pitchFamily="18" charset="0"/>
                <a:cs typeface="Times New Roman" panose="02020603050405020304" pitchFamily="18" charset="0"/>
              </a:rPr>
              <a:t>Everyone wants to use wireless data but the capacity is drying up. </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993" y="3924405"/>
            <a:ext cx="4591691" cy="2600688"/>
          </a:xfrm>
          <a:prstGeom prst="rect">
            <a:avLst/>
          </a:prstGeom>
        </p:spPr>
      </p:pic>
    </p:spTree>
    <p:extLst>
      <p:ext uri="{BB962C8B-B14F-4D97-AF65-F5344CB8AC3E}">
        <p14:creationId xmlns:p14="http://schemas.microsoft.com/office/powerpoint/2010/main" val="3990469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Issues Regarding Radio Spectrum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1678" y="1874517"/>
            <a:ext cx="10178322" cy="3593591"/>
          </a:xfrm>
        </p:spPr>
        <p:txBody>
          <a:bodyPr>
            <a:noAutofit/>
          </a:bodyPr>
          <a:lstStyle/>
          <a:p>
            <a:pPr marL="342900" indent="-342900" algn="just">
              <a:buFont typeface="+mj-lt"/>
              <a:buAutoNum type="arabicPeriod"/>
            </a:pPr>
            <a:r>
              <a:rPr lang="en-US" sz="1800" b="1" dirty="0" smtClean="0">
                <a:solidFill>
                  <a:schemeClr val="tx1"/>
                </a:solidFill>
                <a:latin typeface="Times New Roman" panose="02020603050405020304" pitchFamily="18" charset="0"/>
                <a:cs typeface="Times New Roman" panose="02020603050405020304" pitchFamily="18" charset="0"/>
              </a:rPr>
              <a:t>Capacity</a:t>
            </a:r>
          </a:p>
          <a:p>
            <a:pPr lvl="1" algn="just"/>
            <a:r>
              <a:rPr lang="en-US" sz="1800" dirty="0" err="1" smtClean="0">
                <a:solidFill>
                  <a:schemeClr val="tx1"/>
                </a:solidFill>
                <a:latin typeface="Times New Roman" panose="02020603050405020304" pitchFamily="18" charset="0"/>
                <a:cs typeface="Times New Roman" panose="02020603050405020304" pitchFamily="18" charset="0"/>
              </a:rPr>
              <a:t>Radiowaves</a:t>
            </a:r>
            <a:endParaRPr lang="en-US" sz="1800" dirty="0" smtClean="0">
              <a:solidFill>
                <a:schemeClr val="tx1"/>
              </a:solidFill>
              <a:latin typeface="Times New Roman" panose="02020603050405020304" pitchFamily="18" charset="0"/>
              <a:cs typeface="Times New Roman" panose="02020603050405020304" pitchFamily="18" charset="0"/>
            </a:endParaRPr>
          </a:p>
          <a:p>
            <a:pPr lvl="1" algn="just"/>
            <a:r>
              <a:rPr lang="en-US" sz="1800" dirty="0" smtClean="0">
                <a:solidFill>
                  <a:schemeClr val="tx1"/>
                </a:solidFill>
                <a:latin typeface="Times New Roman" panose="02020603050405020304" pitchFamily="18" charset="0"/>
                <a:cs typeface="Times New Roman" panose="02020603050405020304" pitchFamily="18" charset="0"/>
              </a:rPr>
              <a:t>Cost and expensive</a:t>
            </a:r>
          </a:p>
          <a:p>
            <a:pPr lvl="1" algn="just"/>
            <a:r>
              <a:rPr lang="en-US" sz="1800" dirty="0" smtClean="0">
                <a:solidFill>
                  <a:schemeClr val="tx1"/>
                </a:solidFill>
                <a:latin typeface="Times New Roman" panose="02020603050405020304" pitchFamily="18" charset="0"/>
                <a:cs typeface="Times New Roman" panose="02020603050405020304" pitchFamily="18" charset="0"/>
              </a:rPr>
              <a:t>Less bandwidth compared to other spectrums</a:t>
            </a:r>
          </a:p>
          <a:p>
            <a:pPr lvl="1" algn="just"/>
            <a:r>
              <a:rPr lang="en-US" sz="1800" dirty="0" smtClean="0">
                <a:solidFill>
                  <a:schemeClr val="tx1"/>
                </a:solidFill>
                <a:latin typeface="Times New Roman" panose="02020603050405020304" pitchFamily="18" charset="0"/>
                <a:cs typeface="Times New Roman" panose="02020603050405020304" pitchFamily="18" charset="0"/>
              </a:rPr>
              <a:t>Insufficient spectrum for increasing data</a:t>
            </a:r>
          </a:p>
          <a:p>
            <a:pPr marL="457200" lvl="1"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b="1" dirty="0" smtClean="0">
                <a:solidFill>
                  <a:schemeClr val="tx1"/>
                </a:solidFill>
                <a:latin typeface="Times New Roman" panose="02020603050405020304" pitchFamily="18" charset="0"/>
                <a:cs typeface="Times New Roman" panose="02020603050405020304" pitchFamily="18" charset="0"/>
              </a:rPr>
              <a:t>Efficiency</a:t>
            </a:r>
          </a:p>
          <a:p>
            <a:pPr lvl="1" algn="just"/>
            <a:r>
              <a:rPr lang="en-US" sz="1800" dirty="0" smtClean="0">
                <a:solidFill>
                  <a:schemeClr val="tx1"/>
                </a:solidFill>
                <a:latin typeface="Times New Roman" panose="02020603050405020304" pitchFamily="18" charset="0"/>
                <a:cs typeface="Times New Roman" panose="02020603050405020304" pitchFamily="18" charset="0"/>
              </a:rPr>
              <a:t>Millions of base stations consume huge amount of energy for transmitting the radio waves and to cool the base station cabins</a:t>
            </a:r>
          </a:p>
          <a:p>
            <a:pPr lvl="1" algn="just"/>
            <a:r>
              <a:rPr lang="en-US" sz="1800" dirty="0" smtClean="0">
                <a:solidFill>
                  <a:schemeClr val="tx1"/>
                </a:solidFill>
                <a:latin typeface="Times New Roman" panose="02020603050405020304" pitchFamily="18" charset="0"/>
                <a:cs typeface="Times New Roman" panose="02020603050405020304" pitchFamily="18" charset="0"/>
              </a:rPr>
              <a:t>5% efficiency</a:t>
            </a:r>
            <a:endParaRPr lang="en-US" sz="1800" b="1"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798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8706" y="657837"/>
            <a:ext cx="10515600" cy="4351338"/>
          </a:xfrm>
        </p:spPr>
        <p:txBody>
          <a:bodyPr/>
          <a:lstStyle/>
          <a:p>
            <a:pPr marL="342900" indent="-342900">
              <a:buFont typeface="+mj-lt"/>
              <a:buAutoNum type="arabicPeriod" startAt="3"/>
            </a:pPr>
            <a:r>
              <a:rPr lang="en-US" sz="1800" b="1" dirty="0">
                <a:solidFill>
                  <a:schemeClr val="tx1"/>
                </a:solidFill>
                <a:latin typeface="Times New Roman" panose="02020603050405020304" pitchFamily="18" charset="0"/>
                <a:cs typeface="Times New Roman" panose="02020603050405020304" pitchFamily="18" charset="0"/>
              </a:rPr>
              <a:t>Availability</a:t>
            </a:r>
          </a:p>
          <a:p>
            <a:pPr lvl="1"/>
            <a:r>
              <a:rPr lang="en-US" sz="1800" dirty="0">
                <a:solidFill>
                  <a:schemeClr val="tx1"/>
                </a:solidFill>
                <a:latin typeface="Times New Roman" panose="02020603050405020304" pitchFamily="18" charset="0"/>
                <a:cs typeface="Times New Roman" panose="02020603050405020304" pitchFamily="18" charset="0"/>
              </a:rPr>
              <a:t>Available within the range of base stations</a:t>
            </a:r>
          </a:p>
          <a:p>
            <a:pPr lvl="1"/>
            <a:r>
              <a:rPr lang="en-US" sz="1800" dirty="0">
                <a:solidFill>
                  <a:schemeClr val="tx1"/>
                </a:solidFill>
                <a:latin typeface="Times New Roman" panose="02020603050405020304" pitchFamily="18" charset="0"/>
                <a:cs typeface="Times New Roman" panose="02020603050405020304" pitchFamily="18" charset="0"/>
              </a:rPr>
              <a:t>Limited availability</a:t>
            </a:r>
          </a:p>
          <a:p>
            <a:pPr lvl="1"/>
            <a:r>
              <a:rPr lang="en-US" sz="1800" dirty="0">
                <a:solidFill>
                  <a:schemeClr val="tx1"/>
                </a:solidFill>
                <a:latin typeface="Times New Roman" panose="02020603050405020304" pitchFamily="18" charset="0"/>
                <a:cs typeface="Times New Roman" panose="02020603050405020304" pitchFamily="18" charset="0"/>
              </a:rPr>
              <a:t>Unavailable in </a:t>
            </a:r>
            <a:r>
              <a:rPr lang="en-US" sz="1800" dirty="0" smtClean="0">
                <a:solidFill>
                  <a:schemeClr val="tx1"/>
                </a:solidFill>
                <a:latin typeface="Times New Roman" panose="02020603050405020304" pitchFamily="18" charset="0"/>
                <a:cs typeface="Times New Roman" panose="02020603050405020304" pitchFamily="18" charset="0"/>
              </a:rPr>
              <a:t>aircrafts</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startAt="3"/>
            </a:pPr>
            <a:r>
              <a:rPr lang="en-US" sz="1800" b="1" dirty="0" smtClean="0">
                <a:solidFill>
                  <a:schemeClr val="tx1"/>
                </a:solidFill>
                <a:latin typeface="Times New Roman" panose="02020603050405020304" pitchFamily="18" charset="0"/>
                <a:cs typeface="Times New Roman" panose="02020603050405020304" pitchFamily="18" charset="0"/>
              </a:rPr>
              <a:t>Security</a:t>
            </a:r>
          </a:p>
          <a:p>
            <a:pPr lvl="1"/>
            <a:r>
              <a:rPr lang="en-US" sz="1800" dirty="0" smtClean="0">
                <a:solidFill>
                  <a:schemeClr val="tx1"/>
                </a:solidFill>
                <a:latin typeface="Times New Roman" panose="02020603050405020304" pitchFamily="18" charset="0"/>
                <a:cs typeface="Times New Roman" panose="02020603050405020304" pitchFamily="18" charset="0"/>
              </a:rPr>
              <a:t>Less secure (passes through the walls)</a:t>
            </a:r>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752817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Why VLC?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1678" y="1669056"/>
            <a:ext cx="10178322" cy="3593591"/>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Gamma rays cannot be used as they could be dangerous.</a:t>
            </a:r>
          </a:p>
          <a:p>
            <a:pPr algn="just"/>
            <a:r>
              <a:rPr lang="en-US" sz="1800" dirty="0" smtClean="0">
                <a:solidFill>
                  <a:schemeClr val="tx1"/>
                </a:solidFill>
                <a:latin typeface="Times New Roman" panose="02020603050405020304" pitchFamily="18" charset="0"/>
                <a:cs typeface="Times New Roman" panose="02020603050405020304" pitchFamily="18" charset="0"/>
              </a:rPr>
              <a:t>X-Rays are used in hospitals.</a:t>
            </a:r>
          </a:p>
          <a:p>
            <a:pPr algn="just"/>
            <a:r>
              <a:rPr lang="en-US" sz="1800" dirty="0" smtClean="0">
                <a:solidFill>
                  <a:schemeClr val="tx1"/>
                </a:solidFill>
                <a:latin typeface="Times New Roman" panose="02020603050405020304" pitchFamily="18" charset="0"/>
                <a:cs typeface="Times New Roman" panose="02020603050405020304" pitchFamily="18" charset="0"/>
              </a:rPr>
              <a:t> Ultraviolet light is good for place without people, otherwise dangerous for the human body.</a:t>
            </a:r>
          </a:p>
          <a:p>
            <a:pPr algn="just"/>
            <a:r>
              <a:rPr lang="en-US" sz="1800" dirty="0" smtClean="0">
                <a:solidFill>
                  <a:schemeClr val="tx1"/>
                </a:solidFill>
                <a:latin typeface="Times New Roman" panose="02020603050405020304" pitchFamily="18" charset="0"/>
                <a:cs typeface="Times New Roman" panose="02020603050405020304" pitchFamily="18" charset="0"/>
              </a:rPr>
              <a:t>Due to eye safety, IR can only be used with low power.</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581" y="3536873"/>
            <a:ext cx="5498334" cy="2926349"/>
          </a:xfrm>
          <a:prstGeom prst="rect">
            <a:avLst/>
          </a:prstGeom>
        </p:spPr>
      </p:pic>
    </p:spTree>
    <p:extLst>
      <p:ext uri="{BB962C8B-B14F-4D97-AF65-F5344CB8AC3E}">
        <p14:creationId xmlns:p14="http://schemas.microsoft.com/office/powerpoint/2010/main" val="164301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Working Process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1678" y="2165223"/>
            <a:ext cx="10058400" cy="2847452"/>
          </a:xfrm>
        </p:spPr>
        <p:txBody>
          <a:bodyPr>
            <a:normAutofit/>
          </a:bodyPr>
          <a:lstStyle/>
          <a:p>
            <a:pPr algn="just"/>
            <a:r>
              <a:rPr lang="en-US" sz="2000" dirty="0" smtClean="0">
                <a:solidFill>
                  <a:schemeClr val="tx1"/>
                </a:solidFill>
                <a:latin typeface="Times New Roman" panose="02020603050405020304" pitchFamily="18" charset="0"/>
                <a:cs typeface="Times New Roman" panose="02020603050405020304" pitchFamily="18" charset="0"/>
              </a:rPr>
              <a:t>Operational procedure is very simple. If LED is on, you transmit a digital 1, if it is off then digital 0.</a:t>
            </a:r>
          </a:p>
          <a:p>
            <a:pPr algn="just"/>
            <a:r>
              <a:rPr lang="en-US" sz="2000" dirty="0" smtClean="0">
                <a:solidFill>
                  <a:schemeClr val="tx1"/>
                </a:solidFill>
                <a:latin typeface="Times New Roman" panose="02020603050405020304" pitchFamily="18" charset="0"/>
                <a:cs typeface="Times New Roman" panose="02020603050405020304" pitchFamily="18" charset="0"/>
              </a:rPr>
              <a:t>The LEDs can be switched on and off very quickly which gives nice opportunities for transmitting the data.</a:t>
            </a:r>
          </a:p>
          <a:p>
            <a:pPr algn="just"/>
            <a:r>
              <a:rPr lang="en-US" sz="2000" dirty="0" smtClean="0">
                <a:solidFill>
                  <a:schemeClr val="tx1"/>
                </a:solidFill>
                <a:latin typeface="Times New Roman" panose="02020603050405020304" pitchFamily="18" charset="0"/>
                <a:cs typeface="Times New Roman" panose="02020603050405020304" pitchFamily="18" charset="0"/>
              </a:rPr>
              <a:t>Hence all that is required is LEDs and a controller that code data into those LEDs. We have to just vary the rate at which the LEDs flicker depending on the data we want to encode.</a:t>
            </a:r>
          </a:p>
          <a:p>
            <a:pPr algn="just"/>
            <a:r>
              <a:rPr lang="en-US" sz="2000" dirty="0" smtClean="0">
                <a:solidFill>
                  <a:schemeClr val="tx1"/>
                </a:solidFill>
                <a:latin typeface="Times New Roman" panose="02020603050405020304" pitchFamily="18" charset="0"/>
                <a:cs typeface="Times New Roman" panose="02020603050405020304" pitchFamily="18" charset="0"/>
              </a:rPr>
              <a:t>Every light source will work as a hub for data transmission..</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808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5545"/>
          </a:xfrm>
        </p:spPr>
        <p:txBody>
          <a:bodyPr/>
          <a:lstStyle/>
          <a:p>
            <a:pPr algn="ctr"/>
            <a:r>
              <a:rPr lang="en-US" dirty="0" smtClean="0">
                <a:latin typeface="Times New Roman" panose="02020603050405020304" pitchFamily="18" charset="0"/>
                <a:cs typeface="Times New Roman" panose="02020603050405020304" pitchFamily="18" charset="0"/>
              </a:rPr>
              <a:t>How Li-Fi Works?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5923" y="1751792"/>
            <a:ext cx="9716877" cy="2186848"/>
          </a:xfrm>
        </p:spPr>
        <p:txBody>
          <a:bodyPr>
            <a:noAutofit/>
          </a:bodyPr>
          <a:lstStyle/>
          <a:p>
            <a:r>
              <a:rPr lang="en-US" sz="1800" dirty="0" smtClean="0">
                <a:solidFill>
                  <a:schemeClr val="tx1"/>
                </a:solidFill>
                <a:latin typeface="Times New Roman" panose="02020603050405020304" pitchFamily="18" charset="0"/>
                <a:cs typeface="Times New Roman" panose="02020603050405020304" pitchFamily="18" charset="0"/>
              </a:rPr>
              <a:t>Li-Fi </a:t>
            </a:r>
            <a:r>
              <a:rPr lang="en-US" sz="1800" dirty="0">
                <a:solidFill>
                  <a:schemeClr val="tx1"/>
                </a:solidFill>
                <a:latin typeface="Times New Roman" panose="02020603050405020304" pitchFamily="18" charset="0"/>
                <a:cs typeface="Times New Roman" panose="02020603050405020304" pitchFamily="18" charset="0"/>
              </a:rPr>
              <a:t>technology consist </a:t>
            </a:r>
            <a:r>
              <a:rPr lang="en-US" sz="1800" dirty="0" smtClean="0">
                <a:solidFill>
                  <a:schemeClr val="tx1"/>
                </a:solidFill>
                <a:latin typeface="Times New Roman" panose="02020603050405020304" pitchFamily="18" charset="0"/>
                <a:cs typeface="Times New Roman" panose="02020603050405020304" pitchFamily="18" charset="0"/>
              </a:rPr>
              <a:t>of LED </a:t>
            </a:r>
            <a:r>
              <a:rPr lang="en-US" sz="1800" dirty="0">
                <a:solidFill>
                  <a:schemeClr val="tx1"/>
                </a:solidFill>
                <a:latin typeface="Times New Roman" panose="02020603050405020304" pitchFamily="18" charset="0"/>
                <a:cs typeface="Times New Roman" panose="02020603050405020304" pitchFamily="18" charset="0"/>
              </a:rPr>
              <a:t>Lamp as the media transmission and photo detector as a receiver of transmitted data. Lamp driver is needed to make LED working properly. While amplification and processing are responsible to manage the signal that comes from the photo detector. </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On one end all the data on the internet will be streamed to the lamp driver when LED is turned on the microchip converts the digital data in form of light.</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Photodetector receives the signal and converts it back into the original data. This method of using rapid pulses of light to transmit information wirelessly is known as Visible Light Communication (VLC).</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987" y="4258240"/>
            <a:ext cx="3884427" cy="2355603"/>
          </a:xfrm>
          <a:prstGeom prst="rect">
            <a:avLst/>
          </a:prstGeom>
        </p:spPr>
      </p:pic>
    </p:spTree>
    <p:extLst>
      <p:ext uri="{BB962C8B-B14F-4D97-AF65-F5344CB8AC3E}">
        <p14:creationId xmlns:p14="http://schemas.microsoft.com/office/powerpoint/2010/main" val="3290327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621</TotalTime>
  <Words>788</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Impact</vt:lpstr>
      <vt:lpstr>Times New Roman</vt:lpstr>
      <vt:lpstr>Badge</vt:lpstr>
      <vt:lpstr>LI-FI</vt:lpstr>
      <vt:lpstr>INTRODUCTION</vt:lpstr>
      <vt:lpstr>HISTORY OF Li-Fi</vt:lpstr>
      <vt:lpstr>PRESENT SCENARIO </vt:lpstr>
      <vt:lpstr>Issues Regarding Radio Spectrum</vt:lpstr>
      <vt:lpstr>PowerPoint Presentation</vt:lpstr>
      <vt:lpstr>Why VLC?</vt:lpstr>
      <vt:lpstr>Working Process</vt:lpstr>
      <vt:lpstr>How Li-Fi Works?</vt:lpstr>
      <vt:lpstr>Li-Fi Vs Wi-Fi</vt:lpstr>
      <vt:lpstr>PowerPoint Presentation</vt:lpstr>
      <vt:lpstr>Limitations And Challenges</vt:lpstr>
      <vt:lpstr>Applications</vt:lpstr>
      <vt:lpstr>Conclusion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Kumbhaj, Poorwa</dc:creator>
  <cp:lastModifiedBy>Kumbhaj, Poorwa</cp:lastModifiedBy>
  <cp:revision>83</cp:revision>
  <dcterms:created xsi:type="dcterms:W3CDTF">2018-09-04T09:11:05Z</dcterms:created>
  <dcterms:modified xsi:type="dcterms:W3CDTF">2018-09-05T08:53:40Z</dcterms:modified>
</cp:coreProperties>
</file>