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4" r:id="rId49"/>
    <p:sldId id="303"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30" r:id="rId75"/>
    <p:sldId id="329" r:id="rId76"/>
    <p:sldId id="331" r:id="rId77"/>
  </p:sldIdLst>
  <p:sldSz cx="9144000" cy="6858000" type="screen4x3"/>
  <p:notesSz cx="6858000" cy="9144000"/>
  <p:defaultText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4380"/>
    <p:restoredTop sz="94660"/>
  </p:normalViewPr>
  <p:slideViewPr>
    <p:cSldViewPr>
      <p:cViewPr varScale="1">
        <p:scale>
          <a:sx n="66" d="100"/>
          <a:sy n="66" d="100"/>
        </p:scale>
        <p:origin x="-150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484832-462F-45F6-9F39-19589AFF04B7}" type="doc">
      <dgm:prSet loTypeId="urn:microsoft.com/office/officeart/2005/8/layout/hProcess3" loCatId="process" qsTypeId="urn:microsoft.com/office/officeart/2005/8/quickstyle/simple1" qsCatId="simple" csTypeId="urn:microsoft.com/office/officeart/2005/8/colors/accent1_2" csCatId="accent1" phldr="1"/>
      <dgm:spPr/>
    </dgm:pt>
    <dgm:pt modelId="{A4697F77-E5D8-4299-9E4D-D61D9931E288}">
      <dgm:prSet phldrT="[Text]"/>
      <dgm:spPr/>
      <dgm:t>
        <a:bodyPr/>
        <a:lstStyle/>
        <a:p>
          <a:pPr rtl="1"/>
          <a:r>
            <a:rPr lang="en-US" dirty="0" smtClean="0">
              <a:solidFill>
                <a:schemeClr val="tx1"/>
              </a:solidFill>
              <a:cs typeface="+mj-cs"/>
            </a:rPr>
            <a:t>In my opinion</a:t>
          </a:r>
          <a:endParaRPr lang="fa-IR" dirty="0"/>
        </a:p>
      </dgm:t>
    </dgm:pt>
    <dgm:pt modelId="{107E5A4C-482A-4DC2-845B-87F264A78C56}" type="parTrans" cxnId="{8D4C9A92-2B2A-44D9-8669-BAB81A8C8419}">
      <dgm:prSet/>
      <dgm:spPr/>
      <dgm:t>
        <a:bodyPr/>
        <a:lstStyle/>
        <a:p>
          <a:pPr rtl="1"/>
          <a:endParaRPr lang="fa-IR"/>
        </a:p>
      </dgm:t>
    </dgm:pt>
    <dgm:pt modelId="{ED917DD9-CF73-4EAD-A963-94F4D5E4ED68}" type="sibTrans" cxnId="{8D4C9A92-2B2A-44D9-8669-BAB81A8C8419}">
      <dgm:prSet/>
      <dgm:spPr/>
      <dgm:t>
        <a:bodyPr/>
        <a:lstStyle/>
        <a:p>
          <a:pPr rtl="1"/>
          <a:endParaRPr lang="fa-IR"/>
        </a:p>
      </dgm:t>
    </dgm:pt>
    <dgm:pt modelId="{46F66153-2116-4B8B-B0D6-42579E4F33F9}" type="pres">
      <dgm:prSet presAssocID="{1D484832-462F-45F6-9F39-19589AFF04B7}" presName="Name0" presStyleCnt="0">
        <dgm:presLayoutVars>
          <dgm:dir/>
          <dgm:animLvl val="lvl"/>
          <dgm:resizeHandles val="exact"/>
        </dgm:presLayoutVars>
      </dgm:prSet>
      <dgm:spPr/>
    </dgm:pt>
    <dgm:pt modelId="{69E8AD8A-D2DE-4678-B604-F65440662674}" type="pres">
      <dgm:prSet presAssocID="{1D484832-462F-45F6-9F39-19589AFF04B7}" presName="dummy" presStyleCnt="0"/>
      <dgm:spPr/>
    </dgm:pt>
    <dgm:pt modelId="{26A09114-CD2C-492D-9B75-E8283ECA3260}" type="pres">
      <dgm:prSet presAssocID="{1D484832-462F-45F6-9F39-19589AFF04B7}" presName="linH" presStyleCnt="0"/>
      <dgm:spPr/>
    </dgm:pt>
    <dgm:pt modelId="{4A81E8A7-1DB2-4458-AE92-BC3F2B68208C}" type="pres">
      <dgm:prSet presAssocID="{1D484832-462F-45F6-9F39-19589AFF04B7}" presName="padding1" presStyleCnt="0"/>
      <dgm:spPr/>
    </dgm:pt>
    <dgm:pt modelId="{7CB66EE1-4C94-4294-B78D-48EA7440924E}" type="pres">
      <dgm:prSet presAssocID="{A4697F77-E5D8-4299-9E4D-D61D9931E288}" presName="linV" presStyleCnt="0"/>
      <dgm:spPr/>
    </dgm:pt>
    <dgm:pt modelId="{F9B956AD-4B04-4645-8DCC-3B770F155EB1}" type="pres">
      <dgm:prSet presAssocID="{A4697F77-E5D8-4299-9E4D-D61D9931E288}" presName="spVertical1" presStyleCnt="0"/>
      <dgm:spPr/>
    </dgm:pt>
    <dgm:pt modelId="{9BF2DB38-EF06-472F-8F46-97847ED8986C}" type="pres">
      <dgm:prSet presAssocID="{A4697F77-E5D8-4299-9E4D-D61D9931E288}" presName="parTx" presStyleLbl="revTx" presStyleIdx="0" presStyleCnt="1">
        <dgm:presLayoutVars>
          <dgm:chMax val="0"/>
          <dgm:chPref val="0"/>
          <dgm:bulletEnabled val="1"/>
        </dgm:presLayoutVars>
      </dgm:prSet>
      <dgm:spPr/>
      <dgm:t>
        <a:bodyPr/>
        <a:lstStyle/>
        <a:p>
          <a:pPr rtl="1"/>
          <a:endParaRPr lang="fa-IR"/>
        </a:p>
      </dgm:t>
    </dgm:pt>
    <dgm:pt modelId="{4C3F5255-68E0-4471-BC9D-B3EEBBDDE4C4}" type="pres">
      <dgm:prSet presAssocID="{A4697F77-E5D8-4299-9E4D-D61D9931E288}" presName="spVertical2" presStyleCnt="0"/>
      <dgm:spPr/>
    </dgm:pt>
    <dgm:pt modelId="{29441934-CF65-46B7-9111-7F6513EC4B79}" type="pres">
      <dgm:prSet presAssocID="{A4697F77-E5D8-4299-9E4D-D61D9931E288}" presName="spVertical3" presStyleCnt="0"/>
      <dgm:spPr/>
    </dgm:pt>
    <dgm:pt modelId="{170F8EB3-4CB4-454B-A0CC-1B1933189D0E}" type="pres">
      <dgm:prSet presAssocID="{1D484832-462F-45F6-9F39-19589AFF04B7}" presName="padding2" presStyleCnt="0"/>
      <dgm:spPr/>
    </dgm:pt>
    <dgm:pt modelId="{5152F410-2B9C-4B93-983C-BD25339EFF64}" type="pres">
      <dgm:prSet presAssocID="{1D484832-462F-45F6-9F39-19589AFF04B7}" presName="negArrow" presStyleCnt="0"/>
      <dgm:spPr/>
    </dgm:pt>
    <dgm:pt modelId="{500E81B4-77AA-4785-AA5E-11CD6F379813}" type="pres">
      <dgm:prSet presAssocID="{1D484832-462F-45F6-9F39-19589AFF04B7}" presName="backgroundArrow" presStyleLbl="node1" presStyleIdx="0" presStyleCnt="1" custLinFactNeighborX="-1205" custLinFactNeighborY="-635"/>
      <dgm:spPr/>
    </dgm:pt>
  </dgm:ptLst>
  <dgm:cxnLst>
    <dgm:cxn modelId="{2AB793D2-C32C-43F5-914D-B3E1C8662AAE}" type="presOf" srcId="{1D484832-462F-45F6-9F39-19589AFF04B7}" destId="{46F66153-2116-4B8B-B0D6-42579E4F33F9}" srcOrd="0" destOrd="0" presId="urn:microsoft.com/office/officeart/2005/8/layout/hProcess3"/>
    <dgm:cxn modelId="{8D4C9A92-2B2A-44D9-8669-BAB81A8C8419}" srcId="{1D484832-462F-45F6-9F39-19589AFF04B7}" destId="{A4697F77-E5D8-4299-9E4D-D61D9931E288}" srcOrd="0" destOrd="0" parTransId="{107E5A4C-482A-4DC2-845B-87F264A78C56}" sibTransId="{ED917DD9-CF73-4EAD-A963-94F4D5E4ED68}"/>
    <dgm:cxn modelId="{AEEC4EFF-FB86-4CA9-B307-C016FDF46D73}" type="presOf" srcId="{A4697F77-E5D8-4299-9E4D-D61D9931E288}" destId="{9BF2DB38-EF06-472F-8F46-97847ED8986C}" srcOrd="0" destOrd="0" presId="urn:microsoft.com/office/officeart/2005/8/layout/hProcess3"/>
    <dgm:cxn modelId="{8C332D76-BF68-4DC1-9597-E3C696902077}" type="presParOf" srcId="{46F66153-2116-4B8B-B0D6-42579E4F33F9}" destId="{69E8AD8A-D2DE-4678-B604-F65440662674}" srcOrd="0" destOrd="0" presId="urn:microsoft.com/office/officeart/2005/8/layout/hProcess3"/>
    <dgm:cxn modelId="{83CA5C14-665A-4DF8-BCB3-8DD9181705DF}" type="presParOf" srcId="{46F66153-2116-4B8B-B0D6-42579E4F33F9}" destId="{26A09114-CD2C-492D-9B75-E8283ECA3260}" srcOrd="1" destOrd="0" presId="urn:microsoft.com/office/officeart/2005/8/layout/hProcess3"/>
    <dgm:cxn modelId="{6C5AB46A-170E-42D8-A7A4-5139751C2A2D}" type="presParOf" srcId="{26A09114-CD2C-492D-9B75-E8283ECA3260}" destId="{4A81E8A7-1DB2-4458-AE92-BC3F2B68208C}" srcOrd="0" destOrd="0" presId="urn:microsoft.com/office/officeart/2005/8/layout/hProcess3"/>
    <dgm:cxn modelId="{BECFFEDF-1E12-4EE7-9F4A-34C32589E46A}" type="presParOf" srcId="{26A09114-CD2C-492D-9B75-E8283ECA3260}" destId="{7CB66EE1-4C94-4294-B78D-48EA7440924E}" srcOrd="1" destOrd="0" presId="urn:microsoft.com/office/officeart/2005/8/layout/hProcess3"/>
    <dgm:cxn modelId="{88D2BC1B-99A6-43F7-8B74-2ED18487D24E}" type="presParOf" srcId="{7CB66EE1-4C94-4294-B78D-48EA7440924E}" destId="{F9B956AD-4B04-4645-8DCC-3B770F155EB1}" srcOrd="0" destOrd="0" presId="urn:microsoft.com/office/officeart/2005/8/layout/hProcess3"/>
    <dgm:cxn modelId="{6341F4D2-ED82-4366-A8F0-84917B8F59D1}" type="presParOf" srcId="{7CB66EE1-4C94-4294-B78D-48EA7440924E}" destId="{9BF2DB38-EF06-472F-8F46-97847ED8986C}" srcOrd="1" destOrd="0" presId="urn:microsoft.com/office/officeart/2005/8/layout/hProcess3"/>
    <dgm:cxn modelId="{FB927C9D-98A7-4A15-9A2E-9BB230F198BE}" type="presParOf" srcId="{7CB66EE1-4C94-4294-B78D-48EA7440924E}" destId="{4C3F5255-68E0-4471-BC9D-B3EEBBDDE4C4}" srcOrd="2" destOrd="0" presId="urn:microsoft.com/office/officeart/2005/8/layout/hProcess3"/>
    <dgm:cxn modelId="{4CD7526C-DE0A-4575-A8D7-035A4B0C9C58}" type="presParOf" srcId="{7CB66EE1-4C94-4294-B78D-48EA7440924E}" destId="{29441934-CF65-46B7-9111-7F6513EC4B79}" srcOrd="3" destOrd="0" presId="urn:microsoft.com/office/officeart/2005/8/layout/hProcess3"/>
    <dgm:cxn modelId="{3CC901F0-256B-4466-A217-B10FBC6094C6}" type="presParOf" srcId="{26A09114-CD2C-492D-9B75-E8283ECA3260}" destId="{170F8EB3-4CB4-454B-A0CC-1B1933189D0E}" srcOrd="2" destOrd="0" presId="urn:microsoft.com/office/officeart/2005/8/layout/hProcess3"/>
    <dgm:cxn modelId="{E45B5D6E-DD69-4639-BEDC-CFCC3223733C}" type="presParOf" srcId="{26A09114-CD2C-492D-9B75-E8283ECA3260}" destId="{5152F410-2B9C-4B93-983C-BD25339EFF64}" srcOrd="3" destOrd="0" presId="urn:microsoft.com/office/officeart/2005/8/layout/hProcess3"/>
    <dgm:cxn modelId="{F0177A88-B45A-468F-A6D6-378D47A03750}" type="presParOf" srcId="{26A09114-CD2C-492D-9B75-E8283ECA3260}" destId="{500E81B4-77AA-4785-AA5E-11CD6F379813}" srcOrd="4" destOrd="0" presId="urn:microsoft.com/office/officeart/2005/8/layout/hProcess3"/>
  </dgm:cxnLst>
  <dgm:bg/>
  <dgm:whole/>
</dgm:dataModel>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fa-I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a-IR"/>
          </a:p>
        </p:txBody>
      </p:sp>
      <p:sp>
        <p:nvSpPr>
          <p:cNvPr id="4" name="Date Placeholder 3"/>
          <p:cNvSpPr>
            <a:spLocks noGrp="1"/>
          </p:cNvSpPr>
          <p:nvPr>
            <p:ph type="dt" sz="half" idx="10"/>
          </p:nvPr>
        </p:nvSpPr>
        <p:spPr/>
        <p:txBody>
          <a:bodyPr/>
          <a:lstStyle/>
          <a:p>
            <a:fld id="{C1BBD8D7-FA9C-4CDE-A851-BD0DA2AB9C9A}" type="datetimeFigureOut">
              <a:rPr lang="fa-IR" smtClean="0"/>
              <a:pPr/>
              <a:t>10/18/1443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90890F8-EFFA-444F-B341-A8A0EF0983F0}" type="slidenum">
              <a:rPr lang="fa-IR" smtClean="0"/>
              <a:pPr/>
              <a:t>‹#›</a:t>
            </a:fld>
            <a:endParaRPr lang="fa-I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C1BBD8D7-FA9C-4CDE-A851-BD0DA2AB9C9A}" type="datetimeFigureOut">
              <a:rPr lang="fa-IR" smtClean="0"/>
              <a:pPr/>
              <a:t>10/18/1443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90890F8-EFFA-444F-B341-A8A0EF0983F0}" type="slidenum">
              <a:rPr lang="fa-IR" smtClean="0"/>
              <a:pPr/>
              <a:t>‹#›</a:t>
            </a:fld>
            <a:endParaRPr lang="fa-I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fa-I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C1BBD8D7-FA9C-4CDE-A851-BD0DA2AB9C9A}" type="datetimeFigureOut">
              <a:rPr lang="fa-IR" smtClean="0"/>
              <a:pPr/>
              <a:t>10/18/1443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90890F8-EFFA-444F-B341-A8A0EF0983F0}" type="slidenum">
              <a:rPr lang="fa-IR" smtClean="0"/>
              <a:pPr/>
              <a:t>‹#›</a:t>
            </a:fld>
            <a:endParaRPr lang="fa-I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10"/>
          </p:nvPr>
        </p:nvSpPr>
        <p:spPr/>
        <p:txBody>
          <a:bodyPr/>
          <a:lstStyle/>
          <a:p>
            <a:fld id="{C1BBD8D7-FA9C-4CDE-A851-BD0DA2AB9C9A}" type="datetimeFigureOut">
              <a:rPr lang="fa-IR" smtClean="0"/>
              <a:pPr/>
              <a:t>10/18/1443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90890F8-EFFA-444F-B341-A8A0EF0983F0}" type="slidenum">
              <a:rPr lang="fa-IR" smtClean="0"/>
              <a:pPr/>
              <a:t>‹#›</a:t>
            </a:fld>
            <a:endParaRPr lang="fa-I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smtClean="0"/>
              <a:t>Click to edit Master title style</a:t>
            </a:r>
            <a:endParaRPr lang="fa-I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1BBD8D7-FA9C-4CDE-A851-BD0DA2AB9C9A}" type="datetimeFigureOut">
              <a:rPr lang="fa-IR" smtClean="0"/>
              <a:pPr/>
              <a:t>10/18/1443</a:t>
            </a:fld>
            <a:endParaRPr lang="fa-IR"/>
          </a:p>
        </p:txBody>
      </p:sp>
      <p:sp>
        <p:nvSpPr>
          <p:cNvPr id="5" name="Footer Placeholder 4"/>
          <p:cNvSpPr>
            <a:spLocks noGrp="1"/>
          </p:cNvSpPr>
          <p:nvPr>
            <p:ph type="ftr" sz="quarter" idx="11"/>
          </p:nvPr>
        </p:nvSpPr>
        <p:spPr/>
        <p:txBody>
          <a:bodyPr/>
          <a:lstStyle/>
          <a:p>
            <a:endParaRPr lang="fa-IR"/>
          </a:p>
        </p:txBody>
      </p:sp>
      <p:sp>
        <p:nvSpPr>
          <p:cNvPr id="6" name="Slide Number Placeholder 5"/>
          <p:cNvSpPr>
            <a:spLocks noGrp="1"/>
          </p:cNvSpPr>
          <p:nvPr>
            <p:ph type="sldNum" sz="quarter" idx="12"/>
          </p:nvPr>
        </p:nvSpPr>
        <p:spPr/>
        <p:txBody>
          <a:bodyPr/>
          <a:lstStyle/>
          <a:p>
            <a:fld id="{A90890F8-EFFA-444F-B341-A8A0EF0983F0}" type="slidenum">
              <a:rPr lang="fa-IR" smtClean="0"/>
              <a:pPr/>
              <a:t>‹#›</a:t>
            </a:fld>
            <a:endParaRPr lang="fa-I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Date Placeholder 4"/>
          <p:cNvSpPr>
            <a:spLocks noGrp="1"/>
          </p:cNvSpPr>
          <p:nvPr>
            <p:ph type="dt" sz="half" idx="10"/>
          </p:nvPr>
        </p:nvSpPr>
        <p:spPr/>
        <p:txBody>
          <a:bodyPr/>
          <a:lstStyle/>
          <a:p>
            <a:fld id="{C1BBD8D7-FA9C-4CDE-A851-BD0DA2AB9C9A}" type="datetimeFigureOut">
              <a:rPr lang="fa-IR" smtClean="0"/>
              <a:pPr/>
              <a:t>10/18/1443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A90890F8-EFFA-444F-B341-A8A0EF0983F0}" type="slidenum">
              <a:rPr lang="fa-IR" smtClean="0"/>
              <a:pPr/>
              <a:t>‹#›</a:t>
            </a:fld>
            <a:endParaRPr lang="fa-I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fa-I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7" name="Date Placeholder 6"/>
          <p:cNvSpPr>
            <a:spLocks noGrp="1"/>
          </p:cNvSpPr>
          <p:nvPr>
            <p:ph type="dt" sz="half" idx="10"/>
          </p:nvPr>
        </p:nvSpPr>
        <p:spPr/>
        <p:txBody>
          <a:bodyPr/>
          <a:lstStyle/>
          <a:p>
            <a:fld id="{C1BBD8D7-FA9C-4CDE-A851-BD0DA2AB9C9A}" type="datetimeFigureOut">
              <a:rPr lang="fa-IR" smtClean="0"/>
              <a:pPr/>
              <a:t>10/18/1443</a:t>
            </a:fld>
            <a:endParaRPr lang="fa-IR"/>
          </a:p>
        </p:txBody>
      </p:sp>
      <p:sp>
        <p:nvSpPr>
          <p:cNvPr id="8" name="Footer Placeholder 7"/>
          <p:cNvSpPr>
            <a:spLocks noGrp="1"/>
          </p:cNvSpPr>
          <p:nvPr>
            <p:ph type="ftr" sz="quarter" idx="11"/>
          </p:nvPr>
        </p:nvSpPr>
        <p:spPr/>
        <p:txBody>
          <a:bodyPr/>
          <a:lstStyle/>
          <a:p>
            <a:endParaRPr lang="fa-IR"/>
          </a:p>
        </p:txBody>
      </p:sp>
      <p:sp>
        <p:nvSpPr>
          <p:cNvPr id="9" name="Slide Number Placeholder 8"/>
          <p:cNvSpPr>
            <a:spLocks noGrp="1"/>
          </p:cNvSpPr>
          <p:nvPr>
            <p:ph type="sldNum" sz="quarter" idx="12"/>
          </p:nvPr>
        </p:nvSpPr>
        <p:spPr/>
        <p:txBody>
          <a:bodyPr/>
          <a:lstStyle/>
          <a:p>
            <a:fld id="{A90890F8-EFFA-444F-B341-A8A0EF0983F0}" type="slidenum">
              <a:rPr lang="fa-IR" smtClean="0"/>
              <a:pPr/>
              <a:t>‹#›</a:t>
            </a:fld>
            <a:endParaRPr lang="fa-I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a-IR"/>
          </a:p>
        </p:txBody>
      </p:sp>
      <p:sp>
        <p:nvSpPr>
          <p:cNvPr id="3" name="Date Placeholder 2"/>
          <p:cNvSpPr>
            <a:spLocks noGrp="1"/>
          </p:cNvSpPr>
          <p:nvPr>
            <p:ph type="dt" sz="half" idx="10"/>
          </p:nvPr>
        </p:nvSpPr>
        <p:spPr/>
        <p:txBody>
          <a:bodyPr/>
          <a:lstStyle/>
          <a:p>
            <a:fld id="{C1BBD8D7-FA9C-4CDE-A851-BD0DA2AB9C9A}" type="datetimeFigureOut">
              <a:rPr lang="fa-IR" smtClean="0"/>
              <a:pPr/>
              <a:t>10/18/1443</a:t>
            </a:fld>
            <a:endParaRPr lang="fa-IR"/>
          </a:p>
        </p:txBody>
      </p:sp>
      <p:sp>
        <p:nvSpPr>
          <p:cNvPr id="4" name="Footer Placeholder 3"/>
          <p:cNvSpPr>
            <a:spLocks noGrp="1"/>
          </p:cNvSpPr>
          <p:nvPr>
            <p:ph type="ftr" sz="quarter" idx="11"/>
          </p:nvPr>
        </p:nvSpPr>
        <p:spPr/>
        <p:txBody>
          <a:bodyPr/>
          <a:lstStyle/>
          <a:p>
            <a:endParaRPr lang="fa-IR"/>
          </a:p>
        </p:txBody>
      </p:sp>
      <p:sp>
        <p:nvSpPr>
          <p:cNvPr id="5" name="Slide Number Placeholder 4"/>
          <p:cNvSpPr>
            <a:spLocks noGrp="1"/>
          </p:cNvSpPr>
          <p:nvPr>
            <p:ph type="sldNum" sz="quarter" idx="12"/>
          </p:nvPr>
        </p:nvSpPr>
        <p:spPr/>
        <p:txBody>
          <a:bodyPr/>
          <a:lstStyle/>
          <a:p>
            <a:fld id="{A90890F8-EFFA-444F-B341-A8A0EF0983F0}" type="slidenum">
              <a:rPr lang="fa-IR" smtClean="0"/>
              <a:pPr/>
              <a:t>‹#›</a:t>
            </a:fld>
            <a:endParaRPr lang="fa-I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BBD8D7-FA9C-4CDE-A851-BD0DA2AB9C9A}" type="datetimeFigureOut">
              <a:rPr lang="fa-IR" smtClean="0"/>
              <a:pPr/>
              <a:t>10/18/1443</a:t>
            </a:fld>
            <a:endParaRPr lang="fa-IR"/>
          </a:p>
        </p:txBody>
      </p:sp>
      <p:sp>
        <p:nvSpPr>
          <p:cNvPr id="3" name="Footer Placeholder 2"/>
          <p:cNvSpPr>
            <a:spLocks noGrp="1"/>
          </p:cNvSpPr>
          <p:nvPr>
            <p:ph type="ftr" sz="quarter" idx="11"/>
          </p:nvPr>
        </p:nvSpPr>
        <p:spPr/>
        <p:txBody>
          <a:bodyPr/>
          <a:lstStyle/>
          <a:p>
            <a:endParaRPr lang="fa-IR"/>
          </a:p>
        </p:txBody>
      </p:sp>
      <p:sp>
        <p:nvSpPr>
          <p:cNvPr id="4" name="Slide Number Placeholder 3"/>
          <p:cNvSpPr>
            <a:spLocks noGrp="1"/>
          </p:cNvSpPr>
          <p:nvPr>
            <p:ph type="sldNum" sz="quarter" idx="12"/>
          </p:nvPr>
        </p:nvSpPr>
        <p:spPr/>
        <p:txBody>
          <a:bodyPr/>
          <a:lstStyle/>
          <a:p>
            <a:fld id="{A90890F8-EFFA-444F-B341-A8A0EF0983F0}" type="slidenum">
              <a:rPr lang="fa-IR" smtClean="0"/>
              <a:pPr/>
              <a:t>‹#›</a:t>
            </a:fld>
            <a:endParaRPr lang="fa-I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smtClean="0"/>
              <a:t>Click to edit Master title style</a:t>
            </a:r>
            <a:endParaRPr lang="fa-I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BD8D7-FA9C-4CDE-A851-BD0DA2AB9C9A}" type="datetimeFigureOut">
              <a:rPr lang="fa-IR" smtClean="0"/>
              <a:pPr/>
              <a:t>10/18/1443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A90890F8-EFFA-444F-B341-A8A0EF0983F0}" type="slidenum">
              <a:rPr lang="fa-IR" smtClean="0"/>
              <a:pPr/>
              <a:t>‹#›</a:t>
            </a:fld>
            <a:endParaRPr lang="fa-I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smtClean="0"/>
              <a:t>Click to edit Master title style</a:t>
            </a:r>
            <a:endParaRPr lang="fa-I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BBD8D7-FA9C-4CDE-A851-BD0DA2AB9C9A}" type="datetimeFigureOut">
              <a:rPr lang="fa-IR" smtClean="0"/>
              <a:pPr/>
              <a:t>10/18/1443</a:t>
            </a:fld>
            <a:endParaRPr lang="fa-IR"/>
          </a:p>
        </p:txBody>
      </p:sp>
      <p:sp>
        <p:nvSpPr>
          <p:cNvPr id="6" name="Footer Placeholder 5"/>
          <p:cNvSpPr>
            <a:spLocks noGrp="1"/>
          </p:cNvSpPr>
          <p:nvPr>
            <p:ph type="ftr" sz="quarter" idx="11"/>
          </p:nvPr>
        </p:nvSpPr>
        <p:spPr/>
        <p:txBody>
          <a:bodyPr/>
          <a:lstStyle/>
          <a:p>
            <a:endParaRPr lang="fa-IR"/>
          </a:p>
        </p:txBody>
      </p:sp>
      <p:sp>
        <p:nvSpPr>
          <p:cNvPr id="7" name="Slide Number Placeholder 6"/>
          <p:cNvSpPr>
            <a:spLocks noGrp="1"/>
          </p:cNvSpPr>
          <p:nvPr>
            <p:ph type="sldNum" sz="quarter" idx="12"/>
          </p:nvPr>
        </p:nvSpPr>
        <p:spPr/>
        <p:txBody>
          <a:bodyPr/>
          <a:lstStyle/>
          <a:p>
            <a:fld id="{A90890F8-EFFA-444F-B341-A8A0EF0983F0}" type="slidenum">
              <a:rPr lang="fa-IR" smtClean="0"/>
              <a:pPr/>
              <a:t>‹#›</a:t>
            </a:fld>
            <a:endParaRPr lang="fa-I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1" anchor="ctr">
            <a:normAutofit/>
          </a:bodyPr>
          <a:lstStyle/>
          <a:p>
            <a:r>
              <a:rPr lang="en-US" smtClean="0"/>
              <a:t>Click to edit Master title style</a:t>
            </a:r>
            <a:endParaRPr lang="fa-I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1">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a-IR"/>
          </a:p>
        </p:txBody>
      </p:sp>
      <p:sp>
        <p:nvSpPr>
          <p:cNvPr id="4" name="Date Placeholder 3"/>
          <p:cNvSpPr>
            <a:spLocks noGrp="1"/>
          </p:cNvSpPr>
          <p:nvPr>
            <p:ph type="dt" sz="half" idx="2"/>
          </p:nvPr>
        </p:nvSpPr>
        <p:spPr>
          <a:xfrm>
            <a:off x="6553200" y="6356350"/>
            <a:ext cx="21336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1BBD8D7-FA9C-4CDE-A851-BD0DA2AB9C9A}" type="datetimeFigureOut">
              <a:rPr lang="fa-IR" smtClean="0"/>
              <a:pPr/>
              <a:t>10/18/1443</a:t>
            </a:fld>
            <a:endParaRPr lang="fa-I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fa-IR"/>
          </a:p>
        </p:txBody>
      </p:sp>
      <p:sp>
        <p:nvSpPr>
          <p:cNvPr id="6" name="Slide Number Placeholder 5"/>
          <p:cNvSpPr>
            <a:spLocks noGrp="1"/>
          </p:cNvSpPr>
          <p:nvPr>
            <p:ph type="sldNum" sz="quarter" idx="4"/>
          </p:nvPr>
        </p:nvSpPr>
        <p:spPr>
          <a:xfrm>
            <a:off x="457200" y="6356350"/>
            <a:ext cx="21336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A90890F8-EFFA-444F-B341-A8A0EF0983F0}" type="slidenum">
              <a:rPr lang="fa-IR" smtClean="0"/>
              <a:pPr/>
              <a:t>‹#›</a:t>
            </a:fld>
            <a:endParaRPr lang="fa-I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a-IR"/>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357166"/>
            <a:ext cx="8001056" cy="1928826"/>
          </a:xfrm>
        </p:spPr>
        <p:txBody>
          <a:bodyPr>
            <a:normAutofit fontScale="90000"/>
          </a:bodyPr>
          <a:lstStyle/>
          <a:p>
            <a:r>
              <a:rPr lang="en-US" sz="6600" dirty="0" smtClean="0">
                <a:solidFill>
                  <a:srgbClr val="FF0000"/>
                </a:solidFill>
                <a:cs typeface="+mj-cs"/>
              </a:rPr>
              <a:t>Opinion Essay</a:t>
            </a:r>
            <a:br>
              <a:rPr lang="en-US" sz="6600" dirty="0" smtClean="0">
                <a:solidFill>
                  <a:srgbClr val="FF0000"/>
                </a:solidFill>
                <a:cs typeface="+mj-cs"/>
              </a:rPr>
            </a:br>
            <a:endParaRPr lang="fa-IR" sz="6600" dirty="0"/>
          </a:p>
        </p:txBody>
      </p:sp>
      <p:sp>
        <p:nvSpPr>
          <p:cNvPr id="3" name="Subtitle 2"/>
          <p:cNvSpPr>
            <a:spLocks noGrp="1"/>
          </p:cNvSpPr>
          <p:nvPr>
            <p:ph type="subTitle" idx="1"/>
          </p:nvPr>
        </p:nvSpPr>
        <p:spPr>
          <a:xfrm>
            <a:off x="3143240" y="2857496"/>
            <a:ext cx="3929090" cy="714380"/>
          </a:xfrm>
        </p:spPr>
        <p:txBody>
          <a:bodyPr>
            <a:normAutofit/>
          </a:bodyPr>
          <a:lstStyle/>
          <a:p>
            <a:endParaRPr lang="en-US" dirty="0"/>
          </a:p>
        </p:txBody>
      </p:sp>
      <p:graphicFrame>
        <p:nvGraphicFramePr>
          <p:cNvPr id="6" name="Diagram 5"/>
          <p:cNvGraphicFramePr/>
          <p:nvPr/>
        </p:nvGraphicFramePr>
        <p:xfrm>
          <a:off x="2214546" y="1643050"/>
          <a:ext cx="5929354" cy="31353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85728"/>
            <a:ext cx="7772400" cy="1470025"/>
          </a:xfrm>
        </p:spPr>
        <p:txBody>
          <a:bodyPr/>
          <a:lstStyle/>
          <a:p>
            <a:r>
              <a:rPr lang="en-US" b="1" dirty="0" smtClean="0"/>
              <a:t>Analyze </a:t>
            </a:r>
            <a:r>
              <a:rPr lang="en-US" b="1" dirty="0"/>
              <a:t>the question </a:t>
            </a:r>
            <a:endParaRPr lang="fa-IR" dirty="0"/>
          </a:p>
        </p:txBody>
      </p:sp>
      <p:sp>
        <p:nvSpPr>
          <p:cNvPr id="3" name="Subtitle 2"/>
          <p:cNvSpPr>
            <a:spLocks noGrp="1"/>
          </p:cNvSpPr>
          <p:nvPr>
            <p:ph type="subTitle" idx="1"/>
          </p:nvPr>
        </p:nvSpPr>
        <p:spPr>
          <a:xfrm>
            <a:off x="357158" y="2000240"/>
            <a:ext cx="8286808" cy="4429156"/>
          </a:xfrm>
        </p:spPr>
        <p:txBody>
          <a:bodyPr>
            <a:normAutofit/>
          </a:bodyPr>
          <a:lstStyle/>
          <a:p>
            <a:pPr algn="l"/>
            <a:r>
              <a:rPr lang="en-US" sz="2800" dirty="0"/>
              <a:t>We </a:t>
            </a:r>
            <a:r>
              <a:rPr lang="en-US" sz="2800" dirty="0" smtClean="0"/>
              <a:t>analyze </a:t>
            </a:r>
            <a:r>
              <a:rPr lang="en-US" sz="2800" dirty="0"/>
              <a:t>the question by thinking about three things</a:t>
            </a:r>
            <a:r>
              <a:rPr lang="en-US" sz="2800" dirty="0" smtClean="0"/>
              <a:t>:</a:t>
            </a:r>
          </a:p>
          <a:p>
            <a:pPr algn="l"/>
            <a:endParaRPr lang="en-US" sz="2800" dirty="0" smtClean="0"/>
          </a:p>
          <a:p>
            <a:pPr algn="l"/>
            <a:r>
              <a:rPr lang="en-US" sz="2400" b="1" dirty="0" smtClean="0">
                <a:solidFill>
                  <a:srgbClr val="FF0000"/>
                </a:solidFill>
              </a:rPr>
              <a:t>keywords</a:t>
            </a:r>
            <a:r>
              <a:rPr lang="en-US" sz="2400" dirty="0"/>
              <a:t>: </a:t>
            </a:r>
            <a:r>
              <a:rPr lang="en-US" sz="2400" dirty="0" smtClean="0"/>
              <a:t>words that tell us what the general topic is.</a:t>
            </a:r>
            <a:endParaRPr lang="en-US" sz="2400" dirty="0"/>
          </a:p>
          <a:p>
            <a:pPr algn="l"/>
            <a:endParaRPr lang="fa-IR" sz="2400" dirty="0" smtClean="0"/>
          </a:p>
          <a:p>
            <a:pPr algn="l"/>
            <a:r>
              <a:rPr lang="en-US" sz="2400" b="1" dirty="0" smtClean="0">
                <a:solidFill>
                  <a:srgbClr val="FF0000"/>
                </a:solidFill>
              </a:rPr>
              <a:t>Micro-keywords</a:t>
            </a:r>
            <a:r>
              <a:rPr lang="en-US" sz="2400" dirty="0" smtClean="0"/>
              <a:t>: Identify which part of the general topic.</a:t>
            </a:r>
            <a:endParaRPr lang="en-US" sz="2400" dirty="0"/>
          </a:p>
          <a:p>
            <a:pPr algn="l"/>
            <a:endParaRPr lang="fa-IR" sz="2400" dirty="0" smtClean="0"/>
          </a:p>
          <a:p>
            <a:pPr algn="l"/>
            <a:r>
              <a:rPr lang="en-US" sz="2400" b="1" dirty="0" smtClean="0">
                <a:solidFill>
                  <a:srgbClr val="FF0000"/>
                </a:solidFill>
              </a:rPr>
              <a:t>Action words</a:t>
            </a:r>
            <a:r>
              <a:rPr lang="en-US" sz="2400" dirty="0" smtClean="0"/>
              <a:t>: what the examiner wants us to do.</a:t>
            </a:r>
            <a:endParaRPr lang="fa-IR"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785794"/>
            <a:ext cx="8043890" cy="4500594"/>
          </a:xfrm>
        </p:spPr>
        <p:txBody>
          <a:bodyPr>
            <a:normAutofit/>
          </a:bodyPr>
          <a:lstStyle/>
          <a:p>
            <a:pPr algn="l"/>
            <a:r>
              <a:rPr lang="en-US" sz="2600" b="1" dirty="0" smtClean="0">
                <a:solidFill>
                  <a:srgbClr val="FF0000"/>
                </a:solidFill>
              </a:rPr>
              <a:t>keywords</a:t>
            </a:r>
            <a:r>
              <a:rPr lang="en-US" sz="2600" dirty="0" smtClean="0"/>
              <a:t>: the general topic </a:t>
            </a:r>
            <a:br>
              <a:rPr lang="en-US" sz="2600" dirty="0" smtClean="0"/>
            </a:br>
            <a:r>
              <a:rPr lang="en-US" sz="2600" dirty="0"/>
              <a:t> </a:t>
            </a:r>
            <a:r>
              <a:rPr lang="en-US" sz="2600" dirty="0" smtClean="0"/>
              <a:t> ( University students-tuition fee )</a:t>
            </a:r>
            <a:br>
              <a:rPr lang="en-US" sz="2600" dirty="0" smtClean="0"/>
            </a:br>
            <a:r>
              <a:rPr lang="fa-IR" sz="2600" dirty="0" smtClean="0"/>
              <a:t/>
            </a:r>
            <a:br>
              <a:rPr lang="fa-IR" sz="2600" dirty="0" smtClean="0"/>
            </a:br>
            <a:r>
              <a:rPr lang="en-US" sz="2600" b="1" dirty="0" smtClean="0">
                <a:solidFill>
                  <a:srgbClr val="FF0000"/>
                </a:solidFill>
              </a:rPr>
              <a:t>Micro-keywords</a:t>
            </a:r>
            <a:r>
              <a:rPr lang="en-US" sz="2600" dirty="0" smtClean="0"/>
              <a:t>: Identify which part of the general topic.</a:t>
            </a:r>
            <a:br>
              <a:rPr lang="en-US" sz="2600" dirty="0" smtClean="0"/>
            </a:br>
            <a:r>
              <a:rPr lang="en-US" sz="2600" dirty="0" smtClean="0"/>
              <a:t>( Not all can afford-free for all )</a:t>
            </a:r>
            <a:br>
              <a:rPr lang="en-US" sz="2600" dirty="0" smtClean="0"/>
            </a:br>
            <a:r>
              <a:rPr lang="en-US" sz="2600" dirty="0"/>
              <a:t/>
            </a:r>
            <a:br>
              <a:rPr lang="en-US" sz="2600" dirty="0"/>
            </a:br>
            <a:r>
              <a:rPr lang="en-US" sz="2600" b="1" dirty="0" smtClean="0">
                <a:solidFill>
                  <a:srgbClr val="FF0000"/>
                </a:solidFill>
              </a:rPr>
              <a:t>Action words</a:t>
            </a:r>
            <a:r>
              <a:rPr lang="en-US" sz="2600" dirty="0" smtClean="0"/>
              <a:t>: I agree.</a:t>
            </a:r>
            <a:r>
              <a:rPr lang="fa-IR" sz="2600" dirty="0" smtClean="0"/>
              <a:t/>
            </a:r>
            <a:br>
              <a:rPr lang="fa-IR" sz="2600" dirty="0" smtClean="0"/>
            </a:br>
            <a:endParaRPr lang="fa-IR" sz="26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42852"/>
            <a:ext cx="7772400" cy="1470025"/>
          </a:xfrm>
        </p:spPr>
        <p:txBody>
          <a:bodyPr/>
          <a:lstStyle/>
          <a:p>
            <a:r>
              <a:rPr lang="en-US" b="1" dirty="0" smtClean="0">
                <a:solidFill>
                  <a:srgbClr val="FF0000"/>
                </a:solidFill>
              </a:rPr>
              <a:t>Break it down </a:t>
            </a:r>
            <a:endParaRPr lang="fa-IR" b="1" dirty="0">
              <a:solidFill>
                <a:srgbClr val="FF0000"/>
              </a:solidFill>
            </a:endParaRPr>
          </a:p>
        </p:txBody>
      </p:sp>
      <p:sp>
        <p:nvSpPr>
          <p:cNvPr id="3" name="Subtitle 2"/>
          <p:cNvSpPr>
            <a:spLocks noGrp="1"/>
          </p:cNvSpPr>
          <p:nvPr>
            <p:ph type="subTitle" idx="1"/>
          </p:nvPr>
        </p:nvSpPr>
        <p:spPr>
          <a:xfrm>
            <a:off x="285720" y="1714488"/>
            <a:ext cx="8072494" cy="3924312"/>
          </a:xfrm>
        </p:spPr>
        <p:txBody>
          <a:bodyPr>
            <a:normAutofit/>
          </a:bodyPr>
          <a:lstStyle/>
          <a:p>
            <a:pPr algn="l" rtl="0">
              <a:buFont typeface="Arial" pitchFamily="34" charset="0"/>
              <a:buChar char="•"/>
            </a:pPr>
            <a:r>
              <a:rPr lang="en-US" sz="2800" dirty="0" smtClean="0">
                <a:cs typeface="+mj-cs"/>
              </a:rPr>
              <a:t>Some people think that university education should be free for everyone.</a:t>
            </a:r>
          </a:p>
          <a:p>
            <a:pPr algn="l" rtl="0">
              <a:buFont typeface="Arial" pitchFamily="34" charset="0"/>
              <a:buChar char="•"/>
            </a:pPr>
            <a:endParaRPr lang="en-US" sz="2800" dirty="0" smtClean="0">
              <a:cs typeface="+mj-cs"/>
            </a:endParaRPr>
          </a:p>
          <a:p>
            <a:pPr algn="l" rtl="0">
              <a:buFont typeface="Arial" pitchFamily="34" charset="0"/>
              <a:buChar char="•"/>
            </a:pPr>
            <a:r>
              <a:rPr lang="en-US" sz="2800" dirty="0" smtClean="0">
                <a:cs typeface="+mj-cs"/>
              </a:rPr>
              <a:t>We need to give our opinion on this statement.</a:t>
            </a:r>
          </a:p>
          <a:p>
            <a:pPr algn="l" rtl="0"/>
            <a:endParaRPr lang="en-US" sz="2800" dirty="0" smtClean="0">
              <a:cs typeface="+mj-cs"/>
            </a:endParaRPr>
          </a:p>
          <a:p>
            <a:pPr algn="l" rtl="0">
              <a:buFont typeface="Arial" pitchFamily="34" charset="0"/>
              <a:buChar char="•"/>
            </a:pPr>
            <a:r>
              <a:rPr lang="en-US" sz="2800" dirty="0" smtClean="0">
                <a:cs typeface="+mj-cs"/>
              </a:rPr>
              <a:t>Do I agree that university education should be free for everyone?</a:t>
            </a:r>
            <a:endParaRPr lang="fa-IR" sz="2800" dirty="0">
              <a:cs typeface="+mj-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85728"/>
            <a:ext cx="7772400" cy="1470025"/>
          </a:xfrm>
        </p:spPr>
        <p:txBody>
          <a:bodyPr/>
          <a:lstStyle/>
          <a:p>
            <a:r>
              <a:rPr lang="en-US" dirty="0" smtClean="0"/>
              <a:t>Reasons why I agree :</a:t>
            </a:r>
            <a:endParaRPr lang="fa-IR" dirty="0"/>
          </a:p>
        </p:txBody>
      </p:sp>
      <p:sp>
        <p:nvSpPr>
          <p:cNvPr id="3" name="Subtitle 2"/>
          <p:cNvSpPr>
            <a:spLocks noGrp="1"/>
          </p:cNvSpPr>
          <p:nvPr>
            <p:ph type="subTitle" idx="1"/>
          </p:nvPr>
        </p:nvSpPr>
        <p:spPr>
          <a:xfrm>
            <a:off x="428596" y="1785926"/>
            <a:ext cx="8358246" cy="3852874"/>
          </a:xfrm>
        </p:spPr>
        <p:txBody>
          <a:bodyPr/>
          <a:lstStyle/>
          <a:p>
            <a:pPr algn="l"/>
            <a:endParaRPr lang="fa-IR" dirty="0" smtClean="0"/>
          </a:p>
          <a:p>
            <a:pPr algn="l"/>
            <a:r>
              <a:rPr lang="en-US" dirty="0" smtClean="0"/>
              <a:t>1. Equality for rich and poor</a:t>
            </a:r>
          </a:p>
          <a:p>
            <a:pPr algn="l" rtl="0"/>
            <a:r>
              <a:rPr lang="en-US" dirty="0" smtClean="0"/>
              <a:t>2.No need to work + study</a:t>
            </a:r>
          </a:p>
          <a:p>
            <a:pPr algn="l" rtl="0"/>
            <a:r>
              <a:rPr lang="en-US" dirty="0" smtClean="0"/>
              <a:t>3.Benefits society-more educated people</a:t>
            </a:r>
            <a:endParaRPr lang="fa-IR"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34" y="214290"/>
            <a:ext cx="7772400" cy="1470025"/>
          </a:xfrm>
        </p:spPr>
        <p:txBody>
          <a:bodyPr/>
          <a:lstStyle/>
          <a:p>
            <a:r>
              <a:rPr lang="en-US" b="1" dirty="0"/>
              <a:t>Supporting ideas </a:t>
            </a:r>
            <a:endParaRPr lang="fa-IR" dirty="0"/>
          </a:p>
        </p:txBody>
      </p:sp>
      <p:sp>
        <p:nvSpPr>
          <p:cNvPr id="3" name="Subtitle 2"/>
          <p:cNvSpPr>
            <a:spLocks noGrp="1"/>
          </p:cNvSpPr>
          <p:nvPr>
            <p:ph type="subTitle" idx="1"/>
          </p:nvPr>
        </p:nvSpPr>
        <p:spPr>
          <a:xfrm>
            <a:off x="214282" y="1571612"/>
            <a:ext cx="8572560" cy="4067188"/>
          </a:xfrm>
        </p:spPr>
        <p:txBody>
          <a:bodyPr/>
          <a:lstStyle/>
          <a:p>
            <a:pPr algn="l"/>
            <a:r>
              <a:rPr lang="en-US" b="1" dirty="0" smtClean="0">
                <a:solidFill>
                  <a:srgbClr val="FF0000"/>
                </a:solidFill>
              </a:rPr>
              <a:t>Equality for rich and poor</a:t>
            </a:r>
          </a:p>
          <a:p>
            <a:pPr algn="l"/>
            <a:endParaRPr lang="en-US" dirty="0"/>
          </a:p>
          <a:p>
            <a:pPr algn="l" rtl="0">
              <a:buFont typeface="Wingdings" pitchFamily="2" charset="2"/>
              <a:buChar char="§"/>
            </a:pPr>
            <a:r>
              <a:rPr lang="en-US" b="1" dirty="0" smtClean="0">
                <a:solidFill>
                  <a:schemeClr val="tx1"/>
                </a:solidFill>
              </a:rPr>
              <a:t>Present situation : Poor students unable to get        into university</a:t>
            </a:r>
          </a:p>
          <a:p>
            <a:pPr algn="l" rtl="0">
              <a:buFont typeface="Wingdings" pitchFamily="2" charset="2"/>
              <a:buChar char="§"/>
            </a:pPr>
            <a:r>
              <a:rPr lang="en-US" b="1" dirty="0" smtClean="0">
                <a:solidFill>
                  <a:schemeClr val="tx1"/>
                </a:solidFill>
              </a:rPr>
              <a:t>Part of society excluded : discrimination</a:t>
            </a:r>
          </a:p>
          <a:p>
            <a:pPr algn="l" rtl="0">
              <a:buFont typeface="Wingdings" pitchFamily="2" charset="2"/>
              <a:buChar char="§"/>
            </a:pPr>
            <a:r>
              <a:rPr lang="en-US" b="1" dirty="0" smtClean="0">
                <a:solidFill>
                  <a:schemeClr val="tx1"/>
                </a:solidFill>
              </a:rPr>
              <a:t>Modern society should avoid discrimination</a:t>
            </a:r>
          </a:p>
          <a:p>
            <a:pPr algn="l" rtl="0">
              <a:buFont typeface="Wingdings" pitchFamily="2" charset="2"/>
              <a:buChar char="§"/>
            </a:pPr>
            <a:endParaRPr lang="fa-IR"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43852" cy="3727467"/>
          </a:xfrm>
        </p:spPr>
        <p:txBody>
          <a:bodyPr>
            <a:normAutofit fontScale="90000"/>
          </a:bodyPr>
          <a:lstStyle/>
          <a:p>
            <a:pPr algn="l"/>
            <a:r>
              <a:rPr lang="en-US" dirty="0" smtClean="0"/>
              <a:t>Present situation</a:t>
            </a:r>
            <a:br>
              <a:rPr lang="en-US" dirty="0" smtClean="0"/>
            </a:br>
            <a:r>
              <a:rPr lang="en-US" dirty="0" smtClean="0"/>
              <a:t>cause</a:t>
            </a:r>
            <a:br>
              <a:rPr lang="en-US" dirty="0" smtClean="0"/>
            </a:br>
            <a:r>
              <a:rPr lang="en-US" dirty="0" smtClean="0"/>
              <a:t>result</a:t>
            </a:r>
            <a:br>
              <a:rPr lang="en-US" dirty="0" smtClean="0"/>
            </a:br>
            <a:r>
              <a:rPr lang="en-US" dirty="0" smtClean="0"/>
              <a:t>what if</a:t>
            </a:r>
            <a:br>
              <a:rPr lang="en-US" dirty="0" smtClean="0"/>
            </a:br>
            <a:r>
              <a:rPr lang="en-US" dirty="0" smtClean="0"/>
              <a:t>what if not</a:t>
            </a:r>
            <a:br>
              <a:rPr lang="en-US" dirty="0" smtClean="0"/>
            </a:br>
            <a:r>
              <a:rPr lang="en-US" dirty="0" smtClean="0"/>
              <a:t>example</a:t>
            </a:r>
            <a:endParaRPr lang="fa-IR" dirty="0"/>
          </a:p>
        </p:txBody>
      </p:sp>
      <p:sp>
        <p:nvSpPr>
          <p:cNvPr id="3" name="Subtitle 2"/>
          <p:cNvSpPr>
            <a:spLocks noGrp="1"/>
          </p:cNvSpPr>
          <p:nvPr>
            <p:ph type="subTitle" idx="1"/>
          </p:nvPr>
        </p:nvSpPr>
        <p:spPr>
          <a:xfrm>
            <a:off x="428596" y="357166"/>
            <a:ext cx="6400800" cy="1752600"/>
          </a:xfrm>
        </p:spPr>
        <p:txBody>
          <a:bodyPr>
            <a:normAutofit/>
          </a:bodyPr>
          <a:lstStyle/>
          <a:p>
            <a:pPr algn="l"/>
            <a:r>
              <a:rPr lang="en-US" sz="4000" b="1" dirty="0" smtClean="0">
                <a:solidFill>
                  <a:srgbClr val="FF0000"/>
                </a:solidFill>
              </a:rPr>
              <a:t>Supporting ideas</a:t>
            </a:r>
            <a:endParaRPr lang="fa-IR" sz="4000" b="1"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8604"/>
            <a:ext cx="7772400" cy="1470025"/>
          </a:xfrm>
        </p:spPr>
        <p:txBody>
          <a:bodyPr/>
          <a:lstStyle/>
          <a:p>
            <a:r>
              <a:rPr lang="en-US" b="1" dirty="0" smtClean="0"/>
              <a:t>Supporting ideas </a:t>
            </a:r>
            <a:endParaRPr lang="fa-IR" dirty="0"/>
          </a:p>
        </p:txBody>
      </p:sp>
      <p:sp>
        <p:nvSpPr>
          <p:cNvPr id="3" name="Subtitle 2"/>
          <p:cNvSpPr>
            <a:spLocks noGrp="1"/>
          </p:cNvSpPr>
          <p:nvPr>
            <p:ph type="subTitle" idx="1"/>
          </p:nvPr>
        </p:nvSpPr>
        <p:spPr>
          <a:xfrm>
            <a:off x="571472" y="1928802"/>
            <a:ext cx="8358246" cy="3714776"/>
          </a:xfrm>
        </p:spPr>
        <p:txBody>
          <a:bodyPr/>
          <a:lstStyle/>
          <a:p>
            <a:pPr algn="l" rtl="0"/>
            <a:r>
              <a:rPr lang="en-US" b="1" dirty="0" smtClean="0">
                <a:solidFill>
                  <a:srgbClr val="FF0000"/>
                </a:solidFill>
              </a:rPr>
              <a:t>No need to work + study</a:t>
            </a:r>
          </a:p>
          <a:p>
            <a:pPr algn="l" rtl="0"/>
            <a:endParaRPr lang="en-US" b="1" dirty="0">
              <a:solidFill>
                <a:srgbClr val="FF0000"/>
              </a:solidFill>
            </a:endParaRPr>
          </a:p>
          <a:p>
            <a:pPr algn="l" rtl="0">
              <a:buFont typeface="Wingdings" pitchFamily="2" charset="2"/>
              <a:buChar char="§"/>
            </a:pPr>
            <a:r>
              <a:rPr lang="en-US" b="1" dirty="0" smtClean="0">
                <a:solidFill>
                  <a:schemeClr val="tx1"/>
                </a:solidFill>
              </a:rPr>
              <a:t>Majority of students must work to cover costs</a:t>
            </a:r>
          </a:p>
          <a:p>
            <a:pPr algn="l" rtl="0">
              <a:buFont typeface="Wingdings" pitchFamily="2" charset="2"/>
              <a:buChar char="§"/>
            </a:pPr>
            <a:r>
              <a:rPr lang="en-US" b="1" dirty="0" smtClean="0">
                <a:solidFill>
                  <a:schemeClr val="tx1"/>
                </a:solidFill>
              </a:rPr>
              <a:t>Free education : Focus on studying</a:t>
            </a:r>
          </a:p>
          <a:p>
            <a:pPr algn="l" rtl="0">
              <a:buFont typeface="Wingdings" pitchFamily="2" charset="2"/>
              <a:buChar char="§"/>
            </a:pPr>
            <a:r>
              <a:rPr lang="en-US" b="1" dirty="0" smtClean="0">
                <a:solidFill>
                  <a:schemeClr val="tx1"/>
                </a:solidFill>
              </a:rPr>
              <a:t>Better results</a:t>
            </a:r>
            <a:endParaRPr lang="fa-IR" b="1" dirty="0">
              <a:solidFill>
                <a:schemeClr val="tx1"/>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357166"/>
            <a:ext cx="7772400" cy="1470025"/>
          </a:xfrm>
        </p:spPr>
        <p:txBody>
          <a:bodyPr/>
          <a:lstStyle/>
          <a:p>
            <a:r>
              <a:rPr lang="en-US" b="1" dirty="0" smtClean="0"/>
              <a:t>Supporting ideas </a:t>
            </a:r>
            <a:endParaRPr lang="fa-IR" dirty="0"/>
          </a:p>
        </p:txBody>
      </p:sp>
      <p:sp>
        <p:nvSpPr>
          <p:cNvPr id="3" name="Subtitle 2"/>
          <p:cNvSpPr>
            <a:spLocks noGrp="1"/>
          </p:cNvSpPr>
          <p:nvPr>
            <p:ph type="subTitle" idx="1"/>
          </p:nvPr>
        </p:nvSpPr>
        <p:spPr>
          <a:xfrm>
            <a:off x="500034" y="1928802"/>
            <a:ext cx="8143932" cy="3709998"/>
          </a:xfrm>
        </p:spPr>
        <p:txBody>
          <a:bodyPr/>
          <a:lstStyle/>
          <a:p>
            <a:pPr algn="l" rtl="0"/>
            <a:r>
              <a:rPr lang="en-US" b="1" dirty="0" smtClean="0">
                <a:solidFill>
                  <a:srgbClr val="FF0000"/>
                </a:solidFill>
              </a:rPr>
              <a:t>Benefits society-more educated people</a:t>
            </a:r>
          </a:p>
          <a:p>
            <a:pPr algn="l" rtl="0"/>
            <a:endParaRPr lang="en-US" b="1" dirty="0">
              <a:solidFill>
                <a:srgbClr val="FF0000"/>
              </a:solidFill>
            </a:endParaRPr>
          </a:p>
          <a:p>
            <a:pPr algn="l" rtl="0">
              <a:buFont typeface="Wingdings" pitchFamily="2" charset="2"/>
              <a:buChar char="§"/>
            </a:pPr>
            <a:r>
              <a:rPr lang="en-US" b="1" dirty="0" smtClean="0">
                <a:solidFill>
                  <a:schemeClr val="tx1"/>
                </a:solidFill>
              </a:rPr>
              <a:t>More knowledgeable and skilled people</a:t>
            </a:r>
          </a:p>
          <a:p>
            <a:pPr algn="l" rtl="0">
              <a:buFont typeface="Wingdings" pitchFamily="2" charset="2"/>
              <a:buChar char="§"/>
            </a:pPr>
            <a:r>
              <a:rPr lang="en-US" b="1" dirty="0" smtClean="0">
                <a:solidFill>
                  <a:schemeClr val="tx1"/>
                </a:solidFill>
              </a:rPr>
              <a:t>Country which is leading in various fields</a:t>
            </a:r>
          </a:p>
          <a:p>
            <a:pPr algn="l" rtl="0">
              <a:buFont typeface="Wingdings" pitchFamily="2" charset="2"/>
              <a:buChar char="§"/>
            </a:pPr>
            <a:r>
              <a:rPr lang="en-US" b="1" dirty="0" smtClean="0">
                <a:solidFill>
                  <a:schemeClr val="tx1"/>
                </a:solidFill>
              </a:rPr>
              <a:t>Economic advantages</a:t>
            </a:r>
            <a:endParaRPr lang="fa-IR" b="1" dirty="0" smtClean="0">
              <a:solidFill>
                <a:schemeClr val="tx1"/>
              </a:solidFill>
            </a:endParaRPr>
          </a:p>
          <a:p>
            <a:pPr algn="l"/>
            <a:endParaRPr lang="fa-IR" b="1"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357166"/>
            <a:ext cx="7772400" cy="1470025"/>
          </a:xfrm>
        </p:spPr>
        <p:txBody>
          <a:bodyPr/>
          <a:lstStyle/>
          <a:p>
            <a:r>
              <a:rPr lang="en-US" b="1" dirty="0">
                <a:solidFill>
                  <a:srgbClr val="FF0000"/>
                </a:solidFill>
              </a:rPr>
              <a:t>Introduction </a:t>
            </a:r>
            <a:endParaRPr lang="fa-IR" dirty="0">
              <a:solidFill>
                <a:srgbClr val="FF0000"/>
              </a:solidFill>
            </a:endParaRPr>
          </a:p>
        </p:txBody>
      </p:sp>
      <p:sp>
        <p:nvSpPr>
          <p:cNvPr id="3" name="Subtitle 2"/>
          <p:cNvSpPr>
            <a:spLocks noGrp="1"/>
          </p:cNvSpPr>
          <p:nvPr>
            <p:ph type="subTitle" idx="1"/>
          </p:nvPr>
        </p:nvSpPr>
        <p:spPr>
          <a:xfrm>
            <a:off x="1285852" y="2071678"/>
            <a:ext cx="6643734" cy="3357586"/>
          </a:xfrm>
        </p:spPr>
        <p:txBody>
          <a:bodyPr>
            <a:normAutofit fontScale="85000" lnSpcReduction="20000"/>
          </a:bodyPr>
          <a:lstStyle/>
          <a:p>
            <a:pPr algn="l"/>
            <a:endParaRPr lang="fa-IR" dirty="0" smtClean="0">
              <a:solidFill>
                <a:schemeClr val="tx1"/>
              </a:solidFill>
            </a:endParaRPr>
          </a:p>
          <a:p>
            <a:pPr algn="l" rtl="0"/>
            <a:r>
              <a:rPr lang="fa-IR" dirty="0" smtClean="0">
                <a:solidFill>
                  <a:schemeClr val="tx1"/>
                </a:solidFill>
              </a:rPr>
              <a:t> </a:t>
            </a:r>
            <a:r>
              <a:rPr lang="en-US" dirty="0" smtClean="0">
                <a:solidFill>
                  <a:schemeClr val="tx1"/>
                </a:solidFill>
              </a:rPr>
              <a:t>Motivator: </a:t>
            </a:r>
            <a:r>
              <a:rPr lang="en-US" dirty="0" smtClean="0">
                <a:solidFill>
                  <a:schemeClr val="tx1">
                    <a:lumMod val="50000"/>
                    <a:lumOff val="50000"/>
                  </a:schemeClr>
                </a:solidFill>
              </a:rPr>
              <a:t>Optional ( fact , motivational </a:t>
            </a:r>
            <a:r>
              <a:rPr lang="en-US" dirty="0" err="1" smtClean="0">
                <a:solidFill>
                  <a:schemeClr val="tx1">
                    <a:lumMod val="50000"/>
                    <a:lumOff val="50000"/>
                  </a:schemeClr>
                </a:solidFill>
              </a:rPr>
              <a:t>sentece</a:t>
            </a:r>
            <a:r>
              <a:rPr lang="en-US" dirty="0" smtClean="0">
                <a:solidFill>
                  <a:schemeClr val="tx1">
                    <a:lumMod val="50000"/>
                    <a:lumOff val="50000"/>
                  </a:schemeClr>
                </a:solidFill>
              </a:rPr>
              <a:t> , a question )</a:t>
            </a:r>
            <a:endParaRPr lang="en-US" dirty="0">
              <a:solidFill>
                <a:schemeClr val="tx1">
                  <a:lumMod val="50000"/>
                  <a:lumOff val="50000"/>
                </a:schemeClr>
              </a:solidFill>
            </a:endParaRPr>
          </a:p>
          <a:p>
            <a:pPr algn="l"/>
            <a:endParaRPr lang="fa-IR" dirty="0">
              <a:solidFill>
                <a:schemeClr val="tx1"/>
              </a:solidFill>
            </a:endParaRPr>
          </a:p>
          <a:p>
            <a:pPr algn="l" rtl="0"/>
            <a:r>
              <a:rPr lang="en-US" dirty="0" smtClean="0">
                <a:solidFill>
                  <a:schemeClr val="tx1"/>
                </a:solidFill>
              </a:rPr>
              <a:t>Background Statement: </a:t>
            </a:r>
            <a:r>
              <a:rPr lang="en-US" dirty="0" smtClean="0">
                <a:solidFill>
                  <a:schemeClr val="tx1">
                    <a:lumMod val="50000"/>
                    <a:lumOff val="50000"/>
                  </a:schemeClr>
                </a:solidFill>
              </a:rPr>
              <a:t>Paraphrase the topic</a:t>
            </a:r>
          </a:p>
          <a:p>
            <a:pPr algn="l" rtl="0"/>
            <a:endParaRPr lang="en-US" dirty="0">
              <a:solidFill>
                <a:schemeClr val="tx1"/>
              </a:solidFill>
            </a:endParaRPr>
          </a:p>
          <a:p>
            <a:pPr algn="l"/>
            <a:endParaRPr lang="fa-IR" dirty="0">
              <a:solidFill>
                <a:schemeClr val="tx1"/>
              </a:solidFill>
            </a:endParaRPr>
          </a:p>
          <a:p>
            <a:pPr algn="l"/>
            <a:r>
              <a:rPr lang="en-US" dirty="0" smtClean="0">
                <a:solidFill>
                  <a:schemeClr val="tx1">
                    <a:lumMod val="50000"/>
                    <a:lumOff val="50000"/>
                  </a:schemeClr>
                </a:solidFill>
              </a:rPr>
              <a:t>Your opinion</a:t>
            </a:r>
            <a:r>
              <a:rPr lang="fa-IR" dirty="0" smtClean="0">
                <a:solidFill>
                  <a:schemeClr val="tx1">
                    <a:lumMod val="50000"/>
                    <a:lumOff val="50000"/>
                  </a:schemeClr>
                </a:solidFill>
              </a:rPr>
              <a:t> </a:t>
            </a:r>
            <a:r>
              <a:rPr lang="en-US" dirty="0" smtClean="0">
                <a:solidFill>
                  <a:schemeClr val="tx1">
                    <a:lumMod val="50000"/>
                    <a:lumOff val="50000"/>
                  </a:schemeClr>
                </a:solidFill>
              </a:rPr>
              <a:t> </a:t>
            </a:r>
            <a:r>
              <a:rPr lang="en-US" dirty="0" smtClean="0">
                <a:solidFill>
                  <a:schemeClr val="tx1"/>
                </a:solidFill>
              </a:rPr>
              <a:t>Thesis Statement</a:t>
            </a:r>
            <a:r>
              <a:rPr lang="en-US" dirty="0">
                <a:solidFill>
                  <a:schemeClr val="tx1"/>
                </a:solidFill>
              </a:rPr>
              <a:t>:</a:t>
            </a:r>
          </a:p>
          <a:p>
            <a:pPr algn="l" rtl="0"/>
            <a:endParaRPr lang="en-US" dirty="0" smtClean="0">
              <a:solidFill>
                <a:schemeClr val="tx1"/>
              </a:solidFill>
            </a:endParaRPr>
          </a:p>
          <a:p>
            <a:pPr algn="l" rtl="0"/>
            <a:endParaRPr lang="en-US" dirty="0">
              <a:solidFill>
                <a:schemeClr val="tx1"/>
              </a:solidFill>
            </a:endParaRPr>
          </a:p>
          <a:p>
            <a:pPr algn="l"/>
            <a:endParaRPr lang="fa-IR"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7772400" cy="1470025"/>
          </a:xfrm>
        </p:spPr>
        <p:txBody>
          <a:bodyPr/>
          <a:lstStyle/>
          <a:p>
            <a:r>
              <a:rPr lang="en-US" b="1" dirty="0"/>
              <a:t>Motivator </a:t>
            </a:r>
            <a:r>
              <a:rPr lang="en-US" b="1" dirty="0" smtClean="0"/>
              <a:t> ( fact )</a:t>
            </a:r>
            <a:endParaRPr lang="fa-IR" b="1" dirty="0"/>
          </a:p>
        </p:txBody>
      </p:sp>
      <p:sp>
        <p:nvSpPr>
          <p:cNvPr id="3" name="Subtitle 2"/>
          <p:cNvSpPr>
            <a:spLocks noGrp="1"/>
          </p:cNvSpPr>
          <p:nvPr>
            <p:ph type="subTitle" idx="1"/>
          </p:nvPr>
        </p:nvSpPr>
        <p:spPr>
          <a:xfrm>
            <a:off x="500034" y="2714620"/>
            <a:ext cx="8143932" cy="2286016"/>
          </a:xfrm>
        </p:spPr>
        <p:txBody>
          <a:bodyPr/>
          <a:lstStyle/>
          <a:p>
            <a:pPr algn="l"/>
            <a:r>
              <a:rPr lang="en-US" dirty="0" smtClean="0">
                <a:solidFill>
                  <a:schemeClr val="tx1"/>
                </a:solidFill>
              </a:rPr>
              <a:t>Fees for higher education are expensive and not affordable for everyone.</a:t>
            </a:r>
            <a:endParaRPr lang="fa-IR" dirty="0">
              <a:solidFill>
                <a:schemeClr val="tx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910" y="1071546"/>
            <a:ext cx="8229600" cy="1143000"/>
          </a:xfrm>
        </p:spPr>
        <p:txBody>
          <a:bodyPr/>
          <a:lstStyle/>
          <a:p>
            <a:pPr algn="l"/>
            <a:r>
              <a:rPr lang="en-US" b="1" dirty="0"/>
              <a:t>Typical Question Words: </a:t>
            </a:r>
            <a:endParaRPr lang="fa-IR" dirty="0"/>
          </a:p>
        </p:txBody>
      </p:sp>
      <p:sp>
        <p:nvSpPr>
          <p:cNvPr id="3" name="Content Placeholder 2"/>
          <p:cNvSpPr>
            <a:spLocks noGrp="1"/>
          </p:cNvSpPr>
          <p:nvPr>
            <p:ph idx="1"/>
          </p:nvPr>
        </p:nvSpPr>
        <p:spPr>
          <a:xfrm>
            <a:off x="571472" y="2857496"/>
            <a:ext cx="8229600" cy="4525963"/>
          </a:xfrm>
        </p:spPr>
        <p:txBody>
          <a:bodyPr/>
          <a:lstStyle/>
          <a:p>
            <a:pPr algn="l" rtl="0">
              <a:buFont typeface="Wingdings" pitchFamily="2" charset="2"/>
              <a:buChar char="§"/>
            </a:pPr>
            <a:r>
              <a:rPr lang="en-US" dirty="0" smtClean="0"/>
              <a:t>What is your opinion ?</a:t>
            </a:r>
          </a:p>
          <a:p>
            <a:pPr algn="l" rtl="0">
              <a:buFont typeface="Wingdings" pitchFamily="2" charset="2"/>
              <a:buChar char="§"/>
            </a:pPr>
            <a:r>
              <a:rPr lang="en-US" dirty="0" smtClean="0"/>
              <a:t>Do you agree or disagree?</a:t>
            </a:r>
          </a:p>
          <a:p>
            <a:pPr algn="l" rtl="0">
              <a:buFont typeface="Wingdings" pitchFamily="2" charset="2"/>
              <a:buChar char="§"/>
            </a:pPr>
            <a:r>
              <a:rPr lang="en-US" dirty="0" smtClean="0"/>
              <a:t>To what extent do you agree or disagree?</a:t>
            </a:r>
            <a:endParaRPr lang="fa-I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85728"/>
            <a:ext cx="7772400" cy="1470025"/>
          </a:xfrm>
        </p:spPr>
        <p:txBody>
          <a:bodyPr/>
          <a:lstStyle/>
          <a:p>
            <a:r>
              <a:rPr lang="en-US" b="1" dirty="0"/>
              <a:t>Background Statement: </a:t>
            </a:r>
            <a:endParaRPr lang="fa-IR" b="1" dirty="0"/>
          </a:p>
        </p:txBody>
      </p:sp>
      <p:sp>
        <p:nvSpPr>
          <p:cNvPr id="3" name="Subtitle 2"/>
          <p:cNvSpPr>
            <a:spLocks noGrp="1"/>
          </p:cNvSpPr>
          <p:nvPr>
            <p:ph type="subTitle" idx="1"/>
          </p:nvPr>
        </p:nvSpPr>
        <p:spPr>
          <a:xfrm>
            <a:off x="500034" y="3143248"/>
            <a:ext cx="8286808" cy="1928826"/>
          </a:xfrm>
        </p:spPr>
        <p:txBody>
          <a:bodyPr/>
          <a:lstStyle/>
          <a:p>
            <a:pPr algn="l" rtl="0"/>
            <a:r>
              <a:rPr lang="en-US" dirty="0" smtClean="0">
                <a:solidFill>
                  <a:schemeClr val="tx1"/>
                </a:solidFill>
              </a:rPr>
              <a:t>,so according to some , university should be free for all people regardless of their  background.</a:t>
            </a:r>
            <a:endParaRPr lang="fa-IR" dirty="0">
              <a:solidFill>
                <a:schemeClr val="tx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0"/>
            <a:ext cx="7772400" cy="1470025"/>
          </a:xfrm>
        </p:spPr>
        <p:txBody>
          <a:bodyPr/>
          <a:lstStyle/>
          <a:p>
            <a:r>
              <a:rPr lang="en-US" b="1" dirty="0"/>
              <a:t>Thesis Statement: </a:t>
            </a:r>
            <a:endParaRPr lang="fa-IR" b="1" dirty="0"/>
          </a:p>
        </p:txBody>
      </p:sp>
      <p:sp>
        <p:nvSpPr>
          <p:cNvPr id="3" name="Subtitle 2"/>
          <p:cNvSpPr>
            <a:spLocks noGrp="1"/>
          </p:cNvSpPr>
          <p:nvPr>
            <p:ph type="subTitle" idx="1"/>
          </p:nvPr>
        </p:nvSpPr>
        <p:spPr>
          <a:xfrm>
            <a:off x="285720" y="1357298"/>
            <a:ext cx="8501122" cy="5143536"/>
          </a:xfrm>
        </p:spPr>
        <p:txBody>
          <a:bodyPr/>
          <a:lstStyle/>
          <a:p>
            <a:pPr algn="l" rtl="0">
              <a:buFont typeface="Wingdings" pitchFamily="2" charset="2"/>
              <a:buChar char="§"/>
            </a:pPr>
            <a:r>
              <a:rPr lang="en-US" dirty="0" smtClean="0">
                <a:solidFill>
                  <a:srgbClr val="FF0000"/>
                </a:solidFill>
              </a:rPr>
              <a:t>There are </a:t>
            </a:r>
            <a:r>
              <a:rPr lang="en-US" dirty="0" err="1" smtClean="0">
                <a:solidFill>
                  <a:srgbClr val="FF0000"/>
                </a:solidFill>
              </a:rPr>
              <a:t>advatages</a:t>
            </a:r>
            <a:r>
              <a:rPr lang="en-US" dirty="0" smtClean="0">
                <a:solidFill>
                  <a:srgbClr val="FF0000"/>
                </a:solidFill>
              </a:rPr>
              <a:t> to free education</a:t>
            </a:r>
          </a:p>
          <a:p>
            <a:pPr algn="l" rtl="0">
              <a:buFont typeface="Wingdings" pitchFamily="2" charset="2"/>
              <a:buChar char="§"/>
            </a:pPr>
            <a:r>
              <a:rPr lang="en-US" dirty="0" smtClean="0">
                <a:solidFill>
                  <a:srgbClr val="FF0000"/>
                </a:solidFill>
              </a:rPr>
              <a:t>I agree with the statement</a:t>
            </a:r>
          </a:p>
          <a:p>
            <a:pPr algn="l" rtl="0"/>
            <a:endParaRPr lang="en-US" dirty="0" smtClean="0">
              <a:solidFill>
                <a:srgbClr val="FF0000"/>
              </a:solidFill>
            </a:endParaRPr>
          </a:p>
          <a:p>
            <a:pPr algn="l" rtl="0">
              <a:buFont typeface="Wingdings" pitchFamily="2" charset="2"/>
              <a:buChar char="§"/>
            </a:pPr>
            <a:r>
              <a:rPr lang="en-US" dirty="0" smtClean="0">
                <a:solidFill>
                  <a:srgbClr val="92D050"/>
                </a:solidFill>
              </a:rPr>
              <a:t>I my opinion , I agree that university education ought to be free.</a:t>
            </a:r>
            <a:endParaRPr lang="en-US" dirty="0">
              <a:solidFill>
                <a:srgbClr val="92D050"/>
              </a:solidFill>
            </a:endParaRPr>
          </a:p>
          <a:p>
            <a:pPr algn="l" rtl="0">
              <a:buFont typeface="Wingdings" pitchFamily="2" charset="2"/>
              <a:buChar char="§"/>
            </a:pPr>
            <a:r>
              <a:rPr lang="en-US" dirty="0" smtClean="0">
                <a:solidFill>
                  <a:srgbClr val="00B050"/>
                </a:solidFill>
              </a:rPr>
              <a:t>In my opinion, I agree that university education ought to be free as it will generally benefit both individuals and society.</a:t>
            </a:r>
            <a:endParaRPr lang="fa-IR" dirty="0">
              <a:solidFill>
                <a:srgbClr val="00B05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329642" cy="5726130"/>
          </a:xfrm>
        </p:spPr>
        <p:txBody>
          <a:bodyPr>
            <a:noAutofit/>
          </a:bodyPr>
          <a:lstStyle/>
          <a:p>
            <a:pPr algn="l" rtl="0"/>
            <a:r>
              <a:rPr lang="en-US" sz="3600" b="1" dirty="0" smtClean="0"/>
              <a:t>Introduction</a:t>
            </a:r>
            <a:r>
              <a:rPr lang="en-US" sz="2800" dirty="0" smtClean="0">
                <a:solidFill>
                  <a:srgbClr val="0070C0"/>
                </a:solidFill>
              </a:rPr>
              <a:t/>
            </a:r>
            <a:br>
              <a:rPr lang="en-US" sz="2800" dirty="0" smtClean="0">
                <a:solidFill>
                  <a:srgbClr val="0070C0"/>
                </a:solidFill>
              </a:rPr>
            </a:br>
            <a:r>
              <a:rPr lang="en-US" sz="2800" dirty="0">
                <a:solidFill>
                  <a:srgbClr val="0070C0"/>
                </a:solidFill>
              </a:rPr>
              <a:t/>
            </a:r>
            <a:br>
              <a:rPr lang="en-US" sz="2800" dirty="0">
                <a:solidFill>
                  <a:srgbClr val="0070C0"/>
                </a:solidFill>
              </a:rPr>
            </a:br>
            <a:r>
              <a:rPr lang="en-US" sz="2800" dirty="0" smtClean="0">
                <a:solidFill>
                  <a:srgbClr val="0070C0"/>
                </a:solidFill>
              </a:rPr>
              <a:t>Undeniably</a:t>
            </a:r>
            <a:r>
              <a:rPr lang="en-US" sz="2800" dirty="0">
                <a:solidFill>
                  <a:srgbClr val="0070C0"/>
                </a:solidFill>
              </a:rPr>
              <a:t>, education should be a right, not an advantage. Fees for higher education are expensive and not affordable for everyone</a:t>
            </a:r>
            <a:r>
              <a:rPr lang="en-US" sz="2800" dirty="0"/>
              <a:t>, </a:t>
            </a:r>
            <a:r>
              <a:rPr lang="en-US" sz="2800" dirty="0">
                <a:solidFill>
                  <a:srgbClr val="FF0000"/>
                </a:solidFill>
              </a:rPr>
              <a:t>so according to some, university should be free for all people regardless of their background</a:t>
            </a:r>
            <a:r>
              <a:rPr lang="en-US" sz="2800" dirty="0"/>
              <a:t>. </a:t>
            </a:r>
            <a:r>
              <a:rPr lang="en-US" sz="2800" dirty="0">
                <a:solidFill>
                  <a:srgbClr val="00B050"/>
                </a:solidFill>
              </a:rPr>
              <a:t>In my opinion, I agree that university education ought to be free as it will greatly benefit both individuals and society. </a:t>
            </a:r>
            <a:endParaRPr lang="fa-IR" sz="2800" dirty="0">
              <a:solidFill>
                <a:srgbClr val="00B05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214290"/>
            <a:ext cx="7772400" cy="1470025"/>
          </a:xfrm>
        </p:spPr>
        <p:txBody>
          <a:bodyPr/>
          <a:lstStyle/>
          <a:p>
            <a:pPr algn="l"/>
            <a:r>
              <a:rPr lang="en-US" dirty="0" smtClean="0"/>
              <a:t>BP1</a:t>
            </a:r>
            <a:endParaRPr lang="fa-IR" dirty="0"/>
          </a:p>
        </p:txBody>
      </p:sp>
      <p:sp>
        <p:nvSpPr>
          <p:cNvPr id="3" name="Subtitle 2"/>
          <p:cNvSpPr>
            <a:spLocks noGrp="1"/>
          </p:cNvSpPr>
          <p:nvPr>
            <p:ph type="subTitle" idx="1"/>
          </p:nvPr>
        </p:nvSpPr>
        <p:spPr>
          <a:xfrm>
            <a:off x="357158" y="1357298"/>
            <a:ext cx="8501122" cy="4281502"/>
          </a:xfrm>
        </p:spPr>
        <p:txBody>
          <a:bodyPr>
            <a:normAutofit/>
          </a:bodyPr>
          <a:lstStyle/>
          <a:p>
            <a:pPr algn="l"/>
            <a:r>
              <a:rPr lang="en-US" dirty="0" smtClean="0">
                <a:solidFill>
                  <a:schemeClr val="tx1"/>
                </a:solidFill>
              </a:rPr>
              <a:t>Topic sentence : Main point</a:t>
            </a:r>
          </a:p>
          <a:p>
            <a:pPr algn="l"/>
            <a:endParaRPr lang="en-US" dirty="0"/>
          </a:p>
          <a:p>
            <a:pPr algn="l" rtl="0"/>
            <a:endParaRPr lang="en-US" dirty="0"/>
          </a:p>
          <a:p>
            <a:pPr algn="l" rtl="0"/>
            <a:r>
              <a:rPr lang="en-US" dirty="0" smtClean="0">
                <a:solidFill>
                  <a:srgbClr val="00B050"/>
                </a:solidFill>
              </a:rPr>
              <a:t>A good reason </a:t>
            </a:r>
            <a:r>
              <a:rPr lang="en-US" dirty="0" smtClean="0">
                <a:solidFill>
                  <a:srgbClr val="0070C0"/>
                </a:solidFill>
              </a:rPr>
              <a:t>to abolish university fees </a:t>
            </a:r>
            <a:r>
              <a:rPr lang="en-US" dirty="0" smtClean="0">
                <a:solidFill>
                  <a:srgbClr val="FF0000"/>
                </a:solidFill>
              </a:rPr>
              <a:t>is that it gives people whether rich or poor equal right.</a:t>
            </a:r>
            <a:endParaRPr 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857496"/>
            <a:ext cx="8229600" cy="1143000"/>
          </a:xfrm>
        </p:spPr>
        <p:txBody>
          <a:bodyPr>
            <a:noAutofit/>
          </a:bodyPr>
          <a:lstStyle/>
          <a:p>
            <a:pPr algn="l" rtl="0">
              <a:lnSpc>
                <a:spcPct val="150000"/>
              </a:lnSpc>
            </a:pPr>
            <a:r>
              <a:rPr lang="en-US" sz="3600" b="1" dirty="0" smtClean="0"/>
              <a:t>BP1</a:t>
            </a:r>
            <a:r>
              <a:rPr lang="en-US" sz="2800" dirty="0" smtClean="0">
                <a:solidFill>
                  <a:srgbClr val="00B050"/>
                </a:solidFill>
              </a:rPr>
              <a:t/>
            </a:r>
            <a:br>
              <a:rPr lang="en-US" sz="2800" dirty="0" smtClean="0">
                <a:solidFill>
                  <a:srgbClr val="00B050"/>
                </a:solidFill>
              </a:rPr>
            </a:br>
            <a:r>
              <a:rPr lang="en-US" sz="2800" dirty="0" smtClean="0">
                <a:solidFill>
                  <a:srgbClr val="00B050"/>
                </a:solidFill>
              </a:rPr>
              <a:t>A </a:t>
            </a:r>
            <a:r>
              <a:rPr lang="en-US" sz="2800" dirty="0">
                <a:solidFill>
                  <a:srgbClr val="00B050"/>
                </a:solidFill>
              </a:rPr>
              <a:t>good reason </a:t>
            </a:r>
            <a:r>
              <a:rPr lang="en-US" sz="2800" dirty="0">
                <a:solidFill>
                  <a:schemeClr val="accent6">
                    <a:lumMod val="75000"/>
                  </a:schemeClr>
                </a:solidFill>
              </a:rPr>
              <a:t>to</a:t>
            </a:r>
            <a:r>
              <a:rPr lang="en-US" sz="2800" dirty="0"/>
              <a:t> </a:t>
            </a:r>
            <a:r>
              <a:rPr lang="en-US" sz="2800" dirty="0">
                <a:solidFill>
                  <a:srgbClr val="FF0000"/>
                </a:solidFill>
              </a:rPr>
              <a:t>abolish</a:t>
            </a:r>
            <a:r>
              <a:rPr lang="en-US" sz="2800" dirty="0"/>
              <a:t> </a:t>
            </a:r>
            <a:r>
              <a:rPr lang="en-US" sz="2800" dirty="0">
                <a:solidFill>
                  <a:schemeClr val="accent6">
                    <a:lumMod val="75000"/>
                  </a:schemeClr>
                </a:solidFill>
              </a:rPr>
              <a:t>university fees is </a:t>
            </a:r>
            <a:r>
              <a:rPr lang="en-US" sz="2800" dirty="0">
                <a:solidFill>
                  <a:srgbClr val="0070C0"/>
                </a:solidFill>
              </a:rPr>
              <a:t>that</a:t>
            </a:r>
            <a:r>
              <a:rPr lang="en-US" sz="2800" dirty="0"/>
              <a:t> it gives people, </a:t>
            </a:r>
            <a:r>
              <a:rPr lang="en-US" sz="2800" dirty="0">
                <a:solidFill>
                  <a:srgbClr val="0070C0"/>
                </a:solidFill>
              </a:rPr>
              <a:t>whether</a:t>
            </a:r>
            <a:r>
              <a:rPr lang="en-US" sz="2800" dirty="0"/>
              <a:t> </a:t>
            </a:r>
            <a:r>
              <a:rPr lang="en-US" sz="2800" dirty="0">
                <a:solidFill>
                  <a:schemeClr val="accent6">
                    <a:lumMod val="75000"/>
                  </a:schemeClr>
                </a:solidFill>
              </a:rPr>
              <a:t>they are rich or poor, equal rights</a:t>
            </a:r>
            <a:r>
              <a:rPr lang="en-US" sz="2800" dirty="0"/>
              <a:t>. </a:t>
            </a:r>
            <a:r>
              <a:rPr lang="en-US" sz="2800" dirty="0">
                <a:solidFill>
                  <a:srgbClr val="00B050"/>
                </a:solidFill>
              </a:rPr>
              <a:t>At present</a:t>
            </a:r>
            <a:r>
              <a:rPr lang="en-US" sz="2800" dirty="0"/>
              <a:t>, students from poorer backgrounds </a:t>
            </a:r>
            <a:r>
              <a:rPr lang="en-US" sz="2800" dirty="0">
                <a:solidFill>
                  <a:srgbClr val="0070C0"/>
                </a:solidFill>
              </a:rPr>
              <a:t>are</a:t>
            </a:r>
            <a:r>
              <a:rPr lang="en-US" sz="2800" dirty="0"/>
              <a:t> </a:t>
            </a:r>
            <a:r>
              <a:rPr lang="en-US" sz="2800" dirty="0">
                <a:solidFill>
                  <a:srgbClr val="FF0000"/>
                </a:solidFill>
              </a:rPr>
              <a:t>prevented</a:t>
            </a:r>
            <a:r>
              <a:rPr lang="en-US" sz="2800" dirty="0"/>
              <a:t> from entering university because they are unable to pay the fees. This </a:t>
            </a:r>
            <a:r>
              <a:rPr lang="en-US" sz="2800" dirty="0">
                <a:solidFill>
                  <a:srgbClr val="FF0000"/>
                </a:solidFill>
              </a:rPr>
              <a:t>excludes</a:t>
            </a:r>
            <a:r>
              <a:rPr lang="en-US" sz="2800" dirty="0"/>
              <a:t> a large </a:t>
            </a:r>
            <a:r>
              <a:rPr lang="en-US" sz="2800" dirty="0">
                <a:solidFill>
                  <a:srgbClr val="FF0000"/>
                </a:solidFill>
              </a:rPr>
              <a:t>proportion</a:t>
            </a:r>
            <a:r>
              <a:rPr lang="en-US" sz="2800" dirty="0"/>
              <a:t> of society and is </a:t>
            </a:r>
            <a:r>
              <a:rPr lang="en-US" sz="2800" dirty="0">
                <a:solidFill>
                  <a:srgbClr val="FF0000"/>
                </a:solidFill>
              </a:rPr>
              <a:t>discriminatory</a:t>
            </a:r>
            <a:r>
              <a:rPr lang="en-US" sz="2800" dirty="0"/>
              <a:t>, </a:t>
            </a:r>
            <a:r>
              <a:rPr lang="en-US" sz="2800" dirty="0">
                <a:solidFill>
                  <a:srgbClr val="0070C0"/>
                </a:solidFill>
              </a:rPr>
              <a:t>which</a:t>
            </a:r>
            <a:r>
              <a:rPr lang="en-US" sz="2800" dirty="0"/>
              <a:t> can </a:t>
            </a:r>
            <a:r>
              <a:rPr lang="en-US" sz="2800" dirty="0">
                <a:solidFill>
                  <a:srgbClr val="0070C0"/>
                </a:solidFill>
              </a:rPr>
              <a:t>be avoided </a:t>
            </a:r>
            <a:r>
              <a:rPr lang="en-US" sz="2800" dirty="0"/>
              <a:t>by </a:t>
            </a:r>
            <a:r>
              <a:rPr lang="en-US" sz="2800" dirty="0">
                <a:solidFill>
                  <a:srgbClr val="FF0000"/>
                </a:solidFill>
              </a:rPr>
              <a:t>putting an end</a:t>
            </a:r>
            <a:r>
              <a:rPr lang="en-US" sz="2800" dirty="0"/>
              <a:t> to tuition fees. </a:t>
            </a:r>
            <a:endParaRPr lang="fa-IR"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358246" cy="5929354"/>
          </a:xfrm>
        </p:spPr>
        <p:txBody>
          <a:bodyPr>
            <a:noAutofit/>
          </a:bodyPr>
          <a:lstStyle/>
          <a:p>
            <a:pPr algn="l" rtl="0">
              <a:lnSpc>
                <a:spcPct val="150000"/>
              </a:lnSpc>
            </a:pPr>
            <a:r>
              <a:rPr lang="en-US" sz="3200" b="1" dirty="0" smtClean="0"/>
              <a:t>BP2</a:t>
            </a:r>
            <a:r>
              <a:rPr lang="en-US" sz="2700" dirty="0" smtClean="0"/>
              <a:t/>
            </a:r>
            <a:br>
              <a:rPr lang="en-US" sz="2700" dirty="0" smtClean="0"/>
            </a:br>
            <a:r>
              <a:rPr lang="en-US" sz="2700" dirty="0" smtClean="0">
                <a:solidFill>
                  <a:srgbClr val="00B050"/>
                </a:solidFill>
              </a:rPr>
              <a:t>Another </a:t>
            </a:r>
            <a:r>
              <a:rPr lang="en-US" sz="2700" dirty="0">
                <a:solidFill>
                  <a:srgbClr val="00B050"/>
                </a:solidFill>
              </a:rPr>
              <a:t>point to consider </a:t>
            </a:r>
            <a:r>
              <a:rPr lang="en-US" sz="2700" dirty="0">
                <a:solidFill>
                  <a:schemeClr val="accent6">
                    <a:lumMod val="75000"/>
                  </a:schemeClr>
                </a:solidFill>
              </a:rPr>
              <a:t>is that having no fees at </a:t>
            </a:r>
            <a:r>
              <a:rPr lang="en-US" sz="2700" dirty="0" smtClean="0">
                <a:solidFill>
                  <a:schemeClr val="accent6">
                    <a:lumMod val="75000"/>
                  </a:schemeClr>
                </a:solidFill>
              </a:rPr>
              <a:t>university </a:t>
            </a:r>
            <a:r>
              <a:rPr lang="en-US" sz="2700" dirty="0">
                <a:solidFill>
                  <a:schemeClr val="accent6">
                    <a:lumMod val="75000"/>
                  </a:schemeClr>
                </a:solidFill>
              </a:rPr>
              <a:t>means that students will no longer have to work at the same time as studying to cover their costs</a:t>
            </a:r>
            <a:r>
              <a:rPr lang="en-US" sz="2700" dirty="0"/>
              <a:t>. </a:t>
            </a:r>
            <a:r>
              <a:rPr lang="en-US" sz="2700" dirty="0">
                <a:solidFill>
                  <a:srgbClr val="00B050"/>
                </a:solidFill>
              </a:rPr>
              <a:t>For example</a:t>
            </a:r>
            <a:r>
              <a:rPr lang="en-US" sz="2700" dirty="0"/>
              <a:t>, many students have to work either full-time or part-time while studying to pay the fees. Free higher education should, </a:t>
            </a:r>
            <a:r>
              <a:rPr lang="en-US" sz="2700" dirty="0">
                <a:solidFill>
                  <a:srgbClr val="FF0000"/>
                </a:solidFill>
              </a:rPr>
              <a:t>therefore</a:t>
            </a:r>
            <a:r>
              <a:rPr lang="en-US" sz="2700" dirty="0"/>
              <a:t>, produce better results, and students will be able to afford to apply themselves to their studies exclusively. </a:t>
            </a:r>
            <a:endParaRPr lang="fa-IR" sz="27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496"/>
            <a:ext cx="8229600" cy="1143000"/>
          </a:xfrm>
        </p:spPr>
        <p:txBody>
          <a:bodyPr>
            <a:noAutofit/>
          </a:bodyPr>
          <a:lstStyle/>
          <a:p>
            <a:pPr algn="l" rtl="0">
              <a:lnSpc>
                <a:spcPct val="150000"/>
              </a:lnSpc>
            </a:pPr>
            <a:r>
              <a:rPr lang="en-US" sz="3600" b="1" dirty="0" smtClean="0"/>
              <a:t>BP3</a:t>
            </a:r>
            <a:r>
              <a:rPr lang="en-US" sz="2600" dirty="0" smtClean="0"/>
              <a:t/>
            </a:r>
            <a:br>
              <a:rPr lang="en-US" sz="2600" dirty="0" smtClean="0"/>
            </a:br>
            <a:r>
              <a:rPr lang="en-US" sz="2600" dirty="0" smtClean="0">
                <a:solidFill>
                  <a:srgbClr val="00B050"/>
                </a:solidFill>
              </a:rPr>
              <a:t>Finally</a:t>
            </a:r>
            <a:r>
              <a:rPr lang="en-US" sz="2600" dirty="0"/>
              <a:t>, </a:t>
            </a:r>
            <a:r>
              <a:rPr lang="en-US" sz="2600" dirty="0">
                <a:solidFill>
                  <a:schemeClr val="accent6">
                    <a:lumMod val="75000"/>
                  </a:schemeClr>
                </a:solidFill>
              </a:rPr>
              <a:t>university education will benefit society in the long run for the simple reason that it will open higher education to a wider section of the population</a:t>
            </a:r>
            <a:r>
              <a:rPr lang="en-US" sz="2600" dirty="0"/>
              <a:t>. This will </a:t>
            </a:r>
            <a:r>
              <a:rPr lang="en-US" sz="2600" dirty="0">
                <a:solidFill>
                  <a:srgbClr val="00B050"/>
                </a:solidFill>
              </a:rPr>
              <a:t>result </a:t>
            </a:r>
            <a:r>
              <a:rPr lang="en-US" sz="2600" dirty="0"/>
              <a:t>in increasing the number of educated people. </a:t>
            </a:r>
            <a:r>
              <a:rPr lang="en-US" sz="2600" dirty="0">
                <a:solidFill>
                  <a:srgbClr val="FF0000"/>
                </a:solidFill>
              </a:rPr>
              <a:t>In other words</a:t>
            </a:r>
            <a:r>
              <a:rPr lang="en-US" sz="2600" dirty="0"/>
              <a:t>, having a great resource of skilled and knowledgeable professionals will bring greater rewards to society as a whole. </a:t>
            </a:r>
            <a:r>
              <a:rPr lang="en-US" sz="2600" dirty="0">
                <a:solidFill>
                  <a:srgbClr val="FF0000"/>
                </a:solidFill>
              </a:rPr>
              <a:t>Moreover</a:t>
            </a:r>
            <a:r>
              <a:rPr lang="en-US" sz="2600" dirty="0"/>
              <a:t>, it can bring more economic advantages to a country that shows itself to be prosperous and leading in various fields. </a:t>
            </a:r>
            <a:endParaRPr lang="fa-IR" sz="2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01080" cy="6369072"/>
          </a:xfrm>
        </p:spPr>
        <p:txBody>
          <a:bodyPr/>
          <a:lstStyle/>
          <a:p>
            <a:pPr algn="l" rtl="0">
              <a:lnSpc>
                <a:spcPct val="150000"/>
              </a:lnSpc>
            </a:pPr>
            <a:r>
              <a:rPr lang="en-US" dirty="0" smtClean="0"/>
              <a:t> conclusion</a:t>
            </a:r>
            <a:br>
              <a:rPr lang="en-US" dirty="0" smtClean="0"/>
            </a:br>
            <a:r>
              <a:rPr lang="en-US" dirty="0" smtClean="0"/>
              <a:t/>
            </a:r>
            <a:br>
              <a:rPr lang="en-US" dirty="0" smtClean="0"/>
            </a:br>
            <a:r>
              <a:rPr lang="en-US" dirty="0" smtClean="0">
                <a:solidFill>
                  <a:srgbClr val="FF0000"/>
                </a:solidFill>
              </a:rPr>
              <a:t>Restate the topic</a:t>
            </a:r>
            <a:br>
              <a:rPr lang="en-US" dirty="0" smtClean="0">
                <a:solidFill>
                  <a:srgbClr val="FF0000"/>
                </a:solidFill>
              </a:rPr>
            </a:br>
            <a:r>
              <a:rPr lang="en-US" dirty="0" smtClean="0">
                <a:solidFill>
                  <a:srgbClr val="FF0000"/>
                </a:solidFill>
              </a:rPr>
              <a:t>Restate your opinion</a:t>
            </a:r>
            <a:br>
              <a:rPr lang="en-US" dirty="0" smtClean="0">
                <a:solidFill>
                  <a:srgbClr val="FF0000"/>
                </a:solidFill>
              </a:rPr>
            </a:br>
            <a:r>
              <a:rPr lang="en-US" dirty="0" smtClean="0">
                <a:solidFill>
                  <a:srgbClr val="FF0000"/>
                </a:solidFill>
              </a:rPr>
              <a:t>Final comment(</a:t>
            </a:r>
            <a:r>
              <a:rPr lang="en-US" dirty="0" err="1" smtClean="0">
                <a:solidFill>
                  <a:srgbClr val="FF0000"/>
                </a:solidFill>
              </a:rPr>
              <a:t>optinal</a:t>
            </a:r>
            <a:r>
              <a:rPr lang="en-US" dirty="0" smtClean="0">
                <a:solidFill>
                  <a:srgbClr val="FF0000"/>
                </a:solidFill>
              </a:rPr>
              <a:t>)</a:t>
            </a:r>
            <a:r>
              <a:rPr lang="en-US" dirty="0" smtClean="0"/>
              <a:t/>
            </a:r>
            <a:br>
              <a:rPr lang="en-US" dirty="0" smtClean="0"/>
            </a:br>
            <a:endParaRPr lang="fa-I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86058"/>
            <a:ext cx="8229600" cy="1143000"/>
          </a:xfrm>
        </p:spPr>
        <p:txBody>
          <a:bodyPr>
            <a:noAutofit/>
          </a:bodyPr>
          <a:lstStyle/>
          <a:p>
            <a:pPr algn="l" rtl="0">
              <a:lnSpc>
                <a:spcPct val="150000"/>
              </a:lnSpc>
            </a:pPr>
            <a:r>
              <a:rPr lang="en-US" sz="3600" b="1" dirty="0" smtClean="0"/>
              <a:t>Conclusion</a:t>
            </a:r>
            <a:r>
              <a:rPr lang="en-US" sz="2800" dirty="0" smtClean="0"/>
              <a:t/>
            </a:r>
            <a:br>
              <a:rPr lang="en-US" sz="2800" dirty="0" smtClean="0"/>
            </a:br>
            <a:r>
              <a:rPr lang="en-US" sz="2800" dirty="0"/>
              <a:t/>
            </a:r>
            <a:br>
              <a:rPr lang="en-US" sz="2800" dirty="0"/>
            </a:br>
            <a:r>
              <a:rPr lang="en-US" sz="2800" dirty="0" smtClean="0">
                <a:solidFill>
                  <a:srgbClr val="00B050"/>
                </a:solidFill>
              </a:rPr>
              <a:t>In </a:t>
            </a:r>
            <a:r>
              <a:rPr lang="en-US" sz="2800" dirty="0">
                <a:solidFill>
                  <a:srgbClr val="00B050"/>
                </a:solidFill>
              </a:rPr>
              <a:t>conclusion</a:t>
            </a:r>
            <a:r>
              <a:rPr lang="en-US" sz="2800" dirty="0"/>
              <a:t>, free university education </a:t>
            </a:r>
            <a:r>
              <a:rPr lang="en-US" sz="2800" dirty="0">
                <a:solidFill>
                  <a:srgbClr val="FF0000"/>
                </a:solidFill>
              </a:rPr>
              <a:t>is a must </a:t>
            </a:r>
            <a:r>
              <a:rPr lang="en-US" sz="2800" dirty="0"/>
              <a:t>for any country that values equal rights and one that wishes to advance. </a:t>
            </a:r>
            <a:r>
              <a:rPr lang="en-US" sz="2800" dirty="0">
                <a:solidFill>
                  <a:schemeClr val="accent6">
                    <a:lumMod val="75000"/>
                  </a:schemeClr>
                </a:solidFill>
              </a:rPr>
              <a:t>The cost of free education will be recouped many times over by the benefits it brings</a:t>
            </a:r>
            <a:r>
              <a:rPr lang="en-US" sz="2800" dirty="0"/>
              <a:t>. </a:t>
            </a:r>
            <a:endParaRPr lang="fa-IR" sz="28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786058"/>
            <a:ext cx="8229600" cy="1143000"/>
          </a:xfrm>
        </p:spPr>
        <p:txBody>
          <a:bodyPr>
            <a:noAutofit/>
          </a:bodyPr>
          <a:lstStyle/>
          <a:p>
            <a:pPr algn="l" rtl="0"/>
            <a:r>
              <a:rPr lang="en-US" sz="1800" dirty="0" smtClean="0">
                <a:solidFill>
                  <a:srgbClr val="0070C0"/>
                </a:solidFill>
              </a:rPr>
              <a:t>Undeniably, education should be a right, not an advantage. Fees for higher education are expensive and not affordable for everyone</a:t>
            </a:r>
            <a:r>
              <a:rPr lang="en-US" sz="1800" dirty="0" smtClean="0"/>
              <a:t>, </a:t>
            </a:r>
            <a:r>
              <a:rPr lang="en-US" sz="1800" dirty="0" smtClean="0">
                <a:solidFill>
                  <a:srgbClr val="FF0000"/>
                </a:solidFill>
              </a:rPr>
              <a:t>so according to some, university should be free for all people regardless of their background</a:t>
            </a:r>
            <a:r>
              <a:rPr lang="en-US" sz="1800" dirty="0" smtClean="0"/>
              <a:t>. </a:t>
            </a:r>
            <a:r>
              <a:rPr lang="en-US" sz="1800" dirty="0" smtClean="0">
                <a:solidFill>
                  <a:srgbClr val="00B050"/>
                </a:solidFill>
              </a:rPr>
              <a:t>In my opinion, I agree that university education ought to be free as it will greatly benefit both individuals and society. A good reason </a:t>
            </a:r>
            <a:r>
              <a:rPr lang="en-US" sz="1800" dirty="0" smtClean="0">
                <a:solidFill>
                  <a:schemeClr val="accent6">
                    <a:lumMod val="75000"/>
                  </a:schemeClr>
                </a:solidFill>
              </a:rPr>
              <a:t>to</a:t>
            </a:r>
            <a:r>
              <a:rPr lang="en-US" sz="1800" dirty="0" smtClean="0"/>
              <a:t> </a:t>
            </a:r>
            <a:r>
              <a:rPr lang="en-US" sz="1800" dirty="0" smtClean="0">
                <a:solidFill>
                  <a:srgbClr val="FF0000"/>
                </a:solidFill>
              </a:rPr>
              <a:t>abolish</a:t>
            </a:r>
            <a:r>
              <a:rPr lang="en-US" sz="1800" dirty="0" smtClean="0"/>
              <a:t> </a:t>
            </a:r>
            <a:r>
              <a:rPr lang="en-US" sz="1800" dirty="0" smtClean="0">
                <a:solidFill>
                  <a:schemeClr val="accent6">
                    <a:lumMod val="75000"/>
                  </a:schemeClr>
                </a:solidFill>
              </a:rPr>
              <a:t>university fees is </a:t>
            </a:r>
            <a:r>
              <a:rPr lang="en-US" sz="1800" dirty="0" smtClean="0">
                <a:solidFill>
                  <a:srgbClr val="0070C0"/>
                </a:solidFill>
              </a:rPr>
              <a:t>that</a:t>
            </a:r>
            <a:r>
              <a:rPr lang="en-US" sz="1800" dirty="0" smtClean="0"/>
              <a:t> it gives people, </a:t>
            </a:r>
            <a:r>
              <a:rPr lang="en-US" sz="1800" dirty="0" smtClean="0">
                <a:solidFill>
                  <a:srgbClr val="0070C0"/>
                </a:solidFill>
              </a:rPr>
              <a:t>whether</a:t>
            </a:r>
            <a:r>
              <a:rPr lang="en-US" sz="1800" dirty="0" smtClean="0"/>
              <a:t> </a:t>
            </a:r>
            <a:r>
              <a:rPr lang="en-US" sz="1800" dirty="0" smtClean="0">
                <a:solidFill>
                  <a:schemeClr val="accent6">
                    <a:lumMod val="75000"/>
                  </a:schemeClr>
                </a:solidFill>
              </a:rPr>
              <a:t>they are rich or poor, equal rights</a:t>
            </a:r>
            <a:r>
              <a:rPr lang="en-US" sz="1800" dirty="0" smtClean="0"/>
              <a:t>. </a:t>
            </a:r>
            <a:r>
              <a:rPr lang="en-US" sz="1800" dirty="0" smtClean="0">
                <a:solidFill>
                  <a:srgbClr val="00B050"/>
                </a:solidFill>
              </a:rPr>
              <a:t>At present</a:t>
            </a:r>
            <a:r>
              <a:rPr lang="en-US" sz="1800" dirty="0" smtClean="0"/>
              <a:t>, students from poorer backgrounds </a:t>
            </a:r>
            <a:r>
              <a:rPr lang="en-US" sz="1800" dirty="0" smtClean="0">
                <a:solidFill>
                  <a:srgbClr val="0070C0"/>
                </a:solidFill>
              </a:rPr>
              <a:t>are</a:t>
            </a:r>
            <a:r>
              <a:rPr lang="en-US" sz="1800" dirty="0" smtClean="0"/>
              <a:t> </a:t>
            </a:r>
            <a:r>
              <a:rPr lang="en-US" sz="1800" dirty="0" smtClean="0">
                <a:solidFill>
                  <a:srgbClr val="FF0000"/>
                </a:solidFill>
              </a:rPr>
              <a:t>prevented</a:t>
            </a:r>
            <a:r>
              <a:rPr lang="en-US" sz="1800" dirty="0" smtClean="0"/>
              <a:t> from entering university because they are unable to pay the fees. This </a:t>
            </a:r>
            <a:r>
              <a:rPr lang="en-US" sz="1800" dirty="0" smtClean="0">
                <a:solidFill>
                  <a:srgbClr val="FF0000"/>
                </a:solidFill>
              </a:rPr>
              <a:t>excludes</a:t>
            </a:r>
            <a:r>
              <a:rPr lang="en-US" sz="1800" dirty="0" smtClean="0"/>
              <a:t> a large </a:t>
            </a:r>
            <a:r>
              <a:rPr lang="en-US" sz="1800" dirty="0" smtClean="0">
                <a:solidFill>
                  <a:srgbClr val="FF0000"/>
                </a:solidFill>
              </a:rPr>
              <a:t>proportion</a:t>
            </a:r>
            <a:r>
              <a:rPr lang="en-US" sz="1800" dirty="0" smtClean="0"/>
              <a:t> of society and is </a:t>
            </a:r>
            <a:r>
              <a:rPr lang="en-US" sz="1800" dirty="0" smtClean="0">
                <a:solidFill>
                  <a:srgbClr val="FF0000"/>
                </a:solidFill>
              </a:rPr>
              <a:t>discriminatory</a:t>
            </a:r>
            <a:r>
              <a:rPr lang="en-US" sz="1800" dirty="0" smtClean="0"/>
              <a:t>, </a:t>
            </a:r>
            <a:r>
              <a:rPr lang="en-US" sz="1800" dirty="0" smtClean="0">
                <a:solidFill>
                  <a:srgbClr val="0070C0"/>
                </a:solidFill>
              </a:rPr>
              <a:t>which</a:t>
            </a:r>
            <a:r>
              <a:rPr lang="en-US" sz="1800" dirty="0" smtClean="0"/>
              <a:t> can </a:t>
            </a:r>
            <a:r>
              <a:rPr lang="en-US" sz="1800" dirty="0" smtClean="0">
                <a:solidFill>
                  <a:srgbClr val="0070C0"/>
                </a:solidFill>
              </a:rPr>
              <a:t>be avoided </a:t>
            </a:r>
            <a:r>
              <a:rPr lang="en-US" sz="1800" dirty="0" smtClean="0"/>
              <a:t>by </a:t>
            </a:r>
            <a:r>
              <a:rPr lang="en-US" sz="1800" dirty="0" smtClean="0">
                <a:solidFill>
                  <a:srgbClr val="FF0000"/>
                </a:solidFill>
              </a:rPr>
              <a:t>putting an end</a:t>
            </a:r>
            <a:r>
              <a:rPr lang="en-US" sz="1800" dirty="0" smtClean="0"/>
              <a:t> to tuition fees.</a:t>
            </a:r>
            <a:r>
              <a:rPr lang="en-US" sz="1800" dirty="0" smtClean="0">
                <a:solidFill>
                  <a:srgbClr val="00B050"/>
                </a:solidFill>
              </a:rPr>
              <a:t> Another point to consider </a:t>
            </a:r>
            <a:r>
              <a:rPr lang="en-US" sz="1800" dirty="0" smtClean="0">
                <a:solidFill>
                  <a:schemeClr val="accent6">
                    <a:lumMod val="75000"/>
                  </a:schemeClr>
                </a:solidFill>
              </a:rPr>
              <a:t>is that having no fees at university means that students will no longer have to work at the same time as studying to cover their costs</a:t>
            </a:r>
            <a:r>
              <a:rPr lang="en-US" sz="1800" dirty="0" smtClean="0"/>
              <a:t>. </a:t>
            </a:r>
            <a:r>
              <a:rPr lang="en-US" sz="1800" dirty="0" smtClean="0">
                <a:solidFill>
                  <a:srgbClr val="00B050"/>
                </a:solidFill>
              </a:rPr>
              <a:t>For example</a:t>
            </a:r>
            <a:r>
              <a:rPr lang="en-US" sz="1800" dirty="0" smtClean="0"/>
              <a:t>, many students have to work either full-time or part-time while studying to pay the fees. Free higher education should, </a:t>
            </a:r>
            <a:r>
              <a:rPr lang="en-US" sz="1800" dirty="0" smtClean="0">
                <a:solidFill>
                  <a:srgbClr val="FF0000"/>
                </a:solidFill>
              </a:rPr>
              <a:t>therefore</a:t>
            </a:r>
            <a:r>
              <a:rPr lang="en-US" sz="1800" dirty="0" smtClean="0"/>
              <a:t>, produce better results, and students will be able to afford to apply themselves to their studies exclusively. </a:t>
            </a:r>
            <a:r>
              <a:rPr lang="en-US" sz="1800" dirty="0" smtClean="0">
                <a:solidFill>
                  <a:srgbClr val="00B050"/>
                </a:solidFill>
              </a:rPr>
              <a:t>Finally</a:t>
            </a:r>
            <a:r>
              <a:rPr lang="en-US" sz="1800" dirty="0" smtClean="0"/>
              <a:t>, </a:t>
            </a:r>
            <a:r>
              <a:rPr lang="en-US" sz="1800" dirty="0" smtClean="0">
                <a:solidFill>
                  <a:schemeClr val="accent6">
                    <a:lumMod val="75000"/>
                  </a:schemeClr>
                </a:solidFill>
              </a:rPr>
              <a:t>university education will benefit society in the long run for the simple reason that it will open higher education to a wider section of the population</a:t>
            </a:r>
            <a:r>
              <a:rPr lang="en-US" sz="1800" dirty="0" smtClean="0"/>
              <a:t>. This will </a:t>
            </a:r>
            <a:r>
              <a:rPr lang="en-US" sz="1800" dirty="0" smtClean="0">
                <a:solidFill>
                  <a:srgbClr val="00B050"/>
                </a:solidFill>
              </a:rPr>
              <a:t>result </a:t>
            </a:r>
            <a:r>
              <a:rPr lang="en-US" sz="1800" dirty="0" smtClean="0"/>
              <a:t>in increasing the number of educated people. </a:t>
            </a:r>
            <a:r>
              <a:rPr lang="en-US" sz="1800" dirty="0" smtClean="0">
                <a:solidFill>
                  <a:srgbClr val="FF0000"/>
                </a:solidFill>
              </a:rPr>
              <a:t>In other words</a:t>
            </a:r>
            <a:r>
              <a:rPr lang="en-US" sz="1800" dirty="0" smtClean="0"/>
              <a:t>, having a great resource of skilled and knowledgeable professionals will bring greater rewards to society as a whole. </a:t>
            </a:r>
            <a:r>
              <a:rPr lang="en-US" sz="1800" dirty="0" smtClean="0">
                <a:solidFill>
                  <a:srgbClr val="FF0000"/>
                </a:solidFill>
              </a:rPr>
              <a:t>Moreover</a:t>
            </a:r>
            <a:r>
              <a:rPr lang="en-US" sz="1800" dirty="0" smtClean="0"/>
              <a:t>, it can bring more economic advantages to a country that shows itself to be prosperous and leading in various fields. </a:t>
            </a:r>
            <a:r>
              <a:rPr lang="en-US" sz="1800" dirty="0" smtClean="0">
                <a:solidFill>
                  <a:srgbClr val="00B050"/>
                </a:solidFill>
              </a:rPr>
              <a:t>In conclusion</a:t>
            </a:r>
            <a:r>
              <a:rPr lang="en-US" sz="1800" dirty="0" smtClean="0"/>
              <a:t>, free university education </a:t>
            </a:r>
            <a:r>
              <a:rPr lang="en-US" sz="1800" dirty="0" smtClean="0">
                <a:solidFill>
                  <a:srgbClr val="FF0000"/>
                </a:solidFill>
              </a:rPr>
              <a:t>is a must </a:t>
            </a:r>
            <a:r>
              <a:rPr lang="en-US" sz="1800" dirty="0" smtClean="0"/>
              <a:t>for any country that values equal rights and one that wishes to advance. </a:t>
            </a:r>
            <a:r>
              <a:rPr lang="en-US" sz="1800" dirty="0" smtClean="0">
                <a:solidFill>
                  <a:schemeClr val="accent6">
                    <a:lumMod val="75000"/>
                  </a:schemeClr>
                </a:solidFill>
              </a:rPr>
              <a:t>The cost of free education will be recouped many times over by the benefits it brings</a:t>
            </a:r>
            <a:r>
              <a:rPr lang="en-US" sz="1800" dirty="0" smtClean="0"/>
              <a:t>.  </a:t>
            </a:r>
            <a:br>
              <a:rPr lang="en-US" sz="1800" dirty="0" smtClean="0"/>
            </a:br>
            <a:r>
              <a:rPr lang="en-US" sz="1800" dirty="0" smtClean="0"/>
              <a:t>294 words</a:t>
            </a:r>
            <a:endParaRPr lang="fa-IR"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US" dirty="0"/>
              <a:t>Some people believe that nowadays we have too many choices. </a:t>
            </a:r>
            <a:br>
              <a:rPr lang="en-US" dirty="0"/>
            </a:br>
            <a:endParaRPr lang="fa-IR" dirty="0"/>
          </a:p>
        </p:txBody>
      </p:sp>
      <p:sp>
        <p:nvSpPr>
          <p:cNvPr id="3" name="Subtitle 2"/>
          <p:cNvSpPr>
            <a:spLocks noGrp="1"/>
          </p:cNvSpPr>
          <p:nvPr>
            <p:ph type="subTitle" idx="1"/>
          </p:nvPr>
        </p:nvSpPr>
        <p:spPr>
          <a:xfrm>
            <a:off x="857224" y="3857628"/>
            <a:ext cx="6915176" cy="1543064"/>
          </a:xfrm>
        </p:spPr>
        <p:txBody>
          <a:bodyPr>
            <a:noAutofit/>
          </a:bodyPr>
          <a:lstStyle/>
          <a:p>
            <a:pPr algn="l"/>
            <a:r>
              <a:rPr lang="en-US" sz="4000" dirty="0" smtClean="0">
                <a:solidFill>
                  <a:schemeClr val="tx1"/>
                </a:solidFill>
                <a:cs typeface="+mj-cs"/>
              </a:rPr>
              <a:t>To what extent do you agree or disagree with this statement? 	</a:t>
            </a:r>
            <a:br>
              <a:rPr lang="en-US" sz="4000" dirty="0" smtClean="0">
                <a:solidFill>
                  <a:schemeClr val="tx1"/>
                </a:solidFill>
                <a:cs typeface="+mj-cs"/>
              </a:rPr>
            </a:br>
            <a:endParaRPr lang="fa-IR" sz="4000" dirty="0">
              <a:solidFill>
                <a:schemeClr val="tx1"/>
              </a:solidFill>
              <a:cs typeface="+mj-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500174"/>
            <a:ext cx="8329642" cy="3440114"/>
          </a:xfrm>
        </p:spPr>
        <p:txBody>
          <a:bodyPr>
            <a:normAutofit/>
          </a:bodyPr>
          <a:lstStyle/>
          <a:p>
            <a:r>
              <a:rPr lang="en-US" dirty="0" smtClean="0"/>
              <a:t>Session 2</a:t>
            </a:r>
            <a:br>
              <a:rPr lang="en-US" dirty="0" smtClean="0"/>
            </a:br>
            <a:r>
              <a:rPr lang="en-US" dirty="0" smtClean="0"/>
              <a:t/>
            </a:r>
            <a:br>
              <a:rPr lang="en-US" dirty="0" smtClean="0"/>
            </a:br>
            <a:r>
              <a:rPr lang="en-US" sz="6000" dirty="0" smtClean="0">
                <a:solidFill>
                  <a:srgbClr val="FF0000"/>
                </a:solidFill>
              </a:rPr>
              <a:t>PARTIAL</a:t>
            </a:r>
            <a:endParaRPr lang="fa-IR" sz="6000" dirty="0">
              <a:solidFill>
                <a:srgbClr val="FF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0"/>
            <a:ext cx="7772400" cy="1470025"/>
          </a:xfrm>
        </p:spPr>
        <p:txBody>
          <a:bodyPr>
            <a:normAutofit/>
          </a:bodyPr>
          <a:lstStyle/>
          <a:p>
            <a:r>
              <a:rPr lang="en-US" sz="6600" dirty="0" smtClean="0">
                <a:solidFill>
                  <a:srgbClr val="FF0000"/>
                </a:solidFill>
              </a:rPr>
              <a:t>I strongly agree</a:t>
            </a:r>
            <a:endParaRPr lang="fa-IR" sz="6600" dirty="0"/>
          </a:p>
        </p:txBody>
      </p:sp>
      <p:sp>
        <p:nvSpPr>
          <p:cNvPr id="3" name="Subtitle 2"/>
          <p:cNvSpPr>
            <a:spLocks noGrp="1"/>
          </p:cNvSpPr>
          <p:nvPr>
            <p:ph type="subTitle" idx="1"/>
          </p:nvPr>
        </p:nvSpPr>
        <p:spPr>
          <a:xfrm>
            <a:off x="214282" y="1500174"/>
            <a:ext cx="9144000" cy="4714908"/>
          </a:xfrm>
        </p:spPr>
        <p:txBody>
          <a:bodyPr>
            <a:normAutofit/>
          </a:bodyPr>
          <a:lstStyle/>
          <a:p>
            <a:pPr marL="514350" indent="-514350" algn="l" rtl="0">
              <a:buAutoNum type="arabicPeriod"/>
            </a:pPr>
            <a:r>
              <a:rPr lang="en-US" b="1" dirty="0" smtClean="0">
                <a:solidFill>
                  <a:schemeClr val="tx1"/>
                </a:solidFill>
              </a:rPr>
              <a:t>Introduction</a:t>
            </a:r>
          </a:p>
          <a:p>
            <a:pPr marL="514350" indent="-514350" algn="l" rtl="0"/>
            <a:r>
              <a:rPr lang="en-US" sz="2800" dirty="0" smtClean="0"/>
              <a:t>    A general sentence + your opinion</a:t>
            </a:r>
          </a:p>
          <a:p>
            <a:pPr marL="514350" indent="-514350" algn="l" rtl="0"/>
            <a:r>
              <a:rPr lang="en-US" b="1" dirty="0" smtClean="0">
                <a:solidFill>
                  <a:schemeClr val="tx1"/>
                </a:solidFill>
              </a:rPr>
              <a:t>2. Body paragraph 1</a:t>
            </a:r>
            <a:r>
              <a:rPr lang="en-US" dirty="0" smtClean="0"/>
              <a:t>: </a:t>
            </a:r>
            <a:r>
              <a:rPr lang="en-US" sz="3000" dirty="0" smtClean="0"/>
              <a:t>Argument 1</a:t>
            </a:r>
          </a:p>
          <a:p>
            <a:pPr marL="514350" indent="-514350" algn="l" rtl="0"/>
            <a:r>
              <a:rPr lang="en-US" sz="2800" dirty="0" smtClean="0"/>
              <a:t>    Say why you agree with them</a:t>
            </a:r>
          </a:p>
          <a:p>
            <a:pPr marL="514350" indent="-514350" algn="l" rtl="0"/>
            <a:r>
              <a:rPr lang="en-US" b="1" dirty="0" smtClean="0">
                <a:solidFill>
                  <a:schemeClr val="tx1"/>
                </a:solidFill>
              </a:rPr>
              <a:t>3. Body paragraph 2 </a:t>
            </a:r>
            <a:r>
              <a:rPr lang="en-US" dirty="0" smtClean="0"/>
              <a:t>: </a:t>
            </a:r>
            <a:r>
              <a:rPr lang="en-US" sz="3000" dirty="0" smtClean="0"/>
              <a:t>Argument 2</a:t>
            </a:r>
          </a:p>
          <a:p>
            <a:pPr marL="514350" indent="-514350" algn="l" rtl="0"/>
            <a:r>
              <a:rPr lang="en-US" sz="2800" dirty="0" smtClean="0"/>
              <a:t>    Say why you agree with them</a:t>
            </a:r>
          </a:p>
          <a:p>
            <a:pPr marL="514350" indent="-514350" algn="l" rtl="0"/>
            <a:r>
              <a:rPr lang="en-US" b="1" dirty="0" smtClean="0">
                <a:solidFill>
                  <a:schemeClr val="tx1"/>
                </a:solidFill>
              </a:rPr>
              <a:t>4. Conclusion</a:t>
            </a:r>
          </a:p>
          <a:p>
            <a:pPr marL="514350" indent="-514350" algn="l" rtl="0"/>
            <a:r>
              <a:rPr lang="en-US" sz="2800" dirty="0" smtClean="0"/>
              <a:t>Restate your view + brief summary of your main arguments</a:t>
            </a:r>
          </a:p>
          <a:p>
            <a:pPr marL="514350" indent="-514350" algn="l" rtl="0"/>
            <a:endParaRPr lang="fa-I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0"/>
            <a:ext cx="7772400" cy="1470025"/>
          </a:xfrm>
        </p:spPr>
        <p:txBody>
          <a:bodyPr>
            <a:normAutofit/>
          </a:bodyPr>
          <a:lstStyle/>
          <a:p>
            <a:r>
              <a:rPr lang="en-US" sz="6600" dirty="0" smtClean="0">
                <a:solidFill>
                  <a:srgbClr val="FF0000"/>
                </a:solidFill>
              </a:rPr>
              <a:t>I strongly disagree</a:t>
            </a:r>
            <a:endParaRPr lang="fa-IR" sz="6600" dirty="0"/>
          </a:p>
        </p:txBody>
      </p:sp>
      <p:sp>
        <p:nvSpPr>
          <p:cNvPr id="3" name="Subtitle 2"/>
          <p:cNvSpPr>
            <a:spLocks noGrp="1"/>
          </p:cNvSpPr>
          <p:nvPr>
            <p:ph type="subTitle" idx="1"/>
          </p:nvPr>
        </p:nvSpPr>
        <p:spPr>
          <a:xfrm>
            <a:off x="214282" y="1500174"/>
            <a:ext cx="9144000" cy="4714908"/>
          </a:xfrm>
        </p:spPr>
        <p:txBody>
          <a:bodyPr>
            <a:normAutofit/>
          </a:bodyPr>
          <a:lstStyle/>
          <a:p>
            <a:pPr marL="514350" indent="-514350" algn="l" rtl="0">
              <a:buAutoNum type="arabicPeriod"/>
            </a:pPr>
            <a:r>
              <a:rPr lang="en-US" b="1" dirty="0" smtClean="0">
                <a:solidFill>
                  <a:schemeClr val="tx1"/>
                </a:solidFill>
              </a:rPr>
              <a:t>Introduction</a:t>
            </a:r>
          </a:p>
          <a:p>
            <a:pPr marL="514350" indent="-514350" algn="l" rtl="0"/>
            <a:r>
              <a:rPr lang="en-US" sz="2800" dirty="0" smtClean="0"/>
              <a:t>    A general sentence + your opinion</a:t>
            </a:r>
          </a:p>
          <a:p>
            <a:pPr marL="514350" indent="-514350" algn="l" rtl="0"/>
            <a:r>
              <a:rPr lang="en-US" b="1" dirty="0" smtClean="0">
                <a:solidFill>
                  <a:schemeClr val="tx1"/>
                </a:solidFill>
              </a:rPr>
              <a:t>2. Body paragraph 1</a:t>
            </a:r>
            <a:r>
              <a:rPr lang="en-US" dirty="0" smtClean="0"/>
              <a:t>: Opposing </a:t>
            </a:r>
            <a:r>
              <a:rPr lang="en-US" sz="3000" dirty="0" smtClean="0"/>
              <a:t>argument 1</a:t>
            </a:r>
          </a:p>
          <a:p>
            <a:pPr marL="514350" indent="-514350" algn="l" rtl="0"/>
            <a:r>
              <a:rPr lang="en-US" sz="2800" dirty="0" smtClean="0"/>
              <a:t>    Say why you disagree with them</a:t>
            </a:r>
          </a:p>
          <a:p>
            <a:pPr marL="514350" indent="-514350" algn="l" rtl="0"/>
            <a:r>
              <a:rPr lang="en-US" b="1" dirty="0" smtClean="0">
                <a:solidFill>
                  <a:schemeClr val="tx1"/>
                </a:solidFill>
              </a:rPr>
              <a:t>3. Body paragraph 2 </a:t>
            </a:r>
            <a:r>
              <a:rPr lang="en-US" dirty="0" smtClean="0"/>
              <a:t>: Opposing </a:t>
            </a:r>
            <a:r>
              <a:rPr lang="en-US" sz="3000" dirty="0" smtClean="0"/>
              <a:t>argument 2</a:t>
            </a:r>
          </a:p>
          <a:p>
            <a:pPr marL="514350" indent="-514350" algn="l" rtl="0"/>
            <a:r>
              <a:rPr lang="en-US" sz="2800" dirty="0" smtClean="0"/>
              <a:t>    Say why you disagree with them</a:t>
            </a:r>
          </a:p>
          <a:p>
            <a:pPr marL="514350" indent="-514350" algn="l" rtl="0"/>
            <a:r>
              <a:rPr lang="en-US" b="1" dirty="0" smtClean="0">
                <a:solidFill>
                  <a:schemeClr val="tx1"/>
                </a:solidFill>
              </a:rPr>
              <a:t>4. Conclusion</a:t>
            </a:r>
          </a:p>
          <a:p>
            <a:pPr marL="514350" indent="-514350" algn="l" rtl="0"/>
            <a:r>
              <a:rPr lang="en-US" sz="2800" dirty="0" smtClean="0"/>
              <a:t>Restate your view + brief summary of your main arguments</a:t>
            </a:r>
          </a:p>
          <a:p>
            <a:pPr marL="514350" indent="-514350" algn="l" rtl="0"/>
            <a:endParaRPr lang="fa-IR"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0"/>
            <a:ext cx="7772400" cy="1470025"/>
          </a:xfrm>
        </p:spPr>
        <p:txBody>
          <a:bodyPr>
            <a:normAutofit/>
          </a:bodyPr>
          <a:lstStyle/>
          <a:p>
            <a:r>
              <a:rPr lang="en-US" sz="6600" dirty="0" smtClean="0">
                <a:solidFill>
                  <a:srgbClr val="FF0000"/>
                </a:solidFill>
              </a:rPr>
              <a:t>I generally agree</a:t>
            </a:r>
            <a:endParaRPr lang="fa-IR" sz="6600" dirty="0"/>
          </a:p>
        </p:txBody>
      </p:sp>
      <p:sp>
        <p:nvSpPr>
          <p:cNvPr id="3" name="Subtitle 2"/>
          <p:cNvSpPr>
            <a:spLocks noGrp="1"/>
          </p:cNvSpPr>
          <p:nvPr>
            <p:ph type="subTitle" idx="1"/>
          </p:nvPr>
        </p:nvSpPr>
        <p:spPr>
          <a:xfrm>
            <a:off x="214282" y="1500174"/>
            <a:ext cx="8501122" cy="4929222"/>
          </a:xfrm>
        </p:spPr>
        <p:txBody>
          <a:bodyPr>
            <a:normAutofit/>
          </a:bodyPr>
          <a:lstStyle/>
          <a:p>
            <a:pPr marL="514350" indent="-514350" algn="l" rtl="0">
              <a:buAutoNum type="arabicPeriod"/>
            </a:pPr>
            <a:r>
              <a:rPr lang="en-US" b="1" dirty="0" smtClean="0">
                <a:solidFill>
                  <a:schemeClr val="tx1"/>
                </a:solidFill>
              </a:rPr>
              <a:t>Introduction</a:t>
            </a:r>
          </a:p>
          <a:p>
            <a:pPr marL="514350" indent="-514350" algn="l" rtl="0"/>
            <a:r>
              <a:rPr lang="en-US" sz="2800" dirty="0" smtClean="0"/>
              <a:t>    A general sentence + your opinion</a:t>
            </a:r>
          </a:p>
          <a:p>
            <a:pPr marL="514350" indent="-514350" algn="l" rtl="0"/>
            <a:r>
              <a:rPr lang="en-US" b="1" dirty="0" smtClean="0">
                <a:solidFill>
                  <a:schemeClr val="tx1"/>
                </a:solidFill>
              </a:rPr>
              <a:t>2. Body paragraph 1</a:t>
            </a:r>
            <a:r>
              <a:rPr lang="en-US" dirty="0" smtClean="0"/>
              <a:t>: </a:t>
            </a:r>
            <a:r>
              <a:rPr lang="en-US" sz="3000" dirty="0" smtClean="0"/>
              <a:t>Argument against</a:t>
            </a:r>
          </a:p>
          <a:p>
            <a:pPr marL="514350" indent="-514350" algn="l" rtl="0"/>
            <a:r>
              <a:rPr lang="en-US" sz="2800" dirty="0" smtClean="0"/>
              <a:t>   </a:t>
            </a:r>
            <a:r>
              <a:rPr lang="en-US" sz="2400" dirty="0" smtClean="0"/>
              <a:t>summarize the opposite view (acknowledge)+ Say why you disagree with them(refute)</a:t>
            </a:r>
          </a:p>
          <a:p>
            <a:pPr marL="514350" indent="-514350" algn="l" rtl="0"/>
            <a:r>
              <a:rPr lang="en-US" b="1" dirty="0" smtClean="0">
                <a:solidFill>
                  <a:schemeClr val="tx1"/>
                </a:solidFill>
              </a:rPr>
              <a:t>3. Body paragraph 2 </a:t>
            </a:r>
            <a:r>
              <a:rPr lang="en-US" dirty="0" smtClean="0"/>
              <a:t>: </a:t>
            </a:r>
            <a:r>
              <a:rPr lang="en-US" sz="3000" dirty="0" smtClean="0"/>
              <a:t>Argument for</a:t>
            </a:r>
          </a:p>
          <a:p>
            <a:pPr marL="514350" indent="-514350" algn="l" rtl="0"/>
            <a:r>
              <a:rPr lang="en-US" sz="2800" dirty="0" smtClean="0"/>
              <a:t>    </a:t>
            </a:r>
            <a:r>
              <a:rPr lang="en-US" sz="2400" dirty="0" smtClean="0"/>
              <a:t>give your view + supporting evidence</a:t>
            </a:r>
          </a:p>
          <a:p>
            <a:pPr marL="514350" indent="-514350" algn="l" rtl="0"/>
            <a:r>
              <a:rPr lang="en-US" b="1" dirty="0" smtClean="0">
                <a:solidFill>
                  <a:schemeClr val="tx1"/>
                </a:solidFill>
              </a:rPr>
              <a:t>4. Conclusion</a:t>
            </a:r>
          </a:p>
          <a:p>
            <a:pPr marL="514350" indent="-514350" algn="l" rtl="0"/>
            <a:r>
              <a:rPr lang="en-US" sz="2400" dirty="0" smtClean="0"/>
              <a:t>Restate your view + brief summary of your main arguments</a:t>
            </a:r>
          </a:p>
          <a:p>
            <a:pPr marL="514350" indent="-514350" algn="l" rtl="0"/>
            <a:endParaRPr lang="fa-IR"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0"/>
            <a:ext cx="7772400" cy="1470025"/>
          </a:xfrm>
        </p:spPr>
        <p:txBody>
          <a:bodyPr>
            <a:normAutofit/>
          </a:bodyPr>
          <a:lstStyle/>
          <a:p>
            <a:r>
              <a:rPr lang="en-US" sz="6600" dirty="0" smtClean="0">
                <a:solidFill>
                  <a:srgbClr val="FF0000"/>
                </a:solidFill>
              </a:rPr>
              <a:t>I generally </a:t>
            </a:r>
            <a:r>
              <a:rPr lang="en-US" sz="6600" dirty="0" err="1" smtClean="0">
                <a:solidFill>
                  <a:srgbClr val="FF0000"/>
                </a:solidFill>
              </a:rPr>
              <a:t>agree,but</a:t>
            </a:r>
            <a:endParaRPr lang="fa-IR" sz="6600" dirty="0"/>
          </a:p>
        </p:txBody>
      </p:sp>
      <p:sp>
        <p:nvSpPr>
          <p:cNvPr id="3" name="Subtitle 2"/>
          <p:cNvSpPr>
            <a:spLocks noGrp="1"/>
          </p:cNvSpPr>
          <p:nvPr>
            <p:ph type="subTitle" idx="1"/>
          </p:nvPr>
        </p:nvSpPr>
        <p:spPr>
          <a:xfrm>
            <a:off x="214282" y="1500174"/>
            <a:ext cx="8501122" cy="4929222"/>
          </a:xfrm>
        </p:spPr>
        <p:txBody>
          <a:bodyPr>
            <a:normAutofit lnSpcReduction="10000"/>
          </a:bodyPr>
          <a:lstStyle/>
          <a:p>
            <a:pPr marL="514350" indent="-514350" algn="l" rtl="0">
              <a:buAutoNum type="arabicPeriod"/>
            </a:pPr>
            <a:r>
              <a:rPr lang="en-US" b="1" dirty="0" smtClean="0">
                <a:solidFill>
                  <a:schemeClr val="tx1"/>
                </a:solidFill>
              </a:rPr>
              <a:t>Introduction</a:t>
            </a:r>
          </a:p>
          <a:p>
            <a:pPr marL="514350" indent="-514350" algn="l" rtl="0"/>
            <a:r>
              <a:rPr lang="en-US" sz="2400" dirty="0" smtClean="0"/>
              <a:t>    A general sentence + your opinion</a:t>
            </a:r>
          </a:p>
          <a:p>
            <a:pPr marL="514350" indent="-514350" algn="l" rtl="0"/>
            <a:r>
              <a:rPr lang="en-US" b="1" dirty="0" smtClean="0">
                <a:solidFill>
                  <a:schemeClr val="tx1"/>
                </a:solidFill>
              </a:rPr>
              <a:t>2. Body paragraph 1</a:t>
            </a:r>
            <a:r>
              <a:rPr lang="en-US" dirty="0" smtClean="0"/>
              <a:t>: </a:t>
            </a:r>
            <a:r>
              <a:rPr lang="en-US" sz="3000" dirty="0" smtClean="0"/>
              <a:t>Argument for</a:t>
            </a:r>
          </a:p>
          <a:p>
            <a:pPr marL="514350" indent="-514350" algn="l" rtl="0"/>
            <a:r>
              <a:rPr lang="en-US" sz="2800" dirty="0" smtClean="0"/>
              <a:t> </a:t>
            </a:r>
            <a:r>
              <a:rPr lang="en-US" sz="2400" dirty="0" smtClean="0"/>
              <a:t>supporting evidence</a:t>
            </a:r>
          </a:p>
          <a:p>
            <a:pPr marL="514350" indent="-514350" algn="l" rtl="0"/>
            <a:r>
              <a:rPr lang="en-US" b="1" dirty="0" smtClean="0">
                <a:solidFill>
                  <a:schemeClr val="tx1"/>
                </a:solidFill>
              </a:rPr>
              <a:t>3. Body paragraph 2 </a:t>
            </a:r>
            <a:r>
              <a:rPr lang="en-US" dirty="0" smtClean="0"/>
              <a:t>: </a:t>
            </a:r>
            <a:r>
              <a:rPr lang="en-US" sz="3000" dirty="0" smtClean="0"/>
              <a:t>Argument for</a:t>
            </a:r>
          </a:p>
          <a:p>
            <a:pPr marL="514350" indent="-514350" algn="l" rtl="0"/>
            <a:r>
              <a:rPr lang="en-US" sz="2400" dirty="0" smtClean="0"/>
              <a:t>  supporting evidence</a:t>
            </a:r>
          </a:p>
          <a:p>
            <a:pPr marL="514350" indent="-514350" algn="l" rtl="0"/>
            <a:r>
              <a:rPr lang="en-US" b="1" dirty="0" smtClean="0">
                <a:solidFill>
                  <a:schemeClr val="tx1"/>
                </a:solidFill>
              </a:rPr>
              <a:t>4. Body paragraph 3 </a:t>
            </a:r>
            <a:r>
              <a:rPr lang="en-US" sz="2400" b="1" dirty="0" smtClean="0">
                <a:solidFill>
                  <a:schemeClr val="tx1"/>
                </a:solidFill>
              </a:rPr>
              <a:t>: </a:t>
            </a:r>
            <a:r>
              <a:rPr lang="en-US" sz="3000" dirty="0" smtClean="0"/>
              <a:t>Exception to the rule</a:t>
            </a:r>
          </a:p>
          <a:p>
            <a:pPr marL="514350" indent="-514350" algn="l" rtl="0"/>
            <a:r>
              <a:rPr lang="en-US" sz="2400" dirty="0" smtClean="0"/>
              <a:t>supporting evidence</a:t>
            </a:r>
          </a:p>
          <a:p>
            <a:pPr marL="514350" indent="-514350" algn="l" rtl="0"/>
            <a:r>
              <a:rPr lang="en-US" b="1" dirty="0" smtClean="0">
                <a:solidFill>
                  <a:schemeClr val="tx1"/>
                </a:solidFill>
              </a:rPr>
              <a:t>5. Conclusion</a:t>
            </a:r>
          </a:p>
          <a:p>
            <a:pPr marL="514350" indent="-514350" algn="l" rtl="0"/>
            <a:r>
              <a:rPr lang="en-US" sz="2400" dirty="0" smtClean="0"/>
              <a:t>Restate your view + brief summary of your main arguments</a:t>
            </a:r>
          </a:p>
          <a:p>
            <a:pPr marL="514350" indent="-514350" algn="l" rtl="0"/>
            <a:endParaRPr lang="fa-IR"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857232"/>
            <a:ext cx="8715436" cy="5214974"/>
          </a:xfrm>
        </p:spPr>
        <p:txBody>
          <a:bodyPr>
            <a:normAutofit/>
          </a:bodyPr>
          <a:lstStyle/>
          <a:p>
            <a:pPr algn="l"/>
            <a:r>
              <a:rPr lang="en-US" sz="2800" dirty="0"/>
              <a:t>In order to study at university students are required to pay expensive tuition fees. Not all students can afford them, so some people think that university education </a:t>
            </a:r>
            <a:r>
              <a:rPr lang="fa-IR" sz="2800" dirty="0" smtClean="0"/>
              <a:t/>
            </a:r>
            <a:br>
              <a:rPr lang="fa-IR" sz="2800" dirty="0" smtClean="0"/>
            </a:br>
            <a:r>
              <a:rPr lang="en-US" sz="2800" dirty="0" smtClean="0"/>
              <a:t>should </a:t>
            </a:r>
            <a:r>
              <a:rPr lang="en-US" sz="2800" dirty="0"/>
              <a:t>be free for everyone. </a:t>
            </a:r>
            <a:br>
              <a:rPr lang="en-US" sz="2800" dirty="0"/>
            </a:br>
            <a:r>
              <a:rPr lang="en-US" sz="2800" dirty="0"/>
              <a:t/>
            </a:r>
            <a:br>
              <a:rPr lang="en-US" sz="2800" dirty="0"/>
            </a:br>
            <a:r>
              <a:rPr lang="en-US" sz="2800" dirty="0" smtClean="0"/>
              <a:t>To </a:t>
            </a:r>
            <a:r>
              <a:rPr lang="en-US" sz="2800" dirty="0"/>
              <a:t>what extent do you agree or disagree? 	</a:t>
            </a:r>
            <a:endParaRPr lang="fa-IR"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0"/>
            <a:ext cx="7772400" cy="1470025"/>
          </a:xfrm>
        </p:spPr>
        <p:txBody>
          <a:bodyPr>
            <a:normAutofit/>
          </a:bodyPr>
          <a:lstStyle/>
          <a:p>
            <a:r>
              <a:rPr lang="en-US" sz="4800" b="1" dirty="0" smtClean="0"/>
              <a:t>Brainstorming</a:t>
            </a:r>
            <a:endParaRPr lang="fa-IR" sz="4800" b="1" dirty="0"/>
          </a:p>
        </p:txBody>
      </p:sp>
      <p:sp>
        <p:nvSpPr>
          <p:cNvPr id="3" name="Subtitle 2"/>
          <p:cNvSpPr>
            <a:spLocks noGrp="1"/>
          </p:cNvSpPr>
          <p:nvPr>
            <p:ph type="subTitle" idx="1"/>
          </p:nvPr>
        </p:nvSpPr>
        <p:spPr>
          <a:xfrm>
            <a:off x="714348" y="2143116"/>
            <a:ext cx="6615114" cy="4214842"/>
          </a:xfrm>
        </p:spPr>
        <p:txBody>
          <a:bodyPr/>
          <a:lstStyle/>
          <a:p>
            <a:pPr algn="l" rtl="0"/>
            <a:r>
              <a:rPr lang="en-US" sz="4500" dirty="0" smtClean="0">
                <a:solidFill>
                  <a:schemeClr val="tx1"/>
                </a:solidFill>
              </a:rPr>
              <a:t>Against</a:t>
            </a:r>
          </a:p>
          <a:p>
            <a:pPr algn="l" rtl="0">
              <a:buFont typeface="Arial" pitchFamily="34" charset="0"/>
              <a:buChar char="•"/>
            </a:pPr>
            <a:r>
              <a:rPr lang="en-US" dirty="0" smtClean="0"/>
              <a:t>Financial problems for a country</a:t>
            </a:r>
          </a:p>
          <a:p>
            <a:pPr algn="l" rtl="0">
              <a:buFont typeface="Arial" pitchFamily="34" charset="0"/>
              <a:buChar char="•"/>
            </a:pPr>
            <a:r>
              <a:rPr lang="en-US" dirty="0" smtClean="0"/>
              <a:t>Disinterested students</a:t>
            </a:r>
          </a:p>
          <a:p>
            <a:pPr algn="l" rtl="0">
              <a:buFont typeface="Arial" pitchFamily="34" charset="0"/>
              <a:buChar char="•"/>
            </a:pPr>
            <a:r>
              <a:rPr lang="en-US" dirty="0" smtClean="0">
                <a:solidFill>
                  <a:srgbClr val="FF0000"/>
                </a:solidFill>
              </a:rPr>
              <a:t>Unless</a:t>
            </a:r>
            <a:r>
              <a:rPr lang="en-US" dirty="0" smtClean="0"/>
              <a:t> gifted but poor students</a:t>
            </a:r>
          </a:p>
          <a:p>
            <a:pPr algn="l" rtl="0">
              <a:buFont typeface="Arial" pitchFamily="34" charset="0"/>
              <a:buChar char="•"/>
            </a:pPr>
            <a:endParaRPr lang="fa-I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0"/>
            <a:ext cx="7772400" cy="1470025"/>
          </a:xfrm>
        </p:spPr>
        <p:txBody>
          <a:bodyPr>
            <a:normAutofit/>
          </a:bodyPr>
          <a:lstStyle/>
          <a:p>
            <a:r>
              <a:rPr lang="en-US" sz="4800" b="1" dirty="0" smtClean="0"/>
              <a:t>Supporting points</a:t>
            </a:r>
            <a:endParaRPr lang="fa-IR" sz="4800" b="1" dirty="0"/>
          </a:p>
        </p:txBody>
      </p:sp>
      <p:sp>
        <p:nvSpPr>
          <p:cNvPr id="3" name="Subtitle 2"/>
          <p:cNvSpPr>
            <a:spLocks noGrp="1"/>
          </p:cNvSpPr>
          <p:nvPr>
            <p:ph type="subTitle" idx="1"/>
          </p:nvPr>
        </p:nvSpPr>
        <p:spPr>
          <a:xfrm>
            <a:off x="714348" y="2143116"/>
            <a:ext cx="8215370" cy="4143404"/>
          </a:xfrm>
        </p:spPr>
        <p:txBody>
          <a:bodyPr/>
          <a:lstStyle/>
          <a:p>
            <a:pPr algn="l" rtl="0"/>
            <a:r>
              <a:rPr lang="en-US" b="1" dirty="0" smtClean="0">
                <a:solidFill>
                  <a:srgbClr val="FF0000"/>
                </a:solidFill>
              </a:rPr>
              <a:t>Financial problems for a country</a:t>
            </a:r>
          </a:p>
          <a:p>
            <a:pPr algn="l" rtl="0"/>
            <a:endParaRPr lang="en-US" b="1" dirty="0" smtClean="0">
              <a:solidFill>
                <a:srgbClr val="FF0000"/>
              </a:solidFill>
            </a:endParaRPr>
          </a:p>
          <a:p>
            <a:pPr algn="l" rtl="0"/>
            <a:r>
              <a:rPr lang="en-US" dirty="0" smtClean="0">
                <a:solidFill>
                  <a:srgbClr val="FF0000"/>
                </a:solidFill>
              </a:rPr>
              <a:t>  </a:t>
            </a:r>
            <a:r>
              <a:rPr lang="en-US" dirty="0" smtClean="0"/>
              <a:t>*no income for universities</a:t>
            </a:r>
          </a:p>
          <a:p>
            <a:pPr algn="l" rtl="0"/>
            <a:r>
              <a:rPr lang="en-US" dirty="0" smtClean="0"/>
              <a:t>  *state must find income</a:t>
            </a:r>
          </a:p>
          <a:p>
            <a:pPr algn="l" rtl="0"/>
            <a:r>
              <a:rPr lang="en-US" dirty="0" smtClean="0"/>
              <a:t>  *other sectors will lose funding (healthcare)</a:t>
            </a:r>
          </a:p>
          <a:p>
            <a:pPr algn="l" rtl="0"/>
            <a:r>
              <a:rPr lang="en-US" dirty="0" smtClean="0"/>
              <a:t>  * not possible for many countries</a:t>
            </a:r>
          </a:p>
          <a:p>
            <a:pPr algn="l" rtl="0">
              <a:buFont typeface="Arial" pitchFamily="34" charset="0"/>
              <a:buChar char="•"/>
            </a:pPr>
            <a:endParaRPr lang="fa-I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0"/>
            <a:ext cx="7772400" cy="1470025"/>
          </a:xfrm>
        </p:spPr>
        <p:txBody>
          <a:bodyPr>
            <a:normAutofit/>
          </a:bodyPr>
          <a:lstStyle/>
          <a:p>
            <a:r>
              <a:rPr lang="en-US" sz="4800" b="1" dirty="0" smtClean="0"/>
              <a:t>Supporting points</a:t>
            </a:r>
            <a:endParaRPr lang="fa-IR" sz="4800" b="1" dirty="0"/>
          </a:p>
        </p:txBody>
      </p:sp>
      <p:sp>
        <p:nvSpPr>
          <p:cNvPr id="3" name="Subtitle 2"/>
          <p:cNvSpPr>
            <a:spLocks noGrp="1"/>
          </p:cNvSpPr>
          <p:nvPr>
            <p:ph type="subTitle" idx="1"/>
          </p:nvPr>
        </p:nvSpPr>
        <p:spPr>
          <a:xfrm>
            <a:off x="714348" y="2143116"/>
            <a:ext cx="8215370" cy="4143404"/>
          </a:xfrm>
        </p:spPr>
        <p:txBody>
          <a:bodyPr/>
          <a:lstStyle/>
          <a:p>
            <a:pPr algn="l" rtl="0">
              <a:buFont typeface="Arial" pitchFamily="34" charset="0"/>
              <a:buChar char="•"/>
            </a:pPr>
            <a:r>
              <a:rPr lang="en-US" b="1" dirty="0" smtClean="0">
                <a:solidFill>
                  <a:srgbClr val="FF0000"/>
                </a:solidFill>
              </a:rPr>
              <a:t>Disinterested students</a:t>
            </a:r>
          </a:p>
          <a:p>
            <a:pPr algn="l" rtl="0"/>
            <a:endParaRPr lang="en-US" b="1" dirty="0" smtClean="0">
              <a:solidFill>
                <a:srgbClr val="FF0000"/>
              </a:solidFill>
            </a:endParaRPr>
          </a:p>
          <a:p>
            <a:pPr algn="l" rtl="0"/>
            <a:r>
              <a:rPr lang="en-US" dirty="0" smtClean="0"/>
              <a:t>  *avoid getting a job</a:t>
            </a:r>
          </a:p>
          <a:p>
            <a:pPr algn="l" rtl="0"/>
            <a:r>
              <a:rPr lang="en-US" dirty="0" smtClean="0">
                <a:solidFill>
                  <a:srgbClr val="FF0000"/>
                </a:solidFill>
              </a:rPr>
              <a:t>  </a:t>
            </a:r>
            <a:r>
              <a:rPr lang="en-US" dirty="0" smtClean="0"/>
              <a:t>*do not apply themselves</a:t>
            </a:r>
          </a:p>
          <a:p>
            <a:pPr algn="l" rtl="0"/>
            <a:r>
              <a:rPr lang="en-US" dirty="0" smtClean="0"/>
              <a:t>  *waste of countries finances</a:t>
            </a:r>
          </a:p>
          <a:p>
            <a:pPr algn="l" rtl="0"/>
            <a:r>
              <a:rPr lang="en-US" dirty="0" smtClean="0"/>
              <a:t>  </a:t>
            </a:r>
            <a:endParaRPr lang="fa-I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357166"/>
            <a:ext cx="7772400" cy="1470025"/>
          </a:xfrm>
        </p:spPr>
        <p:txBody>
          <a:bodyPr/>
          <a:lstStyle/>
          <a:p>
            <a:r>
              <a:rPr lang="en-US" b="1" dirty="0">
                <a:solidFill>
                  <a:srgbClr val="FF0000"/>
                </a:solidFill>
              </a:rPr>
              <a:t>Introduction </a:t>
            </a:r>
            <a:endParaRPr lang="fa-IR" dirty="0">
              <a:solidFill>
                <a:srgbClr val="FF0000"/>
              </a:solidFill>
            </a:endParaRPr>
          </a:p>
        </p:txBody>
      </p:sp>
      <p:sp>
        <p:nvSpPr>
          <p:cNvPr id="3" name="Subtitle 2"/>
          <p:cNvSpPr>
            <a:spLocks noGrp="1"/>
          </p:cNvSpPr>
          <p:nvPr>
            <p:ph type="subTitle" idx="1"/>
          </p:nvPr>
        </p:nvSpPr>
        <p:spPr>
          <a:xfrm>
            <a:off x="642910" y="1428736"/>
            <a:ext cx="8001056" cy="4714908"/>
          </a:xfrm>
        </p:spPr>
        <p:txBody>
          <a:bodyPr>
            <a:normAutofit/>
          </a:bodyPr>
          <a:lstStyle/>
          <a:p>
            <a:pPr algn="l"/>
            <a:endParaRPr lang="fa-IR" dirty="0" smtClean="0">
              <a:solidFill>
                <a:schemeClr val="tx1"/>
              </a:solidFill>
            </a:endParaRPr>
          </a:p>
          <a:p>
            <a:pPr algn="l" rtl="0"/>
            <a:r>
              <a:rPr lang="fa-IR" dirty="0" smtClean="0">
                <a:solidFill>
                  <a:schemeClr val="tx1"/>
                </a:solidFill>
              </a:rPr>
              <a:t> </a:t>
            </a:r>
            <a:r>
              <a:rPr lang="en-US" dirty="0" smtClean="0">
                <a:solidFill>
                  <a:schemeClr val="tx1"/>
                </a:solidFill>
              </a:rPr>
              <a:t>Motivator: </a:t>
            </a:r>
            <a:r>
              <a:rPr lang="en-US" dirty="0" smtClean="0">
                <a:solidFill>
                  <a:schemeClr val="tx1">
                    <a:lumMod val="50000"/>
                    <a:lumOff val="50000"/>
                  </a:schemeClr>
                </a:solidFill>
              </a:rPr>
              <a:t>----</a:t>
            </a:r>
            <a:endParaRPr lang="en-US" dirty="0">
              <a:solidFill>
                <a:schemeClr val="tx1">
                  <a:lumMod val="50000"/>
                  <a:lumOff val="50000"/>
                </a:schemeClr>
              </a:solidFill>
            </a:endParaRPr>
          </a:p>
          <a:p>
            <a:pPr algn="l"/>
            <a:endParaRPr lang="fa-IR" dirty="0">
              <a:solidFill>
                <a:schemeClr val="tx1"/>
              </a:solidFill>
            </a:endParaRPr>
          </a:p>
          <a:p>
            <a:pPr algn="l" rtl="0"/>
            <a:r>
              <a:rPr lang="en-US" dirty="0" smtClean="0">
                <a:solidFill>
                  <a:schemeClr val="tx1"/>
                </a:solidFill>
              </a:rPr>
              <a:t>Background Statement:  Introducing two sides </a:t>
            </a:r>
            <a:r>
              <a:rPr lang="en-US" dirty="0" smtClean="0">
                <a:solidFill>
                  <a:schemeClr val="tx1">
                    <a:lumMod val="50000"/>
                    <a:lumOff val="50000"/>
                  </a:schemeClr>
                </a:solidFill>
              </a:rPr>
              <a:t>(</a:t>
            </a:r>
            <a:r>
              <a:rPr lang="en-US" dirty="0" smtClean="0">
                <a:solidFill>
                  <a:schemeClr val="tx1"/>
                </a:solidFill>
              </a:rPr>
              <a:t> </a:t>
            </a:r>
            <a:r>
              <a:rPr lang="en-US" dirty="0" smtClean="0">
                <a:solidFill>
                  <a:schemeClr val="tx1">
                    <a:lumMod val="50000"/>
                    <a:lumOff val="50000"/>
                  </a:schemeClr>
                </a:solidFill>
              </a:rPr>
              <a:t>Paraphrase the topic )</a:t>
            </a:r>
          </a:p>
          <a:p>
            <a:pPr algn="l" rtl="0"/>
            <a:endParaRPr lang="en-US" dirty="0">
              <a:solidFill>
                <a:schemeClr val="tx1"/>
              </a:solidFill>
            </a:endParaRPr>
          </a:p>
          <a:p>
            <a:pPr algn="l"/>
            <a:endParaRPr lang="fa-IR" dirty="0">
              <a:solidFill>
                <a:schemeClr val="tx1"/>
              </a:solidFill>
            </a:endParaRPr>
          </a:p>
          <a:p>
            <a:pPr algn="l"/>
            <a:r>
              <a:rPr lang="en-US" dirty="0" smtClean="0">
                <a:solidFill>
                  <a:schemeClr val="tx1">
                    <a:lumMod val="50000"/>
                    <a:lumOff val="50000"/>
                  </a:schemeClr>
                </a:solidFill>
              </a:rPr>
              <a:t>Your opinion</a:t>
            </a:r>
            <a:r>
              <a:rPr lang="fa-IR" dirty="0" smtClean="0">
                <a:solidFill>
                  <a:schemeClr val="tx1">
                    <a:lumMod val="50000"/>
                    <a:lumOff val="50000"/>
                  </a:schemeClr>
                </a:solidFill>
              </a:rPr>
              <a:t> </a:t>
            </a:r>
            <a:r>
              <a:rPr lang="en-US" dirty="0" smtClean="0">
                <a:solidFill>
                  <a:schemeClr val="tx1">
                    <a:lumMod val="50000"/>
                    <a:lumOff val="50000"/>
                  </a:schemeClr>
                </a:solidFill>
              </a:rPr>
              <a:t> </a:t>
            </a:r>
            <a:r>
              <a:rPr lang="en-US" dirty="0" smtClean="0">
                <a:solidFill>
                  <a:schemeClr val="tx1"/>
                </a:solidFill>
              </a:rPr>
              <a:t>Thesis Statement</a:t>
            </a:r>
            <a:r>
              <a:rPr lang="en-US" dirty="0">
                <a:solidFill>
                  <a:schemeClr val="tx1"/>
                </a:solidFill>
              </a:rPr>
              <a:t>:</a:t>
            </a:r>
          </a:p>
          <a:p>
            <a:pPr algn="l" rtl="0"/>
            <a:endParaRPr lang="en-US" dirty="0" smtClean="0">
              <a:solidFill>
                <a:schemeClr val="tx1"/>
              </a:solidFill>
            </a:endParaRPr>
          </a:p>
          <a:p>
            <a:pPr algn="l" rtl="0"/>
            <a:endParaRPr lang="en-US" dirty="0">
              <a:solidFill>
                <a:schemeClr val="tx1"/>
              </a:solidFill>
            </a:endParaRPr>
          </a:p>
          <a:p>
            <a:pPr algn="l"/>
            <a:endParaRPr lang="fa-IR"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000372"/>
            <a:ext cx="8229600" cy="1143000"/>
          </a:xfrm>
        </p:spPr>
        <p:txBody>
          <a:bodyPr>
            <a:noAutofit/>
          </a:bodyPr>
          <a:lstStyle/>
          <a:p>
            <a:pPr algn="l"/>
            <a:r>
              <a:rPr lang="en-US" sz="3200" dirty="0"/>
              <a:t>In an IELTS opinion essay, you can either </a:t>
            </a:r>
            <a:r>
              <a:rPr lang="en-US" sz="3200" b="1" dirty="0"/>
              <a:t>agree, disagree </a:t>
            </a:r>
            <a:r>
              <a:rPr lang="en-US" sz="3200" dirty="0"/>
              <a:t>or take a </a:t>
            </a:r>
            <a:r>
              <a:rPr lang="en-US" sz="3200" b="1" dirty="0"/>
              <a:t>partial approach </a:t>
            </a:r>
            <a:r>
              <a:rPr lang="en-US" sz="3200" dirty="0"/>
              <a:t>which means to partially agree or disagree.</a:t>
            </a:r>
            <a:r>
              <a:rPr lang="en-US" sz="3200" b="1" dirty="0"/>
              <a:t> </a:t>
            </a:r>
            <a:endParaRPr lang="fa-IR" sz="32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329642" cy="5726130"/>
          </a:xfrm>
        </p:spPr>
        <p:txBody>
          <a:bodyPr>
            <a:noAutofit/>
          </a:bodyPr>
          <a:lstStyle/>
          <a:p>
            <a:pPr algn="l" rtl="0"/>
            <a:r>
              <a:rPr lang="en-US" sz="3600" b="1" dirty="0" smtClean="0"/>
              <a:t>Topic</a:t>
            </a:r>
            <a:r>
              <a:rPr lang="en-US" sz="2800" dirty="0" smtClean="0">
                <a:solidFill>
                  <a:srgbClr val="0070C0"/>
                </a:solidFill>
              </a:rPr>
              <a:t/>
            </a:r>
            <a:br>
              <a:rPr lang="en-US" sz="2800" dirty="0" smtClean="0">
                <a:solidFill>
                  <a:srgbClr val="0070C0"/>
                </a:solidFill>
              </a:rPr>
            </a:br>
            <a:r>
              <a:rPr lang="en-US" sz="2800" dirty="0">
                <a:solidFill>
                  <a:srgbClr val="0070C0"/>
                </a:solidFill>
              </a:rPr>
              <a:t/>
            </a:r>
            <a:br>
              <a:rPr lang="en-US" sz="2800" dirty="0">
                <a:solidFill>
                  <a:srgbClr val="0070C0"/>
                </a:solidFill>
              </a:rPr>
            </a:br>
            <a:r>
              <a:rPr lang="en-US" sz="2800" dirty="0" smtClean="0"/>
              <a:t>Fees </a:t>
            </a:r>
            <a:r>
              <a:rPr lang="en-US" sz="2800" dirty="0"/>
              <a:t>for higher education are expensive and not affordable for everyone, so according to some, university should be free for all people regardless of their background. </a:t>
            </a:r>
            <a:endParaRPr lang="fa-IR" sz="2800" dirty="0">
              <a:solidFill>
                <a:srgbClr val="00B05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1643050"/>
            <a:ext cx="8329642" cy="5726130"/>
          </a:xfrm>
        </p:spPr>
        <p:txBody>
          <a:bodyPr>
            <a:noAutofit/>
          </a:bodyPr>
          <a:lstStyle/>
          <a:p>
            <a:pPr algn="l" rtl="0"/>
            <a:r>
              <a:rPr lang="en-US" sz="3600" b="1" dirty="0" smtClean="0"/>
              <a:t>Thesis statement (partial approach)</a:t>
            </a:r>
            <a:br>
              <a:rPr lang="en-US" sz="3600" b="1" dirty="0" smtClean="0"/>
            </a:br>
            <a:r>
              <a:rPr lang="en-US" sz="2800" dirty="0" smtClean="0">
                <a:solidFill>
                  <a:srgbClr val="FF0000"/>
                </a:solidFill>
              </a:rPr>
              <a:t/>
            </a:r>
            <a:br>
              <a:rPr lang="en-US" sz="2800" dirty="0" smtClean="0">
                <a:solidFill>
                  <a:srgbClr val="FF0000"/>
                </a:solidFill>
              </a:rPr>
            </a:br>
            <a:r>
              <a:rPr lang="en-US" sz="2800" dirty="0" smtClean="0">
                <a:solidFill>
                  <a:srgbClr val="FF0000"/>
                </a:solidFill>
              </a:rPr>
              <a:t>1. In my opinion ,there are advantages and disadvantages for free tertiary education.(not a discussion essay)</a:t>
            </a:r>
            <a:br>
              <a:rPr lang="en-US" sz="2800" dirty="0" smtClean="0">
                <a:solidFill>
                  <a:srgbClr val="FF0000"/>
                </a:solidFill>
              </a:rPr>
            </a:br>
            <a:r>
              <a:rPr lang="en-US" sz="2800" dirty="0" smtClean="0">
                <a:solidFill>
                  <a:srgbClr val="FF0000"/>
                </a:solidFill>
              </a:rPr>
              <a:t>2. I completely disagree that everyone should get a free university education but I agree that some people should have it.</a:t>
            </a:r>
            <a:br>
              <a:rPr lang="en-US" sz="2800" dirty="0" smtClean="0">
                <a:solidFill>
                  <a:srgbClr val="FF0000"/>
                </a:solidFill>
              </a:rPr>
            </a:br>
            <a:r>
              <a:rPr lang="en-US" sz="2800" dirty="0" smtClean="0">
                <a:solidFill>
                  <a:srgbClr val="FF0000"/>
                </a:solidFill>
              </a:rPr>
              <a:t/>
            </a:r>
            <a:br>
              <a:rPr lang="en-US" sz="2800" dirty="0" smtClean="0">
                <a:solidFill>
                  <a:srgbClr val="FF0000"/>
                </a:solidFill>
              </a:rPr>
            </a:br>
            <a:r>
              <a:rPr lang="en-US" sz="2800" b="1" dirty="0" smtClean="0">
                <a:solidFill>
                  <a:srgbClr val="00B050"/>
                </a:solidFill>
              </a:rPr>
              <a:t>3.In my opinion , offering everyone free university education would be problematic and, therefore , should only be offered to certain individuals.(clear opinion)</a:t>
            </a:r>
            <a:br>
              <a:rPr lang="en-US" sz="2800" b="1" dirty="0" smtClean="0">
                <a:solidFill>
                  <a:srgbClr val="00B050"/>
                </a:solidFill>
              </a:rPr>
            </a:br>
            <a:r>
              <a:rPr lang="en-US" sz="3600" b="1" dirty="0" smtClean="0">
                <a:solidFill>
                  <a:srgbClr val="00B050"/>
                </a:solidFill>
              </a:rPr>
              <a:t/>
            </a:r>
            <a:br>
              <a:rPr lang="en-US" sz="3600" b="1" dirty="0" smtClean="0">
                <a:solidFill>
                  <a:srgbClr val="00B050"/>
                </a:solidFill>
              </a:rPr>
            </a:br>
            <a:r>
              <a:rPr lang="en-US" sz="3600" b="1" dirty="0" smtClean="0"/>
              <a:t/>
            </a:r>
            <a:br>
              <a:rPr lang="en-US" sz="3600" b="1" dirty="0" smtClean="0"/>
            </a:br>
            <a:r>
              <a:rPr lang="en-US" sz="3600" b="1" dirty="0" smtClean="0"/>
              <a:t/>
            </a:r>
            <a:br>
              <a:rPr lang="en-US" sz="3600" b="1" dirty="0" smtClean="0"/>
            </a:br>
            <a:r>
              <a:rPr lang="en-US" sz="2800" dirty="0" smtClean="0">
                <a:solidFill>
                  <a:srgbClr val="0070C0"/>
                </a:solidFill>
              </a:rPr>
              <a:t/>
            </a:r>
            <a:br>
              <a:rPr lang="en-US" sz="2800" dirty="0" smtClean="0">
                <a:solidFill>
                  <a:srgbClr val="0070C0"/>
                </a:solidFill>
              </a:rPr>
            </a:br>
            <a:endParaRPr lang="fa-IR" sz="2800" dirty="0">
              <a:solidFill>
                <a:srgbClr val="00B050"/>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329642" cy="5726130"/>
          </a:xfrm>
        </p:spPr>
        <p:txBody>
          <a:bodyPr>
            <a:noAutofit/>
          </a:bodyPr>
          <a:lstStyle/>
          <a:p>
            <a:pPr algn="l" rtl="0"/>
            <a:r>
              <a:rPr lang="en-US" sz="3600" b="1" dirty="0" smtClean="0"/>
              <a:t>Introduction</a:t>
            </a:r>
            <a:r>
              <a:rPr lang="en-US" sz="2800" dirty="0" smtClean="0">
                <a:solidFill>
                  <a:srgbClr val="0070C0"/>
                </a:solidFill>
              </a:rPr>
              <a:t/>
            </a:r>
            <a:br>
              <a:rPr lang="en-US" sz="2800" dirty="0" smtClean="0">
                <a:solidFill>
                  <a:srgbClr val="0070C0"/>
                </a:solidFill>
              </a:rPr>
            </a:br>
            <a:r>
              <a:rPr lang="en-US" sz="2800" dirty="0">
                <a:solidFill>
                  <a:srgbClr val="0070C0"/>
                </a:solidFill>
              </a:rPr>
              <a:t/>
            </a:r>
            <a:br>
              <a:rPr lang="en-US" sz="2800" dirty="0">
                <a:solidFill>
                  <a:srgbClr val="0070C0"/>
                </a:solidFill>
              </a:rPr>
            </a:br>
            <a:r>
              <a:rPr lang="en-US" sz="2800" dirty="0" smtClean="0">
                <a:solidFill>
                  <a:srgbClr val="FF0000"/>
                </a:solidFill>
              </a:rPr>
              <a:t>Fees for higher education are expensive and not affordable for everyone</a:t>
            </a:r>
            <a:r>
              <a:rPr lang="en-US" sz="2800" dirty="0" smtClean="0"/>
              <a:t>, </a:t>
            </a:r>
            <a:r>
              <a:rPr lang="en-US" sz="2800" dirty="0" smtClean="0">
                <a:solidFill>
                  <a:schemeClr val="tx2"/>
                </a:solidFill>
              </a:rPr>
              <a:t>so according to some, university should be free for all people regardless of their background</a:t>
            </a:r>
            <a:r>
              <a:rPr lang="en-US" sz="2800" dirty="0" smtClean="0"/>
              <a:t>. </a:t>
            </a:r>
            <a:r>
              <a:rPr lang="en-US" sz="2800" dirty="0" smtClean="0">
                <a:solidFill>
                  <a:srgbClr val="7030A0"/>
                </a:solidFill>
              </a:rPr>
              <a:t>In my opinion, offering everyone free university education would be problematic and, therefore, should only be offered to certain individuals. </a:t>
            </a:r>
            <a:endParaRPr lang="fa-IR" sz="2800" dirty="0">
              <a:solidFill>
                <a:srgbClr val="7030A0"/>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0"/>
            <a:ext cx="7772400" cy="1470025"/>
          </a:xfrm>
        </p:spPr>
        <p:txBody>
          <a:bodyPr>
            <a:normAutofit/>
          </a:bodyPr>
          <a:lstStyle/>
          <a:p>
            <a:r>
              <a:rPr lang="en-US" sz="4800" b="1" dirty="0" smtClean="0"/>
              <a:t>BODY</a:t>
            </a:r>
            <a:endParaRPr lang="fa-IR" sz="4800" b="1" dirty="0"/>
          </a:p>
        </p:txBody>
      </p:sp>
      <p:sp>
        <p:nvSpPr>
          <p:cNvPr id="3" name="Subtitle 2"/>
          <p:cNvSpPr>
            <a:spLocks noGrp="1"/>
          </p:cNvSpPr>
          <p:nvPr>
            <p:ph type="subTitle" idx="1"/>
          </p:nvPr>
        </p:nvSpPr>
        <p:spPr>
          <a:xfrm>
            <a:off x="714348" y="2143116"/>
            <a:ext cx="6615114" cy="4214842"/>
          </a:xfrm>
        </p:spPr>
        <p:txBody>
          <a:bodyPr/>
          <a:lstStyle/>
          <a:p>
            <a:pPr algn="l" rtl="0"/>
            <a:r>
              <a:rPr lang="en-US" dirty="0" smtClean="0"/>
              <a:t>BP1: Financial problems</a:t>
            </a:r>
          </a:p>
          <a:p>
            <a:pPr algn="l" rtl="0"/>
            <a:endParaRPr lang="en-US" dirty="0" smtClean="0"/>
          </a:p>
          <a:p>
            <a:pPr algn="l" rtl="0"/>
            <a:r>
              <a:rPr lang="en-US" dirty="0" smtClean="0"/>
              <a:t>BP2: Disinterested students</a:t>
            </a:r>
          </a:p>
          <a:p>
            <a:pPr algn="l" rtl="0"/>
            <a:endParaRPr lang="en-US" dirty="0" smtClean="0">
              <a:solidFill>
                <a:srgbClr val="FF0000"/>
              </a:solidFill>
            </a:endParaRPr>
          </a:p>
          <a:p>
            <a:pPr algn="l" rtl="0"/>
            <a:r>
              <a:rPr lang="en-US" dirty="0" smtClean="0"/>
              <a:t>BP3: Poor , gifted students-benefit society(exception to the rule)</a:t>
            </a:r>
            <a:endParaRPr lang="fa-I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04"/>
            <a:ext cx="8329642" cy="5726130"/>
          </a:xfrm>
        </p:spPr>
        <p:txBody>
          <a:bodyPr>
            <a:noAutofit/>
          </a:bodyPr>
          <a:lstStyle/>
          <a:p>
            <a:pPr algn="l" rtl="0">
              <a:lnSpc>
                <a:spcPct val="150000"/>
              </a:lnSpc>
            </a:pPr>
            <a:r>
              <a:rPr lang="en-US" sz="3600" b="1" dirty="0" smtClean="0"/>
              <a:t>BP1 : Financial problems</a:t>
            </a:r>
            <a:r>
              <a:rPr lang="en-US" sz="2600" b="1" dirty="0" smtClean="0">
                <a:solidFill>
                  <a:srgbClr val="0070C0"/>
                </a:solidFill>
              </a:rPr>
              <a:t/>
            </a:r>
            <a:br>
              <a:rPr lang="en-US" sz="2600" b="1" dirty="0" smtClean="0">
                <a:solidFill>
                  <a:srgbClr val="0070C0"/>
                </a:solidFill>
              </a:rPr>
            </a:br>
            <a:r>
              <a:rPr lang="en-US" sz="2600" dirty="0">
                <a:solidFill>
                  <a:srgbClr val="0070C0"/>
                </a:solidFill>
              </a:rPr>
              <a:t/>
            </a:r>
            <a:br>
              <a:rPr lang="en-US" sz="2600" dirty="0">
                <a:solidFill>
                  <a:srgbClr val="0070C0"/>
                </a:solidFill>
              </a:rPr>
            </a:br>
            <a:r>
              <a:rPr lang="en-US" sz="2600" dirty="0" smtClean="0"/>
              <a:t> </a:t>
            </a:r>
            <a:r>
              <a:rPr lang="en-US" sz="2600" dirty="0" smtClean="0">
                <a:solidFill>
                  <a:srgbClr val="FF0000"/>
                </a:solidFill>
              </a:rPr>
              <a:t>Having free university education for everyone would put a tremendous financial strain on a country. </a:t>
            </a:r>
            <a:r>
              <a:rPr lang="en-US" sz="2600" dirty="0" smtClean="0"/>
              <a:t>Universities would have no income from fees and, </a:t>
            </a:r>
            <a:r>
              <a:rPr lang="en-US" sz="2600" dirty="0" smtClean="0">
                <a:solidFill>
                  <a:srgbClr val="00B050"/>
                </a:solidFill>
              </a:rPr>
              <a:t>consequently</a:t>
            </a:r>
            <a:r>
              <a:rPr lang="en-US" sz="2600" dirty="0" smtClean="0"/>
              <a:t>, they would rely completely on the state for funding. </a:t>
            </a:r>
            <a:r>
              <a:rPr lang="en-US" sz="2600" dirty="0" smtClean="0">
                <a:solidFill>
                  <a:srgbClr val="00B050"/>
                </a:solidFill>
              </a:rPr>
              <a:t>Doing this means </a:t>
            </a:r>
            <a:r>
              <a:rPr lang="en-US" sz="2600" dirty="0" smtClean="0"/>
              <a:t>taking funds from other much-needed areas, </a:t>
            </a:r>
            <a:r>
              <a:rPr lang="en-US" sz="2600" dirty="0" smtClean="0">
                <a:solidFill>
                  <a:srgbClr val="00B050"/>
                </a:solidFill>
              </a:rPr>
              <a:t>such as </a:t>
            </a:r>
            <a:r>
              <a:rPr lang="en-US" sz="2600" dirty="0" smtClean="0"/>
              <a:t>the healthcare system, in order to allocate money to universities. For the majority of countries, particularly developing or underdeveloped countries, this would not be a financially viable option. </a:t>
            </a:r>
            <a:endParaRPr lang="fa-IR" sz="2600" dirty="0">
              <a:solidFill>
                <a:srgbClr val="7030A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329642" cy="5726130"/>
          </a:xfrm>
        </p:spPr>
        <p:txBody>
          <a:bodyPr>
            <a:noAutofit/>
          </a:bodyPr>
          <a:lstStyle/>
          <a:p>
            <a:pPr algn="l" rtl="0">
              <a:lnSpc>
                <a:spcPct val="150000"/>
              </a:lnSpc>
            </a:pPr>
            <a:r>
              <a:rPr lang="en-US" sz="3600" b="1" dirty="0" smtClean="0"/>
              <a:t>BP2 : Disinterested students</a:t>
            </a:r>
            <a:r>
              <a:rPr lang="en-US" sz="2800" dirty="0" smtClean="0">
                <a:solidFill>
                  <a:srgbClr val="0070C0"/>
                </a:solidFill>
              </a:rPr>
              <a:t/>
            </a:r>
            <a:br>
              <a:rPr lang="en-US" sz="2800" dirty="0" smtClean="0">
                <a:solidFill>
                  <a:srgbClr val="0070C0"/>
                </a:solidFill>
              </a:rPr>
            </a:br>
            <a:r>
              <a:rPr lang="en-US" sz="2800" dirty="0">
                <a:solidFill>
                  <a:srgbClr val="0070C0"/>
                </a:solidFill>
              </a:rPr>
              <a:t/>
            </a:r>
            <a:br>
              <a:rPr lang="en-US" sz="2800" dirty="0">
                <a:solidFill>
                  <a:srgbClr val="0070C0"/>
                </a:solidFill>
              </a:rPr>
            </a:br>
            <a:r>
              <a:rPr lang="en-US" sz="2800" dirty="0" smtClean="0"/>
              <a:t> </a:t>
            </a:r>
            <a:r>
              <a:rPr lang="en-US" sz="2800" dirty="0" smtClean="0">
                <a:solidFill>
                  <a:srgbClr val="00B050"/>
                </a:solidFill>
              </a:rPr>
              <a:t>Another point to consider </a:t>
            </a:r>
            <a:r>
              <a:rPr lang="en-US" sz="2800" dirty="0" smtClean="0">
                <a:solidFill>
                  <a:srgbClr val="FF0000"/>
                </a:solidFill>
              </a:rPr>
              <a:t>is that offering all people free tertiary education would tempt many people into university whether they were interested or not</a:t>
            </a:r>
            <a:r>
              <a:rPr lang="en-US" sz="2800" dirty="0" smtClean="0"/>
              <a:t>. </a:t>
            </a:r>
            <a:r>
              <a:rPr lang="en-US" sz="2800" dirty="0" smtClean="0">
                <a:solidFill>
                  <a:srgbClr val="00B050"/>
                </a:solidFill>
              </a:rPr>
              <a:t>In other words</a:t>
            </a:r>
            <a:r>
              <a:rPr lang="en-US" sz="2800" dirty="0" smtClean="0"/>
              <a:t>, rather than choosing to get a job, some young people would opt for doing the degree to which they would only half-heartedly apply themselves. This would not only be a waste of a country's finances but also a waste of human resources. </a:t>
            </a:r>
            <a:endParaRPr lang="fa-IR" sz="2800" dirty="0">
              <a:solidFill>
                <a:srgbClr val="7030A0"/>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28"/>
            <a:ext cx="8329642" cy="5726130"/>
          </a:xfrm>
        </p:spPr>
        <p:txBody>
          <a:bodyPr>
            <a:noAutofit/>
          </a:bodyPr>
          <a:lstStyle/>
          <a:p>
            <a:pPr algn="l" rtl="0">
              <a:lnSpc>
                <a:spcPct val="150000"/>
              </a:lnSpc>
            </a:pPr>
            <a:r>
              <a:rPr lang="en-US" sz="3600" b="1" dirty="0" smtClean="0"/>
              <a:t>BP2 : Poor ,gifted students-Benefit society</a:t>
            </a:r>
            <a:r>
              <a:rPr lang="en-US" sz="2800" dirty="0" smtClean="0">
                <a:solidFill>
                  <a:srgbClr val="0070C0"/>
                </a:solidFill>
              </a:rPr>
              <a:t/>
            </a:r>
            <a:br>
              <a:rPr lang="en-US" sz="2800" dirty="0" smtClean="0">
                <a:solidFill>
                  <a:srgbClr val="0070C0"/>
                </a:solidFill>
              </a:rPr>
            </a:br>
            <a:r>
              <a:rPr lang="en-US" sz="2800" dirty="0">
                <a:solidFill>
                  <a:srgbClr val="0070C0"/>
                </a:solidFill>
              </a:rPr>
              <a:t/>
            </a:r>
            <a:br>
              <a:rPr lang="en-US" sz="2800" dirty="0">
                <a:solidFill>
                  <a:srgbClr val="0070C0"/>
                </a:solidFill>
              </a:rPr>
            </a:br>
            <a:r>
              <a:rPr lang="en-US" sz="2800" dirty="0" smtClean="0"/>
              <a:t> </a:t>
            </a:r>
            <a:r>
              <a:rPr lang="en-US" sz="2800" dirty="0" smtClean="0">
                <a:solidFill>
                  <a:srgbClr val="00B050"/>
                </a:solidFill>
              </a:rPr>
              <a:t>Finally</a:t>
            </a:r>
            <a:r>
              <a:rPr lang="en-US" sz="2800" dirty="0" smtClean="0"/>
              <a:t>, </a:t>
            </a:r>
            <a:r>
              <a:rPr lang="en-US" sz="2800" dirty="0" smtClean="0">
                <a:solidFill>
                  <a:srgbClr val="FF0000"/>
                </a:solidFill>
              </a:rPr>
              <a:t>the best solution would be to keep universities fees but still offer free places to gifted students from poor backgrounds</a:t>
            </a:r>
            <a:r>
              <a:rPr lang="en-US" sz="2800" dirty="0" smtClean="0"/>
              <a:t>. This would ensure that talented and intelligent students who cannot afford to pay for higher education would still get educated and trained. </a:t>
            </a:r>
            <a:r>
              <a:rPr lang="en-US" sz="2800" dirty="0" smtClean="0">
                <a:solidFill>
                  <a:srgbClr val="00B050"/>
                </a:solidFill>
              </a:rPr>
              <a:t>As a result</a:t>
            </a:r>
            <a:r>
              <a:rPr lang="en-US" sz="2800" dirty="0" smtClean="0"/>
              <a:t>, society would benefit by getting the right people trained and valuable financial resources would not be wasted. </a:t>
            </a:r>
            <a:endParaRPr lang="fa-IR" sz="2800" dirty="0">
              <a:solidFill>
                <a:srgbClr val="7030A0"/>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86058"/>
            <a:ext cx="8229600" cy="1143000"/>
          </a:xfrm>
        </p:spPr>
        <p:txBody>
          <a:bodyPr>
            <a:noAutofit/>
          </a:bodyPr>
          <a:lstStyle/>
          <a:p>
            <a:pPr algn="l" rtl="0">
              <a:lnSpc>
                <a:spcPct val="150000"/>
              </a:lnSpc>
            </a:pPr>
            <a:r>
              <a:rPr lang="en-US" sz="3600" b="1" dirty="0" smtClean="0"/>
              <a:t>Conclusion</a:t>
            </a:r>
            <a:r>
              <a:rPr lang="en-US" sz="2800" dirty="0" smtClean="0"/>
              <a:t/>
            </a:r>
            <a:br>
              <a:rPr lang="en-US" sz="2800" dirty="0" smtClean="0"/>
            </a:br>
            <a:r>
              <a:rPr lang="en-US" sz="2800" dirty="0"/>
              <a:t/>
            </a:r>
            <a:br>
              <a:rPr lang="en-US" sz="2800" dirty="0"/>
            </a:br>
            <a:r>
              <a:rPr lang="en-US" sz="2800" dirty="0" smtClean="0">
                <a:solidFill>
                  <a:srgbClr val="00B050"/>
                </a:solidFill>
              </a:rPr>
              <a:t> In conclusion</a:t>
            </a:r>
            <a:r>
              <a:rPr lang="en-US" sz="2800" dirty="0" smtClean="0"/>
              <a:t>, </a:t>
            </a:r>
            <a:r>
              <a:rPr lang="en-US" sz="2800" dirty="0" smtClean="0">
                <a:solidFill>
                  <a:schemeClr val="tx2"/>
                </a:solidFill>
              </a:rPr>
              <a:t>abolishing university fees is not feasible for most countries </a:t>
            </a:r>
            <a:r>
              <a:rPr lang="en-US" sz="2800" dirty="0" smtClean="0">
                <a:solidFill>
                  <a:srgbClr val="7030A0"/>
                </a:solidFill>
              </a:rPr>
              <a:t>but offering free places to particular students who have limited financial means is a much better use of a country’s resources. </a:t>
            </a:r>
            <a:endParaRPr lang="fa-IR" sz="2800" dirty="0">
              <a:solidFill>
                <a:srgbClr val="7030A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86058"/>
            <a:ext cx="8229600" cy="1143000"/>
          </a:xfrm>
        </p:spPr>
        <p:txBody>
          <a:bodyPr>
            <a:noAutofit/>
          </a:bodyPr>
          <a:lstStyle/>
          <a:p>
            <a:pPr algn="l" rtl="0">
              <a:lnSpc>
                <a:spcPct val="150000"/>
              </a:lnSpc>
            </a:pPr>
            <a:r>
              <a:rPr lang="en-US" sz="3600" b="1" dirty="0" smtClean="0"/>
              <a:t>HOW TO WRITE</a:t>
            </a:r>
            <a:r>
              <a:rPr lang="en-US" sz="2800" dirty="0" smtClean="0"/>
              <a:t/>
            </a:r>
            <a:br>
              <a:rPr lang="en-US" sz="2800" dirty="0" smtClean="0"/>
            </a:br>
            <a:r>
              <a:rPr lang="en-US" sz="2800" dirty="0"/>
              <a:t/>
            </a:r>
            <a:br>
              <a:rPr lang="en-US" sz="2800" dirty="0"/>
            </a:br>
            <a:r>
              <a:rPr lang="en-US" sz="2800" dirty="0" smtClean="0">
                <a:solidFill>
                  <a:srgbClr val="00B050"/>
                </a:solidFill>
              </a:rPr>
              <a:t>1. CHOOSE  A TOPIC</a:t>
            </a:r>
            <a:br>
              <a:rPr lang="en-US" sz="2800" dirty="0" smtClean="0">
                <a:solidFill>
                  <a:srgbClr val="00B050"/>
                </a:solidFill>
              </a:rPr>
            </a:br>
            <a:r>
              <a:rPr lang="en-US" sz="2800" dirty="0" smtClean="0">
                <a:solidFill>
                  <a:srgbClr val="00B050"/>
                </a:solidFill>
              </a:rPr>
              <a:t>2.STUDY LEXICAL RESOURCE (VOCABULARY,COLLOCATIONS AND ETC)</a:t>
            </a:r>
            <a:br>
              <a:rPr lang="en-US" sz="2800" dirty="0" smtClean="0">
                <a:solidFill>
                  <a:srgbClr val="00B050"/>
                </a:solidFill>
              </a:rPr>
            </a:br>
            <a:r>
              <a:rPr lang="en-US" sz="2800" dirty="0" smtClean="0">
                <a:solidFill>
                  <a:srgbClr val="00B050"/>
                </a:solidFill>
              </a:rPr>
              <a:t>3.READ SOME SAMPLES</a:t>
            </a:r>
            <a:br>
              <a:rPr lang="en-US" sz="2800" dirty="0" smtClean="0">
                <a:solidFill>
                  <a:srgbClr val="00B050"/>
                </a:solidFill>
              </a:rPr>
            </a:br>
            <a:r>
              <a:rPr lang="en-US" sz="2800" dirty="0" smtClean="0">
                <a:solidFill>
                  <a:srgbClr val="00B050"/>
                </a:solidFill>
              </a:rPr>
              <a:t>4.WATCH A RELATED TED TALK OR …</a:t>
            </a:r>
            <a:br>
              <a:rPr lang="en-US" sz="2800" dirty="0" smtClean="0">
                <a:solidFill>
                  <a:srgbClr val="00B050"/>
                </a:solidFill>
              </a:rPr>
            </a:br>
            <a:r>
              <a:rPr lang="en-US" sz="2800" dirty="0" smtClean="0">
                <a:solidFill>
                  <a:srgbClr val="00B050"/>
                </a:solidFill>
              </a:rPr>
              <a:t>5.PUT THE RESOURCES INTO LAYOUT</a:t>
            </a:r>
            <a:endParaRPr lang="fa-IR" sz="2800" dirty="0">
              <a:solidFill>
                <a:srgbClr val="7030A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500306"/>
            <a:ext cx="7772400" cy="1470025"/>
          </a:xfrm>
        </p:spPr>
        <p:txBody>
          <a:bodyPr>
            <a:noAutofit/>
          </a:bodyPr>
          <a:lstStyle/>
          <a:p>
            <a:pPr algn="l" rtl="0">
              <a:lnSpc>
                <a:spcPct val="150000"/>
              </a:lnSpc>
            </a:pPr>
            <a:r>
              <a:rPr lang="en-US" sz="2800" dirty="0" smtClean="0"/>
              <a:t>The most important consideration when choosing a job is having a high income. </a:t>
            </a:r>
            <a:br>
              <a:rPr lang="en-US" sz="2800" dirty="0" smtClean="0"/>
            </a:br>
            <a:r>
              <a:rPr lang="en-US" sz="2800" dirty="0" smtClean="0"/>
              <a:t>To what extent do you agree or disagree? 	</a:t>
            </a:r>
          </a:p>
        </p:txBody>
      </p:sp>
      <p:sp>
        <p:nvSpPr>
          <p:cNvPr id="3" name="Subtitle 2"/>
          <p:cNvSpPr>
            <a:spLocks noGrp="1"/>
          </p:cNvSpPr>
          <p:nvPr>
            <p:ph type="subTitle" idx="1"/>
          </p:nvPr>
        </p:nvSpPr>
        <p:spPr/>
        <p:txBody>
          <a:bodyPr/>
          <a:lstStyle/>
          <a:p>
            <a:r>
              <a:rPr lang="en-US" dirty="0" smtClean="0"/>
              <a:t> </a:t>
            </a:r>
            <a:endParaRPr lang="fa-I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1000108"/>
            <a:ext cx="7772400" cy="1470025"/>
          </a:xfrm>
        </p:spPr>
        <p:txBody>
          <a:bodyPr/>
          <a:lstStyle/>
          <a:p>
            <a:r>
              <a:rPr lang="en-US" b="1" dirty="0"/>
              <a:t>Avoid being totally neutral </a:t>
            </a:r>
            <a:endParaRPr lang="fa-IR" dirty="0"/>
          </a:p>
        </p:txBody>
      </p:sp>
      <p:sp>
        <p:nvSpPr>
          <p:cNvPr id="3" name="Subtitle 2"/>
          <p:cNvSpPr>
            <a:spLocks noGrp="1"/>
          </p:cNvSpPr>
          <p:nvPr>
            <p:ph type="subTitle" idx="1"/>
          </p:nvPr>
        </p:nvSpPr>
        <p:spPr>
          <a:xfrm>
            <a:off x="928662" y="3214686"/>
            <a:ext cx="7500990" cy="2424114"/>
          </a:xfrm>
        </p:spPr>
        <p:txBody>
          <a:bodyPr>
            <a:normAutofit fontScale="92500"/>
          </a:bodyPr>
          <a:lstStyle/>
          <a:p>
            <a:pPr algn="l"/>
            <a:r>
              <a:rPr lang="en-US" dirty="0">
                <a:solidFill>
                  <a:schemeClr val="tx1"/>
                </a:solidFill>
                <a:cs typeface="+mj-cs"/>
              </a:rPr>
              <a:t>Even if you don’t have an opinion on the </a:t>
            </a:r>
            <a:endParaRPr lang="fa-IR" dirty="0" smtClean="0">
              <a:solidFill>
                <a:schemeClr val="tx1"/>
              </a:solidFill>
              <a:cs typeface="+mj-cs"/>
            </a:endParaRPr>
          </a:p>
          <a:p>
            <a:pPr algn="l"/>
            <a:r>
              <a:rPr lang="en-US" dirty="0" smtClean="0">
                <a:solidFill>
                  <a:schemeClr val="tx1"/>
                </a:solidFill>
                <a:cs typeface="+mj-cs"/>
              </a:rPr>
              <a:t>topic</a:t>
            </a:r>
            <a:r>
              <a:rPr lang="en-US" dirty="0">
                <a:solidFill>
                  <a:schemeClr val="tx1"/>
                </a:solidFill>
                <a:cs typeface="+mj-cs"/>
              </a:rPr>
              <a:t>, it is better to agree or disagree</a:t>
            </a:r>
            <a:r>
              <a:rPr lang="en-US" dirty="0" smtClean="0">
                <a:solidFill>
                  <a:schemeClr val="tx1"/>
                </a:solidFill>
                <a:cs typeface="+mj-cs"/>
              </a:rPr>
              <a:t>.</a:t>
            </a:r>
          </a:p>
          <a:p>
            <a:pPr algn="l"/>
            <a:r>
              <a:rPr lang="en-US" dirty="0" smtClean="0">
                <a:solidFill>
                  <a:schemeClr val="tx1"/>
                </a:solidFill>
                <a:cs typeface="+mj-cs"/>
              </a:rPr>
              <a:t> </a:t>
            </a:r>
          </a:p>
          <a:p>
            <a:pPr algn="l"/>
            <a:r>
              <a:rPr lang="en-US" dirty="0" smtClean="0">
                <a:solidFill>
                  <a:schemeClr val="tx1"/>
                </a:solidFill>
                <a:cs typeface="+mj-cs"/>
              </a:rPr>
              <a:t>Choose </a:t>
            </a:r>
            <a:r>
              <a:rPr lang="en-US" dirty="0">
                <a:solidFill>
                  <a:schemeClr val="tx1"/>
                </a:solidFill>
                <a:cs typeface="+mj-cs"/>
              </a:rPr>
              <a:t>the side you can find most points for! </a:t>
            </a:r>
            <a:endParaRPr lang="fa-IR" dirty="0">
              <a:solidFill>
                <a:schemeClr val="tx1"/>
              </a:solidFill>
              <a:cs typeface="+mj-cs"/>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DISCUSSION  ESSAYS</a:t>
            </a:r>
            <a:endParaRPr lang="fa-IR" dirty="0">
              <a:solidFill>
                <a:srgbClr val="FF0000"/>
              </a:solidFill>
            </a:endParaRPr>
          </a:p>
        </p:txBody>
      </p:sp>
      <p:sp>
        <p:nvSpPr>
          <p:cNvPr id="3" name="Subtitle 2"/>
          <p:cNvSpPr>
            <a:spLocks noGrp="1"/>
          </p:cNvSpPr>
          <p:nvPr>
            <p:ph type="subTitle" idx="1"/>
          </p:nvPr>
        </p:nvSpPr>
        <p:spPr/>
        <p:txBody>
          <a:bodyPr/>
          <a:lstStyle/>
          <a:p>
            <a:r>
              <a:rPr lang="en-US" dirty="0" smtClean="0"/>
              <a:t>  </a:t>
            </a:r>
            <a:endParaRPr lang="fa-I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l"/>
            <a:r>
              <a:rPr lang="en-US" dirty="0" smtClean="0"/>
              <a:t>Typical Question words</a:t>
            </a:r>
            <a:endParaRPr lang="fa-IR" dirty="0"/>
          </a:p>
        </p:txBody>
      </p:sp>
      <p:sp>
        <p:nvSpPr>
          <p:cNvPr id="3" name="Subtitle 2"/>
          <p:cNvSpPr>
            <a:spLocks noGrp="1"/>
          </p:cNvSpPr>
          <p:nvPr>
            <p:ph type="subTitle" idx="1"/>
          </p:nvPr>
        </p:nvSpPr>
        <p:spPr/>
        <p:txBody>
          <a:bodyPr/>
          <a:lstStyle/>
          <a:p>
            <a:pPr algn="l" rtl="0"/>
            <a:r>
              <a:rPr lang="en-US" dirty="0" smtClean="0">
                <a:solidFill>
                  <a:schemeClr val="tx1"/>
                </a:solidFill>
              </a:rPr>
              <a:t>Discuss </a:t>
            </a:r>
            <a:r>
              <a:rPr lang="en-US" dirty="0" smtClean="0">
                <a:solidFill>
                  <a:srgbClr val="FF0000"/>
                </a:solidFill>
              </a:rPr>
              <a:t>both points </a:t>
            </a:r>
            <a:r>
              <a:rPr lang="en-US" dirty="0" smtClean="0">
                <a:solidFill>
                  <a:schemeClr val="tx1"/>
                </a:solidFill>
              </a:rPr>
              <a:t>of views and give your opinion</a:t>
            </a:r>
            <a:endParaRPr lang="fa-IR" dirty="0">
              <a:solidFill>
                <a:schemeClr val="tx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285728"/>
            <a:ext cx="7772400" cy="1470025"/>
          </a:xfrm>
        </p:spPr>
        <p:txBody>
          <a:bodyPr/>
          <a:lstStyle/>
          <a:p>
            <a:r>
              <a:rPr lang="en-US" dirty="0" smtClean="0"/>
              <a:t>Three Types of Questions</a:t>
            </a:r>
            <a:endParaRPr lang="fa-IR" dirty="0"/>
          </a:p>
        </p:txBody>
      </p:sp>
      <p:sp>
        <p:nvSpPr>
          <p:cNvPr id="3" name="Subtitle 2"/>
          <p:cNvSpPr>
            <a:spLocks noGrp="1"/>
          </p:cNvSpPr>
          <p:nvPr>
            <p:ph type="subTitle" idx="1"/>
          </p:nvPr>
        </p:nvSpPr>
        <p:spPr>
          <a:xfrm>
            <a:off x="1357290" y="2214554"/>
            <a:ext cx="6400800" cy="1752600"/>
          </a:xfrm>
        </p:spPr>
        <p:txBody>
          <a:bodyPr/>
          <a:lstStyle/>
          <a:p>
            <a:pPr algn="l" rtl="0">
              <a:buFont typeface="Arial" pitchFamily="34" charset="0"/>
              <a:buChar char="•"/>
            </a:pPr>
            <a:r>
              <a:rPr lang="en-US" dirty="0" smtClean="0"/>
              <a:t>Apple &amp; Apple</a:t>
            </a:r>
          </a:p>
          <a:p>
            <a:pPr algn="l" rtl="0">
              <a:buFont typeface="Arial" pitchFamily="34" charset="0"/>
              <a:buChar char="•"/>
            </a:pPr>
            <a:r>
              <a:rPr lang="en-US" dirty="0" smtClean="0"/>
              <a:t>Apple &amp; Orange</a:t>
            </a:r>
          </a:p>
          <a:p>
            <a:pPr algn="l" rtl="0">
              <a:buFont typeface="Arial" pitchFamily="34" charset="0"/>
              <a:buChar char="•"/>
            </a:pPr>
            <a:r>
              <a:rPr lang="en-US" dirty="0" smtClean="0"/>
              <a:t>Apple &amp; Apple &amp; Orange</a:t>
            </a:r>
            <a:endParaRPr lang="fa-I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714356"/>
            <a:ext cx="7772400" cy="1470025"/>
          </a:xfrm>
        </p:spPr>
        <p:txBody>
          <a:bodyPr/>
          <a:lstStyle/>
          <a:p>
            <a:r>
              <a:rPr lang="en-US" dirty="0" smtClean="0"/>
              <a:t>Apple &amp; Apple</a:t>
            </a:r>
            <a:br>
              <a:rPr lang="en-US" dirty="0" smtClean="0"/>
            </a:br>
            <a:endParaRPr lang="fa-IR" dirty="0"/>
          </a:p>
        </p:txBody>
      </p:sp>
      <p:sp>
        <p:nvSpPr>
          <p:cNvPr id="3" name="Subtitle 2"/>
          <p:cNvSpPr>
            <a:spLocks noGrp="1"/>
          </p:cNvSpPr>
          <p:nvPr>
            <p:ph type="subTitle" idx="1"/>
          </p:nvPr>
        </p:nvSpPr>
        <p:spPr>
          <a:xfrm>
            <a:off x="1285852" y="2357430"/>
            <a:ext cx="6400800" cy="1752600"/>
          </a:xfrm>
        </p:spPr>
        <p:txBody>
          <a:bodyPr/>
          <a:lstStyle/>
          <a:p>
            <a:pPr algn="l" rtl="0"/>
            <a:r>
              <a:rPr lang="en-US" dirty="0" smtClean="0"/>
              <a:t>Bicycle ( good )</a:t>
            </a:r>
          </a:p>
          <a:p>
            <a:pPr algn="l" rtl="0"/>
            <a:r>
              <a:rPr lang="en-US" dirty="0" smtClean="0"/>
              <a:t>Bicycle ( bad )</a:t>
            </a:r>
            <a:endParaRPr lang="fa-I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428604"/>
            <a:ext cx="7772400" cy="1470025"/>
          </a:xfrm>
        </p:spPr>
        <p:txBody>
          <a:bodyPr/>
          <a:lstStyle/>
          <a:p>
            <a:r>
              <a:rPr lang="en-US" dirty="0" smtClean="0"/>
              <a:t>Apple &amp; Orange</a:t>
            </a:r>
            <a:br>
              <a:rPr lang="en-US" dirty="0" smtClean="0"/>
            </a:br>
            <a:endParaRPr lang="fa-IR" dirty="0"/>
          </a:p>
        </p:txBody>
      </p:sp>
      <p:sp>
        <p:nvSpPr>
          <p:cNvPr id="3" name="Subtitle 2"/>
          <p:cNvSpPr>
            <a:spLocks noGrp="1"/>
          </p:cNvSpPr>
          <p:nvPr>
            <p:ph type="subTitle" idx="1"/>
          </p:nvPr>
        </p:nvSpPr>
        <p:spPr>
          <a:xfrm>
            <a:off x="1285852" y="2143116"/>
            <a:ext cx="6400800" cy="1752600"/>
          </a:xfrm>
        </p:spPr>
        <p:txBody>
          <a:bodyPr/>
          <a:lstStyle/>
          <a:p>
            <a:pPr algn="l"/>
            <a:r>
              <a:rPr lang="en-US" dirty="0" smtClean="0"/>
              <a:t>Bicycle ( good )</a:t>
            </a:r>
          </a:p>
          <a:p>
            <a:pPr algn="l" rtl="0"/>
            <a:r>
              <a:rPr lang="en-US" dirty="0" smtClean="0"/>
              <a:t>Metro ( good )</a:t>
            </a:r>
            <a:endParaRPr lang="fa-I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714356"/>
            <a:ext cx="7772400" cy="1470025"/>
          </a:xfrm>
        </p:spPr>
        <p:txBody>
          <a:bodyPr/>
          <a:lstStyle/>
          <a:p>
            <a:r>
              <a:rPr lang="en-US" dirty="0" smtClean="0"/>
              <a:t>Apple &amp; Apple &amp; Orange</a:t>
            </a:r>
            <a:r>
              <a:rPr lang="fa-IR" dirty="0" smtClean="0"/>
              <a:t/>
            </a:r>
            <a:br>
              <a:rPr lang="fa-IR" dirty="0" smtClean="0"/>
            </a:br>
            <a:endParaRPr lang="fa-IR" dirty="0"/>
          </a:p>
        </p:txBody>
      </p:sp>
      <p:sp>
        <p:nvSpPr>
          <p:cNvPr id="3" name="Subtitle 2"/>
          <p:cNvSpPr>
            <a:spLocks noGrp="1"/>
          </p:cNvSpPr>
          <p:nvPr>
            <p:ph type="subTitle" idx="1"/>
          </p:nvPr>
        </p:nvSpPr>
        <p:spPr>
          <a:xfrm>
            <a:off x="1357290" y="2714620"/>
            <a:ext cx="6400800" cy="1752600"/>
          </a:xfrm>
        </p:spPr>
        <p:txBody>
          <a:bodyPr/>
          <a:lstStyle/>
          <a:p>
            <a:pPr algn="l"/>
            <a:r>
              <a:rPr lang="en-US" dirty="0" smtClean="0"/>
              <a:t>Bicycle ( good )</a:t>
            </a:r>
          </a:p>
          <a:p>
            <a:pPr algn="l" rtl="0"/>
            <a:r>
              <a:rPr lang="en-US" dirty="0" smtClean="0"/>
              <a:t>Bicycle </a:t>
            </a:r>
            <a:r>
              <a:rPr lang="en-US" dirty="0" smtClean="0"/>
              <a:t>(bad),Metro </a:t>
            </a:r>
            <a:r>
              <a:rPr lang="en-US" dirty="0" smtClean="0"/>
              <a:t>( good )</a:t>
            </a:r>
            <a:endParaRPr lang="fa-IR" dirty="0" smtClean="0"/>
          </a:p>
          <a:p>
            <a:endParaRPr lang="fa-I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a:lnSpc>
                <a:spcPct val="150000"/>
              </a:lnSpc>
            </a:pPr>
            <a:r>
              <a:rPr lang="en-US" sz="2800" dirty="0" smtClean="0"/>
              <a:t>Some people think that children should be taught to be competitive in school. Others, however, say that cooperation and team working skills are more important. </a:t>
            </a:r>
            <a:br>
              <a:rPr lang="en-US" sz="2800" dirty="0" smtClean="0"/>
            </a:br>
            <a:r>
              <a:rPr lang="en-US" sz="2800" dirty="0" smtClean="0"/>
              <a:t>Discuss both sides of this argument and then give your own opinion. 	</a:t>
            </a:r>
          </a:p>
        </p:txBody>
      </p:sp>
      <p:sp>
        <p:nvSpPr>
          <p:cNvPr id="3" name="Subtitle 2"/>
          <p:cNvSpPr>
            <a:spLocks noGrp="1"/>
          </p:cNvSpPr>
          <p:nvPr>
            <p:ph type="subTitle" idx="1"/>
          </p:nvPr>
        </p:nvSpPr>
        <p:spPr/>
        <p:txBody>
          <a:bodyPr/>
          <a:lstStyle/>
          <a:p>
            <a:r>
              <a:rPr lang="en-US" dirty="0" smtClean="0"/>
              <a:t> </a:t>
            </a:r>
            <a:endParaRPr lang="fa-I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428604"/>
            <a:ext cx="7772400" cy="1470025"/>
          </a:xfrm>
        </p:spPr>
        <p:txBody>
          <a:bodyPr>
            <a:noAutofit/>
          </a:bodyPr>
          <a:lstStyle/>
          <a:p>
            <a:pPr algn="l"/>
            <a:r>
              <a:rPr lang="en-US" sz="2000" i="1" dirty="0" smtClean="0"/>
              <a:t>Planning your essay </a:t>
            </a:r>
            <a:br>
              <a:rPr lang="en-US" sz="2000" i="1" dirty="0" smtClean="0"/>
            </a:br>
            <a:r>
              <a:rPr lang="en-US" sz="2000" dirty="0" smtClean="0"/>
              <a:t>A. Identify the essay type </a:t>
            </a:r>
            <a:br>
              <a:rPr lang="en-US" sz="2000" dirty="0" smtClean="0"/>
            </a:br>
            <a:r>
              <a:rPr lang="en-US" sz="2000" dirty="0" smtClean="0"/>
              <a:t>B. </a:t>
            </a:r>
            <a:r>
              <a:rPr lang="en-US" sz="2000" dirty="0" smtClean="0"/>
              <a:t>Analyze </a:t>
            </a:r>
            <a:r>
              <a:rPr lang="en-US" sz="2000" dirty="0" smtClean="0"/>
              <a:t>the question </a:t>
            </a:r>
            <a:br>
              <a:rPr lang="en-US" sz="2000" dirty="0" smtClean="0"/>
            </a:br>
            <a:r>
              <a:rPr lang="en-US" sz="2000" dirty="0" smtClean="0"/>
              <a:t>C. Brainstorm </a:t>
            </a:r>
            <a:br>
              <a:rPr lang="en-US" sz="2000" dirty="0" smtClean="0"/>
            </a:br>
            <a:r>
              <a:rPr lang="en-US" sz="2000" dirty="0" smtClean="0"/>
              <a:t>D. Write </a:t>
            </a:r>
            <a:br>
              <a:rPr lang="en-US" sz="2000" dirty="0" smtClean="0"/>
            </a:br>
            <a:r>
              <a:rPr lang="en-US" sz="2000" dirty="0" smtClean="0"/>
              <a:t>E. Proofread </a:t>
            </a:r>
            <a:endParaRPr lang="fa-IR" sz="2000" dirty="0"/>
          </a:p>
        </p:txBody>
      </p:sp>
      <p:sp>
        <p:nvSpPr>
          <p:cNvPr id="3" name="Subtitle 2"/>
          <p:cNvSpPr>
            <a:spLocks noGrp="1"/>
          </p:cNvSpPr>
          <p:nvPr>
            <p:ph type="subTitle" idx="1"/>
          </p:nvPr>
        </p:nvSpPr>
        <p:spPr>
          <a:xfrm>
            <a:off x="928662" y="3000372"/>
            <a:ext cx="7643866" cy="3357586"/>
          </a:xfrm>
        </p:spPr>
        <p:txBody>
          <a:bodyPr>
            <a:normAutofit/>
          </a:bodyPr>
          <a:lstStyle/>
          <a:p>
            <a:pPr algn="l" rtl="0"/>
            <a:r>
              <a:rPr lang="en-US" dirty="0" smtClean="0">
                <a:solidFill>
                  <a:srgbClr val="FF0000"/>
                </a:solidFill>
              </a:rPr>
              <a:t>keywords: </a:t>
            </a:r>
            <a:r>
              <a:rPr lang="en-US" dirty="0" smtClean="0"/>
              <a:t>children and school</a:t>
            </a:r>
          </a:p>
          <a:p>
            <a:pPr algn="l" rtl="0"/>
            <a:r>
              <a:rPr lang="en-US" dirty="0" smtClean="0">
                <a:solidFill>
                  <a:srgbClr val="FF0000"/>
                </a:solidFill>
              </a:rPr>
              <a:t>Micro-keywords: </a:t>
            </a:r>
            <a:r>
              <a:rPr lang="en-US" dirty="0" smtClean="0"/>
              <a:t>competitive &amp; Cooperation </a:t>
            </a:r>
          </a:p>
          <a:p>
            <a:pPr algn="l" rtl="0"/>
            <a:r>
              <a:rPr lang="en-US" dirty="0" smtClean="0">
                <a:solidFill>
                  <a:srgbClr val="FF0000"/>
                </a:solidFill>
              </a:rPr>
              <a:t>Action words</a:t>
            </a:r>
            <a:r>
              <a:rPr lang="en-US" dirty="0" smtClean="0">
                <a:solidFill>
                  <a:srgbClr val="FF0000"/>
                </a:solidFill>
              </a:rPr>
              <a:t>: </a:t>
            </a:r>
            <a:r>
              <a:rPr lang="en-US" dirty="0" smtClean="0"/>
              <a:t>both sides </a:t>
            </a:r>
            <a:r>
              <a:rPr lang="en-US" dirty="0" smtClean="0"/>
              <a:t>&amp;your </a:t>
            </a:r>
            <a:r>
              <a:rPr lang="en-US" dirty="0" smtClean="0"/>
              <a:t>own opinion</a:t>
            </a:r>
            <a:endParaRPr lang="fa-I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36" y="357166"/>
            <a:ext cx="7772400" cy="1470025"/>
          </a:xfrm>
        </p:spPr>
        <p:txBody>
          <a:bodyPr/>
          <a:lstStyle/>
          <a:p>
            <a:r>
              <a:rPr lang="en-US" dirty="0" smtClean="0"/>
              <a:t>Supporting </a:t>
            </a:r>
            <a:r>
              <a:rPr lang="en-US" dirty="0" smtClean="0">
                <a:solidFill>
                  <a:srgbClr val="FF0000"/>
                </a:solidFill>
              </a:rPr>
              <a:t>competition</a:t>
            </a:r>
            <a:endParaRPr lang="fa-IR" dirty="0">
              <a:solidFill>
                <a:srgbClr val="FF0000"/>
              </a:solidFill>
            </a:endParaRPr>
          </a:p>
        </p:txBody>
      </p:sp>
      <p:sp>
        <p:nvSpPr>
          <p:cNvPr id="3" name="Subtitle 2"/>
          <p:cNvSpPr>
            <a:spLocks noGrp="1"/>
          </p:cNvSpPr>
          <p:nvPr>
            <p:ph type="subTitle" idx="1"/>
          </p:nvPr>
        </p:nvSpPr>
        <p:spPr>
          <a:xfrm>
            <a:off x="500034" y="1928802"/>
            <a:ext cx="8143932" cy="4357718"/>
          </a:xfrm>
        </p:spPr>
        <p:txBody>
          <a:bodyPr>
            <a:normAutofit/>
          </a:bodyPr>
          <a:lstStyle/>
          <a:p>
            <a:pPr algn="l" rtl="0">
              <a:buFont typeface="Arial" pitchFamily="34" charset="0"/>
              <a:buChar char="•"/>
            </a:pPr>
            <a:r>
              <a:rPr lang="en-US" dirty="0" smtClean="0"/>
              <a:t>Children do better in school</a:t>
            </a:r>
          </a:p>
          <a:p>
            <a:pPr algn="l" rtl="0">
              <a:buFont typeface="Arial" pitchFamily="34" charset="0"/>
              <a:buChar char="•"/>
            </a:pPr>
            <a:r>
              <a:rPr lang="en-US" dirty="0" smtClean="0"/>
              <a:t>Competition motivates</a:t>
            </a:r>
          </a:p>
          <a:p>
            <a:pPr algn="l" rtl="0"/>
            <a:r>
              <a:rPr lang="en-US" dirty="0" smtClean="0"/>
              <a:t>     </a:t>
            </a:r>
            <a:r>
              <a:rPr lang="en-US" sz="2400" dirty="0" smtClean="0"/>
              <a:t>Ex: children apply themselves when in direct                         competition with classmates</a:t>
            </a:r>
          </a:p>
          <a:p>
            <a:pPr algn="l" rtl="0">
              <a:buFont typeface="Arial" pitchFamily="34" charset="0"/>
              <a:buChar char="•"/>
            </a:pPr>
            <a:r>
              <a:rPr lang="en-US" dirty="0" smtClean="0">
                <a:solidFill>
                  <a:schemeClr val="accent2"/>
                </a:solidFill>
              </a:rPr>
              <a:t>Later</a:t>
            </a:r>
            <a:r>
              <a:rPr lang="en-US" dirty="0" smtClean="0"/>
              <a:t> in life : competition in job market</a:t>
            </a:r>
          </a:p>
          <a:p>
            <a:pPr algn="l" rtl="0"/>
            <a:endParaRPr lang="fa-I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412" y="0"/>
            <a:ext cx="7772400" cy="1470025"/>
          </a:xfrm>
        </p:spPr>
        <p:txBody>
          <a:bodyPr/>
          <a:lstStyle/>
          <a:p>
            <a:r>
              <a:rPr lang="en-US" dirty="0" smtClean="0"/>
              <a:t>Supporting </a:t>
            </a:r>
            <a:r>
              <a:rPr lang="en-US" dirty="0" smtClean="0">
                <a:solidFill>
                  <a:srgbClr val="FF0000"/>
                </a:solidFill>
              </a:rPr>
              <a:t>cooperation</a:t>
            </a:r>
            <a:endParaRPr lang="fa-IR" dirty="0"/>
          </a:p>
        </p:txBody>
      </p:sp>
      <p:sp>
        <p:nvSpPr>
          <p:cNvPr id="3" name="Subtitle 2"/>
          <p:cNvSpPr>
            <a:spLocks noGrp="1"/>
          </p:cNvSpPr>
          <p:nvPr>
            <p:ph type="subTitle" idx="1"/>
          </p:nvPr>
        </p:nvSpPr>
        <p:spPr>
          <a:xfrm>
            <a:off x="928662" y="2071678"/>
            <a:ext cx="6843738" cy="3567122"/>
          </a:xfrm>
        </p:spPr>
        <p:txBody>
          <a:bodyPr/>
          <a:lstStyle/>
          <a:p>
            <a:pPr algn="l" rtl="0">
              <a:buFont typeface="Arial" pitchFamily="34" charset="0"/>
              <a:buChar char="•"/>
            </a:pPr>
            <a:r>
              <a:rPr lang="en-US" dirty="0" smtClean="0"/>
              <a:t>People don’t live apart</a:t>
            </a:r>
          </a:p>
          <a:p>
            <a:pPr algn="l" rtl="0">
              <a:buFont typeface="Arial" pitchFamily="34" charset="0"/>
              <a:buChar char="•"/>
            </a:pPr>
            <a:r>
              <a:rPr lang="en-US" dirty="0" smtClean="0"/>
              <a:t>Learn to live alongside others</a:t>
            </a:r>
          </a:p>
          <a:p>
            <a:pPr algn="l" rtl="0">
              <a:buFont typeface="Arial" pitchFamily="34" charset="0"/>
              <a:buChar char="•"/>
            </a:pPr>
            <a:r>
              <a:rPr lang="en-US" dirty="0" smtClean="0"/>
              <a:t>Learn communication</a:t>
            </a:r>
          </a:p>
          <a:p>
            <a:pPr algn="l" rtl="0">
              <a:buFont typeface="Arial" pitchFamily="34" charset="0"/>
              <a:buChar char="•"/>
            </a:pPr>
            <a:r>
              <a:rPr lang="en-US" dirty="0" smtClean="0"/>
              <a:t>Deal with confrontations</a:t>
            </a:r>
          </a:p>
          <a:p>
            <a:pPr algn="l" rtl="0">
              <a:buFont typeface="Arial" pitchFamily="34" charset="0"/>
              <a:buChar char="•"/>
            </a:pPr>
            <a:r>
              <a:rPr lang="en-US" dirty="0" smtClean="0"/>
              <a:t>Learn to negotiate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428604"/>
            <a:ext cx="7772400" cy="1470025"/>
          </a:xfrm>
        </p:spPr>
        <p:txBody>
          <a:bodyPr/>
          <a:lstStyle/>
          <a:p>
            <a:r>
              <a:rPr lang="en-US" dirty="0" smtClean="0"/>
              <a:t>In my opinion</a:t>
            </a:r>
            <a:endParaRPr lang="fa-IR" dirty="0"/>
          </a:p>
        </p:txBody>
      </p:sp>
      <p:sp>
        <p:nvSpPr>
          <p:cNvPr id="3" name="Subtitle 2"/>
          <p:cNvSpPr>
            <a:spLocks noGrp="1"/>
          </p:cNvSpPr>
          <p:nvPr>
            <p:ph type="subTitle" idx="1"/>
          </p:nvPr>
        </p:nvSpPr>
        <p:spPr>
          <a:xfrm>
            <a:off x="1285852" y="2500306"/>
            <a:ext cx="6786610" cy="3786214"/>
          </a:xfrm>
        </p:spPr>
        <p:txBody>
          <a:bodyPr>
            <a:normAutofit/>
          </a:bodyPr>
          <a:lstStyle/>
          <a:p>
            <a:pPr algn="l" rtl="0">
              <a:buFont typeface="Arial" pitchFamily="34" charset="0"/>
              <a:buChar char="•"/>
            </a:pPr>
            <a:r>
              <a:rPr lang="en-US" dirty="0">
                <a:solidFill>
                  <a:srgbClr val="FF0000"/>
                </a:solidFill>
              </a:rPr>
              <a:t> </a:t>
            </a:r>
            <a:r>
              <a:rPr lang="en-US" dirty="0" smtClean="0">
                <a:solidFill>
                  <a:srgbClr val="FF0000"/>
                </a:solidFill>
              </a:rPr>
              <a:t>I strongly agree</a:t>
            </a:r>
          </a:p>
          <a:p>
            <a:pPr algn="l" rtl="0">
              <a:buFont typeface="Arial" pitchFamily="34" charset="0"/>
              <a:buChar char="•"/>
            </a:pPr>
            <a:r>
              <a:rPr lang="en-US" dirty="0">
                <a:solidFill>
                  <a:srgbClr val="FF0000"/>
                </a:solidFill>
              </a:rPr>
              <a:t> </a:t>
            </a:r>
            <a:r>
              <a:rPr lang="en-US" dirty="0" smtClean="0">
                <a:solidFill>
                  <a:srgbClr val="FF0000"/>
                </a:solidFill>
              </a:rPr>
              <a:t>I generally disagree</a:t>
            </a:r>
          </a:p>
          <a:p>
            <a:pPr algn="l" rtl="0">
              <a:buFont typeface="Arial" pitchFamily="34" charset="0"/>
              <a:buChar char="•"/>
            </a:pPr>
            <a:r>
              <a:rPr lang="en-US" dirty="0">
                <a:solidFill>
                  <a:srgbClr val="FF0000"/>
                </a:solidFill>
              </a:rPr>
              <a:t> </a:t>
            </a:r>
            <a:r>
              <a:rPr lang="en-US" dirty="0" smtClean="0">
                <a:solidFill>
                  <a:srgbClr val="FF0000"/>
                </a:solidFill>
              </a:rPr>
              <a:t>I generally disagree</a:t>
            </a:r>
          </a:p>
          <a:p>
            <a:pPr algn="l" rtl="0">
              <a:buFont typeface="Arial" pitchFamily="34" charset="0"/>
              <a:buChar char="•"/>
            </a:pPr>
            <a:r>
              <a:rPr lang="en-US" dirty="0">
                <a:solidFill>
                  <a:srgbClr val="FF0000"/>
                </a:solidFill>
              </a:rPr>
              <a:t> </a:t>
            </a:r>
            <a:r>
              <a:rPr lang="en-US" dirty="0" smtClean="0">
                <a:solidFill>
                  <a:srgbClr val="FF0000"/>
                </a:solidFill>
              </a:rPr>
              <a:t>I strongly disagree</a:t>
            </a:r>
            <a:endParaRPr lang="fa-IR"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rtl="0"/>
            <a:r>
              <a:rPr lang="en-US" sz="2400" b="1" dirty="0" smtClean="0"/>
              <a:t>Some tips for paraphrasing: </a:t>
            </a:r>
            <a:br>
              <a:rPr lang="en-US" sz="2400" b="1" dirty="0" smtClean="0"/>
            </a:br>
            <a:r>
              <a:rPr lang="en-US" sz="2400" b="1" dirty="0" smtClean="0"/>
              <a:t>1.Usesynonyms</a:t>
            </a:r>
            <a:br>
              <a:rPr lang="en-US" sz="2400" b="1" dirty="0" smtClean="0"/>
            </a:br>
            <a:r>
              <a:rPr lang="en-US" sz="2400" b="1" dirty="0" smtClean="0"/>
              <a:t>2.Useotherpartsofspeech</a:t>
            </a:r>
            <a:br>
              <a:rPr lang="en-US" sz="2400" b="1" dirty="0" smtClean="0"/>
            </a:br>
            <a:r>
              <a:rPr lang="en-US" sz="2400" b="1" dirty="0" smtClean="0"/>
              <a:t/>
            </a:r>
            <a:br>
              <a:rPr lang="en-US" sz="2400" b="1" dirty="0" smtClean="0"/>
            </a:br>
            <a:r>
              <a:rPr lang="en-US" sz="2400" dirty="0" smtClean="0">
                <a:solidFill>
                  <a:srgbClr val="FF0000"/>
                </a:solidFill>
              </a:rPr>
              <a:t>Competitive (</a:t>
            </a:r>
            <a:r>
              <a:rPr lang="en-US" sz="2400" dirty="0" err="1" smtClean="0">
                <a:solidFill>
                  <a:srgbClr val="FF0000"/>
                </a:solidFill>
              </a:rPr>
              <a:t>adj</a:t>
            </a:r>
            <a:r>
              <a:rPr lang="en-US" sz="2400" dirty="0" smtClean="0">
                <a:solidFill>
                  <a:srgbClr val="FF0000"/>
                </a:solidFill>
              </a:rPr>
              <a:t>) 	</a:t>
            </a:r>
            <a:br>
              <a:rPr lang="en-US" sz="2400" dirty="0" smtClean="0">
                <a:solidFill>
                  <a:srgbClr val="FF0000"/>
                </a:solidFill>
              </a:rPr>
            </a:br>
            <a:r>
              <a:rPr lang="en-US" sz="2400" dirty="0" smtClean="0">
                <a:solidFill>
                  <a:srgbClr val="FF0000"/>
                </a:solidFill>
              </a:rPr>
              <a:t>competition (noun) </a:t>
            </a:r>
            <a:br>
              <a:rPr lang="en-US" sz="2400" dirty="0" smtClean="0">
                <a:solidFill>
                  <a:srgbClr val="FF0000"/>
                </a:solidFill>
              </a:rPr>
            </a:br>
            <a:r>
              <a:rPr lang="en-US" sz="2400" dirty="0" smtClean="0">
                <a:solidFill>
                  <a:srgbClr val="FF0000"/>
                </a:solidFill>
              </a:rPr>
              <a:t>to compete (verb) </a:t>
            </a:r>
            <a:br>
              <a:rPr lang="en-US" sz="2400" dirty="0" smtClean="0">
                <a:solidFill>
                  <a:srgbClr val="FF0000"/>
                </a:solidFill>
              </a:rPr>
            </a:br>
            <a:r>
              <a:rPr lang="en-US" sz="2400" dirty="0" smtClean="0">
                <a:solidFill>
                  <a:srgbClr val="FF0000"/>
                </a:solidFill>
              </a:rPr>
              <a:t>competing (</a:t>
            </a:r>
            <a:r>
              <a:rPr lang="en-US" sz="2400" dirty="0" err="1" smtClean="0">
                <a:solidFill>
                  <a:srgbClr val="FF0000"/>
                </a:solidFill>
              </a:rPr>
              <a:t>v+ing</a:t>
            </a:r>
            <a:r>
              <a:rPr lang="en-US" sz="2400" dirty="0" smtClean="0">
                <a:solidFill>
                  <a:srgbClr val="FF0000"/>
                </a:solidFill>
              </a:rPr>
              <a:t> = gerund) </a:t>
            </a:r>
            <a:r>
              <a:rPr lang="en-US" sz="2400" dirty="0" smtClean="0">
                <a:solidFill>
                  <a:srgbClr val="FF0000"/>
                </a:solidFill>
              </a:rPr>
              <a:t/>
            </a:r>
            <a:br>
              <a:rPr lang="en-US" sz="2400" dirty="0" smtClean="0">
                <a:solidFill>
                  <a:srgbClr val="FF0000"/>
                </a:solidFill>
              </a:rPr>
            </a:br>
            <a:r>
              <a:rPr lang="en-US" sz="2400" dirty="0" smtClean="0"/>
              <a:t/>
            </a:r>
            <a:br>
              <a:rPr lang="en-US" sz="2400" dirty="0" smtClean="0"/>
            </a:br>
            <a:r>
              <a:rPr lang="en-US" sz="2400" dirty="0" smtClean="0"/>
              <a:t/>
            </a:r>
            <a:br>
              <a:rPr lang="en-US" sz="2400" dirty="0" smtClean="0"/>
            </a:br>
            <a:r>
              <a:rPr lang="en-US" sz="2400" dirty="0" smtClean="0"/>
              <a:t>		</a:t>
            </a:r>
          </a:p>
        </p:txBody>
      </p:sp>
      <p:sp>
        <p:nvSpPr>
          <p:cNvPr id="3" name="Subtitle 2"/>
          <p:cNvSpPr>
            <a:spLocks noGrp="1"/>
          </p:cNvSpPr>
          <p:nvPr>
            <p:ph type="subTitle" idx="1"/>
          </p:nvPr>
        </p:nvSpPr>
        <p:spPr>
          <a:xfrm>
            <a:off x="571472" y="4143380"/>
            <a:ext cx="5343540" cy="2357454"/>
          </a:xfrm>
        </p:spPr>
        <p:txBody>
          <a:bodyPr>
            <a:noAutofit/>
          </a:bodyPr>
          <a:lstStyle/>
          <a:p>
            <a:pPr algn="l" rtl="0"/>
            <a:r>
              <a:rPr lang="en-US" sz="2400" dirty="0" smtClean="0">
                <a:solidFill>
                  <a:srgbClr val="FF0000"/>
                </a:solidFill>
                <a:latin typeface="+mj-lt"/>
                <a:ea typeface="+mj-ea"/>
                <a:cs typeface="+mj-cs"/>
              </a:rPr>
              <a:t>Cooperation (noun) 	</a:t>
            </a:r>
          </a:p>
          <a:p>
            <a:pPr algn="l" rtl="0"/>
            <a:r>
              <a:rPr lang="en-US" sz="2400" dirty="0" smtClean="0">
                <a:solidFill>
                  <a:srgbClr val="FF0000"/>
                </a:solidFill>
                <a:latin typeface="+mj-lt"/>
                <a:ea typeface="+mj-ea"/>
                <a:cs typeface="+mj-cs"/>
              </a:rPr>
              <a:t>to cooperate (verb) </a:t>
            </a:r>
            <a:br>
              <a:rPr lang="en-US" sz="2400" dirty="0" smtClean="0">
                <a:solidFill>
                  <a:srgbClr val="FF0000"/>
                </a:solidFill>
                <a:latin typeface="+mj-lt"/>
                <a:ea typeface="+mj-ea"/>
                <a:cs typeface="+mj-cs"/>
              </a:rPr>
            </a:br>
            <a:r>
              <a:rPr lang="en-US" sz="2400" dirty="0" smtClean="0">
                <a:solidFill>
                  <a:srgbClr val="FF0000"/>
                </a:solidFill>
                <a:latin typeface="+mj-lt"/>
                <a:ea typeface="+mj-ea"/>
                <a:cs typeface="+mj-cs"/>
              </a:rPr>
              <a:t>cooperating (</a:t>
            </a:r>
            <a:r>
              <a:rPr lang="en-US" sz="2400" dirty="0" err="1" smtClean="0">
                <a:solidFill>
                  <a:srgbClr val="FF0000"/>
                </a:solidFill>
                <a:latin typeface="+mj-lt"/>
                <a:ea typeface="+mj-ea"/>
                <a:cs typeface="+mj-cs"/>
              </a:rPr>
              <a:t>v+ing</a:t>
            </a:r>
            <a:r>
              <a:rPr lang="en-US" sz="2400" dirty="0" smtClean="0">
                <a:solidFill>
                  <a:srgbClr val="FF0000"/>
                </a:solidFill>
                <a:latin typeface="+mj-lt"/>
                <a:ea typeface="+mj-ea"/>
                <a:cs typeface="+mj-cs"/>
              </a:rPr>
              <a:t> = gerund) </a:t>
            </a:r>
            <a:br>
              <a:rPr lang="en-US" sz="2400" dirty="0" smtClean="0">
                <a:solidFill>
                  <a:srgbClr val="FF0000"/>
                </a:solidFill>
                <a:latin typeface="+mj-lt"/>
                <a:ea typeface="+mj-ea"/>
                <a:cs typeface="+mj-cs"/>
              </a:rPr>
            </a:br>
            <a:r>
              <a:rPr lang="en-US" sz="2400" dirty="0" smtClean="0">
                <a:solidFill>
                  <a:srgbClr val="FF0000"/>
                </a:solidFill>
                <a:latin typeface="+mj-lt"/>
                <a:ea typeface="+mj-ea"/>
                <a:cs typeface="+mj-cs"/>
              </a:rPr>
              <a:t>team skills </a:t>
            </a:r>
            <a:br>
              <a:rPr lang="en-US" sz="2400" dirty="0" smtClean="0">
                <a:solidFill>
                  <a:srgbClr val="FF0000"/>
                </a:solidFill>
                <a:latin typeface="+mj-lt"/>
                <a:ea typeface="+mj-ea"/>
                <a:cs typeface="+mj-cs"/>
              </a:rPr>
            </a:br>
            <a:r>
              <a:rPr lang="en-US" sz="2400" dirty="0" smtClean="0">
                <a:solidFill>
                  <a:srgbClr val="FF0000"/>
                </a:solidFill>
                <a:latin typeface="+mj-lt"/>
                <a:ea typeface="+mj-ea"/>
                <a:cs typeface="+mj-cs"/>
              </a:rPr>
              <a:t>team working skills </a:t>
            </a:r>
            <a:br>
              <a:rPr lang="en-US" sz="2400" dirty="0" smtClean="0">
                <a:solidFill>
                  <a:srgbClr val="FF0000"/>
                </a:solidFill>
                <a:latin typeface="+mj-lt"/>
                <a:ea typeface="+mj-ea"/>
                <a:cs typeface="+mj-cs"/>
              </a:rPr>
            </a:br>
            <a:r>
              <a:rPr lang="en-US" sz="2400" dirty="0" smtClean="0">
                <a:solidFill>
                  <a:srgbClr val="FF0000"/>
                </a:solidFill>
                <a:latin typeface="+mj-lt"/>
                <a:ea typeface="+mj-ea"/>
                <a:cs typeface="+mj-cs"/>
              </a:rPr>
              <a:t>working in a team</a:t>
            </a:r>
            <a:endParaRPr lang="fa-IR" sz="2400" dirty="0" smtClean="0">
              <a:solidFill>
                <a:srgbClr val="FF0000"/>
              </a:solidFill>
              <a:latin typeface="+mj-lt"/>
              <a:ea typeface="+mj-ea"/>
              <a:cs typeface="+mj-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14290"/>
            <a:ext cx="7772400" cy="1470025"/>
          </a:xfrm>
        </p:spPr>
        <p:txBody>
          <a:bodyPr/>
          <a:lstStyle/>
          <a:p>
            <a:r>
              <a:rPr lang="en-US" b="1" dirty="0" smtClean="0"/>
              <a:t>Paraphrasing  </a:t>
            </a:r>
            <a:r>
              <a:rPr lang="en-US" b="1" dirty="0" smtClean="0"/>
              <a:t>Introduction </a:t>
            </a:r>
            <a:endParaRPr lang="fa-IR" dirty="0"/>
          </a:p>
        </p:txBody>
      </p:sp>
      <p:sp>
        <p:nvSpPr>
          <p:cNvPr id="3" name="Subtitle 2"/>
          <p:cNvSpPr>
            <a:spLocks noGrp="1"/>
          </p:cNvSpPr>
          <p:nvPr>
            <p:ph type="subTitle" idx="1"/>
          </p:nvPr>
        </p:nvSpPr>
        <p:spPr>
          <a:xfrm>
            <a:off x="428596" y="2357430"/>
            <a:ext cx="8358246" cy="5000660"/>
          </a:xfrm>
        </p:spPr>
        <p:txBody>
          <a:bodyPr>
            <a:normAutofit/>
          </a:bodyPr>
          <a:lstStyle/>
          <a:p>
            <a:pPr algn="l" rtl="0">
              <a:lnSpc>
                <a:spcPct val="150000"/>
              </a:lnSpc>
            </a:pPr>
            <a:r>
              <a:rPr lang="en-US" sz="2800" dirty="0" smtClean="0">
                <a:solidFill>
                  <a:schemeClr val="tx1"/>
                </a:solidFill>
                <a:cs typeface="+mj-cs"/>
              </a:rPr>
              <a:t>Some people think that children should be taught to be competitive in school . Others ,however, say that cooperation and team working skills are more important.</a:t>
            </a:r>
          </a:p>
          <a:p>
            <a:pPr algn="l" rtl="0"/>
            <a:endParaRPr lang="en-US" sz="2800" dirty="0" smtClean="0">
              <a:solidFill>
                <a:schemeClr val="tx1"/>
              </a:solidFill>
              <a:cs typeface="+mj-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rtl="0"/>
            <a:r>
              <a:rPr lang="en-US" sz="2800" dirty="0" smtClean="0">
                <a:solidFill>
                  <a:srgbClr val="00B050"/>
                </a:solidFill>
              </a:rPr>
              <a:t>Some people think </a:t>
            </a:r>
            <a:r>
              <a:rPr lang="en-US" sz="2800" dirty="0" smtClean="0"/>
              <a:t>that children </a:t>
            </a:r>
            <a:r>
              <a:rPr lang="en-US" sz="2800" dirty="0" smtClean="0">
                <a:solidFill>
                  <a:schemeClr val="tx2"/>
                </a:solidFill>
              </a:rPr>
              <a:t>should be taught </a:t>
            </a:r>
            <a:r>
              <a:rPr lang="en-US" sz="2800" dirty="0" smtClean="0"/>
              <a:t>to </a:t>
            </a:r>
            <a:r>
              <a:rPr lang="en-US" sz="2800" dirty="0" smtClean="0">
                <a:solidFill>
                  <a:srgbClr val="7030A0"/>
                </a:solidFill>
              </a:rPr>
              <a:t>be competitive </a:t>
            </a:r>
            <a:r>
              <a:rPr lang="en-US" sz="2800" dirty="0" smtClean="0"/>
              <a:t>in </a:t>
            </a:r>
            <a:r>
              <a:rPr lang="en-US" sz="2800" dirty="0" smtClean="0"/>
              <a:t>school . </a:t>
            </a:r>
            <a:r>
              <a:rPr lang="en-US" sz="2800" dirty="0" smtClean="0">
                <a:solidFill>
                  <a:srgbClr val="FF0000"/>
                </a:solidFill>
              </a:rPr>
              <a:t>Others</a:t>
            </a:r>
            <a:r>
              <a:rPr lang="en-US" sz="2800" dirty="0" smtClean="0"/>
              <a:t> </a:t>
            </a:r>
            <a:r>
              <a:rPr lang="en-US" sz="2800" dirty="0" smtClean="0"/>
              <a:t>,</a:t>
            </a:r>
            <a:r>
              <a:rPr lang="en-US" sz="2800" dirty="0" smtClean="0">
                <a:solidFill>
                  <a:srgbClr val="00B0F0"/>
                </a:solidFill>
              </a:rPr>
              <a:t>however</a:t>
            </a:r>
            <a:r>
              <a:rPr lang="en-US" sz="2800" dirty="0" smtClean="0"/>
              <a:t>, </a:t>
            </a:r>
            <a:r>
              <a:rPr lang="en-US" sz="2800" dirty="0" smtClean="0">
                <a:solidFill>
                  <a:schemeClr val="accent6"/>
                </a:solidFill>
              </a:rPr>
              <a:t>say</a:t>
            </a:r>
            <a:r>
              <a:rPr lang="en-US" sz="2800" dirty="0" smtClean="0"/>
              <a:t> that cooperation and </a:t>
            </a:r>
            <a:r>
              <a:rPr lang="en-US" sz="2800" dirty="0" smtClean="0"/>
              <a:t>team working </a:t>
            </a:r>
            <a:r>
              <a:rPr lang="en-US" sz="2800" dirty="0" smtClean="0"/>
              <a:t>skills </a:t>
            </a:r>
            <a:r>
              <a:rPr lang="en-US" sz="2800" dirty="0" smtClean="0">
                <a:solidFill>
                  <a:schemeClr val="accent2">
                    <a:lumMod val="75000"/>
                  </a:schemeClr>
                </a:solidFill>
              </a:rPr>
              <a:t>are more important.</a:t>
            </a:r>
            <a:br>
              <a:rPr lang="en-US" sz="2800" dirty="0" smtClean="0">
                <a:solidFill>
                  <a:schemeClr val="accent2">
                    <a:lumMod val="75000"/>
                  </a:schemeClr>
                </a:solidFill>
              </a:rPr>
            </a:br>
            <a:r>
              <a:rPr lang="en-US" sz="2800" dirty="0" smtClean="0"/>
              <a:t/>
            </a:r>
            <a:br>
              <a:rPr lang="en-US" sz="2800" dirty="0" smtClean="0"/>
            </a:br>
            <a:r>
              <a:rPr lang="en-US" sz="2800" dirty="0" smtClean="0">
                <a:solidFill>
                  <a:srgbClr val="00B0F0"/>
                </a:solidFill>
              </a:rPr>
              <a:t>Although</a:t>
            </a:r>
            <a:r>
              <a:rPr lang="en-US" sz="2800" dirty="0" smtClean="0"/>
              <a:t> it </a:t>
            </a:r>
            <a:r>
              <a:rPr lang="en-US" sz="2800" dirty="0" smtClean="0">
                <a:solidFill>
                  <a:srgbClr val="00B050"/>
                </a:solidFill>
              </a:rPr>
              <a:t>is sometimes thought </a:t>
            </a:r>
            <a:r>
              <a:rPr lang="en-US" sz="2800" dirty="0" smtClean="0"/>
              <a:t>that schools  </a:t>
            </a:r>
            <a:r>
              <a:rPr lang="en-US" sz="2800" dirty="0" smtClean="0">
                <a:solidFill>
                  <a:schemeClr val="tx2"/>
                </a:solidFill>
              </a:rPr>
              <a:t>ought to teach </a:t>
            </a:r>
            <a:r>
              <a:rPr lang="en-US" sz="2800" dirty="0" smtClean="0"/>
              <a:t>children </a:t>
            </a:r>
            <a:r>
              <a:rPr lang="en-US" sz="2800" dirty="0" smtClean="0">
                <a:solidFill>
                  <a:srgbClr val="7030A0"/>
                </a:solidFill>
              </a:rPr>
              <a:t>to compete </a:t>
            </a:r>
            <a:r>
              <a:rPr lang="en-US" sz="2800" dirty="0" smtClean="0"/>
              <a:t>, </a:t>
            </a:r>
            <a:r>
              <a:rPr lang="en-US" sz="2800" dirty="0" smtClean="0">
                <a:solidFill>
                  <a:srgbClr val="FF0000"/>
                </a:solidFill>
              </a:rPr>
              <a:t>other people </a:t>
            </a:r>
            <a:r>
              <a:rPr lang="en-US" sz="2800" dirty="0" smtClean="0">
                <a:solidFill>
                  <a:schemeClr val="accent6"/>
                </a:solidFill>
              </a:rPr>
              <a:t>believe</a:t>
            </a:r>
            <a:r>
              <a:rPr lang="en-US" sz="2800" dirty="0" smtClean="0"/>
              <a:t> that </a:t>
            </a:r>
            <a:r>
              <a:rPr lang="en-US" sz="2800" dirty="0" smtClean="0">
                <a:solidFill>
                  <a:schemeClr val="accent2">
                    <a:lumMod val="75000"/>
                  </a:schemeClr>
                </a:solidFill>
              </a:rPr>
              <a:t>the focus should be on </a:t>
            </a:r>
            <a:r>
              <a:rPr lang="en-US" sz="2800" dirty="0" smtClean="0"/>
              <a:t>cooperation .</a:t>
            </a:r>
            <a:r>
              <a:rPr lang="fa-IR" sz="2800" dirty="0" smtClean="0"/>
              <a:t/>
            </a:r>
            <a:br>
              <a:rPr lang="fa-IR" sz="2800" dirty="0" smtClean="0"/>
            </a:br>
            <a:endParaRPr lang="fa-IR" sz="2800" dirty="0"/>
          </a:p>
        </p:txBody>
      </p:sp>
      <p:sp>
        <p:nvSpPr>
          <p:cNvPr id="3" name="Subtitle 2"/>
          <p:cNvSpPr>
            <a:spLocks noGrp="1"/>
          </p:cNvSpPr>
          <p:nvPr>
            <p:ph type="subTitle" idx="1"/>
          </p:nvPr>
        </p:nvSpPr>
        <p:spPr>
          <a:xfrm>
            <a:off x="1714480" y="6215082"/>
            <a:ext cx="6400800" cy="1752600"/>
          </a:xfrm>
        </p:spPr>
        <p:txBody>
          <a:bodyPr/>
          <a:lstStyle/>
          <a:p>
            <a:r>
              <a:rPr lang="en-US" dirty="0" smtClean="0"/>
              <a:t> </a:t>
            </a:r>
            <a:endParaRPr lang="fa-I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285728"/>
            <a:ext cx="7772400" cy="1470025"/>
          </a:xfrm>
        </p:spPr>
        <p:txBody>
          <a:bodyPr/>
          <a:lstStyle/>
          <a:p>
            <a:r>
              <a:rPr lang="en-US" b="1" dirty="0" smtClean="0"/>
              <a:t>Thesis Statement </a:t>
            </a:r>
            <a:endParaRPr lang="fa-IR" dirty="0"/>
          </a:p>
        </p:txBody>
      </p:sp>
      <p:sp>
        <p:nvSpPr>
          <p:cNvPr id="3" name="Subtitle 2"/>
          <p:cNvSpPr>
            <a:spLocks noGrp="1"/>
          </p:cNvSpPr>
          <p:nvPr>
            <p:ph type="subTitle" idx="1"/>
          </p:nvPr>
        </p:nvSpPr>
        <p:spPr>
          <a:xfrm>
            <a:off x="714348" y="1714488"/>
            <a:ext cx="7500990" cy="4429156"/>
          </a:xfrm>
        </p:spPr>
        <p:txBody>
          <a:bodyPr>
            <a:normAutofit/>
          </a:bodyPr>
          <a:lstStyle/>
          <a:p>
            <a:pPr algn="l" rtl="0"/>
            <a:r>
              <a:rPr lang="en-US" sz="2800" dirty="0" smtClean="0">
                <a:solidFill>
                  <a:srgbClr val="FF0000"/>
                </a:solidFill>
              </a:rPr>
              <a:t>1.This essay will discuss both sides and then I will give my opinion ( the examiner knows that )</a:t>
            </a:r>
          </a:p>
          <a:p>
            <a:pPr algn="l" rtl="0"/>
            <a:endParaRPr lang="en-US" sz="2800" dirty="0" smtClean="0"/>
          </a:p>
          <a:p>
            <a:pPr algn="l" rtl="0"/>
            <a:r>
              <a:rPr lang="en-US" sz="2800" dirty="0" smtClean="0">
                <a:solidFill>
                  <a:srgbClr val="FF0000"/>
                </a:solidFill>
              </a:rPr>
              <a:t>2.I agree with the former opinion (prefabricated and vague)</a:t>
            </a:r>
          </a:p>
          <a:p>
            <a:pPr algn="l" rtl="0"/>
            <a:endParaRPr lang="en-US" sz="2800" dirty="0" smtClean="0"/>
          </a:p>
          <a:p>
            <a:pPr algn="l" rtl="0"/>
            <a:r>
              <a:rPr lang="en-US" sz="2800" dirty="0" smtClean="0">
                <a:solidFill>
                  <a:srgbClr val="00B050"/>
                </a:solidFill>
              </a:rPr>
              <a:t>3.In my opinion , I consider that competition helps children learn the most important skills for their life. ( clear opinion)</a:t>
            </a:r>
            <a:endParaRPr lang="fa-IR" sz="2800" dirty="0">
              <a:solidFill>
                <a:srgbClr val="00B05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86058"/>
            <a:ext cx="8229600" cy="1143000"/>
          </a:xfrm>
        </p:spPr>
        <p:txBody>
          <a:bodyPr>
            <a:noAutofit/>
          </a:bodyPr>
          <a:lstStyle/>
          <a:p>
            <a:pPr algn="l" rtl="0"/>
            <a:r>
              <a:rPr lang="en-US" sz="1800" dirty="0" smtClean="0"/>
              <a:t>Although it is sometimes thought that schools ought to teach children to compete, other people believe that the focus should be on cooperation. In my opinion, I consider that competition helps children learn the most important skills for their future life. </a:t>
            </a:r>
            <a:r>
              <a:rPr lang="en-US" sz="1800" dirty="0" smtClean="0"/>
              <a:t/>
            </a:r>
            <a:br>
              <a:rPr lang="en-US" sz="1800" dirty="0" smtClean="0"/>
            </a:br>
            <a:r>
              <a:rPr lang="en-US" sz="1800" dirty="0" smtClean="0"/>
              <a:t/>
            </a:r>
            <a:br>
              <a:rPr lang="en-US" sz="1800" dirty="0" smtClean="0"/>
            </a:br>
            <a:r>
              <a:rPr lang="en-US" sz="1800" dirty="0" smtClean="0"/>
              <a:t>On the one hand, many people think that children who learn to compete against each other often do better in school. In other words, the competition between students motivates them to excel in their studies or tasks, which consequently produces better academic performance and results. For example, students generally apply themselves and work harder when they are in direct competition with their classmates. Furthermore, being driven to achieve the best is vital in order to succeed later in life when, as adults, they must compete against others in the job market. </a:t>
            </a:r>
            <a:r>
              <a:rPr lang="en-US" sz="1800" dirty="0" smtClean="0"/>
              <a:t/>
            </a:r>
            <a:br>
              <a:rPr lang="en-US" sz="1800" dirty="0" smtClean="0"/>
            </a:br>
            <a:r>
              <a:rPr lang="en-US" sz="1800" dirty="0" smtClean="0"/>
              <a:t/>
            </a:r>
            <a:br>
              <a:rPr lang="en-US" sz="1800" dirty="0" smtClean="0"/>
            </a:br>
            <a:r>
              <a:rPr lang="en-US" sz="1800" dirty="0" smtClean="0"/>
              <a:t>On the other hand, it is sometimes believed that it is better if the emphasis at school is on cooperating with others. As people, we do you not live, work or </a:t>
            </a:r>
            <a:r>
              <a:rPr lang="en-US" sz="1800" dirty="0" smtClean="0"/>
              <a:t>socialize </a:t>
            </a:r>
            <a:r>
              <a:rPr lang="en-US" sz="1800" dirty="0" smtClean="0"/>
              <a:t>apart from others, so learning how to work alongside other people ought to be taught from childhood. Without these skills, children would lack the ability to communicate with each other or know how to deal with confrontations and conflicts in a constructive way. Another reason why team skills are useful for children is that they can learn how to negotiate to complete a task. This is an essential skill to learn for their future life. </a:t>
            </a:r>
            <a:r>
              <a:rPr lang="en-US" sz="1800" dirty="0" smtClean="0"/>
              <a:t/>
            </a:r>
            <a:br>
              <a:rPr lang="en-US" sz="1800" dirty="0" smtClean="0"/>
            </a:br>
            <a:r>
              <a:rPr lang="en-US" sz="1800" dirty="0" smtClean="0"/>
              <a:t/>
            </a:r>
            <a:br>
              <a:rPr lang="en-US" sz="1800" dirty="0" smtClean="0"/>
            </a:br>
            <a:r>
              <a:rPr lang="en-US" sz="1800" dirty="0" smtClean="0"/>
              <a:t>In conclusion, while people may vary in their opinions, I think that children stand a better chance to succeed both in school and later in life if they are encouraged to compete against each other. </a:t>
            </a:r>
            <a:endParaRPr lang="fa-IR" sz="18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Advantage &amp; Disadvantage</a:t>
            </a:r>
            <a:endParaRPr lang="fa-IR" dirty="0">
              <a:solidFill>
                <a:srgbClr val="FF0000"/>
              </a:solidFill>
            </a:endParaRPr>
          </a:p>
        </p:txBody>
      </p:sp>
      <p:sp>
        <p:nvSpPr>
          <p:cNvPr id="3" name="Subtitle 2"/>
          <p:cNvSpPr>
            <a:spLocks noGrp="1"/>
          </p:cNvSpPr>
          <p:nvPr>
            <p:ph type="subTitle" idx="1"/>
          </p:nvPr>
        </p:nvSpPr>
        <p:spPr/>
        <p:txBody>
          <a:bodyPr>
            <a:normAutofit fontScale="85000" lnSpcReduction="10000"/>
          </a:bodyPr>
          <a:lstStyle/>
          <a:p>
            <a:pPr algn="l" rtl="0"/>
            <a:r>
              <a:rPr lang="en-US" dirty="0" smtClean="0">
                <a:solidFill>
                  <a:schemeClr val="tx1"/>
                </a:solidFill>
              </a:rPr>
              <a:t>Computers are being used more and more in education. </a:t>
            </a:r>
          </a:p>
          <a:p>
            <a:pPr algn="l" rtl="0"/>
            <a:r>
              <a:rPr lang="en-US" dirty="0" smtClean="0">
                <a:solidFill>
                  <a:schemeClr val="tx1"/>
                </a:solidFill>
              </a:rPr>
              <a:t>Discuss the advantages and disadvantages and give your own opinion. 	</a:t>
            </a:r>
          </a:p>
          <a:p>
            <a:pPr algn="l" rtl="0"/>
            <a:endParaRPr lang="fa-IR" dirty="0">
              <a:solidFill>
                <a:schemeClr val="tx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662" y="285728"/>
            <a:ext cx="7772400" cy="1470025"/>
          </a:xfrm>
        </p:spPr>
        <p:txBody>
          <a:bodyPr/>
          <a:lstStyle/>
          <a:p>
            <a:pPr algn="l" rtl="0"/>
            <a:r>
              <a:rPr lang="en-US" b="1" dirty="0" err="1" smtClean="0"/>
              <a:t>Advatages</a:t>
            </a:r>
            <a:endParaRPr lang="fa-IR" b="1" dirty="0"/>
          </a:p>
        </p:txBody>
      </p:sp>
      <p:sp>
        <p:nvSpPr>
          <p:cNvPr id="3" name="Subtitle 2"/>
          <p:cNvSpPr>
            <a:spLocks noGrp="1"/>
          </p:cNvSpPr>
          <p:nvPr>
            <p:ph type="subTitle" idx="1"/>
          </p:nvPr>
        </p:nvSpPr>
        <p:spPr>
          <a:xfrm>
            <a:off x="1071538" y="2357430"/>
            <a:ext cx="7429552" cy="3143272"/>
          </a:xfrm>
        </p:spPr>
        <p:txBody>
          <a:bodyPr>
            <a:normAutofit/>
          </a:bodyPr>
          <a:lstStyle/>
          <a:p>
            <a:pPr algn="l" rtl="0"/>
            <a:r>
              <a:rPr lang="en-US" dirty="0" smtClean="0"/>
              <a:t>-</a:t>
            </a:r>
            <a:r>
              <a:rPr lang="en-US" dirty="0" smtClean="0"/>
              <a:t>Online classes ( at anytime , anywhere)</a:t>
            </a:r>
          </a:p>
          <a:p>
            <a:pPr algn="l" rtl="0"/>
            <a:r>
              <a:rPr lang="en-US" dirty="0" smtClean="0"/>
              <a:t>-Facilitates communication ( using multimedia)</a:t>
            </a:r>
          </a:p>
          <a:p>
            <a:pPr algn="l" rtl="0"/>
            <a:r>
              <a:rPr lang="en-US" dirty="0" smtClean="0"/>
              <a:t>-Access to resources ( download/ </a:t>
            </a:r>
            <a:r>
              <a:rPr lang="en-US" dirty="0" err="1" smtClean="0"/>
              <a:t>google</a:t>
            </a:r>
            <a:r>
              <a:rPr lang="en-US" dirty="0" smtClean="0"/>
              <a:t> scholar)</a:t>
            </a:r>
            <a:endParaRPr lang="fa-I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0098" y="0"/>
            <a:ext cx="7772400" cy="1470025"/>
          </a:xfrm>
        </p:spPr>
        <p:txBody>
          <a:bodyPr/>
          <a:lstStyle/>
          <a:p>
            <a:r>
              <a:rPr lang="en-US" b="1" dirty="0" smtClean="0"/>
              <a:t>Disadvantages</a:t>
            </a:r>
            <a:endParaRPr lang="fa-IR" b="1" dirty="0"/>
          </a:p>
        </p:txBody>
      </p:sp>
      <p:sp>
        <p:nvSpPr>
          <p:cNvPr id="3" name="Subtitle 2"/>
          <p:cNvSpPr>
            <a:spLocks noGrp="1"/>
          </p:cNvSpPr>
          <p:nvPr>
            <p:ph type="subTitle" idx="1"/>
          </p:nvPr>
        </p:nvSpPr>
        <p:spPr>
          <a:xfrm>
            <a:off x="714348" y="2143116"/>
            <a:ext cx="8072494" cy="3857652"/>
          </a:xfrm>
        </p:spPr>
        <p:txBody>
          <a:bodyPr>
            <a:normAutofit/>
          </a:bodyPr>
          <a:lstStyle/>
          <a:p>
            <a:pPr algn="l" rtl="0">
              <a:buFontTx/>
              <a:buChar char="-"/>
            </a:pPr>
            <a:r>
              <a:rPr lang="en-US" dirty="0" smtClean="0"/>
              <a:t>Depends on computers (reliance /not books)</a:t>
            </a:r>
          </a:p>
          <a:p>
            <a:pPr algn="l" rtl="0">
              <a:buFontTx/>
              <a:buChar char="-"/>
            </a:pPr>
            <a:r>
              <a:rPr lang="en-US" dirty="0" smtClean="0"/>
              <a:t>Problems related to technology ( speed/connection) </a:t>
            </a:r>
          </a:p>
          <a:p>
            <a:pPr algn="l" rtl="0">
              <a:buFontTx/>
              <a:buChar char="-"/>
            </a:pPr>
            <a:r>
              <a:rPr lang="en-US" dirty="0" smtClean="0"/>
              <a:t>Not face to face ( social skills)</a:t>
            </a:r>
          </a:p>
          <a:p>
            <a:pPr algn="l" rtl="0">
              <a:buFontTx/>
              <a:buChar char="-"/>
            </a:pPr>
            <a:r>
              <a:rPr lang="en-US" dirty="0" smtClean="0"/>
              <a:t>Less active ( behind a desk all day)</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rtl="0"/>
            <a:r>
              <a:rPr lang="en-US" sz="2000" dirty="0" smtClean="0"/>
              <a:t>Undoubtedly, computers have become an indispensable part of our lives, and the role they play in education is rising significantly. Despite the fact that there are some drawbacks to using computers in education, in my personal opinion, the benefits greatly outweigh the disadvantages. </a:t>
            </a:r>
            <a:r>
              <a:rPr lang="en-US" sz="2000" dirty="0" smtClean="0"/>
              <a:t/>
            </a:r>
            <a:br>
              <a:rPr lang="en-US" sz="2000" dirty="0" smtClean="0"/>
            </a:br>
            <a:r>
              <a:rPr lang="en-US" sz="2000" dirty="0" smtClean="0"/>
              <a:t/>
            </a:r>
            <a:br>
              <a:rPr lang="en-US" sz="2000" dirty="0" smtClean="0"/>
            </a:br>
            <a:r>
              <a:rPr lang="en-US" sz="2000" dirty="0" smtClean="0"/>
              <a:t>On the one hand, no one can deny that computers have a great role in today’s education systems around the world. For example, with the advent of the internet, you will have the possibility to have access to a teacher at anytime and anywhere in the world. So you will not have to commute for hours to get to a classroom. Another advantage is non-stop access to information. A student can easily find answers to almost any question just by clicking a button on their computer without even turning a page on a book. Sites such as Google scholar will give students immediate access to information. </a:t>
            </a:r>
            <a:r>
              <a:rPr lang="en-US" sz="2000" dirty="0" smtClean="0"/>
              <a:t/>
            </a:r>
            <a:br>
              <a:rPr lang="en-US" sz="2000" dirty="0" smtClean="0"/>
            </a:br>
            <a:r>
              <a:rPr lang="en-US" sz="2000" dirty="0" smtClean="0"/>
              <a:t/>
            </a:r>
            <a:br>
              <a:rPr lang="en-US" sz="2000" dirty="0" smtClean="0"/>
            </a:br>
            <a:r>
              <a:rPr lang="en-US" sz="2000" dirty="0" smtClean="0"/>
              <a:t>On the other hand, the pitfalls of reliance on computers in education should not be overlooked. … </a:t>
            </a:r>
            <a:endParaRPr lang="fa-IR" sz="2000" dirty="0"/>
          </a:p>
        </p:txBody>
      </p:sp>
      <p:sp>
        <p:nvSpPr>
          <p:cNvPr id="3" name="Subtitle 2"/>
          <p:cNvSpPr>
            <a:spLocks noGrp="1"/>
          </p:cNvSpPr>
          <p:nvPr>
            <p:ph type="subTitle" idx="1"/>
          </p:nvPr>
        </p:nvSpPr>
        <p:spPr>
          <a:xfrm>
            <a:off x="1571604" y="6643710"/>
            <a:ext cx="285752" cy="1090590"/>
          </a:xfrm>
        </p:spPr>
        <p:txBody>
          <a:bodyPr/>
          <a:lstStyle/>
          <a:p>
            <a:endParaRPr lang="fa-IR"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rPr>
              <a:t>SITUATION </a:t>
            </a:r>
            <a:r>
              <a:rPr lang="en-US" b="1" dirty="0" smtClean="0">
                <a:solidFill>
                  <a:srgbClr val="FF0000"/>
                </a:solidFill>
              </a:rPr>
              <a:t> ESSAYS </a:t>
            </a:r>
            <a:endParaRPr lang="fa-IR" dirty="0">
              <a:solidFill>
                <a:srgbClr val="FF0000"/>
              </a:solidFill>
            </a:endParaRPr>
          </a:p>
        </p:txBody>
      </p:sp>
      <p:sp>
        <p:nvSpPr>
          <p:cNvPr id="3" name="Subtitle 2"/>
          <p:cNvSpPr>
            <a:spLocks noGrp="1"/>
          </p:cNvSpPr>
          <p:nvPr>
            <p:ph type="subTitle" idx="1"/>
          </p:nvPr>
        </p:nvSpPr>
        <p:spPr/>
        <p:txBody>
          <a:bodyPr/>
          <a:lstStyle/>
          <a:p>
            <a:endParaRPr lang="fa-I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0"/>
            <a:ext cx="7772400" cy="1470025"/>
          </a:xfrm>
        </p:spPr>
        <p:txBody>
          <a:bodyPr>
            <a:normAutofit/>
          </a:bodyPr>
          <a:lstStyle/>
          <a:p>
            <a:r>
              <a:rPr lang="en-US" sz="6600" dirty="0" smtClean="0">
                <a:solidFill>
                  <a:srgbClr val="FF0000"/>
                </a:solidFill>
              </a:rPr>
              <a:t>I strongly agree</a:t>
            </a:r>
            <a:endParaRPr lang="fa-IR" sz="6600" dirty="0"/>
          </a:p>
        </p:txBody>
      </p:sp>
      <p:sp>
        <p:nvSpPr>
          <p:cNvPr id="3" name="Subtitle 2"/>
          <p:cNvSpPr>
            <a:spLocks noGrp="1"/>
          </p:cNvSpPr>
          <p:nvPr>
            <p:ph type="subTitle" idx="1"/>
          </p:nvPr>
        </p:nvSpPr>
        <p:spPr>
          <a:xfrm>
            <a:off x="214282" y="1500174"/>
            <a:ext cx="9144000" cy="4714908"/>
          </a:xfrm>
        </p:spPr>
        <p:txBody>
          <a:bodyPr>
            <a:normAutofit/>
          </a:bodyPr>
          <a:lstStyle/>
          <a:p>
            <a:pPr marL="514350" indent="-514350" algn="l" rtl="0">
              <a:buAutoNum type="arabicPeriod"/>
            </a:pPr>
            <a:r>
              <a:rPr lang="en-US" b="1" dirty="0" smtClean="0">
                <a:solidFill>
                  <a:schemeClr val="tx1"/>
                </a:solidFill>
              </a:rPr>
              <a:t>Introduction</a:t>
            </a:r>
          </a:p>
          <a:p>
            <a:pPr marL="514350" indent="-514350" algn="l" rtl="0"/>
            <a:r>
              <a:rPr lang="en-US" sz="2800" dirty="0" smtClean="0"/>
              <a:t>    A general sentence + your opinion</a:t>
            </a:r>
          </a:p>
          <a:p>
            <a:pPr marL="514350" indent="-514350" algn="l" rtl="0"/>
            <a:r>
              <a:rPr lang="en-US" b="1" dirty="0" smtClean="0">
                <a:solidFill>
                  <a:schemeClr val="tx1"/>
                </a:solidFill>
              </a:rPr>
              <a:t>2. Body paragraph 1</a:t>
            </a:r>
            <a:r>
              <a:rPr lang="en-US" dirty="0" smtClean="0"/>
              <a:t>: </a:t>
            </a:r>
            <a:r>
              <a:rPr lang="en-US" sz="3000" dirty="0" smtClean="0"/>
              <a:t>Argument 1</a:t>
            </a:r>
          </a:p>
          <a:p>
            <a:pPr marL="514350" indent="-514350" algn="l" rtl="0"/>
            <a:r>
              <a:rPr lang="en-US" sz="2800" dirty="0" smtClean="0"/>
              <a:t>    Say why you agree with them</a:t>
            </a:r>
          </a:p>
          <a:p>
            <a:pPr marL="514350" indent="-514350" algn="l" rtl="0"/>
            <a:r>
              <a:rPr lang="en-US" b="1" dirty="0" smtClean="0">
                <a:solidFill>
                  <a:schemeClr val="tx1"/>
                </a:solidFill>
              </a:rPr>
              <a:t>3. Body paragraph 2 </a:t>
            </a:r>
            <a:r>
              <a:rPr lang="en-US" dirty="0" smtClean="0"/>
              <a:t>: </a:t>
            </a:r>
            <a:r>
              <a:rPr lang="en-US" sz="3000" dirty="0" smtClean="0"/>
              <a:t>Argument 2</a:t>
            </a:r>
          </a:p>
          <a:p>
            <a:pPr marL="514350" indent="-514350" algn="l" rtl="0"/>
            <a:r>
              <a:rPr lang="en-US" sz="2800" dirty="0" smtClean="0"/>
              <a:t>    Say why you agree with them</a:t>
            </a:r>
          </a:p>
          <a:p>
            <a:pPr marL="514350" indent="-514350" algn="l" rtl="0"/>
            <a:r>
              <a:rPr lang="en-US" b="1" dirty="0" smtClean="0">
                <a:solidFill>
                  <a:schemeClr val="tx1"/>
                </a:solidFill>
              </a:rPr>
              <a:t>4. Conclusion</a:t>
            </a:r>
          </a:p>
          <a:p>
            <a:pPr marL="514350" indent="-514350" algn="l" rtl="0"/>
            <a:r>
              <a:rPr lang="en-US" sz="2800" dirty="0" smtClean="0"/>
              <a:t>Restate your view + brief summary of your main arguments</a:t>
            </a:r>
          </a:p>
          <a:p>
            <a:pPr marL="514350" indent="-514350" algn="l" rtl="0"/>
            <a:endParaRPr lang="fa-IR"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rtl="0">
              <a:lnSpc>
                <a:spcPct val="150000"/>
              </a:lnSpc>
            </a:pPr>
            <a:r>
              <a:rPr lang="en-US" sz="2800" dirty="0" smtClean="0"/>
              <a:t>Students are becoming more and more reliant on computers. What are some of the problems associated with reliance on computers, and what are some of the possible solutions 	</a:t>
            </a:r>
            <a:br>
              <a:rPr lang="en-US" sz="2800" dirty="0" smtClean="0"/>
            </a:br>
            <a:endParaRPr lang="fa-IR" sz="2800" dirty="0"/>
          </a:p>
        </p:txBody>
      </p:sp>
      <p:sp>
        <p:nvSpPr>
          <p:cNvPr id="3" name="Subtitle 2"/>
          <p:cNvSpPr>
            <a:spLocks noGrp="1"/>
          </p:cNvSpPr>
          <p:nvPr>
            <p:ph type="subTitle" idx="1"/>
          </p:nvPr>
        </p:nvSpPr>
        <p:spPr/>
        <p:txBody>
          <a:bodyPr/>
          <a:lstStyle/>
          <a:p>
            <a:endParaRPr lang="fa-I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algn="l" rtl="0">
              <a:lnSpc>
                <a:spcPct val="150000"/>
              </a:lnSpc>
            </a:pPr>
            <a:r>
              <a:rPr lang="en-US" sz="2800" dirty="0" smtClean="0"/>
              <a:t>Nowadays we are producing more and more rubbish. </a:t>
            </a:r>
            <a:br>
              <a:rPr lang="en-US" sz="2800" dirty="0" smtClean="0"/>
            </a:br>
            <a:r>
              <a:rPr lang="en-US" sz="2800" dirty="0" smtClean="0"/>
              <a:t>Why do you think this is happening? </a:t>
            </a:r>
            <a:br>
              <a:rPr lang="en-US" sz="2800" dirty="0" smtClean="0"/>
            </a:br>
            <a:r>
              <a:rPr lang="en-US" sz="2800" dirty="0" smtClean="0"/>
              <a:t>What can governments do to help reduce the amount of rubbish produced? 	</a:t>
            </a:r>
            <a:br>
              <a:rPr lang="en-US" sz="2800" dirty="0" smtClean="0"/>
            </a:br>
            <a:endParaRPr lang="fa-IR" sz="2800" dirty="0"/>
          </a:p>
        </p:txBody>
      </p:sp>
      <p:sp>
        <p:nvSpPr>
          <p:cNvPr id="3" name="Subtitle 2"/>
          <p:cNvSpPr>
            <a:spLocks noGrp="1"/>
          </p:cNvSpPr>
          <p:nvPr>
            <p:ph type="subTitle" idx="1"/>
          </p:nvPr>
        </p:nvSpPr>
        <p:spPr/>
        <p:txBody>
          <a:bodyPr/>
          <a:lstStyle/>
          <a:p>
            <a:endParaRPr lang="fa-I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0"/>
            <a:ext cx="7772400" cy="1470025"/>
          </a:xfrm>
        </p:spPr>
        <p:txBody>
          <a:bodyPr/>
          <a:lstStyle/>
          <a:p>
            <a:r>
              <a:rPr lang="en-US" b="1" dirty="0" smtClean="0">
                <a:solidFill>
                  <a:srgbClr val="FF0000"/>
                </a:solidFill>
              </a:rPr>
              <a:t>Layout</a:t>
            </a:r>
            <a:endParaRPr lang="fa-IR" b="1" dirty="0">
              <a:solidFill>
                <a:srgbClr val="FF0000"/>
              </a:solidFill>
            </a:endParaRPr>
          </a:p>
        </p:txBody>
      </p:sp>
      <p:sp>
        <p:nvSpPr>
          <p:cNvPr id="3" name="Subtitle 2"/>
          <p:cNvSpPr>
            <a:spLocks noGrp="1"/>
          </p:cNvSpPr>
          <p:nvPr>
            <p:ph type="subTitle" idx="1"/>
          </p:nvPr>
        </p:nvSpPr>
        <p:spPr>
          <a:xfrm>
            <a:off x="500034" y="1714488"/>
            <a:ext cx="8215370" cy="3924312"/>
          </a:xfrm>
        </p:spPr>
        <p:txBody>
          <a:bodyPr>
            <a:normAutofit fontScale="92500" lnSpcReduction="10000"/>
          </a:bodyPr>
          <a:lstStyle/>
          <a:p>
            <a:pPr algn="l" rtl="0"/>
            <a:r>
              <a:rPr lang="en-US" dirty="0" smtClean="0">
                <a:solidFill>
                  <a:schemeClr val="tx1"/>
                </a:solidFill>
              </a:rPr>
              <a:t>Introduction</a:t>
            </a:r>
          </a:p>
          <a:p>
            <a:pPr algn="l" rtl="0"/>
            <a:r>
              <a:rPr lang="en-US" dirty="0" smtClean="0"/>
              <a:t> </a:t>
            </a:r>
            <a:r>
              <a:rPr lang="en-US" dirty="0" smtClean="0"/>
              <a:t> </a:t>
            </a:r>
            <a:r>
              <a:rPr lang="en-US" sz="2400" dirty="0" smtClean="0"/>
              <a:t>Background statement: Paraphrase the  question</a:t>
            </a:r>
          </a:p>
          <a:p>
            <a:pPr algn="l" rtl="0"/>
            <a:r>
              <a:rPr lang="en-US" sz="2400" dirty="0" smtClean="0"/>
              <a:t>   Thesis : Introduce your opinion</a:t>
            </a:r>
          </a:p>
          <a:p>
            <a:pPr algn="l" rtl="0"/>
            <a:r>
              <a:rPr lang="en-US" dirty="0" smtClean="0">
                <a:solidFill>
                  <a:schemeClr val="tx1"/>
                </a:solidFill>
              </a:rPr>
              <a:t>Body</a:t>
            </a:r>
          </a:p>
          <a:p>
            <a:pPr algn="l" rtl="0"/>
            <a:r>
              <a:rPr lang="en-US" sz="2400" dirty="0" smtClean="0"/>
              <a:t>   BP1: Problem paragraph/Problem1+Solution1</a:t>
            </a:r>
          </a:p>
          <a:p>
            <a:pPr algn="l" rtl="0"/>
            <a:r>
              <a:rPr lang="en-US" sz="2400" dirty="0" smtClean="0"/>
              <a:t>   BP2: </a:t>
            </a:r>
            <a:r>
              <a:rPr lang="en-US" sz="2400" dirty="0" smtClean="0"/>
              <a:t>Problem </a:t>
            </a:r>
            <a:r>
              <a:rPr lang="en-US" sz="2400" dirty="0" smtClean="0"/>
              <a:t>paragraph/Problem2+Solution2</a:t>
            </a:r>
          </a:p>
          <a:p>
            <a:pPr algn="l" rtl="0"/>
            <a:r>
              <a:rPr lang="en-US" dirty="0" smtClean="0">
                <a:solidFill>
                  <a:schemeClr val="tx1"/>
                </a:solidFill>
              </a:rPr>
              <a:t>Conclusion</a:t>
            </a:r>
            <a:endParaRPr lang="en-US" dirty="0" smtClean="0">
              <a:solidFill>
                <a:schemeClr val="tx1"/>
              </a:solidFill>
            </a:endParaRPr>
          </a:p>
          <a:p>
            <a:pPr algn="l" rtl="0"/>
            <a:r>
              <a:rPr lang="en-US" sz="2400" dirty="0" smtClean="0"/>
              <a:t>   Restate my opinion + prediction/recommendation</a:t>
            </a:r>
            <a:endParaRPr lang="fa-IR" sz="2400" dirty="0" smtClean="0"/>
          </a:p>
          <a:p>
            <a:pPr algn="l" rtl="0"/>
            <a:r>
              <a:rPr lang="en-US" sz="2400" dirty="0" smtClean="0"/>
              <a:t> </a:t>
            </a:r>
            <a:endParaRPr lang="fa-IR"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2928934"/>
            <a:ext cx="7772400" cy="1470025"/>
          </a:xfrm>
        </p:spPr>
        <p:txBody>
          <a:bodyPr>
            <a:noAutofit/>
          </a:bodyPr>
          <a:lstStyle/>
          <a:p>
            <a:pPr algn="l" rtl="0"/>
            <a:r>
              <a:rPr lang="en-US" sz="1600" dirty="0" smtClean="0"/>
              <a:t>I think it is true that in almost every country today each household and family produces a large amount of waste every week. Most of this rubbish comes from the packaging from the things we buy, such as processed food. But even if we buy fresh food without packaging, we still produce rubbish from the plastic bags used everywhere to carry shopping home. </a:t>
            </a:r>
            <a:r>
              <a:rPr lang="en-US" sz="1600" dirty="0" smtClean="0"/>
              <a:t/>
            </a:r>
            <a:br>
              <a:rPr lang="en-US" sz="1600" dirty="0" smtClean="0"/>
            </a:br>
            <a:r>
              <a:rPr lang="en-US" sz="1600" dirty="0" smtClean="0"/>
              <a:t/>
            </a:r>
            <a:br>
              <a:rPr lang="en-US" sz="1600" dirty="0" smtClean="0"/>
            </a:br>
            <a:r>
              <a:rPr lang="en-US" sz="1600" dirty="0" smtClean="0"/>
              <a:t>The reason why we have so much packing is that we consume so much more on a daily basis than families did in the past. Convenience is also very important in modern life, so we buy packaged or canned food that can be transported from long distances and stored until we need it, first in the supermarket, and then at home. </a:t>
            </a:r>
            <a:br>
              <a:rPr lang="en-US" sz="1600" dirty="0" smtClean="0"/>
            </a:br>
            <a:r>
              <a:rPr lang="en-US" sz="1600" dirty="0" smtClean="0"/>
              <a:t>However, I think the amount of waste produced is also a result of our tendency to use something once and throw it away. We forget that even the cheapest plastic bag has used up valuable resources and energy to produce. We also forget that it is a source of pollution and difficult to dispose of. </a:t>
            </a:r>
            <a:r>
              <a:rPr lang="en-US" sz="1600" dirty="0" smtClean="0"/>
              <a:t/>
            </a:r>
            <a:br>
              <a:rPr lang="en-US" sz="1600" dirty="0" smtClean="0"/>
            </a:br>
            <a:r>
              <a:rPr lang="en-US" sz="1600" dirty="0" smtClean="0"/>
              <a:t/>
            </a:r>
            <a:br>
              <a:rPr lang="en-US" sz="1600" dirty="0" smtClean="0"/>
            </a:br>
            <a:r>
              <a:rPr lang="en-US" sz="1600" dirty="0" smtClean="0"/>
              <a:t>I think, therefore, that governments need to raise awareness in the general public. Children can be educated about environmental issues at school, but adults need to take action. Governments can encourage such action by putting taxes on packaging, such as plastic bags, by providing recycling services and by fining households and shops that do not attempt to recycle their waste. </a:t>
            </a:r>
            <a:r>
              <a:rPr lang="en-US" sz="1600" dirty="0" smtClean="0"/>
              <a:t/>
            </a:r>
            <a:br>
              <a:rPr lang="en-US" sz="1600" dirty="0" smtClean="0"/>
            </a:br>
            <a:r>
              <a:rPr lang="en-US" sz="1600" dirty="0" smtClean="0"/>
              <a:t/>
            </a:r>
            <a:br>
              <a:rPr lang="en-US" sz="1600" dirty="0" smtClean="0"/>
            </a:br>
            <a:r>
              <a:rPr lang="en-US" sz="1600" dirty="0" smtClean="0"/>
              <a:t>With the political will, such measures could really reduce the amount of rubbish we produce. Certainly, nobody wants to see our resources used up and our planet poisoned by waste. </a:t>
            </a:r>
            <a:br>
              <a:rPr lang="en-US" sz="1600" dirty="0" smtClean="0"/>
            </a:br>
            <a:endParaRPr lang="fa-IR" sz="1600" dirty="0"/>
          </a:p>
        </p:txBody>
      </p:sp>
      <p:sp>
        <p:nvSpPr>
          <p:cNvPr id="3" name="Subtitle 2"/>
          <p:cNvSpPr>
            <a:spLocks noGrp="1"/>
          </p:cNvSpPr>
          <p:nvPr>
            <p:ph type="subTitle" idx="1"/>
          </p:nvPr>
        </p:nvSpPr>
        <p:spPr>
          <a:xfrm flipV="1">
            <a:off x="1371600" y="5638800"/>
            <a:ext cx="200004" cy="147654"/>
          </a:xfrm>
        </p:spPr>
        <p:txBody>
          <a:bodyPr>
            <a:normAutofit fontScale="25000" lnSpcReduction="20000"/>
          </a:bodyPr>
          <a:lstStyle/>
          <a:p>
            <a:endParaRPr lang="fa-I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357430"/>
            <a:ext cx="8229600" cy="1143000"/>
          </a:xfrm>
        </p:spPr>
        <p:txBody>
          <a:bodyPr/>
          <a:lstStyle/>
          <a:p>
            <a:r>
              <a:rPr lang="en-US" b="1" dirty="0" smtClean="0">
                <a:solidFill>
                  <a:srgbClr val="FF0000"/>
                </a:solidFill>
              </a:rPr>
              <a:t>Direct Question ESSAYS </a:t>
            </a:r>
            <a:endParaRPr lang="fa-IR" dirty="0">
              <a:solidFill>
                <a:srgbClr val="FF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071810"/>
            <a:ext cx="8229600" cy="1143000"/>
          </a:xfrm>
        </p:spPr>
        <p:txBody>
          <a:bodyPr>
            <a:noAutofit/>
          </a:bodyPr>
          <a:lstStyle/>
          <a:p>
            <a:pPr algn="l" rtl="0"/>
            <a:r>
              <a:rPr lang="en-US" sz="2400" dirty="0" smtClean="0"/>
              <a:t>As most people spend a major part of their adult life at work, job </a:t>
            </a:r>
            <a:r>
              <a:rPr lang="fa-IR" sz="2400" dirty="0" smtClean="0"/>
              <a:t/>
            </a:r>
            <a:br>
              <a:rPr lang="fa-IR" sz="2400" dirty="0" smtClean="0"/>
            </a:br>
            <a:r>
              <a:rPr lang="en-US" sz="2400" dirty="0" smtClean="0"/>
              <a:t>satisfaction </a:t>
            </a:r>
            <a:r>
              <a:rPr lang="en-US" sz="2400" dirty="0" smtClean="0"/>
              <a:t>is an important element of individual wellbeing. </a:t>
            </a:r>
            <a:r>
              <a:rPr lang="en-US" sz="2400" dirty="0" smtClean="0"/>
              <a:t/>
            </a:r>
            <a:br>
              <a:rPr lang="en-US" sz="2400" dirty="0" smtClean="0"/>
            </a:br>
            <a:r>
              <a:rPr lang="en-US" sz="2400" dirty="0" smtClean="0"/>
              <a:t/>
            </a:r>
            <a:br>
              <a:rPr lang="en-US" sz="2400" dirty="0" smtClean="0"/>
            </a:br>
            <a:r>
              <a:rPr lang="en-US" sz="2400" dirty="0" smtClean="0"/>
              <a:t>What factors contribute to job satisfaction? </a:t>
            </a:r>
            <a:br>
              <a:rPr lang="en-US" sz="2400" dirty="0" smtClean="0"/>
            </a:br>
            <a:r>
              <a:rPr lang="en-US" sz="2400" dirty="0" smtClean="0"/>
              <a:t>How realistic is the expectation of job satisfaction for all workers? 	</a:t>
            </a:r>
            <a:br>
              <a:rPr lang="en-US" sz="2400" dirty="0" smtClean="0"/>
            </a:br>
            <a:endParaRPr lang="fa-IR" sz="2400"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643182"/>
            <a:ext cx="8229600" cy="1143000"/>
          </a:xfrm>
        </p:spPr>
        <p:txBody>
          <a:bodyPr>
            <a:noAutofit/>
          </a:bodyPr>
          <a:lstStyle/>
          <a:p>
            <a:pPr algn="l" rtl="0"/>
            <a:r>
              <a:rPr lang="en-US" sz="1600" dirty="0" smtClean="0"/>
              <a:t>Undoubtedly many adults have full-time jobs and the proportion of their lives spent doing such jobs is very high, and whether the job the opt for keeps them happy or not, it is said to be an influential factor on one’s health. There are several reasons that can lead to job satisfaction, however, I tend to believe having a society where everyone expects to be totally satisfied with their job conditions is unrealistic. </a:t>
            </a:r>
            <a:r>
              <a:rPr lang="en-US" sz="1600" dirty="0" smtClean="0"/>
              <a:t/>
            </a:r>
            <a:br>
              <a:rPr lang="en-US" sz="1600" dirty="0" smtClean="0"/>
            </a:br>
            <a:r>
              <a:rPr lang="en-US" sz="1600" dirty="0" smtClean="0"/>
              <a:t/>
            </a:r>
            <a:br>
              <a:rPr lang="en-US" sz="1600" dirty="0" smtClean="0"/>
            </a:br>
            <a:r>
              <a:rPr lang="en-US" sz="1600" dirty="0" smtClean="0"/>
              <a:t>Employees get job satisfaction in a number of ways. Firstly, a person needs to feel that they are doing valued and valuable work, so positive feedback from superior is very important in this respect. A sense of </a:t>
            </a:r>
            <a:r>
              <a:rPr lang="en-US" sz="1600" dirty="0" smtClean="0"/>
              <a:t>fulfillment </a:t>
            </a:r>
            <a:r>
              <a:rPr lang="en-US" sz="1600" dirty="0" smtClean="0"/>
              <a:t>is also encouraged if the worker feels the job is worth doing because it contributes to the society or the economy as a whole. Secondly, when someone feels they are improving or developing their skills through training opportunities, for example, then there is a sense of progression and purpose that rewards a worker. The sense of belonging to a team or a working community also contributes to job satisfaction because colleagues help each other to enjoy their working lives. Satisfaction is also increased by a sense of responsibility for and loyalty to a team. </a:t>
            </a:r>
            <a:r>
              <a:rPr lang="en-US" sz="1600" dirty="0" smtClean="0"/>
              <a:t/>
            </a:r>
            <a:br>
              <a:rPr lang="en-US" sz="1600" dirty="0" smtClean="0"/>
            </a:br>
            <a:r>
              <a:rPr lang="en-US" sz="1600" dirty="0" smtClean="0"/>
              <a:t/>
            </a:r>
            <a:br>
              <a:rPr lang="en-US" sz="1600" dirty="0" smtClean="0"/>
            </a:br>
            <a:r>
              <a:rPr lang="en-US" sz="1600" dirty="0" smtClean="0"/>
              <a:t>Of course, not everyone enjoys their work. Hard economic realities mean that many people have little choice in the kind of job they can get. In some cases, an employee is working in a job that suits neither their skills nor their personality. Some jobs are repetitive and boring, and </a:t>
            </a:r>
            <a:r>
              <a:rPr lang="en-US" sz="1600" dirty="0" smtClean="0"/>
              <a:t>labor </a:t>
            </a:r>
            <a:r>
              <a:rPr lang="en-US" sz="1600" dirty="0" smtClean="0"/>
              <a:t>relations may be poor and lead to resentment and insecurity rather than job satisfaction. </a:t>
            </a:r>
            <a:r>
              <a:rPr lang="en-US" sz="1600" dirty="0" smtClean="0"/>
              <a:t/>
            </a:r>
            <a:br>
              <a:rPr lang="en-US" sz="1600" dirty="0" smtClean="0"/>
            </a:br>
            <a:r>
              <a:rPr lang="en-US" sz="1600" dirty="0" smtClean="0"/>
              <a:t/>
            </a:r>
            <a:br>
              <a:rPr lang="en-US" sz="1600" dirty="0" smtClean="0"/>
            </a:br>
            <a:r>
              <a:rPr lang="en-US" sz="1600" dirty="0" smtClean="0"/>
              <a:t>In conclusion, even though it is unlikely that all workers do feel happy in their work, I think it is not unrealistic to promote more job satisfaction in any job. If the factors identified above are implemented, then any job can be improved and more workers can feel greater degrees of job satisfaction. </a:t>
            </a:r>
            <a:endParaRPr lang="fa-I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857232"/>
            <a:ext cx="8715436" cy="5214974"/>
          </a:xfrm>
        </p:spPr>
        <p:txBody>
          <a:bodyPr>
            <a:normAutofit/>
          </a:bodyPr>
          <a:lstStyle/>
          <a:p>
            <a:pPr algn="l"/>
            <a:r>
              <a:rPr lang="en-US" sz="2800" dirty="0"/>
              <a:t>In order to study at university students are required to pay expensive tuition fees. Not all students can afford them, so some people think that university education </a:t>
            </a:r>
            <a:r>
              <a:rPr lang="fa-IR" sz="2800" dirty="0" smtClean="0"/>
              <a:t/>
            </a:r>
            <a:br>
              <a:rPr lang="fa-IR" sz="2800" dirty="0" smtClean="0"/>
            </a:br>
            <a:r>
              <a:rPr lang="en-US" sz="2800" dirty="0" smtClean="0"/>
              <a:t>should </a:t>
            </a:r>
            <a:r>
              <a:rPr lang="en-US" sz="2800" dirty="0"/>
              <a:t>be free for everyone. </a:t>
            </a:r>
            <a:br>
              <a:rPr lang="en-US" sz="2800" dirty="0"/>
            </a:br>
            <a:r>
              <a:rPr lang="en-US" sz="2800" dirty="0"/>
              <a:t/>
            </a:r>
            <a:br>
              <a:rPr lang="en-US" sz="2800" dirty="0"/>
            </a:br>
            <a:r>
              <a:rPr lang="en-US" sz="2800" dirty="0" smtClean="0"/>
              <a:t>To </a:t>
            </a:r>
            <a:r>
              <a:rPr lang="en-US" sz="2800" dirty="0"/>
              <a:t>what extent do you agree or disagree? 	</a:t>
            </a:r>
            <a:endParaRPr lang="fa-IR"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2910" y="285728"/>
            <a:ext cx="7772400" cy="1470025"/>
          </a:xfrm>
        </p:spPr>
        <p:txBody>
          <a:bodyPr/>
          <a:lstStyle/>
          <a:p>
            <a:r>
              <a:rPr lang="en-US" b="1" dirty="0"/>
              <a:t>Planning your essay </a:t>
            </a:r>
            <a:endParaRPr lang="fa-IR" dirty="0"/>
          </a:p>
        </p:txBody>
      </p:sp>
      <p:sp>
        <p:nvSpPr>
          <p:cNvPr id="3" name="Subtitle 2"/>
          <p:cNvSpPr>
            <a:spLocks noGrp="1"/>
          </p:cNvSpPr>
          <p:nvPr>
            <p:ph type="subTitle" idx="1"/>
          </p:nvPr>
        </p:nvSpPr>
        <p:spPr>
          <a:xfrm>
            <a:off x="1071538" y="2285992"/>
            <a:ext cx="6700862" cy="3352808"/>
          </a:xfrm>
        </p:spPr>
        <p:txBody>
          <a:bodyPr>
            <a:normAutofit lnSpcReduction="10000"/>
          </a:bodyPr>
          <a:lstStyle/>
          <a:p>
            <a:pPr algn="l"/>
            <a:endParaRPr lang="fa-IR" dirty="0">
              <a:solidFill>
                <a:srgbClr val="FF0000"/>
              </a:solidFill>
            </a:endParaRPr>
          </a:p>
          <a:p>
            <a:pPr algn="l"/>
            <a:r>
              <a:rPr lang="en-US" dirty="0" smtClean="0">
                <a:solidFill>
                  <a:srgbClr val="FF0000"/>
                </a:solidFill>
              </a:rPr>
              <a:t>1.Identify the essay type</a:t>
            </a:r>
            <a:endParaRPr lang="en-US" dirty="0">
              <a:solidFill>
                <a:srgbClr val="FF0000"/>
              </a:solidFill>
            </a:endParaRPr>
          </a:p>
          <a:p>
            <a:pPr algn="l"/>
            <a:r>
              <a:rPr lang="en-US" dirty="0" smtClean="0">
                <a:solidFill>
                  <a:srgbClr val="FF0000"/>
                </a:solidFill>
              </a:rPr>
              <a:t>2.Analyse the question</a:t>
            </a:r>
            <a:endParaRPr lang="en-US" dirty="0">
              <a:solidFill>
                <a:srgbClr val="FF0000"/>
              </a:solidFill>
            </a:endParaRPr>
          </a:p>
          <a:p>
            <a:pPr algn="l"/>
            <a:r>
              <a:rPr lang="en-US" dirty="0">
                <a:solidFill>
                  <a:srgbClr val="FF0000"/>
                </a:solidFill>
              </a:rPr>
              <a:t>3.Brainstorm</a:t>
            </a:r>
          </a:p>
          <a:p>
            <a:pPr algn="l"/>
            <a:r>
              <a:rPr lang="en-US" dirty="0">
                <a:solidFill>
                  <a:srgbClr val="FF0000"/>
                </a:solidFill>
              </a:rPr>
              <a:t>4.Write</a:t>
            </a:r>
          </a:p>
          <a:p>
            <a:pPr algn="l"/>
            <a:r>
              <a:rPr lang="en-US" dirty="0">
                <a:solidFill>
                  <a:srgbClr val="FF0000"/>
                </a:solidFill>
              </a:rPr>
              <a:t>5.Proofread</a:t>
            </a:r>
          </a:p>
          <a:p>
            <a:pPr algn="l"/>
            <a:endParaRPr lang="fa-IR" dirty="0">
              <a:solidFill>
                <a:srgbClr val="FF0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2020</Words>
  <Application>Microsoft Office PowerPoint</Application>
  <PresentationFormat>On-screen Show (4:3)</PresentationFormat>
  <Paragraphs>269</Paragraphs>
  <Slides>76</Slides>
  <Notes>0</Notes>
  <HiddenSlides>0</HiddenSlides>
  <MMClips>0</MMClips>
  <ScaleCrop>false</ScaleCrop>
  <HeadingPairs>
    <vt:vector size="4" baseType="variant">
      <vt:variant>
        <vt:lpstr>Theme</vt:lpstr>
      </vt:variant>
      <vt:variant>
        <vt:i4>1</vt:i4>
      </vt:variant>
      <vt:variant>
        <vt:lpstr>Slide Titles</vt:lpstr>
      </vt:variant>
      <vt:variant>
        <vt:i4>76</vt:i4>
      </vt:variant>
    </vt:vector>
  </HeadingPairs>
  <TitlesOfParts>
    <vt:vector size="77" baseType="lpstr">
      <vt:lpstr>Office Theme</vt:lpstr>
      <vt:lpstr>Opinion Essay </vt:lpstr>
      <vt:lpstr>Typical Question Words: </vt:lpstr>
      <vt:lpstr>Some people believe that nowadays we have too many choices.  </vt:lpstr>
      <vt:lpstr>In an IELTS opinion essay, you can either agree, disagree or take a partial approach which means to partially agree or disagree. </vt:lpstr>
      <vt:lpstr>Avoid being totally neutral </vt:lpstr>
      <vt:lpstr>In my opinion</vt:lpstr>
      <vt:lpstr>I strongly agree</vt:lpstr>
      <vt:lpstr>In order to study at university students are required to pay expensive tuition fees. Not all students can afford them, so some people think that university education  should be free for everyone.   To what extent do you agree or disagree?  </vt:lpstr>
      <vt:lpstr>Planning your essay </vt:lpstr>
      <vt:lpstr>Analyze the question </vt:lpstr>
      <vt:lpstr>keywords: the general topic    ( University students-tuition fee )  Micro-keywords: Identify which part of the general topic. ( Not all can afford-free for all )  Action words: I agree. </vt:lpstr>
      <vt:lpstr>Break it down </vt:lpstr>
      <vt:lpstr>Reasons why I agree :</vt:lpstr>
      <vt:lpstr>Supporting ideas </vt:lpstr>
      <vt:lpstr>Present situation cause result what if what if not example</vt:lpstr>
      <vt:lpstr>Supporting ideas </vt:lpstr>
      <vt:lpstr>Supporting ideas </vt:lpstr>
      <vt:lpstr>Introduction </vt:lpstr>
      <vt:lpstr>Motivator  ( fact )</vt:lpstr>
      <vt:lpstr>Background Statement: </vt:lpstr>
      <vt:lpstr>Thesis Statement: </vt:lpstr>
      <vt:lpstr>Introduction  Undeniably, education should be a right, not an advantage. Fees for higher education are expensive and not affordable for everyone, so according to some, university should be free for all people regardless of their background. In my opinion, I agree that university education ought to be free as it will greatly benefit both individuals and society. </vt:lpstr>
      <vt:lpstr>BP1</vt:lpstr>
      <vt:lpstr>BP1 A good reason to abolish university fees is that it gives people, whether they are rich or poor, equal rights. At present, students from poorer backgrounds are prevented from entering university because they are unable to pay the fees. This excludes a large proportion of society and is discriminatory, which can be avoided by putting an end to tuition fees. </vt:lpstr>
      <vt:lpstr>BP2 Another point to consider is that having no fees at university means that students will no longer have to work at the same time as studying to cover their costs. For example, many students have to work either full-time or part-time while studying to pay the fees. Free higher education should, therefore, produce better results, and students will be able to afford to apply themselves to their studies exclusively. </vt:lpstr>
      <vt:lpstr>BP3 Finally, university education will benefit society in the long run for the simple reason that it will open higher education to a wider section of the population. This will result in increasing the number of educated people. In other words, having a great resource of skilled and knowledgeable professionals will bring greater rewards to society as a whole. Moreover, it can bring more economic advantages to a country that shows itself to be prosperous and leading in various fields. </vt:lpstr>
      <vt:lpstr> conclusion  Restate the topic Restate your opinion Final comment(optinal) </vt:lpstr>
      <vt:lpstr>Conclusion  In conclusion, free university education is a must for any country that values equal rights and one that wishes to advance. The cost of free education will be recouped many times over by the benefits it brings. </vt:lpstr>
      <vt:lpstr>Undeniably, education should be a right, not an advantage. Fees for higher education are expensive and not affordable for everyone, so according to some, university should be free for all people regardless of their background. In my opinion, I agree that university education ought to be free as it will greatly benefit both individuals and society. A good reason to abolish university fees is that it gives people, whether they are rich or poor, equal rights. At present, students from poorer backgrounds are prevented from entering university because they are unable to pay the fees. This excludes a large proportion of society and is discriminatory, which can be avoided by putting an end to tuition fees. Another point to consider is that having no fees at university means that students will no longer have to work at the same time as studying to cover their costs. For example, many students have to work either full-time or part-time while studying to pay the fees. Free higher education should, therefore, produce better results, and students will be able to afford to apply themselves to their studies exclusively. Finally, university education will benefit society in the long run for the simple reason that it will open higher education to a wider section of the population. This will result in increasing the number of educated people. In other words, having a great resource of skilled and knowledgeable professionals will bring greater rewards to society as a whole. Moreover, it can bring more economic advantages to a country that shows itself to be prosperous and leading in various fields. In conclusion, free university education is a must for any country that values equal rights and one that wishes to advance. The cost of free education will be recouped many times over by the benefits it brings.   294 words</vt:lpstr>
      <vt:lpstr>Session 2  PARTIAL</vt:lpstr>
      <vt:lpstr>I strongly agree</vt:lpstr>
      <vt:lpstr>I strongly disagree</vt:lpstr>
      <vt:lpstr>I generally agree</vt:lpstr>
      <vt:lpstr>I generally agree,but</vt:lpstr>
      <vt:lpstr>In order to study at university students are required to pay expensive tuition fees. Not all students can afford them, so some people think that university education  should be free for everyone.   To what extent do you agree or disagree?  </vt:lpstr>
      <vt:lpstr>Brainstorming</vt:lpstr>
      <vt:lpstr>Supporting points</vt:lpstr>
      <vt:lpstr>Supporting points</vt:lpstr>
      <vt:lpstr>Introduction </vt:lpstr>
      <vt:lpstr>Topic  Fees for higher education are expensive and not affordable for everyone, so according to some, university should be free for all people regardless of their background. </vt:lpstr>
      <vt:lpstr>Thesis statement (partial approach)  1. In my opinion ,there are advantages and disadvantages for free tertiary education.(not a discussion essay) 2. I completely disagree that everyone should get a free university education but I agree that some people should have it.  3.In my opinion , offering everyone free university education would be problematic and, therefore , should only be offered to certain individuals.(clear opinion)     </vt:lpstr>
      <vt:lpstr>Introduction  Fees for higher education are expensive and not affordable for everyone, so according to some, university should be free for all people regardless of their background. In my opinion, offering everyone free university education would be problematic and, therefore, should only be offered to certain individuals. </vt:lpstr>
      <vt:lpstr>BODY</vt:lpstr>
      <vt:lpstr>BP1 : Financial problems   Having free university education for everyone would put a tremendous financial strain on a country. Universities would have no income from fees and, consequently, they would rely completely on the state for funding. Doing this means taking funds from other much-needed areas, such as the healthcare system, in order to allocate money to universities. For the majority of countries, particularly developing or underdeveloped countries, this would not be a financially viable option. </vt:lpstr>
      <vt:lpstr>BP2 : Disinterested students   Another point to consider is that offering all people free tertiary education would tempt many people into university whether they were interested or not. In other words, rather than choosing to get a job, some young people would opt for doing the degree to which they would only half-heartedly apply themselves. This would not only be a waste of a country's finances but also a waste of human resources. </vt:lpstr>
      <vt:lpstr>BP2 : Poor ,gifted students-Benefit society   Finally, the best solution would be to keep universities fees but still offer free places to gifted students from poor backgrounds. This would ensure that talented and intelligent students who cannot afford to pay for higher education would still get educated and trained. As a result, society would benefit by getting the right people trained and valuable financial resources would not be wasted. </vt:lpstr>
      <vt:lpstr>Conclusion   In conclusion, abolishing university fees is not feasible for most countries but offering free places to particular students who have limited financial means is a much better use of a country’s resources. </vt:lpstr>
      <vt:lpstr>HOW TO WRITE  1. CHOOSE  A TOPIC 2.STUDY LEXICAL RESOURCE (VOCABULARY,COLLOCATIONS AND ETC) 3.READ SOME SAMPLES 4.WATCH A RELATED TED TALK OR … 5.PUT THE RESOURCES INTO LAYOUT</vt:lpstr>
      <vt:lpstr>The most important consideration when choosing a job is having a high income.  To what extent do you agree or disagree?  </vt:lpstr>
      <vt:lpstr>DISCUSSION  ESSAYS</vt:lpstr>
      <vt:lpstr>Typical Question words</vt:lpstr>
      <vt:lpstr>Three Types of Questions</vt:lpstr>
      <vt:lpstr>Apple &amp; Apple </vt:lpstr>
      <vt:lpstr>Apple &amp; Orange </vt:lpstr>
      <vt:lpstr>Apple &amp; Apple &amp; Orange </vt:lpstr>
      <vt:lpstr>Some people think that children should be taught to be competitive in school. Others, however, say that cooperation and team working skills are more important.  Discuss both sides of this argument and then give your own opinion.  </vt:lpstr>
      <vt:lpstr>Planning your essay  A. Identify the essay type  B. Analyze the question  C. Brainstorm  D. Write  E. Proofread </vt:lpstr>
      <vt:lpstr>Supporting competition</vt:lpstr>
      <vt:lpstr>Supporting cooperation</vt:lpstr>
      <vt:lpstr>Some tips for paraphrasing:  1.Usesynonyms 2.Useotherpartsofspeech  Competitive (adj)   competition (noun)  to compete (verb)  competing (v+ing = gerund)      </vt:lpstr>
      <vt:lpstr>Paraphrasing  Introduction </vt:lpstr>
      <vt:lpstr>Some people think that children should be taught to be competitive in school . Others ,however, say that cooperation and team working skills are more important.  Although it is sometimes thought that schools  ought to teach children to compete , other people believe that the focus should be on cooperation . </vt:lpstr>
      <vt:lpstr>Thesis Statement </vt:lpstr>
      <vt:lpstr>Although it is sometimes thought that schools ought to teach children to compete, other people believe that the focus should be on cooperation. In my opinion, I consider that competition helps children learn the most important skills for their future life.   On the one hand, many people think that children who learn to compete against each other often do better in school. In other words, the competition between students motivates them to excel in their studies or tasks, which consequently produces better academic performance and results. For example, students generally apply themselves and work harder when they are in direct competition with their classmates. Furthermore, being driven to achieve the best is vital in order to succeed later in life when, as adults, they must compete against others in the job market.   On the other hand, it is sometimes believed that it is better if the emphasis at school is on cooperating with others. As people, we do you not live, work or socialize apart from others, so learning how to work alongside other people ought to be taught from childhood. Without these skills, children would lack the ability to communicate with each other or know how to deal with confrontations and conflicts in a constructive way. Another reason why team skills are useful for children is that they can learn how to negotiate to complete a task. This is an essential skill to learn for their future life.   In conclusion, while people may vary in their opinions, I think that children stand a better chance to succeed both in school and later in life if they are encouraged to compete against each other. </vt:lpstr>
      <vt:lpstr>Advantage &amp; Disadvantage</vt:lpstr>
      <vt:lpstr>Advatages</vt:lpstr>
      <vt:lpstr>Disadvantages</vt:lpstr>
      <vt:lpstr>Undoubtedly, computers have become an indispensable part of our lives, and the role they play in education is rising significantly. Despite the fact that there are some drawbacks to using computers in education, in my personal opinion, the benefits greatly outweigh the disadvantages.   On the one hand, no one can deny that computers have a great role in today’s education systems around the world. For example, with the advent of the internet, you will have the possibility to have access to a teacher at anytime and anywhere in the world. So you will not have to commute for hours to get to a classroom. Another advantage is non-stop access to information. A student can easily find answers to almost any question just by clicking a button on their computer without even turning a page on a book. Sites such as Google scholar will give students immediate access to information.   On the other hand, the pitfalls of reliance on computers in education should not be overlooked. … </vt:lpstr>
      <vt:lpstr>SITUATION  ESSAYS </vt:lpstr>
      <vt:lpstr>Students are becoming more and more reliant on computers. What are some of the problems associated with reliance on computers, and what are some of the possible solutions   </vt:lpstr>
      <vt:lpstr>Nowadays we are producing more and more rubbish.  Why do you think this is happening?  What can governments do to help reduce the amount of rubbish produced?   </vt:lpstr>
      <vt:lpstr>Layout</vt:lpstr>
      <vt:lpstr>I think it is true that in almost every country today each household and family produces a large amount of waste every week. Most of this rubbish comes from the packaging from the things we buy, such as processed food. But even if we buy fresh food without packaging, we still produce rubbish from the plastic bags used everywhere to carry shopping home.   The reason why we have so much packing is that we consume so much more on a daily basis than families did in the past. Convenience is also very important in modern life, so we buy packaged or canned food that can be transported from long distances and stored until we need it, first in the supermarket, and then at home.  However, I think the amount of waste produced is also a result of our tendency to use something once and throw it away. We forget that even the cheapest plastic bag has used up valuable resources and energy to produce. We also forget that it is a source of pollution and difficult to dispose of.   I think, therefore, that governments need to raise awareness in the general public. Children can be educated about environmental issues at school, but adults need to take action. Governments can encourage such action by putting taxes on packaging, such as plastic bags, by providing recycling services and by fining households and shops that do not attempt to recycle their waste.   With the political will, such measures could really reduce the amount of rubbish we produce. Certainly, nobody wants to see our resources used up and our planet poisoned by waste.  </vt:lpstr>
      <vt:lpstr>Direct Question ESSAYS </vt:lpstr>
      <vt:lpstr>As most people spend a major part of their adult life at work, job  satisfaction is an important element of individual wellbeing.   What factors contribute to job satisfaction?  How realistic is the expectation of job satisfaction for all workers?   </vt:lpstr>
      <vt:lpstr>Undoubtedly many adults have full-time jobs and the proportion of their lives spent doing such jobs is very high, and whether the job the opt for keeps them happy or not, it is said to be an influential factor on one’s health. There are several reasons that can lead to job satisfaction, however, I tend to believe having a society where everyone expects to be totally satisfied with their job conditions is unrealistic.   Employees get job satisfaction in a number of ways. Firstly, a person needs to feel that they are doing valued and valuable work, so positive feedback from superior is very important in this respect. A sense of fulfillment is also encouraged if the worker feels the job is worth doing because it contributes to the society or the economy as a whole. Secondly, when someone feels they are improving or developing their skills through training opportunities, for example, then there is a sense of progression and purpose that rewards a worker. The sense of belonging to a team or a working community also contributes to job satisfaction because colleagues help each other to enjoy their working lives. Satisfaction is also increased by a sense of responsibility for and loyalty to a team.   Of course, not everyone enjoys their work. Hard economic realities mean that many people have little choice in the kind of job they can get. In some cases, an employee is working in a job that suits neither their skills nor their personality. Some jobs are repetitive and boring, and labor relations may be poor and lead to resentment and insecurity rather than job satisfaction.   In conclusion, even though it is unlikely that all workers do feel happy in their work, I think it is not unrealistic to promote more job satisfaction in any job. If the factors identified above are implemented, then any job can be improved and more workers can feel greater degrees of job satisfaction.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Essay</dc:title>
  <dc:creator>Babak</dc:creator>
  <cp:lastModifiedBy>Babak</cp:lastModifiedBy>
  <cp:revision>50</cp:revision>
  <dcterms:created xsi:type="dcterms:W3CDTF">2022-04-20T18:56:46Z</dcterms:created>
  <dcterms:modified xsi:type="dcterms:W3CDTF">2022-05-18T21:49:36Z</dcterms:modified>
</cp:coreProperties>
</file>