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8" autoAdjust="0"/>
  </p:normalViewPr>
  <p:slideViewPr>
    <p:cSldViewPr snapToGrid="0">
      <p:cViewPr varScale="1">
        <p:scale>
          <a:sx n="74" d="100"/>
          <a:sy n="74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FAEA0B-99C7-1B53-CDCD-94284F2878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CE2500-6C5C-A414-E557-8C5029E616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EB03F-8C57-4B3C-9CBE-F4D07B07CAC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1AA6C-FA2B-B4AD-708D-9ED3EC6A6D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AAF30-1624-A010-F2B9-BD9A78936A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891B0-311B-4A3C-934C-F0D698CB3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328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19C62-57D4-419A-94DB-0D17671CC9A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3B891-B849-47B2-8B99-39895F9E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560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3B891-B849-47B2-8B99-39895F9E89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1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BF24-920D-53BC-C5EB-F0EAF7671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BD6F8-5A2C-B203-FD6B-CCE499252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D41E0-744F-2818-C56C-7F1F9EC4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AD2C-3D5B-478E-B0D1-6DBD53C0FF76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44A86-E901-D498-C8AF-73ED0FB9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23E6F-ACE9-29DF-F650-44E800ED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F782-51F6-4E0A-9B07-F3E71944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5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900B1-54BA-D0DE-C2A3-6480EB87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07003-091A-D32A-D8FE-C186DBE14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E829F-B532-6DD2-8B0A-BA34BA1A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A2DA-E26F-4E1F-A473-3ACE047786D1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5C767-FBCF-C6EF-51A0-E1BE4AB8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654C-C9B8-5E61-4EC5-A5303CAE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F782-51F6-4E0A-9B07-F3E71944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0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62AD7-AC96-61C6-CA52-DCE33830B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6C2D-3F05-EF2E-C2EA-F04464045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F8568-CE48-9F70-A5D5-392BD79E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29FD-9EB3-48E5-8AB6-A84949FD282C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51A54-1588-AAC5-76F0-54D691A8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0672E-96F7-7198-80EB-02B02B49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F782-51F6-4E0A-9B07-F3E71944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3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6BA8-1657-A405-7B8D-1C71E6D3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CB17C-E723-3219-C3F5-5F0603B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AA97F-634D-11B8-01E2-3CD9108F7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6184-66F6-480C-9B5C-0FDF807ACFE8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128A6-BFE7-2464-D6B3-426E58B6C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8FCCF-A152-D8D1-62BF-BBD660CF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F782-51F6-4E0A-9B07-F3E71944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6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F8D8E-2FDF-D871-BFB3-06A7C341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25BA6-AD80-37D0-7450-D5604373B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FB32A-927A-2EAF-4B1C-A4185F92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F534-98C3-4DC3-A08D-4B5C8BE62E8A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94799-72F1-DD0C-E032-9851FFF9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852FD-91DC-75CB-F131-D3867893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F782-51F6-4E0A-9B07-F3E71944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9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E7F5-BF44-C0B0-A3EA-7C478BC7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4594B-E66A-5864-DF9F-052A286AB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D4716-2A8E-95E0-4C71-1D32065E6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B1290-6781-D4DC-60BF-FDE8AFB1E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B8C0-4FD3-4AB3-9BDE-9147D86BF18F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CF85F-2597-EBED-7BC1-1ED814091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DF1F1-A454-432D-3F62-735C3166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F782-51F6-4E0A-9B07-F3E71944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1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5F4E-29E4-A4AA-DF5F-91C98CAE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030D7-9FF3-5068-B459-1294C98F8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62282-360A-D2BF-587C-07D33D619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2F86A-74FE-1469-1791-629700383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7B56C9-D68A-2270-F840-4E1532470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8A7510-254A-31E8-36E6-A7B451C2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A65E-6CEA-4505-90A8-39817D955EBC}" type="datetime1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8E0EA-71DE-839F-4E9A-05BB6936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69373-ED7B-12E1-BEED-954E58E8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F782-51F6-4E0A-9B07-F3E71944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7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4FAFF-02A1-78E1-EB14-599E10A7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CC6240-B637-C9FB-E9F4-22C9F3A7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10326-204E-488F-8A3C-A451749A302B}" type="datetime1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44799-3E31-3730-411F-9FCA72A4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0C122-5D1A-EB52-D9FC-93FB659A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F782-51F6-4E0A-9B07-F3E71944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8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719A4-DF5F-982B-12B7-7161896F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E0C3-D4FA-4122-99A7-9D6A06EA4A13}" type="datetime1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58390D-3134-EEA8-A890-B30437DD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AF452-7A6D-AA44-BA80-0B36383D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F782-51F6-4E0A-9B07-F3E71944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4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B4F1-9D72-D410-9641-18F74169E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357EE-2CC3-7BAF-CC90-A5D0F5FE2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20883-5B70-C530-3F00-69DD90179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C1BCC-6A31-FFEE-9DF2-2099827D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2D2-7BEA-470A-B362-E0CDAABB6462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1A42E-1BF2-047E-28AC-39C95C5D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E0B5D-59B7-64ED-FE6F-01C255E4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F782-51F6-4E0A-9B07-F3E71944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0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F5DE-B31E-45A4-BCA0-752F139C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DF521-B2E8-AE71-B909-538F4E93C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BA153-BB80-E9DF-8CC7-F623DE4F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CD9C8-93C5-BD9C-C614-4855CFDD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8EF0-AFAB-4755-AEA9-7EF3E96B9631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80838-8C1B-6AFC-F86C-6BEEC708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C8158-8FF0-97C8-538A-73690882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F782-51F6-4E0A-9B07-F3E71944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5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C067A-9EC9-EFB6-5275-CEEADE0E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70C32-8381-AD67-A983-0C0EC4C73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AEBC5-C027-1DBB-15A9-94537E316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B957F-0842-44D3-991D-64222249B6F0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0B429-55BC-578E-CDB9-26982CA68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0B467-A0D2-BFC6-578B-0C97DCD4C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0F782-51F6-4E0A-9B07-F3E71944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3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E7C9-64E3-C42B-372A-3D667776B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110" y="2893979"/>
            <a:ext cx="9675779" cy="535021"/>
          </a:xfrm>
        </p:spPr>
        <p:txBody>
          <a:bodyPr>
            <a:noAutofit/>
          </a:bodyPr>
          <a:lstStyle/>
          <a:p>
            <a:r>
              <a:rPr lang="en-US" sz="4800" dirty="0">
                <a:latin typeface="Century Schoolbook" panose="02040604050505020304" pitchFamily="18" charset="0"/>
              </a:rPr>
              <a:t>Test-Data Generation using genetic algorithm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F6FCB-1041-7702-7B4E-3F7A6D235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EA00-0024-4235-A767-576405355D85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B170F-9DAD-0293-E9BC-5246F1791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F782-51F6-4E0A-9B07-F3E71944CB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12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841E-71EF-CFD8-6B9D-7F89CD69D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69213" cy="1325563"/>
          </a:xfrm>
        </p:spPr>
        <p:txBody>
          <a:bodyPr/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1.Introduction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AA90B-C832-2A41-252A-BD211DECC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6332706" cy="381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4636998-B8F8-055C-756D-6A41C19A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7BB9-0E58-4410-813F-395BA9763404}" type="datetime1">
              <a:rPr lang="en-US" smtClean="0"/>
              <a:t>11/28/2023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6B2F2-2C18-DCC5-168D-946E8D80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F782-51F6-4E0A-9B07-F3E71944CB81}" type="slidenum">
              <a:rPr lang="en-US" smtClean="0"/>
              <a:t>2</a:t>
            </a:fld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70B5096-6ADA-C9B9-5BDE-004AC1B528B1}"/>
              </a:ext>
            </a:extLst>
          </p:cNvPr>
          <p:cNvSpPr/>
          <p:nvPr/>
        </p:nvSpPr>
        <p:spPr>
          <a:xfrm>
            <a:off x="7170906" y="1060315"/>
            <a:ext cx="2050915" cy="1050588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1. Expensive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19E2289-121A-587E-0A1B-CAEC6B13CC74}"/>
              </a:ext>
            </a:extLst>
          </p:cNvPr>
          <p:cNvSpPr/>
          <p:nvPr/>
        </p:nvSpPr>
        <p:spPr>
          <a:xfrm>
            <a:off x="9795753" y="1060315"/>
            <a:ext cx="1906621" cy="1050588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Schoolbook" panose="02040604050505020304" pitchFamily="18" charset="0"/>
              </a:rPr>
              <a:t>2. Labor intensive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3256F948-739A-9A2F-8421-C168DDAA3097}"/>
              </a:ext>
            </a:extLst>
          </p:cNvPr>
          <p:cNvSpPr/>
          <p:nvPr/>
        </p:nvSpPr>
        <p:spPr>
          <a:xfrm rot="16200000">
            <a:off x="8762189" y="1940668"/>
            <a:ext cx="1507787" cy="2639438"/>
          </a:xfrm>
          <a:prstGeom prst="leftBrace">
            <a:avLst>
              <a:gd name="adj1" fmla="val 42473"/>
              <a:gd name="adj2" fmla="val 514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5F0F3AA-D8C5-C513-5296-CCC084D981D9}"/>
              </a:ext>
            </a:extLst>
          </p:cNvPr>
          <p:cNvSpPr/>
          <p:nvPr/>
        </p:nvSpPr>
        <p:spPr>
          <a:xfrm>
            <a:off x="8196363" y="4101830"/>
            <a:ext cx="2743200" cy="161803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Automated Test-data</a:t>
            </a:r>
          </a:p>
          <a:p>
            <a:pPr algn="ctr"/>
            <a:r>
              <a:rPr lang="en-US" dirty="0"/>
              <a:t>Generation is important</a:t>
            </a:r>
          </a:p>
        </p:txBody>
      </p:sp>
    </p:spTree>
    <p:extLst>
      <p:ext uri="{BB962C8B-B14F-4D97-AF65-F5344CB8AC3E}">
        <p14:creationId xmlns:p14="http://schemas.microsoft.com/office/powerpoint/2010/main" val="2255361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8FDA-7382-D5D3-774A-1103B3B6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entury Schoolbook" panose="02040604050505020304" pitchFamily="18" charset="0"/>
              </a:rPr>
              <a:t>2.BackGround(Genetic Algorithms &amp; CDG)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68463-46F8-518B-C516-53B85CCC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6184-66F6-480C-9B5C-0FDF807ACFE8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8D6C8-C1F1-87CD-59BA-5A2F1126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F782-51F6-4E0A-9B07-F3E71944CB81}" type="slidenum">
              <a:rPr lang="en-US" smtClean="0"/>
              <a:t>3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0768004-40E4-E702-1FEE-8D44A6E99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1518" y="1132689"/>
            <a:ext cx="3793266" cy="51333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7BA8D2-69B1-43BF-7269-A3420294117F}"/>
              </a:ext>
            </a:extLst>
          </p:cNvPr>
          <p:cNvSpPr txBox="1"/>
          <p:nvPr/>
        </p:nvSpPr>
        <p:spPr>
          <a:xfrm>
            <a:off x="211282" y="1132689"/>
            <a:ext cx="29302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A famous Algorithm based on Darwinism and Natural selection  </a:t>
            </a:r>
          </a:p>
        </p:txBody>
      </p:sp>
    </p:spTree>
    <p:extLst>
      <p:ext uri="{BB962C8B-B14F-4D97-AF65-F5344CB8AC3E}">
        <p14:creationId xmlns:p14="http://schemas.microsoft.com/office/powerpoint/2010/main" val="4056112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E4AF-5F66-3AD0-8C8B-AEB0A7FE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entury Schoolbook" panose="02040604050505020304" pitchFamily="18" charset="0"/>
              </a:rPr>
              <a:t>3. Test-Data Generation using genetic algorithm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98DDE-9B48-7592-B901-42FBE488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6184-66F6-480C-9B5C-0FDF807ACFE8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2E231-71DC-BFEE-4926-A7C66C0A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F782-51F6-4E0A-9B07-F3E71944CB81}" type="slidenum">
              <a:rPr lang="en-US" smtClean="0"/>
              <a:t>4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2D21972-C447-5543-5B63-D08B0F980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590" y="1690688"/>
            <a:ext cx="9570819" cy="3748881"/>
          </a:xfrm>
        </p:spPr>
      </p:pic>
    </p:spTree>
    <p:extLst>
      <p:ext uri="{BB962C8B-B14F-4D97-AF65-F5344CB8AC3E}">
        <p14:creationId xmlns:p14="http://schemas.microsoft.com/office/powerpoint/2010/main" val="1557150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38CF6-1E65-6A25-7354-698F763A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601CB6-789B-6014-2588-12192EDC7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569" y="302780"/>
            <a:ext cx="10664861" cy="568880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3DF4A-F07C-790E-2B39-DABD120E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6184-66F6-480C-9B5C-0FDF807ACFE8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FF084-AE9E-E4DB-BE14-D0814EB8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F782-51F6-4E0A-9B07-F3E71944CB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44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FC0B-4B0E-5237-D0BA-D4B4FE161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39304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Step1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F43634-5E8C-8013-D5AE-E3F42D0F5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5168" y="376959"/>
            <a:ext cx="4530863" cy="117720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ABCE5-A173-829B-59E1-F6850499A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6184-66F6-480C-9B5C-0FDF807ACFE8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C04B7-C8CA-C8BD-F7AB-8D268FEE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F782-51F6-4E0A-9B07-F3E71944CB81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6A3A4-F24D-E477-05E8-AA5B5D12B212}"/>
              </a:ext>
            </a:extLst>
          </p:cNvPr>
          <p:cNvSpPr txBox="1"/>
          <p:nvPr/>
        </p:nvSpPr>
        <p:spPr>
          <a:xfrm>
            <a:off x="838200" y="1764867"/>
            <a:ext cx="10515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Century Schoolbook" panose="02040604050505020304" pitchFamily="18" charset="0"/>
              </a:rPr>
              <a:t>`Create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Century Schoolbook" panose="02040604050505020304" pitchFamily="18" charset="0"/>
              </a:rPr>
              <a:t>CDGPaths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Century Schoolbook" panose="02040604050505020304" pitchFamily="18" charset="0"/>
              </a:rPr>
              <a:t>`: This line creates a new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Century Schoolbook" panose="02040604050505020304" pitchFamily="18" charset="0"/>
              </a:rPr>
              <a:t>CDGPaths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Century Schoolbook" panose="02040604050505020304" pitchFamily="18" charset="0"/>
              </a:rPr>
              <a:t> object.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Century Schoolbook" panose="02040604050505020304" pitchFamily="18" charset="0"/>
              </a:rPr>
              <a:t>CDGPaths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Century Schoolbook" panose="02040604050505020304" pitchFamily="18" charset="0"/>
              </a:rPr>
              <a:t> stands for Control Dependence Graph Paths. These are used in software engineering to analyze the control flow of a program.</a:t>
            </a:r>
          </a:p>
          <a:p>
            <a:pPr marL="342900" indent="-342900">
              <a:buAutoNum type="arabicPeriod"/>
            </a:pPr>
            <a:endParaRPr lang="en-US" sz="2000" b="0" i="0" dirty="0">
              <a:solidFill>
                <a:srgbClr val="222222"/>
              </a:solidFill>
              <a:effectLst/>
              <a:latin typeface="Century Schoolbook" panose="020406040505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222222"/>
                </a:solidFill>
                <a:latin typeface="Century Schoolbook" panose="02040604050505020304" pitchFamily="18" charset="0"/>
              </a:rPr>
              <a:t>‘Create and initialize Scoreboard’: create records of satisfied test requirements</a:t>
            </a:r>
          </a:p>
          <a:p>
            <a:pPr marL="342900" indent="-342900">
              <a:buAutoNum type="arabicPeriod"/>
            </a:pPr>
            <a:endParaRPr lang="en-US" sz="2000" dirty="0">
              <a:solidFill>
                <a:srgbClr val="222222"/>
              </a:solidFill>
              <a:latin typeface="Century Schoolbook" panose="020406040505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222222"/>
                </a:solidFill>
                <a:latin typeface="Century Schoolbook" panose="02040604050505020304" pitchFamily="18" charset="0"/>
              </a:rPr>
              <a:t>‘Generate </a:t>
            </a:r>
            <a:r>
              <a:rPr lang="en-US" sz="2000" dirty="0" err="1">
                <a:solidFill>
                  <a:srgbClr val="222222"/>
                </a:solidFill>
                <a:latin typeface="Century Schoolbook" panose="02040604050505020304" pitchFamily="18" charset="0"/>
              </a:rPr>
              <a:t>CurPopulation</a:t>
            </a:r>
            <a:r>
              <a:rPr lang="en-US" sz="2000" dirty="0">
                <a:solidFill>
                  <a:srgbClr val="222222"/>
                </a:solidFill>
                <a:latin typeface="Century Schoolbook" panose="02040604050505020304" pitchFamily="18" charset="0"/>
              </a:rPr>
              <a:t>’ : creates a new population (set of test cases) </a:t>
            </a:r>
          </a:p>
          <a:p>
            <a:pPr marL="342900" indent="-342900">
              <a:buAutoNum type="arabicPeriod"/>
            </a:pPr>
            <a:endParaRPr lang="en-US" sz="20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797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2E24-7687-6DB4-5E2E-05E0BC115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Step2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6970-2BD9-D4C3-14B9-9620495A5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609" y="2315296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entury Schoolbook" panose="02040604050505020304" pitchFamily="18" charset="0"/>
              </a:rPr>
              <a:t>1.`while (some target nodes are not satisfied) do`: This line starts a while loop that will continue until some target nodes are satisfied</a:t>
            </a:r>
          </a:p>
          <a:p>
            <a:pPr marL="0" indent="0">
              <a:buNone/>
            </a:pPr>
            <a:endParaRPr lang="en-US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entury Schoolbook" panose="02040604050505020304" pitchFamily="18" charset="0"/>
              </a:rPr>
              <a:t>2.`Select target nodes from </a:t>
            </a:r>
            <a:r>
              <a:rPr lang="en-US" dirty="0" err="1">
                <a:latin typeface="Century Schoolbook" panose="02040604050505020304" pitchFamily="18" charset="0"/>
              </a:rPr>
              <a:t>TestReq</a:t>
            </a:r>
            <a:r>
              <a:rPr lang="en-US" dirty="0">
                <a:latin typeface="Century Schoolbook" panose="02040604050505020304" pitchFamily="18" charset="0"/>
              </a:rPr>
              <a:t>`: This line selects the target nodes from the </a:t>
            </a:r>
            <a:r>
              <a:rPr lang="en-US" dirty="0" err="1">
                <a:latin typeface="Century Schoolbook" panose="02040604050505020304" pitchFamily="18" charset="0"/>
              </a:rPr>
              <a:t>TestReq</a:t>
            </a:r>
            <a:r>
              <a:rPr lang="en-US" dirty="0">
                <a:latin typeface="Century Schoolbook" panose="02040604050505020304" pitchFamily="18" charset="0"/>
              </a:rPr>
              <a:t> object. </a:t>
            </a:r>
            <a:r>
              <a:rPr lang="en-US" dirty="0" err="1">
                <a:latin typeface="Century Schoolbook" panose="02040604050505020304" pitchFamily="18" charset="0"/>
              </a:rPr>
              <a:t>TestReq</a:t>
            </a:r>
            <a:r>
              <a:rPr lang="en-US" dirty="0">
                <a:latin typeface="Century Schoolbook" panose="02040604050505020304" pitchFamily="18" charset="0"/>
              </a:rPr>
              <a:t> is a data structure that contains the targets that the algorithm is trying to find.</a:t>
            </a:r>
          </a:p>
          <a:p>
            <a:pPr marL="0" indent="0">
              <a:buNone/>
            </a:pPr>
            <a:endParaRPr lang="en-US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entury Schoolbook" panose="02040604050505020304" pitchFamily="18" charset="0"/>
              </a:rPr>
              <a:t>4. `Compute fitness of </a:t>
            </a:r>
            <a:r>
              <a:rPr lang="en-US" dirty="0" err="1">
                <a:latin typeface="Century Schoolbook" panose="02040604050505020304" pitchFamily="18" charset="0"/>
              </a:rPr>
              <a:t>CurPopulation</a:t>
            </a:r>
            <a:r>
              <a:rPr lang="en-US" dirty="0">
                <a:latin typeface="Century Schoolbook" panose="02040604050505020304" pitchFamily="18" charset="0"/>
              </a:rPr>
              <a:t> using </a:t>
            </a:r>
            <a:r>
              <a:rPr lang="en-US" dirty="0" err="1">
                <a:latin typeface="Century Schoolbook" panose="02040604050505020304" pitchFamily="18" charset="0"/>
              </a:rPr>
              <a:t>CDGPaths</a:t>
            </a:r>
            <a:r>
              <a:rPr lang="en-US" dirty="0">
                <a:latin typeface="Century Schoolbook" panose="02040604050505020304" pitchFamily="18" charset="0"/>
              </a:rPr>
              <a:t>`: This line computes the fitness of the current population of potential solutions using the </a:t>
            </a:r>
            <a:r>
              <a:rPr lang="en-US" dirty="0" err="1">
                <a:latin typeface="Century Schoolbook" panose="02040604050505020304" pitchFamily="18" charset="0"/>
              </a:rPr>
              <a:t>CDGPaths</a:t>
            </a:r>
            <a:r>
              <a:rPr lang="en-US" dirty="0">
                <a:latin typeface="Century Schoolbook" panose="02040604050505020304" pitchFamily="18" charset="0"/>
              </a:rPr>
              <a:t> object and the fitness function.</a:t>
            </a:r>
          </a:p>
          <a:p>
            <a:pPr marL="0" indent="0">
              <a:buNone/>
            </a:pPr>
            <a:endParaRPr lang="en-US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entury Schoolbook" panose="02040604050505020304" pitchFamily="18" charset="0"/>
              </a:rPr>
              <a:t>5. `Sort </a:t>
            </a:r>
            <a:r>
              <a:rPr lang="en-US" dirty="0" err="1">
                <a:latin typeface="Century Schoolbook" panose="02040604050505020304" pitchFamily="18" charset="0"/>
              </a:rPr>
              <a:t>CurPopulation</a:t>
            </a:r>
            <a:r>
              <a:rPr lang="en-US" dirty="0">
                <a:latin typeface="Century Schoolbook" panose="02040604050505020304" pitchFamily="18" charset="0"/>
              </a:rPr>
              <a:t> according to fitness`: This line sorts the current population of potential solutions according to their fitness.</a:t>
            </a:r>
          </a:p>
          <a:p>
            <a:pPr marL="0" indent="0">
              <a:buNone/>
            </a:pPr>
            <a:endParaRPr lang="en-US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entury Schoolbook" panose="02040604050505020304" pitchFamily="18" charset="0"/>
              </a:rPr>
              <a:t>6. `Generate </a:t>
            </a:r>
            <a:r>
              <a:rPr lang="en-US" dirty="0" err="1">
                <a:latin typeface="Century Schoolbook" panose="02040604050505020304" pitchFamily="18" charset="0"/>
              </a:rPr>
              <a:t>NewPopulation</a:t>
            </a:r>
            <a:r>
              <a:rPr lang="en-US" dirty="0">
                <a:latin typeface="Century Schoolbook" panose="02040604050505020304" pitchFamily="18" charset="0"/>
              </a:rPr>
              <a:t> for each member of </a:t>
            </a:r>
            <a:r>
              <a:rPr lang="en-US" dirty="0" err="1">
                <a:latin typeface="Century Schoolbook" panose="02040604050505020304" pitchFamily="18" charset="0"/>
              </a:rPr>
              <a:t>CurPopulation</a:t>
            </a:r>
            <a:r>
              <a:rPr lang="en-US" dirty="0">
                <a:latin typeface="Century Schoolbook" panose="02040604050505020304" pitchFamily="18" charset="0"/>
              </a:rPr>
              <a:t>`: This line generates a new population of potential solutions by applying genetic operators such as mutation and crossover to each member of the current population.</a:t>
            </a:r>
          </a:p>
          <a:p>
            <a:pPr marL="0" indent="0">
              <a:buNone/>
            </a:pPr>
            <a:endParaRPr lang="en-US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entury Schoolbook" panose="02040604050505020304" pitchFamily="18" charset="0"/>
              </a:rPr>
              <a:t>7. `Update Scoreboard and mark </a:t>
            </a:r>
            <a:r>
              <a:rPr lang="en-US" dirty="0" err="1">
                <a:latin typeface="Century Schoolbook" panose="02040604050505020304" pitchFamily="18" charset="0"/>
              </a:rPr>
              <a:t>TestReq</a:t>
            </a:r>
            <a:r>
              <a:rPr lang="en-US" dirty="0">
                <a:latin typeface="Century Schoolbook" panose="02040604050505020304" pitchFamily="18" charset="0"/>
              </a:rPr>
              <a:t> to reflect those requirements that are satisfied`: This line updates the scoreboard and marks the </a:t>
            </a:r>
            <a:r>
              <a:rPr lang="en-US" dirty="0" err="1">
                <a:latin typeface="Century Schoolbook" panose="02040604050505020304" pitchFamily="18" charset="0"/>
              </a:rPr>
              <a:t>TestReq</a:t>
            </a:r>
            <a:r>
              <a:rPr lang="en-US" dirty="0">
                <a:latin typeface="Century Schoolbook" panose="02040604050505020304" pitchFamily="18" charset="0"/>
              </a:rPr>
              <a:t> object to reflect the requirements that have been satisfied.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7FC0A-B42A-BB30-3A80-7341AEAC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6184-66F6-480C-9B5C-0FDF807ACFE8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97A9C-51DB-C255-905D-3E21C13E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F782-51F6-4E0A-9B07-F3E71944CB81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AECB7B-6EF5-AC14-D215-8698E05ED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275" y="136525"/>
            <a:ext cx="64865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56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7335-DE5C-FDAE-9AD3-A866BEAE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Step3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22E01-581E-D69E-12B7-BE8198B95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entury Schoolbook" panose="02040604050505020304" pitchFamily="18" charset="0"/>
              </a:rPr>
              <a:t>14. `Return Final </a:t>
            </a:r>
            <a:r>
              <a:rPr lang="en-US" dirty="0" err="1">
                <a:latin typeface="Century Schoolbook" panose="02040604050505020304" pitchFamily="18" charset="0"/>
              </a:rPr>
              <a:t>TestReq</a:t>
            </a:r>
            <a:r>
              <a:rPr lang="en-US" dirty="0">
                <a:latin typeface="Century Schoolbook" panose="02040604050505020304" pitchFamily="18" charset="0"/>
              </a:rPr>
              <a:t> and </a:t>
            </a:r>
            <a:r>
              <a:rPr lang="en-US" dirty="0" err="1">
                <a:latin typeface="Century Schoolbook" panose="02040604050505020304" pitchFamily="18" charset="0"/>
              </a:rPr>
              <a:t>TestKey</a:t>
            </a:r>
            <a:r>
              <a:rPr lang="en-US" dirty="0">
                <a:latin typeface="Century Schoolbook" panose="02040604050505020304" pitchFamily="18" charset="0"/>
              </a:rPr>
              <a:t>`: This line returns the final </a:t>
            </a:r>
            <a:r>
              <a:rPr lang="en-US" dirty="0" err="1">
                <a:latin typeface="Century Schoolbook" panose="02040604050505020304" pitchFamily="18" charset="0"/>
              </a:rPr>
              <a:t>TestReq</a:t>
            </a:r>
            <a:r>
              <a:rPr lang="en-US" dirty="0">
                <a:latin typeface="Century Schoolbook" panose="02040604050505020304" pitchFamily="18" charset="0"/>
              </a:rPr>
              <a:t> and </a:t>
            </a:r>
            <a:r>
              <a:rPr lang="en-US" dirty="0" err="1">
                <a:latin typeface="Century Schoolbook" panose="02040604050505020304" pitchFamily="18" charset="0"/>
              </a:rPr>
              <a:t>TestKey</a:t>
            </a:r>
            <a:r>
              <a:rPr lang="en-US" dirty="0">
                <a:latin typeface="Century Schoolbook" panose="02040604050505020304" pitchFamily="18" charset="0"/>
              </a:rPr>
              <a:t> objects.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62FE6-34FF-966F-1A40-8FB0FFAC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6184-66F6-480C-9B5C-0FDF807ACFE8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CAC04-D0EE-B001-D8FF-CFC845E2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F782-51F6-4E0A-9B07-F3E71944CB81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DCF1B3-C454-F4FB-AEC2-40BEF319B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644" y="384752"/>
            <a:ext cx="5015156" cy="128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92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75CF-F431-2128-4A83-4FF4BEFD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7E2F3F9-7F94-6399-008C-22094B8FC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30801" y="3827543"/>
            <a:ext cx="530398" cy="34750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F9E21-E682-BAAE-DEBE-3CEAEF1B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6184-66F6-480C-9B5C-0FDF807ACFE8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30869-AEE0-8F1E-8B39-ED4AE094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F782-51F6-4E0A-9B07-F3E71944CB81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B6A869-851C-8E29-1F60-763E09DDC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16" y="365125"/>
            <a:ext cx="10934167" cy="46593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E057E-3055-7E15-160C-8B9B05758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16" y="5024438"/>
            <a:ext cx="50673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27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339</Words>
  <Application>Microsoft Office PowerPoint</Application>
  <PresentationFormat>Widescreen</PresentationFormat>
  <Paragraphs>49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Schoolbook</vt:lpstr>
      <vt:lpstr>Office Theme</vt:lpstr>
      <vt:lpstr>Test-Data Generation using genetic algorithm</vt:lpstr>
      <vt:lpstr>1.Introduction</vt:lpstr>
      <vt:lpstr>2.BackGround(Genetic Algorithms &amp; CDG)</vt:lpstr>
      <vt:lpstr>3. Test-Data Generation using genetic algorithm</vt:lpstr>
      <vt:lpstr>PowerPoint Presentation</vt:lpstr>
      <vt:lpstr>Step1</vt:lpstr>
      <vt:lpstr>Step2</vt:lpstr>
      <vt:lpstr>Step3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Test-Data Generation using genetic algorithm</dc:title>
  <dc:creator>Poorya Bazargan</dc:creator>
  <cp:lastModifiedBy>Poorya Bazargan</cp:lastModifiedBy>
  <cp:revision>3</cp:revision>
  <dcterms:created xsi:type="dcterms:W3CDTF">2023-11-27T19:23:55Z</dcterms:created>
  <dcterms:modified xsi:type="dcterms:W3CDTF">2023-11-28T23:08:32Z</dcterms:modified>
</cp:coreProperties>
</file>