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C60C7B-8595-4FFE-9B85-9533DC5AB78B}" type="datetimeFigureOut">
              <a:rPr lang="en-IN" smtClean="0"/>
              <a:t>24-04-2025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25BA7B3-5A91-4F36-803F-07CCEA1D03C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83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60C7B-8595-4FFE-9B85-9533DC5AB78B}" type="datetimeFigureOut">
              <a:rPr lang="en-IN" smtClean="0"/>
              <a:t>24-04-2025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25BA7B3-5A91-4F36-803F-07CCEA1D03CD}" type="slidenum">
              <a:rPr lang="en-IN" smtClean="0"/>
              <a:t>‹#›</a:t>
            </a:fld>
            <a:endParaRPr lang="en-IN" dirty="0"/>
          </a:p>
        </p:txBody>
      </p:sp>
    </p:spTree>
    <p:extLst>
      <p:ext uri="{BB962C8B-B14F-4D97-AF65-F5344CB8AC3E}">
        <p14:creationId xmlns:p14="http://schemas.microsoft.com/office/powerpoint/2010/main" val="316470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60C7B-8595-4FFE-9B85-9533DC5AB78B}" type="datetimeFigureOut">
              <a:rPr lang="en-IN" smtClean="0"/>
              <a:t>24-04-2025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25BA7B3-5A91-4F36-803F-07CCEA1D03CD}" type="slidenum">
              <a:rPr lang="en-IN" smtClean="0"/>
              <a:t>‹#›</a:t>
            </a:fld>
            <a:endParaRPr lang="en-IN" dirty="0"/>
          </a:p>
        </p:txBody>
      </p:sp>
    </p:spTree>
    <p:extLst>
      <p:ext uri="{BB962C8B-B14F-4D97-AF65-F5344CB8AC3E}">
        <p14:creationId xmlns:p14="http://schemas.microsoft.com/office/powerpoint/2010/main" val="376589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60C7B-8595-4FFE-9B85-9533DC5AB78B}" type="datetimeFigureOut">
              <a:rPr lang="en-IN" smtClean="0"/>
              <a:t>24-04-2025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25BA7B3-5A91-4F36-803F-07CCEA1D03CD}" type="slidenum">
              <a:rPr lang="en-IN" smtClean="0"/>
              <a:t>‹#›</a:t>
            </a:fld>
            <a:endParaRPr lang="en-IN" dirty="0"/>
          </a:p>
        </p:txBody>
      </p:sp>
    </p:spTree>
    <p:extLst>
      <p:ext uri="{BB962C8B-B14F-4D97-AF65-F5344CB8AC3E}">
        <p14:creationId xmlns:p14="http://schemas.microsoft.com/office/powerpoint/2010/main" val="361135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60C7B-8595-4FFE-9B85-9533DC5AB78B}" type="datetimeFigureOut">
              <a:rPr lang="en-IN" smtClean="0"/>
              <a:t>24-04-2025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25BA7B3-5A91-4F36-803F-07CCEA1D03C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31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C60C7B-8595-4FFE-9B85-9533DC5AB78B}" type="datetimeFigureOut">
              <a:rPr lang="en-IN" smtClean="0"/>
              <a:t>24-04-2025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25BA7B3-5A91-4F36-803F-07CCEA1D03CD}" type="slidenum">
              <a:rPr lang="en-IN" smtClean="0"/>
              <a:t>‹#›</a:t>
            </a:fld>
            <a:endParaRPr lang="en-IN" dirty="0"/>
          </a:p>
        </p:txBody>
      </p:sp>
    </p:spTree>
    <p:extLst>
      <p:ext uri="{BB962C8B-B14F-4D97-AF65-F5344CB8AC3E}">
        <p14:creationId xmlns:p14="http://schemas.microsoft.com/office/powerpoint/2010/main" val="112376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C60C7B-8595-4FFE-9B85-9533DC5AB78B}" type="datetimeFigureOut">
              <a:rPr lang="en-IN" smtClean="0"/>
              <a:t>24-04-2025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25BA7B3-5A91-4F36-803F-07CCEA1D03CD}" type="slidenum">
              <a:rPr lang="en-IN" smtClean="0"/>
              <a:t>‹#›</a:t>
            </a:fld>
            <a:endParaRPr lang="en-IN" dirty="0"/>
          </a:p>
        </p:txBody>
      </p:sp>
    </p:spTree>
    <p:extLst>
      <p:ext uri="{BB962C8B-B14F-4D97-AF65-F5344CB8AC3E}">
        <p14:creationId xmlns:p14="http://schemas.microsoft.com/office/powerpoint/2010/main" val="429438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C60C7B-8595-4FFE-9B85-9533DC5AB78B}" type="datetimeFigureOut">
              <a:rPr lang="en-IN" smtClean="0"/>
              <a:t>24-04-2025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25BA7B3-5A91-4F36-803F-07CCEA1D03CD}" type="slidenum">
              <a:rPr lang="en-IN" smtClean="0"/>
              <a:t>‹#›</a:t>
            </a:fld>
            <a:endParaRPr lang="en-IN" dirty="0"/>
          </a:p>
        </p:txBody>
      </p:sp>
    </p:spTree>
    <p:extLst>
      <p:ext uri="{BB962C8B-B14F-4D97-AF65-F5344CB8AC3E}">
        <p14:creationId xmlns:p14="http://schemas.microsoft.com/office/powerpoint/2010/main" val="294273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C60C7B-8595-4FFE-9B85-9533DC5AB78B}" type="datetimeFigureOut">
              <a:rPr lang="en-IN" smtClean="0"/>
              <a:t>24-04-2025</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325BA7B3-5A91-4F36-803F-07CCEA1D03CD}" type="slidenum">
              <a:rPr lang="en-IN" smtClean="0"/>
              <a:t>‹#›</a:t>
            </a:fld>
            <a:endParaRPr lang="en-IN" dirty="0"/>
          </a:p>
        </p:txBody>
      </p:sp>
    </p:spTree>
    <p:extLst>
      <p:ext uri="{BB962C8B-B14F-4D97-AF65-F5344CB8AC3E}">
        <p14:creationId xmlns:p14="http://schemas.microsoft.com/office/powerpoint/2010/main" val="275775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C60C7B-8595-4FFE-9B85-9533DC5AB78B}" type="datetimeFigureOut">
              <a:rPr lang="en-IN" smtClean="0"/>
              <a:t>24-04-2025</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5BA7B3-5A91-4F36-803F-07CCEA1D03CD}" type="slidenum">
              <a:rPr lang="en-IN" smtClean="0"/>
              <a:t>‹#›</a:t>
            </a:fld>
            <a:endParaRPr lang="en-IN" dirty="0"/>
          </a:p>
        </p:txBody>
      </p:sp>
    </p:spTree>
    <p:extLst>
      <p:ext uri="{BB962C8B-B14F-4D97-AF65-F5344CB8AC3E}">
        <p14:creationId xmlns:p14="http://schemas.microsoft.com/office/powerpoint/2010/main" val="328626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60C7B-8595-4FFE-9B85-9533DC5AB78B}" type="datetimeFigureOut">
              <a:rPr lang="en-IN" smtClean="0"/>
              <a:t>24-04-2025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25BA7B3-5A91-4F36-803F-07CCEA1D03CD}" type="slidenum">
              <a:rPr lang="en-IN" smtClean="0"/>
              <a:t>‹#›</a:t>
            </a:fld>
            <a:endParaRPr lang="en-IN" dirty="0"/>
          </a:p>
        </p:txBody>
      </p:sp>
    </p:spTree>
    <p:extLst>
      <p:ext uri="{BB962C8B-B14F-4D97-AF65-F5344CB8AC3E}">
        <p14:creationId xmlns:p14="http://schemas.microsoft.com/office/powerpoint/2010/main" val="110208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EC60C7B-8595-4FFE-9B85-9533DC5AB78B}" type="datetimeFigureOut">
              <a:rPr lang="en-IN" smtClean="0"/>
              <a:t>24-04-2025</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25BA7B3-5A91-4F36-803F-07CCEA1D03CD}"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470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8D80-7639-8BFD-78D2-4C8D81C1F8C0}"/>
              </a:ext>
            </a:extLst>
          </p:cNvPr>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PWM-Controlled SSD Cooling Fan using DHT11 and Arduino</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A20B3-EBDA-5F1E-8856-B7737B0CABE4}"/>
              </a:ext>
            </a:extLst>
          </p:cNvPr>
          <p:cNvSpPr>
            <a:spLocks noGrp="1"/>
          </p:cNvSpPr>
          <p:nvPr>
            <p:ph type="subTitle" idx="1"/>
          </p:nvPr>
        </p:nvSpPr>
        <p:spPr/>
        <p:txBody>
          <a:bodyPr>
            <a:norm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Simple  and easier set-up and build for  BEGINNERS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LOW COST AND DIY PROJECT TYPE IMPLEMENTATION</a:t>
            </a: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08480-87CA-F21E-53C5-4B73F8BC5B7A}"/>
              </a:ext>
            </a:extLst>
          </p:cNvPr>
          <p:cNvSpPr txBox="1"/>
          <p:nvPr/>
        </p:nvSpPr>
        <p:spPr>
          <a:xfrm>
            <a:off x="1036320" y="1189648"/>
            <a:ext cx="7521677"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Team - SPARKHUB</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6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1459E-5AAE-A602-9107-008C2679528C}"/>
              </a:ext>
            </a:extLst>
          </p:cNvPr>
          <p:cNvSpPr txBox="1"/>
          <p:nvPr/>
        </p:nvSpPr>
        <p:spPr>
          <a:xfrm>
            <a:off x="747251" y="432619"/>
            <a:ext cx="11208774" cy="397031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INTRODUCTION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US" dirty="0"/>
              <a:t> This project aims to implement a temperature-based automatic fan speed control system to cool an SSD efficiently.</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DHT11 sensor combined with IRF520 MOSFET and Arduino is used to monitor temperature of the cpu, gpu or other system and run the cooling fan effectively as they consume some amperes per day.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utilizes a simple loop structure and avoids heavy algorithms for simple home desktop applications.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Note :</a:t>
            </a:r>
          </a:p>
          <a:p>
            <a:r>
              <a:rPr lang="en-IN" dirty="0">
                <a:latin typeface="Times New Roman" panose="02020603050405020304" pitchFamily="18" charset="0"/>
                <a:cs typeface="Times New Roman" panose="02020603050405020304" pitchFamily="18" charset="0"/>
              </a:rPr>
              <a:t>Owing to DHT 11 temperature sensor range of only 0-50*C the implementation is narrowed down to 40*C /other sensor with range -50-150*C can be used.</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22BF7A5-BA86-4949-2001-EBD70BEEA1AB}"/>
              </a:ext>
            </a:extLst>
          </p:cNvPr>
          <p:cNvPicPr>
            <a:picLocks noChangeAspect="1"/>
          </p:cNvPicPr>
          <p:nvPr/>
        </p:nvPicPr>
        <p:blipFill>
          <a:blip r:embed="rId2"/>
          <a:stretch>
            <a:fillRect/>
          </a:stretch>
        </p:blipFill>
        <p:spPr>
          <a:xfrm>
            <a:off x="747251" y="3429001"/>
            <a:ext cx="9615949" cy="2883310"/>
          </a:xfrm>
          <a:prstGeom prst="rect">
            <a:avLst/>
          </a:prstGeom>
        </p:spPr>
      </p:pic>
    </p:spTree>
    <p:extLst>
      <p:ext uri="{BB962C8B-B14F-4D97-AF65-F5344CB8AC3E}">
        <p14:creationId xmlns:p14="http://schemas.microsoft.com/office/powerpoint/2010/main" val="132995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F878D-3E4A-5007-18FF-A6DBA1050AFD}"/>
              </a:ext>
            </a:extLst>
          </p:cNvPr>
          <p:cNvSpPr txBox="1"/>
          <p:nvPr/>
        </p:nvSpPr>
        <p:spPr>
          <a:xfrm>
            <a:off x="766916" y="432619"/>
            <a:ext cx="6685935" cy="369332"/>
          </a:xfrm>
          <a:prstGeom prst="rect">
            <a:avLst/>
          </a:prstGeom>
          <a:noFill/>
        </p:spPr>
        <p:txBody>
          <a:bodyPr wrap="square" rtlCol="0">
            <a:spAutoFit/>
          </a:bodyPr>
          <a:lstStyle/>
          <a:p>
            <a:r>
              <a:rPr lang="en-US" b="1" dirty="0"/>
              <a:t>Block Diagram </a:t>
            </a:r>
            <a:r>
              <a:rPr lang="en-US" dirty="0"/>
              <a:t>:</a:t>
            </a:r>
            <a:endParaRPr lang="en-IN" dirty="0"/>
          </a:p>
        </p:txBody>
      </p:sp>
      <p:sp>
        <p:nvSpPr>
          <p:cNvPr id="3" name="Rectangle: Rounded Corners 2">
            <a:extLst>
              <a:ext uri="{FF2B5EF4-FFF2-40B4-BE49-F238E27FC236}">
                <a16:creationId xmlns:a16="http://schemas.microsoft.com/office/drawing/2014/main" id="{C22D669B-767F-97D7-9786-7400A054C3AE}"/>
              </a:ext>
            </a:extLst>
          </p:cNvPr>
          <p:cNvSpPr/>
          <p:nvPr/>
        </p:nvSpPr>
        <p:spPr>
          <a:xfrm>
            <a:off x="2989006" y="1514168"/>
            <a:ext cx="2074607" cy="74725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Buck Converter</a:t>
            </a:r>
            <a:endParaRPr lang="en-IN" dirty="0"/>
          </a:p>
        </p:txBody>
      </p:sp>
      <p:sp>
        <p:nvSpPr>
          <p:cNvPr id="8" name="Rectangle: Rounded Corners 7">
            <a:extLst>
              <a:ext uri="{FF2B5EF4-FFF2-40B4-BE49-F238E27FC236}">
                <a16:creationId xmlns:a16="http://schemas.microsoft.com/office/drawing/2014/main" id="{B7C186E6-D710-D65A-D7B9-FBC7BEBF00EE}"/>
              </a:ext>
            </a:extLst>
          </p:cNvPr>
          <p:cNvSpPr/>
          <p:nvPr/>
        </p:nvSpPr>
        <p:spPr>
          <a:xfrm>
            <a:off x="508822" y="1538748"/>
            <a:ext cx="1504335" cy="65876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&gt;=14V &amp; 4A</a:t>
            </a:r>
            <a:endParaRPr lang="en-IN" dirty="0"/>
          </a:p>
        </p:txBody>
      </p:sp>
      <p:sp>
        <p:nvSpPr>
          <p:cNvPr id="10" name="Rectangle: Rounded Corners 9">
            <a:extLst>
              <a:ext uri="{FF2B5EF4-FFF2-40B4-BE49-F238E27FC236}">
                <a16:creationId xmlns:a16="http://schemas.microsoft.com/office/drawing/2014/main" id="{75252210-16D8-485E-61D2-1287557CA8B1}"/>
              </a:ext>
            </a:extLst>
          </p:cNvPr>
          <p:cNvSpPr/>
          <p:nvPr/>
        </p:nvSpPr>
        <p:spPr>
          <a:xfrm>
            <a:off x="1145459" y="4051513"/>
            <a:ext cx="1027472" cy="36933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DHT 11</a:t>
            </a:r>
            <a:endParaRPr lang="en-IN" dirty="0"/>
          </a:p>
        </p:txBody>
      </p:sp>
      <p:sp>
        <p:nvSpPr>
          <p:cNvPr id="11" name="Rectangle: Rounded Corners 10">
            <a:extLst>
              <a:ext uri="{FF2B5EF4-FFF2-40B4-BE49-F238E27FC236}">
                <a16:creationId xmlns:a16="http://schemas.microsoft.com/office/drawing/2014/main" id="{F7BAFE69-B54D-2C93-876F-F99CF816C84D}"/>
              </a:ext>
            </a:extLst>
          </p:cNvPr>
          <p:cNvSpPr/>
          <p:nvPr/>
        </p:nvSpPr>
        <p:spPr>
          <a:xfrm>
            <a:off x="3736255" y="3977771"/>
            <a:ext cx="1720645" cy="5168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ARDUINO</a:t>
            </a:r>
            <a:endParaRPr lang="en-IN" dirty="0"/>
          </a:p>
        </p:txBody>
      </p:sp>
      <p:cxnSp>
        <p:nvCxnSpPr>
          <p:cNvPr id="14" name="Straight Arrow Connector 13">
            <a:extLst>
              <a:ext uri="{FF2B5EF4-FFF2-40B4-BE49-F238E27FC236}">
                <a16:creationId xmlns:a16="http://schemas.microsoft.com/office/drawing/2014/main" id="{5B181EA4-2156-F894-24F2-03D8D972F8AE}"/>
              </a:ext>
            </a:extLst>
          </p:cNvPr>
          <p:cNvCxnSpPr/>
          <p:nvPr/>
        </p:nvCxnSpPr>
        <p:spPr>
          <a:xfrm>
            <a:off x="2113936" y="1868129"/>
            <a:ext cx="678425"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38829DD8-3B63-2E32-33E3-9A24D369C773}"/>
              </a:ext>
            </a:extLst>
          </p:cNvPr>
          <p:cNvCxnSpPr>
            <a:cxnSpLocks/>
          </p:cNvCxnSpPr>
          <p:nvPr/>
        </p:nvCxnSpPr>
        <p:spPr>
          <a:xfrm>
            <a:off x="2379406" y="4242619"/>
            <a:ext cx="1140542"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18" name="Straight Arrow Connector 17">
            <a:extLst>
              <a:ext uri="{FF2B5EF4-FFF2-40B4-BE49-F238E27FC236}">
                <a16:creationId xmlns:a16="http://schemas.microsoft.com/office/drawing/2014/main" id="{402AA222-B338-F7F7-A8E6-835465EBB3FA}"/>
              </a:ext>
            </a:extLst>
          </p:cNvPr>
          <p:cNvCxnSpPr>
            <a:cxnSpLocks/>
          </p:cNvCxnSpPr>
          <p:nvPr/>
        </p:nvCxnSpPr>
        <p:spPr>
          <a:xfrm>
            <a:off x="5265171" y="1868129"/>
            <a:ext cx="4508094"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21" name="Rectangle: Rounded Corners 20">
            <a:extLst>
              <a:ext uri="{FF2B5EF4-FFF2-40B4-BE49-F238E27FC236}">
                <a16:creationId xmlns:a16="http://schemas.microsoft.com/office/drawing/2014/main" id="{62FD9751-9CCF-8B9B-C05B-0A6E9CF44618}"/>
              </a:ext>
            </a:extLst>
          </p:cNvPr>
          <p:cNvSpPr/>
          <p:nvPr/>
        </p:nvSpPr>
        <p:spPr>
          <a:xfrm>
            <a:off x="6184490" y="5299587"/>
            <a:ext cx="2074607" cy="36932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PWM pulse</a:t>
            </a:r>
            <a:endParaRPr lang="en-IN" dirty="0"/>
          </a:p>
        </p:txBody>
      </p:sp>
      <p:cxnSp>
        <p:nvCxnSpPr>
          <p:cNvPr id="23" name="Connector: Elbow 22">
            <a:extLst>
              <a:ext uri="{FF2B5EF4-FFF2-40B4-BE49-F238E27FC236}">
                <a16:creationId xmlns:a16="http://schemas.microsoft.com/office/drawing/2014/main" id="{F8E84C14-F7A7-1C0C-60FE-D22DEB2EDCCF}"/>
              </a:ext>
            </a:extLst>
          </p:cNvPr>
          <p:cNvCxnSpPr>
            <a:cxnSpLocks/>
            <a:stCxn id="11" idx="2"/>
          </p:cNvCxnSpPr>
          <p:nvPr/>
        </p:nvCxnSpPr>
        <p:spPr>
          <a:xfrm rot="16200000" flipH="1">
            <a:off x="4851457" y="4239708"/>
            <a:ext cx="989664" cy="1499422"/>
          </a:xfrm>
          <a:prstGeom prst="bentConnector2">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26" name="Rectangle: Rounded Corners 25">
            <a:extLst>
              <a:ext uri="{FF2B5EF4-FFF2-40B4-BE49-F238E27FC236}">
                <a16:creationId xmlns:a16="http://schemas.microsoft.com/office/drawing/2014/main" id="{CC005370-31D9-7E02-BC36-B16686715DD8}"/>
              </a:ext>
            </a:extLst>
          </p:cNvPr>
          <p:cNvSpPr/>
          <p:nvPr/>
        </p:nvSpPr>
        <p:spPr>
          <a:xfrm>
            <a:off x="10078064" y="968023"/>
            <a:ext cx="1720645" cy="402139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CPU / GPU  or any solid-state device   </a:t>
            </a:r>
          </a:p>
          <a:p>
            <a:pPr algn="ctr"/>
            <a:r>
              <a:rPr lang="en-US" dirty="0"/>
              <a:t>Cooling fan</a:t>
            </a:r>
          </a:p>
          <a:p>
            <a:pPr algn="ctr"/>
            <a:endParaRPr lang="en-US" dirty="0"/>
          </a:p>
          <a:p>
            <a:pPr algn="ctr"/>
            <a:r>
              <a:rPr lang="en-US" dirty="0"/>
              <a:t>(12V/0.2A) </a:t>
            </a:r>
            <a:endParaRPr lang="en-IN" dirty="0"/>
          </a:p>
        </p:txBody>
      </p:sp>
      <p:cxnSp>
        <p:nvCxnSpPr>
          <p:cNvPr id="29" name="Straight Arrow Connector 28">
            <a:extLst>
              <a:ext uri="{FF2B5EF4-FFF2-40B4-BE49-F238E27FC236}">
                <a16:creationId xmlns:a16="http://schemas.microsoft.com/office/drawing/2014/main" id="{2AD81719-7411-FE97-ECC3-955F338CC459}"/>
              </a:ext>
            </a:extLst>
          </p:cNvPr>
          <p:cNvCxnSpPr/>
          <p:nvPr/>
        </p:nvCxnSpPr>
        <p:spPr>
          <a:xfrm flipV="1">
            <a:off x="7221793" y="3977771"/>
            <a:ext cx="0" cy="1125171"/>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30" name="Rectangle: Rounded Corners 29">
            <a:extLst>
              <a:ext uri="{FF2B5EF4-FFF2-40B4-BE49-F238E27FC236}">
                <a16:creationId xmlns:a16="http://schemas.microsoft.com/office/drawing/2014/main" id="{4589E31E-FE3F-E57E-EC21-3BE47EAB3825}"/>
              </a:ext>
            </a:extLst>
          </p:cNvPr>
          <p:cNvSpPr/>
          <p:nvPr/>
        </p:nvSpPr>
        <p:spPr>
          <a:xfrm>
            <a:off x="6253317" y="3077053"/>
            <a:ext cx="2005780" cy="8023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MOSFET</a:t>
            </a:r>
            <a:endParaRPr lang="en-IN" dirty="0"/>
          </a:p>
        </p:txBody>
      </p:sp>
      <p:cxnSp>
        <p:nvCxnSpPr>
          <p:cNvPr id="32" name="Straight Arrow Connector 31">
            <a:extLst>
              <a:ext uri="{FF2B5EF4-FFF2-40B4-BE49-F238E27FC236}">
                <a16:creationId xmlns:a16="http://schemas.microsoft.com/office/drawing/2014/main" id="{74D5CC55-93DD-38EF-89D3-7A2A6DCE2512}"/>
              </a:ext>
            </a:extLst>
          </p:cNvPr>
          <p:cNvCxnSpPr>
            <a:cxnSpLocks/>
          </p:cNvCxnSpPr>
          <p:nvPr/>
        </p:nvCxnSpPr>
        <p:spPr>
          <a:xfrm>
            <a:off x="8386916" y="3426298"/>
            <a:ext cx="1415845"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3" name="TextBox 32">
            <a:extLst>
              <a:ext uri="{FF2B5EF4-FFF2-40B4-BE49-F238E27FC236}">
                <a16:creationId xmlns:a16="http://schemas.microsoft.com/office/drawing/2014/main" id="{2BF224B5-4B18-1713-6173-ED78717FE10D}"/>
              </a:ext>
            </a:extLst>
          </p:cNvPr>
          <p:cNvSpPr txBox="1"/>
          <p:nvPr/>
        </p:nvSpPr>
        <p:spPr>
          <a:xfrm>
            <a:off x="6533535" y="1472249"/>
            <a:ext cx="2074607" cy="369332"/>
          </a:xfrm>
          <a:prstGeom prst="rect">
            <a:avLst/>
          </a:prstGeom>
          <a:noFill/>
        </p:spPr>
        <p:txBody>
          <a:bodyPr wrap="square" rtlCol="0">
            <a:spAutoFit/>
          </a:bodyPr>
          <a:lstStyle/>
          <a:p>
            <a:r>
              <a:rPr lang="en-US" dirty="0"/>
              <a:t>12V / 0.2A</a:t>
            </a:r>
            <a:endParaRPr lang="en-IN" dirty="0"/>
          </a:p>
        </p:txBody>
      </p:sp>
      <p:sp>
        <p:nvSpPr>
          <p:cNvPr id="34" name="TextBox 33">
            <a:extLst>
              <a:ext uri="{FF2B5EF4-FFF2-40B4-BE49-F238E27FC236}">
                <a16:creationId xmlns:a16="http://schemas.microsoft.com/office/drawing/2014/main" id="{1DA5881D-4A34-C0AC-B6D0-44BC803A1EAC}"/>
              </a:ext>
            </a:extLst>
          </p:cNvPr>
          <p:cNvSpPr txBox="1"/>
          <p:nvPr/>
        </p:nvSpPr>
        <p:spPr>
          <a:xfrm>
            <a:off x="1061884" y="4591665"/>
            <a:ext cx="1415845" cy="646331"/>
          </a:xfrm>
          <a:prstGeom prst="rect">
            <a:avLst/>
          </a:prstGeom>
          <a:noFill/>
        </p:spPr>
        <p:txBody>
          <a:bodyPr wrap="square" rtlCol="0">
            <a:spAutoFit/>
          </a:bodyPr>
          <a:lstStyle/>
          <a:p>
            <a:r>
              <a:rPr lang="en-US" dirty="0"/>
              <a:t>Ideal :0-100*</a:t>
            </a:r>
          </a:p>
          <a:p>
            <a:r>
              <a:rPr lang="en-US" dirty="0"/>
              <a:t>Now: 0-50*</a:t>
            </a:r>
            <a:endParaRPr lang="en-IN" dirty="0"/>
          </a:p>
        </p:txBody>
      </p:sp>
      <p:sp>
        <p:nvSpPr>
          <p:cNvPr id="35" name="TextBox 34">
            <a:extLst>
              <a:ext uri="{FF2B5EF4-FFF2-40B4-BE49-F238E27FC236}">
                <a16:creationId xmlns:a16="http://schemas.microsoft.com/office/drawing/2014/main" id="{641E76B3-85A6-4F71-07C5-1FE5F8E6414C}"/>
              </a:ext>
            </a:extLst>
          </p:cNvPr>
          <p:cNvSpPr txBox="1"/>
          <p:nvPr/>
        </p:nvSpPr>
        <p:spPr>
          <a:xfrm>
            <a:off x="6334430" y="5680895"/>
            <a:ext cx="2052486" cy="369332"/>
          </a:xfrm>
          <a:prstGeom prst="rect">
            <a:avLst/>
          </a:prstGeom>
          <a:noFill/>
        </p:spPr>
        <p:txBody>
          <a:bodyPr wrap="square" rtlCol="0">
            <a:spAutoFit/>
          </a:bodyPr>
          <a:lstStyle/>
          <a:p>
            <a:r>
              <a:rPr lang="en-US" dirty="0"/>
              <a:t>0-100% duty at 5V</a:t>
            </a:r>
            <a:endParaRPr lang="en-IN" dirty="0"/>
          </a:p>
        </p:txBody>
      </p:sp>
      <p:sp>
        <p:nvSpPr>
          <p:cNvPr id="36" name="TextBox 35">
            <a:extLst>
              <a:ext uri="{FF2B5EF4-FFF2-40B4-BE49-F238E27FC236}">
                <a16:creationId xmlns:a16="http://schemas.microsoft.com/office/drawing/2014/main" id="{DE6F4244-63E2-F3D9-20C1-C2D71C831623}"/>
              </a:ext>
            </a:extLst>
          </p:cNvPr>
          <p:cNvSpPr txBox="1"/>
          <p:nvPr/>
        </p:nvSpPr>
        <p:spPr>
          <a:xfrm>
            <a:off x="9340643" y="1445701"/>
            <a:ext cx="491616" cy="400110"/>
          </a:xfrm>
          <a:prstGeom prst="rect">
            <a:avLst/>
          </a:prstGeom>
          <a:noFill/>
        </p:spPr>
        <p:txBody>
          <a:bodyPr wrap="square" rtlCol="0">
            <a:spAutoFit/>
          </a:bodyPr>
          <a:lstStyle/>
          <a:p>
            <a:r>
              <a:rPr lang="en-US" sz="2000" dirty="0"/>
              <a:t>+</a:t>
            </a:r>
            <a:endParaRPr lang="en-IN" sz="2000" dirty="0"/>
          </a:p>
        </p:txBody>
      </p:sp>
      <p:sp>
        <p:nvSpPr>
          <p:cNvPr id="37" name="TextBox 36">
            <a:extLst>
              <a:ext uri="{FF2B5EF4-FFF2-40B4-BE49-F238E27FC236}">
                <a16:creationId xmlns:a16="http://schemas.microsoft.com/office/drawing/2014/main" id="{D9BCEFC5-8E55-BA4A-D62D-0084E8EBFA34}"/>
              </a:ext>
            </a:extLst>
          </p:cNvPr>
          <p:cNvSpPr txBox="1"/>
          <p:nvPr/>
        </p:nvSpPr>
        <p:spPr>
          <a:xfrm>
            <a:off x="9468465" y="2841523"/>
            <a:ext cx="363794" cy="584775"/>
          </a:xfrm>
          <a:prstGeom prst="rect">
            <a:avLst/>
          </a:prstGeom>
          <a:noFill/>
        </p:spPr>
        <p:txBody>
          <a:bodyPr wrap="square" rtlCol="0">
            <a:spAutoFit/>
          </a:bodyPr>
          <a:lstStyle/>
          <a:p>
            <a:r>
              <a:rPr lang="en-US" sz="3200" dirty="0"/>
              <a:t>-</a:t>
            </a:r>
            <a:endParaRPr lang="en-IN" sz="3200" dirty="0"/>
          </a:p>
        </p:txBody>
      </p:sp>
      <p:sp>
        <p:nvSpPr>
          <p:cNvPr id="39" name="TextBox 38">
            <a:extLst>
              <a:ext uri="{FF2B5EF4-FFF2-40B4-BE49-F238E27FC236}">
                <a16:creationId xmlns:a16="http://schemas.microsoft.com/office/drawing/2014/main" id="{27AEBC43-A445-043E-C0D6-79417FB435DF}"/>
              </a:ext>
            </a:extLst>
          </p:cNvPr>
          <p:cNvSpPr txBox="1"/>
          <p:nvPr/>
        </p:nvSpPr>
        <p:spPr>
          <a:xfrm>
            <a:off x="4584291" y="4614716"/>
            <a:ext cx="2074606" cy="369332"/>
          </a:xfrm>
          <a:prstGeom prst="rect">
            <a:avLst/>
          </a:prstGeom>
          <a:noFill/>
        </p:spPr>
        <p:txBody>
          <a:bodyPr wrap="square" rtlCol="0">
            <a:spAutoFit/>
          </a:bodyPr>
          <a:lstStyle/>
          <a:p>
            <a:r>
              <a:rPr lang="en-US" dirty="0"/>
              <a:t>Interpolation</a:t>
            </a:r>
            <a:endParaRPr lang="en-IN" dirty="0"/>
          </a:p>
        </p:txBody>
      </p:sp>
    </p:spTree>
    <p:extLst>
      <p:ext uri="{BB962C8B-B14F-4D97-AF65-F5344CB8AC3E}">
        <p14:creationId xmlns:p14="http://schemas.microsoft.com/office/powerpoint/2010/main" val="238995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DC610C-1519-7148-6441-1719DB809B8F}"/>
              </a:ext>
            </a:extLst>
          </p:cNvPr>
          <p:cNvSpPr txBox="1"/>
          <p:nvPr/>
        </p:nvSpPr>
        <p:spPr>
          <a:xfrm>
            <a:off x="403122" y="245807"/>
            <a:ext cx="11218607" cy="7294305"/>
          </a:xfrm>
          <a:prstGeom prst="rect">
            <a:avLst/>
          </a:prstGeom>
          <a:noFill/>
        </p:spPr>
        <p:txBody>
          <a:bodyPr wrap="square" rtlCol="0">
            <a:spAutoFit/>
          </a:bodyPr>
          <a:lstStyle/>
          <a:p>
            <a:r>
              <a:rPr lang="en-US" b="1" dirty="0"/>
              <a:t>Working :</a:t>
            </a:r>
          </a:p>
          <a:p>
            <a:endParaRPr lang="en-US" dirty="0"/>
          </a:p>
          <a:p>
            <a:pPr marL="285750" indent="-285750">
              <a:buFont typeface="Arial" panose="020B0604020202020204" pitchFamily="34" charset="0"/>
              <a:buChar char="•"/>
            </a:pPr>
            <a:r>
              <a:rPr lang="en-US" dirty="0"/>
              <a:t>The higher voltage from Intermediate bus converter/&gt;2A output is given to a buck converter which outputs 12V and 0.2A connected to the positive terminal of the cooling fan. </a:t>
            </a:r>
          </a:p>
          <a:p>
            <a:endParaRPr lang="en-US" dirty="0"/>
          </a:p>
          <a:p>
            <a:pPr marL="285750" indent="-285750">
              <a:buFont typeface="Arial" panose="020B0604020202020204" pitchFamily="34" charset="0"/>
              <a:buChar char="•"/>
            </a:pPr>
            <a:r>
              <a:rPr lang="en-US" dirty="0"/>
              <a:t> The temperature reading from the sensor is fed to the Arduino input pins and  based on the temperature range , </a:t>
            </a:r>
          </a:p>
          <a:p>
            <a:r>
              <a:rPr lang="en-US" dirty="0"/>
              <a:t>        interpolation formula is used to map the values and generate the PWM waveform.</a:t>
            </a:r>
          </a:p>
          <a:p>
            <a:endParaRPr lang="en-US" dirty="0"/>
          </a:p>
          <a:p>
            <a:pPr marL="285750" indent="-285750">
              <a:buFont typeface="Arial" panose="020B0604020202020204" pitchFamily="34" charset="0"/>
              <a:buChar char="•"/>
            </a:pPr>
            <a:r>
              <a:rPr lang="en-US" dirty="0"/>
              <a:t>This is given to MOSFET drain which now acts as switch with its source terminal connected to ground.</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is connected to the negative terminal of the cpu fan which helps to vary the speed of the fan.</a:t>
            </a:r>
          </a:p>
          <a:p>
            <a:endParaRPr lang="en-IN" dirty="0"/>
          </a:p>
          <a:p>
            <a:r>
              <a:rPr lang="en-IN" b="1" dirty="0"/>
              <a:t>Note:</a:t>
            </a:r>
          </a:p>
          <a:p>
            <a:pPr marL="285750" indent="-285750">
              <a:buFont typeface="Arial" panose="020B0604020202020204" pitchFamily="34" charset="0"/>
              <a:buChar char="•"/>
            </a:pPr>
            <a:r>
              <a:rPr lang="en-IN" dirty="0"/>
              <a:t> At 100% PWM , average output voltage from MOSFET and + will be 12V</a:t>
            </a:r>
          </a:p>
          <a:p>
            <a:pPr marL="285750" indent="-285750">
              <a:buFont typeface="Arial" panose="020B0604020202020204" pitchFamily="34" charset="0"/>
              <a:buChar char="•"/>
            </a:pPr>
            <a:r>
              <a:rPr lang="en-IN" dirty="0"/>
              <a:t>At  50% PWM , average output voltage will be rounded to 6 V .</a:t>
            </a:r>
          </a:p>
          <a:p>
            <a:pPr marL="285750" indent="-285750">
              <a:buFont typeface="Arial" panose="020B0604020202020204" pitchFamily="34" charset="0"/>
              <a:buChar char="•"/>
            </a:pPr>
            <a:endParaRPr lang="en-IN" dirty="0"/>
          </a:p>
          <a:p>
            <a:r>
              <a:rPr lang="en-IN" b="1" dirty="0"/>
              <a:t>Challenges :</a:t>
            </a:r>
          </a:p>
          <a:p>
            <a:pPr marL="285750" indent="-285750">
              <a:buFont typeface="Arial" panose="020B0604020202020204" pitchFamily="34" charset="0"/>
              <a:buChar char="•"/>
            </a:pPr>
            <a:r>
              <a:rPr lang="en-IN" dirty="0"/>
              <a:t>Dust accumulation on the Cooling fan can sometime cause cpu fan to run faster or reduce its performance . So fully automated system can affect other components.</a:t>
            </a:r>
          </a:p>
          <a:p>
            <a:pPr marL="285750" indent="-285750">
              <a:buFont typeface="Arial" panose="020B0604020202020204" pitchFamily="34" charset="0"/>
              <a:buChar char="•"/>
            </a:pPr>
            <a:r>
              <a:rPr lang="en-IN" dirty="0"/>
              <a:t>Separate space for small wiring connection is required.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endParaRPr lang="en-IN" dirty="0"/>
          </a:p>
          <a:p>
            <a:endParaRPr lang="en-IN" dirty="0"/>
          </a:p>
          <a:p>
            <a:r>
              <a:rPr lang="en-IN" dirty="0"/>
              <a:t>         </a:t>
            </a:r>
          </a:p>
        </p:txBody>
      </p:sp>
    </p:spTree>
    <p:extLst>
      <p:ext uri="{BB962C8B-B14F-4D97-AF65-F5344CB8AC3E}">
        <p14:creationId xmlns:p14="http://schemas.microsoft.com/office/powerpoint/2010/main" val="56900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B49340-7256-A51F-43D3-988790F4AB79}"/>
              </a:ext>
            </a:extLst>
          </p:cNvPr>
          <p:cNvSpPr txBox="1"/>
          <p:nvPr/>
        </p:nvSpPr>
        <p:spPr>
          <a:xfrm>
            <a:off x="344129" y="285135"/>
            <a:ext cx="10913806" cy="3139321"/>
          </a:xfrm>
          <a:prstGeom prst="rect">
            <a:avLst/>
          </a:prstGeom>
          <a:noFill/>
        </p:spPr>
        <p:txBody>
          <a:bodyPr wrap="square" rtlCol="0">
            <a:spAutoFit/>
          </a:bodyPr>
          <a:lstStyle/>
          <a:p>
            <a:r>
              <a:rPr lang="en-US" b="1" dirty="0"/>
              <a:t>Conclusion: </a:t>
            </a:r>
          </a:p>
          <a:p>
            <a:endParaRPr lang="en-US" b="1" dirty="0"/>
          </a:p>
          <a:p>
            <a:r>
              <a:rPr lang="en-US" dirty="0"/>
              <a:t>In this project, we demonstrated how using Pulse Width Modulation (PWM) for motor control in a simple, low-cost setup provides an effective solution for managing CPU/GPU fan speeds. </a:t>
            </a:r>
          </a:p>
          <a:p>
            <a:endParaRPr lang="en-US" dirty="0"/>
          </a:p>
          <a:p>
            <a:r>
              <a:rPr lang="en-US" dirty="0"/>
              <a:t>By adjusting the fan speed to match the average power demand, we ensure smoother operation without frequent start/stop cycles, which would otherwise cause unnecessary wear. This method is particularly advantageous for predictable CPU/GPU loads, providing efficient and reliable cooling with minimal complexity. </a:t>
            </a:r>
          </a:p>
          <a:p>
            <a:endParaRPr lang="en-US" dirty="0"/>
          </a:p>
          <a:p>
            <a:r>
              <a:rPr lang="en-US" dirty="0"/>
              <a:t>Furthermore, the system can be extended to handle varying AI loads, offering scalability and adaptability while maintaining low energy consumption and prolonging the lifespan of components.</a:t>
            </a:r>
            <a:endParaRPr lang="en-IN" b="1" dirty="0"/>
          </a:p>
        </p:txBody>
      </p:sp>
      <p:sp>
        <p:nvSpPr>
          <p:cNvPr id="3" name="TextBox 2">
            <a:extLst>
              <a:ext uri="{FF2B5EF4-FFF2-40B4-BE49-F238E27FC236}">
                <a16:creationId xmlns:a16="http://schemas.microsoft.com/office/drawing/2014/main" id="{C5935355-7615-06FC-CCC2-96129DFC2118}"/>
              </a:ext>
            </a:extLst>
          </p:cNvPr>
          <p:cNvSpPr txBox="1"/>
          <p:nvPr/>
        </p:nvSpPr>
        <p:spPr>
          <a:xfrm>
            <a:off x="432620" y="4483169"/>
            <a:ext cx="5466736" cy="1477328"/>
          </a:xfrm>
          <a:prstGeom prst="rect">
            <a:avLst/>
          </a:prstGeom>
          <a:noFill/>
        </p:spPr>
        <p:txBody>
          <a:bodyPr wrap="square" rtlCol="0">
            <a:spAutoFit/>
          </a:bodyPr>
          <a:lstStyle/>
          <a:p>
            <a:r>
              <a:rPr lang="en-US" dirty="0"/>
              <a:t>Team members :</a:t>
            </a:r>
          </a:p>
          <a:p>
            <a:r>
              <a:rPr lang="en-US" dirty="0"/>
              <a:t>1, Poovannan V.P.(220901070)</a:t>
            </a:r>
          </a:p>
          <a:p>
            <a:r>
              <a:rPr lang="en-US" dirty="0"/>
              <a:t>2 , Pranav Aravindhan V(220901071)</a:t>
            </a:r>
          </a:p>
          <a:p>
            <a:r>
              <a:rPr lang="en-US" dirty="0"/>
              <a:t>3, Nitin V.H(220901066)</a:t>
            </a:r>
          </a:p>
          <a:p>
            <a:r>
              <a:rPr lang="en-US" dirty="0"/>
              <a:t>4, Rohan Sanjay(220901083)</a:t>
            </a:r>
            <a:endParaRPr lang="en-IN" dirty="0"/>
          </a:p>
        </p:txBody>
      </p:sp>
    </p:spTree>
    <p:extLst>
      <p:ext uri="{BB962C8B-B14F-4D97-AF65-F5344CB8AC3E}">
        <p14:creationId xmlns:p14="http://schemas.microsoft.com/office/powerpoint/2010/main" val="2568366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85</TotalTime>
  <Words>517</Words>
  <Application>Microsoft Office PowerPoint</Application>
  <PresentationFormat>Widescreen</PresentationFormat>
  <Paragraphs>67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Retrospect</vt:lpstr>
      <vt:lpstr>PWM-Controlled SSD Cooling Fan using DHT11 and Arduino</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Sanjay</dc:creator>
  <cp:lastModifiedBy>Rohan Sanjay</cp:lastModifiedBy>
  <cp:revision>1</cp:revision>
  <dcterms:created xsi:type="dcterms:W3CDTF">2025-04-24T18:22:42Z</dcterms:created>
  <dcterms:modified xsi:type="dcterms:W3CDTF">2025-04-24T19:48:23Z</dcterms:modified>
</cp:coreProperties>
</file>