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77" r:id="rId3"/>
    <p:sldId id="257" r:id="rId4"/>
    <p:sldId id="339" r:id="rId5"/>
    <p:sldId id="375" r:id="rId6"/>
    <p:sldId id="365" r:id="rId7"/>
    <p:sldId id="322" r:id="rId8"/>
    <p:sldId id="362" r:id="rId9"/>
    <p:sldId id="356" r:id="rId10"/>
    <p:sldId id="359" r:id="rId11"/>
    <p:sldId id="360" r:id="rId12"/>
    <p:sldId id="380" r:id="rId13"/>
    <p:sldId id="344" r:id="rId14"/>
    <p:sldId id="27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110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876DD-9EBC-4505-BEEE-62437A15AC44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32754E-B1BA-424F-BE6B-65B7A3BFCF04}" type="pres">
      <dgm:prSet presAssocID="{9B1876DD-9EBC-4505-BEEE-62437A15AC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</dgm:ptLst>
  <dgm:cxnLst>
    <dgm:cxn modelId="{5A54FB7C-75B1-43FE-BCA5-CA8DC86150D3}" type="presOf" srcId="{9B1876DD-9EBC-4505-BEEE-62437A15AC44}" destId="{E832754E-B1BA-424F-BE6B-65B7A3BFCF04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5675F4-38AF-7ACE-B847-7CA1D9D30A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C3DAC-203D-1431-70AC-5FB6A11679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02C99E-F335-409A-B6E3-C43D282CCBD6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AE463-5297-030D-0475-3178A96D90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CBDB5-4EA8-6AA5-07DD-97CED44AF2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AC348CF-3AE0-4AFE-A509-9BBD2F0777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A5570-533E-C56D-9727-A3B8612EC1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7394B-25F7-01B5-7466-38AE165877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CA0175-4BD9-4B34-A33E-C6D0E1C6AB9B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BA2F458-991B-AFEC-B06B-2B64B9EEF5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ACF9E64-5A56-A483-2FCE-368269AA5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A30F-14A4-CDFF-50AA-D7E6263B00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2B4A3-20A7-8601-F0C6-9308C0D7F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FD94326-B022-4B4F-B98E-6314C18051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60974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B86ABD82-7D48-FB58-7445-5216CC3178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F824E183-3003-C178-9BC6-6047C1B795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570AF5D-2A7E-1488-EAD4-7534611EC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2FF602-8BE1-4838-8D92-113799561006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533" name="Header Placeholder 4">
            <a:extLst>
              <a:ext uri="{FF2B5EF4-FFF2-40B4-BE49-F238E27FC236}">
                <a16:creationId xmlns:a16="http://schemas.microsoft.com/office/drawing/2014/main" id="{D7CD7EF7-9743-6F8A-B105-8FAE33F0EBD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8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D94326-B022-4B4F-B98E-6314C180512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29">
            <a:extLst>
              <a:ext uri="{FF2B5EF4-FFF2-40B4-BE49-F238E27FC236}">
                <a16:creationId xmlns:a16="http://schemas.microsoft.com/office/drawing/2014/main" id="{BA5B611D-0847-2377-B681-BD9C51EA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80842-C809-4169-BA11-8A6EA50A44D8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3" name="Footer Placeholder 18">
            <a:extLst>
              <a:ext uri="{FF2B5EF4-FFF2-40B4-BE49-F238E27FC236}">
                <a16:creationId xmlns:a16="http://schemas.microsoft.com/office/drawing/2014/main" id="{6B7FE1D4-29EB-980E-F3E3-9ACC50B5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4" name="Slide Number Placeholder 26">
            <a:extLst>
              <a:ext uri="{FF2B5EF4-FFF2-40B4-BE49-F238E27FC236}">
                <a16:creationId xmlns:a16="http://schemas.microsoft.com/office/drawing/2014/main" id="{B0CB92AF-57B6-0231-72E5-AAEFED87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5A020-AA4D-4F40-947E-023110AE5E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37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7017-1520-38CF-E0C1-C6D90DF4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FADE2-CBF2-413D-8FCE-480C77756263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1F4D-626D-D345-67A0-C4E761C6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8359-9E3F-AFB4-2DB6-28CFCDE6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B716E-B316-4ED5-AE9D-BF9BE1528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36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9A04-6FED-08AB-DF17-B0DF5D57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93655-AB3B-4D84-874F-736D880AEA6A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91F2E-0185-178D-7FB6-DDD8F5EC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EBC6-7E4A-FE5F-E36E-4300F2E2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50061-05D3-49C9-B942-DAED7946B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47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6398-6B63-2879-4479-2FADC77C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FA84A-BA66-4F2C-86CF-B2D3A9C9D662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694B-F615-BDDE-E5B2-9CA796EF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83C74-7F1A-99D7-5DE0-D290ED4C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92B2A-F86D-4783-ABEE-CF1B3897A1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57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93CA-51BE-9A60-3D42-1F49FD75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0315C-5D1B-41D7-BE1B-2F040476E56D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F4CB-5724-58FA-F7BE-30BFD8CD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1C453-FCB4-D509-BF0F-7C2C8439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60133-5141-47C4-A74F-A45BBC2524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6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A5293-A5D3-00FF-92EC-CBF1C02B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99182-408B-499B-9553-57B594BCB958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FA511-2327-6E6A-ACE2-26E5553A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FB1D9-3634-1983-0975-4D93AB86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E46EA-455F-49D2-A2BB-75342D526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43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8C93B-DA81-EBFB-202E-CD838900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4440-F929-4AD9-99CE-801D59D7E933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CE182-46FF-4C0A-B074-31C7FD01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50E8F-0032-507F-0F40-007F52BB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B04F3-0478-4469-9C18-68AB9F6909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26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75BB3-D093-5A5C-F9C5-E40FA97B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ADA7-7037-4614-B27D-ECDEB0E644F8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C4210-E34B-2610-B2F4-0CE964AD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347F7-CF98-CD8F-31B8-00CF623D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CE525-593F-4303-8F61-B6A1C4BACB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1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63C2B-7822-F0C5-A5FC-D7EBE4B6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CECDC-FDA9-4561-81B6-0FB91609E67B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49422-C04F-A1D5-D977-1BAF87DF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670C-C75B-439B-7F9C-FCF16CA9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D375C-70FC-4561-94F7-8E34B78375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96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B693F-B479-624F-8B34-A5D1199D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0A02D-2CCC-4A18-BF44-3925F661E949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2D8BA-AACB-730A-BCD6-256FBD33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22344-4ACE-3236-C877-A55D5FD7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CBEBE-5EDC-4408-A2B5-ABED87CC8E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04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12382352-4544-5990-F21B-1DC9DBF91BF8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F066242-8DA3-EED4-8D30-5A9D0CB9FCB7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639B79A5-10BC-26D9-AA80-9BD69D975C08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C3FAF251-422A-AB8C-B312-42D11CDFB8E8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1FAA4200-2CF8-38B5-FA90-2F20BFBD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9B35E-C7CA-4F41-BB8D-4D4CDEE66559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668899FF-0FB0-4F53-38C0-F6CDD577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9864B84-B07D-FBA7-1EEA-42639D01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891D-D55B-447E-9A1C-53C15DEB5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45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92431-617B-F8DC-C702-4FAF21A613D6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36F49B6-BEBE-C18B-73B4-2BEB13BB65A8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4DF91D89-7607-A573-A087-93CE08233C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FD3C577B-2A15-C529-AE8C-A988858C63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3904B7-3DA0-311A-6B58-4AA920EE3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D0700D-DC56-4130-B65C-F256304730E3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16E7E2A1-A5B5-6CCD-6F8A-7482DB8FF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FBAD49F-1EC3-562F-487D-FE73A731B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>
              <a:defRPr/>
            </a:pPr>
            <a:fld id="{148F28F5-12D4-4C39-AE86-0EE30C93A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7021E858-9658-7866-DB68-2E4D51162974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C15AF23-F96C-B305-D65F-5FC21F3E9220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7C3AFEA-AF25-0945-9C1C-EB15BAD42455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27B489E-A365-ED41-9323-6E2C9F4CBA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1569164"/>
            <a:ext cx="8458200" cy="1066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3200" b="1" dirty="0">
                <a:solidFill>
                  <a:srgbClr val="0000C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BRAISTROP – Advanced Deep learning model to predict the Brain Stroke 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A5F617B1-55D9-641A-118D-6FABC17572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937AD6-E3FE-41E5-9B50-394381B02653}" type="slidenum">
              <a:rPr lang="en-US" altLang="en-US" smtClean="0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1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FBAF5-8A83-C6AD-58BC-61C23183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pic>
        <p:nvPicPr>
          <p:cNvPr id="15367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2700E4FF-4D65-9D33-38C5-397A7EF66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1214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3ADC30-92D0-0B49-F34A-9355CCEBD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59809"/>
            <a:ext cx="3809999" cy="118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NAAC-Logo-250×250 – SJB INSTITUTE OF ...">
            <a:extLst>
              <a:ext uri="{FF2B5EF4-FFF2-40B4-BE49-F238E27FC236}">
                <a16:creationId xmlns:a16="http://schemas.microsoft.com/office/drawing/2014/main" id="{3934A50B-B177-A5A2-C2E9-5DDB8F755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9" b="17259"/>
          <a:stretch/>
        </p:blipFill>
        <p:spPr bwMode="auto">
          <a:xfrm>
            <a:off x="6696075" y="168275"/>
            <a:ext cx="2143125" cy="140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4072D-0229-653E-65CB-A5663D144B80}"/>
              </a:ext>
            </a:extLst>
          </p:cNvPr>
          <p:cNvSpPr txBox="1"/>
          <p:nvPr/>
        </p:nvSpPr>
        <p:spPr>
          <a:xfrm>
            <a:off x="414338" y="3192587"/>
            <a:ext cx="4767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BATCH MEMBERS:</a:t>
            </a:r>
          </a:p>
          <a:p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000" dirty="0">
                <a:latin typeface="+mj-lt"/>
              </a:rPr>
              <a:t>POOVARASAN  M(511321205023)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000" dirty="0">
                <a:latin typeface="+mj-lt"/>
              </a:rPr>
              <a:t>SARAVANAN  C(511321205032)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000" dirty="0">
                <a:latin typeface="+mj-lt"/>
              </a:rPr>
              <a:t>SURYA  P(511321205041)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000" dirty="0">
                <a:latin typeface="+mj-lt"/>
              </a:rPr>
              <a:t>SURYA  S(511321205042)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7B3F5-B5A6-66B0-B417-F9CBF49BCF34}"/>
              </a:ext>
            </a:extLst>
          </p:cNvPr>
          <p:cNvSpPr txBox="1"/>
          <p:nvPr/>
        </p:nvSpPr>
        <p:spPr>
          <a:xfrm>
            <a:off x="5943600" y="5131328"/>
            <a:ext cx="3429000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 the Supervisor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n-US" sz="2000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Mrs.U.Deepa</a:t>
            </a:r>
            <a:r>
              <a:rPr lang="en-US" sz="20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,Ap/IT</a:t>
            </a:r>
            <a:endParaRPr lang="en-IN" sz="20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6195961-0313-86DE-8403-C5A89D5C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5098"/>
            <a:ext cx="8229600" cy="586902"/>
          </a:xfrm>
        </p:spPr>
        <p:txBody>
          <a:bodyPr/>
          <a:lstStyle/>
          <a:p>
            <a:pPr algn="ctr"/>
            <a:r>
              <a:rPr lang="en-IN" altLang="en-US" sz="3600" b="1" dirty="0">
                <a:solidFill>
                  <a:srgbClr val="00B0F0"/>
                </a:solidFill>
                <a:latin typeface="Algerian" panose="04020705040A02060702" pitchFamily="82" charset="0"/>
              </a:rPr>
              <a:t>   </a:t>
            </a:r>
            <a:r>
              <a:rPr lang="en-IN" altLang="en-US" sz="4000" b="1" dirty="0">
                <a:solidFill>
                  <a:srgbClr val="0000CC"/>
                </a:solidFill>
                <a:latin typeface="Copperplate Gothic Bold" panose="020E0705020206020404" pitchFamily="34" charset="0"/>
              </a:rPr>
              <a:t>Dataflow DIAGRAM     </a:t>
            </a:r>
            <a:endParaRPr lang="en-IN" altLang="en-US" sz="3600" b="1" dirty="0">
              <a:solidFill>
                <a:srgbClr val="0000CC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7A7BB-CEAB-1A01-CD7B-5FA9E7E6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91000" cy="349250"/>
          </a:xfrm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9748F7BF-E0A9-41C5-887A-E552DBF2FE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F21053-F8B1-4710-B83E-493A987E9912}" type="slidenum">
              <a:rPr lang="en-US" altLang="en-US" smtClean="0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10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36870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537D930E-1875-B2D3-2254-2685C68A3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73763"/>
            <a:ext cx="17541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FC0989-EEA2-5429-75BA-8A3362FD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80010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7EA98013-8849-08B4-4C03-5BA7DAB0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21" y="0"/>
            <a:ext cx="8991600" cy="914400"/>
          </a:xfrm>
        </p:spPr>
        <p:txBody>
          <a:bodyPr/>
          <a:lstStyle/>
          <a:p>
            <a:pPr algn="ctr"/>
            <a:r>
              <a:rPr lang="en-IN" altLang="en-US" sz="4000" b="1" dirty="0">
                <a:solidFill>
                  <a:srgbClr val="0000CC"/>
                </a:solidFill>
                <a:latin typeface="Copperplate Gothic Bold" panose="020E0705020206020404" pitchFamily="34" charset="0"/>
              </a:rPr>
              <a:t> ALGORITHMS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A436B-5EFD-1C93-9C2B-1673F600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248400"/>
            <a:ext cx="4267200" cy="381000"/>
          </a:xfrm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id="{6DEAE474-F178-6F96-EDA1-F94352EBD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B37833-951A-4BDD-9027-1BA647676306}" type="slidenum">
              <a:rPr lang="en-US" altLang="en-US" smtClean="0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11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37894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4C2C2472-EDDA-360F-E81E-EAD238BC9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73763"/>
            <a:ext cx="17541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4516C2-D5FB-B12B-35AD-38F0CE37875C}"/>
              </a:ext>
            </a:extLst>
          </p:cNvPr>
          <p:cNvSpPr txBox="1"/>
          <p:nvPr/>
        </p:nvSpPr>
        <p:spPr>
          <a:xfrm>
            <a:off x="2123729" y="1241346"/>
            <a:ext cx="54726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Selection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Testing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/ Web Interfaces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8D27E9E-F46D-B54E-7851-C3B30A69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76" y="228600"/>
            <a:ext cx="6457950" cy="486966"/>
          </a:xfrm>
        </p:spPr>
        <p:txBody>
          <a:bodyPr/>
          <a:lstStyle/>
          <a:p>
            <a:pPr algn="ctr"/>
            <a:r>
              <a:rPr lang="en-IN" altLang="en-US" sz="3600" b="1" dirty="0">
                <a:solidFill>
                  <a:srgbClr val="0000CC"/>
                </a:solidFill>
                <a:latin typeface="Copperplate Gothic Bold" panose="020E0705020206020404" pitchFamily="34" charset="0"/>
              </a:rPr>
              <a:t>MODULES SPILT-UP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6A87E-1AE1-8327-25EE-AE91DF6A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7550" y="6032896"/>
            <a:ext cx="4514850" cy="469106"/>
          </a:xfrm>
        </p:spPr>
        <p:txBody>
          <a:bodyPr/>
          <a:lstStyle/>
          <a:p>
            <a:pPr>
              <a:defRPr/>
            </a:pPr>
            <a:r>
              <a:rPr lang="en-US" sz="105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F4590FC5-818E-23CE-645C-219246801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5585223"/>
            <a:ext cx="5715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FF4DA4-26D4-4A12-93CD-75F5C57F07CC}" type="slidenum">
              <a:rPr lang="en-US" altLang="en-US" smtClean="0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12</a:t>
            </a:fld>
            <a:endParaRPr lang="en-US" altLang="en-US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25606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8E217266-2EE9-F633-CBCC-B4AE2712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32897"/>
            <a:ext cx="1315641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46796-BED3-6526-50CF-F963E8D648CF}"/>
              </a:ext>
            </a:extLst>
          </p:cNvPr>
          <p:cNvSpPr txBox="1"/>
          <p:nvPr/>
        </p:nvSpPr>
        <p:spPr>
          <a:xfrm>
            <a:off x="1828800" y="1219200"/>
            <a:ext cx="6324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Data Collection and preprocessing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Feature extraction and selection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Model training and classification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Validation and Testing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GUI  /  Web interfaces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D16CF92C-E2D3-55E2-309B-0973FC27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77190"/>
            <a:ext cx="5486400" cy="514350"/>
          </a:xfrm>
        </p:spPr>
        <p:txBody>
          <a:bodyPr/>
          <a:lstStyle/>
          <a:p>
            <a:pPr algn="ctr" eaLnBrk="1" hangingPunct="1"/>
            <a:r>
              <a:rPr lang="en-IN" altLang="en-US" sz="3200" b="1" dirty="0">
                <a:solidFill>
                  <a:srgbClr val="0000CC"/>
                </a:solidFill>
                <a:latin typeface="Copperplate Gothic Bold" panose="020E07050202060204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  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EAA7B-CC6E-D7F7-3113-F4E4FB88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5892456"/>
            <a:ext cx="3486150" cy="770520"/>
          </a:xfrm>
        </p:spPr>
        <p:txBody>
          <a:bodyPr/>
          <a:lstStyle/>
          <a:p>
            <a:pPr>
              <a:defRPr/>
            </a:pPr>
            <a:r>
              <a:rPr lang="en-US" sz="105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44037" name="Slide Number Placeholder 4">
            <a:extLst>
              <a:ext uri="{FF2B5EF4-FFF2-40B4-BE49-F238E27FC236}">
                <a16:creationId xmlns:a16="http://schemas.microsoft.com/office/drawing/2014/main" id="{0E703F5D-7355-EEEF-4982-62CE2198D7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96EF02-5494-4554-8017-9C08E1F62DA5}" type="slidenum">
              <a:rPr lang="en-US" altLang="en-US" smtClean="0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13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44038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3F7F03B1-EDAD-AF41-8CFF-8AB61030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6123977"/>
            <a:ext cx="1315641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8BCF5-3AAB-829A-DDCA-A625F206344F}"/>
              </a:ext>
            </a:extLst>
          </p:cNvPr>
          <p:cNvSpPr txBox="1"/>
          <p:nvPr/>
        </p:nvSpPr>
        <p:spPr>
          <a:xfrm>
            <a:off x="609600" y="1143001"/>
            <a:ext cx="8077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Innovations in Stroke Identification: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Machine Learning-Based Diagnostic Model Using Neuroimages.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Various research papers on AI-based medical diagnosis and stroke detection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1129-E62B-8DED-17CF-E7B1ABC0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295400"/>
            <a:ext cx="6781800" cy="2133600"/>
          </a:xfrm>
          <a:ln>
            <a:miter lim="800000"/>
            <a:headEnd/>
            <a:tailEnd/>
          </a:ln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8000" b="1" dirty="0">
                <a:solidFill>
                  <a:srgbClr val="0000CC"/>
                </a:solidFill>
                <a:latin typeface="Cambria" pitchFamily="18" charset="0"/>
              </a:rPr>
              <a:t>THANK YOU</a:t>
            </a:r>
          </a:p>
        </p:txBody>
      </p:sp>
      <p:sp>
        <p:nvSpPr>
          <p:cNvPr id="48131" name="Slide Number Placeholder 2">
            <a:extLst>
              <a:ext uri="{FF2B5EF4-FFF2-40B4-BE49-F238E27FC236}">
                <a16:creationId xmlns:a16="http://schemas.microsoft.com/office/drawing/2014/main" id="{3A17FA39-5B77-642D-BE5C-3345FC492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F9C564-9367-4475-ABED-BFA44B523564}" type="slidenum">
              <a:rPr lang="en-US" altLang="en-US" smtClean="0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14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4E4A000E-E4B8-98CE-0251-47E219C4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7000" y="6356350"/>
            <a:ext cx="41910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000CC"/>
                </a:solidFill>
              </a:rPr>
              <a:t>DEPARTMENT OF INFORMATION TECHNOLOGY</a:t>
            </a:r>
          </a:p>
        </p:txBody>
      </p:sp>
      <p:pic>
        <p:nvPicPr>
          <p:cNvPr id="48133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18D4C977-40D6-247F-7A49-ED4DC6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57577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8D27E9E-F46D-B54E-7851-C3B30A69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8912"/>
            <a:ext cx="8610600" cy="649288"/>
          </a:xfrm>
        </p:spPr>
        <p:txBody>
          <a:bodyPr/>
          <a:lstStyle/>
          <a:p>
            <a:pPr algn="ctr"/>
            <a:r>
              <a:rPr lang="en-IN" altLang="en-US" sz="4000" b="1" dirty="0">
                <a:solidFill>
                  <a:srgbClr val="0000CC"/>
                </a:solidFill>
                <a:latin typeface="Copperplate Gothic Bold" panose="020E0705020206020404" pitchFamily="34" charset="0"/>
              </a:rPr>
              <a:t>ABSTRACT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B05B648-E953-D284-D378-53DAA814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10903"/>
            <a:ext cx="8610600" cy="4724400"/>
          </a:xfrm>
        </p:spPr>
        <p:txBody>
          <a:bodyPr/>
          <a:lstStyle/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6A87E-1AE1-8327-25EE-AE91DF6A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46101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F4590FC5-818E-23CE-645C-219246801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24800" y="6303963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FF4DA4-26D4-4A12-93CD-75F5C57F07CC}" type="slidenum">
              <a:rPr lang="en-US" altLang="en-US" smtClean="0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2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25606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8E217266-2EE9-F633-CBCC-B4AE2712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43613"/>
            <a:ext cx="175418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0D5BE5-2F7B-32ED-378A-2077D657DBEA}"/>
              </a:ext>
            </a:extLst>
          </p:cNvPr>
          <p:cNvSpPr txBox="1"/>
          <p:nvPr/>
        </p:nvSpPr>
        <p:spPr>
          <a:xfrm>
            <a:off x="304800" y="1110903"/>
            <a:ext cx="8458200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Stroke is the common cause of death worldwide ,causing over 6.2 million deaths annually.</a:t>
            </a:r>
            <a:r>
              <a:rPr lang="en-US" sz="2000" b="0" i="0" u="none" strike="noStrike" baseline="0" dirty="0"/>
              <a:t> A stroke occurs when the blood supply to the brain is blocked or a blood vessel in the brain bursts.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There are two types of strokes </a:t>
            </a:r>
            <a:r>
              <a:rPr lang="en-US" sz="2000" b="1" dirty="0"/>
              <a:t>Ischemic  and  Hemorrhagic stroke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Recent advancement in technology especially in Artificial intelligence can have the potential to detect the brain stroke early.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Deep learning models especially, CNN can help to identify the brain stroke using neuroimages.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This study implement an advanced CNN model to improve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71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b="1" dirty="0">
                <a:solidFill>
                  <a:srgbClr val="0000CC"/>
                </a:solidFill>
                <a:latin typeface="Copperplate Gothic Bold" panose="020E0705020206020404" pitchFamily="34" charset="0"/>
              </a:rPr>
              <a:t>LITERATURE  SURVEY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96725"/>
              </p:ext>
            </p:extLst>
          </p:nvPr>
        </p:nvGraphicFramePr>
        <p:xfrm>
          <a:off x="395536" y="1052736"/>
          <a:ext cx="8443664" cy="553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5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1817">
                <a:tc>
                  <a:txBody>
                    <a:bodyPr/>
                    <a:lstStyle/>
                    <a:p>
                      <a:r>
                        <a:rPr dirty="0"/>
                        <a:t>S</a:t>
                      </a:r>
                      <a:r>
                        <a:rPr lang="en-US" dirty="0"/>
                        <a:t> </a:t>
                      </a:r>
                      <a:r>
                        <a:rPr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931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Machine Learning-Based Stroke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Random Forest,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John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 dataset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153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Deep Learning Approach for Stroke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CNN, 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Smith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computational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931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Predicting Stroke Using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Kumar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Lower accuracy compared to 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E93FB46-0E77-1A6E-D1BD-0CDF35F0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8991600" cy="860425"/>
          </a:xfrm>
        </p:spPr>
        <p:txBody>
          <a:bodyPr/>
          <a:lstStyle/>
          <a:p>
            <a:pPr eaLnBrk="1" hangingPunct="1"/>
            <a:br>
              <a:rPr lang="en-IN" sz="4400" dirty="0"/>
            </a:br>
            <a:endParaRPr lang="en-IN" altLang="en-US" sz="4400" b="1" dirty="0">
              <a:solidFill>
                <a:srgbClr val="0000CC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3EAF3B3-B662-CCB8-1C47-070E53A2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64481"/>
            <a:ext cx="8839200" cy="5568069"/>
          </a:xfrm>
        </p:spPr>
        <p:txBody>
          <a:bodyPr/>
          <a:lstStyle/>
          <a:p>
            <a:pPr marL="0" indent="0">
              <a:buNone/>
            </a:pPr>
            <a:endParaRPr lang="en-IN" sz="2800" b="1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/>
            <a:endParaRPr lang="en-IN" altLang="en-US" sz="2800" b="1" dirty="0">
              <a:solidFill>
                <a:srgbClr val="0D0D0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8A4BC-7C84-7394-FC70-C12C1889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CF04ADE8-EAFB-B717-D7DC-BD92EB73EE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B12A39-8EAC-43F0-8D46-286451019AB5}" type="slidenum">
              <a:rPr lang="en-US" altLang="en-US" smtClean="0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4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19462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27073D64-4D71-AAF6-6089-34A38FFE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356350"/>
            <a:ext cx="1754188" cy="46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9FE086-75CC-1EF9-9E48-00B642D8432E}"/>
              </a:ext>
            </a:extLst>
          </p:cNvPr>
          <p:cNvSpPr txBox="1"/>
          <p:nvPr/>
        </p:nvSpPr>
        <p:spPr>
          <a:xfrm>
            <a:off x="599807" y="54114"/>
            <a:ext cx="8067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00CC"/>
                </a:solidFill>
                <a:latin typeface="Copperplate Gothic Bold" panose="020E0705020206020404" pitchFamily="34" charset="0"/>
              </a:rPr>
              <a:t>LITERATURE  SURVEY</a:t>
            </a:r>
            <a:endParaRPr lang="en-IN" sz="4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E3FF5A-3982-6ACA-0756-6982D7E9D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52911"/>
              </p:ext>
            </p:extLst>
          </p:nvPr>
        </p:nvGraphicFramePr>
        <p:xfrm>
          <a:off x="457200" y="996950"/>
          <a:ext cx="8229600" cy="466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37182">
                <a:tc>
                  <a:txBody>
                    <a:bodyPr/>
                    <a:lstStyle/>
                    <a:p>
                      <a:r>
                        <a:rPr dirty="0"/>
                        <a:t>S</a:t>
                      </a:r>
                      <a:r>
                        <a:rPr lang="en-US" dirty="0"/>
                        <a:t> </a:t>
                      </a:r>
                      <a:r>
                        <a:rPr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559">
                <a:tc>
                  <a:txBody>
                    <a:bodyPr/>
                    <a:lstStyle/>
                    <a:p>
                      <a:r>
                        <a:rPr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Hybrid Model for Stroke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CNN +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Lee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Complex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3559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AI-Based Stroke Risk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Decision Tree, 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Wang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Biased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48A815F-A5F4-C71D-5099-2B172E6D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6" y="228600"/>
            <a:ext cx="8522107" cy="609600"/>
          </a:xfrm>
        </p:spPr>
        <p:txBody>
          <a:bodyPr/>
          <a:lstStyle/>
          <a:p>
            <a:pPr algn="ctr"/>
            <a:r>
              <a:rPr lang="en-IN" altLang="en-US" sz="4000" b="1" dirty="0">
                <a:solidFill>
                  <a:srgbClr val="0000CC"/>
                </a:solidFill>
                <a:latin typeface="Copperplate Gothic Bold" panose="020E07050202060204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EXISTING SYSTEM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C7C6A5F-13E5-3BD6-CE8E-0E5C3B050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67" y="1325129"/>
            <a:ext cx="8669018" cy="4544291"/>
          </a:xfrm>
        </p:spPr>
        <p:txBody>
          <a:bodyPr/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In the existing  system is mostly developed by using textual data 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Few projects  are focused to predicting the brain stroke through MRI or CT scan.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They were used few deep learning models such as Convolutional neural network(CNN), Long short –term memory(LSTM) and Bidirectional Long short-term memory(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BiLSTM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).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These model are used to predict the stroke with decent accuracy and precision.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In our base paper ,they were used some Deep </a:t>
            </a:r>
            <a:r>
              <a:rPr lang="en-US" sz="2400">
                <a:latin typeface="+mj-lt"/>
                <a:cs typeface="Times New Roman" panose="02020603050405020304" pitchFamily="18" charset="0"/>
              </a:rPr>
              <a:t>Learning models to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predict the stroke 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65437-1D93-7FC1-080E-92C16045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394" y="6492875"/>
            <a:ext cx="4343400" cy="273050"/>
          </a:xfrm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5923EE7C-CB69-F8AE-A275-B942D2346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3F856AF-0D78-451F-890F-4370BAB95097}" type="slidenum">
              <a:rPr lang="en-US" altLang="en-US" smtClean="0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5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26630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51AE4FF3-FB61-70AA-C343-8928ED4F5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754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BB0E224-A848-D508-40A8-A8280675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6526"/>
            <a:ext cx="8763000" cy="768350"/>
          </a:xfrm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rgbClr val="0000CC"/>
                </a:solidFill>
                <a:latin typeface="Copperplate Gothic Bold" panose="020E0705020206020404" pitchFamily="34" charset="0"/>
              </a:rPr>
              <a:t>  PROPOSED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F3F54-45B0-30A7-7718-855286EE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938D8F3F-9805-8542-4D8C-95ED9A80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F5A69F-9907-45D7-A612-4191164278E1}" type="slidenum">
              <a:rPr lang="en-US" altLang="en-US" smtClean="0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6</a:t>
            </a:fld>
            <a:endParaRPr lang="en-US" altLang="en-US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28677" name="Content Placeholder 6">
            <a:extLst>
              <a:ext uri="{FF2B5EF4-FFF2-40B4-BE49-F238E27FC236}">
                <a16:creationId xmlns:a16="http://schemas.microsoft.com/office/drawing/2014/main" id="{10C4CE9C-5B8E-8AE3-B557-2EBDCCA3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3657601"/>
          </a:xfrm>
        </p:spPr>
        <p:txBody>
          <a:bodyPr/>
          <a:lstStyle/>
          <a:p>
            <a:pPr marL="0" indent="0" algn="just">
              <a:buNone/>
            </a:pPr>
            <a:endParaRPr lang="en-US" alt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8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CB980763-B55A-CDC9-F846-F68662843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73763"/>
            <a:ext cx="17541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551883-DB31-AC9B-FE1A-A4BAB4B753A0}"/>
              </a:ext>
            </a:extLst>
          </p:cNvPr>
          <p:cNvSpPr txBox="1"/>
          <p:nvPr/>
        </p:nvSpPr>
        <p:spPr>
          <a:xfrm>
            <a:off x="827584" y="1056844"/>
            <a:ext cx="7488832" cy="443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proposed stroke prediction system aims to enhance accuracy and efficiency by integrating advanced deep learning models with improved data preprocessing.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800" b="1" dirty="0">
                <a:latin typeface="Algerian" panose="04020705040A02060702" pitchFamily="82" charset="0"/>
              </a:rPr>
              <a:t>Key Features of the Proposed System</a:t>
            </a:r>
            <a:r>
              <a:rPr lang="en-US" sz="2800" b="1" dirty="0"/>
              <a:t>:</a:t>
            </a:r>
          </a:p>
          <a:p>
            <a:pPr marL="0" indent="0">
              <a:buNone/>
            </a:pPr>
            <a:endParaRPr lang="en-US" sz="28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/>
              <a:t>Data Preprocessing with large dataset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/>
              <a:t>Using Efficient Deep Learning Model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/>
              <a:t> Accurate prediction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/>
              <a:t>Deployment and User Interface</a:t>
            </a:r>
            <a:endParaRPr 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874E874-C626-6E53-CFC8-F63F76C2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599" cy="688976"/>
          </a:xfrm>
        </p:spPr>
        <p:txBody>
          <a:bodyPr/>
          <a:lstStyle/>
          <a:p>
            <a:pPr algn="ctr" eaLnBrk="1" fontAlgn="t" hangingPunct="1"/>
            <a:r>
              <a:rPr lang="en-US" altLang="en-US" sz="4000" b="1" dirty="0">
                <a:solidFill>
                  <a:srgbClr val="0000CC"/>
                </a:solidFill>
                <a:latin typeface="Copperplate Gothic Bold" panose="020E0705020206020404" pitchFamily="34" charset="0"/>
              </a:rPr>
              <a:t>Architecture diagram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6C8386-540E-78A7-3165-0D251F179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534723"/>
              </p:ext>
            </p:extLst>
          </p:nvPr>
        </p:nvGraphicFramePr>
        <p:xfrm>
          <a:off x="228600" y="917576"/>
          <a:ext cx="8763000" cy="4797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3AB374BB-97AB-C49B-0C98-438D15BD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6600" y="6356350"/>
            <a:ext cx="3962400" cy="273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000CC"/>
                </a:solidFill>
                <a:latin typeface="Cambria" panose="02040503050406030204" pitchFamily="18" charset="0"/>
              </a:rPr>
              <a:t>DEPARTMENT OF INFORMATION TECHNOLOGY</a:t>
            </a:r>
          </a:p>
        </p:txBody>
      </p:sp>
      <p:sp>
        <p:nvSpPr>
          <p:cNvPr id="29701" name="Slide Number Placeholder 3">
            <a:extLst>
              <a:ext uri="{FF2B5EF4-FFF2-40B4-BE49-F238E27FC236}">
                <a16:creationId xmlns:a16="http://schemas.microsoft.com/office/drawing/2014/main" id="{825A2418-378C-D212-3E2C-3DEE3EA869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1EC17E-E628-44B3-A465-9ED3AA1066F3}" type="slidenum">
              <a:rPr lang="en-US" altLang="en-US" smtClean="0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7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29702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B7CBE335-C2B3-E59C-F172-D41FACC2E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70740"/>
            <a:ext cx="1981200" cy="8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BF9B01-0F59-693A-D674-B61EEF4E7656}"/>
              </a:ext>
            </a:extLst>
          </p:cNvPr>
          <p:cNvSpPr/>
          <p:nvPr/>
        </p:nvSpPr>
        <p:spPr>
          <a:xfrm>
            <a:off x="306355" y="2911476"/>
            <a:ext cx="12192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CEBBF-96A0-8BA1-F101-DB96EFD50748}"/>
              </a:ext>
            </a:extLst>
          </p:cNvPr>
          <p:cNvSpPr/>
          <p:nvPr/>
        </p:nvSpPr>
        <p:spPr>
          <a:xfrm>
            <a:off x="1981200" y="2911476"/>
            <a:ext cx="16002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Preprocessing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54655-83E0-EC38-27B0-B3C669F2644E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525555" y="3292476"/>
            <a:ext cx="4556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9DD2F18-839D-514B-13B2-524BB6EA35BC}"/>
              </a:ext>
            </a:extLst>
          </p:cNvPr>
          <p:cNvSpPr/>
          <p:nvPr/>
        </p:nvSpPr>
        <p:spPr>
          <a:xfrm>
            <a:off x="2814735" y="1486906"/>
            <a:ext cx="1597090" cy="6889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Train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F37F5F-DC11-D2C4-EBF9-28C291500A2B}"/>
              </a:ext>
            </a:extLst>
          </p:cNvPr>
          <p:cNvSpPr/>
          <p:nvPr/>
        </p:nvSpPr>
        <p:spPr>
          <a:xfrm>
            <a:off x="2781300" y="4539146"/>
            <a:ext cx="16002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Test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9C02A-37D4-2B37-7E27-5DDCE7B90344}"/>
              </a:ext>
            </a:extLst>
          </p:cNvPr>
          <p:cNvSpPr/>
          <p:nvPr/>
        </p:nvSpPr>
        <p:spPr>
          <a:xfrm>
            <a:off x="5486400" y="1486906"/>
            <a:ext cx="1600200" cy="6889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Building CNN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FEB12-71A7-F990-9C5F-089F7A738163}"/>
              </a:ext>
            </a:extLst>
          </p:cNvPr>
          <p:cNvSpPr/>
          <p:nvPr/>
        </p:nvSpPr>
        <p:spPr>
          <a:xfrm>
            <a:off x="5486400" y="2925765"/>
            <a:ext cx="1600200" cy="812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Evaluate the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ED392-FB82-A1EF-D8AE-AABDBB468C60}"/>
              </a:ext>
            </a:extLst>
          </p:cNvPr>
          <p:cNvSpPr/>
          <p:nvPr/>
        </p:nvSpPr>
        <p:spPr>
          <a:xfrm>
            <a:off x="5486400" y="4539146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3EBB68-33EA-1C09-3D5B-AFF4A9CE8783}"/>
              </a:ext>
            </a:extLst>
          </p:cNvPr>
          <p:cNvSpPr/>
          <p:nvPr/>
        </p:nvSpPr>
        <p:spPr>
          <a:xfrm>
            <a:off x="7543800" y="4539146"/>
            <a:ext cx="13716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A1C2BD-D5B5-EE7B-ED18-7E3993B9CB19}"/>
              </a:ext>
            </a:extLst>
          </p:cNvPr>
          <p:cNvCxnSpPr/>
          <p:nvPr/>
        </p:nvCxnSpPr>
        <p:spPr>
          <a:xfrm rot="5400000" flipH="1" flipV="1">
            <a:off x="2676557" y="2352643"/>
            <a:ext cx="701676" cy="4159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80964E5-1407-76EE-8FA9-9D8C4816D13D}"/>
              </a:ext>
            </a:extLst>
          </p:cNvPr>
          <p:cNvCxnSpPr>
            <a:cxnSpLocks/>
          </p:cNvCxnSpPr>
          <p:nvPr/>
        </p:nvCxnSpPr>
        <p:spPr>
          <a:xfrm rot="5400000">
            <a:off x="2843765" y="3953911"/>
            <a:ext cx="865670" cy="304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4836A3-CA4D-E603-121E-6F2CE21B008C}"/>
              </a:ext>
            </a:extLst>
          </p:cNvPr>
          <p:cNvCxnSpPr/>
          <p:nvPr/>
        </p:nvCxnSpPr>
        <p:spPr>
          <a:xfrm>
            <a:off x="4381500" y="1831394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2B7F11-3493-8E7F-6DBA-498D5C537E74}"/>
              </a:ext>
            </a:extLst>
          </p:cNvPr>
          <p:cNvCxnSpPr>
            <a:stCxn id="10" idx="2"/>
          </p:cNvCxnSpPr>
          <p:nvPr/>
        </p:nvCxnSpPr>
        <p:spPr>
          <a:xfrm>
            <a:off x="6286500" y="2175882"/>
            <a:ext cx="0" cy="735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65C1A-5DE3-DF22-B9E0-15A8243CAE7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286500" y="3738565"/>
            <a:ext cx="0" cy="800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211525-5A2B-A535-A804-0C06841865A2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4381500" y="4882046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F6641B-5C2D-9E4B-4C39-6C20F0254681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7086600" y="48820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7F7C6-DF11-AE9A-F503-B3ECF0CE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B881E02B-9B3C-05F4-BFEF-8B1702FEB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45E6F5-B37D-4B81-BC16-9D10709A769C}" type="slidenum">
              <a:rPr lang="en-US" altLang="en-US" smtClean="0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8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31750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5112ED8E-F1B6-E28F-70A2-A59A8A031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175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25" y="76200"/>
            <a:ext cx="8331896" cy="6278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CC"/>
                </a:solidFill>
                <a:latin typeface="Algerian" pitchFamily="82" charset="0"/>
              </a:rPr>
              <a:t>   </a:t>
            </a:r>
            <a:r>
              <a:rPr lang="en-US" sz="4000" b="1" dirty="0">
                <a:solidFill>
                  <a:srgbClr val="0000CC"/>
                </a:solidFill>
                <a:latin typeface="Copperplate Gothic Bold" panose="020E0705020206020404" pitchFamily="34" charset="0"/>
              </a:rPr>
              <a:t>USECASE 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736D23-2BC1-B3D3-8DC9-DD8572B0C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94" y="1196918"/>
            <a:ext cx="7238999" cy="45720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0001946-3B18-89FF-E7B1-05F0BF7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3871"/>
            <a:ext cx="7162800" cy="615951"/>
          </a:xfrm>
        </p:spPr>
        <p:txBody>
          <a:bodyPr>
            <a:noAutofit/>
          </a:bodyPr>
          <a:lstStyle/>
          <a:p>
            <a:pPr algn="ctr"/>
            <a:r>
              <a:rPr lang="en-IN" altLang="en-US" sz="4000" b="1" dirty="0">
                <a:solidFill>
                  <a:srgbClr val="0000CC"/>
                </a:solidFill>
                <a:latin typeface="Copperplate Gothic Bold" panose="020E0705020206020404" pitchFamily="34" charset="0"/>
              </a:rPr>
              <a:t>   ACTIVITY 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5E7C-640D-0FAF-16DC-41F3A0D6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id="{7991C917-1864-8978-C946-0E04E0ED06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6B0477F-EA11-43FF-9163-674B83BAB414}" type="slidenum">
              <a:rPr lang="en-US" altLang="en-US" smtClean="0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9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32775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6F82A019-7A72-6E99-D164-867F9954C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31109"/>
            <a:ext cx="17541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F188BE-56DA-0DDD-609F-545E8D79B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14400"/>
            <a:ext cx="7010400" cy="467463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Batch 1 Project First Review</Template>
  <TotalTime>316</TotalTime>
  <Words>567</Words>
  <Application>Microsoft Office PowerPoint</Application>
  <PresentationFormat>On-screen Show (4:3)</PresentationFormat>
  <Paragraphs>142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Algerian</vt:lpstr>
      <vt:lpstr>Arial</vt:lpstr>
      <vt:lpstr>Calibri</vt:lpstr>
      <vt:lpstr>Cambria</vt:lpstr>
      <vt:lpstr>Constantia</vt:lpstr>
      <vt:lpstr>Copperplate Gothic Bold</vt:lpstr>
      <vt:lpstr>Roboto</vt:lpstr>
      <vt:lpstr>Times New Roman</vt:lpstr>
      <vt:lpstr>Wingdings</vt:lpstr>
      <vt:lpstr>Wingdings 2</vt:lpstr>
      <vt:lpstr>Flow</vt:lpstr>
      <vt:lpstr> BRAISTROP – Advanced Deep learning model to predict the Brain Stroke </vt:lpstr>
      <vt:lpstr>ABSTRACT</vt:lpstr>
      <vt:lpstr>LITERATURE  SURVEY</vt:lpstr>
      <vt:lpstr> </vt:lpstr>
      <vt:lpstr>EXISTING SYSTEM</vt:lpstr>
      <vt:lpstr>  PROPOSED SYSTEM</vt:lpstr>
      <vt:lpstr>Architecture diagram</vt:lpstr>
      <vt:lpstr>   USECASE  DIAGRAM</vt:lpstr>
      <vt:lpstr>   ACTIVITY  DIAGRAM</vt:lpstr>
      <vt:lpstr>   Dataflow DIAGRAM     </vt:lpstr>
      <vt:lpstr> ALGORITHMS             </vt:lpstr>
      <vt:lpstr>MODULES SPILT-UP</vt:lpstr>
      <vt:lpstr>  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Poovarasan M</dc:creator>
  <cp:lastModifiedBy>Poovarasan M</cp:lastModifiedBy>
  <cp:revision>26</cp:revision>
  <dcterms:created xsi:type="dcterms:W3CDTF">2025-03-19T13:25:53Z</dcterms:created>
  <dcterms:modified xsi:type="dcterms:W3CDTF">2025-03-25T04:37:14Z</dcterms:modified>
</cp:coreProperties>
</file>