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6" r:id="rId9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FFA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FFA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502810"/>
            <a:ext cx="8374549" cy="522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5" y="1195476"/>
            <a:ext cx="8311134" cy="254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jpg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25" dirty="0"/>
              <a:t>COMPONENT</a:t>
            </a:r>
            <a:r>
              <a:rPr spc="200" dirty="0"/>
              <a:t> </a:t>
            </a:r>
            <a:r>
              <a:rPr spc="560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6729" y="1195476"/>
            <a:ext cx="5923915" cy="15970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437515" indent="-424815">
              <a:lnSpc>
                <a:spcPct val="100000"/>
              </a:lnSpc>
              <a:spcBef>
                <a:spcPts val="414"/>
              </a:spcBef>
              <a:buAutoNum type="arabicPeriod"/>
              <a:tabLst>
                <a:tab pos="437515" algn="l"/>
              </a:tabLst>
            </a:pPr>
            <a:r>
              <a:rPr sz="1800" spc="85" dirty="0">
                <a:latin typeface="Calibri"/>
                <a:cs typeface="Calibri"/>
              </a:rPr>
              <a:t>MQ-</a:t>
            </a:r>
            <a:r>
              <a:rPr sz="1800" spc="70" dirty="0">
                <a:latin typeface="Calibri"/>
                <a:cs typeface="Calibri"/>
              </a:rPr>
              <a:t>135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spc="295" dirty="0">
                <a:latin typeface="Calibri"/>
                <a:cs typeface="Calibri"/>
              </a:rPr>
              <a:t>AIR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spc="305" dirty="0">
                <a:latin typeface="Calibri"/>
                <a:cs typeface="Calibri"/>
              </a:rPr>
              <a:t>QUALITY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spc="114" dirty="0">
                <a:latin typeface="Calibri"/>
                <a:cs typeface="Calibri"/>
              </a:rPr>
              <a:t>SENSOR(detects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spc="210" dirty="0">
                <a:latin typeface="Calibri"/>
                <a:cs typeface="Calibri"/>
              </a:rPr>
              <a:t>NH3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air)</a:t>
            </a:r>
            <a:endParaRPr sz="1800">
              <a:latin typeface="Calibri"/>
              <a:cs typeface="Calibri"/>
            </a:endParaRPr>
          </a:p>
          <a:p>
            <a:pPr marL="437515" indent="-424815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37515" algn="l"/>
              </a:tabLst>
            </a:pPr>
            <a:r>
              <a:rPr sz="1800" spc="240" dirty="0">
                <a:latin typeface="Calibri"/>
                <a:cs typeface="Calibri"/>
              </a:rPr>
              <a:t>ARDUINO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150" dirty="0">
                <a:latin typeface="Calibri"/>
                <a:cs typeface="Calibri"/>
              </a:rPr>
              <a:t>UNO</a:t>
            </a:r>
            <a:endParaRPr sz="1800">
              <a:latin typeface="Calibri"/>
              <a:cs typeface="Calibri"/>
            </a:endParaRPr>
          </a:p>
          <a:p>
            <a:pPr marL="437515" indent="-424815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37515" algn="l"/>
              </a:tabLst>
            </a:pPr>
            <a:r>
              <a:rPr sz="1800" spc="285" dirty="0">
                <a:latin typeface="Calibri"/>
                <a:cs typeface="Calibri"/>
              </a:rPr>
              <a:t>IR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240" dirty="0">
                <a:latin typeface="Calibri"/>
                <a:cs typeface="Calibri"/>
              </a:rPr>
              <a:t>SENSOR</a:t>
            </a:r>
            <a:endParaRPr sz="1800">
              <a:latin typeface="Calibri"/>
              <a:cs typeface="Calibri"/>
            </a:endParaRPr>
          </a:p>
          <a:p>
            <a:pPr marL="437515" indent="-424815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37515" algn="l"/>
              </a:tabLst>
            </a:pPr>
            <a:r>
              <a:rPr sz="1800" spc="90" dirty="0">
                <a:latin typeface="Calibri"/>
                <a:cs typeface="Calibri"/>
              </a:rPr>
              <a:t>16*2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310" dirty="0">
                <a:latin typeface="Calibri"/>
                <a:cs typeface="Calibri"/>
              </a:rPr>
              <a:t>CHARACTER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365" dirty="0">
                <a:latin typeface="Calibri"/>
                <a:cs typeface="Calibri"/>
              </a:rPr>
              <a:t>LED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320" dirty="0">
                <a:latin typeface="Calibri"/>
                <a:cs typeface="Calibri"/>
              </a:rPr>
              <a:t>DISPLAY</a:t>
            </a:r>
            <a:endParaRPr sz="1800">
              <a:latin typeface="Calibri"/>
              <a:cs typeface="Calibri"/>
            </a:endParaRPr>
          </a:p>
          <a:p>
            <a:pPr marL="437515" indent="-424815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37515" algn="l"/>
              </a:tabLst>
            </a:pPr>
            <a:r>
              <a:rPr sz="1800" spc="265" dirty="0">
                <a:latin typeface="Calibri"/>
                <a:cs typeface="Calibri"/>
              </a:rPr>
              <a:t>BREADBOARD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099" y="2923350"/>
            <a:ext cx="2119675" cy="19187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59900" y="2923350"/>
            <a:ext cx="2686049" cy="18584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78225" y="2948462"/>
            <a:ext cx="2340700" cy="18082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pc="365" dirty="0"/>
              <a:t>MODEL</a:t>
            </a:r>
            <a:r>
              <a:rPr spc="160" dirty="0"/>
              <a:t> </a:t>
            </a:r>
            <a:r>
              <a:rPr spc="395" dirty="0"/>
              <a:t>WORKING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35560" indent="-425450">
              <a:lnSpc>
                <a:spcPct val="114599"/>
              </a:lnSpc>
              <a:spcBef>
                <a:spcPts val="100"/>
              </a:spcBef>
              <a:buAutoNum type="arabicPeriod"/>
              <a:tabLst>
                <a:tab pos="469265" algn="l"/>
              </a:tabLst>
            </a:pPr>
            <a:r>
              <a:rPr spc="85" dirty="0"/>
              <a:t>MQ-</a:t>
            </a:r>
            <a:r>
              <a:rPr spc="70" dirty="0"/>
              <a:t>135</a:t>
            </a:r>
            <a:r>
              <a:rPr spc="120" dirty="0"/>
              <a:t> </a:t>
            </a:r>
            <a:r>
              <a:rPr spc="260" dirty="0"/>
              <a:t>GAS</a:t>
            </a:r>
            <a:r>
              <a:rPr spc="120" dirty="0"/>
              <a:t> </a:t>
            </a:r>
            <a:r>
              <a:rPr spc="250" dirty="0"/>
              <a:t>SENSOR</a:t>
            </a:r>
            <a:r>
              <a:rPr spc="125" dirty="0"/>
              <a:t> </a:t>
            </a:r>
            <a:r>
              <a:rPr dirty="0"/>
              <a:t>attached</a:t>
            </a:r>
            <a:r>
              <a:rPr spc="120" dirty="0"/>
              <a:t> </a:t>
            </a:r>
            <a:r>
              <a:rPr dirty="0"/>
              <a:t>to</a:t>
            </a:r>
            <a:r>
              <a:rPr spc="125" dirty="0"/>
              <a:t> </a:t>
            </a:r>
            <a:r>
              <a:rPr spc="65" dirty="0"/>
              <a:t>Arduino</a:t>
            </a:r>
            <a:r>
              <a:rPr spc="120" dirty="0"/>
              <a:t> </a:t>
            </a:r>
            <a:r>
              <a:rPr dirty="0"/>
              <a:t>detects</a:t>
            </a:r>
            <a:r>
              <a:rPr spc="120" dirty="0"/>
              <a:t> </a:t>
            </a:r>
            <a:r>
              <a:rPr dirty="0"/>
              <a:t>the</a:t>
            </a:r>
            <a:r>
              <a:rPr spc="125" dirty="0"/>
              <a:t> </a:t>
            </a:r>
            <a:r>
              <a:rPr dirty="0"/>
              <a:t>ammonia</a:t>
            </a:r>
            <a:r>
              <a:rPr spc="120" dirty="0"/>
              <a:t> </a:t>
            </a:r>
            <a:r>
              <a:rPr dirty="0"/>
              <a:t>level</a:t>
            </a:r>
            <a:r>
              <a:rPr spc="125" dirty="0"/>
              <a:t> </a:t>
            </a:r>
            <a:r>
              <a:rPr spc="-10" dirty="0"/>
              <a:t>present </a:t>
            </a:r>
            <a:r>
              <a:rPr dirty="0"/>
              <a:t>in</a:t>
            </a:r>
            <a:r>
              <a:rPr spc="114" dirty="0"/>
              <a:t> </a:t>
            </a:r>
            <a:r>
              <a:rPr dirty="0"/>
              <a:t>the</a:t>
            </a:r>
            <a:r>
              <a:rPr spc="114" dirty="0"/>
              <a:t> </a:t>
            </a:r>
            <a:r>
              <a:rPr spc="65" dirty="0"/>
              <a:t>air</a:t>
            </a:r>
            <a:r>
              <a:rPr spc="114" dirty="0"/>
              <a:t> </a:t>
            </a:r>
            <a:r>
              <a:rPr dirty="0"/>
              <a:t>and</a:t>
            </a:r>
            <a:r>
              <a:rPr spc="114" dirty="0"/>
              <a:t> </a:t>
            </a:r>
            <a:r>
              <a:rPr spc="50" dirty="0"/>
              <a:t>displays</a:t>
            </a:r>
            <a:r>
              <a:rPr spc="114" dirty="0"/>
              <a:t> </a:t>
            </a:r>
            <a:r>
              <a:rPr dirty="0"/>
              <a:t>the</a:t>
            </a:r>
            <a:r>
              <a:rPr spc="120" dirty="0"/>
              <a:t> </a:t>
            </a:r>
            <a:r>
              <a:rPr dirty="0"/>
              <a:t>ammonia</a:t>
            </a:r>
            <a:r>
              <a:rPr spc="114" dirty="0"/>
              <a:t> </a:t>
            </a:r>
            <a:r>
              <a:rPr dirty="0"/>
              <a:t>level</a:t>
            </a:r>
            <a:r>
              <a:rPr spc="114" dirty="0"/>
              <a:t> </a:t>
            </a:r>
            <a:r>
              <a:rPr dirty="0"/>
              <a:t>in</a:t>
            </a:r>
            <a:r>
              <a:rPr spc="114" dirty="0"/>
              <a:t> </a:t>
            </a:r>
            <a:r>
              <a:rPr dirty="0"/>
              <a:t>ppm</a:t>
            </a:r>
            <a:r>
              <a:rPr spc="114" dirty="0"/>
              <a:t> </a:t>
            </a:r>
            <a:r>
              <a:rPr dirty="0"/>
              <a:t>on</a:t>
            </a:r>
            <a:r>
              <a:rPr spc="114" dirty="0"/>
              <a:t> </a:t>
            </a:r>
            <a:r>
              <a:rPr dirty="0"/>
              <a:t>the</a:t>
            </a:r>
            <a:r>
              <a:rPr spc="120" dirty="0"/>
              <a:t> </a:t>
            </a:r>
            <a:r>
              <a:rPr spc="365" dirty="0"/>
              <a:t>LED</a:t>
            </a:r>
            <a:r>
              <a:rPr spc="114" dirty="0"/>
              <a:t> </a:t>
            </a:r>
            <a:r>
              <a:rPr spc="-10" dirty="0"/>
              <a:t>display.</a:t>
            </a:r>
          </a:p>
          <a:p>
            <a:pPr marL="469265" marR="5080" indent="-425450">
              <a:lnSpc>
                <a:spcPct val="114599"/>
              </a:lnSpc>
              <a:buAutoNum type="arabicPeriod"/>
              <a:tabLst>
                <a:tab pos="469265" algn="l"/>
              </a:tabLst>
            </a:pPr>
            <a:r>
              <a:rPr spc="325" dirty="0"/>
              <a:t>IF</a:t>
            </a:r>
            <a:r>
              <a:rPr spc="130" dirty="0"/>
              <a:t> </a:t>
            </a:r>
            <a:r>
              <a:rPr dirty="0"/>
              <a:t>ammonia</a:t>
            </a:r>
            <a:r>
              <a:rPr spc="130" dirty="0"/>
              <a:t> </a:t>
            </a:r>
            <a:r>
              <a:rPr dirty="0"/>
              <a:t>level</a:t>
            </a:r>
            <a:r>
              <a:rPr spc="130" dirty="0"/>
              <a:t> </a:t>
            </a:r>
            <a:r>
              <a:rPr spc="70" dirty="0"/>
              <a:t>is</a:t>
            </a:r>
            <a:r>
              <a:rPr spc="135" dirty="0"/>
              <a:t> </a:t>
            </a:r>
            <a:r>
              <a:rPr dirty="0"/>
              <a:t>more</a:t>
            </a:r>
            <a:r>
              <a:rPr spc="130" dirty="0"/>
              <a:t> </a:t>
            </a:r>
            <a:r>
              <a:rPr dirty="0"/>
              <a:t>than</a:t>
            </a:r>
            <a:r>
              <a:rPr spc="130" dirty="0"/>
              <a:t> </a:t>
            </a:r>
            <a:r>
              <a:rPr spc="95" dirty="0"/>
              <a:t>1.5</a:t>
            </a:r>
            <a:r>
              <a:rPr spc="130" dirty="0"/>
              <a:t> </a:t>
            </a:r>
            <a:r>
              <a:rPr dirty="0"/>
              <a:t>ppm</a:t>
            </a:r>
            <a:r>
              <a:rPr spc="135" dirty="0"/>
              <a:t> </a:t>
            </a:r>
            <a:r>
              <a:rPr dirty="0"/>
              <a:t>then</a:t>
            </a:r>
            <a:r>
              <a:rPr spc="130" dirty="0"/>
              <a:t> </a:t>
            </a:r>
            <a:r>
              <a:rPr dirty="0"/>
              <a:t>green</a:t>
            </a:r>
            <a:r>
              <a:rPr spc="130" dirty="0"/>
              <a:t> </a:t>
            </a:r>
            <a:r>
              <a:rPr dirty="0"/>
              <a:t>led</a:t>
            </a:r>
            <a:r>
              <a:rPr spc="130" dirty="0"/>
              <a:t> </a:t>
            </a:r>
            <a:r>
              <a:rPr spc="70" dirty="0"/>
              <a:t>is</a:t>
            </a:r>
            <a:r>
              <a:rPr spc="135" dirty="0"/>
              <a:t> </a:t>
            </a:r>
            <a:r>
              <a:rPr dirty="0"/>
              <a:t>switched</a:t>
            </a:r>
            <a:r>
              <a:rPr spc="130" dirty="0"/>
              <a:t> </a:t>
            </a:r>
            <a:r>
              <a:rPr dirty="0"/>
              <a:t>on</a:t>
            </a:r>
            <a:r>
              <a:rPr spc="130" dirty="0"/>
              <a:t> </a:t>
            </a:r>
            <a:r>
              <a:rPr spc="-10" dirty="0"/>
              <a:t>indicating </a:t>
            </a:r>
            <a:r>
              <a:rPr dirty="0"/>
              <a:t>to</a:t>
            </a:r>
            <a:r>
              <a:rPr spc="80" dirty="0"/>
              <a:t> </a:t>
            </a:r>
            <a:r>
              <a:rPr spc="50" dirty="0"/>
              <a:t>start</a:t>
            </a:r>
            <a:r>
              <a:rPr spc="85" dirty="0"/>
              <a:t> </a:t>
            </a:r>
            <a:r>
              <a:rPr dirty="0"/>
              <a:t>the</a:t>
            </a:r>
            <a:r>
              <a:rPr spc="85" dirty="0"/>
              <a:t> </a:t>
            </a:r>
            <a:r>
              <a:rPr spc="-25" dirty="0"/>
              <a:t>fan</a:t>
            </a:r>
          </a:p>
          <a:p>
            <a:pPr marL="469265" marR="69215" indent="-425450">
              <a:lnSpc>
                <a:spcPct val="114599"/>
              </a:lnSpc>
              <a:buAutoNum type="arabicPeriod"/>
              <a:tabLst>
                <a:tab pos="469265" algn="l"/>
              </a:tabLst>
            </a:pPr>
            <a:r>
              <a:rPr spc="325" dirty="0"/>
              <a:t>IF</a:t>
            </a:r>
            <a:r>
              <a:rPr spc="140" dirty="0"/>
              <a:t> </a:t>
            </a:r>
            <a:r>
              <a:rPr dirty="0"/>
              <a:t>ammonia</a:t>
            </a:r>
            <a:r>
              <a:rPr spc="140" dirty="0"/>
              <a:t> </a:t>
            </a:r>
            <a:r>
              <a:rPr dirty="0"/>
              <a:t>level</a:t>
            </a:r>
            <a:r>
              <a:rPr spc="145" dirty="0"/>
              <a:t> </a:t>
            </a:r>
            <a:r>
              <a:rPr spc="70" dirty="0"/>
              <a:t>is</a:t>
            </a:r>
            <a:r>
              <a:rPr spc="140" dirty="0"/>
              <a:t> </a:t>
            </a:r>
            <a:r>
              <a:rPr dirty="0"/>
              <a:t>greater</a:t>
            </a:r>
            <a:r>
              <a:rPr spc="145" dirty="0"/>
              <a:t> </a:t>
            </a:r>
            <a:r>
              <a:rPr dirty="0"/>
              <a:t>than</a:t>
            </a:r>
            <a:r>
              <a:rPr spc="140" dirty="0"/>
              <a:t> </a:t>
            </a:r>
            <a:r>
              <a:rPr spc="95" dirty="0"/>
              <a:t>2.5</a:t>
            </a:r>
            <a:r>
              <a:rPr spc="140" dirty="0"/>
              <a:t> </a:t>
            </a:r>
            <a:r>
              <a:rPr dirty="0"/>
              <a:t>ppm</a:t>
            </a:r>
            <a:r>
              <a:rPr spc="145" dirty="0"/>
              <a:t> </a:t>
            </a:r>
            <a:r>
              <a:rPr dirty="0"/>
              <a:t>then</a:t>
            </a:r>
            <a:r>
              <a:rPr spc="140" dirty="0"/>
              <a:t> </a:t>
            </a:r>
            <a:r>
              <a:rPr dirty="0"/>
              <a:t>red</a:t>
            </a:r>
            <a:r>
              <a:rPr spc="145" dirty="0"/>
              <a:t> </a:t>
            </a:r>
            <a:r>
              <a:rPr dirty="0"/>
              <a:t>led</a:t>
            </a:r>
            <a:r>
              <a:rPr spc="140" dirty="0"/>
              <a:t> </a:t>
            </a:r>
            <a:r>
              <a:rPr spc="70" dirty="0"/>
              <a:t>is</a:t>
            </a:r>
            <a:r>
              <a:rPr spc="145" dirty="0"/>
              <a:t> </a:t>
            </a:r>
            <a:r>
              <a:rPr dirty="0"/>
              <a:t>switched</a:t>
            </a:r>
            <a:r>
              <a:rPr spc="140" dirty="0"/>
              <a:t> </a:t>
            </a:r>
            <a:r>
              <a:rPr dirty="0"/>
              <a:t>on</a:t>
            </a:r>
            <a:r>
              <a:rPr spc="140" dirty="0"/>
              <a:t> </a:t>
            </a:r>
            <a:r>
              <a:rPr spc="85" dirty="0"/>
              <a:t>giving</a:t>
            </a:r>
            <a:r>
              <a:rPr spc="145" dirty="0"/>
              <a:t> </a:t>
            </a:r>
            <a:r>
              <a:rPr spc="-25" dirty="0"/>
              <a:t>an </a:t>
            </a:r>
            <a:r>
              <a:rPr dirty="0"/>
              <a:t>indication</a:t>
            </a:r>
            <a:r>
              <a:rPr spc="125" dirty="0"/>
              <a:t> </a:t>
            </a:r>
            <a:r>
              <a:rPr dirty="0"/>
              <a:t>to</a:t>
            </a:r>
            <a:r>
              <a:rPr spc="130" dirty="0"/>
              <a:t> </a:t>
            </a:r>
            <a:r>
              <a:rPr dirty="0"/>
              <a:t>clean</a:t>
            </a:r>
            <a:r>
              <a:rPr spc="130" dirty="0"/>
              <a:t> </a:t>
            </a:r>
            <a:r>
              <a:rPr dirty="0"/>
              <a:t>the</a:t>
            </a:r>
            <a:r>
              <a:rPr spc="130" dirty="0"/>
              <a:t> </a:t>
            </a:r>
            <a:r>
              <a:rPr dirty="0"/>
              <a:t>toilet</a:t>
            </a:r>
            <a:r>
              <a:rPr spc="130" dirty="0"/>
              <a:t> </a:t>
            </a:r>
            <a:r>
              <a:rPr dirty="0"/>
              <a:t>because</a:t>
            </a:r>
            <a:r>
              <a:rPr spc="130" dirty="0"/>
              <a:t> </a:t>
            </a:r>
            <a:r>
              <a:rPr dirty="0"/>
              <a:t>the</a:t>
            </a:r>
            <a:r>
              <a:rPr spc="130" dirty="0"/>
              <a:t> </a:t>
            </a:r>
            <a:r>
              <a:rPr dirty="0"/>
              <a:t>smell</a:t>
            </a:r>
            <a:r>
              <a:rPr spc="130" dirty="0"/>
              <a:t> </a:t>
            </a:r>
            <a:r>
              <a:rPr spc="70" dirty="0"/>
              <a:t>is</a:t>
            </a:r>
            <a:r>
              <a:rPr spc="130" dirty="0"/>
              <a:t> </a:t>
            </a:r>
            <a:r>
              <a:rPr spc="-10" dirty="0"/>
              <a:t>unbearable.</a:t>
            </a:r>
          </a:p>
          <a:p>
            <a:pPr marL="469265" marR="263525" indent="-425450">
              <a:lnSpc>
                <a:spcPct val="114599"/>
              </a:lnSpc>
              <a:buAutoNum type="arabicPeriod"/>
              <a:tabLst>
                <a:tab pos="469265" algn="l"/>
              </a:tabLst>
            </a:pPr>
            <a:r>
              <a:rPr spc="80" dirty="0"/>
              <a:t>Also,if</a:t>
            </a:r>
            <a:r>
              <a:rPr spc="120" dirty="0"/>
              <a:t> </a:t>
            </a:r>
            <a:r>
              <a:rPr dirty="0"/>
              <a:t>a</a:t>
            </a:r>
            <a:r>
              <a:rPr spc="125" dirty="0"/>
              <a:t> </a:t>
            </a:r>
            <a:r>
              <a:rPr dirty="0"/>
              <a:t>person</a:t>
            </a:r>
            <a:r>
              <a:rPr spc="125" dirty="0"/>
              <a:t> </a:t>
            </a:r>
            <a:r>
              <a:rPr dirty="0"/>
              <a:t>enters</a:t>
            </a:r>
            <a:r>
              <a:rPr spc="125" dirty="0"/>
              <a:t> </a:t>
            </a:r>
            <a:r>
              <a:rPr dirty="0"/>
              <a:t>and</a:t>
            </a:r>
            <a:r>
              <a:rPr spc="125" dirty="0"/>
              <a:t> </a:t>
            </a:r>
            <a:r>
              <a:rPr dirty="0"/>
              <a:t>leaves</a:t>
            </a:r>
            <a:r>
              <a:rPr spc="125" dirty="0"/>
              <a:t> </a:t>
            </a:r>
            <a:r>
              <a:rPr dirty="0"/>
              <a:t>the</a:t>
            </a:r>
            <a:r>
              <a:rPr spc="125" dirty="0"/>
              <a:t> </a:t>
            </a:r>
            <a:r>
              <a:rPr dirty="0"/>
              <a:t>toilet</a:t>
            </a:r>
            <a:r>
              <a:rPr spc="125" dirty="0"/>
              <a:t> </a:t>
            </a:r>
            <a:r>
              <a:rPr dirty="0"/>
              <a:t>the</a:t>
            </a:r>
            <a:r>
              <a:rPr spc="120" dirty="0"/>
              <a:t> </a:t>
            </a:r>
            <a:r>
              <a:rPr dirty="0"/>
              <a:t>usage</a:t>
            </a:r>
            <a:r>
              <a:rPr spc="125" dirty="0"/>
              <a:t> </a:t>
            </a:r>
            <a:r>
              <a:rPr dirty="0"/>
              <a:t>count</a:t>
            </a:r>
            <a:r>
              <a:rPr spc="125" dirty="0"/>
              <a:t> </a:t>
            </a:r>
            <a:r>
              <a:rPr spc="70" dirty="0"/>
              <a:t>is</a:t>
            </a:r>
            <a:r>
              <a:rPr spc="125" dirty="0"/>
              <a:t> </a:t>
            </a:r>
            <a:r>
              <a:rPr spc="-10" dirty="0"/>
              <a:t>detected</a:t>
            </a:r>
            <a:r>
              <a:rPr spc="125" dirty="0"/>
              <a:t> </a:t>
            </a:r>
            <a:r>
              <a:rPr spc="50" dirty="0"/>
              <a:t>by</a:t>
            </a:r>
            <a:r>
              <a:rPr spc="125" dirty="0"/>
              <a:t> </a:t>
            </a:r>
            <a:r>
              <a:rPr spc="215" dirty="0"/>
              <a:t>IR </a:t>
            </a:r>
            <a:r>
              <a:rPr dirty="0"/>
              <a:t>sensor</a:t>
            </a:r>
            <a:r>
              <a:rPr spc="130" dirty="0"/>
              <a:t> </a:t>
            </a:r>
            <a:r>
              <a:rPr dirty="0"/>
              <a:t>and</a:t>
            </a:r>
            <a:r>
              <a:rPr spc="130" dirty="0"/>
              <a:t> </a:t>
            </a:r>
            <a:r>
              <a:rPr spc="70" dirty="0"/>
              <a:t>is</a:t>
            </a:r>
            <a:r>
              <a:rPr spc="130" dirty="0"/>
              <a:t> </a:t>
            </a:r>
            <a:r>
              <a:rPr dirty="0"/>
              <a:t>incremented</a:t>
            </a:r>
            <a:r>
              <a:rPr spc="135" dirty="0"/>
              <a:t> </a:t>
            </a:r>
            <a:r>
              <a:rPr spc="50" dirty="0"/>
              <a:t>by</a:t>
            </a:r>
            <a:r>
              <a:rPr spc="130" dirty="0"/>
              <a:t> </a:t>
            </a:r>
            <a:r>
              <a:rPr spc="-20" dirty="0"/>
              <a:t>one.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100960"/>
            <a:ext cx="11074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75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7425" y="634475"/>
            <a:ext cx="137795" cy="137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5"/>
              </a:lnSpc>
            </a:pPr>
            <a:r>
              <a:rPr sz="900" spc="-25" dirty="0">
                <a:solidFill>
                  <a:srgbClr val="6A737D"/>
                </a:solidFill>
                <a:latin typeface="Courier New"/>
                <a:cs typeface="Courier New"/>
              </a:rPr>
              <a:t>/*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25" y="834500"/>
            <a:ext cx="3223895" cy="137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5"/>
              </a:lnSpc>
            </a:pP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*</a:t>
            </a:r>
            <a:r>
              <a:rPr sz="900" spc="-30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Program</a:t>
            </a:r>
            <a:r>
              <a:rPr sz="900" spc="-20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to</a:t>
            </a:r>
            <a:r>
              <a:rPr sz="900" spc="-15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measure</a:t>
            </a:r>
            <a:r>
              <a:rPr sz="900" spc="-20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gas</a:t>
            </a:r>
            <a:r>
              <a:rPr sz="900" spc="-15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in</a:t>
            </a:r>
            <a:r>
              <a:rPr sz="900" spc="-20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ppm</a:t>
            </a:r>
            <a:r>
              <a:rPr sz="900" spc="-15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using</a:t>
            </a:r>
            <a:r>
              <a:rPr sz="900" spc="-20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MQ</a:t>
            </a:r>
            <a:r>
              <a:rPr sz="900" spc="-15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6A737D"/>
                </a:solidFill>
                <a:latin typeface="Courier New"/>
                <a:cs typeface="Courier New"/>
              </a:rPr>
              <a:t>sensor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425" y="1034525"/>
            <a:ext cx="1303655" cy="137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5"/>
              </a:lnSpc>
            </a:pP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*</a:t>
            </a:r>
            <a:r>
              <a:rPr sz="900" spc="-5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Dated: </a:t>
            </a:r>
            <a:r>
              <a:rPr sz="900" spc="-10" dirty="0">
                <a:solidFill>
                  <a:srgbClr val="6A737D"/>
                </a:solidFill>
                <a:latin typeface="Courier New"/>
                <a:cs typeface="Courier New"/>
              </a:rPr>
              <a:t>03-03-</a:t>
            </a:r>
            <a:r>
              <a:rPr sz="900" spc="-20" dirty="0">
                <a:solidFill>
                  <a:srgbClr val="6A737D"/>
                </a:solidFill>
                <a:latin typeface="Courier New"/>
                <a:cs typeface="Courier New"/>
              </a:rPr>
              <a:t>2019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425" y="1234550"/>
            <a:ext cx="137795" cy="137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5"/>
              </a:lnSpc>
            </a:pPr>
            <a:r>
              <a:rPr sz="900" spc="-25" dirty="0">
                <a:solidFill>
                  <a:srgbClr val="6A737D"/>
                </a:solidFill>
                <a:latin typeface="Courier New"/>
                <a:cs typeface="Courier New"/>
              </a:rPr>
              <a:t>*/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425" y="1434575"/>
            <a:ext cx="1715135" cy="137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5"/>
              </a:lnSpc>
            </a:pP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#</a:t>
            </a:r>
            <a:r>
              <a:rPr sz="900" spc="-10" dirty="0">
                <a:solidFill>
                  <a:srgbClr val="D73949"/>
                </a:solidFill>
                <a:latin typeface="Courier New"/>
                <a:cs typeface="Courier New"/>
              </a:rPr>
              <a:t>include</a:t>
            </a:r>
            <a:r>
              <a:rPr sz="900" spc="-10" dirty="0">
                <a:solidFill>
                  <a:srgbClr val="032F62"/>
                </a:solidFill>
                <a:latin typeface="Courier New"/>
                <a:cs typeface="Courier New"/>
              </a:rPr>
              <a:t>&lt;LiquidCrystal.h&gt;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425" y="1634600"/>
            <a:ext cx="3292475" cy="137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5"/>
              </a:lnSpc>
              <a:tabLst>
                <a:tab pos="1028700" algn="l"/>
              </a:tabLst>
            </a:pPr>
            <a:r>
              <a:rPr sz="900" dirty="0">
                <a:solidFill>
                  <a:srgbClr val="24292E"/>
                </a:solidFill>
                <a:latin typeface="Courier New"/>
                <a:cs typeface="Courier New"/>
              </a:rPr>
              <a:t>#</a:t>
            </a:r>
            <a:r>
              <a:rPr sz="900" dirty="0">
                <a:solidFill>
                  <a:srgbClr val="D73949"/>
                </a:solidFill>
                <a:latin typeface="Courier New"/>
                <a:cs typeface="Courier New"/>
              </a:rPr>
              <a:t>define</a:t>
            </a:r>
            <a:r>
              <a:rPr sz="900" spc="-15" dirty="0">
                <a:solidFill>
                  <a:srgbClr val="D73949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F42C1"/>
                </a:solidFill>
                <a:latin typeface="Courier New"/>
                <a:cs typeface="Courier New"/>
              </a:rPr>
              <a:t>RL</a:t>
            </a:r>
            <a:r>
              <a:rPr sz="900" spc="-15" dirty="0">
                <a:solidFill>
                  <a:srgbClr val="6F42C1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solidFill>
                  <a:srgbClr val="005CC5"/>
                </a:solidFill>
                <a:latin typeface="Courier New"/>
                <a:cs typeface="Courier New"/>
              </a:rPr>
              <a:t>20</a:t>
            </a:r>
            <a:r>
              <a:rPr sz="900" dirty="0">
                <a:solidFill>
                  <a:srgbClr val="005CC5"/>
                </a:solidFill>
                <a:latin typeface="Courier New"/>
                <a:cs typeface="Courier New"/>
              </a:rPr>
              <a:t>	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//The</a:t>
            </a:r>
            <a:r>
              <a:rPr sz="900" spc="-30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value</a:t>
            </a:r>
            <a:r>
              <a:rPr sz="900" spc="-20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of</a:t>
            </a:r>
            <a:r>
              <a:rPr sz="900" spc="-20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resistor</a:t>
            </a:r>
            <a:r>
              <a:rPr sz="900" spc="-20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RL</a:t>
            </a:r>
            <a:r>
              <a:rPr sz="900" spc="-20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is</a:t>
            </a:r>
            <a:r>
              <a:rPr sz="900" spc="-20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solidFill>
                  <a:srgbClr val="6A737D"/>
                </a:solidFill>
                <a:latin typeface="Courier New"/>
                <a:cs typeface="Courier New"/>
              </a:rPr>
              <a:t>47K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425" y="1834625"/>
            <a:ext cx="2812415" cy="137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5"/>
              </a:lnSpc>
            </a:pPr>
            <a:r>
              <a:rPr sz="900" dirty="0">
                <a:solidFill>
                  <a:srgbClr val="24292E"/>
                </a:solidFill>
                <a:latin typeface="Courier New"/>
                <a:cs typeface="Courier New"/>
              </a:rPr>
              <a:t>#</a:t>
            </a:r>
            <a:r>
              <a:rPr sz="900" dirty="0">
                <a:solidFill>
                  <a:srgbClr val="D73949"/>
                </a:solidFill>
                <a:latin typeface="Courier New"/>
                <a:cs typeface="Courier New"/>
              </a:rPr>
              <a:t>define</a:t>
            </a:r>
            <a:r>
              <a:rPr sz="900" spc="-25" dirty="0">
                <a:solidFill>
                  <a:srgbClr val="D73949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F42C1"/>
                </a:solidFill>
                <a:latin typeface="Courier New"/>
                <a:cs typeface="Courier New"/>
              </a:rPr>
              <a:t>m</a:t>
            </a:r>
            <a:r>
              <a:rPr sz="900" spc="-30" dirty="0">
                <a:solidFill>
                  <a:srgbClr val="6F42C1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24292E"/>
                </a:solidFill>
                <a:latin typeface="Courier New"/>
                <a:cs typeface="Courier New"/>
              </a:rPr>
              <a:t>-</a:t>
            </a:r>
            <a:r>
              <a:rPr sz="900" dirty="0">
                <a:solidFill>
                  <a:srgbClr val="005CC5"/>
                </a:solidFill>
                <a:latin typeface="Courier New"/>
                <a:cs typeface="Courier New"/>
              </a:rPr>
              <a:t>0.263</a:t>
            </a:r>
            <a:r>
              <a:rPr sz="900" spc="-25" dirty="0">
                <a:solidFill>
                  <a:srgbClr val="005CC5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//Enter</a:t>
            </a:r>
            <a:r>
              <a:rPr sz="900" spc="-30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calculated</a:t>
            </a:r>
            <a:r>
              <a:rPr sz="900" spc="-25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6A737D"/>
                </a:solidFill>
                <a:latin typeface="Courier New"/>
                <a:cs typeface="Courier New"/>
              </a:rPr>
              <a:t>Slope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7425" y="2034650"/>
            <a:ext cx="2949575" cy="137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5"/>
              </a:lnSpc>
            </a:pPr>
            <a:r>
              <a:rPr sz="900" dirty="0">
                <a:solidFill>
                  <a:srgbClr val="24292E"/>
                </a:solidFill>
                <a:latin typeface="Courier New"/>
                <a:cs typeface="Courier New"/>
              </a:rPr>
              <a:t>#</a:t>
            </a:r>
            <a:r>
              <a:rPr sz="900" dirty="0">
                <a:solidFill>
                  <a:srgbClr val="D73949"/>
                </a:solidFill>
                <a:latin typeface="Courier New"/>
                <a:cs typeface="Courier New"/>
              </a:rPr>
              <a:t>define</a:t>
            </a:r>
            <a:r>
              <a:rPr sz="900" spc="-25" dirty="0">
                <a:solidFill>
                  <a:srgbClr val="D73949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F42C1"/>
                </a:solidFill>
                <a:latin typeface="Courier New"/>
                <a:cs typeface="Courier New"/>
              </a:rPr>
              <a:t>b</a:t>
            </a:r>
            <a:r>
              <a:rPr sz="900" spc="-25" dirty="0">
                <a:solidFill>
                  <a:srgbClr val="6F42C1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05CC5"/>
                </a:solidFill>
                <a:latin typeface="Courier New"/>
                <a:cs typeface="Courier New"/>
              </a:rPr>
              <a:t>0.42</a:t>
            </a:r>
            <a:r>
              <a:rPr sz="900" spc="-20" dirty="0">
                <a:solidFill>
                  <a:srgbClr val="005CC5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//Enter</a:t>
            </a:r>
            <a:r>
              <a:rPr sz="900" spc="-30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calculated</a:t>
            </a:r>
            <a:r>
              <a:rPr sz="900" spc="-25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6A737D"/>
                </a:solidFill>
                <a:latin typeface="Courier New"/>
                <a:cs typeface="Courier New"/>
              </a:rPr>
              <a:t>intercept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7425" y="2234675"/>
            <a:ext cx="2675255" cy="137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5"/>
              </a:lnSpc>
            </a:pPr>
            <a:r>
              <a:rPr sz="900" dirty="0">
                <a:solidFill>
                  <a:srgbClr val="24292E"/>
                </a:solidFill>
                <a:latin typeface="Courier New"/>
                <a:cs typeface="Courier New"/>
              </a:rPr>
              <a:t>#</a:t>
            </a:r>
            <a:r>
              <a:rPr sz="900" dirty="0">
                <a:solidFill>
                  <a:srgbClr val="D73949"/>
                </a:solidFill>
                <a:latin typeface="Courier New"/>
                <a:cs typeface="Courier New"/>
              </a:rPr>
              <a:t>define</a:t>
            </a:r>
            <a:r>
              <a:rPr sz="900" spc="-30" dirty="0">
                <a:solidFill>
                  <a:srgbClr val="D73949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F42C1"/>
                </a:solidFill>
                <a:latin typeface="Courier New"/>
                <a:cs typeface="Courier New"/>
              </a:rPr>
              <a:t>Ro</a:t>
            </a:r>
            <a:r>
              <a:rPr sz="900" spc="-20" dirty="0">
                <a:solidFill>
                  <a:srgbClr val="6F42C1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05CC5"/>
                </a:solidFill>
                <a:latin typeface="Courier New"/>
                <a:cs typeface="Courier New"/>
              </a:rPr>
              <a:t>76.63</a:t>
            </a:r>
            <a:r>
              <a:rPr sz="900" spc="-15" dirty="0">
                <a:solidFill>
                  <a:srgbClr val="005CC5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//Enter</a:t>
            </a:r>
            <a:r>
              <a:rPr sz="900" spc="-25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found</a:t>
            </a:r>
            <a:r>
              <a:rPr sz="900" spc="-20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Ro</a:t>
            </a:r>
            <a:r>
              <a:rPr sz="900" spc="-20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6A737D"/>
                </a:solidFill>
                <a:latin typeface="Courier New"/>
                <a:cs typeface="Courier New"/>
              </a:rPr>
              <a:t>value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7425" y="2434700"/>
            <a:ext cx="3292475" cy="137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5"/>
              </a:lnSpc>
            </a:pPr>
            <a:r>
              <a:rPr sz="900" dirty="0">
                <a:solidFill>
                  <a:srgbClr val="24292E"/>
                </a:solidFill>
                <a:latin typeface="Courier New"/>
                <a:cs typeface="Courier New"/>
              </a:rPr>
              <a:t>#</a:t>
            </a:r>
            <a:r>
              <a:rPr sz="900" dirty="0">
                <a:solidFill>
                  <a:srgbClr val="D73949"/>
                </a:solidFill>
                <a:latin typeface="Courier New"/>
                <a:cs typeface="Courier New"/>
              </a:rPr>
              <a:t>define</a:t>
            </a:r>
            <a:r>
              <a:rPr sz="900" spc="-35" dirty="0">
                <a:solidFill>
                  <a:srgbClr val="D73949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F42C1"/>
                </a:solidFill>
                <a:latin typeface="Courier New"/>
                <a:cs typeface="Courier New"/>
              </a:rPr>
              <a:t>MQ_sensor</a:t>
            </a:r>
            <a:r>
              <a:rPr sz="900" spc="-20" dirty="0">
                <a:solidFill>
                  <a:srgbClr val="6F42C1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24292E"/>
                </a:solidFill>
                <a:latin typeface="Courier New"/>
                <a:cs typeface="Courier New"/>
              </a:rPr>
              <a:t>A0</a:t>
            </a:r>
            <a:r>
              <a:rPr sz="900" spc="-2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//Sensor</a:t>
            </a:r>
            <a:r>
              <a:rPr sz="900" spc="-25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is</a:t>
            </a:r>
            <a:r>
              <a:rPr sz="900" spc="-30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connected</a:t>
            </a:r>
            <a:r>
              <a:rPr sz="900" spc="-25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to</a:t>
            </a:r>
            <a:r>
              <a:rPr sz="900" spc="-25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spc="-35" dirty="0">
                <a:solidFill>
                  <a:srgbClr val="6A737D"/>
                </a:solidFill>
                <a:latin typeface="Courier New"/>
                <a:cs typeface="Courier New"/>
              </a:rPr>
              <a:t>A4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7425" y="2968099"/>
            <a:ext cx="1235075" cy="137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5"/>
              </a:lnSpc>
            </a:pPr>
            <a:r>
              <a:rPr sz="900" dirty="0">
                <a:solidFill>
                  <a:srgbClr val="D73949"/>
                </a:solidFill>
                <a:latin typeface="Courier New"/>
                <a:cs typeface="Courier New"/>
              </a:rPr>
              <a:t>int</a:t>
            </a:r>
            <a:r>
              <a:rPr sz="900" spc="-10" dirty="0">
                <a:solidFill>
                  <a:srgbClr val="D73949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avg_value,n=</a:t>
            </a:r>
            <a:r>
              <a:rPr sz="900" spc="-10" dirty="0">
                <a:solidFill>
                  <a:srgbClr val="005CC5"/>
                </a:solidFill>
                <a:latin typeface="Courier New"/>
                <a:cs typeface="Courier New"/>
              </a:rPr>
              <a:t>0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7425" y="3168125"/>
            <a:ext cx="1659255" cy="137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5"/>
              </a:lnSpc>
            </a:pPr>
            <a:r>
              <a:rPr sz="900" dirty="0">
                <a:solidFill>
                  <a:srgbClr val="D73949"/>
                </a:solidFill>
                <a:latin typeface="Courier New"/>
                <a:cs typeface="Courier New"/>
              </a:rPr>
              <a:t>int</a:t>
            </a:r>
            <a:r>
              <a:rPr sz="900" spc="-10" dirty="0">
                <a:solidFill>
                  <a:srgbClr val="D73949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fan=</a:t>
            </a:r>
            <a:r>
              <a:rPr sz="900" spc="-10" dirty="0">
                <a:solidFill>
                  <a:srgbClr val="005CC5"/>
                </a:solidFill>
                <a:latin typeface="Courier New"/>
                <a:cs typeface="Courier New"/>
              </a:rPr>
              <a:t>7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,clean=</a:t>
            </a:r>
            <a:r>
              <a:rPr sz="900" spc="-10" dirty="0">
                <a:solidFill>
                  <a:srgbClr val="005CC5"/>
                </a:solidFill>
                <a:latin typeface="Courier New"/>
                <a:cs typeface="Courier New"/>
              </a:rPr>
              <a:t>8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,ir=</a:t>
            </a:r>
            <a:r>
              <a:rPr sz="900" spc="-10" dirty="0">
                <a:solidFill>
                  <a:srgbClr val="005CC5"/>
                </a:solidFill>
                <a:latin typeface="Courier New"/>
                <a:cs typeface="Courier New"/>
              </a:rPr>
              <a:t>10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7425" y="3368149"/>
            <a:ext cx="836294" cy="137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5"/>
              </a:lnSpc>
            </a:pPr>
            <a:r>
              <a:rPr sz="900" dirty="0">
                <a:solidFill>
                  <a:srgbClr val="D73949"/>
                </a:solidFill>
                <a:latin typeface="Courier New"/>
                <a:cs typeface="Courier New"/>
              </a:rPr>
              <a:t>int</a:t>
            </a:r>
            <a:r>
              <a:rPr sz="900" spc="-10" dirty="0">
                <a:solidFill>
                  <a:srgbClr val="D73949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count=</a:t>
            </a:r>
            <a:r>
              <a:rPr sz="900" spc="-10" dirty="0">
                <a:solidFill>
                  <a:srgbClr val="005CC5"/>
                </a:solidFill>
                <a:latin typeface="Courier New"/>
                <a:cs typeface="Courier New"/>
              </a:rPr>
              <a:t>0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7425" y="3901549"/>
            <a:ext cx="767715" cy="137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5"/>
              </a:lnSpc>
            </a:pPr>
            <a:r>
              <a:rPr sz="900" dirty="0">
                <a:solidFill>
                  <a:srgbClr val="D73949"/>
                </a:solidFill>
                <a:latin typeface="Courier New"/>
                <a:cs typeface="Courier New"/>
              </a:rPr>
              <a:t>int</a:t>
            </a:r>
            <a:r>
              <a:rPr sz="900" spc="-10" dirty="0">
                <a:solidFill>
                  <a:srgbClr val="D73949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cnt=</a:t>
            </a:r>
            <a:r>
              <a:rPr sz="900" spc="-10" dirty="0">
                <a:solidFill>
                  <a:srgbClr val="005CC5"/>
                </a:solidFill>
                <a:latin typeface="Courier New"/>
                <a:cs typeface="Courier New"/>
              </a:rPr>
              <a:t>20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7425" y="4101574"/>
            <a:ext cx="2263775" cy="137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5"/>
              </a:lnSpc>
            </a:pPr>
            <a:r>
              <a:rPr sz="900" dirty="0">
                <a:solidFill>
                  <a:srgbClr val="24292E"/>
                </a:solidFill>
                <a:latin typeface="Courier New"/>
                <a:cs typeface="Courier New"/>
              </a:rPr>
              <a:t>LiquidCrystal</a:t>
            </a:r>
            <a:r>
              <a:rPr sz="900" spc="-6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6F42C1"/>
                </a:solidFill>
                <a:latin typeface="Courier New"/>
                <a:cs typeface="Courier New"/>
              </a:rPr>
              <a:t>lcd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(</a:t>
            </a:r>
            <a:r>
              <a:rPr sz="900" spc="-10" dirty="0">
                <a:solidFill>
                  <a:srgbClr val="005CC5"/>
                </a:solidFill>
                <a:latin typeface="Courier New"/>
                <a:cs typeface="Courier New"/>
              </a:rPr>
              <a:t>12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005CC5"/>
                </a:solidFill>
                <a:latin typeface="Courier New"/>
                <a:cs typeface="Courier New"/>
              </a:rPr>
              <a:t>11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005CC5"/>
                </a:solidFill>
                <a:latin typeface="Courier New"/>
                <a:cs typeface="Courier New"/>
              </a:rPr>
              <a:t>5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005CC5"/>
                </a:solidFill>
                <a:latin typeface="Courier New"/>
                <a:cs typeface="Courier New"/>
              </a:rPr>
              <a:t>4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005CC5"/>
                </a:solidFill>
                <a:latin typeface="Courier New"/>
                <a:cs typeface="Courier New"/>
              </a:rPr>
              <a:t>3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005CC5"/>
                </a:solidFill>
                <a:latin typeface="Courier New"/>
                <a:cs typeface="Courier New"/>
              </a:rPr>
              <a:t>2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7425" y="4634974"/>
            <a:ext cx="823594" cy="137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5"/>
              </a:lnSpc>
            </a:pPr>
            <a:r>
              <a:rPr sz="900" dirty="0">
                <a:solidFill>
                  <a:srgbClr val="D73949"/>
                </a:solidFill>
                <a:latin typeface="Courier New"/>
                <a:cs typeface="Courier New"/>
              </a:rPr>
              <a:t>void</a:t>
            </a:r>
            <a:r>
              <a:rPr sz="900" spc="-15" dirty="0">
                <a:solidFill>
                  <a:srgbClr val="D73949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6F42C1"/>
                </a:solidFill>
                <a:latin typeface="Courier New"/>
                <a:cs typeface="Courier New"/>
              </a:rPr>
              <a:t>setup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()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425" y="140225"/>
            <a:ext cx="69215" cy="137160"/>
          </a:xfrm>
          <a:custGeom>
            <a:avLst/>
            <a:gdLst/>
            <a:ahLst/>
            <a:cxnLst/>
            <a:rect l="l" t="t" r="r" b="b"/>
            <a:pathLst>
              <a:path w="69215" h="137160">
                <a:moveTo>
                  <a:pt x="68591" y="137160"/>
                </a:moveTo>
                <a:lnTo>
                  <a:pt x="0" y="137160"/>
                </a:lnTo>
                <a:lnTo>
                  <a:pt x="0" y="0"/>
                </a:lnTo>
                <a:lnTo>
                  <a:pt x="68591" y="0"/>
                </a:lnTo>
                <a:lnTo>
                  <a:pt x="68591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4725" y="122952"/>
            <a:ext cx="946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24292E"/>
                </a:solidFill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25" y="340249"/>
            <a:ext cx="1509395" cy="137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>
              <a:lnSpc>
                <a:spcPts val="1045"/>
              </a:lnSpc>
            </a:pPr>
            <a:r>
              <a:rPr sz="900" dirty="0">
                <a:solidFill>
                  <a:srgbClr val="005CC5"/>
                </a:solidFill>
                <a:latin typeface="Courier New"/>
                <a:cs typeface="Courier New"/>
              </a:rPr>
              <a:t>pinMode</a:t>
            </a:r>
            <a:r>
              <a:rPr sz="900" dirty="0">
                <a:solidFill>
                  <a:srgbClr val="24292E"/>
                </a:solidFill>
                <a:latin typeface="Courier New"/>
                <a:cs typeface="Courier New"/>
              </a:rPr>
              <a:t>(fan,</a:t>
            </a:r>
            <a:r>
              <a:rPr sz="900" spc="-6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OUTPUT);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425" y="540275"/>
            <a:ext cx="1646555" cy="137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>
              <a:lnSpc>
                <a:spcPts val="1045"/>
              </a:lnSpc>
            </a:pPr>
            <a:r>
              <a:rPr sz="900" dirty="0">
                <a:solidFill>
                  <a:srgbClr val="005CC5"/>
                </a:solidFill>
                <a:latin typeface="Courier New"/>
                <a:cs typeface="Courier New"/>
              </a:rPr>
              <a:t>pinMode</a:t>
            </a:r>
            <a:r>
              <a:rPr sz="900" dirty="0">
                <a:solidFill>
                  <a:srgbClr val="24292E"/>
                </a:solidFill>
                <a:latin typeface="Courier New"/>
                <a:cs typeface="Courier New"/>
              </a:rPr>
              <a:t>(clean,</a:t>
            </a:r>
            <a:r>
              <a:rPr sz="900" spc="-6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OUTPUT);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425" y="740300"/>
            <a:ext cx="1303655" cy="137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>
              <a:lnSpc>
                <a:spcPts val="1045"/>
              </a:lnSpc>
            </a:pPr>
            <a:r>
              <a:rPr sz="900" spc="-10" dirty="0">
                <a:solidFill>
                  <a:srgbClr val="005CC5"/>
                </a:solidFill>
                <a:latin typeface="Courier New"/>
                <a:cs typeface="Courier New"/>
              </a:rPr>
              <a:t>pinMode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(ir,INPUT);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425" y="1073674"/>
            <a:ext cx="3566795" cy="137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>
              <a:lnSpc>
                <a:spcPts val="1045"/>
              </a:lnSpc>
            </a:pPr>
            <a:r>
              <a:rPr sz="900" dirty="0">
                <a:solidFill>
                  <a:srgbClr val="24292E"/>
                </a:solidFill>
                <a:latin typeface="Courier New"/>
                <a:cs typeface="Courier New"/>
              </a:rPr>
              <a:t>Serial.</a:t>
            </a:r>
            <a:r>
              <a:rPr sz="900" dirty="0">
                <a:solidFill>
                  <a:srgbClr val="005CC5"/>
                </a:solidFill>
                <a:latin typeface="Courier New"/>
                <a:cs typeface="Courier New"/>
              </a:rPr>
              <a:t>begin</a:t>
            </a:r>
            <a:r>
              <a:rPr sz="900" dirty="0">
                <a:solidFill>
                  <a:srgbClr val="24292E"/>
                </a:solidFill>
                <a:latin typeface="Courier New"/>
                <a:cs typeface="Courier New"/>
              </a:rPr>
              <a:t>(</a:t>
            </a:r>
            <a:r>
              <a:rPr sz="900" dirty="0">
                <a:solidFill>
                  <a:srgbClr val="005CC5"/>
                </a:solidFill>
                <a:latin typeface="Courier New"/>
                <a:cs typeface="Courier New"/>
              </a:rPr>
              <a:t>9600</a:t>
            </a:r>
            <a:r>
              <a:rPr sz="900" dirty="0">
                <a:solidFill>
                  <a:srgbClr val="24292E"/>
                </a:solidFill>
                <a:latin typeface="Courier New"/>
                <a:cs typeface="Courier New"/>
              </a:rPr>
              <a:t>);</a:t>
            </a:r>
            <a:r>
              <a:rPr sz="900" spc="-3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//</a:t>
            </a:r>
            <a:r>
              <a:rPr sz="900" spc="-25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sets</a:t>
            </a:r>
            <a:r>
              <a:rPr sz="900" spc="-25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the</a:t>
            </a:r>
            <a:r>
              <a:rPr sz="900" spc="-25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serial</a:t>
            </a:r>
            <a:r>
              <a:rPr sz="900" spc="-25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port</a:t>
            </a:r>
            <a:r>
              <a:rPr sz="900" spc="-25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to</a:t>
            </a:r>
            <a:r>
              <a:rPr sz="900" spc="-25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spc="-20" dirty="0">
                <a:solidFill>
                  <a:srgbClr val="6A737D"/>
                </a:solidFill>
                <a:latin typeface="Courier New"/>
                <a:cs typeface="Courier New"/>
              </a:rPr>
              <a:t>9600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425" y="1273699"/>
            <a:ext cx="3841115" cy="137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>
              <a:lnSpc>
                <a:spcPts val="1045"/>
              </a:lnSpc>
            </a:pPr>
            <a:r>
              <a:rPr sz="900" dirty="0">
                <a:solidFill>
                  <a:srgbClr val="24292E"/>
                </a:solidFill>
                <a:latin typeface="Courier New"/>
                <a:cs typeface="Courier New"/>
              </a:rPr>
              <a:t>Serial.</a:t>
            </a:r>
            <a:r>
              <a:rPr sz="900" dirty="0">
                <a:solidFill>
                  <a:srgbClr val="005CC5"/>
                </a:solidFill>
                <a:latin typeface="Courier New"/>
                <a:cs typeface="Courier New"/>
              </a:rPr>
              <a:t>println</a:t>
            </a:r>
            <a:r>
              <a:rPr sz="900" dirty="0">
                <a:solidFill>
                  <a:srgbClr val="24292E"/>
                </a:solidFill>
                <a:latin typeface="Courier New"/>
                <a:cs typeface="Courier New"/>
              </a:rPr>
              <a:t>(</a:t>
            </a:r>
            <a:r>
              <a:rPr sz="900" dirty="0">
                <a:solidFill>
                  <a:srgbClr val="032F62"/>
                </a:solidFill>
                <a:latin typeface="Courier New"/>
                <a:cs typeface="Courier New"/>
              </a:rPr>
              <a:t>"NH3</a:t>
            </a:r>
            <a:r>
              <a:rPr sz="900" spc="-35" dirty="0">
                <a:solidFill>
                  <a:srgbClr val="032F62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32F62"/>
                </a:solidFill>
                <a:latin typeface="Courier New"/>
                <a:cs typeface="Courier New"/>
              </a:rPr>
              <a:t>in</a:t>
            </a:r>
            <a:r>
              <a:rPr sz="900" spc="-30" dirty="0">
                <a:solidFill>
                  <a:srgbClr val="032F62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32F62"/>
                </a:solidFill>
                <a:latin typeface="Courier New"/>
                <a:cs typeface="Courier New"/>
              </a:rPr>
              <a:t>PPM"</a:t>
            </a:r>
            <a:r>
              <a:rPr sz="900" dirty="0">
                <a:solidFill>
                  <a:srgbClr val="24292E"/>
                </a:solidFill>
                <a:latin typeface="Courier New"/>
                <a:cs typeface="Courier New"/>
              </a:rPr>
              <a:t>);</a:t>
            </a:r>
            <a:r>
              <a:rPr sz="900" spc="-3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//Display</a:t>
            </a:r>
            <a:r>
              <a:rPr sz="900" spc="-30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a</a:t>
            </a:r>
            <a:r>
              <a:rPr sz="900" spc="-30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intro</a:t>
            </a:r>
            <a:r>
              <a:rPr sz="900" spc="-30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6A737D"/>
                </a:solidFill>
                <a:latin typeface="Courier New"/>
                <a:cs typeface="Courier New"/>
              </a:rPr>
              <a:t>message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425" y="1473724"/>
            <a:ext cx="3223895" cy="137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>
              <a:lnSpc>
                <a:spcPts val="1045"/>
              </a:lnSpc>
            </a:pP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//delay(2000);</a:t>
            </a:r>
            <a:r>
              <a:rPr sz="900" spc="-30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//Wait</a:t>
            </a:r>
            <a:r>
              <a:rPr sz="900" spc="-30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for</a:t>
            </a:r>
            <a:r>
              <a:rPr sz="900" spc="-30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display</a:t>
            </a:r>
            <a:r>
              <a:rPr sz="900" spc="-30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to</a:t>
            </a:r>
            <a:r>
              <a:rPr sz="900" spc="-30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show</a:t>
            </a:r>
            <a:r>
              <a:rPr sz="900" spc="-30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spc="-20" dirty="0">
                <a:solidFill>
                  <a:srgbClr val="6A737D"/>
                </a:solidFill>
                <a:latin typeface="Courier New"/>
                <a:cs typeface="Courier New"/>
              </a:rPr>
              <a:t>info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7425" y="1673749"/>
            <a:ext cx="1372235" cy="137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>
              <a:lnSpc>
                <a:spcPts val="1045"/>
              </a:lnSpc>
            </a:pPr>
            <a:r>
              <a:rPr sz="900" spc="-10" dirty="0">
                <a:solidFill>
                  <a:srgbClr val="005CC5"/>
                </a:solidFill>
                <a:latin typeface="Courier New"/>
                <a:cs typeface="Courier New"/>
              </a:rPr>
              <a:t>analogWrite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(</a:t>
            </a:r>
            <a:r>
              <a:rPr sz="900" spc="-10" dirty="0">
                <a:solidFill>
                  <a:srgbClr val="005CC5"/>
                </a:solidFill>
                <a:latin typeface="Courier New"/>
                <a:cs typeface="Courier New"/>
              </a:rPr>
              <a:t>6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,cnt);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7425" y="1873774"/>
            <a:ext cx="1166495" cy="137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>
              <a:lnSpc>
                <a:spcPts val="1045"/>
              </a:lnSpc>
            </a:pP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lcd.</a:t>
            </a:r>
            <a:r>
              <a:rPr sz="900" spc="-10" dirty="0">
                <a:solidFill>
                  <a:srgbClr val="005CC5"/>
                </a:solidFill>
                <a:latin typeface="Courier New"/>
                <a:cs typeface="Courier New"/>
              </a:rPr>
              <a:t>begin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(</a:t>
            </a:r>
            <a:r>
              <a:rPr sz="900" spc="-10" dirty="0">
                <a:solidFill>
                  <a:srgbClr val="005CC5"/>
                </a:solidFill>
                <a:latin typeface="Courier New"/>
                <a:cs typeface="Courier New"/>
              </a:rPr>
              <a:t>16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005CC5"/>
                </a:solidFill>
                <a:latin typeface="Courier New"/>
                <a:cs typeface="Courier New"/>
              </a:rPr>
              <a:t>2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7425" y="2073799"/>
            <a:ext cx="69215" cy="137160"/>
          </a:xfrm>
          <a:custGeom>
            <a:avLst/>
            <a:gdLst/>
            <a:ahLst/>
            <a:cxnLst/>
            <a:rect l="l" t="t" r="r" b="b"/>
            <a:pathLst>
              <a:path w="69215" h="137160">
                <a:moveTo>
                  <a:pt x="68591" y="137160"/>
                </a:moveTo>
                <a:lnTo>
                  <a:pt x="0" y="137160"/>
                </a:lnTo>
                <a:lnTo>
                  <a:pt x="0" y="0"/>
                </a:lnTo>
                <a:lnTo>
                  <a:pt x="68591" y="0"/>
                </a:lnTo>
                <a:lnTo>
                  <a:pt x="68591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4725" y="2056528"/>
            <a:ext cx="946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24292E"/>
                </a:solidFill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7425" y="2273824"/>
            <a:ext cx="755015" cy="137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5"/>
              </a:lnSpc>
            </a:pPr>
            <a:r>
              <a:rPr sz="900" dirty="0">
                <a:solidFill>
                  <a:srgbClr val="D73949"/>
                </a:solidFill>
                <a:latin typeface="Courier New"/>
                <a:cs typeface="Courier New"/>
              </a:rPr>
              <a:t>void</a:t>
            </a:r>
            <a:r>
              <a:rPr sz="900" spc="-15" dirty="0">
                <a:solidFill>
                  <a:srgbClr val="D73949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6F42C1"/>
                </a:solidFill>
                <a:latin typeface="Courier New"/>
                <a:cs typeface="Courier New"/>
              </a:rPr>
              <a:t>loop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()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7425" y="2473849"/>
            <a:ext cx="69215" cy="137160"/>
          </a:xfrm>
          <a:custGeom>
            <a:avLst/>
            <a:gdLst/>
            <a:ahLst/>
            <a:cxnLst/>
            <a:rect l="l" t="t" r="r" b="b"/>
            <a:pathLst>
              <a:path w="69215" h="137160">
                <a:moveTo>
                  <a:pt x="68591" y="137160"/>
                </a:moveTo>
                <a:lnTo>
                  <a:pt x="0" y="137160"/>
                </a:lnTo>
                <a:lnTo>
                  <a:pt x="0" y="0"/>
                </a:lnTo>
                <a:lnTo>
                  <a:pt x="68591" y="0"/>
                </a:lnTo>
                <a:lnTo>
                  <a:pt x="68591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4725" y="2456578"/>
            <a:ext cx="946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24292E"/>
                </a:solidFill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7425" y="2673874"/>
            <a:ext cx="2126615" cy="137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>
              <a:lnSpc>
                <a:spcPts val="1045"/>
              </a:lnSpc>
            </a:pP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//</a:t>
            </a:r>
            <a:r>
              <a:rPr sz="900" spc="-20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count</a:t>
            </a:r>
            <a:r>
              <a:rPr sz="900" spc="-20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person</a:t>
            </a:r>
            <a:r>
              <a:rPr sz="900" spc="-20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with</a:t>
            </a:r>
            <a:r>
              <a:rPr sz="900" spc="-20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ir</a:t>
            </a:r>
            <a:r>
              <a:rPr sz="900" spc="-15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6A737D"/>
                </a:solidFill>
                <a:latin typeface="Courier New"/>
                <a:cs typeface="Courier New"/>
              </a:rPr>
              <a:t>sensor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7425" y="2873899"/>
            <a:ext cx="1577975" cy="137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>
              <a:lnSpc>
                <a:spcPts val="1045"/>
              </a:lnSpc>
            </a:pPr>
            <a:r>
              <a:rPr sz="900" spc="-10" dirty="0">
                <a:solidFill>
                  <a:srgbClr val="D73949"/>
                </a:solidFill>
                <a:latin typeface="Courier New"/>
                <a:cs typeface="Courier New"/>
              </a:rPr>
              <a:t>if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(!(</a:t>
            </a:r>
            <a:r>
              <a:rPr sz="900" spc="-10" dirty="0">
                <a:solidFill>
                  <a:srgbClr val="005CC5"/>
                </a:solidFill>
                <a:latin typeface="Courier New"/>
                <a:cs typeface="Courier New"/>
              </a:rPr>
              <a:t>digitalRead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(ir)))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7425" y="3073924"/>
            <a:ext cx="137795" cy="137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>
              <a:lnSpc>
                <a:spcPts val="1045"/>
              </a:lnSpc>
            </a:pPr>
            <a:r>
              <a:rPr sz="900" spc="-50" dirty="0">
                <a:solidFill>
                  <a:srgbClr val="24292E"/>
                </a:solidFill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7425" y="3273950"/>
            <a:ext cx="755015" cy="137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05740">
              <a:lnSpc>
                <a:spcPts val="1045"/>
              </a:lnSpc>
            </a:pP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count++;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7425" y="3473975"/>
            <a:ext cx="1783714" cy="137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05740">
              <a:lnSpc>
                <a:spcPts val="1045"/>
              </a:lnSpc>
            </a:pP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Serial.</a:t>
            </a:r>
            <a:r>
              <a:rPr sz="900" spc="-10" dirty="0">
                <a:solidFill>
                  <a:srgbClr val="005CC5"/>
                </a:solidFill>
                <a:latin typeface="Courier New"/>
                <a:cs typeface="Courier New"/>
              </a:rPr>
              <a:t>print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(</a:t>
            </a:r>
            <a:r>
              <a:rPr sz="900" spc="-10" dirty="0">
                <a:solidFill>
                  <a:srgbClr val="032F62"/>
                </a:solidFill>
                <a:latin typeface="Courier New"/>
                <a:cs typeface="Courier New"/>
              </a:rPr>
              <a:t>"Count="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7425" y="3674000"/>
            <a:ext cx="1715135" cy="137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05740">
              <a:lnSpc>
                <a:spcPts val="1045"/>
              </a:lnSpc>
            </a:pP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Serial.</a:t>
            </a:r>
            <a:r>
              <a:rPr sz="900" spc="-10" dirty="0">
                <a:solidFill>
                  <a:srgbClr val="005CC5"/>
                </a:solidFill>
                <a:latin typeface="Courier New"/>
                <a:cs typeface="Courier New"/>
              </a:rPr>
              <a:t>println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(count);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7425" y="3874025"/>
            <a:ext cx="1783714" cy="137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05740">
              <a:lnSpc>
                <a:spcPts val="1045"/>
              </a:lnSpc>
            </a:pP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Serial.</a:t>
            </a:r>
            <a:r>
              <a:rPr sz="900" spc="-10" dirty="0">
                <a:solidFill>
                  <a:srgbClr val="005CC5"/>
                </a:solidFill>
                <a:latin typeface="Courier New"/>
                <a:cs typeface="Courier New"/>
              </a:rPr>
              <a:t>print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(</a:t>
            </a:r>
            <a:r>
              <a:rPr sz="900" spc="-10" dirty="0">
                <a:solidFill>
                  <a:srgbClr val="032F62"/>
                </a:solidFill>
                <a:latin typeface="Courier New"/>
                <a:cs typeface="Courier New"/>
              </a:rPr>
              <a:t>"Total="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7425" y="4074050"/>
            <a:ext cx="1852295" cy="137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05740">
              <a:lnSpc>
                <a:spcPts val="1045"/>
              </a:lnSpc>
            </a:pP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Serial.</a:t>
            </a:r>
            <a:r>
              <a:rPr sz="900" spc="-10" dirty="0">
                <a:solidFill>
                  <a:srgbClr val="005CC5"/>
                </a:solidFill>
                <a:latin typeface="Courier New"/>
                <a:cs typeface="Courier New"/>
              </a:rPr>
              <a:t>println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(count/</a:t>
            </a:r>
            <a:r>
              <a:rPr sz="900" spc="-10" dirty="0">
                <a:solidFill>
                  <a:srgbClr val="005CC5"/>
                </a:solidFill>
                <a:latin typeface="Courier New"/>
                <a:cs typeface="Courier New"/>
              </a:rPr>
              <a:t>2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7425" y="4274075"/>
            <a:ext cx="2400935" cy="137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05740">
              <a:lnSpc>
                <a:spcPts val="1045"/>
              </a:lnSpc>
            </a:pPr>
            <a:r>
              <a:rPr sz="900" dirty="0">
                <a:solidFill>
                  <a:srgbClr val="005CC5"/>
                </a:solidFill>
                <a:latin typeface="Courier New"/>
                <a:cs typeface="Courier New"/>
              </a:rPr>
              <a:t>digitalWrite</a:t>
            </a:r>
            <a:r>
              <a:rPr sz="900" dirty="0">
                <a:solidFill>
                  <a:srgbClr val="24292E"/>
                </a:solidFill>
                <a:latin typeface="Courier New"/>
                <a:cs typeface="Courier New"/>
              </a:rPr>
              <a:t>(LED_BUILTIN,</a:t>
            </a:r>
            <a:r>
              <a:rPr sz="900" spc="-12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HIGH);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7425" y="4474100"/>
            <a:ext cx="1029335" cy="137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05740">
              <a:lnSpc>
                <a:spcPts val="1045"/>
              </a:lnSpc>
            </a:pPr>
            <a:r>
              <a:rPr sz="900" spc="-10" dirty="0">
                <a:solidFill>
                  <a:srgbClr val="005CC5"/>
                </a:solidFill>
                <a:latin typeface="Courier New"/>
                <a:cs typeface="Courier New"/>
              </a:rPr>
              <a:t>delay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(</a:t>
            </a:r>
            <a:r>
              <a:rPr sz="900" spc="-10" dirty="0">
                <a:solidFill>
                  <a:srgbClr val="005CC5"/>
                </a:solidFill>
                <a:latin typeface="Courier New"/>
                <a:cs typeface="Courier New"/>
              </a:rPr>
              <a:t>1000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7425" y="4674125"/>
            <a:ext cx="137795" cy="137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>
              <a:lnSpc>
                <a:spcPts val="1045"/>
              </a:lnSpc>
            </a:pPr>
            <a:r>
              <a:rPr sz="900" spc="-50" dirty="0">
                <a:solidFill>
                  <a:srgbClr val="24292E"/>
                </a:solidFill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425" y="196225"/>
            <a:ext cx="4253230" cy="137160"/>
          </a:xfrm>
          <a:custGeom>
            <a:avLst/>
            <a:gdLst/>
            <a:ahLst/>
            <a:cxnLst/>
            <a:rect l="l" t="t" r="r" b="b"/>
            <a:pathLst>
              <a:path w="4253230" h="137160">
                <a:moveTo>
                  <a:pt x="4252652" y="137160"/>
                </a:moveTo>
                <a:lnTo>
                  <a:pt x="0" y="137160"/>
                </a:lnTo>
                <a:lnTo>
                  <a:pt x="0" y="0"/>
                </a:lnTo>
                <a:lnTo>
                  <a:pt x="4252652" y="0"/>
                </a:lnTo>
                <a:lnTo>
                  <a:pt x="4252652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7425" y="396249"/>
            <a:ext cx="3223895" cy="137160"/>
          </a:xfrm>
          <a:custGeom>
            <a:avLst/>
            <a:gdLst/>
            <a:ahLst/>
            <a:cxnLst/>
            <a:rect l="l" t="t" r="r" b="b"/>
            <a:pathLst>
              <a:path w="3223895" h="137159">
                <a:moveTo>
                  <a:pt x="3223784" y="137159"/>
                </a:moveTo>
                <a:lnTo>
                  <a:pt x="0" y="137159"/>
                </a:lnTo>
                <a:lnTo>
                  <a:pt x="0" y="0"/>
                </a:lnTo>
                <a:lnTo>
                  <a:pt x="3223784" y="0"/>
                </a:lnTo>
                <a:lnTo>
                  <a:pt x="3223784" y="1371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7425" y="596274"/>
            <a:ext cx="3498215" cy="137160"/>
          </a:xfrm>
          <a:custGeom>
            <a:avLst/>
            <a:gdLst/>
            <a:ahLst/>
            <a:cxnLst/>
            <a:rect l="l" t="t" r="r" b="b"/>
            <a:pathLst>
              <a:path w="3498215" h="137159">
                <a:moveTo>
                  <a:pt x="3498149" y="137160"/>
                </a:moveTo>
                <a:lnTo>
                  <a:pt x="0" y="137160"/>
                </a:lnTo>
                <a:lnTo>
                  <a:pt x="0" y="0"/>
                </a:lnTo>
                <a:lnTo>
                  <a:pt x="3498149" y="0"/>
                </a:lnTo>
                <a:lnTo>
                  <a:pt x="3498149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7425" y="796299"/>
            <a:ext cx="2812415" cy="137160"/>
          </a:xfrm>
          <a:custGeom>
            <a:avLst/>
            <a:gdLst/>
            <a:ahLst/>
            <a:cxnLst/>
            <a:rect l="l" t="t" r="r" b="b"/>
            <a:pathLst>
              <a:path w="2812415" h="137159">
                <a:moveTo>
                  <a:pt x="2812237" y="137159"/>
                </a:moveTo>
                <a:lnTo>
                  <a:pt x="0" y="137159"/>
                </a:lnTo>
                <a:lnTo>
                  <a:pt x="0" y="0"/>
                </a:lnTo>
                <a:lnTo>
                  <a:pt x="2812237" y="0"/>
                </a:lnTo>
                <a:lnTo>
                  <a:pt x="2812237" y="1371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7425" y="996325"/>
            <a:ext cx="6104890" cy="137160"/>
          </a:xfrm>
          <a:custGeom>
            <a:avLst/>
            <a:gdLst/>
            <a:ahLst/>
            <a:cxnLst/>
            <a:rect l="l" t="t" r="r" b="b"/>
            <a:pathLst>
              <a:path w="6104890" h="137159">
                <a:moveTo>
                  <a:pt x="6104613" y="137159"/>
                </a:moveTo>
                <a:lnTo>
                  <a:pt x="0" y="137159"/>
                </a:lnTo>
                <a:lnTo>
                  <a:pt x="0" y="0"/>
                </a:lnTo>
                <a:lnTo>
                  <a:pt x="6104613" y="0"/>
                </a:lnTo>
                <a:lnTo>
                  <a:pt x="6104613" y="1371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7425" y="1196350"/>
            <a:ext cx="3703954" cy="137160"/>
          </a:xfrm>
          <a:custGeom>
            <a:avLst/>
            <a:gdLst/>
            <a:ahLst/>
            <a:cxnLst/>
            <a:rect l="l" t="t" r="r" b="b"/>
            <a:pathLst>
              <a:path w="3703954" h="137159">
                <a:moveTo>
                  <a:pt x="3703922" y="137160"/>
                </a:moveTo>
                <a:lnTo>
                  <a:pt x="0" y="137160"/>
                </a:lnTo>
                <a:lnTo>
                  <a:pt x="0" y="0"/>
                </a:lnTo>
                <a:lnTo>
                  <a:pt x="3703922" y="0"/>
                </a:lnTo>
                <a:lnTo>
                  <a:pt x="3703922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7425" y="1396375"/>
            <a:ext cx="2469515" cy="137160"/>
          </a:xfrm>
          <a:custGeom>
            <a:avLst/>
            <a:gdLst/>
            <a:ahLst/>
            <a:cxnLst/>
            <a:rect l="l" t="t" r="r" b="b"/>
            <a:pathLst>
              <a:path w="2469515" h="137159">
                <a:moveTo>
                  <a:pt x="2469281" y="137160"/>
                </a:moveTo>
                <a:lnTo>
                  <a:pt x="0" y="137160"/>
                </a:lnTo>
                <a:lnTo>
                  <a:pt x="0" y="0"/>
                </a:lnTo>
                <a:lnTo>
                  <a:pt x="2469281" y="0"/>
                </a:lnTo>
                <a:lnTo>
                  <a:pt x="2469281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7425" y="1596400"/>
            <a:ext cx="5076190" cy="137160"/>
          </a:xfrm>
          <a:custGeom>
            <a:avLst/>
            <a:gdLst/>
            <a:ahLst/>
            <a:cxnLst/>
            <a:rect l="l" t="t" r="r" b="b"/>
            <a:pathLst>
              <a:path w="5076190" h="137160">
                <a:moveTo>
                  <a:pt x="5075745" y="137160"/>
                </a:moveTo>
                <a:lnTo>
                  <a:pt x="0" y="137160"/>
                </a:lnTo>
                <a:lnTo>
                  <a:pt x="0" y="0"/>
                </a:lnTo>
                <a:lnTo>
                  <a:pt x="5075745" y="0"/>
                </a:lnTo>
                <a:lnTo>
                  <a:pt x="5075745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7425" y="1796425"/>
            <a:ext cx="1989455" cy="137160"/>
          </a:xfrm>
          <a:custGeom>
            <a:avLst/>
            <a:gdLst/>
            <a:ahLst/>
            <a:cxnLst/>
            <a:rect l="l" t="t" r="r" b="b"/>
            <a:pathLst>
              <a:path w="1989455" h="137160">
                <a:moveTo>
                  <a:pt x="1989143" y="137160"/>
                </a:moveTo>
                <a:lnTo>
                  <a:pt x="0" y="137160"/>
                </a:lnTo>
                <a:lnTo>
                  <a:pt x="0" y="0"/>
                </a:lnTo>
                <a:lnTo>
                  <a:pt x="1989143" y="0"/>
                </a:lnTo>
                <a:lnTo>
                  <a:pt x="1989143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7425" y="1996450"/>
            <a:ext cx="1440815" cy="137160"/>
          </a:xfrm>
          <a:custGeom>
            <a:avLst/>
            <a:gdLst/>
            <a:ahLst/>
            <a:cxnLst/>
            <a:rect l="l" t="t" r="r" b="b"/>
            <a:pathLst>
              <a:path w="1440814" h="137160">
                <a:moveTo>
                  <a:pt x="1440414" y="137160"/>
                </a:moveTo>
                <a:lnTo>
                  <a:pt x="0" y="137160"/>
                </a:lnTo>
                <a:lnTo>
                  <a:pt x="0" y="0"/>
                </a:lnTo>
                <a:lnTo>
                  <a:pt x="1440414" y="0"/>
                </a:lnTo>
                <a:lnTo>
                  <a:pt x="1440414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7425" y="2196475"/>
            <a:ext cx="3841115" cy="137160"/>
          </a:xfrm>
          <a:custGeom>
            <a:avLst/>
            <a:gdLst/>
            <a:ahLst/>
            <a:cxnLst/>
            <a:rect l="l" t="t" r="r" b="b"/>
            <a:pathLst>
              <a:path w="3841115" h="137160">
                <a:moveTo>
                  <a:pt x="3841105" y="137160"/>
                </a:moveTo>
                <a:lnTo>
                  <a:pt x="0" y="137160"/>
                </a:lnTo>
                <a:lnTo>
                  <a:pt x="0" y="0"/>
                </a:lnTo>
                <a:lnTo>
                  <a:pt x="3841105" y="0"/>
                </a:lnTo>
                <a:lnTo>
                  <a:pt x="3841105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7425" y="2396500"/>
            <a:ext cx="1577975" cy="137160"/>
          </a:xfrm>
          <a:custGeom>
            <a:avLst/>
            <a:gdLst/>
            <a:ahLst/>
            <a:cxnLst/>
            <a:rect l="l" t="t" r="r" b="b"/>
            <a:pathLst>
              <a:path w="1577975" h="137160">
                <a:moveTo>
                  <a:pt x="1577596" y="137160"/>
                </a:moveTo>
                <a:lnTo>
                  <a:pt x="0" y="137160"/>
                </a:lnTo>
                <a:lnTo>
                  <a:pt x="0" y="0"/>
                </a:lnTo>
                <a:lnTo>
                  <a:pt x="1577596" y="0"/>
                </a:lnTo>
                <a:lnTo>
                  <a:pt x="1577596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7421" y="2596527"/>
            <a:ext cx="1372235" cy="270510"/>
          </a:xfrm>
          <a:custGeom>
            <a:avLst/>
            <a:gdLst/>
            <a:ahLst/>
            <a:cxnLst/>
            <a:rect l="l" t="t" r="r" b="b"/>
            <a:pathLst>
              <a:path w="1372235" h="270510">
                <a:moveTo>
                  <a:pt x="1371815" y="0"/>
                </a:moveTo>
                <a:lnTo>
                  <a:pt x="0" y="0"/>
                </a:lnTo>
                <a:lnTo>
                  <a:pt x="0" y="133350"/>
                </a:lnTo>
                <a:lnTo>
                  <a:pt x="0" y="137160"/>
                </a:lnTo>
                <a:lnTo>
                  <a:pt x="0" y="270510"/>
                </a:lnTo>
                <a:lnTo>
                  <a:pt x="137185" y="270510"/>
                </a:lnTo>
                <a:lnTo>
                  <a:pt x="137185" y="137160"/>
                </a:lnTo>
                <a:lnTo>
                  <a:pt x="1371815" y="137160"/>
                </a:lnTo>
                <a:lnTo>
                  <a:pt x="13718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7425" y="2929900"/>
            <a:ext cx="480695" cy="137160"/>
          </a:xfrm>
          <a:custGeom>
            <a:avLst/>
            <a:gdLst/>
            <a:ahLst/>
            <a:cxnLst/>
            <a:rect l="l" t="t" r="r" b="b"/>
            <a:pathLst>
              <a:path w="480694" h="137160">
                <a:moveTo>
                  <a:pt x="480138" y="137159"/>
                </a:moveTo>
                <a:lnTo>
                  <a:pt x="0" y="137159"/>
                </a:lnTo>
                <a:lnTo>
                  <a:pt x="0" y="0"/>
                </a:lnTo>
                <a:lnTo>
                  <a:pt x="480138" y="0"/>
                </a:lnTo>
                <a:lnTo>
                  <a:pt x="480138" y="1371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7425" y="3129925"/>
            <a:ext cx="1852295" cy="137160"/>
          </a:xfrm>
          <a:custGeom>
            <a:avLst/>
            <a:gdLst/>
            <a:ahLst/>
            <a:cxnLst/>
            <a:rect l="l" t="t" r="r" b="b"/>
            <a:pathLst>
              <a:path w="1852295" h="137160">
                <a:moveTo>
                  <a:pt x="1851961" y="137159"/>
                </a:moveTo>
                <a:lnTo>
                  <a:pt x="0" y="137159"/>
                </a:lnTo>
                <a:lnTo>
                  <a:pt x="0" y="0"/>
                </a:lnTo>
                <a:lnTo>
                  <a:pt x="1851961" y="0"/>
                </a:lnTo>
                <a:lnTo>
                  <a:pt x="1851961" y="1371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7425" y="3329949"/>
            <a:ext cx="1989455" cy="137160"/>
          </a:xfrm>
          <a:custGeom>
            <a:avLst/>
            <a:gdLst/>
            <a:ahLst/>
            <a:cxnLst/>
            <a:rect l="l" t="t" r="r" b="b"/>
            <a:pathLst>
              <a:path w="1989455" h="137160">
                <a:moveTo>
                  <a:pt x="1989143" y="137159"/>
                </a:moveTo>
                <a:lnTo>
                  <a:pt x="0" y="137159"/>
                </a:lnTo>
                <a:lnTo>
                  <a:pt x="0" y="0"/>
                </a:lnTo>
                <a:lnTo>
                  <a:pt x="1989143" y="0"/>
                </a:lnTo>
                <a:lnTo>
                  <a:pt x="1989143" y="1371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7425" y="3529974"/>
            <a:ext cx="137795" cy="137160"/>
          </a:xfrm>
          <a:custGeom>
            <a:avLst/>
            <a:gdLst/>
            <a:ahLst/>
            <a:cxnLst/>
            <a:rect l="l" t="t" r="r" b="b"/>
            <a:pathLst>
              <a:path w="137795" h="137160">
                <a:moveTo>
                  <a:pt x="137182" y="137159"/>
                </a:moveTo>
                <a:lnTo>
                  <a:pt x="0" y="137159"/>
                </a:lnTo>
                <a:lnTo>
                  <a:pt x="0" y="0"/>
                </a:lnTo>
                <a:lnTo>
                  <a:pt x="137182" y="0"/>
                </a:lnTo>
                <a:lnTo>
                  <a:pt x="137182" y="1371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7425" y="3729999"/>
            <a:ext cx="1166495" cy="137160"/>
          </a:xfrm>
          <a:custGeom>
            <a:avLst/>
            <a:gdLst/>
            <a:ahLst/>
            <a:cxnLst/>
            <a:rect l="l" t="t" r="r" b="b"/>
            <a:pathLst>
              <a:path w="1166495" h="137160">
                <a:moveTo>
                  <a:pt x="1166049" y="137159"/>
                </a:moveTo>
                <a:lnTo>
                  <a:pt x="0" y="137159"/>
                </a:lnTo>
                <a:lnTo>
                  <a:pt x="0" y="0"/>
                </a:lnTo>
                <a:lnTo>
                  <a:pt x="1166049" y="0"/>
                </a:lnTo>
                <a:lnTo>
                  <a:pt x="1166049" y="1371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7425" y="3930024"/>
            <a:ext cx="137795" cy="137160"/>
          </a:xfrm>
          <a:custGeom>
            <a:avLst/>
            <a:gdLst/>
            <a:ahLst/>
            <a:cxnLst/>
            <a:rect l="l" t="t" r="r" b="b"/>
            <a:pathLst>
              <a:path w="137795" h="137160">
                <a:moveTo>
                  <a:pt x="137182" y="137159"/>
                </a:moveTo>
                <a:lnTo>
                  <a:pt x="0" y="137159"/>
                </a:lnTo>
                <a:lnTo>
                  <a:pt x="0" y="0"/>
                </a:lnTo>
                <a:lnTo>
                  <a:pt x="137182" y="0"/>
                </a:lnTo>
                <a:lnTo>
                  <a:pt x="137182" y="1371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7425" y="4130049"/>
            <a:ext cx="480695" cy="137160"/>
          </a:xfrm>
          <a:custGeom>
            <a:avLst/>
            <a:gdLst/>
            <a:ahLst/>
            <a:cxnLst/>
            <a:rect l="l" t="t" r="r" b="b"/>
            <a:pathLst>
              <a:path w="480694" h="137160">
                <a:moveTo>
                  <a:pt x="480138" y="137159"/>
                </a:moveTo>
                <a:lnTo>
                  <a:pt x="0" y="137159"/>
                </a:lnTo>
                <a:lnTo>
                  <a:pt x="0" y="0"/>
                </a:lnTo>
                <a:lnTo>
                  <a:pt x="480138" y="0"/>
                </a:lnTo>
                <a:lnTo>
                  <a:pt x="480138" y="1371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425" y="4330074"/>
            <a:ext cx="1852295" cy="137160"/>
          </a:xfrm>
          <a:custGeom>
            <a:avLst/>
            <a:gdLst/>
            <a:ahLst/>
            <a:cxnLst/>
            <a:rect l="l" t="t" r="r" b="b"/>
            <a:pathLst>
              <a:path w="1852295" h="137160">
                <a:moveTo>
                  <a:pt x="1851961" y="137159"/>
                </a:moveTo>
                <a:lnTo>
                  <a:pt x="0" y="137159"/>
                </a:lnTo>
                <a:lnTo>
                  <a:pt x="0" y="0"/>
                </a:lnTo>
                <a:lnTo>
                  <a:pt x="1851961" y="0"/>
                </a:lnTo>
                <a:lnTo>
                  <a:pt x="1851961" y="1371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7425" y="4530099"/>
            <a:ext cx="1920875" cy="137160"/>
          </a:xfrm>
          <a:custGeom>
            <a:avLst/>
            <a:gdLst/>
            <a:ahLst/>
            <a:cxnLst/>
            <a:rect l="l" t="t" r="r" b="b"/>
            <a:pathLst>
              <a:path w="1920875" h="137160">
                <a:moveTo>
                  <a:pt x="1920552" y="137159"/>
                </a:moveTo>
                <a:lnTo>
                  <a:pt x="0" y="137159"/>
                </a:lnTo>
                <a:lnTo>
                  <a:pt x="0" y="0"/>
                </a:lnTo>
                <a:lnTo>
                  <a:pt x="1920552" y="0"/>
                </a:lnTo>
                <a:lnTo>
                  <a:pt x="1920552" y="1371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7425" y="4730124"/>
            <a:ext cx="137795" cy="137160"/>
          </a:xfrm>
          <a:custGeom>
            <a:avLst/>
            <a:gdLst/>
            <a:ahLst/>
            <a:cxnLst/>
            <a:rect l="l" t="t" r="r" b="b"/>
            <a:pathLst>
              <a:path w="137795" h="137160">
                <a:moveTo>
                  <a:pt x="137182" y="137159"/>
                </a:moveTo>
                <a:lnTo>
                  <a:pt x="0" y="137159"/>
                </a:lnTo>
                <a:lnTo>
                  <a:pt x="0" y="0"/>
                </a:lnTo>
                <a:lnTo>
                  <a:pt x="137182" y="0"/>
                </a:lnTo>
                <a:lnTo>
                  <a:pt x="137182" y="1371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7425" y="4930150"/>
            <a:ext cx="343535" cy="137160"/>
          </a:xfrm>
          <a:custGeom>
            <a:avLst/>
            <a:gdLst/>
            <a:ahLst/>
            <a:cxnLst/>
            <a:rect l="l" t="t" r="r" b="b"/>
            <a:pathLst>
              <a:path w="343534" h="137160">
                <a:moveTo>
                  <a:pt x="342955" y="137159"/>
                </a:moveTo>
                <a:lnTo>
                  <a:pt x="0" y="137159"/>
                </a:lnTo>
                <a:lnTo>
                  <a:pt x="0" y="0"/>
                </a:lnTo>
                <a:lnTo>
                  <a:pt x="342955" y="0"/>
                </a:lnTo>
                <a:lnTo>
                  <a:pt x="342955" y="1371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84725" y="116088"/>
            <a:ext cx="6129655" cy="495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" marR="1856739">
              <a:lnSpc>
                <a:spcPct val="145800"/>
              </a:lnSpc>
              <a:spcBef>
                <a:spcPts val="100"/>
              </a:spcBef>
            </a:pP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//ppm</a:t>
            </a:r>
            <a:r>
              <a:rPr sz="900" spc="-35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levels</a:t>
            </a:r>
            <a:r>
              <a:rPr sz="900" spc="-25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check</a:t>
            </a:r>
            <a:r>
              <a:rPr sz="900" spc="-25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with</a:t>
            </a:r>
            <a:r>
              <a:rPr sz="900" spc="-25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6A737D"/>
                </a:solidFill>
                <a:latin typeface="Courier New"/>
                <a:cs typeface="Courier New"/>
              </a:rPr>
              <a:t>MQ-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135</a:t>
            </a:r>
            <a:r>
              <a:rPr sz="900" spc="-20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and</a:t>
            </a:r>
            <a:r>
              <a:rPr sz="900" spc="-25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controlling</a:t>
            </a:r>
            <a:r>
              <a:rPr sz="900" spc="-25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fan,</a:t>
            </a:r>
            <a:r>
              <a:rPr sz="900" spc="-25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clean</a:t>
            </a:r>
            <a:r>
              <a:rPr sz="900" spc="-20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solidFill>
                  <a:srgbClr val="6A737D"/>
                </a:solidFill>
                <a:latin typeface="Courier New"/>
                <a:cs typeface="Courier New"/>
              </a:rPr>
              <a:t>msg </a:t>
            </a:r>
            <a:r>
              <a:rPr sz="900" dirty="0">
                <a:solidFill>
                  <a:srgbClr val="D73949"/>
                </a:solidFill>
                <a:latin typeface="Courier New"/>
                <a:cs typeface="Courier New"/>
              </a:rPr>
              <a:t>float</a:t>
            </a:r>
            <a:r>
              <a:rPr sz="900" spc="-30" dirty="0">
                <a:solidFill>
                  <a:srgbClr val="D73949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24292E"/>
                </a:solidFill>
                <a:latin typeface="Courier New"/>
                <a:cs typeface="Courier New"/>
              </a:rPr>
              <a:t>VRL;</a:t>
            </a:r>
            <a:r>
              <a:rPr sz="900" spc="-2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//Voltage</a:t>
            </a:r>
            <a:r>
              <a:rPr sz="900" spc="-25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drop</a:t>
            </a:r>
            <a:r>
              <a:rPr sz="900" spc="-20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across</a:t>
            </a:r>
            <a:r>
              <a:rPr sz="900" spc="-25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the</a:t>
            </a:r>
            <a:r>
              <a:rPr sz="900" spc="-25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MQ</a:t>
            </a:r>
            <a:r>
              <a:rPr sz="900" spc="-20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6A737D"/>
                </a:solidFill>
                <a:latin typeface="Courier New"/>
                <a:cs typeface="Courier New"/>
              </a:rPr>
              <a:t>sensor</a:t>
            </a:r>
            <a:endParaRPr sz="900">
              <a:latin typeface="Courier New"/>
              <a:cs typeface="Courier New"/>
            </a:endParaRPr>
          </a:p>
          <a:p>
            <a:pPr marL="81280" marR="2611120">
              <a:lnSpc>
                <a:spcPct val="145800"/>
              </a:lnSpc>
            </a:pPr>
            <a:r>
              <a:rPr sz="900" dirty="0">
                <a:solidFill>
                  <a:srgbClr val="D73949"/>
                </a:solidFill>
                <a:latin typeface="Courier New"/>
                <a:cs typeface="Courier New"/>
              </a:rPr>
              <a:t>float</a:t>
            </a:r>
            <a:r>
              <a:rPr sz="900" spc="-25" dirty="0">
                <a:solidFill>
                  <a:srgbClr val="D73949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24292E"/>
                </a:solidFill>
                <a:latin typeface="Courier New"/>
                <a:cs typeface="Courier New"/>
              </a:rPr>
              <a:t>Rs;</a:t>
            </a:r>
            <a:r>
              <a:rPr sz="900" spc="-2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//Sensor</a:t>
            </a:r>
            <a:r>
              <a:rPr sz="900" spc="-25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resistance</a:t>
            </a:r>
            <a:r>
              <a:rPr sz="900" spc="-25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at</a:t>
            </a:r>
            <a:r>
              <a:rPr sz="900" spc="-25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gas</a:t>
            </a:r>
            <a:r>
              <a:rPr sz="900" spc="-25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6A737D"/>
                </a:solidFill>
                <a:latin typeface="Courier New"/>
                <a:cs typeface="Courier New"/>
              </a:rPr>
              <a:t>concentration </a:t>
            </a:r>
            <a:r>
              <a:rPr sz="900" dirty="0">
                <a:solidFill>
                  <a:srgbClr val="D73949"/>
                </a:solidFill>
                <a:latin typeface="Courier New"/>
                <a:cs typeface="Courier New"/>
              </a:rPr>
              <a:t>float</a:t>
            </a:r>
            <a:r>
              <a:rPr sz="900" spc="-40" dirty="0">
                <a:solidFill>
                  <a:srgbClr val="D73949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24292E"/>
                </a:solidFill>
                <a:latin typeface="Courier New"/>
                <a:cs typeface="Courier New"/>
              </a:rPr>
              <a:t>ratio;</a:t>
            </a:r>
            <a:r>
              <a:rPr sz="900" spc="-2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//Define</a:t>
            </a:r>
            <a:r>
              <a:rPr sz="900" spc="-30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variable</a:t>
            </a:r>
            <a:r>
              <a:rPr sz="900" spc="-30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for</a:t>
            </a:r>
            <a:r>
              <a:rPr sz="900" spc="-25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6A737D"/>
                </a:solidFill>
                <a:latin typeface="Courier New"/>
                <a:cs typeface="Courier New"/>
              </a:rPr>
              <a:t>ratio</a:t>
            </a:r>
            <a:endParaRPr sz="900">
              <a:latin typeface="Courier New"/>
              <a:cs typeface="Courier New"/>
            </a:endParaRPr>
          </a:p>
          <a:p>
            <a:pPr marL="81280" marR="5080">
              <a:lnSpc>
                <a:spcPct val="145800"/>
              </a:lnSpc>
            </a:pPr>
            <a:r>
              <a:rPr sz="900" dirty="0">
                <a:solidFill>
                  <a:srgbClr val="24292E"/>
                </a:solidFill>
                <a:latin typeface="Courier New"/>
                <a:cs typeface="Courier New"/>
              </a:rPr>
              <a:t>VRL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24292E"/>
                </a:solidFill>
                <a:latin typeface="Courier New"/>
                <a:cs typeface="Courier New"/>
              </a:rPr>
              <a:t>=</a:t>
            </a:r>
            <a:r>
              <a:rPr sz="900" spc="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005CC5"/>
                </a:solidFill>
                <a:latin typeface="Courier New"/>
                <a:cs typeface="Courier New"/>
              </a:rPr>
              <a:t>analogRead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(MQ_sensor)*(</a:t>
            </a:r>
            <a:r>
              <a:rPr sz="900" spc="-10" dirty="0">
                <a:solidFill>
                  <a:srgbClr val="005CC5"/>
                </a:solidFill>
                <a:latin typeface="Courier New"/>
                <a:cs typeface="Courier New"/>
              </a:rPr>
              <a:t>5.0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/</a:t>
            </a:r>
            <a:r>
              <a:rPr sz="900" spc="-10" dirty="0">
                <a:solidFill>
                  <a:srgbClr val="005CC5"/>
                </a:solidFill>
                <a:latin typeface="Courier New"/>
                <a:cs typeface="Courier New"/>
              </a:rPr>
              <a:t>1023.0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);</a:t>
            </a:r>
            <a:r>
              <a:rPr sz="900" spc="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//Measure</a:t>
            </a:r>
            <a:r>
              <a:rPr sz="900" spc="5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the voltage drop</a:t>
            </a:r>
            <a:r>
              <a:rPr sz="900" spc="5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and convert to</a:t>
            </a:r>
            <a:r>
              <a:rPr sz="900" spc="5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6A737D"/>
                </a:solidFill>
                <a:latin typeface="Courier New"/>
                <a:cs typeface="Courier New"/>
              </a:rPr>
              <a:t>0-</a:t>
            </a:r>
            <a:r>
              <a:rPr sz="900" spc="-25" dirty="0">
                <a:solidFill>
                  <a:srgbClr val="6A737D"/>
                </a:solidFill>
                <a:latin typeface="Courier New"/>
                <a:cs typeface="Courier New"/>
              </a:rPr>
              <a:t>5V </a:t>
            </a:r>
            <a:r>
              <a:rPr sz="900" dirty="0">
                <a:solidFill>
                  <a:srgbClr val="24292E"/>
                </a:solidFill>
                <a:latin typeface="Courier New"/>
                <a:cs typeface="Courier New"/>
              </a:rPr>
              <a:t>Rs</a:t>
            </a:r>
            <a:r>
              <a:rPr sz="900" spc="-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24292E"/>
                </a:solidFill>
                <a:latin typeface="Courier New"/>
                <a:cs typeface="Courier New"/>
              </a:rPr>
              <a:t>=</a:t>
            </a:r>
            <a:r>
              <a:rPr sz="900" spc="-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((</a:t>
            </a:r>
            <a:r>
              <a:rPr sz="900" spc="-10" dirty="0">
                <a:solidFill>
                  <a:srgbClr val="005CC5"/>
                </a:solidFill>
                <a:latin typeface="Courier New"/>
                <a:cs typeface="Courier New"/>
              </a:rPr>
              <a:t>5.0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*RL)/VRL)-</a:t>
            </a:r>
            <a:r>
              <a:rPr sz="900" dirty="0">
                <a:solidFill>
                  <a:srgbClr val="24292E"/>
                </a:solidFill>
                <a:latin typeface="Courier New"/>
                <a:cs typeface="Courier New"/>
              </a:rPr>
              <a:t>RL;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//Use</a:t>
            </a:r>
            <a:r>
              <a:rPr sz="900" spc="-5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formula</a:t>
            </a:r>
            <a:r>
              <a:rPr sz="900" spc="-5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to</a:t>
            </a:r>
            <a:r>
              <a:rPr sz="900" spc="-5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get</a:t>
            </a:r>
            <a:r>
              <a:rPr sz="900" spc="-5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Rs</a:t>
            </a:r>
            <a:r>
              <a:rPr sz="900" spc="-5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6A737D"/>
                </a:solidFill>
                <a:latin typeface="Courier New"/>
                <a:cs typeface="Courier New"/>
              </a:rPr>
              <a:t>value</a:t>
            </a:r>
            <a:endParaRPr sz="900">
              <a:latin typeface="Courier New"/>
              <a:cs typeface="Courier New"/>
            </a:endParaRPr>
          </a:p>
          <a:p>
            <a:pPr marL="81280">
              <a:lnSpc>
                <a:spcPct val="100000"/>
              </a:lnSpc>
              <a:spcBef>
                <a:spcPts val="495"/>
              </a:spcBef>
              <a:tabLst>
                <a:tab pos="1178560" algn="l"/>
              </a:tabLst>
            </a:pPr>
            <a:r>
              <a:rPr sz="900" dirty="0">
                <a:solidFill>
                  <a:srgbClr val="24292E"/>
                </a:solidFill>
                <a:latin typeface="Courier New"/>
                <a:cs typeface="Courier New"/>
              </a:rPr>
              <a:t>ratio</a:t>
            </a:r>
            <a:r>
              <a:rPr sz="900" spc="-1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24292E"/>
                </a:solidFill>
                <a:latin typeface="Courier New"/>
                <a:cs typeface="Courier New"/>
              </a:rPr>
              <a:t>=</a:t>
            </a:r>
            <a:r>
              <a:rPr sz="900" spc="-1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Rs/Ro;</a:t>
            </a:r>
            <a:r>
              <a:rPr sz="900" dirty="0">
                <a:solidFill>
                  <a:srgbClr val="24292E"/>
                </a:solidFill>
                <a:latin typeface="Courier New"/>
                <a:cs typeface="Courier New"/>
              </a:rPr>
              <a:t>	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//</a:t>
            </a:r>
            <a:r>
              <a:rPr sz="900" spc="-20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find</a:t>
            </a:r>
            <a:r>
              <a:rPr sz="900" spc="-20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ratio</a:t>
            </a:r>
            <a:r>
              <a:rPr sz="900" spc="-15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6A737D"/>
                </a:solidFill>
                <a:latin typeface="Courier New"/>
                <a:cs typeface="Courier New"/>
              </a:rPr>
              <a:t>Rs/Ro</a:t>
            </a:r>
            <a:endParaRPr sz="900">
              <a:latin typeface="Courier New"/>
              <a:cs typeface="Courier New"/>
            </a:endParaRPr>
          </a:p>
          <a:p>
            <a:pPr marL="12700" marR="1033144" indent="68580">
              <a:lnSpc>
                <a:spcPct val="145800"/>
              </a:lnSpc>
            </a:pPr>
            <a:r>
              <a:rPr sz="900" dirty="0">
                <a:solidFill>
                  <a:srgbClr val="D73949"/>
                </a:solidFill>
                <a:latin typeface="Courier New"/>
                <a:cs typeface="Courier New"/>
              </a:rPr>
              <a:t>float</a:t>
            </a:r>
            <a:r>
              <a:rPr sz="900" spc="-20" dirty="0">
                <a:solidFill>
                  <a:srgbClr val="D73949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24292E"/>
                </a:solidFill>
                <a:latin typeface="Courier New"/>
                <a:cs typeface="Courier New"/>
              </a:rPr>
              <a:t>ppm</a:t>
            </a:r>
            <a:r>
              <a:rPr sz="900" spc="-1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24292E"/>
                </a:solidFill>
                <a:latin typeface="Courier New"/>
                <a:cs typeface="Courier New"/>
              </a:rPr>
              <a:t>=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05CC5"/>
                </a:solidFill>
                <a:latin typeface="Courier New"/>
                <a:cs typeface="Courier New"/>
              </a:rPr>
              <a:t>pow</a:t>
            </a:r>
            <a:r>
              <a:rPr sz="900" dirty="0">
                <a:solidFill>
                  <a:srgbClr val="24292E"/>
                </a:solidFill>
                <a:latin typeface="Courier New"/>
                <a:cs typeface="Courier New"/>
              </a:rPr>
              <a:t>(</a:t>
            </a:r>
            <a:r>
              <a:rPr sz="900" dirty="0">
                <a:solidFill>
                  <a:srgbClr val="005CC5"/>
                </a:solidFill>
                <a:latin typeface="Courier New"/>
                <a:cs typeface="Courier New"/>
              </a:rPr>
              <a:t>10</a:t>
            </a:r>
            <a:r>
              <a:rPr sz="900" dirty="0">
                <a:solidFill>
                  <a:srgbClr val="24292E"/>
                </a:solidFill>
                <a:latin typeface="Courier New"/>
                <a:cs typeface="Courier New"/>
              </a:rPr>
              <a:t>,</a:t>
            </a:r>
            <a:r>
              <a:rPr sz="900" spc="-1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((</a:t>
            </a:r>
            <a:r>
              <a:rPr sz="900" spc="-10" dirty="0">
                <a:solidFill>
                  <a:srgbClr val="005CC5"/>
                </a:solidFill>
                <a:latin typeface="Courier New"/>
                <a:cs typeface="Courier New"/>
              </a:rPr>
              <a:t>log10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(ratio)-</a:t>
            </a:r>
            <a:r>
              <a:rPr sz="900" dirty="0">
                <a:solidFill>
                  <a:srgbClr val="24292E"/>
                </a:solidFill>
                <a:latin typeface="Courier New"/>
                <a:cs typeface="Courier New"/>
              </a:rPr>
              <a:t>b)/m));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//use</a:t>
            </a:r>
            <a:r>
              <a:rPr sz="900" spc="-15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formula</a:t>
            </a:r>
            <a:r>
              <a:rPr sz="900" spc="-15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to</a:t>
            </a:r>
            <a:r>
              <a:rPr sz="900" spc="-15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calculate</a:t>
            </a:r>
            <a:r>
              <a:rPr sz="900" spc="-10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solidFill>
                  <a:srgbClr val="6A737D"/>
                </a:solidFill>
                <a:latin typeface="Courier New"/>
                <a:cs typeface="Courier New"/>
              </a:rPr>
              <a:t>ppm </a:t>
            </a:r>
            <a:r>
              <a:rPr sz="900" dirty="0">
                <a:solidFill>
                  <a:srgbClr val="24292E"/>
                </a:solidFill>
                <a:latin typeface="Courier New"/>
                <a:cs typeface="Courier New"/>
              </a:rPr>
              <a:t>Serial.</a:t>
            </a:r>
            <a:r>
              <a:rPr sz="900" dirty="0">
                <a:solidFill>
                  <a:srgbClr val="005CC5"/>
                </a:solidFill>
                <a:latin typeface="Courier New"/>
                <a:cs typeface="Courier New"/>
              </a:rPr>
              <a:t>print</a:t>
            </a:r>
            <a:r>
              <a:rPr sz="900" dirty="0">
                <a:solidFill>
                  <a:srgbClr val="24292E"/>
                </a:solidFill>
                <a:latin typeface="Courier New"/>
                <a:cs typeface="Courier New"/>
              </a:rPr>
              <a:t>(</a:t>
            </a:r>
            <a:r>
              <a:rPr sz="900" dirty="0">
                <a:solidFill>
                  <a:srgbClr val="032F62"/>
                </a:solidFill>
                <a:latin typeface="Courier New"/>
                <a:cs typeface="Courier New"/>
              </a:rPr>
              <a:t>"NH3</a:t>
            </a:r>
            <a:r>
              <a:rPr sz="900" spc="-45" dirty="0">
                <a:solidFill>
                  <a:srgbClr val="032F62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32F62"/>
                </a:solidFill>
                <a:latin typeface="Courier New"/>
                <a:cs typeface="Courier New"/>
              </a:rPr>
              <a:t>(ppm)</a:t>
            </a:r>
            <a:r>
              <a:rPr sz="900" spc="-35" dirty="0">
                <a:solidFill>
                  <a:srgbClr val="032F62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32F62"/>
                </a:solidFill>
                <a:latin typeface="Courier New"/>
                <a:cs typeface="Courier New"/>
              </a:rPr>
              <a:t>=</a:t>
            </a:r>
            <a:r>
              <a:rPr sz="900" spc="-30" dirty="0">
                <a:solidFill>
                  <a:srgbClr val="032F62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solidFill>
                  <a:srgbClr val="032F62"/>
                </a:solidFill>
                <a:latin typeface="Courier New"/>
                <a:cs typeface="Courier New"/>
              </a:rPr>
              <a:t>"</a:t>
            </a:r>
            <a:r>
              <a:rPr sz="900" spc="-25" dirty="0">
                <a:solidFill>
                  <a:srgbClr val="24292E"/>
                </a:solidFill>
                <a:latin typeface="Courier New"/>
                <a:cs typeface="Courier New"/>
              </a:rPr>
              <a:t>);</a:t>
            </a:r>
            <a:endParaRPr sz="900">
              <a:latin typeface="Courier New"/>
              <a:cs typeface="Courier New"/>
            </a:endParaRPr>
          </a:p>
          <a:p>
            <a:pPr marL="81280">
              <a:lnSpc>
                <a:spcPct val="100000"/>
              </a:lnSpc>
              <a:spcBef>
                <a:spcPts val="495"/>
              </a:spcBef>
            </a:pP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Serial.</a:t>
            </a:r>
            <a:r>
              <a:rPr sz="900" spc="-10" dirty="0">
                <a:solidFill>
                  <a:srgbClr val="005CC5"/>
                </a:solidFill>
                <a:latin typeface="Courier New"/>
                <a:cs typeface="Courier New"/>
              </a:rPr>
              <a:t>println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(ppm);</a:t>
            </a:r>
            <a:endParaRPr sz="900">
              <a:latin typeface="Courier New"/>
              <a:cs typeface="Courier New"/>
            </a:endParaRPr>
          </a:p>
          <a:p>
            <a:pPr marL="81280">
              <a:lnSpc>
                <a:spcPct val="100000"/>
              </a:lnSpc>
              <a:spcBef>
                <a:spcPts val="495"/>
              </a:spcBef>
            </a:pP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//Serial.print("Voltage</a:t>
            </a:r>
            <a:r>
              <a:rPr sz="900" spc="-45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=</a:t>
            </a:r>
            <a:r>
              <a:rPr sz="900" spc="-35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");</a:t>
            </a:r>
            <a:r>
              <a:rPr sz="900" spc="-35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//Display</a:t>
            </a:r>
            <a:r>
              <a:rPr sz="900" spc="-35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a</a:t>
            </a:r>
            <a:r>
              <a:rPr sz="900" spc="-35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intro</a:t>
            </a:r>
            <a:r>
              <a:rPr sz="900" spc="-35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6A737D"/>
                </a:solidFill>
                <a:latin typeface="Courier New"/>
                <a:cs typeface="Courier New"/>
              </a:rPr>
              <a:t>message</a:t>
            </a:r>
            <a:endParaRPr sz="900">
              <a:latin typeface="Courier New"/>
              <a:cs typeface="Courier New"/>
            </a:endParaRPr>
          </a:p>
          <a:p>
            <a:pPr marL="81280" marR="4531360">
              <a:lnSpc>
                <a:spcPct val="145800"/>
              </a:lnSpc>
            </a:pPr>
            <a:r>
              <a:rPr sz="900" spc="-10" dirty="0">
                <a:solidFill>
                  <a:srgbClr val="6A737D"/>
                </a:solidFill>
                <a:latin typeface="Courier New"/>
                <a:cs typeface="Courier New"/>
              </a:rPr>
              <a:t>//Serial.println(VRL); </a:t>
            </a:r>
            <a:r>
              <a:rPr sz="900" dirty="0">
                <a:solidFill>
                  <a:srgbClr val="D73949"/>
                </a:solidFill>
                <a:latin typeface="Courier New"/>
                <a:cs typeface="Courier New"/>
              </a:rPr>
              <a:t>if</a:t>
            </a:r>
            <a:r>
              <a:rPr sz="900" dirty="0">
                <a:solidFill>
                  <a:srgbClr val="24292E"/>
                </a:solidFill>
                <a:latin typeface="Courier New"/>
                <a:cs typeface="Courier New"/>
              </a:rPr>
              <a:t>(ppm&gt;</a:t>
            </a:r>
            <a:r>
              <a:rPr sz="900" dirty="0">
                <a:solidFill>
                  <a:srgbClr val="005CC5"/>
                </a:solidFill>
                <a:latin typeface="Courier New"/>
                <a:cs typeface="Courier New"/>
              </a:rPr>
              <a:t>2.0</a:t>
            </a:r>
            <a:r>
              <a:rPr sz="900" spc="-35" dirty="0">
                <a:solidFill>
                  <a:srgbClr val="005CC5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24292E"/>
                </a:solidFill>
                <a:latin typeface="Courier New"/>
                <a:cs typeface="Courier New"/>
              </a:rPr>
              <a:t>&amp;&amp;</a:t>
            </a:r>
            <a:r>
              <a:rPr sz="900" spc="-20" dirty="0">
                <a:solidFill>
                  <a:srgbClr val="24292E"/>
                </a:solidFill>
                <a:latin typeface="Courier New"/>
                <a:cs typeface="Courier New"/>
              </a:rPr>
              <a:t> n!=</a:t>
            </a:r>
            <a:r>
              <a:rPr sz="900" spc="-20" dirty="0">
                <a:solidFill>
                  <a:srgbClr val="005CC5"/>
                </a:solidFill>
                <a:latin typeface="Courier New"/>
                <a:cs typeface="Courier New"/>
              </a:rPr>
              <a:t>2</a:t>
            </a:r>
            <a:r>
              <a:rPr sz="900" spc="-20" dirty="0">
                <a:solidFill>
                  <a:srgbClr val="24292E"/>
                </a:solidFill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  <a:p>
            <a:pPr marL="81280">
              <a:lnSpc>
                <a:spcPts val="1050"/>
              </a:lnSpc>
            </a:pPr>
            <a:r>
              <a:rPr sz="900" spc="-50" dirty="0">
                <a:solidFill>
                  <a:srgbClr val="24292E"/>
                </a:solidFill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218440">
              <a:lnSpc>
                <a:spcPct val="100000"/>
              </a:lnSpc>
              <a:spcBef>
                <a:spcPts val="495"/>
              </a:spcBef>
            </a:pPr>
            <a:r>
              <a:rPr sz="900" spc="-20" dirty="0">
                <a:solidFill>
                  <a:srgbClr val="24292E"/>
                </a:solidFill>
                <a:latin typeface="Courier New"/>
                <a:cs typeface="Courier New"/>
              </a:rPr>
              <a:t>n=</a:t>
            </a:r>
            <a:r>
              <a:rPr sz="900" spc="-20" dirty="0">
                <a:solidFill>
                  <a:srgbClr val="005CC5"/>
                </a:solidFill>
                <a:latin typeface="Courier New"/>
                <a:cs typeface="Courier New"/>
              </a:rPr>
              <a:t>2</a:t>
            </a:r>
            <a:r>
              <a:rPr sz="900" spc="-20" dirty="0">
                <a:solidFill>
                  <a:srgbClr val="24292E"/>
                </a:solidFill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218440" marR="4119879">
              <a:lnSpc>
                <a:spcPct val="145800"/>
              </a:lnSpc>
            </a:pPr>
            <a:r>
              <a:rPr sz="900" dirty="0">
                <a:solidFill>
                  <a:srgbClr val="005CC5"/>
                </a:solidFill>
                <a:latin typeface="Courier New"/>
                <a:cs typeface="Courier New"/>
              </a:rPr>
              <a:t>digitalWrite</a:t>
            </a:r>
            <a:r>
              <a:rPr sz="900" dirty="0">
                <a:solidFill>
                  <a:srgbClr val="24292E"/>
                </a:solidFill>
                <a:latin typeface="Courier New"/>
                <a:cs typeface="Courier New"/>
              </a:rPr>
              <a:t>(fan,</a:t>
            </a:r>
            <a:r>
              <a:rPr sz="900" spc="-8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HIGH); </a:t>
            </a:r>
            <a:r>
              <a:rPr sz="900" dirty="0">
                <a:solidFill>
                  <a:srgbClr val="005CC5"/>
                </a:solidFill>
                <a:latin typeface="Courier New"/>
                <a:cs typeface="Courier New"/>
              </a:rPr>
              <a:t>digitalWrite</a:t>
            </a:r>
            <a:r>
              <a:rPr sz="900" dirty="0">
                <a:solidFill>
                  <a:srgbClr val="24292E"/>
                </a:solidFill>
                <a:latin typeface="Courier New"/>
                <a:cs typeface="Courier New"/>
              </a:rPr>
              <a:t>(clean,</a:t>
            </a:r>
            <a:r>
              <a:rPr sz="900" spc="-9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HIGH);</a:t>
            </a:r>
            <a:endParaRPr sz="900">
              <a:latin typeface="Courier New"/>
              <a:cs typeface="Courier New"/>
            </a:endParaRPr>
          </a:p>
          <a:p>
            <a:pPr marL="81280">
              <a:lnSpc>
                <a:spcPct val="100000"/>
              </a:lnSpc>
              <a:spcBef>
                <a:spcPts val="495"/>
              </a:spcBef>
            </a:pPr>
            <a:r>
              <a:rPr sz="900" spc="-50" dirty="0">
                <a:solidFill>
                  <a:srgbClr val="24292E"/>
                </a:solidFill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81280">
              <a:lnSpc>
                <a:spcPct val="100000"/>
              </a:lnSpc>
              <a:spcBef>
                <a:spcPts val="495"/>
              </a:spcBef>
            </a:pPr>
            <a:r>
              <a:rPr sz="900" dirty="0">
                <a:solidFill>
                  <a:srgbClr val="D73949"/>
                </a:solidFill>
                <a:latin typeface="Courier New"/>
                <a:cs typeface="Courier New"/>
              </a:rPr>
              <a:t>else</a:t>
            </a:r>
            <a:r>
              <a:rPr sz="900" spc="-15" dirty="0">
                <a:solidFill>
                  <a:srgbClr val="D73949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D73949"/>
                </a:solidFill>
                <a:latin typeface="Courier New"/>
                <a:cs typeface="Courier New"/>
              </a:rPr>
              <a:t>if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(ppm&gt;</a:t>
            </a:r>
            <a:r>
              <a:rPr sz="900" spc="-10" dirty="0">
                <a:solidFill>
                  <a:srgbClr val="005CC5"/>
                </a:solidFill>
                <a:latin typeface="Courier New"/>
                <a:cs typeface="Courier New"/>
              </a:rPr>
              <a:t>1.2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  <a:p>
            <a:pPr marL="81280">
              <a:lnSpc>
                <a:spcPct val="100000"/>
              </a:lnSpc>
              <a:spcBef>
                <a:spcPts val="495"/>
              </a:spcBef>
            </a:pPr>
            <a:r>
              <a:rPr sz="900" spc="-50" dirty="0">
                <a:solidFill>
                  <a:srgbClr val="24292E"/>
                </a:solidFill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218440">
              <a:lnSpc>
                <a:spcPct val="100000"/>
              </a:lnSpc>
              <a:spcBef>
                <a:spcPts val="495"/>
              </a:spcBef>
            </a:pPr>
            <a:r>
              <a:rPr sz="900" spc="-20" dirty="0">
                <a:solidFill>
                  <a:srgbClr val="24292E"/>
                </a:solidFill>
                <a:latin typeface="Courier New"/>
                <a:cs typeface="Courier New"/>
              </a:rPr>
              <a:t>n=</a:t>
            </a:r>
            <a:r>
              <a:rPr sz="900" spc="-20" dirty="0">
                <a:solidFill>
                  <a:srgbClr val="005CC5"/>
                </a:solidFill>
                <a:latin typeface="Courier New"/>
                <a:cs typeface="Courier New"/>
              </a:rPr>
              <a:t>1</a:t>
            </a:r>
            <a:r>
              <a:rPr sz="900" spc="-20" dirty="0">
                <a:solidFill>
                  <a:srgbClr val="24292E"/>
                </a:solidFill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218440" marR="4188460">
              <a:lnSpc>
                <a:spcPct val="145800"/>
              </a:lnSpc>
            </a:pPr>
            <a:r>
              <a:rPr sz="900" dirty="0">
                <a:solidFill>
                  <a:srgbClr val="005CC5"/>
                </a:solidFill>
                <a:latin typeface="Courier New"/>
                <a:cs typeface="Courier New"/>
              </a:rPr>
              <a:t>digitalWrite</a:t>
            </a:r>
            <a:r>
              <a:rPr sz="900" dirty="0">
                <a:solidFill>
                  <a:srgbClr val="24292E"/>
                </a:solidFill>
                <a:latin typeface="Courier New"/>
                <a:cs typeface="Courier New"/>
              </a:rPr>
              <a:t>(fan,</a:t>
            </a:r>
            <a:r>
              <a:rPr sz="900" spc="-8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HIGH); </a:t>
            </a:r>
            <a:r>
              <a:rPr sz="900" dirty="0">
                <a:solidFill>
                  <a:srgbClr val="005CC5"/>
                </a:solidFill>
                <a:latin typeface="Courier New"/>
                <a:cs typeface="Courier New"/>
              </a:rPr>
              <a:t>digitalWrite</a:t>
            </a:r>
            <a:r>
              <a:rPr sz="900" dirty="0">
                <a:solidFill>
                  <a:srgbClr val="24292E"/>
                </a:solidFill>
                <a:latin typeface="Courier New"/>
                <a:cs typeface="Courier New"/>
              </a:rPr>
              <a:t>(clean,</a:t>
            </a:r>
            <a:r>
              <a:rPr sz="900" spc="-9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LOW);</a:t>
            </a:r>
            <a:endParaRPr sz="900">
              <a:latin typeface="Courier New"/>
              <a:cs typeface="Courier New"/>
            </a:endParaRPr>
          </a:p>
          <a:p>
            <a:pPr marL="81280">
              <a:lnSpc>
                <a:spcPct val="100000"/>
              </a:lnSpc>
              <a:spcBef>
                <a:spcPts val="495"/>
              </a:spcBef>
            </a:pPr>
            <a:r>
              <a:rPr sz="900" spc="-50" dirty="0">
                <a:solidFill>
                  <a:srgbClr val="24292E"/>
                </a:solidFill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81280">
              <a:lnSpc>
                <a:spcPct val="100000"/>
              </a:lnSpc>
              <a:spcBef>
                <a:spcPts val="495"/>
              </a:spcBef>
            </a:pPr>
            <a:r>
              <a:rPr sz="900" spc="-20" dirty="0">
                <a:solidFill>
                  <a:srgbClr val="D73949"/>
                </a:solidFill>
                <a:latin typeface="Courier New"/>
                <a:cs typeface="Courier New"/>
              </a:rPr>
              <a:t>else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425" y="236425"/>
            <a:ext cx="137795" cy="137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>
              <a:lnSpc>
                <a:spcPts val="1045"/>
              </a:lnSpc>
            </a:pPr>
            <a:r>
              <a:rPr sz="900" spc="-50" dirty="0">
                <a:solidFill>
                  <a:srgbClr val="24292E"/>
                </a:solidFill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425" y="436450"/>
            <a:ext cx="493395" cy="137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05740">
              <a:lnSpc>
                <a:spcPts val="1045"/>
              </a:lnSpc>
            </a:pPr>
            <a:r>
              <a:rPr sz="900" spc="-20" dirty="0">
                <a:solidFill>
                  <a:srgbClr val="24292E"/>
                </a:solidFill>
                <a:latin typeface="Courier New"/>
                <a:cs typeface="Courier New"/>
              </a:rPr>
              <a:t>n=</a:t>
            </a:r>
            <a:r>
              <a:rPr sz="900" spc="-20" dirty="0">
                <a:solidFill>
                  <a:srgbClr val="005CC5"/>
                </a:solidFill>
                <a:latin typeface="Courier New"/>
                <a:cs typeface="Courier New"/>
              </a:rPr>
              <a:t>0</a:t>
            </a:r>
            <a:r>
              <a:rPr sz="900" spc="-20" dirty="0">
                <a:solidFill>
                  <a:srgbClr val="24292E"/>
                </a:solidFill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25" y="636475"/>
            <a:ext cx="1783714" cy="137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05740">
              <a:lnSpc>
                <a:spcPts val="1045"/>
              </a:lnSpc>
            </a:pPr>
            <a:r>
              <a:rPr sz="900" dirty="0">
                <a:solidFill>
                  <a:srgbClr val="005CC5"/>
                </a:solidFill>
                <a:latin typeface="Courier New"/>
                <a:cs typeface="Courier New"/>
              </a:rPr>
              <a:t>digitalWrite</a:t>
            </a:r>
            <a:r>
              <a:rPr sz="900" dirty="0">
                <a:solidFill>
                  <a:srgbClr val="24292E"/>
                </a:solidFill>
                <a:latin typeface="Courier New"/>
                <a:cs typeface="Courier New"/>
              </a:rPr>
              <a:t>(fan,</a:t>
            </a:r>
            <a:r>
              <a:rPr sz="900" spc="-8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LOW);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425" y="836500"/>
            <a:ext cx="1920875" cy="137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05740">
              <a:lnSpc>
                <a:spcPts val="1045"/>
              </a:lnSpc>
            </a:pPr>
            <a:r>
              <a:rPr sz="900" dirty="0">
                <a:solidFill>
                  <a:srgbClr val="005CC5"/>
                </a:solidFill>
                <a:latin typeface="Courier New"/>
                <a:cs typeface="Courier New"/>
              </a:rPr>
              <a:t>digitalWrite</a:t>
            </a:r>
            <a:r>
              <a:rPr sz="900" dirty="0">
                <a:solidFill>
                  <a:srgbClr val="24292E"/>
                </a:solidFill>
                <a:latin typeface="Courier New"/>
                <a:cs typeface="Courier New"/>
              </a:rPr>
              <a:t>(clean,</a:t>
            </a:r>
            <a:r>
              <a:rPr sz="900" spc="-9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LOW);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425" y="1036525"/>
            <a:ext cx="137795" cy="137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>
              <a:lnSpc>
                <a:spcPts val="1045"/>
              </a:lnSpc>
            </a:pPr>
            <a:r>
              <a:rPr sz="900" spc="-50" dirty="0">
                <a:solidFill>
                  <a:srgbClr val="24292E"/>
                </a:solidFill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425" y="1569925"/>
            <a:ext cx="1029335" cy="137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>
              <a:lnSpc>
                <a:spcPts val="1045"/>
              </a:lnSpc>
            </a:pPr>
            <a:r>
              <a:rPr sz="900" dirty="0">
                <a:solidFill>
                  <a:srgbClr val="6A737D"/>
                </a:solidFill>
                <a:latin typeface="Courier New"/>
                <a:cs typeface="Courier New"/>
              </a:rPr>
              <a:t>//lcd</a:t>
            </a:r>
            <a:r>
              <a:rPr sz="900" spc="-25" dirty="0">
                <a:solidFill>
                  <a:srgbClr val="6A737D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6A737D"/>
                </a:solidFill>
                <a:latin typeface="Courier New"/>
                <a:cs typeface="Courier New"/>
              </a:rPr>
              <a:t>printing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425" y="1769950"/>
            <a:ext cx="1372235" cy="137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>
              <a:lnSpc>
                <a:spcPts val="1045"/>
              </a:lnSpc>
            </a:pP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lcd.</a:t>
            </a:r>
            <a:r>
              <a:rPr sz="900" spc="-10" dirty="0">
                <a:solidFill>
                  <a:srgbClr val="005CC5"/>
                </a:solidFill>
                <a:latin typeface="Courier New"/>
                <a:cs typeface="Courier New"/>
              </a:rPr>
              <a:t>setCursor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(</a:t>
            </a:r>
            <a:r>
              <a:rPr sz="900" spc="-10" dirty="0">
                <a:solidFill>
                  <a:srgbClr val="005CC5"/>
                </a:solidFill>
                <a:latin typeface="Courier New"/>
                <a:cs typeface="Courier New"/>
              </a:rPr>
              <a:t>0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005CC5"/>
                </a:solidFill>
                <a:latin typeface="Courier New"/>
                <a:cs typeface="Courier New"/>
              </a:rPr>
              <a:t>0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425" y="1969975"/>
            <a:ext cx="3086735" cy="137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>
              <a:lnSpc>
                <a:spcPts val="1045"/>
              </a:lnSpc>
            </a:pP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lcd.</a:t>
            </a:r>
            <a:r>
              <a:rPr sz="900" spc="-10" dirty="0">
                <a:solidFill>
                  <a:srgbClr val="005CC5"/>
                </a:solidFill>
                <a:latin typeface="Courier New"/>
                <a:cs typeface="Courier New"/>
              </a:rPr>
              <a:t>print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(</a:t>
            </a:r>
            <a:r>
              <a:rPr sz="900" spc="-10" dirty="0">
                <a:solidFill>
                  <a:srgbClr val="005CC5"/>
                </a:solidFill>
                <a:latin typeface="Courier New"/>
                <a:cs typeface="Courier New"/>
              </a:rPr>
              <a:t>String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(</a:t>
            </a:r>
            <a:r>
              <a:rPr sz="900" spc="-10" dirty="0">
                <a:solidFill>
                  <a:srgbClr val="032F62"/>
                </a:solidFill>
                <a:latin typeface="Courier New"/>
                <a:cs typeface="Courier New"/>
              </a:rPr>
              <a:t>"Count="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)+</a:t>
            </a:r>
            <a:r>
              <a:rPr sz="900" spc="-10" dirty="0">
                <a:solidFill>
                  <a:srgbClr val="005CC5"/>
                </a:solidFill>
                <a:latin typeface="Courier New"/>
                <a:cs typeface="Courier New"/>
              </a:rPr>
              <a:t>String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(count/</a:t>
            </a:r>
            <a:r>
              <a:rPr sz="900" spc="-10" dirty="0">
                <a:solidFill>
                  <a:srgbClr val="005CC5"/>
                </a:solidFill>
                <a:latin typeface="Courier New"/>
                <a:cs typeface="Courier New"/>
              </a:rPr>
              <a:t>2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));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7425" y="2170000"/>
            <a:ext cx="1509395" cy="137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>
              <a:lnSpc>
                <a:spcPts val="1045"/>
              </a:lnSpc>
            </a:pPr>
            <a:r>
              <a:rPr sz="900" spc="-10" dirty="0">
                <a:solidFill>
                  <a:srgbClr val="6A737D"/>
                </a:solidFill>
                <a:latin typeface="Courier New"/>
                <a:cs typeface="Courier New"/>
              </a:rPr>
              <a:t>//lcd.print(count/2);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7425" y="2370025"/>
            <a:ext cx="1372235" cy="137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>
              <a:lnSpc>
                <a:spcPts val="1045"/>
              </a:lnSpc>
            </a:pP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lcd.</a:t>
            </a:r>
            <a:r>
              <a:rPr sz="900" spc="-10" dirty="0">
                <a:solidFill>
                  <a:srgbClr val="005CC5"/>
                </a:solidFill>
                <a:latin typeface="Courier New"/>
                <a:cs typeface="Courier New"/>
              </a:rPr>
              <a:t>setCursor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(</a:t>
            </a:r>
            <a:r>
              <a:rPr sz="900" spc="-10" dirty="0">
                <a:solidFill>
                  <a:srgbClr val="005CC5"/>
                </a:solidFill>
                <a:latin typeface="Courier New"/>
                <a:cs typeface="Courier New"/>
              </a:rPr>
              <a:t>0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005CC5"/>
                </a:solidFill>
                <a:latin typeface="Courier New"/>
                <a:cs typeface="Courier New"/>
              </a:rPr>
              <a:t>1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7425" y="2570049"/>
            <a:ext cx="2949575" cy="137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>
              <a:lnSpc>
                <a:spcPts val="1045"/>
              </a:lnSpc>
            </a:pPr>
            <a:r>
              <a:rPr sz="900" dirty="0">
                <a:solidFill>
                  <a:srgbClr val="24292E"/>
                </a:solidFill>
                <a:latin typeface="Courier New"/>
                <a:cs typeface="Courier New"/>
              </a:rPr>
              <a:t>lcd.</a:t>
            </a:r>
            <a:r>
              <a:rPr sz="900" dirty="0">
                <a:solidFill>
                  <a:srgbClr val="005CC5"/>
                </a:solidFill>
                <a:latin typeface="Courier New"/>
                <a:cs typeface="Courier New"/>
              </a:rPr>
              <a:t>print</a:t>
            </a:r>
            <a:r>
              <a:rPr sz="900" dirty="0">
                <a:solidFill>
                  <a:srgbClr val="24292E"/>
                </a:solidFill>
                <a:latin typeface="Courier New"/>
                <a:cs typeface="Courier New"/>
              </a:rPr>
              <a:t>(</a:t>
            </a:r>
            <a:r>
              <a:rPr sz="900" dirty="0">
                <a:solidFill>
                  <a:srgbClr val="005CC5"/>
                </a:solidFill>
                <a:latin typeface="Courier New"/>
                <a:cs typeface="Courier New"/>
              </a:rPr>
              <a:t>String</a:t>
            </a:r>
            <a:r>
              <a:rPr sz="900" dirty="0">
                <a:solidFill>
                  <a:srgbClr val="24292E"/>
                </a:solidFill>
                <a:latin typeface="Courier New"/>
                <a:cs typeface="Courier New"/>
              </a:rPr>
              <a:t>(</a:t>
            </a:r>
            <a:r>
              <a:rPr sz="900" dirty="0">
                <a:solidFill>
                  <a:srgbClr val="032F62"/>
                </a:solidFill>
                <a:latin typeface="Courier New"/>
                <a:cs typeface="Courier New"/>
              </a:rPr>
              <a:t>"NH3</a:t>
            </a:r>
            <a:r>
              <a:rPr sz="900" spc="-80" dirty="0">
                <a:solidFill>
                  <a:srgbClr val="032F62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032F62"/>
                </a:solidFill>
                <a:latin typeface="Courier New"/>
                <a:cs typeface="Courier New"/>
              </a:rPr>
              <a:t>ppm="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)+</a:t>
            </a:r>
            <a:r>
              <a:rPr sz="900" spc="-10" dirty="0">
                <a:solidFill>
                  <a:srgbClr val="005CC5"/>
                </a:solidFill>
                <a:latin typeface="Courier New"/>
                <a:cs typeface="Courier New"/>
              </a:rPr>
              <a:t>String</a:t>
            </a:r>
            <a:r>
              <a:rPr sz="900" spc="-10" dirty="0">
                <a:solidFill>
                  <a:srgbClr val="24292E"/>
                </a:solidFill>
                <a:latin typeface="Courier New"/>
                <a:cs typeface="Courier New"/>
              </a:rPr>
              <a:t>(ppm));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7425" y="2770075"/>
            <a:ext cx="1235075" cy="137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>
              <a:lnSpc>
                <a:spcPts val="1045"/>
              </a:lnSpc>
            </a:pPr>
            <a:r>
              <a:rPr sz="900" spc="-10" dirty="0">
                <a:solidFill>
                  <a:srgbClr val="6A737D"/>
                </a:solidFill>
                <a:latin typeface="Courier New"/>
                <a:cs typeface="Courier New"/>
              </a:rPr>
              <a:t>//lcd.print(ppm);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7425" y="2970100"/>
            <a:ext cx="69215" cy="137160"/>
          </a:xfrm>
          <a:custGeom>
            <a:avLst/>
            <a:gdLst/>
            <a:ahLst/>
            <a:cxnLst/>
            <a:rect l="l" t="t" r="r" b="b"/>
            <a:pathLst>
              <a:path w="69215" h="137160">
                <a:moveTo>
                  <a:pt x="68591" y="137159"/>
                </a:moveTo>
                <a:lnTo>
                  <a:pt x="0" y="137159"/>
                </a:lnTo>
                <a:lnTo>
                  <a:pt x="0" y="0"/>
                </a:lnTo>
                <a:lnTo>
                  <a:pt x="68591" y="0"/>
                </a:lnTo>
                <a:lnTo>
                  <a:pt x="68591" y="1371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4725" y="2952828"/>
            <a:ext cx="946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24292E"/>
                </a:solidFill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9" dirty="0"/>
              <a:t>DEVICE</a:t>
            </a:r>
            <a:r>
              <a:rPr spc="185" dirty="0"/>
              <a:t> </a:t>
            </a:r>
            <a:r>
              <a:rPr spc="450" dirty="0"/>
              <a:t>OUTPUT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174" y="1215550"/>
            <a:ext cx="7635240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4599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800" spc="-50" dirty="0">
                <a:latin typeface="SimSun-ExtB"/>
                <a:cs typeface="SimSun-ExtB"/>
              </a:rPr>
              <a:t>❏</a:t>
            </a:r>
            <a:r>
              <a:rPr sz="1800" dirty="0">
                <a:latin typeface="SimSun-ExtB"/>
                <a:cs typeface="SimSun-ExtB"/>
              </a:rPr>
              <a:t>	</a:t>
            </a:r>
            <a:r>
              <a:rPr sz="1800" spc="55" dirty="0">
                <a:latin typeface="Calibri"/>
                <a:cs typeface="Calibri"/>
              </a:rPr>
              <a:t>Device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performs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various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tasks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based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ammonia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level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present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restroom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174" y="3587275"/>
            <a:ext cx="8221980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4599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800" spc="-50" dirty="0">
                <a:latin typeface="SimSun-ExtB"/>
                <a:cs typeface="SimSun-ExtB"/>
              </a:rPr>
              <a:t>❏</a:t>
            </a:r>
            <a:r>
              <a:rPr sz="1800" dirty="0">
                <a:latin typeface="SimSun-ExtB"/>
                <a:cs typeface="SimSun-ExtB"/>
              </a:rPr>
              <a:t>	</a:t>
            </a:r>
            <a:r>
              <a:rPr sz="1800" spc="285" dirty="0">
                <a:latin typeface="Calibri"/>
                <a:cs typeface="Calibri"/>
              </a:rPr>
              <a:t>IR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sensor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increments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person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count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by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person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enters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leaves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restroom.Thus,track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toilet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usage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is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monitered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73649" y="1956474"/>
          <a:ext cx="7353300" cy="1587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DETECTED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AMMONIA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LEVEL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PPM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38100">
                      <a:solidFill>
                        <a:srgbClr val="9E9E9E"/>
                      </a:solidFill>
                      <a:prstDash val="solid"/>
                    </a:lnL>
                    <a:lnR w="38100">
                      <a:solidFill>
                        <a:srgbClr val="9E9E9E"/>
                      </a:solidFill>
                      <a:prstDash val="solid"/>
                    </a:lnR>
                    <a:lnT w="38100">
                      <a:solidFill>
                        <a:srgbClr val="9E9E9E"/>
                      </a:solidFill>
                      <a:prstDash val="solid"/>
                    </a:lnT>
                    <a:lnB w="38100">
                      <a:solidFill>
                        <a:srgbClr val="9E9E9E"/>
                      </a:solidFill>
                      <a:prstDash val="solid"/>
                    </a:lnB>
                    <a:solidFill>
                      <a:srgbClr val="26A69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TASK</a:t>
                      </a:r>
                      <a:r>
                        <a:rPr sz="14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PERFORMED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38100">
                      <a:solidFill>
                        <a:srgbClr val="9E9E9E"/>
                      </a:solidFill>
                      <a:prstDash val="solid"/>
                    </a:lnL>
                    <a:lnR w="38100">
                      <a:solidFill>
                        <a:srgbClr val="9E9E9E"/>
                      </a:solidFill>
                      <a:prstDash val="solid"/>
                    </a:lnR>
                    <a:lnT w="38100">
                      <a:solidFill>
                        <a:srgbClr val="9E9E9E"/>
                      </a:solidFill>
                      <a:prstDash val="solid"/>
                    </a:lnT>
                    <a:lnB w="38100">
                      <a:solidFill>
                        <a:srgbClr val="9E9E9E"/>
                      </a:solidFill>
                      <a:prstDash val="solid"/>
                    </a:lnB>
                    <a:solidFill>
                      <a:srgbClr val="26A6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1.5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38100">
                      <a:solidFill>
                        <a:srgbClr val="9E9E9E"/>
                      </a:solidFill>
                      <a:prstDash val="solid"/>
                    </a:lnL>
                    <a:lnR w="38100">
                      <a:solidFill>
                        <a:srgbClr val="9E9E9E"/>
                      </a:solidFill>
                      <a:prstDash val="solid"/>
                    </a:lnR>
                    <a:lnT w="38100">
                      <a:solidFill>
                        <a:srgbClr val="9E9E9E"/>
                      </a:solidFill>
                      <a:prstDash val="solid"/>
                    </a:lnT>
                    <a:lnB w="3810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No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Significant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Smell(No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task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performed)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38100">
                      <a:solidFill>
                        <a:srgbClr val="9E9E9E"/>
                      </a:solidFill>
                      <a:prstDash val="solid"/>
                    </a:lnL>
                    <a:lnR w="38100">
                      <a:solidFill>
                        <a:srgbClr val="9E9E9E"/>
                      </a:solidFill>
                      <a:prstDash val="solid"/>
                    </a:lnR>
                    <a:lnT w="38100">
                      <a:solidFill>
                        <a:srgbClr val="9E9E9E"/>
                      </a:solidFill>
                      <a:prstDash val="solid"/>
                    </a:lnT>
                    <a:lnB w="3810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1.5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2.5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38100">
                      <a:solidFill>
                        <a:srgbClr val="9E9E9E"/>
                      </a:solidFill>
                      <a:prstDash val="solid"/>
                    </a:lnL>
                    <a:lnR w="38100">
                      <a:solidFill>
                        <a:srgbClr val="9E9E9E"/>
                      </a:solidFill>
                      <a:prstDash val="solid"/>
                    </a:lnR>
                    <a:lnT w="38100">
                      <a:solidFill>
                        <a:srgbClr val="9E9E9E"/>
                      </a:solidFill>
                      <a:prstDash val="solid"/>
                    </a:lnT>
                    <a:lnB w="3810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Bearable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Smell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(Put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fan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on)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38100">
                      <a:solidFill>
                        <a:srgbClr val="9E9E9E"/>
                      </a:solidFill>
                      <a:prstDash val="solid"/>
                    </a:lnL>
                    <a:lnR w="38100">
                      <a:solidFill>
                        <a:srgbClr val="9E9E9E"/>
                      </a:solidFill>
                      <a:prstDash val="solid"/>
                    </a:lnR>
                    <a:lnT w="38100">
                      <a:solidFill>
                        <a:srgbClr val="9E9E9E"/>
                      </a:solidFill>
                      <a:prstDash val="solid"/>
                    </a:lnT>
                    <a:lnB w="3810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2.5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above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38100">
                      <a:solidFill>
                        <a:srgbClr val="9E9E9E"/>
                      </a:solidFill>
                      <a:prstDash val="solid"/>
                    </a:lnL>
                    <a:lnR w="38100">
                      <a:solidFill>
                        <a:srgbClr val="9E9E9E"/>
                      </a:solidFill>
                      <a:prstDash val="solid"/>
                    </a:lnR>
                    <a:lnT w="38100">
                      <a:solidFill>
                        <a:srgbClr val="9E9E9E"/>
                      </a:solidFill>
                      <a:prstDash val="solid"/>
                    </a:lnT>
                    <a:lnB w="3810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Unbearable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smell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(Clean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toilet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urgently)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38100">
                      <a:solidFill>
                        <a:srgbClr val="9E9E9E"/>
                      </a:solidFill>
                      <a:prstDash val="solid"/>
                    </a:lnL>
                    <a:lnR w="38100">
                      <a:solidFill>
                        <a:srgbClr val="9E9E9E"/>
                      </a:solidFill>
                      <a:prstDash val="solid"/>
                    </a:lnR>
                    <a:lnT w="38100">
                      <a:solidFill>
                        <a:srgbClr val="9E9E9E"/>
                      </a:solidFill>
                      <a:prstDash val="solid"/>
                    </a:lnT>
                    <a:lnB w="3810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4771" y="2372795"/>
            <a:ext cx="39344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385" dirty="0">
                <a:solidFill>
                  <a:srgbClr val="FFFAF0"/>
                </a:solidFill>
              </a:rPr>
              <a:t>Thank</a:t>
            </a:r>
            <a:r>
              <a:rPr sz="6000" spc="320" dirty="0">
                <a:solidFill>
                  <a:srgbClr val="FFFAF0"/>
                </a:solidFill>
              </a:rPr>
              <a:t> </a:t>
            </a:r>
            <a:r>
              <a:rPr sz="6000" spc="229" dirty="0">
                <a:solidFill>
                  <a:srgbClr val="FFFAF0"/>
                </a:solidFill>
              </a:rPr>
              <a:t>You!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(16:9)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COMPONENT LIST</vt:lpstr>
      <vt:lpstr>MODEL WORKING</vt:lpstr>
      <vt:lpstr>CODE</vt:lpstr>
      <vt:lpstr>PowerPoint Presentation</vt:lpstr>
      <vt:lpstr>PowerPoint Presentation</vt:lpstr>
      <vt:lpstr>PowerPoint Presentation</vt:lpstr>
      <vt:lpstr>DEVICE OUTPUT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 LIST</dc:title>
  <cp:lastModifiedBy>Karthi Keyan</cp:lastModifiedBy>
  <cp:revision>1</cp:revision>
  <dcterms:created xsi:type="dcterms:W3CDTF">2023-10-10T10:55:44Z</dcterms:created>
  <dcterms:modified xsi:type="dcterms:W3CDTF">2023-10-10T10:56:48Z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