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60" r:id="rId5"/>
    <p:sldId id="261"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5054" autoAdjust="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D8260CE-EFF6-489A-A018-339246013A4A}" type="datetimeFigureOut">
              <a:rPr lang="en-US" smtClean="0"/>
              <a:t>11/27/2022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8FF25DC-5560-41B5-B2D8-F2D7F5FE77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D8260CE-EFF6-489A-A018-339246013A4A}" type="datetimeFigureOut">
              <a:rPr lang="en-US" smtClean="0"/>
              <a:t>11/27/2022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8FF25DC-5560-41B5-B2D8-F2D7F5FE77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D8260CE-EFF6-489A-A018-339246013A4A}" type="datetimeFigureOut">
              <a:rPr lang="en-US" smtClean="0"/>
              <a:t>11/27/2022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8FF25DC-5560-41B5-B2D8-F2D7F5FE77A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D8260CE-EFF6-489A-A018-339246013A4A}" type="datetimeFigureOut">
              <a:rPr lang="en-US" smtClean="0"/>
              <a:t>11/27/2022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FF25DC-5560-41B5-B2D8-F2D7F5FE77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D8260CE-EFF6-489A-A018-339246013A4A}" type="datetimeFigureOut">
              <a:rPr lang="en-US" smtClean="0"/>
              <a:t>11/27/2022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8FF25DC-5560-41B5-B2D8-F2D7F5FE77A2}"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D8260CE-EFF6-489A-A018-339246013A4A}" type="datetimeFigureOut">
              <a:rPr lang="en-US" smtClean="0"/>
              <a:t>11/27/2022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8FF25DC-5560-41B5-B2D8-F2D7F5FE77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7824" y="404664"/>
            <a:ext cx="5972200" cy="1542033"/>
          </a:xfrm>
        </p:spPr>
        <p:txBody>
          <a:bodyPr>
            <a:normAutofit/>
          </a:bodyPr>
          <a:lstStyle/>
          <a:p>
            <a:r>
              <a:rPr lang="en-IN" dirty="0" smtClean="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
            </a:r>
            <a:br>
              <a:rPr lang="en-IN" dirty="0" smtClean="0">
                <a:solidFill>
                  <a:schemeClr val="accent1">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5364088" y="4221088"/>
            <a:ext cx="3105132" cy="1872208"/>
          </a:xfrm>
        </p:spPr>
        <p:txBody>
          <a:bodyPr>
            <a:normAutofit fontScale="70000" lnSpcReduction="20000"/>
          </a:bodyPr>
          <a:lstStyle/>
          <a:p>
            <a:pPr algn="l"/>
            <a:r>
              <a:rPr lang="en-US" dirty="0" smtClean="0"/>
              <a:t>PROJECT DONE BY</a:t>
            </a:r>
          </a:p>
          <a:p>
            <a:pPr algn="l"/>
            <a:r>
              <a:rPr lang="en-US" dirty="0" smtClean="0"/>
              <a:t>Dhanalakshmi.M      -TC02012334</a:t>
            </a:r>
          </a:p>
          <a:p>
            <a:pPr algn="l"/>
            <a:r>
              <a:rPr lang="en-US" dirty="0" smtClean="0"/>
              <a:t>Lindu Poulse             -TC02012334</a:t>
            </a:r>
          </a:p>
          <a:p>
            <a:pPr algn="l"/>
            <a:r>
              <a:rPr lang="en-US" dirty="0" smtClean="0"/>
              <a:t>Noor Mohammed.K</a:t>
            </a:r>
            <a:r>
              <a:rPr lang="en-US" dirty="0" smtClean="0"/>
              <a:t> </a:t>
            </a:r>
            <a:r>
              <a:rPr lang="en-US" dirty="0" smtClean="0"/>
              <a:t>-TC02012334</a:t>
            </a:r>
          </a:p>
          <a:p>
            <a:pPr algn="l"/>
            <a:r>
              <a:rPr lang="en-US" dirty="0" smtClean="0"/>
              <a:t>Tarun Kumar.G</a:t>
            </a:r>
            <a:r>
              <a:rPr lang="en-US" dirty="0" smtClean="0"/>
              <a:t> </a:t>
            </a:r>
            <a:r>
              <a:rPr lang="en-US" dirty="0" smtClean="0"/>
              <a:t>        -TC02012334</a:t>
            </a:r>
          </a:p>
          <a:p>
            <a:pPr algn="l"/>
            <a:r>
              <a:rPr lang="en-US" dirty="0" smtClean="0"/>
              <a:t>Thejeshwini.N          -TC02012334</a:t>
            </a:r>
            <a:endParaRPr lang="en-US" dirty="0"/>
          </a:p>
        </p:txBody>
      </p:sp>
      <p:sp>
        <p:nvSpPr>
          <p:cNvPr id="4" name="Rectangle 3"/>
          <p:cNvSpPr/>
          <p:nvPr/>
        </p:nvSpPr>
        <p:spPr>
          <a:xfrm>
            <a:off x="3419872" y="548680"/>
            <a:ext cx="5292080" cy="1384995"/>
          </a:xfrm>
          <a:prstGeom prst="rect">
            <a:avLst/>
          </a:prstGeom>
        </p:spPr>
        <p:txBody>
          <a:bodyPr wrap="square">
            <a:spAutoFit/>
          </a:bodyPr>
          <a:lstStyle/>
          <a:p>
            <a:r>
              <a:rPr lang="en-US" sz="2800" dirty="0" smtClean="0"/>
              <a:t>Fresh  Grads – Group Project</a:t>
            </a:r>
            <a:br>
              <a:rPr lang="en-US" sz="2800" dirty="0" smtClean="0"/>
            </a:br>
            <a:r>
              <a:rPr lang="en-US" sz="2800" b="1" dirty="0" smtClean="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WEB BASED PLACEMENT</a:t>
            </a:r>
          </a:p>
          <a:p>
            <a:r>
              <a:rPr lang="en-US" sz="2800" b="1" dirty="0" smtClean="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MANAGEMENT SYSTEM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5000"/>
            <a:lum/>
          </a:blip>
          <a:srcRect/>
          <a:stretch>
            <a:fillRect l="3000" t="10000" r="11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7239000" cy="836712"/>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lnSpc>
                <a:spcPct val="107000"/>
              </a:lnSpc>
              <a:spcAft>
                <a:spcPts val="800"/>
              </a:spcAft>
              <a:buNone/>
            </a:pPr>
            <a:r>
              <a:rPr lang="en-IN" sz="1800" dirty="0" smtClean="0">
                <a:solidFill>
                  <a:schemeClr val="tx1">
                    <a:lumMod val="95000"/>
                    <a:lumOff val="5000"/>
                  </a:schemeClr>
                </a:solidFill>
                <a:ea typeface="Calibri" panose="020F0502020204030204" pitchFamily="34" charset="0"/>
                <a:cs typeface="Times New Roman" panose="02020603050405020304" pitchFamily="18" charset="0"/>
              </a:rPr>
              <a:t>        The </a:t>
            </a:r>
            <a:r>
              <a:rPr lang="en-IN" sz="1800" dirty="0" smtClean="0">
                <a:solidFill>
                  <a:schemeClr val="tx1">
                    <a:lumMod val="95000"/>
                    <a:lumOff val="5000"/>
                  </a:schemeClr>
                </a:solidFill>
                <a:ea typeface="Calibri" panose="020F0502020204030204" pitchFamily="34" charset="0"/>
                <a:cs typeface="Times New Roman" panose="02020603050405020304" pitchFamily="18" charset="0"/>
              </a:rPr>
              <a:t>purpose of the project “WEB BASED PLACEMENT MANAGEMENT SYSTEM USING CERTIFICATE AUTHENTICATOR”, the manual work makes the process slow and other problems such as inconsistency and ambiguity on operations. In order to avoid this web-based placement managed system is proposed, where the student information in the college with regard to placement is managed efficiently. It intends to help fast in fast access procedures in placement related activities and ensures to maintain the details of the student</a:t>
            </a:r>
            <a:r>
              <a:rPr lang="en-IN" sz="1800" dirty="0" smtClean="0">
                <a:solidFill>
                  <a:schemeClr val="tx1">
                    <a:lumMod val="95000"/>
                    <a:lumOff val="5000"/>
                  </a:schemeClr>
                </a:solidFill>
                <a:ea typeface="Calibri" panose="020F0502020204030204" pitchFamily="34" charset="0"/>
                <a:cs typeface="Times New Roman" panose="02020603050405020304" pitchFamily="18" charset="0"/>
              </a:rPr>
              <a:t>.</a:t>
            </a:r>
            <a:r>
              <a:rPr lang="en-IN" sz="1800" dirty="0" smtClean="0">
                <a:solidFill>
                  <a:schemeClr val="tx1">
                    <a:lumMod val="95000"/>
                    <a:lumOff val="5000"/>
                  </a:schemeClr>
                </a:solidFill>
                <a:ea typeface="Calibri" panose="020F0502020204030204" pitchFamily="34" charset="0"/>
                <a:cs typeface="Times New Roman" panose="02020603050405020304" pitchFamily="18" charset="0"/>
              </a:rPr>
              <a:t> Students logging should be able to upload their personal and educational information. The key feature of this project is that it is one-time registration enabled. The placement cell calls the companies to select their students for jobs via the campus interview. The placement cell allows the companies to view the student resumes in selective manner. They can filter the students’ profile as per their requirement. The job details of the placed students will be provided by the administrator.</a:t>
            </a:r>
            <a:endParaRPr lang="en-IN" sz="1800" dirty="0" smtClean="0">
              <a:solidFill>
                <a:schemeClr val="tx1">
                  <a:lumMod val="95000"/>
                  <a:lumOff val="5000"/>
                </a:schemeClr>
              </a:solidFill>
            </a:endParaRPr>
          </a:p>
          <a:p>
            <a:pPr algn="just"/>
            <a:endParaRPr lang="en-IN" sz="1800" dirty="0" smtClean="0"/>
          </a:p>
          <a:p>
            <a:pPr>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8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239000" cy="770344"/>
          </a:xfrm>
        </p:spPr>
        <p:txBody>
          <a:bodyPr/>
          <a:lstStyle/>
          <a:p>
            <a:r>
              <a:rPr lang="en-US" dirty="0" smtClean="0"/>
              <a:t>Objective</a:t>
            </a:r>
            <a:endParaRPr lang="en-US" dirty="0"/>
          </a:p>
        </p:txBody>
      </p:sp>
      <p:sp>
        <p:nvSpPr>
          <p:cNvPr id="3" name="Content Placeholder 2"/>
          <p:cNvSpPr>
            <a:spLocks noGrp="1"/>
          </p:cNvSpPr>
          <p:nvPr>
            <p:ph idx="1"/>
          </p:nvPr>
        </p:nvSpPr>
        <p:spPr>
          <a:xfrm>
            <a:off x="395536" y="1196752"/>
            <a:ext cx="7239000" cy="4846320"/>
          </a:xfrm>
        </p:spPr>
        <p:txBody>
          <a:bodyPr>
            <a:normAutofit/>
          </a:bodyPr>
          <a:lstStyle/>
          <a:p>
            <a:pPr>
              <a:buNone/>
            </a:pPr>
            <a:r>
              <a:rPr lang="en-US" sz="2000" dirty="0" smtClean="0"/>
              <a:t>       The </a:t>
            </a:r>
            <a:r>
              <a:rPr lang="en-US" sz="2000" dirty="0" smtClean="0"/>
              <a:t>main objective of the Placement Management System is to manage the details of the Student and Placement Cell, to reduce manual work and time</a:t>
            </a:r>
            <a:r>
              <a:rPr lang="en-US" sz="2000" dirty="0" smtClean="0"/>
              <a:t>.</a:t>
            </a:r>
          </a:p>
          <a:p>
            <a:pPr>
              <a:buFont typeface="Wingdings" pitchFamily="2" charset="2"/>
              <a:buChar char="Ø"/>
            </a:pPr>
            <a:r>
              <a:rPr lang="en-US" sz="2000" dirty="0" smtClean="0"/>
              <a:t> </a:t>
            </a:r>
            <a:r>
              <a:rPr lang="en-US" sz="2000" dirty="0" smtClean="0"/>
              <a:t>   </a:t>
            </a:r>
            <a:r>
              <a:rPr lang="en-US" sz="2000" dirty="0" smtClean="0"/>
              <a:t>To offer recruitment to applicants</a:t>
            </a:r>
            <a:r>
              <a:rPr lang="en-US" sz="2000" dirty="0" smtClean="0"/>
              <a:t>.</a:t>
            </a:r>
          </a:p>
          <a:p>
            <a:pPr>
              <a:buFont typeface="Wingdings" pitchFamily="2" charset="2"/>
              <a:buChar char="Ø"/>
            </a:pPr>
            <a:r>
              <a:rPr lang="en-US" sz="2000" dirty="0" smtClean="0"/>
              <a:t>    This system handles </a:t>
            </a:r>
            <a:r>
              <a:rPr lang="en-US" sz="2000" dirty="0" smtClean="0"/>
              <a:t>all the data about CGPA Mark</a:t>
            </a:r>
            <a:r>
              <a:rPr lang="en-US" sz="2000" dirty="0" smtClean="0"/>
              <a:t>.</a:t>
            </a:r>
          </a:p>
          <a:p>
            <a:pPr>
              <a:buFont typeface="Wingdings" pitchFamily="2" charset="2"/>
              <a:buChar char="Ø"/>
            </a:pPr>
            <a:r>
              <a:rPr lang="en-US" sz="2000" dirty="0" smtClean="0"/>
              <a:t>     It Reduce </a:t>
            </a:r>
            <a:r>
              <a:rPr lang="en-US" sz="2000" dirty="0" smtClean="0"/>
              <a:t>the paperwork, manual work and create a database of the student. </a:t>
            </a:r>
            <a:endParaRPr lang="en-US" sz="2000" dirty="0" smtClean="0"/>
          </a:p>
          <a:p>
            <a:pPr>
              <a:buFont typeface="Wingdings" pitchFamily="2" charset="2"/>
              <a:buChar char="Ø"/>
            </a:pPr>
            <a:r>
              <a:rPr lang="en-US" sz="2000" dirty="0" smtClean="0"/>
              <a:t> </a:t>
            </a:r>
            <a:r>
              <a:rPr lang="en-US" sz="2000" dirty="0" smtClean="0"/>
              <a:t>    </a:t>
            </a:r>
            <a:r>
              <a:rPr lang="en-US" sz="2000" dirty="0" smtClean="0"/>
              <a:t>It handles the details of student details, placement training, different placements scheduled in and out of the </a:t>
            </a:r>
            <a:r>
              <a:rPr lang="en-US" sz="2000" dirty="0" smtClean="0"/>
              <a:t>college</a:t>
            </a:r>
          </a:p>
          <a:p>
            <a:pPr>
              <a:buFont typeface="Wingdings" pitchFamily="2" charset="2"/>
              <a:buChar char="Ø"/>
            </a:pPr>
            <a:r>
              <a:rPr lang="en-US" sz="2000" dirty="0" smtClean="0"/>
              <a:t> </a:t>
            </a:r>
            <a:r>
              <a:rPr lang="en-US" sz="2000" dirty="0" smtClean="0"/>
              <a:t>   </a:t>
            </a:r>
            <a:r>
              <a:rPr lang="en-US" sz="2000" dirty="0" smtClean="0"/>
              <a:t>Lot of time is saved &amp; workload for training and placement company is also </a:t>
            </a:r>
            <a:r>
              <a:rPr lang="en-US" sz="2000" dirty="0" smtClean="0"/>
              <a:t>reduced.</a:t>
            </a:r>
          </a:p>
          <a:p>
            <a:pPr>
              <a:buFont typeface="Wingdings" pitchFamily="2" charset="2"/>
              <a:buChar char="Ø"/>
            </a:pPr>
            <a:r>
              <a:rPr lang="en-US" sz="2000" dirty="0" smtClean="0"/>
              <a:t>    </a:t>
            </a:r>
            <a:r>
              <a:rPr lang="en-US" sz="2000" dirty="0" smtClean="0"/>
              <a:t>The website is very easy to </a:t>
            </a:r>
            <a:r>
              <a:rPr lang="en-US" sz="2000" dirty="0" smtClean="0"/>
              <a:t>access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064" y="1124744"/>
            <a:ext cx="3429000" cy="851520"/>
          </a:xfrm>
        </p:spPr>
        <p:txBody>
          <a:bodyPr>
            <a:normAutofit/>
          </a:bodyPr>
          <a:lstStyle/>
          <a:p>
            <a:r>
              <a:rPr lang="en-US" sz="3600" dirty="0" smtClean="0"/>
              <a:t>Modules</a:t>
            </a:r>
            <a:endParaRPr lang="en-US" sz="3600" dirty="0"/>
          </a:p>
        </p:txBody>
      </p:sp>
      <p:sp>
        <p:nvSpPr>
          <p:cNvPr id="3" name="Text Placeholder 2"/>
          <p:cNvSpPr>
            <a:spLocks noGrp="1"/>
          </p:cNvSpPr>
          <p:nvPr>
            <p:ph type="body" sz="half" idx="2"/>
          </p:nvPr>
        </p:nvSpPr>
        <p:spPr>
          <a:xfrm>
            <a:off x="5389098" y="2996952"/>
            <a:ext cx="3429000" cy="2206922"/>
          </a:xfrm>
        </p:spPr>
        <p:txBody>
          <a:bodyPr/>
          <a:lstStyle/>
          <a:p>
            <a:pPr>
              <a:buFont typeface="Wingdings" pitchFamily="2" charset="2"/>
              <a:buChar char="Ø"/>
            </a:pPr>
            <a:r>
              <a:rPr lang="en-US" sz="2000" b="1" dirty="0" smtClean="0">
                <a:solidFill>
                  <a:schemeClr val="bg1"/>
                </a:solidFill>
                <a:ea typeface="Calibri" panose="020F0502020204030204" pitchFamily="34" charset="0"/>
                <a:cs typeface="Times New Roman" panose="02020603050405020304" pitchFamily="18" charset="0"/>
              </a:rPr>
              <a:t>Login </a:t>
            </a:r>
            <a:r>
              <a:rPr lang="en-US" sz="2000" b="1" dirty="0" smtClean="0">
                <a:solidFill>
                  <a:schemeClr val="bg1"/>
                </a:solidFill>
                <a:ea typeface="Calibri" panose="020F0502020204030204" pitchFamily="34" charset="0"/>
                <a:cs typeface="Times New Roman" panose="02020603050405020304" pitchFamily="18" charset="0"/>
              </a:rPr>
              <a:t>Module</a:t>
            </a:r>
          </a:p>
          <a:p>
            <a:pPr>
              <a:buFont typeface="Wingdings" pitchFamily="2" charset="2"/>
              <a:buChar char="Ø"/>
            </a:pPr>
            <a:r>
              <a:rPr lang="en-IN" sz="2000" b="1" dirty="0" smtClean="0">
                <a:solidFill>
                  <a:schemeClr val="bg1"/>
                </a:solidFill>
                <a:ea typeface="Calibri" panose="020F0502020204030204" pitchFamily="34" charset="0"/>
                <a:cs typeface="Times New Roman" panose="02020603050405020304" pitchFamily="18" charset="0"/>
              </a:rPr>
              <a:t>Placement schedule module</a:t>
            </a:r>
            <a:endParaRPr lang="en-US" sz="2000" b="1" dirty="0" smtClean="0">
              <a:solidFill>
                <a:schemeClr val="bg1"/>
              </a:solidFill>
              <a:ea typeface="Calibri" panose="020F0502020204030204" pitchFamily="34" charset="0"/>
              <a:cs typeface="Times New Roman" panose="02020603050405020304" pitchFamily="18" charset="0"/>
            </a:endParaRPr>
          </a:p>
          <a:p>
            <a:pPr>
              <a:buFont typeface="Wingdings" pitchFamily="2" charset="2"/>
              <a:buChar char="Ø"/>
            </a:pPr>
            <a:r>
              <a:rPr lang="en-US" sz="2000" b="1" dirty="0" smtClean="0">
                <a:solidFill>
                  <a:schemeClr val="bg1"/>
                </a:solidFill>
                <a:ea typeface="Calibri" panose="020F0502020204030204" pitchFamily="34" charset="0"/>
                <a:cs typeface="Times New Roman" panose="02020603050405020304" pitchFamily="18" charset="0"/>
              </a:rPr>
              <a:t>Student process </a:t>
            </a:r>
            <a:r>
              <a:rPr lang="en-US" sz="2000" b="1" dirty="0" smtClean="0">
                <a:solidFill>
                  <a:schemeClr val="bg1"/>
                </a:solidFill>
                <a:ea typeface="Calibri" panose="020F0502020204030204" pitchFamily="34" charset="0"/>
                <a:cs typeface="Times New Roman" panose="02020603050405020304" pitchFamily="18" charset="0"/>
              </a:rPr>
              <a:t>module</a:t>
            </a:r>
          </a:p>
          <a:p>
            <a:pPr>
              <a:buFont typeface="Wingdings" pitchFamily="2" charset="2"/>
              <a:buChar char="Ø"/>
            </a:pPr>
            <a:r>
              <a:rPr lang="en-IN" sz="2000" b="1" dirty="0" smtClean="0">
                <a:solidFill>
                  <a:schemeClr val="bg1"/>
                </a:solidFill>
                <a:ea typeface="Calibri" panose="020F0502020204030204" pitchFamily="34" charset="0"/>
                <a:cs typeface="Times New Roman" panose="02020603050405020304" pitchFamily="18" charset="0"/>
              </a:rPr>
              <a:t>Search module</a:t>
            </a:r>
            <a:endParaRPr lang="en-US" sz="2000" b="1" dirty="0" smtClean="0">
              <a:solidFill>
                <a:schemeClr val="bg1"/>
              </a:solidFill>
              <a:ea typeface="Calibri" panose="020F0502020204030204" pitchFamily="34" charset="0"/>
              <a:cs typeface="Times New Roman" panose="02020603050405020304" pitchFamily="18" charset="0"/>
            </a:endParaRPr>
          </a:p>
          <a:p>
            <a:pPr>
              <a:buFont typeface="Wingdings" pitchFamily="2" charset="2"/>
              <a:buChar char="Ø"/>
            </a:pPr>
            <a:endParaRPr lang="en-IN" sz="2000" dirty="0" smtClean="0">
              <a:solidFill>
                <a:schemeClr val="bg1"/>
              </a:solidFill>
              <a:ea typeface="Calibri" panose="020F0502020204030204" pitchFamily="34" charset="0"/>
              <a:cs typeface="Times New Roman" panose="02020603050405020304" pitchFamily="18" charset="0"/>
            </a:endParaRPr>
          </a:p>
          <a:p>
            <a:endParaRPr lang="en-IN"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Placeholder 5" descr="MODS.jpg"/>
          <p:cNvPicPr>
            <a:picLocks noGrp="1" noChangeAspect="1"/>
          </p:cNvPicPr>
          <p:nvPr>
            <p:ph type="pic" idx="1"/>
          </p:nvPr>
        </p:nvPicPr>
        <p:blipFill>
          <a:blip r:embed="rId2" cstate="print"/>
          <a:stretch>
            <a:fillRect/>
          </a:stretch>
        </p:blipFill>
        <p:spPr>
          <a:xfrm rot="368532">
            <a:off x="454070" y="1064654"/>
            <a:ext cx="4476774" cy="40262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1000"/>
            <a:lum/>
          </a:blip>
          <a:srcRect/>
          <a:stretch>
            <a:fillRect t="-25000" b="-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57200" y="320040"/>
            <a:ext cx="7242048" cy="588680"/>
          </a:xfrm>
        </p:spPr>
        <p:txBody>
          <a:bodyPr/>
          <a:lstStyle/>
          <a:p>
            <a:r>
              <a:rPr lang="en-US" dirty="0" smtClean="0"/>
              <a:t>MODULES</a:t>
            </a:r>
            <a:endParaRPr lang="en-US" dirty="0"/>
          </a:p>
        </p:txBody>
      </p:sp>
      <p:sp>
        <p:nvSpPr>
          <p:cNvPr id="11" name="Text Placeholder 10"/>
          <p:cNvSpPr>
            <a:spLocks noGrp="1"/>
          </p:cNvSpPr>
          <p:nvPr>
            <p:ph type="body" sz="half" idx="3"/>
          </p:nvPr>
        </p:nvSpPr>
        <p:spPr>
          <a:xfrm>
            <a:off x="5868144" y="4077072"/>
            <a:ext cx="2160240" cy="2448272"/>
          </a:xfrm>
        </p:spPr>
        <p:txBody>
          <a:bodyPr>
            <a:normAutofit fontScale="85000" lnSpcReduction="10000"/>
          </a:bodyPr>
          <a:lstStyle/>
          <a:p>
            <a:pPr algn="l">
              <a:lnSpc>
                <a:spcPct val="107000"/>
              </a:lnSpc>
              <a:spcAft>
                <a:spcPts val="800"/>
              </a:spcAft>
            </a:pPr>
            <a:r>
              <a:rPr lang="en-IN" dirty="0" smtClean="0">
                <a:solidFill>
                  <a:schemeClr val="tx1">
                    <a:lumMod val="95000"/>
                    <a:lumOff val="5000"/>
                  </a:schemeClr>
                </a:solidFill>
                <a:ea typeface="Calibri" panose="020F0502020204030204" pitchFamily="34" charset="0"/>
                <a:cs typeface="Times New Roman" panose="02020603050405020304" pitchFamily="18" charset="0"/>
              </a:rPr>
              <a:t>Search module:</a:t>
            </a:r>
          </a:p>
          <a:p>
            <a:pPr algn="l">
              <a:lnSpc>
                <a:spcPct val="107000"/>
              </a:lnSpc>
              <a:spcAft>
                <a:spcPts val="800"/>
              </a:spcAft>
            </a:pPr>
            <a:r>
              <a:rPr lang="en-IN" b="0" dirty="0" smtClean="0">
                <a:solidFill>
                  <a:schemeClr val="tx1">
                    <a:lumMod val="95000"/>
                    <a:lumOff val="5000"/>
                  </a:schemeClr>
                </a:solidFill>
                <a:ea typeface="Calibri" panose="020F0502020204030204" pitchFamily="34" charset="0"/>
                <a:cs typeface="Times New Roman" panose="02020603050405020304" pitchFamily="18" charset="0"/>
              </a:rPr>
              <a:t>   In this module corporate can search </a:t>
            </a:r>
            <a:r>
              <a:rPr lang="en-IN" b="0" dirty="0" smtClean="0">
                <a:solidFill>
                  <a:schemeClr val="tx1">
                    <a:lumMod val="95000"/>
                    <a:lumOff val="5000"/>
                  </a:schemeClr>
                </a:solidFill>
                <a:ea typeface="Calibri" panose="020F0502020204030204" pitchFamily="34" charset="0"/>
                <a:cs typeface="Times New Roman" panose="02020603050405020304" pitchFamily="18" charset="0"/>
              </a:rPr>
              <a:t>for candidate information. The search process is working based upon the search string, which is related to name or hall ticket number</a:t>
            </a:r>
          </a:p>
          <a:p>
            <a:endParaRPr lang="en-US" dirty="0"/>
          </a:p>
        </p:txBody>
      </p:sp>
      <p:sp>
        <p:nvSpPr>
          <p:cNvPr id="10" name="Content Placeholder 9"/>
          <p:cNvSpPr>
            <a:spLocks noGrp="1"/>
          </p:cNvSpPr>
          <p:nvPr>
            <p:ph sz="quarter" idx="2"/>
          </p:nvPr>
        </p:nvSpPr>
        <p:spPr>
          <a:xfrm>
            <a:off x="0" y="1052736"/>
            <a:ext cx="2736304" cy="2797280"/>
          </a:xfrm>
        </p:spPr>
        <p:txBody>
          <a:bodyPr>
            <a:noAutofit/>
          </a:bodyPr>
          <a:lstStyle/>
          <a:p>
            <a:pPr algn="ctr">
              <a:lnSpc>
                <a:spcPct val="107000"/>
              </a:lnSpc>
              <a:spcAft>
                <a:spcPts val="800"/>
              </a:spcAft>
              <a:buNone/>
            </a:pPr>
            <a:r>
              <a:rPr lang="en-US" sz="1400" b="1" dirty="0" smtClean="0">
                <a:ea typeface="Calibri" panose="020F0502020204030204" pitchFamily="34" charset="0"/>
                <a:cs typeface="Times New Roman" panose="02020603050405020304" pitchFamily="18" charset="0"/>
              </a:rPr>
              <a:t>    Login </a:t>
            </a:r>
            <a:r>
              <a:rPr lang="en-US" sz="1400" b="1" dirty="0" smtClean="0">
                <a:ea typeface="Calibri" panose="020F0502020204030204" pitchFamily="34" charset="0"/>
                <a:cs typeface="Times New Roman" panose="02020603050405020304" pitchFamily="18" charset="0"/>
              </a:rPr>
              <a:t>Module:</a:t>
            </a:r>
            <a:endParaRPr lang="en-IN" sz="1400" dirty="0" smtClean="0">
              <a:ea typeface="Calibri" panose="020F0502020204030204" pitchFamily="34" charset="0"/>
              <a:cs typeface="Times New Roman" panose="02020603050405020304" pitchFamily="18" charset="0"/>
            </a:endParaRPr>
          </a:p>
          <a:p>
            <a:pPr algn="ctr">
              <a:lnSpc>
                <a:spcPct val="107000"/>
              </a:lnSpc>
              <a:spcAft>
                <a:spcPts val="800"/>
              </a:spcAft>
              <a:buNone/>
            </a:pPr>
            <a:r>
              <a:rPr lang="en-US" sz="1400" dirty="0" smtClean="0">
                <a:ea typeface="Calibri" panose="020F0502020204030204" pitchFamily="34" charset="0"/>
                <a:cs typeface="Times New Roman" panose="02020603050405020304" pitchFamily="18" charset="0"/>
              </a:rPr>
              <a:t>            All </a:t>
            </a:r>
            <a:r>
              <a:rPr lang="en-US" sz="1400" dirty="0" smtClean="0">
                <a:ea typeface="Calibri" panose="020F0502020204030204" pitchFamily="34" charset="0"/>
                <a:cs typeface="Times New Roman" panose="02020603050405020304" pitchFamily="18" charset="0"/>
              </a:rPr>
              <a:t>university and corporate must login into the website to view student information, </a:t>
            </a:r>
            <a:r>
              <a:rPr lang="en-US" sz="1400" dirty="0" smtClean="0">
                <a:ea typeface="Calibri" panose="020F0502020204030204" pitchFamily="34" charset="0"/>
                <a:cs typeface="Times New Roman" panose="02020603050405020304" pitchFamily="18" charset="0"/>
              </a:rPr>
              <a:t>placement schedule </a:t>
            </a:r>
            <a:r>
              <a:rPr lang="en-US" sz="1400" dirty="0" smtClean="0">
                <a:ea typeface="Calibri" panose="020F0502020204030204" pitchFamily="34" charset="0"/>
                <a:cs typeface="Times New Roman" panose="02020603050405020304" pitchFamily="18" charset="0"/>
              </a:rPr>
              <a:t>information. All user names and password must be protected by using this module, which means that for each user, there must be unique username and password. </a:t>
            </a:r>
            <a:endParaRPr lang="en-IN" sz="1400" dirty="0" smtClean="0">
              <a:ea typeface="Calibri" panose="020F0502020204030204" pitchFamily="34" charset="0"/>
              <a:cs typeface="Times New Roman" panose="02020603050405020304" pitchFamily="18" charset="0"/>
            </a:endParaRPr>
          </a:p>
          <a:p>
            <a:endParaRPr lang="en-US" sz="1400" dirty="0"/>
          </a:p>
        </p:txBody>
      </p:sp>
      <p:sp>
        <p:nvSpPr>
          <p:cNvPr id="12" name="Content Placeholder 11"/>
          <p:cNvSpPr>
            <a:spLocks noGrp="1"/>
          </p:cNvSpPr>
          <p:nvPr>
            <p:ph sz="quarter" idx="4"/>
          </p:nvPr>
        </p:nvSpPr>
        <p:spPr>
          <a:xfrm>
            <a:off x="3059832" y="980728"/>
            <a:ext cx="2808312" cy="4680520"/>
          </a:xfrm>
        </p:spPr>
        <p:txBody>
          <a:bodyPr>
            <a:normAutofit fontScale="55000" lnSpcReduction="20000"/>
          </a:bodyPr>
          <a:lstStyle/>
          <a:p>
            <a:pPr>
              <a:lnSpc>
                <a:spcPct val="107000"/>
              </a:lnSpc>
              <a:spcAft>
                <a:spcPts val="800"/>
              </a:spcAft>
              <a:buNone/>
            </a:pPr>
            <a:r>
              <a:rPr lang="en-US" b="1" dirty="0" smtClean="0">
                <a:ea typeface="Calibri" panose="020F0502020204030204" pitchFamily="34" charset="0"/>
                <a:cs typeface="Times New Roman" panose="02020603050405020304" pitchFamily="18" charset="0"/>
              </a:rPr>
              <a:t>Student process module:</a:t>
            </a:r>
            <a:endParaRPr lang="en-IN" dirty="0" smtClean="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500" dirty="0" smtClean="0">
                <a:ea typeface="Calibri" panose="020F0502020204030204" pitchFamily="34" charset="0"/>
                <a:cs typeface="Times New Roman" panose="02020603050405020304" pitchFamily="18" charset="0"/>
              </a:rPr>
              <a:t>            In </a:t>
            </a:r>
            <a:r>
              <a:rPr lang="en-US" sz="2500" dirty="0" smtClean="0">
                <a:ea typeface="Calibri" panose="020F0502020204030204" pitchFamily="34" charset="0"/>
                <a:cs typeface="Times New Roman" panose="02020603050405020304" pitchFamily="18" charset="0"/>
              </a:rPr>
              <a:t>this </a:t>
            </a:r>
            <a:r>
              <a:rPr lang="en-US" sz="2500" dirty="0" smtClean="0">
                <a:ea typeface="Calibri" panose="020F0502020204030204" pitchFamily="34" charset="0"/>
                <a:cs typeface="Times New Roman" panose="02020603050405020304" pitchFamily="18" charset="0"/>
              </a:rPr>
              <a:t>module, University </a:t>
            </a:r>
            <a:r>
              <a:rPr lang="en-US" sz="2500" dirty="0" smtClean="0">
                <a:ea typeface="Calibri" panose="020F0502020204030204" pitchFamily="34" charset="0"/>
                <a:cs typeface="Times New Roman" panose="02020603050405020304" pitchFamily="18" charset="0"/>
              </a:rPr>
              <a:t>can post </a:t>
            </a:r>
            <a:r>
              <a:rPr lang="en-US" sz="2500" dirty="0" smtClean="0">
                <a:ea typeface="Calibri" panose="020F0502020204030204" pitchFamily="34" charset="0"/>
                <a:cs typeface="Times New Roman" panose="02020603050405020304" pitchFamily="18" charset="0"/>
              </a:rPr>
              <a:t>new student </a:t>
            </a:r>
            <a:r>
              <a:rPr lang="en-US" sz="2500" dirty="0" smtClean="0">
                <a:ea typeface="Calibri" panose="020F0502020204030204" pitchFamily="34" charset="0"/>
                <a:cs typeface="Times New Roman" panose="02020603050405020304" pitchFamily="18" charset="0"/>
              </a:rPr>
              <a:t>data by giving the following information,</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Student name</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Qualification</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Course</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Year of passing</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Certificate</a:t>
            </a:r>
            <a:endParaRPr lang="en-IN" sz="2500" dirty="0" smtClean="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2500" dirty="0" smtClean="0">
                <a:ea typeface="Calibri" panose="020F0502020204030204" pitchFamily="34" charset="0"/>
                <a:cs typeface="Times New Roman" panose="02020603050405020304" pitchFamily="18" charset="0"/>
              </a:rPr>
              <a:t>    Corporate </a:t>
            </a:r>
            <a:r>
              <a:rPr lang="en-US" sz="2500" dirty="0" smtClean="0">
                <a:ea typeface="Calibri" panose="020F0502020204030204" pitchFamily="34" charset="0"/>
                <a:cs typeface="Times New Roman" panose="02020603050405020304" pitchFamily="18" charset="0"/>
              </a:rPr>
              <a:t>can download the certificate of a particular candidate by giving following </a:t>
            </a:r>
            <a:r>
              <a:rPr lang="en-US" sz="2500" dirty="0" smtClean="0">
                <a:ea typeface="Calibri" panose="020F0502020204030204" pitchFamily="34" charset="0"/>
                <a:cs typeface="Times New Roman" panose="02020603050405020304" pitchFamily="18" charset="0"/>
              </a:rPr>
              <a:t>information</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Student name</a:t>
            </a:r>
            <a:endParaRPr lang="en-IN" sz="25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500" dirty="0" smtClean="0">
                <a:ea typeface="Calibri" panose="020F0502020204030204" pitchFamily="34" charset="0"/>
                <a:cs typeface="Times New Roman" panose="02020603050405020304" pitchFamily="18" charset="0"/>
              </a:rPr>
              <a:t>Hall </a:t>
            </a:r>
            <a:r>
              <a:rPr lang="en-US" sz="2500" dirty="0" smtClean="0">
                <a:ea typeface="Calibri" panose="020F0502020204030204" pitchFamily="34" charset="0"/>
                <a:cs typeface="Times New Roman" panose="02020603050405020304" pitchFamily="18" charset="0"/>
              </a:rPr>
              <a:t>ticket number</a:t>
            </a:r>
            <a:endParaRPr lang="en-IN" sz="2500" dirty="0" smtClean="0">
              <a:ea typeface="Calibri" panose="020F0502020204030204" pitchFamily="34" charset="0"/>
              <a:cs typeface="Times New Roman" panose="02020603050405020304" pitchFamily="18" charset="0"/>
            </a:endParaRPr>
          </a:p>
          <a:p>
            <a:endParaRPr lang="en-US" sz="2500" dirty="0"/>
          </a:p>
        </p:txBody>
      </p:sp>
      <p:sp>
        <p:nvSpPr>
          <p:cNvPr id="14" name="Rectangle 13"/>
          <p:cNvSpPr/>
          <p:nvPr/>
        </p:nvSpPr>
        <p:spPr>
          <a:xfrm>
            <a:off x="323528" y="1052736"/>
            <a:ext cx="2376264" cy="280831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107000"/>
              </a:lnSpc>
              <a:spcAft>
                <a:spcPts val="800"/>
              </a:spcAft>
              <a:buNone/>
            </a:pPr>
            <a:r>
              <a:rPr lang="en-US" sz="1400" b="1" dirty="0" smtClean="0">
                <a:ea typeface="Calibri" panose="020F0502020204030204" pitchFamily="34" charset="0"/>
                <a:cs typeface="Times New Roman" panose="02020603050405020304" pitchFamily="18" charset="0"/>
              </a:rPr>
              <a:t> Login Module:</a:t>
            </a:r>
            <a:endParaRPr lang="en-IN" sz="1400" dirty="0" smtClean="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smtClean="0">
                <a:ea typeface="Calibri" panose="020F0502020204030204" pitchFamily="34" charset="0"/>
                <a:cs typeface="Times New Roman" panose="02020603050405020304" pitchFamily="18" charset="0"/>
              </a:rPr>
              <a:t>            All university and corporate must login into the website to view student information, placement schedule information. All user names and password must be protected by using this module, which means that for each user, there must be unique username and password. </a:t>
            </a:r>
            <a:endParaRPr lang="en-US" sz="1400" dirty="0"/>
          </a:p>
        </p:txBody>
      </p:sp>
      <p:sp>
        <p:nvSpPr>
          <p:cNvPr id="15" name="Rectangle 14"/>
          <p:cNvSpPr/>
          <p:nvPr/>
        </p:nvSpPr>
        <p:spPr>
          <a:xfrm>
            <a:off x="3059832" y="980728"/>
            <a:ext cx="2736304" cy="46805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07000"/>
              </a:lnSpc>
              <a:spcAft>
                <a:spcPts val="800"/>
              </a:spcAft>
              <a:buNone/>
            </a:pPr>
            <a:r>
              <a:rPr lang="en-US" sz="1400" b="1" dirty="0" smtClean="0">
                <a:ea typeface="Calibri" panose="020F0502020204030204" pitchFamily="34" charset="0"/>
                <a:cs typeface="Times New Roman" panose="02020603050405020304" pitchFamily="18" charset="0"/>
              </a:rPr>
              <a:t>Student process module:</a:t>
            </a:r>
            <a:endParaRPr lang="en-IN" sz="1400" dirty="0" smtClean="0">
              <a:ea typeface="Calibri" panose="020F0502020204030204" pitchFamily="34" charset="0"/>
              <a:cs typeface="Times New Roman" panose="02020603050405020304" pitchFamily="18" charset="0"/>
            </a:endParaRPr>
          </a:p>
          <a:p>
            <a:pPr>
              <a:lnSpc>
                <a:spcPct val="107000"/>
              </a:lnSpc>
              <a:spcAft>
                <a:spcPts val="800"/>
              </a:spcAft>
            </a:pPr>
            <a:r>
              <a:rPr lang="en-US" sz="1400" dirty="0" smtClean="0">
                <a:ea typeface="Calibri" panose="020F0502020204030204" pitchFamily="34" charset="0"/>
                <a:cs typeface="Times New Roman" panose="02020603050405020304" pitchFamily="18" charset="0"/>
              </a:rPr>
              <a:t>            In this module, University can post new student data by giving the following information,</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Student name</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Qualification</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Course</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Year of passing</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Certificate</a:t>
            </a:r>
            <a:endParaRPr lang="en-IN" sz="1400" dirty="0" smtClean="0">
              <a:ea typeface="Calibri" panose="020F0502020204030204" pitchFamily="34" charset="0"/>
              <a:cs typeface="Times New Roman" panose="02020603050405020304" pitchFamily="18" charset="0"/>
            </a:endParaRPr>
          </a:p>
          <a:p>
            <a:pPr lvl="0">
              <a:lnSpc>
                <a:spcPct val="107000"/>
              </a:lnSpc>
              <a:spcAft>
                <a:spcPts val="800"/>
              </a:spcAft>
            </a:pPr>
            <a:r>
              <a:rPr lang="en-US" sz="1400" dirty="0" smtClean="0">
                <a:ea typeface="Calibri" panose="020F0502020204030204" pitchFamily="34" charset="0"/>
                <a:cs typeface="Times New Roman" panose="02020603050405020304" pitchFamily="18" charset="0"/>
              </a:rPr>
              <a:t>    Corporate can download the certificate of a particular candidate by giving following information</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Student name</a:t>
            </a:r>
            <a:endParaRPr lang="en-IN" sz="1400" dirty="0" smtClean="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smtClean="0">
                <a:ea typeface="Calibri" panose="020F0502020204030204" pitchFamily="34" charset="0"/>
                <a:cs typeface="Times New Roman" panose="02020603050405020304" pitchFamily="18" charset="0"/>
              </a:rPr>
              <a:t>Hall ticket number</a:t>
            </a:r>
            <a:endParaRPr lang="en-IN" sz="1400" dirty="0" smtClean="0">
              <a:ea typeface="Calibri" panose="020F0502020204030204" pitchFamily="34" charset="0"/>
              <a:cs typeface="Times New Roman" panose="02020603050405020304" pitchFamily="18" charset="0"/>
            </a:endParaRPr>
          </a:p>
          <a:p>
            <a:endParaRPr lang="en-US" sz="1400" dirty="0" smtClean="0"/>
          </a:p>
          <a:p>
            <a:pPr algn="ctr"/>
            <a:endParaRPr lang="en-US" sz="1400" dirty="0"/>
          </a:p>
        </p:txBody>
      </p:sp>
      <p:sp>
        <p:nvSpPr>
          <p:cNvPr id="16" name="Rectangle 15"/>
          <p:cNvSpPr/>
          <p:nvPr/>
        </p:nvSpPr>
        <p:spPr>
          <a:xfrm>
            <a:off x="251520" y="4005064"/>
            <a:ext cx="2664296" cy="25922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nSpc>
                <a:spcPct val="107000"/>
              </a:lnSpc>
              <a:spcAft>
                <a:spcPts val="800"/>
              </a:spcAft>
            </a:pPr>
            <a:r>
              <a:rPr lang="en-IN" sz="1400" dirty="0" smtClean="0">
                <a:solidFill>
                  <a:schemeClr val="tx1"/>
                </a:solidFill>
                <a:ea typeface="Calibri" panose="020F0502020204030204" pitchFamily="34" charset="0"/>
                <a:cs typeface="Times New Roman" panose="02020603050405020304" pitchFamily="18" charset="0"/>
              </a:rPr>
              <a:t>Placement schedule module:</a:t>
            </a:r>
          </a:p>
          <a:p>
            <a:pPr>
              <a:lnSpc>
                <a:spcPct val="107000"/>
              </a:lnSpc>
              <a:spcAft>
                <a:spcPts val="800"/>
              </a:spcAft>
            </a:pPr>
            <a:r>
              <a:rPr lang="en-IN" sz="1400" b="0" dirty="0" smtClean="0">
                <a:solidFill>
                  <a:schemeClr val="tx1"/>
                </a:solidFill>
                <a:ea typeface="Calibri" panose="020F0502020204030204" pitchFamily="34" charset="0"/>
                <a:cs typeface="Times New Roman" panose="02020603050405020304" pitchFamily="18" charset="0"/>
              </a:rPr>
              <a:t>      In this module corporate can schedule a campus placement in particular university by giving the following information</a:t>
            </a:r>
          </a:p>
          <a:p>
            <a:pPr marL="342900" lvl="0" indent="-342900">
              <a:lnSpc>
                <a:spcPct val="107000"/>
              </a:lnSpc>
              <a:spcAft>
                <a:spcPts val="800"/>
              </a:spcAft>
              <a:buFont typeface="Symbol" panose="05050102010706020507" pitchFamily="18" charset="2"/>
              <a:buChar char=""/>
            </a:pPr>
            <a:r>
              <a:rPr lang="en-US" sz="1400" b="0" dirty="0" smtClean="0">
                <a:solidFill>
                  <a:schemeClr val="tx1"/>
                </a:solidFill>
                <a:ea typeface="Calibri" panose="020F0502020204030204" pitchFamily="34" charset="0"/>
                <a:cs typeface="Times New Roman" panose="02020603050405020304" pitchFamily="18" charset="0"/>
              </a:rPr>
              <a:t>Schedule date</a:t>
            </a:r>
            <a:endParaRPr lang="en-IN" sz="1400" b="0" dirty="0" smtClean="0">
              <a:solidFill>
                <a:schemeClr val="tx1"/>
              </a:solidFill>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b="0" dirty="0" smtClean="0">
                <a:solidFill>
                  <a:schemeClr val="tx1"/>
                </a:solidFill>
                <a:ea typeface="Calibri" panose="020F0502020204030204" pitchFamily="34" charset="0"/>
                <a:cs typeface="Times New Roman" panose="02020603050405020304" pitchFamily="18" charset="0"/>
              </a:rPr>
              <a:t>Qualification</a:t>
            </a:r>
            <a:endParaRPr lang="en-IN" sz="1400" b="0" dirty="0" smtClean="0">
              <a:solidFill>
                <a:schemeClr val="tx1"/>
              </a:solidFill>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b="0" dirty="0" smtClean="0">
                <a:solidFill>
                  <a:schemeClr val="tx1"/>
                </a:solidFill>
                <a:ea typeface="Calibri" panose="020F0502020204030204" pitchFamily="34" charset="0"/>
                <a:cs typeface="Times New Roman" panose="02020603050405020304" pitchFamily="18" charset="0"/>
              </a:rPr>
              <a:t>Year</a:t>
            </a:r>
            <a:endParaRPr lang="en-IN" sz="1400" b="0" dirty="0" smtClean="0">
              <a:solidFill>
                <a:schemeClr val="tx1"/>
              </a:solidFill>
              <a:ea typeface="Calibri" panose="020F0502020204030204" pitchFamily="34" charset="0"/>
              <a:cs typeface="Times New Roman" panose="02020603050405020304" pitchFamily="18" charset="0"/>
            </a:endParaRPr>
          </a:p>
          <a:p>
            <a:pPr algn="ctr"/>
            <a:endParaRPr lang="en-US" sz="1400" dirty="0">
              <a:solidFill>
                <a:schemeClr val="tx1"/>
              </a:solidFill>
            </a:endParaRPr>
          </a:p>
        </p:txBody>
      </p:sp>
      <p:sp>
        <p:nvSpPr>
          <p:cNvPr id="17" name="Rectangle 16"/>
          <p:cNvSpPr/>
          <p:nvPr/>
        </p:nvSpPr>
        <p:spPr>
          <a:xfrm>
            <a:off x="5868144" y="4005064"/>
            <a:ext cx="2160240" cy="2520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7000"/>
              </a:lnSpc>
              <a:spcAft>
                <a:spcPts val="800"/>
              </a:spcAft>
            </a:pPr>
            <a:r>
              <a:rPr lang="en-IN" sz="1400" dirty="0" smtClean="0">
                <a:solidFill>
                  <a:schemeClr val="tx1">
                    <a:lumMod val="95000"/>
                    <a:lumOff val="5000"/>
                  </a:schemeClr>
                </a:solidFill>
                <a:ea typeface="Calibri" panose="020F0502020204030204" pitchFamily="34" charset="0"/>
                <a:cs typeface="Times New Roman" panose="02020603050405020304" pitchFamily="18" charset="0"/>
              </a:rPr>
              <a:t>Search module:</a:t>
            </a:r>
          </a:p>
          <a:p>
            <a:pPr>
              <a:lnSpc>
                <a:spcPct val="107000"/>
              </a:lnSpc>
              <a:spcAft>
                <a:spcPts val="800"/>
              </a:spcAft>
            </a:pPr>
            <a:r>
              <a:rPr lang="en-IN" sz="1400" b="0" dirty="0" smtClean="0">
                <a:solidFill>
                  <a:schemeClr val="tx1">
                    <a:lumMod val="95000"/>
                    <a:lumOff val="5000"/>
                  </a:schemeClr>
                </a:solidFill>
                <a:ea typeface="Calibri" panose="020F0502020204030204" pitchFamily="34" charset="0"/>
                <a:cs typeface="Times New Roman" panose="02020603050405020304" pitchFamily="18" charset="0"/>
              </a:rPr>
              <a:t>   In this module corporate can search for candidate information. The search process is working based upon the search string, which is related to name or hall ticket number</a:t>
            </a:r>
          </a:p>
          <a:p>
            <a:pPr algn="ct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2000"/>
            <a:lum/>
          </a:blip>
          <a:srcRect/>
          <a:stretch>
            <a:fillRect t="-3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7242048" cy="1143000"/>
          </a:xfrm>
        </p:spPr>
        <p:txBody>
          <a:bodyPr>
            <a:normAutofit fontScale="90000"/>
          </a:bodyPr>
          <a:lstStyle/>
          <a:p>
            <a:r>
              <a:rPr lang="en-US" sz="3600" dirty="0" smtClean="0"/>
              <a:t>SYSTEM CONFIGURATION</a:t>
            </a:r>
            <a:br>
              <a:rPr lang="en-US" sz="3600" dirty="0" smtClean="0"/>
            </a:br>
            <a:r>
              <a:rPr lang="en-US" sz="1300" dirty="0" smtClean="0">
                <a:latin typeface="+mn-lt"/>
              </a:rPr>
              <a:t>  </a:t>
            </a:r>
            <a:br>
              <a:rPr lang="en-US" sz="1300" dirty="0" smtClean="0">
                <a:latin typeface="+mn-lt"/>
              </a:rPr>
            </a:br>
            <a:r>
              <a:rPr lang="en-US" sz="1300" dirty="0" smtClean="0">
                <a:latin typeface="+mn-lt"/>
              </a:rPr>
              <a:t>          </a:t>
            </a:r>
            <a:br>
              <a:rPr lang="en-US" sz="1300" dirty="0" smtClean="0">
                <a:latin typeface="+mn-lt"/>
              </a:rPr>
            </a:br>
            <a:r>
              <a:rPr lang="en-US" sz="1300" dirty="0" smtClean="0">
                <a:latin typeface="+mn-lt"/>
              </a:rPr>
              <a:t>                        </a:t>
            </a:r>
            <a:r>
              <a:rPr lang="en-US" sz="1300" dirty="0" smtClean="0">
                <a:solidFill>
                  <a:schemeClr val="tx1">
                    <a:lumMod val="75000"/>
                    <a:lumOff val="25000"/>
                  </a:schemeClr>
                </a:solidFill>
                <a:latin typeface="+mn-lt"/>
              </a:rPr>
              <a:t>Languages used to create this project ARE LISTED BELOW</a:t>
            </a:r>
            <a:r>
              <a:rPr lang="en-US" sz="1300" dirty="0" smtClean="0">
                <a:latin typeface="+mn-lt"/>
              </a:rPr>
              <a:t/>
            </a:r>
            <a:br>
              <a:rPr lang="en-US" sz="1300" dirty="0" smtClean="0">
                <a:latin typeface="+mn-lt"/>
              </a:rPr>
            </a:br>
            <a:endParaRPr lang="en-US" sz="1300" dirty="0">
              <a:latin typeface="+mn-lt"/>
            </a:endParaRPr>
          </a:p>
        </p:txBody>
      </p:sp>
      <p:sp>
        <p:nvSpPr>
          <p:cNvPr id="4" name="Content Placeholder 3"/>
          <p:cNvSpPr>
            <a:spLocks noGrp="1"/>
          </p:cNvSpPr>
          <p:nvPr>
            <p:ph sz="half" idx="1"/>
          </p:nvPr>
        </p:nvSpPr>
        <p:spPr>
          <a:xfrm>
            <a:off x="323528" y="2708920"/>
            <a:ext cx="3520440" cy="2764904"/>
          </a:xfrm>
        </p:spPr>
        <p:style>
          <a:lnRef idx="1">
            <a:schemeClr val="accent3"/>
          </a:lnRef>
          <a:fillRef idx="1002">
            <a:schemeClr val="lt1"/>
          </a:fillRef>
          <a:effectRef idx="1">
            <a:schemeClr val="accent3"/>
          </a:effectRef>
          <a:fontRef idx="minor">
            <a:schemeClr val="dk1"/>
          </a:fontRef>
        </p:style>
        <p:txBody>
          <a:bodyPr/>
          <a:lstStyle/>
          <a:p>
            <a:pPr>
              <a:buNone/>
            </a:pPr>
            <a:r>
              <a:rPr lang="en-US" b="1" dirty="0" smtClean="0"/>
              <a:t>Front End Languages</a:t>
            </a:r>
          </a:p>
          <a:p>
            <a:pPr>
              <a:buNone/>
            </a:pPr>
            <a:endParaRPr lang="en-US" dirty="0" smtClean="0"/>
          </a:p>
          <a:p>
            <a:pPr>
              <a:buFont typeface="Wingdings" pitchFamily="2" charset="2"/>
              <a:buChar char="Ø"/>
            </a:pPr>
            <a:r>
              <a:rPr lang="en-US" sz="2000" dirty="0" smtClean="0"/>
              <a:t>Html</a:t>
            </a:r>
          </a:p>
          <a:p>
            <a:pPr>
              <a:buFont typeface="Wingdings" pitchFamily="2" charset="2"/>
              <a:buChar char="Ø"/>
            </a:pPr>
            <a:r>
              <a:rPr lang="en-US" sz="2000" dirty="0" smtClean="0"/>
              <a:t>CSS</a:t>
            </a:r>
          </a:p>
          <a:p>
            <a:pPr>
              <a:buFont typeface="Wingdings" pitchFamily="2" charset="2"/>
              <a:buChar char="Ø"/>
            </a:pPr>
            <a:r>
              <a:rPr lang="en-US" sz="2000" dirty="0" smtClean="0"/>
              <a:t>JavaScript</a:t>
            </a:r>
          </a:p>
          <a:p>
            <a:pPr>
              <a:buFont typeface="Wingdings" pitchFamily="2" charset="2"/>
              <a:buChar char="Ø"/>
            </a:pPr>
            <a:r>
              <a:rPr lang="en-US" sz="2000" dirty="0" smtClean="0"/>
              <a:t>ReactJS - Framework</a:t>
            </a:r>
          </a:p>
        </p:txBody>
      </p:sp>
      <p:sp>
        <p:nvSpPr>
          <p:cNvPr id="3" name="Text Placeholder 2"/>
          <p:cNvSpPr>
            <a:spLocks noGrp="1"/>
          </p:cNvSpPr>
          <p:nvPr>
            <p:ph sz="half" idx="2"/>
          </p:nvPr>
        </p:nvSpPr>
        <p:spPr>
          <a:xfrm>
            <a:off x="4211960" y="1988840"/>
            <a:ext cx="3520440" cy="2764904"/>
          </a:xfrm>
        </p:spPr>
        <p:style>
          <a:lnRef idx="1">
            <a:schemeClr val="accent5"/>
          </a:lnRef>
          <a:fillRef idx="1002">
            <a:schemeClr val="lt2"/>
          </a:fillRef>
          <a:effectRef idx="1">
            <a:schemeClr val="accent5"/>
          </a:effectRef>
          <a:fontRef idx="minor">
            <a:schemeClr val="dk1"/>
          </a:fontRef>
        </p:style>
        <p:txBody>
          <a:bodyPr>
            <a:normAutofit/>
          </a:bodyPr>
          <a:lstStyle/>
          <a:p>
            <a:pPr>
              <a:buNone/>
            </a:pPr>
            <a:r>
              <a:rPr lang="en-US" b="1" dirty="0" smtClean="0"/>
              <a:t>Back End Languages</a:t>
            </a:r>
          </a:p>
          <a:p>
            <a:pPr>
              <a:buNone/>
            </a:pPr>
            <a:endParaRPr lang="en-US" dirty="0" smtClean="0"/>
          </a:p>
          <a:p>
            <a:pPr>
              <a:buFont typeface="Wingdings" pitchFamily="2" charset="2"/>
              <a:buChar char="Ø"/>
            </a:pPr>
            <a:r>
              <a:rPr lang="en-US" sz="2000" dirty="0" smtClean="0"/>
              <a:t>Spring Boot</a:t>
            </a:r>
          </a:p>
          <a:p>
            <a:pPr>
              <a:buFont typeface="Wingdings" pitchFamily="2" charset="2"/>
              <a:buChar char="Ø"/>
            </a:pPr>
            <a:r>
              <a:rPr lang="en-US" sz="2000" dirty="0" smtClean="0"/>
              <a:t>Java</a:t>
            </a:r>
          </a:p>
          <a:p>
            <a:pPr>
              <a:buFont typeface="Wingdings" pitchFamily="2" charset="2"/>
              <a:buChar char="Ø"/>
            </a:pPr>
            <a:r>
              <a:rPr lang="en-US" sz="2000" dirty="0" smtClean="0"/>
              <a:t>MySQL</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2000"/>
            <a:lum/>
          </a:blip>
          <a:srcRect/>
          <a:stretch>
            <a:fillRect l="2000" t="8000" r="-7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239000" cy="770344"/>
          </a:xfrm>
        </p:spPr>
        <p:txBody>
          <a:bodyPr/>
          <a:lstStyle/>
          <a:p>
            <a:r>
              <a:rPr lang="en-US" dirty="0" smtClean="0"/>
              <a:t>Conclusion</a:t>
            </a:r>
            <a:endParaRPr lang="en-US" dirty="0"/>
          </a:p>
        </p:txBody>
      </p:sp>
      <p:sp>
        <p:nvSpPr>
          <p:cNvPr id="3" name="Content Placeholder 2"/>
          <p:cNvSpPr>
            <a:spLocks noGrp="1"/>
          </p:cNvSpPr>
          <p:nvPr>
            <p:ph idx="1"/>
          </p:nvPr>
        </p:nvSpPr>
        <p:spPr>
          <a:xfrm>
            <a:off x="467544" y="1268760"/>
            <a:ext cx="7239000" cy="4846320"/>
          </a:xfrm>
        </p:spPr>
        <p:txBody>
          <a:bodyPr>
            <a:noAutofit/>
          </a:bodyPr>
          <a:lstStyle/>
          <a:p>
            <a:pPr>
              <a:buNone/>
            </a:pPr>
            <a:r>
              <a:rPr lang="en-US" sz="1600" dirty="0" smtClean="0">
                <a:solidFill>
                  <a:schemeClr val="tx1">
                    <a:lumMod val="95000"/>
                    <a:lumOff val="5000"/>
                  </a:schemeClr>
                </a:solidFill>
              </a:rPr>
              <a:t>          This project </a:t>
            </a:r>
            <a:r>
              <a:rPr lang="en-US" sz="1600" dirty="0" smtClean="0">
                <a:solidFill>
                  <a:schemeClr val="tx1">
                    <a:lumMod val="95000"/>
                    <a:lumOff val="5000"/>
                  </a:schemeClr>
                </a:solidFill>
              </a:rPr>
              <a:t>gives a requested list of applicants for students to be recruited based on their qualifications criteria along with the complete company details. Administrator logging in might also search any information put up by the students. The administrator has access to the user's information and can authorize them. This project will help the college to keep complete information about students. This will also benefit in rapid access actions in placement related activities. In the existing system most of the work is done manually, as it takes more time for any changes in the system. Data management and maintenance is a challenging task. All paperwork maintained by Placement officers must be referred to for extra work, and the document must be kept up to date. This will require an enormous quantity of time and money. The proposed system will be intended to address the faults of the existing system. The proposed system will make data retrieval and updating for placement easier. It was proposed to solve as requirement. We are attempting to reduce staff work pressure by providing information on students who have been placed, sending notifications to students about companies, making data easily accessible, and making data easy to obtain that maintain history of company and student</a:t>
            </a:r>
            <a:endParaRPr lang="en-US" sz="1600" dirty="0">
              <a:solidFill>
                <a:schemeClr val="tx1">
                  <a:lumMod val="95000"/>
                  <a:lumOff val="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99</TotalTime>
  <Words>855</Words>
  <Application>Microsoft Office PowerPoint</Application>
  <PresentationFormat>On-screen Show (4:3)</PresentationFormat>
  <Paragraphs>73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Opulent</vt:lpstr>
      <vt:lpstr> </vt:lpstr>
      <vt:lpstr>PROBLEM STATEMENT</vt:lpstr>
      <vt:lpstr>Objective</vt:lpstr>
      <vt:lpstr>Modules</vt:lpstr>
      <vt:lpstr>MODULES</vt:lpstr>
      <vt:lpstr>SYSTEM CONFIGURATION                                       Languages used to create this project ARE LISTED BELOW </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dc:creator>
  <cp:lastModifiedBy>admin</cp:lastModifiedBy>
  <cp:revision>11</cp:revision>
  <dcterms:created xsi:type="dcterms:W3CDTF">2022-11-27T16:44:54Z</dcterms:created>
  <dcterms:modified xsi:type="dcterms:W3CDTF">2022-11-27T18:24:24Z</dcterms:modified>
</cp:coreProperties>
</file>