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ovisha.s.lv\Downloads\work_ord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[work_order.xlsx]CS5!PivotTable5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Payment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'CS5'!$B$1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'CS5'!$A$2:$A$6</c:f>
              <c:strCache>
                <c:ptCount val="5"/>
                <c:pt idx="0">
                  <c:v>Account</c:v>
                </c:pt>
                <c:pt idx="1">
                  <c:v>C.O.D.</c:v>
                </c:pt>
                <c:pt idx="2">
                  <c:v>Credit</c:v>
                </c:pt>
                <c:pt idx="3">
                  <c:v>P.O.</c:v>
                </c:pt>
                <c:pt idx="4">
                  <c:v>Warranty</c:v>
                </c:pt>
              </c:strCache>
            </c:strRef>
          </c:cat>
          <c:val>
            <c:numRef>
              <c:f>'CS5'!$B$2:$B$6</c:f>
              <c:numCache>
                <c:formatCode>General</c:formatCode>
                <c:ptCount val="5"/>
                <c:pt idx="0">
                  <c:v>441</c:v>
                </c:pt>
                <c:pt idx="1">
                  <c:v>381</c:v>
                </c:pt>
                <c:pt idx="2">
                  <c:v>5</c:v>
                </c:pt>
                <c:pt idx="3">
                  <c:v>132</c:v>
                </c:pt>
                <c:pt idx="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8A-47CC-8272-4D06AE409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09211903"/>
        <c:axId val="909212863"/>
      </c:barChart>
      <c:catAx>
        <c:axId val="90921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12863"/>
        <c:crosses val="autoZero"/>
        <c:auto val="1"/>
        <c:lblAlgn val="ctr"/>
        <c:lblOffset val="100"/>
        <c:noMultiLvlLbl val="0"/>
      </c:catAx>
      <c:valAx>
        <c:axId val="90921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11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C928-649D-690E-681A-D3A0B3FEF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D510-B58B-1DBA-3771-73527AABB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21211-BCE7-04D6-F629-4D32034A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F72E-BB2B-405D-A248-5701E280471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3EBC-5214-CD40-0883-B4FC20AE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BA16-A204-88A7-E053-002021B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D3C6-6FD1-4D2F-9961-070C805F4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8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936F-056B-3446-550B-2BC4B1F3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1F3E4-8AFB-75E9-761F-DA59C830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39C6-9DCE-6612-4700-B6D7EC29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F72E-BB2B-405D-A248-5701E280471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9B5DB-E795-C111-255F-0967DAD3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2CA1F-8FBF-5C62-6946-C65EC950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D3C6-6FD1-4D2F-9961-070C805F4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7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9C167-AE57-D349-0701-356C2B3A0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29A49-783E-6736-BB4D-3A17727E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B0FC-04AD-6E78-29B8-7ADB4901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F72E-BB2B-405D-A248-5701E280471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DD917-2271-704D-F2B5-8096051F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1946-7837-26B8-75BE-E78C308B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D3C6-6FD1-4D2F-9961-070C805F4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69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0D95-3AFD-40BA-1CD9-37212AB3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5640-C7D4-C294-23C5-E4201CCD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6DC7-9FEE-2D8C-7423-C2BD5B5B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F72E-BB2B-405D-A248-5701E280471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A936-08DB-5741-76AA-21176E0C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E631-DFFA-4803-5C53-8ADD1B3D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D3C6-6FD1-4D2F-9961-070C805F4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4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A486-3DBB-4F4F-B70A-C0B88F55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DBC52-2ABF-25ED-D063-D1FD891A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6E3D-B9E2-917F-CBED-077F105F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F72E-BB2B-405D-A248-5701E280471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C5BB-3F9B-086F-59F6-53F89F3A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5D83-415A-2BA5-045D-688FA6B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D3C6-6FD1-4D2F-9961-070C805F4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17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64AE-99C9-7420-F7C1-ADB456F7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132D-176C-21F5-8C42-FA7614A05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29EFA-CC19-CDF0-B705-1CD8D666C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8656B-B6F9-57A7-1731-E6250C86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F72E-BB2B-405D-A248-5701E280471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83B11-7BE2-13BD-5BCA-1BC8BA6F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CFDB5-F83A-0717-E0AE-DECB1703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D3C6-6FD1-4D2F-9961-070C805F4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5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3E27-7054-B2F0-2849-2DAD5514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FE630-BD04-D1A0-4296-0DFE2739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5B48C-3DDD-49A8-C170-24589BA5C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ECEA4-E89D-1416-A6E0-13496B06B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4C465-1299-E012-3D8D-D19385BAD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45469-00EF-602D-DA3F-4624E943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F72E-BB2B-405D-A248-5701E280471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E97D5-AC0D-83B9-6E13-57B0A309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0957B-0401-A2CE-6262-2C333B54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D3C6-6FD1-4D2F-9961-070C805F4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5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29DE-1B55-2657-385E-6C29B37F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8200A-996A-DBBB-7050-46AFBF65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F72E-BB2B-405D-A248-5701E280471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8381-B2F3-711D-BB4F-69EA7C41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664FA-32BF-387F-E957-F924E1B9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D3C6-6FD1-4D2F-9961-070C805F4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26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B3862-9B32-6788-1AB0-E50D52E7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F72E-BB2B-405D-A248-5701E280471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92E71-9863-6429-B128-C46F2FC2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7EE58-CC9A-355F-9C5B-5D46F575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D3C6-6FD1-4D2F-9961-070C805F4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5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06B3-71C3-B884-B4E8-83343156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3846-546E-911B-391F-75F96D7E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5B993-933F-3EEF-145C-16A3049E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4AACC-17BC-E1D1-8544-6AAFF44E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F72E-BB2B-405D-A248-5701E280471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1B583-C066-B779-2EAB-07DE8C91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7E8FE-3C26-A527-22C7-18319896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D3C6-6FD1-4D2F-9961-070C805F4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3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C5A4-F9EE-EEE4-DFC0-CCFF8232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6B944-EC24-5A56-9FE0-9C0DC1DC1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6AAE-5BA0-71C4-06B2-F8FCFDE82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286E1-7D99-BF2F-B5CD-2BB11BF7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F72E-BB2B-405D-A248-5701E280471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B4953-2160-F051-5FA6-CDD87F5F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9A10F-510F-F3F7-C2BA-82BB01C1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D3C6-6FD1-4D2F-9961-070C805F4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F2E3C-67AF-C208-49BF-FAD7C613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FC97C-E522-B465-3AC5-96D5053E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8E477-A7FF-E4C9-312D-591AC5A07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CF72E-BB2B-405D-A248-5701E280471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F67F4-1749-C303-2929-78E4979BB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325D-BE20-E1E2-1635-A1C1A554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DD3C6-6FD1-4D2F-9961-070C805F4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56A1-C2B1-7336-B4F3-81550D2EB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</a:t>
            </a:r>
            <a:br>
              <a:rPr lang="en-US" dirty="0"/>
            </a:br>
            <a:r>
              <a:rPr lang="en-US" dirty="0"/>
              <a:t>Final Assessment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DFEE2-59E9-778F-CA10-A5B95739D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4382_Poovisha Sabapathi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29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919A-4495-1F8F-4CCE-04570503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35745"/>
            <a:ext cx="11865428" cy="13255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Dashboard:</a:t>
            </a:r>
            <a:br>
              <a:rPr lang="en-US" sz="2400" b="1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Here, there are four charts shown. Chart 1 is bar chart. It shows the service and its number of order placed. Chart 2 is a pie chart. It shows payment and its distribution. Chart 3 is a line chart. It shows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hour and its profit. Chart 4 is a combo chart. It shows for particular service, what is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cours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payment. There are charts and slicers added.</a:t>
            </a:r>
            <a:endParaRPr lang="en-IN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44E741-B9A1-3181-2D9A-C8F00BAC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8" y="1361308"/>
            <a:ext cx="10688542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2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4130-786F-EE5F-F43E-E2084B09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br>
              <a:rPr lang="en-US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Here, by changing slicers, the changes in the charts can be seen.</a:t>
            </a:r>
            <a:endParaRPr lang="en-IN" dirty="0"/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80047D72-B9DB-67D1-B2BA-EB7D192DA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2508"/>
            <a:ext cx="10793331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7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DC25-D3B8-B368-6DCA-F3CE1B1B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Case study 1  </a:t>
            </a:r>
            <a:br>
              <a:rPr lang="en-US" sz="2400" b="1" dirty="0"/>
            </a:br>
            <a:r>
              <a:rPr lang="en-US" sz="2400" b="1" dirty="0"/>
              <a:t>Average of lead time: -6276.824  </a:t>
            </a:r>
            <a:endParaRPr lang="en-IN" sz="2400" b="1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85C5B1-7204-34EB-13F2-3516FBC34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39" y="652075"/>
            <a:ext cx="3372321" cy="555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5A8DF0-632D-B2F8-0540-AF979CCC7EC1}"/>
              </a:ext>
            </a:extLst>
          </p:cNvPr>
          <p:cNvSpPr txBox="1"/>
          <p:nvPr/>
        </p:nvSpPr>
        <p:spPr>
          <a:xfrm>
            <a:off x="838200" y="1436914"/>
            <a:ext cx="554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different Work orders, average of lead time is found.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03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85EC-19C3-FDF8-78BC-1B360CF9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33246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Case study 2</a:t>
            </a:r>
            <a:endParaRPr lang="en-IN" sz="2400" b="1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6DC636D-81DA-753D-8A48-1CBDF729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61" y="1952419"/>
            <a:ext cx="2705478" cy="2953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81397-4371-0E51-8609-4A0C18B4E988}"/>
              </a:ext>
            </a:extLst>
          </p:cNvPr>
          <p:cNvSpPr txBox="1"/>
          <p:nvPr/>
        </p:nvSpPr>
        <p:spPr>
          <a:xfrm>
            <a:off x="598714" y="2068286"/>
            <a:ext cx="372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different district, count of rush is shown. Northwest has the highest number of rush hours.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75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9B61-1B2D-D9C4-E92F-05E17356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Case Study 3</a:t>
            </a:r>
            <a:endParaRPr lang="en-IN" sz="2400" b="1" dirty="0"/>
          </a:p>
        </p:txBody>
      </p:sp>
      <p:pic>
        <p:nvPicPr>
          <p:cNvPr id="4" name="Picture 3" descr="A screenshot of a calculator&#10;&#10;Description automatically generated">
            <a:extLst>
              <a:ext uri="{FF2B5EF4-FFF2-40B4-BE49-F238E27FC236}">
                <a16:creationId xmlns:a16="http://schemas.microsoft.com/office/drawing/2014/main" id="{0FBF54E6-BF6F-0C87-52C1-F9243F5B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31" y="1931449"/>
            <a:ext cx="3972479" cy="1209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BB062-1FA6-AF8B-7F6E-B53D1C31F498}"/>
              </a:ext>
            </a:extLst>
          </p:cNvPr>
          <p:cNvSpPr txBox="1"/>
          <p:nvPr/>
        </p:nvSpPr>
        <p:spPr>
          <a:xfrm>
            <a:off x="968829" y="1611086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labour</a:t>
            </a:r>
            <a:r>
              <a:rPr lang="en-US" dirty="0"/>
              <a:t> hour is different for rush job and without rush job. This shown in the picture.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2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D032-119A-D1C4-FCB2-08718949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Case study 4</a:t>
            </a:r>
            <a:endParaRPr lang="en-IN" sz="2400" b="1" dirty="0"/>
          </a:p>
        </p:txBody>
      </p:sp>
      <p:pic>
        <p:nvPicPr>
          <p:cNvPr id="4" name="Picture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3CD30EAA-1170-00D9-A4BC-99516D926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59" y="2181104"/>
            <a:ext cx="5601482" cy="1733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F73DB0-04B6-D07E-54C0-CC55E4B5059A}"/>
              </a:ext>
            </a:extLst>
          </p:cNvPr>
          <p:cNvSpPr txBox="1"/>
          <p:nvPr/>
        </p:nvSpPr>
        <p:spPr>
          <a:xfrm>
            <a:off x="674914" y="1567543"/>
            <a:ext cx="361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different payment across services is shown.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83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51A8-D0D0-A0B3-5D20-B00DCC68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Case study 5</a:t>
            </a:r>
            <a:endParaRPr lang="en-IN" sz="24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684F2C-9490-1817-8548-58820770E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32400"/>
              </p:ext>
            </p:extLst>
          </p:nvPr>
        </p:nvGraphicFramePr>
        <p:xfrm>
          <a:off x="6477000" y="15491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255B06-04D7-7016-558D-664D05288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91" y="3752033"/>
            <a:ext cx="2838846" cy="1962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FFA83-F921-2A4A-4BBE-733D19620A0B}"/>
              </a:ext>
            </a:extLst>
          </p:cNvPr>
          <p:cNvSpPr txBox="1"/>
          <p:nvPr/>
        </p:nvSpPr>
        <p:spPr>
          <a:xfrm>
            <a:off x="870857" y="2100943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Trends in the distribution of payment over services shown. The trend is going downwards.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7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AEBE-2B4C-41EA-7E90-04CB0692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Case study 6</a:t>
            </a:r>
            <a:br>
              <a:rPr lang="en-US" sz="2400" b="1" dirty="0"/>
            </a:br>
            <a:r>
              <a:rPr lang="pt-BR" sz="2400" b="1" dirty="0"/>
              <a:t>=CORREL(H2:H4,G2:G4)</a:t>
            </a:r>
            <a:endParaRPr lang="en-IN" sz="2400" b="1" dirty="0"/>
          </a:p>
        </p:txBody>
      </p:sp>
      <p:pic>
        <p:nvPicPr>
          <p:cNvPr id="4" name="Picture 3" descr="A screenshot of a calculator&#10;&#10;Description automatically generated">
            <a:extLst>
              <a:ext uri="{FF2B5EF4-FFF2-40B4-BE49-F238E27FC236}">
                <a16:creationId xmlns:a16="http://schemas.microsoft.com/office/drawing/2014/main" id="{6ABA7BD7-5E79-0339-9A05-E6BB69403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3" y="2142946"/>
            <a:ext cx="4982270" cy="128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6138A-60CA-9338-5BF5-0B3A5AF578EA}"/>
              </a:ext>
            </a:extLst>
          </p:cNvPr>
          <p:cNvSpPr txBox="1"/>
          <p:nvPr/>
        </p:nvSpPr>
        <p:spPr>
          <a:xfrm>
            <a:off x="566057" y="1796143"/>
            <a:ext cx="421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 between  techs and sum of parts cost is direct. If technicians increases parts costs also increases.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6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1E9E-EB79-97D5-2C87-C63391AC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1909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Case study 7</a:t>
            </a:r>
            <a:endParaRPr lang="en-IN" sz="2400" b="1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2E0575E-C10D-84F2-AA9E-A12E91F4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00" y="1690688"/>
            <a:ext cx="5287113" cy="3267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92264-DEB0-CDEF-8062-B46C107E623B}"/>
              </a:ext>
            </a:extLst>
          </p:cNvPr>
          <p:cNvSpPr txBox="1"/>
          <p:nvPr/>
        </p:nvSpPr>
        <p:spPr>
          <a:xfrm>
            <a:off x="566057" y="2024743"/>
            <a:ext cx="438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common type of services used in different district is shown.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51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62F2-04F5-EA77-3BF0-121F3763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Case study 8</a:t>
            </a:r>
            <a:endParaRPr lang="en-IN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3F683-FBF7-82B0-ED58-C7697322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74" y="1690688"/>
            <a:ext cx="4763165" cy="2257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142F5-9A1F-C836-D69C-1A23F7D49462}"/>
              </a:ext>
            </a:extLst>
          </p:cNvPr>
          <p:cNvSpPr txBox="1"/>
          <p:nvPr/>
        </p:nvSpPr>
        <p:spPr>
          <a:xfrm>
            <a:off x="838200" y="1690688"/>
            <a:ext cx="352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payment with and without warranty hours </a:t>
            </a:r>
            <a:r>
              <a:rPr lang="en-US"/>
              <a:t>is shown.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55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273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Excel Final Assessment </vt:lpstr>
      <vt:lpstr>Case study 1   Average of lead time: -6276.824  </vt:lpstr>
      <vt:lpstr>Case study 2</vt:lpstr>
      <vt:lpstr>Case Study 3</vt:lpstr>
      <vt:lpstr>Case study 4</vt:lpstr>
      <vt:lpstr>Case study 5</vt:lpstr>
      <vt:lpstr>Case study 6 =CORREL(H2:H4,G2:G4)</vt:lpstr>
      <vt:lpstr>Case study 7</vt:lpstr>
      <vt:lpstr>Case study 8</vt:lpstr>
      <vt:lpstr>Dashboard: Here, there are four charts shown. Chart 1 is bar chart. It shows the service and its number of order placed. Chart 2 is a pie chart. It shows payment and its distribution. Chart 3 is a line chart. It shows labour hour and its profit. Chart 4 is a combo chart. It shows for particular service, what is the labour cours and payment. There are charts and slicers added.</vt:lpstr>
      <vt:lpstr>Dashboard Here, by changing slicers, the changes in the charts can be seen.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Poovisha Sabapathi</dc:creator>
  <cp:lastModifiedBy>Poovisha Sabapathi</cp:lastModifiedBy>
  <cp:revision>7</cp:revision>
  <dcterms:created xsi:type="dcterms:W3CDTF">2024-04-02T07:04:20Z</dcterms:created>
  <dcterms:modified xsi:type="dcterms:W3CDTF">2024-04-02T11:14:21Z</dcterms:modified>
</cp:coreProperties>
</file>